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1"/>
  </p:handoutMasterIdLst>
  <p:sldIdLst>
    <p:sldId id="256" r:id="rId2"/>
    <p:sldId id="257" r:id="rId3"/>
    <p:sldId id="258" r:id="rId4"/>
    <p:sldId id="297" r:id="rId5"/>
    <p:sldId id="264" r:id="rId6"/>
    <p:sldId id="265" r:id="rId7"/>
    <p:sldId id="266" r:id="rId8"/>
    <p:sldId id="267" r:id="rId9"/>
    <p:sldId id="268" r:id="rId10"/>
    <p:sldId id="269" r:id="rId11"/>
    <p:sldId id="298" r:id="rId12"/>
    <p:sldId id="270" r:id="rId13"/>
    <p:sldId id="271" r:id="rId14"/>
    <p:sldId id="277" r:id="rId15"/>
    <p:sldId id="299" r:id="rId16"/>
    <p:sldId id="279" r:id="rId17"/>
    <p:sldId id="280" r:id="rId18"/>
    <p:sldId id="281" r:id="rId19"/>
    <p:sldId id="282" r:id="rId20"/>
    <p:sldId id="283" r:id="rId21"/>
    <p:sldId id="284" r:id="rId22"/>
    <p:sldId id="300" r:id="rId23"/>
    <p:sldId id="287" r:id="rId24"/>
    <p:sldId id="288" r:id="rId25"/>
    <p:sldId id="295" r:id="rId26"/>
    <p:sldId id="291" r:id="rId27"/>
    <p:sldId id="290" r:id="rId28"/>
    <p:sldId id="301" r:id="rId29"/>
    <p:sldId id="294" r:id="rId3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p:cViewPr varScale="1">
        <p:scale>
          <a:sx n="101" d="100"/>
          <a:sy n="101" d="100"/>
        </p:scale>
        <p:origin x="126" y="2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8371"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8372"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8373"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52F48F0-0E4F-47B1-B60C-A53552DD88D7}" type="slidenum">
              <a:rPr lang="en-US"/>
              <a:pPr>
                <a:defRPr/>
              </a:pPr>
              <a:t>‹#›</a:t>
            </a:fld>
            <a:endParaRPr lang="en-US"/>
          </a:p>
        </p:txBody>
      </p:sp>
    </p:spTree>
    <p:extLst>
      <p:ext uri="{BB962C8B-B14F-4D97-AF65-F5344CB8AC3E}">
        <p14:creationId xmlns:p14="http://schemas.microsoft.com/office/powerpoint/2010/main" val="94575928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5F75B0-242A-4634-938D-15856C9B701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FC48C7-4DF7-4049-AD09-8DF3E5D6B2B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0816ED-C5F4-4045-9F88-DDE294BB4A3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4B85EF-6AE6-4E38-AA63-7F74790A154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975275-8844-4685-8289-C5517D2A34F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9F66CE-131E-493E-9536-FB0CF152B64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99B5FF7-919C-47FF-B6CD-47B935E270C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D5D817D-D7D8-4F4E-A2B6-ACA5DCEE141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4F2CA1-91A9-4AE0-95F8-7D11E3FA8D4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B639E1-EEBC-466B-83DD-2403C4297B9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0876F0-2B92-4952-9E4C-8DB28352C04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E634F7A-3BD0-4260-95DE-008D95F9352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https://eipsca-my.sharepoint.com/personal/brendan_edwards_eips_ca/Documents/Attachments/Brendan%20Edwards/Social/Social%2020-1/Related%20Issue%20%231/Chapter%201/Seth%20Rogen%20-Rejected%20by%20Megan%20Fox_1.wmv" TargetMode="External"/><Relationship Id="rId1" Type="http://schemas.openxmlformats.org/officeDocument/2006/relationships/video" Target="NULL" TargetMode="External"/><Relationship Id="rId5" Type="http://schemas.openxmlformats.org/officeDocument/2006/relationships/image" Target="../media/image29.png"/><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8" Type="http://schemas.openxmlformats.org/officeDocument/2006/relationships/image" Target="../media/image30.jpeg"/><Relationship Id="rId3" Type="http://schemas.microsoft.com/office/2007/relationships/media" Target="file:///C:\Users\brendan.edwards\OneDrive%20-%20eipsca.onmicrosoft.com%20(Office365)\Attachments\Brendan%20Edwards\Social\Social%2020-1\Related%20Issue%20%231\Team%20Canada%20%20Gold%20Medal%20Men's%20Hockey.wmv" TargetMode="External"/><Relationship Id="rId7" Type="http://schemas.openxmlformats.org/officeDocument/2006/relationships/slideLayout" Target="../slideLayouts/slideLayout7.xml"/><Relationship Id="rId2" Type="http://schemas.microsoft.com/office/2007/relationships/media" Target="https://eipsca-my.sharepoint.com/personal/brendan_edwards_eips_ca/Documents/Attachments/Brendan%20Edwards/Social/Social%2020-1/Related%20Issue%20%231/Chapter%201/Hockey%20Commercial%20(Canada%20vs.%20USA).wmv" TargetMode="External"/><Relationship Id="rId1" Type="http://schemas.openxmlformats.org/officeDocument/2006/relationships/video" Target="NULL" TargetMode="External"/><Relationship Id="rId6" Type="http://schemas.openxmlformats.org/officeDocument/2006/relationships/video" Target="file:///C:\Users\brendan.edwards\OneDrive%20-%20eipsca.onmicrosoft.com%20(Office365)\Attachments\Brendan%20Edwards\Social\Social%2020-2\Related%20Issue%20%231\Top%2010%20Funniest%20Hockey%20Goal%20Celebrations_WMV%20V9.wmv" TargetMode="External"/><Relationship Id="rId11" Type="http://schemas.openxmlformats.org/officeDocument/2006/relationships/image" Target="../media/image33.png"/><Relationship Id="rId5" Type="http://schemas.microsoft.com/office/2007/relationships/media" Target="file:///C:\Users\brendan.edwards\OneDrive%20-%20eipsca.onmicrosoft.com%20(Office365)\Attachments\Brendan%20Edwards\Social\Social%2020-2\Related%20Issue%20%231\Top%2010%20Funniest%20Hockey%20Goal%20Celebrations_WMV%20V9.wmv" TargetMode="External"/><Relationship Id="rId10" Type="http://schemas.openxmlformats.org/officeDocument/2006/relationships/image" Target="../media/image32.png"/><Relationship Id="rId4" Type="http://schemas.openxmlformats.org/officeDocument/2006/relationships/video" Target="file:///C:\Users\brendan.edwards\OneDrive%20-%20eipsca.onmicrosoft.com%20(Office365)\Attachments\Brendan%20Edwards\Social\Social%2020-1\Related%20Issue%20%231\Team%20Canada%20%20Gold%20Medal%20Men's%20Hockey.wmv" TargetMode="External"/><Relationship Id="rId9"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7.png"/><Relationship Id="rId2" Type="http://schemas.microsoft.com/office/2007/relationships/media" Target="https://eipsca-my.sharepoint.com/personal/brendan_edwards_eips_ca/Documents/Attachments/Brendan%20Edwards/Social/Social%2020-1/Related%20Issue%20%231/Chapter%201/I%20Am%20Canadian_1.wmv" TargetMode="External"/><Relationship Id="rId1" Type="http://schemas.openxmlformats.org/officeDocument/2006/relationships/video" Target="NULL" TargetMode="External"/><Relationship Id="rId6" Type="http://schemas.openxmlformats.org/officeDocument/2006/relationships/hyperlink" Target="http://www.youtube.com/watch?v=BRI-A3vakVg" TargetMode="External"/><Relationship Id="rId5" Type="http://schemas.openxmlformats.org/officeDocument/2006/relationships/image" Target="../media/image6.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canada_flag_sunset"/>
          <p:cNvPicPr>
            <a:picLocks noChangeAspect="1" noChangeArrowheads="1"/>
          </p:cNvPicPr>
          <p:nvPr/>
        </p:nvPicPr>
        <p:blipFill>
          <a:blip r:embed="rId2" cstate="print">
            <a:lum bright="70000" contrast="-70000"/>
          </a:blip>
          <a:srcRect/>
          <a:stretch>
            <a:fillRect/>
          </a:stretch>
        </p:blipFill>
        <p:spPr bwMode="auto">
          <a:xfrm>
            <a:off x="0" y="-4763"/>
            <a:ext cx="9144000" cy="6867526"/>
          </a:xfrm>
          <a:prstGeom prst="rect">
            <a:avLst/>
          </a:prstGeom>
          <a:noFill/>
          <a:ln w="9525">
            <a:noFill/>
            <a:miter lim="800000"/>
            <a:headEnd/>
            <a:tailEnd/>
          </a:ln>
        </p:spPr>
      </p:pic>
      <p:sp>
        <p:nvSpPr>
          <p:cNvPr id="2052" name="Rectangle 4"/>
          <p:cNvSpPr>
            <a:spLocks noGrp="1" noChangeArrowheads="1"/>
          </p:cNvSpPr>
          <p:nvPr>
            <p:ph type="title"/>
          </p:nvPr>
        </p:nvSpPr>
        <p:spPr>
          <a:xfrm>
            <a:off x="0" y="274638"/>
            <a:ext cx="9144000" cy="1143000"/>
          </a:xfrm>
        </p:spPr>
        <p:txBody>
          <a:bodyPr/>
          <a:lstStyle/>
          <a:p>
            <a:pPr eaLnBrk="1" hangingPunct="1"/>
            <a:r>
              <a:rPr lang="en-US" sz="3600" b="1" smtClean="0">
                <a:solidFill>
                  <a:srgbClr val="FF3300"/>
                </a:solidFill>
                <a:latin typeface="Times New Roman" pitchFamily="18" charset="0"/>
              </a:rPr>
              <a:t>To What Extent Should Nation Be The Foundation of Identity?</a:t>
            </a:r>
          </a:p>
        </p:txBody>
      </p:sp>
      <p:pic>
        <p:nvPicPr>
          <p:cNvPr id="2054" name="Picture 6" descr="Fig1-02.jpg"/>
          <p:cNvPicPr>
            <a:picLocks noChangeAspect="1" noChangeArrowheads="1"/>
          </p:cNvPicPr>
          <p:nvPr/>
        </p:nvPicPr>
        <p:blipFill>
          <a:blip r:embed="rId3" cstate="print"/>
          <a:srcRect/>
          <a:stretch>
            <a:fillRect/>
          </a:stretch>
        </p:blipFill>
        <p:spPr bwMode="auto">
          <a:xfrm>
            <a:off x="6934200" y="2667000"/>
            <a:ext cx="1771650" cy="3852863"/>
          </a:xfrm>
          <a:prstGeom prst="rect">
            <a:avLst/>
          </a:prstGeom>
          <a:noFill/>
          <a:ln w="9525">
            <a:noFill/>
            <a:miter lim="800000"/>
            <a:headEnd/>
            <a:tailEnd/>
          </a:ln>
        </p:spPr>
      </p:pic>
      <p:pic>
        <p:nvPicPr>
          <p:cNvPr id="2064" name="Picture 16"/>
          <p:cNvPicPr>
            <a:picLocks noChangeAspect="1" noChangeArrowheads="1"/>
          </p:cNvPicPr>
          <p:nvPr/>
        </p:nvPicPr>
        <p:blipFill>
          <a:blip r:embed="rId4" cstate="print"/>
          <a:srcRect/>
          <a:stretch>
            <a:fillRect/>
          </a:stretch>
        </p:blipFill>
        <p:spPr bwMode="auto">
          <a:xfrm>
            <a:off x="830263" y="3813175"/>
            <a:ext cx="5418137" cy="2740025"/>
          </a:xfrm>
          <a:prstGeom prst="rect">
            <a:avLst/>
          </a:prstGeom>
          <a:noFill/>
          <a:ln w="9525">
            <a:noFill/>
            <a:miter lim="800000"/>
            <a:headEnd/>
            <a:tailEnd/>
          </a:ln>
        </p:spPr>
      </p:pic>
      <p:pic>
        <p:nvPicPr>
          <p:cNvPr id="2053" name="Picture 5" descr="Fig1-05.jpg"/>
          <p:cNvPicPr>
            <a:picLocks noChangeAspect="1" noChangeArrowheads="1"/>
          </p:cNvPicPr>
          <p:nvPr/>
        </p:nvPicPr>
        <p:blipFill>
          <a:blip r:embed="rId5" cstate="print"/>
          <a:srcRect/>
          <a:stretch>
            <a:fillRect/>
          </a:stretch>
        </p:blipFill>
        <p:spPr bwMode="auto">
          <a:xfrm>
            <a:off x="152400" y="2306638"/>
            <a:ext cx="3962400" cy="1960562"/>
          </a:xfrm>
          <a:prstGeom prst="rect">
            <a:avLst/>
          </a:prstGeom>
          <a:noFill/>
          <a:ln w="9525">
            <a:noFill/>
            <a:miter lim="800000"/>
            <a:headEnd/>
            <a:tailEnd/>
          </a:ln>
        </p:spPr>
      </p:pic>
      <p:sp>
        <p:nvSpPr>
          <p:cNvPr id="2065" name="Text Box 17"/>
          <p:cNvSpPr txBox="1">
            <a:spLocks noChangeArrowheads="1"/>
          </p:cNvSpPr>
          <p:nvPr/>
        </p:nvSpPr>
        <p:spPr bwMode="auto">
          <a:xfrm>
            <a:off x="76200" y="1447800"/>
            <a:ext cx="4038600" cy="36671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Review these four photographs</a:t>
            </a:r>
          </a:p>
        </p:txBody>
      </p:sp>
      <p:sp>
        <p:nvSpPr>
          <p:cNvPr id="2066" name="Text Box 18"/>
          <p:cNvSpPr txBox="1">
            <a:spLocks noChangeArrowheads="1"/>
          </p:cNvSpPr>
          <p:nvPr/>
        </p:nvSpPr>
        <p:spPr bwMode="auto">
          <a:xfrm>
            <a:off x="4343400" y="1981200"/>
            <a:ext cx="2286000" cy="146526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All four of these photographs have something to do with the Related Issue question above</a:t>
            </a:r>
          </a:p>
        </p:txBody>
      </p:sp>
      <p:sp>
        <p:nvSpPr>
          <p:cNvPr id="2067" name="Text Box 19"/>
          <p:cNvSpPr txBox="1">
            <a:spLocks noChangeArrowheads="1"/>
          </p:cNvSpPr>
          <p:nvPr/>
        </p:nvSpPr>
        <p:spPr bwMode="auto">
          <a:xfrm>
            <a:off x="6400800" y="1797050"/>
            <a:ext cx="2667000" cy="64135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Write captions for all four of these</a:t>
            </a:r>
          </a:p>
        </p:txBody>
      </p:sp>
      <p:sp>
        <p:nvSpPr>
          <p:cNvPr id="2068" name="Text Box 20"/>
          <p:cNvSpPr txBox="1">
            <a:spLocks noChangeArrowheads="1"/>
          </p:cNvSpPr>
          <p:nvPr/>
        </p:nvSpPr>
        <p:spPr bwMode="auto">
          <a:xfrm>
            <a:off x="76200" y="1905000"/>
            <a:ext cx="4038600" cy="36671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Where were they all taken?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060"/>
                                        </p:tgtEl>
                                        <p:attrNameLst>
                                          <p:attrName>style.visibility</p:attrName>
                                        </p:attrNameLst>
                                      </p:cBhvr>
                                      <p:to>
                                        <p:strVal val="visible"/>
                                      </p:to>
                                    </p:set>
                                    <p:anim to="" calcmode="lin" valueType="num">
                                      <p:cBhvr>
                                        <p:cTn id="7" dur="1" fill="hold"/>
                                        <p:tgtEl>
                                          <p:spTgt spid="2060"/>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052"/>
                                        </p:tgtEl>
                                        <p:attrNameLst>
                                          <p:attrName>style.visibility</p:attrName>
                                        </p:attrNameLst>
                                      </p:cBhvr>
                                      <p:to>
                                        <p:strVal val="visible"/>
                                      </p:to>
                                    </p:set>
                                    <p:anim to="" calcmode="lin" valueType="num">
                                      <p:cBhvr>
                                        <p:cTn id="10" dur="1" fill="hold"/>
                                        <p:tgtEl>
                                          <p:spTgt spid="205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anim to="" calcmode="lin" valueType="num">
                                      <p:cBhvr>
                                        <p:cTn id="13" dur="1" fill="hold"/>
                                        <p:tgtEl>
                                          <p:spTgt spid="2054"/>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053"/>
                                        </p:tgtEl>
                                        <p:attrNameLst>
                                          <p:attrName>style.visibility</p:attrName>
                                        </p:attrNameLst>
                                      </p:cBhvr>
                                      <p:to>
                                        <p:strVal val="visible"/>
                                      </p:to>
                                    </p:set>
                                    <p:anim to="" calcmode="lin" valueType="num">
                                      <p:cBhvr>
                                        <p:cTn id="16" dur="1" fill="hold"/>
                                        <p:tgtEl>
                                          <p:spTgt spid="2053"/>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2065"/>
                                        </p:tgtEl>
                                        <p:attrNameLst>
                                          <p:attrName>style.visibility</p:attrName>
                                        </p:attrNameLst>
                                      </p:cBhvr>
                                      <p:to>
                                        <p:strVal val="visible"/>
                                      </p:to>
                                    </p:set>
                                    <p:anim to="" calcmode="lin" valueType="num">
                                      <p:cBhvr>
                                        <p:cTn id="19" dur="1" fill="hold"/>
                                        <p:tgtEl>
                                          <p:spTgt spid="2065"/>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2064"/>
                                        </p:tgtEl>
                                        <p:attrNameLst>
                                          <p:attrName>style.visibility</p:attrName>
                                        </p:attrNameLst>
                                      </p:cBhvr>
                                      <p:to>
                                        <p:strVal val="visible"/>
                                      </p:to>
                                    </p:set>
                                    <p:anim to="" calcmode="lin" valueType="num">
                                      <p:cBhvr>
                                        <p:cTn id="22" dur="1" fill="hold"/>
                                        <p:tgtEl>
                                          <p:spTgt spid="2064"/>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2068"/>
                                        </p:tgtEl>
                                        <p:attrNameLst>
                                          <p:attrName>style.visibility</p:attrName>
                                        </p:attrNameLst>
                                      </p:cBhvr>
                                      <p:to>
                                        <p:strVal val="visible"/>
                                      </p:to>
                                    </p:set>
                                    <p:anim to="" calcmode="lin" valueType="num">
                                      <p:cBhvr>
                                        <p:cTn id="27" dur="1" fill="hold"/>
                                        <p:tgtEl>
                                          <p:spTgt spid="2068"/>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2066"/>
                                        </p:tgtEl>
                                        <p:attrNameLst>
                                          <p:attrName>style.visibility</p:attrName>
                                        </p:attrNameLst>
                                      </p:cBhvr>
                                      <p:to>
                                        <p:strVal val="visible"/>
                                      </p:to>
                                    </p:set>
                                    <p:anim to="" calcmode="lin" valueType="num">
                                      <p:cBhvr>
                                        <p:cTn id="32" dur="1" fill="hold"/>
                                        <p:tgtEl>
                                          <p:spTgt spid="2066"/>
                                        </p:tgtEl>
                                        <p:attrNameLst>
                                          <p:attrName/>
                                        </p:attrNameLst>
                                      </p:cBhvr>
                                    </p:anim>
                                  </p:childTnLst>
                                </p:cTn>
                              </p:par>
                              <p:par>
                                <p:cTn id="33" presetID="24" presetClass="entr" presetSubtype="0" fill="hold" grpId="0" nodeType="withEffect">
                                  <p:stCondLst>
                                    <p:cond delay="0"/>
                                  </p:stCondLst>
                                  <p:childTnLst>
                                    <p:set>
                                      <p:cBhvr>
                                        <p:cTn id="34" dur="1" fill="hold">
                                          <p:stCondLst>
                                            <p:cond delay="0"/>
                                          </p:stCondLst>
                                        </p:cTn>
                                        <p:tgtEl>
                                          <p:spTgt spid="2067"/>
                                        </p:tgtEl>
                                        <p:attrNameLst>
                                          <p:attrName>style.visibility</p:attrName>
                                        </p:attrNameLst>
                                      </p:cBhvr>
                                      <p:to>
                                        <p:strVal val="visible"/>
                                      </p:to>
                                    </p:set>
                                    <p:anim to="" calcmode="lin" valueType="num">
                                      <p:cBhvr>
                                        <p:cTn id="35" dur="1" fill="hold"/>
                                        <p:tgtEl>
                                          <p:spTgt spid="206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65" grpId="0"/>
      <p:bldP spid="2066" grpId="0"/>
      <p:bldP spid="2067" grpId="0"/>
      <p:bldP spid="206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canada_flag_sunset"/>
          <p:cNvPicPr>
            <a:picLocks noChangeAspect="1" noChangeArrowheads="1"/>
          </p:cNvPicPr>
          <p:nvPr/>
        </p:nvPicPr>
        <p:blipFill>
          <a:blip r:embed="rId2" cstate="print">
            <a:lum bright="70000" contrast="-70000"/>
          </a:blip>
          <a:srcRect/>
          <a:stretch>
            <a:fillRect/>
          </a:stretch>
        </p:blipFill>
        <p:spPr bwMode="auto">
          <a:xfrm>
            <a:off x="0" y="-4763"/>
            <a:ext cx="9144000" cy="6867526"/>
          </a:xfrm>
          <a:prstGeom prst="rect">
            <a:avLst/>
          </a:prstGeom>
          <a:noFill/>
          <a:ln w="9525">
            <a:noFill/>
            <a:miter lim="800000"/>
            <a:headEnd/>
            <a:tailEnd/>
          </a:ln>
        </p:spPr>
      </p:pic>
      <p:sp>
        <p:nvSpPr>
          <p:cNvPr id="15363" name="Rectangle 4"/>
          <p:cNvSpPr>
            <a:spLocks noGrp="1" noChangeArrowheads="1"/>
          </p:cNvSpPr>
          <p:nvPr>
            <p:ph type="title"/>
          </p:nvPr>
        </p:nvSpPr>
        <p:spPr>
          <a:xfrm>
            <a:off x="457200" y="76200"/>
            <a:ext cx="8229600" cy="1143000"/>
          </a:xfrm>
        </p:spPr>
        <p:txBody>
          <a:bodyPr/>
          <a:lstStyle/>
          <a:p>
            <a:pPr eaLnBrk="1" hangingPunct="1"/>
            <a:r>
              <a:rPr lang="en-US" sz="4000" b="1" smtClean="0">
                <a:solidFill>
                  <a:schemeClr val="accent2"/>
                </a:solidFill>
                <a:latin typeface="Times New Roman" pitchFamily="18" charset="0"/>
              </a:rPr>
              <a:t>It’s All About Me…</a:t>
            </a:r>
          </a:p>
        </p:txBody>
      </p:sp>
      <p:pic>
        <p:nvPicPr>
          <p:cNvPr id="27654" name="Picture 6"/>
          <p:cNvPicPr>
            <a:picLocks noChangeAspect="1" noChangeArrowheads="1"/>
          </p:cNvPicPr>
          <p:nvPr/>
        </p:nvPicPr>
        <p:blipFill>
          <a:blip r:embed="rId3" cstate="print"/>
          <a:srcRect/>
          <a:stretch>
            <a:fillRect/>
          </a:stretch>
        </p:blipFill>
        <p:spPr bwMode="auto">
          <a:xfrm rot="5400000">
            <a:off x="2424906" y="-97631"/>
            <a:ext cx="4487863" cy="7273925"/>
          </a:xfrm>
          <a:prstGeom prst="rect">
            <a:avLst/>
          </a:prstGeom>
          <a:noFill/>
          <a:ln w="9525">
            <a:noFill/>
            <a:miter lim="800000"/>
            <a:headEnd/>
            <a:tailEnd/>
          </a:ln>
        </p:spPr>
      </p:pic>
      <p:sp>
        <p:nvSpPr>
          <p:cNvPr id="27655" name="Text Box 7"/>
          <p:cNvSpPr txBox="1">
            <a:spLocks noChangeArrowheads="1"/>
          </p:cNvSpPr>
          <p:nvPr/>
        </p:nvSpPr>
        <p:spPr bwMode="auto">
          <a:xfrm>
            <a:off x="3810000" y="3352800"/>
            <a:ext cx="1143000" cy="36671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ME</a:t>
            </a:r>
          </a:p>
        </p:txBody>
      </p:sp>
      <p:sp>
        <p:nvSpPr>
          <p:cNvPr id="15366" name="Text Box 8"/>
          <p:cNvSpPr txBox="1">
            <a:spLocks noChangeArrowheads="1"/>
          </p:cNvSpPr>
          <p:nvPr/>
        </p:nvSpPr>
        <p:spPr bwMode="auto">
          <a:xfrm>
            <a:off x="0" y="6019800"/>
            <a:ext cx="9144000" cy="64135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Think about your present understanding of nation and complete </a:t>
            </a:r>
            <a:r>
              <a:rPr lang="en-US" b="1" i="1">
                <a:latin typeface="Times New Roman" pitchFamily="18" charset="0"/>
              </a:rPr>
              <a:t>Reflect and Respond</a:t>
            </a:r>
            <a:r>
              <a:rPr lang="en-US" b="1">
                <a:latin typeface="Times New Roman" pitchFamily="18" charset="0"/>
              </a:rPr>
              <a:t> on page 24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7653"/>
                                        </p:tgtEl>
                                        <p:attrNameLst>
                                          <p:attrName>style.visibility</p:attrName>
                                        </p:attrNameLst>
                                      </p:cBhvr>
                                      <p:to>
                                        <p:strVal val="visible"/>
                                      </p:to>
                                    </p:set>
                                    <p:anim to="" calcmode="lin" valueType="num">
                                      <p:cBhvr>
                                        <p:cTn id="7" dur="1" fill="hold"/>
                                        <p:tgtEl>
                                          <p:spTgt spid="27653"/>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7655"/>
                                        </p:tgtEl>
                                        <p:attrNameLst>
                                          <p:attrName>style.visibility</p:attrName>
                                        </p:attrNameLst>
                                      </p:cBhvr>
                                      <p:to>
                                        <p:strVal val="visible"/>
                                      </p:to>
                                    </p:set>
                                    <p:anim to="" calcmode="lin" valueType="num">
                                      <p:cBhvr>
                                        <p:cTn id="10" dur="1" fill="hold"/>
                                        <p:tgtEl>
                                          <p:spTgt spid="2765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7654"/>
                                        </p:tgtEl>
                                        <p:attrNameLst>
                                          <p:attrName>style.visibility</p:attrName>
                                        </p:attrNameLst>
                                      </p:cBhvr>
                                      <p:to>
                                        <p:strVal val="visible"/>
                                      </p:to>
                                    </p:set>
                                    <p:anim to="" calcmode="lin" valueType="num">
                                      <p:cBhvr>
                                        <p:cTn id="13" dur="1" fill="hold"/>
                                        <p:tgtEl>
                                          <p:spTgt spid="2765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blip>
          <a:stretch>
            <a:fillRect/>
          </a:stretch>
        </p:blipFill>
        <p:spPr>
          <a:xfrm>
            <a:off x="0" y="260195"/>
            <a:ext cx="9144000" cy="6597805"/>
          </a:xfrm>
          <a:prstGeom prst="rect">
            <a:avLst/>
          </a:prstGeom>
        </p:spPr>
      </p:pic>
      <p:sp>
        <p:nvSpPr>
          <p:cNvPr id="22531" name="Rectangle 3"/>
          <p:cNvSpPr>
            <a:spLocks noGrp="1" noChangeArrowheads="1"/>
          </p:cNvSpPr>
          <p:nvPr>
            <p:ph type="title"/>
          </p:nvPr>
        </p:nvSpPr>
        <p:spPr>
          <a:noFill/>
        </p:spPr>
        <p:txBody>
          <a:bodyPr/>
          <a:lstStyle/>
          <a:p>
            <a:pPr eaLnBrk="1" hangingPunct="1"/>
            <a:r>
              <a:rPr lang="en-US" b="1" smtClean="0">
                <a:solidFill>
                  <a:schemeClr val="accent2"/>
                </a:solidFill>
                <a:latin typeface="Times New Roman" pitchFamily="18" charset="0"/>
              </a:rPr>
              <a:t>And Finally…</a:t>
            </a:r>
          </a:p>
        </p:txBody>
      </p:sp>
      <p:sp>
        <p:nvSpPr>
          <p:cNvPr id="22532" name="Rectangle 4"/>
          <p:cNvSpPr>
            <a:spLocks noChangeArrowheads="1"/>
          </p:cNvSpPr>
          <p:nvPr/>
        </p:nvSpPr>
        <p:spPr bwMode="auto">
          <a:xfrm>
            <a:off x="0" y="2133600"/>
            <a:ext cx="9144000" cy="3046988"/>
          </a:xfrm>
          <a:prstGeom prst="rect">
            <a:avLst/>
          </a:prstGeom>
          <a:noFill/>
          <a:ln w="9525" algn="ctr">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Continue with your </a:t>
            </a:r>
            <a:r>
              <a:rPr kumimoji="0" lang="en-US" sz="2400" b="1" i="0" u="none" strike="noStrike" kern="1200" cap="none" spc="0" normalizeH="0" baseline="0" noProof="0" dirty="0">
                <a:ln>
                  <a:noFill/>
                </a:ln>
                <a:solidFill>
                  <a:srgbClr val="333399"/>
                </a:solidFill>
                <a:effectLst/>
                <a:uLnTx/>
                <a:uFillTx/>
                <a:latin typeface="Times New Roman" pitchFamily="18" charset="0"/>
                <a:ea typeface="+mn-ea"/>
                <a:cs typeface="+mn-cs"/>
              </a:rPr>
              <a:t>list</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rPr>
              <a:t> of terms from this chapter, which include…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rPr>
              <a:t>Any term/phrase/concept that would be considered important in helping you with your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lvl="0" algn="ctr"/>
            <a:r>
              <a:rPr kumimoji="0" lang="en-US" sz="2400" b="1" i="0" u="none" strike="noStrike" kern="1200" cap="none" spc="0" normalizeH="0" baseline="0" noProof="0" dirty="0" smtClean="0">
                <a:ln>
                  <a:noFill/>
                </a:ln>
                <a:solidFill>
                  <a:srgbClr val="333399"/>
                </a:solidFill>
                <a:effectLst/>
                <a:uLnTx/>
                <a:uFillTx/>
                <a:latin typeface="Times New Roman" pitchFamily="18" charset="0"/>
                <a:ea typeface="+mn-ea"/>
                <a:cs typeface="+mn-cs"/>
              </a:rPr>
              <a:t>Challenge / </a:t>
            </a:r>
            <a:r>
              <a:rPr lang="en-US" sz="2400" b="1" dirty="0">
                <a:solidFill>
                  <a:schemeClr val="accent2"/>
                </a:solidFill>
                <a:latin typeface="Times New Roman" pitchFamily="18" charset="0"/>
              </a:rPr>
              <a:t>Related Issue #1 Exam </a:t>
            </a:r>
            <a:endParaRPr kumimoji="0" lang="en-US" sz="2400" b="1" i="0" u="none" strike="noStrike" kern="1200" cap="none" spc="0" normalizeH="0" baseline="0" noProof="0" dirty="0">
              <a:ln>
                <a:noFill/>
              </a:ln>
              <a:solidFill>
                <a:srgbClr val="333399"/>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333399"/>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rPr>
              <a:t>Any suggestions as to what you should include?</a:t>
            </a:r>
          </a:p>
        </p:txBody>
      </p:sp>
    </p:spTree>
    <p:extLst>
      <p:ext uri="{BB962C8B-B14F-4D97-AF65-F5344CB8AC3E}">
        <p14:creationId xmlns:p14="http://schemas.microsoft.com/office/powerpoint/2010/main" val="262507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2531"/>
                                        </p:tgtEl>
                                        <p:attrNameLst>
                                          <p:attrName>style.visibility</p:attrName>
                                        </p:attrNameLst>
                                      </p:cBhvr>
                                      <p:to>
                                        <p:strVal val="visible"/>
                                      </p:to>
                                    </p:set>
                                    <p:anim to="" calcmode="lin" valueType="num">
                                      <p:cBhvr>
                                        <p:cTn id="7" dur="1" fill="hold"/>
                                        <p:tgtEl>
                                          <p:spTgt spid="2253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2532"/>
                                        </p:tgtEl>
                                        <p:attrNameLst>
                                          <p:attrName>style.visibility</p:attrName>
                                        </p:attrNameLst>
                                      </p:cBhvr>
                                      <p:to>
                                        <p:strVal val="visible"/>
                                      </p:to>
                                    </p:set>
                                    <p:anim to="" calcmode="lin" valueType="num">
                                      <p:cBhvr>
                                        <p:cTn id="10" dur="1" fill="hold"/>
                                        <p:tgtEl>
                                          <p:spTgt spid="2253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25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descr="quebec-fla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9700" name="Rectangle 4"/>
          <p:cNvSpPr>
            <a:spLocks noChangeArrowheads="1"/>
          </p:cNvSpPr>
          <p:nvPr/>
        </p:nvSpPr>
        <p:spPr bwMode="auto">
          <a:xfrm>
            <a:off x="0" y="76200"/>
            <a:ext cx="9144000" cy="1143000"/>
          </a:xfrm>
          <a:prstGeom prst="rect">
            <a:avLst/>
          </a:prstGeom>
          <a:noFill/>
          <a:ln w="9525">
            <a:noFill/>
            <a:miter lim="800000"/>
            <a:headEnd/>
            <a:tailEnd/>
          </a:ln>
        </p:spPr>
        <p:txBody>
          <a:bodyPr anchor="ctr"/>
          <a:lstStyle/>
          <a:p>
            <a:pPr algn="ctr"/>
            <a:r>
              <a:rPr lang="en-US" sz="4000" b="1">
                <a:solidFill>
                  <a:srgbClr val="FF3300"/>
                </a:solidFill>
                <a:latin typeface="Times New Roman" pitchFamily="18" charset="0"/>
              </a:rPr>
              <a:t>What Are Some Understandings of Nation?</a:t>
            </a:r>
          </a:p>
        </p:txBody>
      </p:sp>
      <p:sp>
        <p:nvSpPr>
          <p:cNvPr id="29703" name="Rectangle 7"/>
          <p:cNvSpPr>
            <a:spLocks noChangeArrowheads="1"/>
          </p:cNvSpPr>
          <p:nvPr/>
        </p:nvSpPr>
        <p:spPr bwMode="auto">
          <a:xfrm>
            <a:off x="0" y="1981200"/>
            <a:ext cx="9144000" cy="533400"/>
          </a:xfrm>
          <a:prstGeom prst="rect">
            <a:avLst/>
          </a:prstGeom>
          <a:noFill/>
          <a:ln w="9525">
            <a:noFill/>
            <a:miter lim="800000"/>
            <a:headEnd/>
            <a:tailEnd/>
          </a:ln>
        </p:spPr>
        <p:txBody>
          <a:bodyPr anchor="ctr"/>
          <a:lstStyle/>
          <a:p>
            <a:pPr algn="ctr"/>
            <a:r>
              <a:rPr lang="en-US" sz="2400" b="1">
                <a:latin typeface="Times New Roman" pitchFamily="18" charset="0"/>
              </a:rPr>
              <a:t>Read </a:t>
            </a:r>
            <a:r>
              <a:rPr lang="en-US" sz="2400" b="1" i="1">
                <a:latin typeface="Times New Roman" pitchFamily="18" charset="0"/>
              </a:rPr>
              <a:t>FYI</a:t>
            </a:r>
            <a:r>
              <a:rPr lang="en-US" sz="2400" b="1">
                <a:latin typeface="Times New Roman" pitchFamily="18" charset="0"/>
              </a:rPr>
              <a:t> on page 25</a:t>
            </a:r>
          </a:p>
        </p:txBody>
      </p:sp>
      <p:sp>
        <p:nvSpPr>
          <p:cNvPr id="29704" name="Rectangle 8"/>
          <p:cNvSpPr>
            <a:spLocks noChangeArrowheads="1"/>
          </p:cNvSpPr>
          <p:nvPr/>
        </p:nvSpPr>
        <p:spPr bwMode="auto">
          <a:xfrm>
            <a:off x="0" y="2819400"/>
            <a:ext cx="9144000" cy="533400"/>
          </a:xfrm>
          <a:prstGeom prst="rect">
            <a:avLst/>
          </a:prstGeom>
          <a:noFill/>
          <a:ln w="9525">
            <a:noFill/>
            <a:miter lim="800000"/>
            <a:headEnd/>
            <a:tailEnd/>
          </a:ln>
        </p:spPr>
        <p:txBody>
          <a:bodyPr anchor="ctr"/>
          <a:lstStyle/>
          <a:p>
            <a:pPr algn="ctr"/>
            <a:r>
              <a:rPr lang="en-US" sz="2400" b="1">
                <a:latin typeface="Times New Roman" pitchFamily="18" charset="0"/>
              </a:rPr>
              <a:t>What are some common historical last names in the Fort?</a:t>
            </a:r>
          </a:p>
        </p:txBody>
      </p:sp>
      <p:sp>
        <p:nvSpPr>
          <p:cNvPr id="29705" name="Rectangle 9"/>
          <p:cNvSpPr>
            <a:spLocks noChangeArrowheads="1"/>
          </p:cNvSpPr>
          <p:nvPr/>
        </p:nvSpPr>
        <p:spPr bwMode="auto">
          <a:xfrm>
            <a:off x="0" y="3810000"/>
            <a:ext cx="9144000" cy="762000"/>
          </a:xfrm>
          <a:prstGeom prst="rect">
            <a:avLst/>
          </a:prstGeom>
          <a:noFill/>
          <a:ln w="9525">
            <a:noFill/>
            <a:miter lim="800000"/>
            <a:headEnd/>
            <a:tailEnd/>
          </a:ln>
        </p:spPr>
        <p:txBody>
          <a:bodyPr anchor="ctr"/>
          <a:lstStyle/>
          <a:p>
            <a:pPr algn="ctr"/>
            <a:r>
              <a:rPr lang="en-US" sz="2400" b="1">
                <a:latin typeface="Times New Roman" pitchFamily="18" charset="0"/>
              </a:rPr>
              <a:t>How about certain family names recognized in the community: Street names…Building names?</a:t>
            </a:r>
          </a:p>
        </p:txBody>
      </p:sp>
      <p:sp>
        <p:nvSpPr>
          <p:cNvPr id="29706" name="Rectangle 10"/>
          <p:cNvSpPr>
            <a:spLocks noChangeArrowheads="1"/>
          </p:cNvSpPr>
          <p:nvPr/>
        </p:nvSpPr>
        <p:spPr bwMode="auto">
          <a:xfrm>
            <a:off x="0" y="5410200"/>
            <a:ext cx="9144000" cy="533400"/>
          </a:xfrm>
          <a:prstGeom prst="rect">
            <a:avLst/>
          </a:prstGeom>
          <a:noFill/>
          <a:ln w="9525">
            <a:noFill/>
            <a:miter lim="800000"/>
            <a:headEnd/>
            <a:tailEnd/>
          </a:ln>
        </p:spPr>
        <p:txBody>
          <a:bodyPr anchor="ctr"/>
          <a:lstStyle/>
          <a:p>
            <a:pPr algn="ctr"/>
            <a:r>
              <a:rPr lang="en-US" sz="2400" b="1">
                <a:latin typeface="Times New Roman" pitchFamily="18" charset="0"/>
              </a:rPr>
              <a:t>Read page 25 – Complete the </a:t>
            </a:r>
            <a:r>
              <a:rPr lang="en-US" sz="2400" b="1" i="1">
                <a:latin typeface="Times New Roman" pitchFamily="18" charset="0"/>
              </a:rPr>
              <a:t>Activity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anim to="" calcmode="lin" valueType="num">
                                      <p:cBhvr>
                                        <p:cTn id="7" dur="1" fill="hold"/>
                                        <p:tgtEl>
                                          <p:spTgt spid="2970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9700"/>
                                        </p:tgtEl>
                                        <p:attrNameLst>
                                          <p:attrName>style.visibility</p:attrName>
                                        </p:attrNameLst>
                                      </p:cBhvr>
                                      <p:to>
                                        <p:strVal val="visible"/>
                                      </p:to>
                                    </p:set>
                                    <p:anim to="" calcmode="lin" valueType="num">
                                      <p:cBhvr>
                                        <p:cTn id="10" dur="1" fill="hold"/>
                                        <p:tgtEl>
                                          <p:spTgt spid="29700"/>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9703">
                                            <p:txEl>
                                              <p:pRg st="0" end="0"/>
                                            </p:txEl>
                                          </p:spTgt>
                                        </p:tgtEl>
                                        <p:attrNameLst>
                                          <p:attrName>style.visibility</p:attrName>
                                        </p:attrNameLst>
                                      </p:cBhvr>
                                      <p:to>
                                        <p:strVal val="visible"/>
                                      </p:to>
                                    </p:set>
                                    <p:anim to="" calcmode="lin" valueType="num">
                                      <p:cBhvr>
                                        <p:cTn id="13" dur="1" fill="hold"/>
                                        <p:tgtEl>
                                          <p:spTgt spid="29703">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29704">
                                            <p:txEl>
                                              <p:pRg st="0" end="0"/>
                                            </p:txEl>
                                          </p:spTgt>
                                        </p:tgtEl>
                                        <p:attrNameLst>
                                          <p:attrName>style.visibility</p:attrName>
                                        </p:attrNameLst>
                                      </p:cBhvr>
                                      <p:to>
                                        <p:strVal val="visible"/>
                                      </p:to>
                                    </p:set>
                                    <p:anim to="" calcmode="lin" valueType="num">
                                      <p:cBhvr>
                                        <p:cTn id="18" dur="1" fill="hold"/>
                                        <p:tgtEl>
                                          <p:spTgt spid="29704">
                                            <p:txEl>
                                              <p:pRg st="0" end="0"/>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29705">
                                            <p:txEl>
                                              <p:pRg st="0" end="0"/>
                                            </p:txEl>
                                          </p:spTgt>
                                        </p:tgtEl>
                                        <p:attrNameLst>
                                          <p:attrName>style.visibility</p:attrName>
                                        </p:attrNameLst>
                                      </p:cBhvr>
                                      <p:to>
                                        <p:strVal val="visible"/>
                                      </p:to>
                                    </p:set>
                                    <p:anim to="" calcmode="lin" valueType="num">
                                      <p:cBhvr>
                                        <p:cTn id="23" dur="1" fill="hold"/>
                                        <p:tgtEl>
                                          <p:spTgt spid="29705">
                                            <p:txEl>
                                              <p:pRg st="0" end="0"/>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29706">
                                            <p:txEl>
                                              <p:pRg st="0" end="0"/>
                                            </p:txEl>
                                          </p:spTgt>
                                        </p:tgtEl>
                                        <p:attrNameLst>
                                          <p:attrName>style.visibility</p:attrName>
                                        </p:attrNameLst>
                                      </p:cBhvr>
                                      <p:to>
                                        <p:strVal val="visible"/>
                                      </p:to>
                                    </p:set>
                                    <p:anim to="" calcmode="lin" valueType="num">
                                      <p:cBhvr>
                                        <p:cTn id="28" dur="1" fill="hold"/>
                                        <p:tgtEl>
                                          <p:spTgt spid="29706">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anada_flag_sunset"/>
          <p:cNvPicPr>
            <a:picLocks noChangeAspect="1" noChangeArrowheads="1"/>
          </p:cNvPicPr>
          <p:nvPr/>
        </p:nvPicPr>
        <p:blipFill>
          <a:blip r:embed="rId2" cstate="print">
            <a:lum bright="70000" contrast="-70000"/>
          </a:blip>
          <a:srcRect/>
          <a:stretch>
            <a:fillRect/>
          </a:stretch>
        </p:blipFill>
        <p:spPr bwMode="auto">
          <a:xfrm>
            <a:off x="0" y="-9525"/>
            <a:ext cx="9144000" cy="6867525"/>
          </a:xfrm>
          <a:prstGeom prst="rect">
            <a:avLst/>
          </a:prstGeom>
          <a:noFill/>
          <a:ln w="9525">
            <a:noFill/>
            <a:miter lim="800000"/>
            <a:headEnd/>
            <a:tailEnd/>
          </a:ln>
        </p:spPr>
      </p:pic>
      <p:sp>
        <p:nvSpPr>
          <p:cNvPr id="30723" name="Rectangle 3"/>
          <p:cNvSpPr>
            <a:spLocks noGrp="1" noChangeArrowheads="1"/>
          </p:cNvSpPr>
          <p:nvPr>
            <p:ph type="title"/>
          </p:nvPr>
        </p:nvSpPr>
        <p:spPr>
          <a:xfrm>
            <a:off x="0" y="76200"/>
            <a:ext cx="9144000" cy="1143000"/>
          </a:xfrm>
          <a:noFill/>
        </p:spPr>
        <p:txBody>
          <a:bodyPr/>
          <a:lstStyle/>
          <a:p>
            <a:pPr eaLnBrk="1" hangingPunct="1"/>
            <a:r>
              <a:rPr lang="en-US" sz="4000" b="1" smtClean="0">
                <a:solidFill>
                  <a:schemeClr val="accent2"/>
                </a:solidFill>
                <a:latin typeface="Times New Roman" pitchFamily="18" charset="0"/>
              </a:rPr>
              <a:t>Some Ways to Understand Nation</a:t>
            </a:r>
          </a:p>
        </p:txBody>
      </p:sp>
      <p:sp>
        <p:nvSpPr>
          <p:cNvPr id="30725" name="Text Box 5"/>
          <p:cNvSpPr txBox="1">
            <a:spLocks noChangeArrowheads="1"/>
          </p:cNvSpPr>
          <p:nvPr/>
        </p:nvSpPr>
        <p:spPr bwMode="auto">
          <a:xfrm>
            <a:off x="4191000" y="1200150"/>
            <a:ext cx="4953000" cy="4492625"/>
          </a:xfrm>
          <a:prstGeom prst="rect">
            <a:avLst/>
          </a:prstGeom>
          <a:noFill/>
          <a:ln w="9525">
            <a:noFill/>
            <a:miter lim="800000"/>
            <a:headEnd/>
            <a:tailEnd/>
          </a:ln>
        </p:spPr>
        <p:txBody>
          <a:bodyPr>
            <a:spAutoFit/>
          </a:bodyPr>
          <a:lstStyle/>
          <a:p>
            <a:r>
              <a:rPr lang="en-US" sz="1600" b="1">
                <a:latin typeface="Times New Roman" pitchFamily="18" charset="0"/>
              </a:rPr>
              <a:t>Momentarily, you will be numbered off </a:t>
            </a:r>
            <a:r>
              <a:rPr lang="en-US" sz="1600" b="1" i="1">
                <a:solidFill>
                  <a:schemeClr val="hlink"/>
                </a:solidFill>
                <a:latin typeface="Times New Roman" pitchFamily="18" charset="0"/>
              </a:rPr>
              <a:t>one</a:t>
            </a:r>
            <a:r>
              <a:rPr lang="en-US" sz="1600" b="1">
                <a:solidFill>
                  <a:schemeClr val="hlink"/>
                </a:solidFill>
                <a:latin typeface="Times New Roman" pitchFamily="18" charset="0"/>
              </a:rPr>
              <a:t> </a:t>
            </a:r>
            <a:r>
              <a:rPr lang="en-US" sz="1600" b="1" i="1">
                <a:solidFill>
                  <a:schemeClr val="hlink"/>
                </a:solidFill>
                <a:latin typeface="Times New Roman" pitchFamily="18" charset="0"/>
              </a:rPr>
              <a:t>through</a:t>
            </a:r>
            <a:r>
              <a:rPr lang="en-US" sz="1600" b="1">
                <a:solidFill>
                  <a:schemeClr val="hlink"/>
                </a:solidFill>
                <a:latin typeface="Times New Roman" pitchFamily="18" charset="0"/>
              </a:rPr>
              <a:t> </a:t>
            </a:r>
            <a:r>
              <a:rPr lang="en-US" sz="1600" b="1" i="1">
                <a:solidFill>
                  <a:schemeClr val="hlink"/>
                </a:solidFill>
                <a:latin typeface="Times New Roman" pitchFamily="18" charset="0"/>
              </a:rPr>
              <a:t>four</a:t>
            </a:r>
            <a:r>
              <a:rPr lang="en-US" sz="1600" b="1">
                <a:latin typeface="Times New Roman" pitchFamily="18" charset="0"/>
              </a:rPr>
              <a:t>.  Each of you will go to one of the four assigned EXPERT groups and complete a summary (in point form) of your section on the handout provided.   You will have approximately 15-20 minutes to do this.</a:t>
            </a:r>
          </a:p>
          <a:p>
            <a:endParaRPr lang="en-US" sz="1600" b="1">
              <a:latin typeface="Times New Roman" pitchFamily="18" charset="0"/>
            </a:endParaRPr>
          </a:p>
          <a:p>
            <a:pPr lvl="1"/>
            <a:r>
              <a:rPr lang="en-US" sz="1600" b="1">
                <a:latin typeface="Times New Roman" pitchFamily="18" charset="0"/>
              </a:rPr>
              <a:t>#1 – </a:t>
            </a:r>
            <a:r>
              <a:rPr lang="en-US" sz="1600" b="1" i="1">
                <a:latin typeface="Times New Roman" pitchFamily="18" charset="0"/>
              </a:rPr>
              <a:t>Ethnic/Cultural Understanding of Nation </a:t>
            </a:r>
          </a:p>
          <a:p>
            <a:pPr lvl="1"/>
            <a:r>
              <a:rPr lang="en-US" sz="1600" b="1" i="1">
                <a:latin typeface="Times New Roman" pitchFamily="18" charset="0"/>
              </a:rPr>
              <a:t>        (Page 26)</a:t>
            </a:r>
          </a:p>
          <a:p>
            <a:pPr lvl="1"/>
            <a:r>
              <a:rPr lang="en-US" sz="1600" b="1">
                <a:latin typeface="Times New Roman" pitchFamily="18" charset="0"/>
              </a:rPr>
              <a:t>#2 – </a:t>
            </a:r>
            <a:r>
              <a:rPr lang="en-US" sz="1600" b="1" i="1">
                <a:latin typeface="Times New Roman" pitchFamily="18" charset="0"/>
              </a:rPr>
              <a:t>Religious/Geographic Understandings of </a:t>
            </a:r>
          </a:p>
          <a:p>
            <a:pPr lvl="1"/>
            <a:r>
              <a:rPr lang="en-US" sz="1600" b="1" i="1">
                <a:latin typeface="Times New Roman" pitchFamily="18" charset="0"/>
              </a:rPr>
              <a:t>        Nation (Page 27)</a:t>
            </a:r>
          </a:p>
          <a:p>
            <a:pPr lvl="1"/>
            <a:r>
              <a:rPr lang="en-US" sz="1600" b="1">
                <a:latin typeface="Times New Roman" pitchFamily="18" charset="0"/>
              </a:rPr>
              <a:t>#3 – </a:t>
            </a:r>
            <a:r>
              <a:rPr lang="en-US" sz="1600" b="1" i="1">
                <a:latin typeface="Times New Roman" pitchFamily="18" charset="0"/>
              </a:rPr>
              <a:t>Relationships/Spiritual Understandings </a:t>
            </a:r>
          </a:p>
          <a:p>
            <a:pPr lvl="1"/>
            <a:r>
              <a:rPr lang="en-US" sz="1600" b="1" i="1">
                <a:latin typeface="Times New Roman" pitchFamily="18" charset="0"/>
              </a:rPr>
              <a:t>        of Nation (Page 28)</a:t>
            </a:r>
          </a:p>
          <a:p>
            <a:pPr lvl="1"/>
            <a:r>
              <a:rPr lang="en-US" sz="1600" b="1" i="1">
                <a:latin typeface="Times New Roman" pitchFamily="18" charset="0"/>
              </a:rPr>
              <a:t>#4 – Political Understandings of Nation (Page 29)</a:t>
            </a:r>
          </a:p>
          <a:p>
            <a:endParaRPr lang="en-US" sz="1600" b="1">
              <a:latin typeface="Times New Roman" pitchFamily="18" charset="0"/>
            </a:endParaRPr>
          </a:p>
          <a:p>
            <a:r>
              <a:rPr lang="en-US" sz="1600" b="1">
                <a:latin typeface="Times New Roman" pitchFamily="18" charset="0"/>
              </a:rPr>
              <a:t>When finished, return to your original group of four and share your EXPERTISE with your other three group members.  They will do the same for you.  When you are done, your chart WILL be filled in completely.</a:t>
            </a:r>
          </a:p>
        </p:txBody>
      </p:sp>
      <p:sp>
        <p:nvSpPr>
          <p:cNvPr id="30726" name="Text Box 6"/>
          <p:cNvSpPr txBox="1">
            <a:spLocks noChangeArrowheads="1"/>
          </p:cNvSpPr>
          <p:nvPr/>
        </p:nvSpPr>
        <p:spPr bwMode="auto">
          <a:xfrm>
            <a:off x="533400" y="5791200"/>
            <a:ext cx="3048000" cy="366713"/>
          </a:xfrm>
          <a:prstGeom prst="rect">
            <a:avLst/>
          </a:prstGeom>
          <a:noFill/>
          <a:ln w="9525">
            <a:noFill/>
            <a:miter lim="800000"/>
            <a:headEnd/>
            <a:tailEnd/>
          </a:ln>
        </p:spPr>
        <p:txBody>
          <a:bodyPr>
            <a:spAutoFit/>
          </a:bodyPr>
          <a:lstStyle/>
          <a:p>
            <a:r>
              <a:rPr lang="en-US" b="1">
                <a:latin typeface="Times New Roman" pitchFamily="18" charset="0"/>
              </a:rPr>
              <a:t>Get into groups of four…</a:t>
            </a:r>
          </a:p>
        </p:txBody>
      </p:sp>
      <p:pic>
        <p:nvPicPr>
          <p:cNvPr id="30727" name="Picture 7"/>
          <p:cNvPicPr>
            <a:picLocks noChangeAspect="1" noChangeArrowheads="1"/>
          </p:cNvPicPr>
          <p:nvPr/>
        </p:nvPicPr>
        <p:blipFill>
          <a:blip r:embed="rId3" cstate="print"/>
          <a:srcRect/>
          <a:stretch>
            <a:fillRect/>
          </a:stretch>
        </p:blipFill>
        <p:spPr bwMode="auto">
          <a:xfrm>
            <a:off x="130175" y="1371600"/>
            <a:ext cx="3603625" cy="4114800"/>
          </a:xfrm>
          <a:prstGeom prst="rect">
            <a:avLst/>
          </a:prstGeom>
          <a:noFill/>
          <a:ln w="9525">
            <a:noFill/>
            <a:miter lim="800000"/>
            <a:headEnd/>
            <a:tailEnd/>
          </a:ln>
        </p:spPr>
      </p:pic>
      <p:sp>
        <p:nvSpPr>
          <p:cNvPr id="30728" name="Text Box 8"/>
          <p:cNvSpPr txBox="1">
            <a:spLocks noChangeArrowheads="1"/>
          </p:cNvSpPr>
          <p:nvPr/>
        </p:nvSpPr>
        <p:spPr bwMode="auto">
          <a:xfrm>
            <a:off x="4724400" y="6324600"/>
            <a:ext cx="3429000" cy="366713"/>
          </a:xfrm>
          <a:prstGeom prst="rect">
            <a:avLst/>
          </a:prstGeom>
          <a:noFill/>
          <a:ln w="9525">
            <a:noFill/>
            <a:miter lim="800000"/>
            <a:headEnd/>
            <a:tailEnd/>
          </a:ln>
        </p:spPr>
        <p:txBody>
          <a:bodyPr>
            <a:spAutoFit/>
          </a:bodyPr>
          <a:lstStyle/>
          <a:p>
            <a:pPr algn="ctr">
              <a:spcBef>
                <a:spcPct val="50000"/>
              </a:spcBef>
            </a:pPr>
            <a:r>
              <a:rPr lang="en-US" b="1">
                <a:solidFill>
                  <a:schemeClr val="accent2"/>
                </a:solidFill>
                <a:latin typeface="Times New Roman" pitchFamily="18" charset="0"/>
              </a:rPr>
              <a:t>Ignore the </a:t>
            </a:r>
            <a:r>
              <a:rPr lang="en-US" b="1" i="1">
                <a:solidFill>
                  <a:schemeClr val="accent2"/>
                </a:solidFill>
                <a:latin typeface="Times New Roman" pitchFamily="18" charset="0"/>
              </a:rPr>
              <a:t>Activities</a:t>
            </a:r>
            <a:r>
              <a:rPr lang="en-US" b="1">
                <a:solidFill>
                  <a:schemeClr val="accent2"/>
                </a:solidFill>
                <a:latin typeface="Times New Roman" pitchFamily="18" charset="0"/>
              </a:rPr>
              <a:t> for now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0722"/>
                                        </p:tgtEl>
                                        <p:attrNameLst>
                                          <p:attrName>style.visibility</p:attrName>
                                        </p:attrNameLst>
                                      </p:cBhvr>
                                      <p:to>
                                        <p:strVal val="visible"/>
                                      </p:to>
                                    </p:set>
                                    <p:anim to="" calcmode="lin" valueType="num">
                                      <p:cBhvr>
                                        <p:cTn id="7" dur="1" fill="hold"/>
                                        <p:tgtEl>
                                          <p:spTgt spid="3072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0723"/>
                                        </p:tgtEl>
                                        <p:attrNameLst>
                                          <p:attrName>style.visibility</p:attrName>
                                        </p:attrNameLst>
                                      </p:cBhvr>
                                      <p:to>
                                        <p:strVal val="visible"/>
                                      </p:to>
                                    </p:set>
                                    <p:anim to="" calcmode="lin" valueType="num">
                                      <p:cBhvr>
                                        <p:cTn id="10" dur="1" fill="hold"/>
                                        <p:tgtEl>
                                          <p:spTgt spid="30723"/>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0726"/>
                                        </p:tgtEl>
                                        <p:attrNameLst>
                                          <p:attrName>style.visibility</p:attrName>
                                        </p:attrNameLst>
                                      </p:cBhvr>
                                      <p:to>
                                        <p:strVal val="visible"/>
                                      </p:to>
                                    </p:set>
                                    <p:anim to="" calcmode="lin" valueType="num">
                                      <p:cBhvr>
                                        <p:cTn id="13" dur="1" fill="hold"/>
                                        <p:tgtEl>
                                          <p:spTgt spid="30726"/>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30725"/>
                                        </p:tgtEl>
                                        <p:attrNameLst>
                                          <p:attrName>style.visibility</p:attrName>
                                        </p:attrNameLst>
                                      </p:cBhvr>
                                      <p:to>
                                        <p:strVal val="visible"/>
                                      </p:to>
                                    </p:set>
                                    <p:anim to="" calcmode="lin" valueType="num">
                                      <p:cBhvr>
                                        <p:cTn id="18" dur="1" fill="hold"/>
                                        <p:tgtEl>
                                          <p:spTgt spid="30725"/>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30727"/>
                                        </p:tgtEl>
                                        <p:attrNameLst>
                                          <p:attrName>style.visibility</p:attrName>
                                        </p:attrNameLst>
                                      </p:cBhvr>
                                      <p:to>
                                        <p:strVal val="visible"/>
                                      </p:to>
                                    </p:set>
                                    <p:anim to="" calcmode="lin" valueType="num">
                                      <p:cBhvr>
                                        <p:cTn id="21" dur="1" fill="hold"/>
                                        <p:tgtEl>
                                          <p:spTgt spid="30727"/>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30728">
                                            <p:txEl>
                                              <p:pRg st="0" end="0"/>
                                            </p:txEl>
                                          </p:spTgt>
                                        </p:tgtEl>
                                        <p:attrNameLst>
                                          <p:attrName>style.visibility</p:attrName>
                                        </p:attrNameLst>
                                      </p:cBhvr>
                                      <p:to>
                                        <p:strVal val="visible"/>
                                      </p:to>
                                    </p:set>
                                    <p:anim to="" calcmode="lin" valueType="num">
                                      <p:cBhvr>
                                        <p:cTn id="24" dur="1" fill="hold"/>
                                        <p:tgtEl>
                                          <p:spTgt spid="30728">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P spid="30725" grpId="0"/>
      <p:bldP spid="307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nr58-1[1]"/>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8917" name="Rectangle 5"/>
          <p:cNvSpPr>
            <a:spLocks noChangeArrowheads="1"/>
          </p:cNvSpPr>
          <p:nvPr/>
        </p:nvSpPr>
        <p:spPr bwMode="auto">
          <a:xfrm>
            <a:off x="0" y="76200"/>
            <a:ext cx="9144000" cy="1143000"/>
          </a:xfrm>
          <a:prstGeom prst="rect">
            <a:avLst/>
          </a:prstGeom>
          <a:noFill/>
          <a:ln w="9525">
            <a:noFill/>
            <a:miter lim="800000"/>
            <a:headEnd/>
            <a:tailEnd/>
          </a:ln>
        </p:spPr>
        <p:txBody>
          <a:bodyPr anchor="ctr"/>
          <a:lstStyle/>
          <a:p>
            <a:pPr algn="ctr"/>
            <a:r>
              <a:rPr lang="en-US" sz="4000" b="1">
                <a:solidFill>
                  <a:schemeClr val="accent2"/>
                </a:solidFill>
                <a:latin typeface="Times New Roman" pitchFamily="18" charset="0"/>
              </a:rPr>
              <a:t>Understandings of Nation</a:t>
            </a:r>
          </a:p>
        </p:txBody>
      </p:sp>
      <p:pic>
        <p:nvPicPr>
          <p:cNvPr id="21508" name="Picture 6"/>
          <p:cNvPicPr>
            <a:picLocks noChangeAspect="1" noChangeArrowheads="1"/>
          </p:cNvPicPr>
          <p:nvPr/>
        </p:nvPicPr>
        <p:blipFill>
          <a:blip r:embed="rId3" cstate="print"/>
          <a:srcRect/>
          <a:stretch>
            <a:fillRect/>
          </a:stretch>
        </p:blipFill>
        <p:spPr bwMode="auto">
          <a:xfrm>
            <a:off x="2306638" y="1143000"/>
            <a:ext cx="4170362" cy="5029200"/>
          </a:xfrm>
          <a:prstGeom prst="rect">
            <a:avLst/>
          </a:prstGeom>
          <a:noFill/>
          <a:ln w="9525">
            <a:noFill/>
            <a:miter lim="800000"/>
            <a:headEnd/>
            <a:tailEnd/>
          </a:ln>
        </p:spPr>
      </p:pic>
      <p:sp>
        <p:nvSpPr>
          <p:cNvPr id="38919" name="Text Box 7"/>
          <p:cNvSpPr txBox="1">
            <a:spLocks noChangeArrowheads="1"/>
          </p:cNvSpPr>
          <p:nvPr/>
        </p:nvSpPr>
        <p:spPr bwMode="auto">
          <a:xfrm>
            <a:off x="76200" y="6232525"/>
            <a:ext cx="9067800" cy="3968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Using a chart similar to this, complete the </a:t>
            </a:r>
            <a:r>
              <a:rPr lang="en-US" sz="2000" b="1" i="1">
                <a:latin typeface="Times New Roman" pitchFamily="18" charset="0"/>
              </a:rPr>
              <a:t>Reflect and Respond</a:t>
            </a:r>
            <a:r>
              <a:rPr lang="en-US" sz="2000" b="1">
                <a:latin typeface="Times New Roman" pitchFamily="18" charset="0"/>
              </a:rPr>
              <a:t> on page 29</a:t>
            </a:r>
          </a:p>
        </p:txBody>
      </p:sp>
      <p:sp>
        <p:nvSpPr>
          <p:cNvPr id="38920" name="Text Box 8"/>
          <p:cNvSpPr txBox="1">
            <a:spLocks noChangeArrowheads="1"/>
          </p:cNvSpPr>
          <p:nvPr/>
        </p:nvSpPr>
        <p:spPr bwMode="auto">
          <a:xfrm>
            <a:off x="152400" y="3336925"/>
            <a:ext cx="1981200" cy="10064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You may use the following </a:t>
            </a:r>
            <a:r>
              <a:rPr lang="en-US" sz="2000" b="1" i="1">
                <a:latin typeface="Times New Roman" pitchFamily="18" charset="0"/>
              </a:rPr>
              <a:t>Understandings</a:t>
            </a:r>
            <a:r>
              <a:rPr lang="en-US" sz="2000" b="1">
                <a:latin typeface="Times New Roman" pitchFamily="18" charset="0"/>
              </a:rPr>
              <a:t>:</a:t>
            </a:r>
          </a:p>
        </p:txBody>
      </p:sp>
      <p:sp>
        <p:nvSpPr>
          <p:cNvPr id="38921" name="Text Box 9"/>
          <p:cNvSpPr txBox="1">
            <a:spLocks noChangeArrowheads="1"/>
          </p:cNvSpPr>
          <p:nvPr/>
        </p:nvSpPr>
        <p:spPr bwMode="auto">
          <a:xfrm>
            <a:off x="6934200" y="1752600"/>
            <a:ext cx="1676400" cy="39020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Linguistic</a:t>
            </a:r>
          </a:p>
          <a:p>
            <a:pPr algn="ctr">
              <a:spcBef>
                <a:spcPct val="50000"/>
              </a:spcBef>
            </a:pPr>
            <a:r>
              <a:rPr lang="en-US" sz="2000" b="1">
                <a:latin typeface="Times New Roman" pitchFamily="18" charset="0"/>
              </a:rPr>
              <a:t>Ethnic</a:t>
            </a:r>
          </a:p>
          <a:p>
            <a:pPr algn="ctr">
              <a:spcBef>
                <a:spcPct val="50000"/>
              </a:spcBef>
            </a:pPr>
            <a:r>
              <a:rPr lang="en-US" sz="2000" b="1">
                <a:latin typeface="Times New Roman" pitchFamily="18" charset="0"/>
              </a:rPr>
              <a:t>Cultural</a:t>
            </a:r>
          </a:p>
          <a:p>
            <a:pPr algn="ctr">
              <a:spcBef>
                <a:spcPct val="50000"/>
              </a:spcBef>
            </a:pPr>
            <a:r>
              <a:rPr lang="en-US" sz="2000" b="1">
                <a:latin typeface="Times New Roman" pitchFamily="18" charset="0"/>
              </a:rPr>
              <a:t>Religious</a:t>
            </a:r>
          </a:p>
          <a:p>
            <a:pPr algn="ctr">
              <a:spcBef>
                <a:spcPct val="50000"/>
              </a:spcBef>
            </a:pPr>
            <a:r>
              <a:rPr lang="en-US" sz="2000" b="1">
                <a:latin typeface="Times New Roman" pitchFamily="18" charset="0"/>
              </a:rPr>
              <a:t>Geographic</a:t>
            </a:r>
          </a:p>
          <a:p>
            <a:pPr algn="ctr">
              <a:spcBef>
                <a:spcPct val="50000"/>
              </a:spcBef>
            </a:pPr>
            <a:r>
              <a:rPr lang="en-US" sz="2000" b="1">
                <a:latin typeface="Times New Roman" pitchFamily="18" charset="0"/>
              </a:rPr>
              <a:t>Relationship to the Land</a:t>
            </a:r>
          </a:p>
          <a:p>
            <a:pPr algn="ctr">
              <a:spcBef>
                <a:spcPct val="50000"/>
              </a:spcBef>
            </a:pPr>
            <a:r>
              <a:rPr lang="en-US" sz="2000" b="1">
                <a:latin typeface="Times New Roman" pitchFamily="18" charset="0"/>
              </a:rPr>
              <a:t>Spiritual</a:t>
            </a:r>
          </a:p>
          <a:p>
            <a:pPr algn="ctr">
              <a:spcBef>
                <a:spcPct val="50000"/>
              </a:spcBef>
            </a:pPr>
            <a:r>
              <a:rPr lang="en-US" sz="2000" b="1">
                <a:latin typeface="Times New Roman" pitchFamily="18" charset="0"/>
              </a:rPr>
              <a:t>Political</a:t>
            </a:r>
          </a:p>
        </p:txBody>
      </p:sp>
      <p:sp>
        <p:nvSpPr>
          <p:cNvPr id="38922" name="Line 10"/>
          <p:cNvSpPr>
            <a:spLocks noChangeShapeType="1"/>
          </p:cNvSpPr>
          <p:nvPr/>
        </p:nvSpPr>
        <p:spPr bwMode="auto">
          <a:xfrm>
            <a:off x="2438400" y="4724400"/>
            <a:ext cx="3962400" cy="0"/>
          </a:xfrm>
          <a:prstGeom prst="line">
            <a:avLst/>
          </a:prstGeom>
          <a:noFill/>
          <a:ln w="9525">
            <a:solidFill>
              <a:schemeClr val="tx1"/>
            </a:solidFill>
            <a:round/>
            <a:headEnd/>
            <a:tailEnd/>
          </a:ln>
        </p:spPr>
        <p:txBody>
          <a:bodyPr/>
          <a:lstStyle/>
          <a:p>
            <a:endParaRPr lang="en-US"/>
          </a:p>
        </p:txBody>
      </p:sp>
      <p:sp>
        <p:nvSpPr>
          <p:cNvPr id="38924" name="Line 12"/>
          <p:cNvSpPr>
            <a:spLocks noChangeShapeType="1"/>
          </p:cNvSpPr>
          <p:nvPr/>
        </p:nvSpPr>
        <p:spPr bwMode="auto">
          <a:xfrm>
            <a:off x="2438400" y="5638800"/>
            <a:ext cx="3962400" cy="0"/>
          </a:xfrm>
          <a:prstGeom prst="line">
            <a:avLst/>
          </a:prstGeom>
          <a:noFill/>
          <a:ln w="9525">
            <a:solidFill>
              <a:schemeClr val="tx1"/>
            </a:solidFill>
            <a:round/>
            <a:headEnd/>
            <a:tailEnd/>
          </a:ln>
        </p:spPr>
        <p:txBody>
          <a:bodyPr/>
          <a:lstStyle/>
          <a:p>
            <a:endParaRPr lang="en-US"/>
          </a:p>
        </p:txBody>
      </p:sp>
      <p:sp>
        <p:nvSpPr>
          <p:cNvPr id="38925" name="Line 13"/>
          <p:cNvSpPr>
            <a:spLocks noChangeShapeType="1"/>
          </p:cNvSpPr>
          <p:nvPr/>
        </p:nvSpPr>
        <p:spPr bwMode="auto">
          <a:xfrm>
            <a:off x="2438400" y="2133600"/>
            <a:ext cx="3962400" cy="0"/>
          </a:xfrm>
          <a:prstGeom prst="line">
            <a:avLst/>
          </a:prstGeom>
          <a:noFill/>
          <a:ln w="9525">
            <a:solidFill>
              <a:schemeClr val="tx1"/>
            </a:solidFill>
            <a:round/>
            <a:headEnd/>
            <a:tailEnd/>
          </a:ln>
        </p:spPr>
        <p:txBody>
          <a:bodyPr/>
          <a:lstStyle/>
          <a:p>
            <a:endParaRPr lang="en-US"/>
          </a:p>
        </p:txBody>
      </p:sp>
      <p:sp>
        <p:nvSpPr>
          <p:cNvPr id="38926" name="Line 14"/>
          <p:cNvSpPr>
            <a:spLocks noChangeShapeType="1"/>
          </p:cNvSpPr>
          <p:nvPr/>
        </p:nvSpPr>
        <p:spPr bwMode="auto">
          <a:xfrm>
            <a:off x="2438400" y="2971800"/>
            <a:ext cx="3962400" cy="0"/>
          </a:xfrm>
          <a:prstGeom prst="line">
            <a:avLst/>
          </a:prstGeom>
          <a:noFill/>
          <a:ln w="9525">
            <a:solidFill>
              <a:schemeClr val="tx1"/>
            </a:solidFill>
            <a:round/>
            <a:headEnd/>
            <a:tailEnd/>
          </a:ln>
        </p:spPr>
        <p:txBody>
          <a:bodyPr/>
          <a:lstStyle/>
          <a:p>
            <a:endParaRPr lang="en-US"/>
          </a:p>
        </p:txBody>
      </p:sp>
      <p:sp>
        <p:nvSpPr>
          <p:cNvPr id="38927" name="Line 15"/>
          <p:cNvSpPr>
            <a:spLocks noChangeShapeType="1"/>
          </p:cNvSpPr>
          <p:nvPr/>
        </p:nvSpPr>
        <p:spPr bwMode="auto">
          <a:xfrm>
            <a:off x="2438400" y="3886200"/>
            <a:ext cx="39624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8917"/>
                                        </p:tgtEl>
                                        <p:attrNameLst>
                                          <p:attrName>style.visibility</p:attrName>
                                        </p:attrNameLst>
                                      </p:cBhvr>
                                      <p:to>
                                        <p:strVal val="visible"/>
                                      </p:to>
                                    </p:set>
                                    <p:anim to="" calcmode="lin" valueType="num">
                                      <p:cBhvr>
                                        <p:cTn id="7" dur="1" fill="hold"/>
                                        <p:tgtEl>
                                          <p:spTgt spid="38917"/>
                                        </p:tgtEl>
                                        <p:attrNameLst>
                                          <p:attrName/>
                                        </p:attrNameLst>
                                      </p:cBhvr>
                                    </p:anim>
                                  </p:childTnLst>
                                </p:cTn>
                              </p:par>
                              <p:par>
                                <p:cTn id="8" presetID="24" presetClass="entr" presetSubtype="0" fill="hold" grpId="1" nodeType="withEffect">
                                  <p:stCondLst>
                                    <p:cond delay="0"/>
                                  </p:stCondLst>
                                  <p:childTnLst>
                                    <p:set>
                                      <p:cBhvr>
                                        <p:cTn id="9" dur="1" fill="hold">
                                          <p:stCondLst>
                                            <p:cond delay="0"/>
                                          </p:stCondLst>
                                        </p:cTn>
                                        <p:tgtEl>
                                          <p:spTgt spid="38917"/>
                                        </p:tgtEl>
                                        <p:attrNameLst>
                                          <p:attrName>style.visibility</p:attrName>
                                        </p:attrNameLst>
                                      </p:cBhvr>
                                      <p:to>
                                        <p:strVal val="visible"/>
                                      </p:to>
                                    </p:set>
                                    <p:anim to="" calcmode="lin" valueType="num">
                                      <p:cBhvr>
                                        <p:cTn id="10" dur="1" fill="hold"/>
                                        <p:tgtEl>
                                          <p:spTgt spid="38917"/>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8919"/>
                                        </p:tgtEl>
                                        <p:attrNameLst>
                                          <p:attrName>style.visibility</p:attrName>
                                        </p:attrNameLst>
                                      </p:cBhvr>
                                      <p:to>
                                        <p:strVal val="visible"/>
                                      </p:to>
                                    </p:set>
                                    <p:anim to="" calcmode="lin" valueType="num">
                                      <p:cBhvr>
                                        <p:cTn id="13" dur="1" fill="hold"/>
                                        <p:tgtEl>
                                          <p:spTgt spid="38919"/>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38925"/>
                                        </p:tgtEl>
                                        <p:attrNameLst>
                                          <p:attrName>style.visibility</p:attrName>
                                        </p:attrNameLst>
                                      </p:cBhvr>
                                      <p:to>
                                        <p:strVal val="visible"/>
                                      </p:to>
                                    </p:set>
                                    <p:anim to="" calcmode="lin" valueType="num">
                                      <p:cBhvr>
                                        <p:cTn id="16" dur="1" fill="hold"/>
                                        <p:tgtEl>
                                          <p:spTgt spid="38925"/>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38926"/>
                                        </p:tgtEl>
                                        <p:attrNameLst>
                                          <p:attrName>style.visibility</p:attrName>
                                        </p:attrNameLst>
                                      </p:cBhvr>
                                      <p:to>
                                        <p:strVal val="visible"/>
                                      </p:to>
                                    </p:set>
                                    <p:anim to="" calcmode="lin" valueType="num">
                                      <p:cBhvr>
                                        <p:cTn id="19" dur="1" fill="hold"/>
                                        <p:tgtEl>
                                          <p:spTgt spid="38926"/>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38927"/>
                                        </p:tgtEl>
                                        <p:attrNameLst>
                                          <p:attrName>style.visibility</p:attrName>
                                        </p:attrNameLst>
                                      </p:cBhvr>
                                      <p:to>
                                        <p:strVal val="visible"/>
                                      </p:to>
                                    </p:set>
                                    <p:anim to="" calcmode="lin" valueType="num">
                                      <p:cBhvr>
                                        <p:cTn id="22" dur="1" fill="hold"/>
                                        <p:tgtEl>
                                          <p:spTgt spid="38927"/>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38922"/>
                                        </p:tgtEl>
                                        <p:attrNameLst>
                                          <p:attrName>style.visibility</p:attrName>
                                        </p:attrNameLst>
                                      </p:cBhvr>
                                      <p:to>
                                        <p:strVal val="visible"/>
                                      </p:to>
                                    </p:set>
                                    <p:anim to="" calcmode="lin" valueType="num">
                                      <p:cBhvr>
                                        <p:cTn id="25" dur="1" fill="hold"/>
                                        <p:tgtEl>
                                          <p:spTgt spid="38922"/>
                                        </p:tgtEl>
                                        <p:attrNameLst>
                                          <p:attrName/>
                                        </p:attrNameLst>
                                      </p:cBhvr>
                                    </p:anim>
                                  </p:childTnLst>
                                </p:cTn>
                              </p:par>
                              <p:par>
                                <p:cTn id="26" presetID="24" presetClass="entr" presetSubtype="0" fill="hold" grpId="0" nodeType="withEffect">
                                  <p:stCondLst>
                                    <p:cond delay="0"/>
                                  </p:stCondLst>
                                  <p:childTnLst>
                                    <p:set>
                                      <p:cBhvr>
                                        <p:cTn id="27" dur="1" fill="hold">
                                          <p:stCondLst>
                                            <p:cond delay="0"/>
                                          </p:stCondLst>
                                        </p:cTn>
                                        <p:tgtEl>
                                          <p:spTgt spid="38924"/>
                                        </p:tgtEl>
                                        <p:attrNameLst>
                                          <p:attrName>style.visibility</p:attrName>
                                        </p:attrNameLst>
                                      </p:cBhvr>
                                      <p:to>
                                        <p:strVal val="visible"/>
                                      </p:to>
                                    </p:set>
                                    <p:anim to="" calcmode="lin" valueType="num">
                                      <p:cBhvr>
                                        <p:cTn id="28" dur="1" fill="hold"/>
                                        <p:tgtEl>
                                          <p:spTgt spid="38924"/>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38920"/>
                                        </p:tgtEl>
                                        <p:attrNameLst>
                                          <p:attrName>style.visibility</p:attrName>
                                        </p:attrNameLst>
                                      </p:cBhvr>
                                      <p:to>
                                        <p:strVal val="visible"/>
                                      </p:to>
                                    </p:set>
                                    <p:anim to="" calcmode="lin" valueType="num">
                                      <p:cBhvr>
                                        <p:cTn id="33" dur="1" fill="hold"/>
                                        <p:tgtEl>
                                          <p:spTgt spid="38920"/>
                                        </p:tgtEl>
                                        <p:attrNameLst>
                                          <p:attrName/>
                                        </p:attrNameLst>
                                      </p:cBhvr>
                                    </p:anim>
                                  </p:childTnLst>
                                </p:cTn>
                              </p:par>
                              <p:par>
                                <p:cTn id="34" presetID="24" presetClass="entr" presetSubtype="0" fill="hold" grpId="0" nodeType="withEffect">
                                  <p:stCondLst>
                                    <p:cond delay="0"/>
                                  </p:stCondLst>
                                  <p:childTnLst>
                                    <p:set>
                                      <p:cBhvr>
                                        <p:cTn id="35" dur="1" fill="hold">
                                          <p:stCondLst>
                                            <p:cond delay="0"/>
                                          </p:stCondLst>
                                        </p:cTn>
                                        <p:tgtEl>
                                          <p:spTgt spid="38921"/>
                                        </p:tgtEl>
                                        <p:attrNameLst>
                                          <p:attrName>style.visibility</p:attrName>
                                        </p:attrNameLst>
                                      </p:cBhvr>
                                      <p:to>
                                        <p:strVal val="visible"/>
                                      </p:to>
                                    </p:set>
                                    <p:anim to="" calcmode="lin" valueType="num">
                                      <p:cBhvr>
                                        <p:cTn id="36" dur="1" fill="hold"/>
                                        <p:tgtEl>
                                          <p:spTgt spid="3892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P spid="38917" grpId="1"/>
      <p:bldP spid="38919" grpId="0"/>
      <p:bldP spid="38920" grpId="0"/>
      <p:bldP spid="38921" grpId="0"/>
      <p:bldP spid="38922" grpId="0" animBg="1"/>
      <p:bldP spid="38924" grpId="0" animBg="1"/>
      <p:bldP spid="38925" grpId="0" animBg="1"/>
      <p:bldP spid="38926" grpId="0" animBg="1"/>
      <p:bldP spid="389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blip>
          <a:stretch>
            <a:fillRect/>
          </a:stretch>
        </p:blipFill>
        <p:spPr>
          <a:xfrm>
            <a:off x="0" y="260195"/>
            <a:ext cx="9144000" cy="6597805"/>
          </a:xfrm>
          <a:prstGeom prst="rect">
            <a:avLst/>
          </a:prstGeom>
        </p:spPr>
      </p:pic>
      <p:sp>
        <p:nvSpPr>
          <p:cNvPr id="22531" name="Rectangle 3"/>
          <p:cNvSpPr>
            <a:spLocks noGrp="1" noChangeArrowheads="1"/>
          </p:cNvSpPr>
          <p:nvPr>
            <p:ph type="title"/>
          </p:nvPr>
        </p:nvSpPr>
        <p:spPr>
          <a:noFill/>
        </p:spPr>
        <p:txBody>
          <a:bodyPr/>
          <a:lstStyle/>
          <a:p>
            <a:pPr eaLnBrk="1" hangingPunct="1"/>
            <a:r>
              <a:rPr lang="en-US" b="1" smtClean="0">
                <a:solidFill>
                  <a:schemeClr val="accent2"/>
                </a:solidFill>
                <a:latin typeface="Times New Roman" pitchFamily="18" charset="0"/>
              </a:rPr>
              <a:t>And Finally…</a:t>
            </a:r>
          </a:p>
        </p:txBody>
      </p:sp>
      <p:sp>
        <p:nvSpPr>
          <p:cNvPr id="22532" name="Rectangle 4"/>
          <p:cNvSpPr>
            <a:spLocks noChangeArrowheads="1"/>
          </p:cNvSpPr>
          <p:nvPr/>
        </p:nvSpPr>
        <p:spPr bwMode="auto">
          <a:xfrm>
            <a:off x="0" y="2133600"/>
            <a:ext cx="9144000" cy="3046988"/>
          </a:xfrm>
          <a:prstGeom prst="rect">
            <a:avLst/>
          </a:prstGeom>
          <a:noFill/>
          <a:ln w="9525" algn="ctr">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Continue with your </a:t>
            </a:r>
            <a:r>
              <a:rPr kumimoji="0" lang="en-US" sz="2400" b="1" i="0" u="none" strike="noStrike" kern="1200" cap="none" spc="0" normalizeH="0" baseline="0" noProof="0" dirty="0" smtClean="0">
                <a:ln>
                  <a:noFill/>
                </a:ln>
                <a:solidFill>
                  <a:srgbClr val="333399"/>
                </a:solidFill>
                <a:effectLst/>
                <a:uLnTx/>
                <a:uFillTx/>
                <a:latin typeface="Times New Roman" pitchFamily="18" charset="0"/>
                <a:ea typeface="+mn-ea"/>
                <a:cs typeface="+mn-cs"/>
              </a:rPr>
              <a:t>list</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rPr>
              <a:t>of terms from this chapter, which include…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rPr>
              <a:t>Any term/phrase/concept that would be considered important in helping you with your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333399"/>
                </a:solidFill>
                <a:effectLst/>
                <a:uLnTx/>
                <a:uFillTx/>
                <a:latin typeface="Times New Roman" pitchFamily="18" charset="0"/>
                <a:ea typeface="+mn-ea"/>
                <a:cs typeface="+mn-cs"/>
              </a:rPr>
              <a:t>Challenge / </a:t>
            </a:r>
            <a:r>
              <a:rPr kumimoji="0" lang="en-US" sz="2400" b="1" i="0" u="none" strike="noStrike" kern="1200" cap="none" spc="0" normalizeH="0" baseline="0" noProof="0" dirty="0">
                <a:ln>
                  <a:noFill/>
                </a:ln>
                <a:solidFill>
                  <a:srgbClr val="333399"/>
                </a:solidFill>
                <a:effectLst/>
                <a:uLnTx/>
                <a:uFillTx/>
                <a:latin typeface="Times New Roman" pitchFamily="18" charset="0"/>
                <a:ea typeface="+mn-ea"/>
                <a:cs typeface="+mn-cs"/>
              </a:rPr>
              <a:t>Related Issue #1 Exam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333399"/>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rPr>
              <a:t>Any suggestions as to what you should include?</a:t>
            </a:r>
          </a:p>
        </p:txBody>
      </p:sp>
    </p:spTree>
    <p:extLst>
      <p:ext uri="{BB962C8B-B14F-4D97-AF65-F5344CB8AC3E}">
        <p14:creationId xmlns:p14="http://schemas.microsoft.com/office/powerpoint/2010/main" val="369937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2531"/>
                                        </p:tgtEl>
                                        <p:attrNameLst>
                                          <p:attrName>style.visibility</p:attrName>
                                        </p:attrNameLst>
                                      </p:cBhvr>
                                      <p:to>
                                        <p:strVal val="visible"/>
                                      </p:to>
                                    </p:set>
                                    <p:anim to="" calcmode="lin" valueType="num">
                                      <p:cBhvr>
                                        <p:cTn id="7" dur="1" fill="hold"/>
                                        <p:tgtEl>
                                          <p:spTgt spid="2253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2532"/>
                                        </p:tgtEl>
                                        <p:attrNameLst>
                                          <p:attrName>style.visibility</p:attrName>
                                        </p:attrNameLst>
                                      </p:cBhvr>
                                      <p:to>
                                        <p:strVal val="visible"/>
                                      </p:to>
                                    </p:set>
                                    <p:anim to="" calcmode="lin" valueType="num">
                                      <p:cBhvr>
                                        <p:cTn id="10" dur="1" fill="hold"/>
                                        <p:tgtEl>
                                          <p:spTgt spid="2253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25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5" descr="h-8%20broadside%20citizens"/>
          <p:cNvPicPr>
            <a:picLocks noChangeAspect="1" noChangeArrowheads="1"/>
          </p:cNvPicPr>
          <p:nvPr/>
        </p:nvPicPr>
        <p:blipFill>
          <a:blip r:embed="rId2" cstate="print">
            <a:lum bright="70000" contrast="-90000"/>
          </a:blip>
          <a:srcRect/>
          <a:stretch>
            <a:fillRect/>
          </a:stretch>
        </p:blipFill>
        <p:spPr bwMode="auto">
          <a:xfrm>
            <a:off x="0" y="0"/>
            <a:ext cx="9144000" cy="6858000"/>
          </a:xfrm>
          <a:prstGeom prst="rect">
            <a:avLst/>
          </a:prstGeom>
          <a:noFill/>
          <a:ln w="9525">
            <a:noFill/>
            <a:miter lim="800000"/>
            <a:headEnd/>
            <a:tailEnd/>
          </a:ln>
        </p:spPr>
      </p:pic>
      <p:sp>
        <p:nvSpPr>
          <p:cNvPr id="40966" name="Rectangle 6"/>
          <p:cNvSpPr>
            <a:spLocks noChangeArrowheads="1"/>
          </p:cNvSpPr>
          <p:nvPr/>
        </p:nvSpPr>
        <p:spPr bwMode="auto">
          <a:xfrm>
            <a:off x="0" y="76200"/>
            <a:ext cx="9144000" cy="1143000"/>
          </a:xfrm>
          <a:prstGeom prst="rect">
            <a:avLst/>
          </a:prstGeom>
          <a:noFill/>
          <a:ln w="9525">
            <a:noFill/>
            <a:miter lim="800000"/>
            <a:headEnd/>
            <a:tailEnd/>
          </a:ln>
        </p:spPr>
        <p:txBody>
          <a:bodyPr anchor="ctr"/>
          <a:lstStyle/>
          <a:p>
            <a:pPr algn="ctr"/>
            <a:r>
              <a:rPr lang="en-US" sz="4000" b="1" dirty="0">
                <a:solidFill>
                  <a:srgbClr val="FF3300"/>
                </a:solidFill>
                <a:latin typeface="Times New Roman" pitchFamily="18" charset="0"/>
              </a:rPr>
              <a:t>How Can Nation Be Understood As A Civic Concept?</a:t>
            </a:r>
          </a:p>
        </p:txBody>
      </p:sp>
      <p:sp>
        <p:nvSpPr>
          <p:cNvPr id="40967" name="Text Box 7"/>
          <p:cNvSpPr txBox="1">
            <a:spLocks noChangeArrowheads="1"/>
          </p:cNvSpPr>
          <p:nvPr/>
        </p:nvSpPr>
        <p:spPr bwMode="auto">
          <a:xfrm>
            <a:off x="0" y="1295400"/>
            <a:ext cx="9144000" cy="2682875"/>
          </a:xfrm>
          <a:prstGeom prst="rect">
            <a:avLst/>
          </a:prstGeom>
          <a:noFill/>
          <a:ln w="9525">
            <a:noFill/>
            <a:miter lim="800000"/>
            <a:headEnd/>
            <a:tailEnd/>
          </a:ln>
        </p:spPr>
        <p:txBody>
          <a:bodyPr>
            <a:spAutoFit/>
          </a:bodyPr>
          <a:lstStyle/>
          <a:p>
            <a:pPr algn="ctr">
              <a:spcBef>
                <a:spcPct val="50000"/>
              </a:spcBef>
            </a:pPr>
            <a:r>
              <a:rPr lang="en-US" sz="2000" b="1" dirty="0">
                <a:latin typeface="Times New Roman" pitchFamily="18" charset="0"/>
              </a:rPr>
              <a:t>When did Canada become a nation?  </a:t>
            </a:r>
          </a:p>
          <a:p>
            <a:pPr algn="ctr">
              <a:spcBef>
                <a:spcPct val="50000"/>
              </a:spcBef>
            </a:pPr>
            <a:r>
              <a:rPr lang="en-US" sz="2000" b="1" dirty="0">
                <a:latin typeface="Times New Roman" pitchFamily="18" charset="0"/>
              </a:rPr>
              <a:t>In 1867, with Confederation?  </a:t>
            </a:r>
          </a:p>
          <a:p>
            <a:pPr algn="ctr">
              <a:spcBef>
                <a:spcPct val="50000"/>
              </a:spcBef>
            </a:pPr>
            <a:r>
              <a:rPr lang="en-US" sz="2000" b="1" dirty="0">
                <a:latin typeface="Times New Roman" pitchFamily="18" charset="0"/>
              </a:rPr>
              <a:t>In 1917, at </a:t>
            </a:r>
            <a:r>
              <a:rPr lang="en-US" sz="2000" b="1" dirty="0" err="1">
                <a:latin typeface="Times New Roman" pitchFamily="18" charset="0"/>
              </a:rPr>
              <a:t>Vimy</a:t>
            </a:r>
            <a:r>
              <a:rPr lang="en-US" sz="2000" b="1" dirty="0">
                <a:latin typeface="Times New Roman" pitchFamily="18" charset="0"/>
              </a:rPr>
              <a:t> Ridge?  </a:t>
            </a:r>
          </a:p>
          <a:p>
            <a:pPr algn="ctr">
              <a:spcBef>
                <a:spcPct val="50000"/>
              </a:spcBef>
            </a:pPr>
            <a:r>
              <a:rPr lang="en-US" sz="2000" b="1" dirty="0">
                <a:latin typeface="Times New Roman" pitchFamily="18" charset="0"/>
              </a:rPr>
              <a:t>In 1982, when the Constitution was proclaimed?  </a:t>
            </a:r>
          </a:p>
          <a:p>
            <a:pPr algn="ctr">
              <a:spcBef>
                <a:spcPct val="50000"/>
              </a:spcBef>
            </a:pPr>
            <a:r>
              <a:rPr lang="en-US" sz="2000" b="1" dirty="0">
                <a:latin typeface="Times New Roman" pitchFamily="18" charset="0"/>
              </a:rPr>
              <a:t>On another date?  </a:t>
            </a:r>
          </a:p>
          <a:p>
            <a:pPr algn="ctr">
              <a:spcBef>
                <a:spcPct val="50000"/>
              </a:spcBef>
            </a:pPr>
            <a:r>
              <a:rPr lang="en-US" sz="2000" b="1" dirty="0">
                <a:latin typeface="Times New Roman" pitchFamily="18" charset="0"/>
              </a:rPr>
              <a:t>Or not yet?</a:t>
            </a:r>
          </a:p>
        </p:txBody>
      </p:sp>
      <p:sp>
        <p:nvSpPr>
          <p:cNvPr id="40968" name="Text Box 8"/>
          <p:cNvSpPr txBox="1">
            <a:spLocks noChangeArrowheads="1"/>
          </p:cNvSpPr>
          <p:nvPr/>
        </p:nvSpPr>
        <p:spPr bwMode="auto">
          <a:xfrm>
            <a:off x="0" y="4191000"/>
            <a:ext cx="9144000" cy="2530475"/>
          </a:xfrm>
          <a:prstGeom prst="rect">
            <a:avLst/>
          </a:prstGeom>
          <a:noFill/>
          <a:ln w="9525">
            <a:noFill/>
            <a:miter lim="800000"/>
            <a:headEnd/>
            <a:tailEnd/>
          </a:ln>
        </p:spPr>
        <p:txBody>
          <a:bodyPr>
            <a:spAutoFit/>
          </a:bodyPr>
          <a:lstStyle/>
          <a:p>
            <a:pPr algn="ctr">
              <a:spcBef>
                <a:spcPct val="50000"/>
              </a:spcBef>
            </a:pPr>
            <a:r>
              <a:rPr lang="en-US" sz="2000" b="1">
                <a:solidFill>
                  <a:schemeClr val="accent2"/>
                </a:solidFill>
                <a:latin typeface="Times New Roman" pitchFamily="18" charset="0"/>
              </a:rPr>
              <a:t>Do people or events determine when a country becomes a nation?</a:t>
            </a:r>
          </a:p>
          <a:p>
            <a:pPr algn="ctr">
              <a:spcBef>
                <a:spcPct val="50000"/>
              </a:spcBef>
            </a:pPr>
            <a:endParaRPr lang="en-US" sz="2000" b="1">
              <a:solidFill>
                <a:schemeClr val="accent2"/>
              </a:solidFill>
              <a:latin typeface="Times New Roman" pitchFamily="18" charset="0"/>
            </a:endParaRPr>
          </a:p>
          <a:p>
            <a:pPr algn="ctr">
              <a:spcBef>
                <a:spcPct val="50000"/>
              </a:spcBef>
            </a:pPr>
            <a:r>
              <a:rPr lang="en-US" sz="2000" b="1">
                <a:solidFill>
                  <a:schemeClr val="accent2"/>
                </a:solidFill>
                <a:latin typeface="Times New Roman" pitchFamily="18" charset="0"/>
              </a:rPr>
              <a:t>Do people have to share a long common history before they can feel they are part of a nation?</a:t>
            </a:r>
          </a:p>
          <a:p>
            <a:pPr algn="ctr">
              <a:spcBef>
                <a:spcPct val="50000"/>
              </a:spcBef>
            </a:pPr>
            <a:endParaRPr lang="en-US" sz="2000" b="1">
              <a:solidFill>
                <a:schemeClr val="accent2"/>
              </a:solidFill>
              <a:latin typeface="Times New Roman" pitchFamily="18" charset="0"/>
            </a:endParaRPr>
          </a:p>
          <a:p>
            <a:pPr algn="ctr">
              <a:spcBef>
                <a:spcPct val="50000"/>
              </a:spcBef>
            </a:pPr>
            <a:r>
              <a:rPr lang="en-US" sz="2000" b="1">
                <a:solidFill>
                  <a:schemeClr val="accent2"/>
                </a:solidFill>
                <a:latin typeface="Times New Roman" pitchFamily="18" charset="0"/>
              </a:rPr>
              <a:t>Does the global community see Canada as a nation?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0965"/>
                                        </p:tgtEl>
                                        <p:attrNameLst>
                                          <p:attrName>style.visibility</p:attrName>
                                        </p:attrNameLst>
                                      </p:cBhvr>
                                      <p:to>
                                        <p:strVal val="visible"/>
                                      </p:to>
                                    </p:set>
                                    <p:anim to="" calcmode="lin" valueType="num">
                                      <p:cBhvr>
                                        <p:cTn id="7" dur="1" fill="hold"/>
                                        <p:tgtEl>
                                          <p:spTgt spid="4096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0967">
                                            <p:txEl>
                                              <p:pRg st="1" end="1"/>
                                            </p:txEl>
                                          </p:spTgt>
                                        </p:tgtEl>
                                        <p:attrNameLst>
                                          <p:attrName>style.visibility</p:attrName>
                                        </p:attrNameLst>
                                      </p:cBhvr>
                                      <p:to>
                                        <p:strVal val="visible"/>
                                      </p:to>
                                    </p:set>
                                    <p:anim to="" calcmode="lin" valueType="num">
                                      <p:cBhvr>
                                        <p:cTn id="12" dur="1" fill="hold"/>
                                        <p:tgtEl>
                                          <p:spTgt spid="40967">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0967">
                                            <p:txEl>
                                              <p:pRg st="2" end="2"/>
                                            </p:txEl>
                                          </p:spTgt>
                                        </p:tgtEl>
                                        <p:attrNameLst>
                                          <p:attrName>style.visibility</p:attrName>
                                        </p:attrNameLst>
                                      </p:cBhvr>
                                      <p:to>
                                        <p:strVal val="visible"/>
                                      </p:to>
                                    </p:set>
                                    <p:anim to="" calcmode="lin" valueType="num">
                                      <p:cBhvr>
                                        <p:cTn id="17" dur="1" fill="hold"/>
                                        <p:tgtEl>
                                          <p:spTgt spid="40967">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0967">
                                            <p:txEl>
                                              <p:pRg st="3" end="3"/>
                                            </p:txEl>
                                          </p:spTgt>
                                        </p:tgtEl>
                                        <p:attrNameLst>
                                          <p:attrName>style.visibility</p:attrName>
                                        </p:attrNameLst>
                                      </p:cBhvr>
                                      <p:to>
                                        <p:strVal val="visible"/>
                                      </p:to>
                                    </p:set>
                                    <p:anim to="" calcmode="lin" valueType="num">
                                      <p:cBhvr>
                                        <p:cTn id="22" dur="1" fill="hold"/>
                                        <p:tgtEl>
                                          <p:spTgt spid="40967">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40967">
                                            <p:txEl>
                                              <p:pRg st="4" end="4"/>
                                            </p:txEl>
                                          </p:spTgt>
                                        </p:tgtEl>
                                        <p:attrNameLst>
                                          <p:attrName>style.visibility</p:attrName>
                                        </p:attrNameLst>
                                      </p:cBhvr>
                                      <p:to>
                                        <p:strVal val="visible"/>
                                      </p:to>
                                    </p:set>
                                    <p:anim to="" calcmode="lin" valueType="num">
                                      <p:cBhvr>
                                        <p:cTn id="27" dur="1" fill="hold"/>
                                        <p:tgtEl>
                                          <p:spTgt spid="40967">
                                            <p:txEl>
                                              <p:pRg st="4" end="4"/>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40967">
                                            <p:txEl>
                                              <p:pRg st="5" end="5"/>
                                            </p:txEl>
                                          </p:spTgt>
                                        </p:tgtEl>
                                        <p:attrNameLst>
                                          <p:attrName>style.visibility</p:attrName>
                                        </p:attrNameLst>
                                      </p:cBhvr>
                                      <p:to>
                                        <p:strVal val="visible"/>
                                      </p:to>
                                    </p:set>
                                    <p:anim to="" calcmode="lin" valueType="num">
                                      <p:cBhvr>
                                        <p:cTn id="30" dur="1" fill="hold"/>
                                        <p:tgtEl>
                                          <p:spTgt spid="40967">
                                            <p:txEl>
                                              <p:pRg st="5" end="5"/>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40968">
                                            <p:txEl>
                                              <p:pRg st="0" end="0"/>
                                            </p:txEl>
                                          </p:spTgt>
                                        </p:tgtEl>
                                        <p:attrNameLst>
                                          <p:attrName>style.visibility</p:attrName>
                                        </p:attrNameLst>
                                      </p:cBhvr>
                                      <p:to>
                                        <p:strVal val="visible"/>
                                      </p:to>
                                    </p:set>
                                    <p:anim to="" calcmode="lin" valueType="num">
                                      <p:cBhvr>
                                        <p:cTn id="35" dur="1" fill="hold"/>
                                        <p:tgtEl>
                                          <p:spTgt spid="40968">
                                            <p:txEl>
                                              <p:pRg st="0" end="0"/>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40968">
                                            <p:txEl>
                                              <p:pRg st="2" end="2"/>
                                            </p:txEl>
                                          </p:spTgt>
                                        </p:tgtEl>
                                        <p:attrNameLst>
                                          <p:attrName>style.visibility</p:attrName>
                                        </p:attrNameLst>
                                      </p:cBhvr>
                                      <p:to>
                                        <p:strVal val="visible"/>
                                      </p:to>
                                    </p:set>
                                    <p:anim to="" calcmode="lin" valueType="num">
                                      <p:cBhvr>
                                        <p:cTn id="40" dur="1" fill="hold"/>
                                        <p:tgtEl>
                                          <p:spTgt spid="40968">
                                            <p:txEl>
                                              <p:pRg st="2" end="2"/>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40968">
                                            <p:txEl>
                                              <p:pRg st="4" end="4"/>
                                            </p:txEl>
                                          </p:spTgt>
                                        </p:tgtEl>
                                        <p:attrNameLst>
                                          <p:attrName>style.visibility</p:attrName>
                                        </p:attrNameLst>
                                      </p:cBhvr>
                                      <p:to>
                                        <p:strVal val="visible"/>
                                      </p:to>
                                    </p:set>
                                    <p:anim to="" calcmode="lin" valueType="num">
                                      <p:cBhvr>
                                        <p:cTn id="45" dur="1" fill="hold"/>
                                        <p:tgtEl>
                                          <p:spTgt spid="40968">
                                            <p:txEl>
                                              <p:pRg st="4" end="4"/>
                                            </p:txEl>
                                          </p:spTgt>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grpId="0" nodeType="clickEffect">
                                  <p:stCondLst>
                                    <p:cond delay="0"/>
                                  </p:stCondLst>
                                  <p:childTnLst>
                                    <p:set>
                                      <p:cBhvr>
                                        <p:cTn id="49" dur="1" fill="hold">
                                          <p:stCondLst>
                                            <p:cond delay="0"/>
                                          </p:stCondLst>
                                        </p:cTn>
                                        <p:tgtEl>
                                          <p:spTgt spid="40966"/>
                                        </p:tgtEl>
                                        <p:attrNameLst>
                                          <p:attrName>style.visibility</p:attrName>
                                        </p:attrNameLst>
                                      </p:cBhvr>
                                      <p:to>
                                        <p:strVal val="visible"/>
                                      </p:to>
                                    </p:set>
                                    <p:anim to="" calcmode="lin" valueType="num">
                                      <p:cBhvr>
                                        <p:cTn id="50" dur="1" fill="hold"/>
                                        <p:tgtEl>
                                          <p:spTgt spid="4096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9" name="Picture 5" descr="f_we_the_peopl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41990" name="Rectangle 6"/>
          <p:cNvSpPr>
            <a:spLocks noChangeArrowheads="1"/>
          </p:cNvSpPr>
          <p:nvPr/>
        </p:nvSpPr>
        <p:spPr bwMode="auto">
          <a:xfrm>
            <a:off x="0" y="76200"/>
            <a:ext cx="9144000" cy="1143000"/>
          </a:xfrm>
          <a:prstGeom prst="rect">
            <a:avLst/>
          </a:prstGeom>
          <a:noFill/>
          <a:ln w="9525">
            <a:noFill/>
            <a:miter lim="800000"/>
            <a:headEnd/>
            <a:tailEnd/>
          </a:ln>
        </p:spPr>
        <p:txBody>
          <a:bodyPr anchor="ctr"/>
          <a:lstStyle/>
          <a:p>
            <a:pPr algn="ctr"/>
            <a:r>
              <a:rPr lang="en-US" sz="4000" b="1" dirty="0">
                <a:solidFill>
                  <a:srgbClr val="FF3300"/>
                </a:solidFill>
                <a:latin typeface="Times New Roman" pitchFamily="18" charset="0"/>
              </a:rPr>
              <a:t>How Can Nation Be Understood As A Civic Concept?</a:t>
            </a:r>
          </a:p>
        </p:txBody>
      </p:sp>
      <p:sp>
        <p:nvSpPr>
          <p:cNvPr id="41991" name="Text Box 7"/>
          <p:cNvSpPr txBox="1">
            <a:spLocks noChangeArrowheads="1"/>
          </p:cNvSpPr>
          <p:nvPr/>
        </p:nvSpPr>
        <p:spPr bwMode="auto">
          <a:xfrm>
            <a:off x="0" y="2286000"/>
            <a:ext cx="9144000" cy="457200"/>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Read the top half of page 30</a:t>
            </a:r>
          </a:p>
        </p:txBody>
      </p:sp>
      <p:sp>
        <p:nvSpPr>
          <p:cNvPr id="41992" name="Text Box 8"/>
          <p:cNvSpPr txBox="1">
            <a:spLocks noChangeArrowheads="1"/>
          </p:cNvSpPr>
          <p:nvPr/>
        </p:nvSpPr>
        <p:spPr bwMode="auto">
          <a:xfrm>
            <a:off x="0" y="3429000"/>
            <a:ext cx="9144000" cy="2100263"/>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Keeping in mind that </a:t>
            </a:r>
            <a:r>
              <a:rPr lang="en-US" sz="2400" b="1" i="1">
                <a:latin typeface="Times New Roman" pitchFamily="18" charset="0"/>
              </a:rPr>
              <a:t>The United States Constitution</a:t>
            </a:r>
            <a:r>
              <a:rPr lang="en-US" sz="2400" b="1">
                <a:latin typeface="Times New Roman" pitchFamily="18" charset="0"/>
              </a:rPr>
              <a:t> begins with:</a:t>
            </a:r>
          </a:p>
          <a:p>
            <a:pPr algn="ctr">
              <a:spcBef>
                <a:spcPct val="50000"/>
              </a:spcBef>
            </a:pPr>
            <a:r>
              <a:rPr lang="en-US" sz="2400" b="1">
                <a:solidFill>
                  <a:schemeClr val="accent2"/>
                </a:solidFill>
                <a:latin typeface="Times New Roman" pitchFamily="18" charset="0"/>
              </a:rPr>
              <a:t>“We the People of the United States…”</a:t>
            </a:r>
          </a:p>
          <a:p>
            <a:pPr algn="ctr">
              <a:spcBef>
                <a:spcPct val="50000"/>
              </a:spcBef>
            </a:pPr>
            <a:r>
              <a:rPr lang="en-US" sz="2400" b="1">
                <a:latin typeface="Times New Roman" pitchFamily="18" charset="0"/>
              </a:rPr>
              <a:t>What do you think of the decision to delete:</a:t>
            </a:r>
          </a:p>
          <a:p>
            <a:pPr algn="ctr">
              <a:spcBef>
                <a:spcPct val="50000"/>
              </a:spcBef>
            </a:pPr>
            <a:r>
              <a:rPr lang="en-US" sz="2400" b="1">
                <a:solidFill>
                  <a:schemeClr val="accent2"/>
                </a:solidFill>
                <a:latin typeface="Times New Roman" pitchFamily="18" charset="0"/>
              </a:rPr>
              <a:t>“We, the People of Canada…”?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1990"/>
                                        </p:tgtEl>
                                        <p:attrNameLst>
                                          <p:attrName>style.visibility</p:attrName>
                                        </p:attrNameLst>
                                      </p:cBhvr>
                                      <p:to>
                                        <p:strVal val="visible"/>
                                      </p:to>
                                    </p:set>
                                    <p:anim to="" calcmode="lin" valueType="num">
                                      <p:cBhvr>
                                        <p:cTn id="7" dur="1" fill="hold"/>
                                        <p:tgtEl>
                                          <p:spTgt spid="41990"/>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1989"/>
                                        </p:tgtEl>
                                        <p:attrNameLst>
                                          <p:attrName>style.visibility</p:attrName>
                                        </p:attrNameLst>
                                      </p:cBhvr>
                                      <p:to>
                                        <p:strVal val="visible"/>
                                      </p:to>
                                    </p:set>
                                    <p:anim to="" calcmode="lin" valueType="num">
                                      <p:cBhvr>
                                        <p:cTn id="10" dur="1" fill="hold"/>
                                        <p:tgtEl>
                                          <p:spTgt spid="41989"/>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41991">
                                            <p:txEl>
                                              <p:pRg st="0" end="0"/>
                                            </p:txEl>
                                          </p:spTgt>
                                        </p:tgtEl>
                                        <p:attrNameLst>
                                          <p:attrName>style.visibility</p:attrName>
                                        </p:attrNameLst>
                                      </p:cBhvr>
                                      <p:to>
                                        <p:strVal val="visible"/>
                                      </p:to>
                                    </p:set>
                                    <p:anim to="" calcmode="lin" valueType="num">
                                      <p:cBhvr>
                                        <p:cTn id="13" dur="1" fill="hold"/>
                                        <p:tgtEl>
                                          <p:spTgt spid="41991">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41992">
                                            <p:txEl>
                                              <p:pRg st="0" end="0"/>
                                            </p:txEl>
                                          </p:spTgt>
                                        </p:tgtEl>
                                        <p:attrNameLst>
                                          <p:attrName>style.visibility</p:attrName>
                                        </p:attrNameLst>
                                      </p:cBhvr>
                                      <p:to>
                                        <p:strVal val="visible"/>
                                      </p:to>
                                    </p:set>
                                    <p:anim to="" calcmode="lin" valueType="num">
                                      <p:cBhvr>
                                        <p:cTn id="18" dur="1" fill="hold"/>
                                        <p:tgtEl>
                                          <p:spTgt spid="41992">
                                            <p:txEl>
                                              <p:pRg st="0" end="0"/>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41992">
                                            <p:txEl>
                                              <p:pRg st="1" end="1"/>
                                            </p:txEl>
                                          </p:spTgt>
                                        </p:tgtEl>
                                        <p:attrNameLst>
                                          <p:attrName>style.visibility</p:attrName>
                                        </p:attrNameLst>
                                      </p:cBhvr>
                                      <p:to>
                                        <p:strVal val="visible"/>
                                      </p:to>
                                    </p:set>
                                    <p:anim to="" calcmode="lin" valueType="num">
                                      <p:cBhvr>
                                        <p:cTn id="21" dur="1" fill="hold"/>
                                        <p:tgtEl>
                                          <p:spTgt spid="41992">
                                            <p:txEl>
                                              <p:pRg st="1" end="1"/>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41992">
                                            <p:txEl>
                                              <p:pRg st="2" end="2"/>
                                            </p:txEl>
                                          </p:spTgt>
                                        </p:tgtEl>
                                        <p:attrNameLst>
                                          <p:attrName>style.visibility</p:attrName>
                                        </p:attrNameLst>
                                      </p:cBhvr>
                                      <p:to>
                                        <p:strVal val="visible"/>
                                      </p:to>
                                    </p:set>
                                    <p:anim to="" calcmode="lin" valueType="num">
                                      <p:cBhvr>
                                        <p:cTn id="24" dur="1" fill="hold"/>
                                        <p:tgtEl>
                                          <p:spTgt spid="41992">
                                            <p:txEl>
                                              <p:pRg st="2" end="2"/>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41992">
                                            <p:txEl>
                                              <p:pRg st="3" end="3"/>
                                            </p:txEl>
                                          </p:spTgt>
                                        </p:tgtEl>
                                        <p:attrNameLst>
                                          <p:attrName>style.visibility</p:attrName>
                                        </p:attrNameLst>
                                      </p:cBhvr>
                                      <p:to>
                                        <p:strVal val="visible"/>
                                      </p:to>
                                    </p:set>
                                    <p:anim to="" calcmode="lin" valueType="num">
                                      <p:cBhvr>
                                        <p:cTn id="27" dur="1" fill="hold"/>
                                        <p:tgtEl>
                                          <p:spTgt spid="41992">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6" name="Picture 8" descr="fabricofanation_c"/>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43012" name="Picture 4"/>
          <p:cNvPicPr>
            <a:picLocks noChangeAspect="1" noChangeArrowheads="1"/>
          </p:cNvPicPr>
          <p:nvPr/>
        </p:nvPicPr>
        <p:blipFill>
          <a:blip r:embed="rId3" cstate="print"/>
          <a:srcRect/>
          <a:stretch>
            <a:fillRect/>
          </a:stretch>
        </p:blipFill>
        <p:spPr bwMode="auto">
          <a:xfrm>
            <a:off x="2209800" y="1066800"/>
            <a:ext cx="4540250" cy="5334000"/>
          </a:xfrm>
          <a:prstGeom prst="rect">
            <a:avLst/>
          </a:prstGeom>
          <a:noFill/>
          <a:ln w="9525">
            <a:noFill/>
            <a:miter lim="800000"/>
            <a:headEnd/>
            <a:tailEnd/>
          </a:ln>
        </p:spPr>
      </p:pic>
      <p:sp>
        <p:nvSpPr>
          <p:cNvPr id="43013" name="Text Box 5"/>
          <p:cNvSpPr txBox="1">
            <a:spLocks noChangeArrowheads="1"/>
          </p:cNvSpPr>
          <p:nvPr/>
        </p:nvSpPr>
        <p:spPr bwMode="auto">
          <a:xfrm>
            <a:off x="2209800" y="5089525"/>
            <a:ext cx="1447800" cy="244475"/>
          </a:xfrm>
          <a:prstGeom prst="rect">
            <a:avLst/>
          </a:prstGeom>
          <a:solidFill>
            <a:schemeClr val="bg1"/>
          </a:solidFill>
          <a:ln w="9525">
            <a:noFill/>
            <a:miter lim="800000"/>
            <a:headEnd/>
            <a:tailEnd/>
          </a:ln>
        </p:spPr>
        <p:txBody>
          <a:bodyPr>
            <a:spAutoFit/>
          </a:bodyPr>
          <a:lstStyle/>
          <a:p>
            <a:pPr>
              <a:spcBef>
                <a:spcPct val="50000"/>
              </a:spcBef>
            </a:pPr>
            <a:r>
              <a:rPr lang="en-US" sz="1000" b="1">
                <a:latin typeface="Times New Roman" pitchFamily="18" charset="0"/>
              </a:rPr>
              <a:t>Is Canada a Nation?</a:t>
            </a:r>
          </a:p>
        </p:txBody>
      </p:sp>
      <p:sp>
        <p:nvSpPr>
          <p:cNvPr id="43014" name="Rectangle 6"/>
          <p:cNvSpPr>
            <a:spLocks noChangeArrowheads="1"/>
          </p:cNvSpPr>
          <p:nvPr/>
        </p:nvSpPr>
        <p:spPr bwMode="auto">
          <a:xfrm>
            <a:off x="0" y="76200"/>
            <a:ext cx="9144000" cy="1143000"/>
          </a:xfrm>
          <a:prstGeom prst="rect">
            <a:avLst/>
          </a:prstGeom>
          <a:noFill/>
          <a:ln w="9525">
            <a:noFill/>
            <a:miter lim="800000"/>
            <a:headEnd/>
            <a:tailEnd/>
          </a:ln>
        </p:spPr>
        <p:txBody>
          <a:bodyPr anchor="ctr"/>
          <a:lstStyle/>
          <a:p>
            <a:pPr algn="ctr"/>
            <a:r>
              <a:rPr lang="en-US" sz="4000" b="1">
                <a:solidFill>
                  <a:srgbClr val="FF3300"/>
                </a:solidFill>
                <a:latin typeface="Times New Roman" pitchFamily="18" charset="0"/>
              </a:rPr>
              <a:t>Is Canada A Nation?</a:t>
            </a:r>
          </a:p>
        </p:txBody>
      </p:sp>
      <p:sp>
        <p:nvSpPr>
          <p:cNvPr id="43017" name="Text Box 9"/>
          <p:cNvSpPr txBox="1">
            <a:spLocks noChangeArrowheads="1"/>
          </p:cNvSpPr>
          <p:nvPr/>
        </p:nvSpPr>
        <p:spPr bwMode="auto">
          <a:xfrm>
            <a:off x="228600" y="2133600"/>
            <a:ext cx="1676400" cy="1631216"/>
          </a:xfrm>
          <a:prstGeom prst="rect">
            <a:avLst/>
          </a:prstGeom>
          <a:noFill/>
          <a:ln w="9525">
            <a:noFill/>
            <a:miter lim="800000"/>
            <a:headEnd/>
            <a:tailEnd/>
          </a:ln>
        </p:spPr>
        <p:txBody>
          <a:bodyPr>
            <a:spAutoFit/>
          </a:bodyPr>
          <a:lstStyle/>
          <a:p>
            <a:pPr algn="ctr">
              <a:spcBef>
                <a:spcPct val="50000"/>
              </a:spcBef>
            </a:pPr>
            <a:r>
              <a:rPr lang="en-US" sz="2000" b="1" dirty="0">
                <a:latin typeface="Times New Roman" pitchFamily="18" charset="0"/>
              </a:rPr>
              <a:t>Return to your home groups </a:t>
            </a:r>
            <a:r>
              <a:rPr lang="en-US" sz="2000" b="1" dirty="0" smtClean="0">
                <a:latin typeface="Times New Roman" pitchFamily="18" charset="0"/>
              </a:rPr>
              <a:t>and </a:t>
            </a:r>
            <a:r>
              <a:rPr lang="en-US" sz="2000" b="1" dirty="0">
                <a:latin typeface="Times New Roman" pitchFamily="18" charset="0"/>
              </a:rPr>
              <a:t>complete the handout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3016"/>
                                        </p:tgtEl>
                                        <p:attrNameLst>
                                          <p:attrName>style.visibility</p:attrName>
                                        </p:attrNameLst>
                                      </p:cBhvr>
                                      <p:to>
                                        <p:strVal val="visible"/>
                                      </p:to>
                                    </p:set>
                                    <p:anim to="" calcmode="lin" valueType="num">
                                      <p:cBhvr>
                                        <p:cTn id="7" dur="1" fill="hold"/>
                                        <p:tgtEl>
                                          <p:spTgt spid="4301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3014"/>
                                        </p:tgtEl>
                                        <p:attrNameLst>
                                          <p:attrName>style.visibility</p:attrName>
                                        </p:attrNameLst>
                                      </p:cBhvr>
                                      <p:to>
                                        <p:strVal val="visible"/>
                                      </p:to>
                                    </p:set>
                                    <p:anim to="" calcmode="lin" valueType="num">
                                      <p:cBhvr>
                                        <p:cTn id="10" dur="1" fill="hold"/>
                                        <p:tgtEl>
                                          <p:spTgt spid="43014"/>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43017"/>
                                        </p:tgtEl>
                                        <p:attrNameLst>
                                          <p:attrName>style.visibility</p:attrName>
                                        </p:attrNameLst>
                                      </p:cBhvr>
                                      <p:to>
                                        <p:strVal val="visible"/>
                                      </p:to>
                                    </p:set>
                                    <p:anim to="" calcmode="lin" valueType="num">
                                      <p:cBhvr>
                                        <p:cTn id="13" dur="1" fill="hold"/>
                                        <p:tgtEl>
                                          <p:spTgt spid="43017"/>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43012"/>
                                        </p:tgtEl>
                                        <p:attrNameLst>
                                          <p:attrName>style.visibility</p:attrName>
                                        </p:attrNameLst>
                                      </p:cBhvr>
                                      <p:to>
                                        <p:strVal val="visible"/>
                                      </p:to>
                                    </p:set>
                                    <p:anim to="" calcmode="lin" valueType="num">
                                      <p:cBhvr>
                                        <p:cTn id="16" dur="1" fill="hold"/>
                                        <p:tgtEl>
                                          <p:spTgt spid="43012"/>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43013"/>
                                        </p:tgtEl>
                                        <p:attrNameLst>
                                          <p:attrName>style.visibility</p:attrName>
                                        </p:attrNameLst>
                                      </p:cBhvr>
                                      <p:to>
                                        <p:strVal val="visible"/>
                                      </p:to>
                                    </p:set>
                                    <p:anim to="" calcmode="lin" valueType="num">
                                      <p:cBhvr>
                                        <p:cTn id="19" dur="1" fill="hold"/>
                                        <p:tgtEl>
                                          <p:spTgt spid="4301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animBg="1"/>
      <p:bldP spid="43014" grpId="0"/>
      <p:bldP spid="430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8" name="Picture 6" descr="law"/>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44036" name="Rectangle 4"/>
          <p:cNvSpPr>
            <a:spLocks noChangeArrowheads="1"/>
          </p:cNvSpPr>
          <p:nvPr/>
        </p:nvSpPr>
        <p:spPr bwMode="auto">
          <a:xfrm>
            <a:off x="0" y="76200"/>
            <a:ext cx="9144000" cy="1143000"/>
          </a:xfrm>
          <a:prstGeom prst="rect">
            <a:avLst/>
          </a:prstGeom>
          <a:noFill/>
          <a:ln w="9525">
            <a:noFill/>
            <a:miter lim="800000"/>
            <a:headEnd/>
            <a:tailEnd/>
          </a:ln>
        </p:spPr>
        <p:txBody>
          <a:bodyPr anchor="ctr"/>
          <a:lstStyle/>
          <a:p>
            <a:pPr algn="ctr"/>
            <a:r>
              <a:rPr lang="en-US" sz="3600" b="1">
                <a:solidFill>
                  <a:schemeClr val="accent2"/>
                </a:solidFill>
                <a:latin typeface="Times New Roman" pitchFamily="18" charset="0"/>
              </a:rPr>
              <a:t>Shared Values and Beliefs Expressed in Law</a:t>
            </a:r>
          </a:p>
        </p:txBody>
      </p:sp>
      <p:sp>
        <p:nvSpPr>
          <p:cNvPr id="44039" name="Text Box 7"/>
          <p:cNvSpPr txBox="1">
            <a:spLocks noChangeArrowheads="1"/>
          </p:cNvSpPr>
          <p:nvPr/>
        </p:nvSpPr>
        <p:spPr bwMode="auto">
          <a:xfrm>
            <a:off x="0" y="1143000"/>
            <a:ext cx="9144000" cy="457200"/>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Read the rest of page 30</a:t>
            </a:r>
          </a:p>
        </p:txBody>
      </p:sp>
      <p:pic>
        <p:nvPicPr>
          <p:cNvPr id="44040" name="Picture 8" descr="Fig1-12.jpg"/>
          <p:cNvPicPr>
            <a:picLocks noChangeAspect="1" noChangeArrowheads="1"/>
          </p:cNvPicPr>
          <p:nvPr/>
        </p:nvPicPr>
        <p:blipFill>
          <a:blip r:embed="rId3" cstate="print"/>
          <a:srcRect/>
          <a:stretch>
            <a:fillRect/>
          </a:stretch>
        </p:blipFill>
        <p:spPr bwMode="auto">
          <a:xfrm>
            <a:off x="465138" y="1905000"/>
            <a:ext cx="3251200" cy="3319463"/>
          </a:xfrm>
          <a:prstGeom prst="rect">
            <a:avLst/>
          </a:prstGeom>
          <a:noFill/>
          <a:ln w="9525">
            <a:noFill/>
            <a:miter lim="800000"/>
            <a:headEnd/>
            <a:tailEnd/>
          </a:ln>
        </p:spPr>
      </p:pic>
      <p:sp>
        <p:nvSpPr>
          <p:cNvPr id="44041" name="Text Box 9"/>
          <p:cNvSpPr txBox="1">
            <a:spLocks noChangeArrowheads="1"/>
          </p:cNvSpPr>
          <p:nvPr/>
        </p:nvSpPr>
        <p:spPr bwMode="auto">
          <a:xfrm>
            <a:off x="4038600" y="2133600"/>
            <a:ext cx="4724400" cy="13112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Using Section 2 of the                   </a:t>
            </a:r>
            <a:r>
              <a:rPr lang="en-US" sz="2000" b="1" i="1">
                <a:latin typeface="Times New Roman" pitchFamily="18" charset="0"/>
              </a:rPr>
              <a:t>Canadian Charter of Rights and Freedoms</a:t>
            </a:r>
            <a:r>
              <a:rPr lang="en-US" sz="2000" b="1">
                <a:latin typeface="Times New Roman" pitchFamily="18" charset="0"/>
              </a:rPr>
              <a:t>, provide a specific example for each of the freedoms listed</a:t>
            </a:r>
          </a:p>
        </p:txBody>
      </p:sp>
      <p:sp>
        <p:nvSpPr>
          <p:cNvPr id="44042" name="Text Box 10"/>
          <p:cNvSpPr txBox="1">
            <a:spLocks noChangeArrowheads="1"/>
          </p:cNvSpPr>
          <p:nvPr/>
        </p:nvSpPr>
        <p:spPr bwMode="auto">
          <a:xfrm>
            <a:off x="3810000" y="4117975"/>
            <a:ext cx="5334000" cy="2130425"/>
          </a:xfrm>
          <a:prstGeom prst="rect">
            <a:avLst/>
          </a:prstGeom>
          <a:noFill/>
          <a:ln w="9525">
            <a:noFill/>
            <a:miter lim="800000"/>
            <a:headEnd/>
            <a:tailEnd/>
          </a:ln>
        </p:spPr>
        <p:txBody>
          <a:bodyPr>
            <a:spAutoFit/>
          </a:bodyPr>
          <a:lstStyle/>
          <a:p>
            <a:pPr algn="ctr">
              <a:spcBef>
                <a:spcPct val="50000"/>
              </a:spcBef>
            </a:pPr>
            <a:r>
              <a:rPr lang="en-US" sz="1900" b="1">
                <a:latin typeface="Times New Roman" pitchFamily="18" charset="0"/>
              </a:rPr>
              <a:t>Would Canadians still share values and beliefs if the </a:t>
            </a:r>
            <a:r>
              <a:rPr lang="en-US" sz="1900" b="1" i="1">
                <a:latin typeface="Times New Roman" pitchFamily="18" charset="0"/>
              </a:rPr>
              <a:t>Charter</a:t>
            </a:r>
            <a:r>
              <a:rPr lang="en-US" sz="1900" b="1">
                <a:latin typeface="Times New Roman" pitchFamily="18" charset="0"/>
              </a:rPr>
              <a:t> or </a:t>
            </a:r>
            <a:r>
              <a:rPr lang="en-US" sz="1900" b="1" i="1">
                <a:latin typeface="Times New Roman" pitchFamily="18" charset="0"/>
              </a:rPr>
              <a:t>Constitution</a:t>
            </a:r>
            <a:r>
              <a:rPr lang="en-US" sz="1900" b="1">
                <a:latin typeface="Times New Roman" pitchFamily="18" charset="0"/>
              </a:rPr>
              <a:t> did not exist?</a:t>
            </a:r>
          </a:p>
          <a:p>
            <a:pPr algn="ctr">
              <a:spcBef>
                <a:spcPct val="50000"/>
              </a:spcBef>
            </a:pPr>
            <a:r>
              <a:rPr lang="en-US" sz="1900" b="1">
                <a:latin typeface="Times New Roman" pitchFamily="18" charset="0"/>
              </a:rPr>
              <a:t>Why do you think the creators of the Constitution set up a complex amending formula?</a:t>
            </a:r>
          </a:p>
          <a:p>
            <a:pPr algn="ctr">
              <a:spcBef>
                <a:spcPct val="50000"/>
              </a:spcBef>
            </a:pPr>
            <a:r>
              <a:rPr lang="en-US" sz="1900" b="1">
                <a:latin typeface="Times New Roman" pitchFamily="18" charset="0"/>
              </a:rPr>
              <a:t>How does the Charter contribute to a sense of </a:t>
            </a:r>
            <a:r>
              <a:rPr lang="en-US" sz="2000" b="1">
                <a:latin typeface="Times New Roman" pitchFamily="18" charset="0"/>
              </a:rPr>
              <a:t>civic nation</a:t>
            </a:r>
            <a:r>
              <a:rPr lang="en-US" sz="1900" b="1">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4038"/>
                                        </p:tgtEl>
                                        <p:attrNameLst>
                                          <p:attrName>style.visibility</p:attrName>
                                        </p:attrNameLst>
                                      </p:cBhvr>
                                      <p:to>
                                        <p:strVal val="visible"/>
                                      </p:to>
                                    </p:set>
                                    <p:anim to="" calcmode="lin" valueType="num">
                                      <p:cBhvr>
                                        <p:cTn id="7" dur="1" fill="hold"/>
                                        <p:tgtEl>
                                          <p:spTgt spid="44038"/>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4036"/>
                                        </p:tgtEl>
                                        <p:attrNameLst>
                                          <p:attrName>style.visibility</p:attrName>
                                        </p:attrNameLst>
                                      </p:cBhvr>
                                      <p:to>
                                        <p:strVal val="visible"/>
                                      </p:to>
                                    </p:set>
                                    <p:anim to="" calcmode="lin" valueType="num">
                                      <p:cBhvr>
                                        <p:cTn id="10" dur="1" fill="hold"/>
                                        <p:tgtEl>
                                          <p:spTgt spid="44036"/>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44039"/>
                                        </p:tgtEl>
                                        <p:attrNameLst>
                                          <p:attrName>style.visibility</p:attrName>
                                        </p:attrNameLst>
                                      </p:cBhvr>
                                      <p:to>
                                        <p:strVal val="visible"/>
                                      </p:to>
                                    </p:set>
                                    <p:anim to="" calcmode="lin" valueType="num">
                                      <p:cBhvr>
                                        <p:cTn id="13" dur="1" fill="hold"/>
                                        <p:tgtEl>
                                          <p:spTgt spid="44039"/>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44040"/>
                                        </p:tgtEl>
                                        <p:attrNameLst>
                                          <p:attrName>style.visibility</p:attrName>
                                        </p:attrNameLst>
                                      </p:cBhvr>
                                      <p:to>
                                        <p:strVal val="visible"/>
                                      </p:to>
                                    </p:set>
                                    <p:anim to="" calcmode="lin" valueType="num">
                                      <p:cBhvr>
                                        <p:cTn id="18" dur="1" fill="hold"/>
                                        <p:tgtEl>
                                          <p:spTgt spid="44040"/>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44041"/>
                                        </p:tgtEl>
                                        <p:attrNameLst>
                                          <p:attrName>style.visibility</p:attrName>
                                        </p:attrNameLst>
                                      </p:cBhvr>
                                      <p:to>
                                        <p:strVal val="visible"/>
                                      </p:to>
                                    </p:set>
                                    <p:anim to="" calcmode="lin" valueType="num">
                                      <p:cBhvr>
                                        <p:cTn id="21" dur="1" fill="hold"/>
                                        <p:tgtEl>
                                          <p:spTgt spid="44041"/>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44042">
                                            <p:txEl>
                                              <p:pRg st="0" end="0"/>
                                            </p:txEl>
                                          </p:spTgt>
                                        </p:tgtEl>
                                        <p:attrNameLst>
                                          <p:attrName>style.visibility</p:attrName>
                                        </p:attrNameLst>
                                      </p:cBhvr>
                                      <p:to>
                                        <p:strVal val="visible"/>
                                      </p:to>
                                    </p:set>
                                    <p:anim to="" calcmode="lin" valueType="num">
                                      <p:cBhvr>
                                        <p:cTn id="26" dur="1" fill="hold"/>
                                        <p:tgtEl>
                                          <p:spTgt spid="44042">
                                            <p:txEl>
                                              <p:pRg st="0" end="0"/>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44042">
                                            <p:txEl>
                                              <p:pRg st="1" end="1"/>
                                            </p:txEl>
                                          </p:spTgt>
                                        </p:tgtEl>
                                        <p:attrNameLst>
                                          <p:attrName>style.visibility</p:attrName>
                                        </p:attrNameLst>
                                      </p:cBhvr>
                                      <p:to>
                                        <p:strVal val="visible"/>
                                      </p:to>
                                    </p:set>
                                    <p:anim to="" calcmode="lin" valueType="num">
                                      <p:cBhvr>
                                        <p:cTn id="31" dur="1" fill="hold"/>
                                        <p:tgtEl>
                                          <p:spTgt spid="44042">
                                            <p:txEl>
                                              <p:pRg st="1" end="1"/>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44042">
                                            <p:txEl>
                                              <p:pRg st="2" end="2"/>
                                            </p:txEl>
                                          </p:spTgt>
                                        </p:tgtEl>
                                        <p:attrNameLst>
                                          <p:attrName>style.visibility</p:attrName>
                                        </p:attrNameLst>
                                      </p:cBhvr>
                                      <p:to>
                                        <p:strVal val="visible"/>
                                      </p:to>
                                    </p:set>
                                    <p:anim to="" calcmode="lin" valueType="num">
                                      <p:cBhvr>
                                        <p:cTn id="36" dur="1" fill="hold"/>
                                        <p:tgtEl>
                                          <p:spTgt spid="44042">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P spid="44039" grpId="0"/>
      <p:bldP spid="440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anada_flag_sunset"/>
          <p:cNvPicPr>
            <a:picLocks noChangeAspect="1" noChangeArrowheads="1"/>
          </p:cNvPicPr>
          <p:nvPr/>
        </p:nvPicPr>
        <p:blipFill>
          <a:blip r:embed="rId2" cstate="print">
            <a:lum bright="70000" contrast="-70000"/>
          </a:blip>
          <a:srcRect/>
          <a:stretch>
            <a:fillRect/>
          </a:stretch>
        </p:blipFill>
        <p:spPr bwMode="auto">
          <a:xfrm>
            <a:off x="0" y="-4763"/>
            <a:ext cx="9144000" cy="6867526"/>
          </a:xfrm>
          <a:prstGeom prst="rect">
            <a:avLst/>
          </a:prstGeom>
          <a:noFill/>
          <a:ln w="9525">
            <a:noFill/>
            <a:miter lim="800000"/>
            <a:headEnd/>
            <a:tailEnd/>
          </a:ln>
        </p:spPr>
      </p:pic>
      <p:sp>
        <p:nvSpPr>
          <p:cNvPr id="4100" name="Rectangle 4"/>
          <p:cNvSpPr>
            <a:spLocks noGrp="1" noChangeArrowheads="1"/>
          </p:cNvSpPr>
          <p:nvPr>
            <p:ph type="title"/>
          </p:nvPr>
        </p:nvSpPr>
        <p:spPr>
          <a:xfrm>
            <a:off x="0" y="274638"/>
            <a:ext cx="9144000" cy="1143000"/>
          </a:xfrm>
        </p:spPr>
        <p:txBody>
          <a:bodyPr/>
          <a:lstStyle/>
          <a:p>
            <a:pPr eaLnBrk="1" hangingPunct="1"/>
            <a:r>
              <a:rPr lang="en-US" b="1" smtClean="0">
                <a:solidFill>
                  <a:schemeClr val="accent2"/>
                </a:solidFill>
                <a:latin typeface="Times New Roman" pitchFamily="18" charset="0"/>
              </a:rPr>
              <a:t>Exploring Nationalism</a:t>
            </a:r>
          </a:p>
        </p:txBody>
      </p:sp>
      <p:sp>
        <p:nvSpPr>
          <p:cNvPr id="4102" name="Text Box 6"/>
          <p:cNvSpPr txBox="1">
            <a:spLocks noChangeArrowheads="1"/>
          </p:cNvSpPr>
          <p:nvPr/>
        </p:nvSpPr>
        <p:spPr bwMode="auto">
          <a:xfrm>
            <a:off x="0" y="1828800"/>
            <a:ext cx="9144000" cy="457200"/>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Turn to page 14 of your textbook</a:t>
            </a:r>
          </a:p>
        </p:txBody>
      </p:sp>
      <p:sp>
        <p:nvSpPr>
          <p:cNvPr id="4103" name="Rectangle 7"/>
          <p:cNvSpPr>
            <a:spLocks noChangeArrowheads="1"/>
          </p:cNvSpPr>
          <p:nvPr/>
        </p:nvSpPr>
        <p:spPr bwMode="auto">
          <a:xfrm>
            <a:off x="0" y="3411538"/>
            <a:ext cx="9144000" cy="1938992"/>
          </a:xfrm>
          <a:prstGeom prst="rect">
            <a:avLst/>
          </a:prstGeom>
          <a:noFill/>
          <a:ln w="9525">
            <a:noFill/>
            <a:miter lim="800000"/>
            <a:headEnd/>
            <a:tailEnd/>
          </a:ln>
        </p:spPr>
        <p:txBody>
          <a:bodyPr>
            <a:spAutoFit/>
          </a:bodyPr>
          <a:lstStyle/>
          <a:p>
            <a:pPr algn="ctr"/>
            <a:r>
              <a:rPr lang="en-US" sz="2400" b="1" dirty="0">
                <a:latin typeface="Times New Roman" pitchFamily="18" charset="0"/>
              </a:rPr>
              <a:t>Review </a:t>
            </a:r>
            <a:r>
              <a:rPr lang="en-US" sz="2400" b="1" i="1" dirty="0">
                <a:latin typeface="Times New Roman" pitchFamily="18" charset="0"/>
              </a:rPr>
              <a:t>Related Issue #1</a:t>
            </a:r>
            <a:r>
              <a:rPr lang="en-US" sz="2400" b="1" dirty="0">
                <a:latin typeface="Times New Roman" pitchFamily="18" charset="0"/>
              </a:rPr>
              <a:t> and the four chapters included</a:t>
            </a:r>
          </a:p>
          <a:p>
            <a:pPr algn="ctr"/>
            <a:endParaRPr lang="en-US" sz="2400" b="1" dirty="0">
              <a:latin typeface="Times New Roman" pitchFamily="18" charset="0"/>
            </a:endParaRPr>
          </a:p>
          <a:p>
            <a:pPr algn="ctr"/>
            <a:r>
              <a:rPr lang="en-US" sz="2400" b="1" dirty="0">
                <a:latin typeface="Times New Roman" pitchFamily="18" charset="0"/>
              </a:rPr>
              <a:t>What is the connection between related issue question, the individual chapter question and each of the chapter inquiry questions?</a:t>
            </a:r>
          </a:p>
          <a:p>
            <a:pPr algn="ctr"/>
            <a:endParaRPr lang="en-US" sz="2400"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101"/>
                                        </p:tgtEl>
                                        <p:attrNameLst>
                                          <p:attrName>style.visibility</p:attrName>
                                        </p:attrNameLst>
                                      </p:cBhvr>
                                      <p:to>
                                        <p:strVal val="visible"/>
                                      </p:to>
                                    </p:set>
                                    <p:anim to="" calcmode="lin" valueType="num">
                                      <p:cBhvr>
                                        <p:cTn id="7" dur="1" fill="hold"/>
                                        <p:tgtEl>
                                          <p:spTgt spid="410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100"/>
                                        </p:tgtEl>
                                        <p:attrNameLst>
                                          <p:attrName>style.visibility</p:attrName>
                                        </p:attrNameLst>
                                      </p:cBhvr>
                                      <p:to>
                                        <p:strVal val="visible"/>
                                      </p:to>
                                    </p:set>
                                    <p:anim to="" calcmode="lin" valueType="num">
                                      <p:cBhvr>
                                        <p:cTn id="10" dur="1" fill="hold"/>
                                        <p:tgtEl>
                                          <p:spTgt spid="4100"/>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4102"/>
                                        </p:tgtEl>
                                        <p:attrNameLst>
                                          <p:attrName>style.visibility</p:attrName>
                                        </p:attrNameLst>
                                      </p:cBhvr>
                                      <p:to>
                                        <p:strVal val="visible"/>
                                      </p:to>
                                    </p:set>
                                    <p:anim to="" calcmode="lin" valueType="num">
                                      <p:cBhvr>
                                        <p:cTn id="13" dur="1" fill="hold"/>
                                        <p:tgtEl>
                                          <p:spTgt spid="4102"/>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4103">
                                            <p:txEl>
                                              <p:pRg st="0" end="0"/>
                                            </p:txEl>
                                          </p:spTgt>
                                        </p:tgtEl>
                                        <p:attrNameLst>
                                          <p:attrName>style.visibility</p:attrName>
                                        </p:attrNameLst>
                                      </p:cBhvr>
                                      <p:to>
                                        <p:strVal val="visible"/>
                                      </p:to>
                                    </p:set>
                                    <p:anim to="" calcmode="lin" valueType="num">
                                      <p:cBhvr>
                                        <p:cTn id="18" dur="1" fill="hold"/>
                                        <p:tgtEl>
                                          <p:spTgt spid="4103">
                                            <p:txEl>
                                              <p:pRg st="0" end="0"/>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4103">
                                            <p:txEl>
                                              <p:pRg st="2" end="2"/>
                                            </p:txEl>
                                          </p:spTgt>
                                        </p:tgtEl>
                                        <p:attrNameLst>
                                          <p:attrName>style.visibility</p:attrName>
                                        </p:attrNameLst>
                                      </p:cBhvr>
                                      <p:to>
                                        <p:strVal val="visible"/>
                                      </p:to>
                                    </p:set>
                                    <p:anim to="" calcmode="lin" valueType="num">
                                      <p:cBhvr>
                                        <p:cTn id="23" dur="1" fill="hold"/>
                                        <p:tgtEl>
                                          <p:spTgt spid="410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1" name="Picture 5" descr="world-connect-people-community-international"/>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45062" name="Rectangle 6"/>
          <p:cNvSpPr>
            <a:spLocks noChangeArrowheads="1"/>
          </p:cNvSpPr>
          <p:nvPr/>
        </p:nvSpPr>
        <p:spPr bwMode="auto">
          <a:xfrm>
            <a:off x="0" y="76200"/>
            <a:ext cx="9144000" cy="914400"/>
          </a:xfrm>
          <a:prstGeom prst="rect">
            <a:avLst/>
          </a:prstGeom>
          <a:noFill/>
          <a:ln w="9525">
            <a:noFill/>
            <a:miter lim="800000"/>
            <a:headEnd/>
            <a:tailEnd/>
          </a:ln>
        </p:spPr>
        <p:txBody>
          <a:bodyPr anchor="ctr"/>
          <a:lstStyle/>
          <a:p>
            <a:pPr algn="ctr"/>
            <a:r>
              <a:rPr lang="en-US" sz="3600" b="1">
                <a:solidFill>
                  <a:schemeClr val="accent2"/>
                </a:solidFill>
                <a:latin typeface="Times New Roman" pitchFamily="18" charset="0"/>
              </a:rPr>
              <a:t>Civic Nation</a:t>
            </a:r>
          </a:p>
        </p:txBody>
      </p:sp>
      <p:sp>
        <p:nvSpPr>
          <p:cNvPr id="45063" name="Text Box 7"/>
          <p:cNvSpPr txBox="1">
            <a:spLocks noChangeArrowheads="1"/>
          </p:cNvSpPr>
          <p:nvPr/>
        </p:nvSpPr>
        <p:spPr bwMode="auto">
          <a:xfrm>
            <a:off x="0" y="2895600"/>
            <a:ext cx="9144000" cy="3968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Read page 31</a:t>
            </a:r>
          </a:p>
        </p:txBody>
      </p:sp>
      <p:pic>
        <p:nvPicPr>
          <p:cNvPr id="45064" name="Picture 8" descr="Fig1-13.jpg"/>
          <p:cNvPicPr>
            <a:picLocks noChangeAspect="1" noChangeArrowheads="1"/>
          </p:cNvPicPr>
          <p:nvPr/>
        </p:nvPicPr>
        <p:blipFill>
          <a:blip r:embed="rId3" cstate="print"/>
          <a:srcRect/>
          <a:stretch>
            <a:fillRect/>
          </a:stretch>
        </p:blipFill>
        <p:spPr bwMode="auto">
          <a:xfrm>
            <a:off x="381000" y="685800"/>
            <a:ext cx="2203450" cy="2986088"/>
          </a:xfrm>
          <a:prstGeom prst="rect">
            <a:avLst/>
          </a:prstGeom>
          <a:noFill/>
          <a:ln w="9525">
            <a:noFill/>
            <a:miter lim="800000"/>
            <a:headEnd/>
            <a:tailEnd/>
          </a:ln>
        </p:spPr>
      </p:pic>
      <p:sp>
        <p:nvSpPr>
          <p:cNvPr id="45065" name="Text Box 9"/>
          <p:cNvSpPr txBox="1">
            <a:spLocks noChangeArrowheads="1"/>
          </p:cNvSpPr>
          <p:nvPr/>
        </p:nvSpPr>
        <p:spPr bwMode="auto">
          <a:xfrm>
            <a:off x="6096000" y="1600200"/>
            <a:ext cx="2590800" cy="173990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Using the photograph and the ideas of </a:t>
            </a:r>
            <a:r>
              <a:rPr lang="en-US" b="1" i="1">
                <a:latin typeface="Times New Roman" pitchFamily="18" charset="0"/>
              </a:rPr>
              <a:t>Ignatieff</a:t>
            </a:r>
            <a:r>
              <a:rPr lang="en-US" b="1">
                <a:latin typeface="Times New Roman" pitchFamily="18" charset="0"/>
              </a:rPr>
              <a:t> and </a:t>
            </a:r>
            <a:r>
              <a:rPr lang="en-US" b="1" i="1">
                <a:latin typeface="Times New Roman" pitchFamily="18" charset="0"/>
              </a:rPr>
              <a:t>Ibbitson</a:t>
            </a:r>
            <a:r>
              <a:rPr lang="en-US" b="1">
                <a:latin typeface="Times New Roman" pitchFamily="18" charset="0"/>
              </a:rPr>
              <a:t>, create a mind map that illustrates the concept of </a:t>
            </a:r>
            <a:r>
              <a:rPr lang="en-US" b="1" i="1">
                <a:latin typeface="Times New Roman" pitchFamily="18" charset="0"/>
              </a:rPr>
              <a:t>Civic Nation</a:t>
            </a:r>
          </a:p>
        </p:txBody>
      </p:sp>
      <p:pic>
        <p:nvPicPr>
          <p:cNvPr id="45066" name="Picture 10"/>
          <p:cNvPicPr>
            <a:picLocks noChangeAspect="1" noChangeArrowheads="1"/>
          </p:cNvPicPr>
          <p:nvPr/>
        </p:nvPicPr>
        <p:blipFill>
          <a:blip r:embed="rId4" cstate="print"/>
          <a:srcRect/>
          <a:stretch>
            <a:fillRect/>
          </a:stretch>
        </p:blipFill>
        <p:spPr bwMode="auto">
          <a:xfrm>
            <a:off x="2438400" y="3717925"/>
            <a:ext cx="5029200" cy="2946400"/>
          </a:xfrm>
          <a:prstGeom prst="rect">
            <a:avLst/>
          </a:prstGeom>
          <a:noFill/>
          <a:ln w="9525">
            <a:noFill/>
            <a:miter lim="800000"/>
            <a:headEnd/>
            <a:tailEnd/>
          </a:ln>
        </p:spPr>
      </p:pic>
      <p:sp>
        <p:nvSpPr>
          <p:cNvPr id="45067" name="Text Box 11"/>
          <p:cNvSpPr txBox="1">
            <a:spLocks noChangeArrowheads="1"/>
          </p:cNvSpPr>
          <p:nvPr/>
        </p:nvSpPr>
        <p:spPr bwMode="auto">
          <a:xfrm>
            <a:off x="4191000" y="5135563"/>
            <a:ext cx="10668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Civic Nation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5061"/>
                                        </p:tgtEl>
                                        <p:attrNameLst>
                                          <p:attrName>style.visibility</p:attrName>
                                        </p:attrNameLst>
                                      </p:cBhvr>
                                      <p:to>
                                        <p:strVal val="visible"/>
                                      </p:to>
                                    </p:set>
                                    <p:anim to="" calcmode="lin" valueType="num">
                                      <p:cBhvr>
                                        <p:cTn id="7" dur="1" fill="hold"/>
                                        <p:tgtEl>
                                          <p:spTgt spid="4506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5062"/>
                                        </p:tgtEl>
                                        <p:attrNameLst>
                                          <p:attrName>style.visibility</p:attrName>
                                        </p:attrNameLst>
                                      </p:cBhvr>
                                      <p:to>
                                        <p:strVal val="visible"/>
                                      </p:to>
                                    </p:set>
                                    <p:anim to="" calcmode="lin" valueType="num">
                                      <p:cBhvr>
                                        <p:cTn id="10" dur="1" fill="hold"/>
                                        <p:tgtEl>
                                          <p:spTgt spid="4506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45063">
                                            <p:txEl>
                                              <p:pRg st="0" end="0"/>
                                            </p:txEl>
                                          </p:spTgt>
                                        </p:tgtEl>
                                        <p:attrNameLst>
                                          <p:attrName>style.visibility</p:attrName>
                                        </p:attrNameLst>
                                      </p:cBhvr>
                                      <p:to>
                                        <p:strVal val="visible"/>
                                      </p:to>
                                    </p:set>
                                    <p:anim to="" calcmode="lin" valueType="num">
                                      <p:cBhvr>
                                        <p:cTn id="13" dur="1" fill="hold"/>
                                        <p:tgtEl>
                                          <p:spTgt spid="45063">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45064"/>
                                        </p:tgtEl>
                                        <p:attrNameLst>
                                          <p:attrName>style.visibility</p:attrName>
                                        </p:attrNameLst>
                                      </p:cBhvr>
                                      <p:to>
                                        <p:strVal val="visible"/>
                                      </p:to>
                                    </p:set>
                                    <p:anim to="" calcmode="lin" valueType="num">
                                      <p:cBhvr>
                                        <p:cTn id="18" dur="1" fill="hold"/>
                                        <p:tgtEl>
                                          <p:spTgt spid="45064"/>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45065">
                                            <p:txEl>
                                              <p:pRg st="0" end="0"/>
                                            </p:txEl>
                                          </p:spTgt>
                                        </p:tgtEl>
                                        <p:attrNameLst>
                                          <p:attrName>style.visibility</p:attrName>
                                        </p:attrNameLst>
                                      </p:cBhvr>
                                      <p:to>
                                        <p:strVal val="visible"/>
                                      </p:to>
                                    </p:set>
                                    <p:anim to="" calcmode="lin" valueType="num">
                                      <p:cBhvr>
                                        <p:cTn id="21" dur="1" fill="hold"/>
                                        <p:tgtEl>
                                          <p:spTgt spid="45065">
                                            <p:txEl>
                                              <p:pRg st="0" end="0"/>
                                            </p:txEl>
                                          </p:spTgt>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45067"/>
                                        </p:tgtEl>
                                        <p:attrNameLst>
                                          <p:attrName>style.visibility</p:attrName>
                                        </p:attrNameLst>
                                      </p:cBhvr>
                                      <p:to>
                                        <p:strVal val="visible"/>
                                      </p:to>
                                    </p:set>
                                    <p:anim to="" calcmode="lin" valueType="num">
                                      <p:cBhvr>
                                        <p:cTn id="24" dur="1" fill="hold"/>
                                        <p:tgtEl>
                                          <p:spTgt spid="45067"/>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45066"/>
                                        </p:tgtEl>
                                        <p:attrNameLst>
                                          <p:attrName>style.visibility</p:attrName>
                                        </p:attrNameLst>
                                      </p:cBhvr>
                                      <p:to>
                                        <p:strVal val="visible"/>
                                      </p:to>
                                    </p:set>
                                    <p:anim to="" calcmode="lin" valueType="num">
                                      <p:cBhvr>
                                        <p:cTn id="27" dur="1" fill="hold"/>
                                        <p:tgtEl>
                                          <p:spTgt spid="4506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p:bldP spid="4506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5" name="Picture 5" descr="world-connect-people-community-international"/>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46084" name="Rectangle 4"/>
          <p:cNvSpPr>
            <a:spLocks noChangeArrowheads="1"/>
          </p:cNvSpPr>
          <p:nvPr/>
        </p:nvSpPr>
        <p:spPr bwMode="auto">
          <a:xfrm>
            <a:off x="0" y="76200"/>
            <a:ext cx="9144000" cy="914400"/>
          </a:xfrm>
          <a:prstGeom prst="rect">
            <a:avLst/>
          </a:prstGeom>
          <a:noFill/>
          <a:ln w="9525">
            <a:noFill/>
            <a:miter lim="800000"/>
            <a:headEnd/>
            <a:tailEnd/>
          </a:ln>
        </p:spPr>
        <p:txBody>
          <a:bodyPr anchor="ctr"/>
          <a:lstStyle/>
          <a:p>
            <a:pPr algn="ctr"/>
            <a:r>
              <a:rPr lang="en-US" sz="3600" b="1">
                <a:solidFill>
                  <a:schemeClr val="accent2"/>
                </a:solidFill>
                <a:latin typeface="Times New Roman" pitchFamily="18" charset="0"/>
              </a:rPr>
              <a:t>Nation and Nation-State</a:t>
            </a:r>
          </a:p>
        </p:txBody>
      </p:sp>
      <p:sp>
        <p:nvSpPr>
          <p:cNvPr id="46087" name="Text Box 7"/>
          <p:cNvSpPr txBox="1">
            <a:spLocks noChangeArrowheads="1"/>
          </p:cNvSpPr>
          <p:nvPr/>
        </p:nvSpPr>
        <p:spPr bwMode="auto">
          <a:xfrm>
            <a:off x="0" y="1431925"/>
            <a:ext cx="9144000" cy="26828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Read page 32</a:t>
            </a:r>
          </a:p>
          <a:p>
            <a:pPr algn="ctr">
              <a:spcBef>
                <a:spcPct val="50000"/>
              </a:spcBef>
            </a:pPr>
            <a:endParaRPr lang="en-US" sz="2000" b="1">
              <a:latin typeface="Times New Roman" pitchFamily="18" charset="0"/>
            </a:endParaRPr>
          </a:p>
          <a:p>
            <a:pPr algn="ctr">
              <a:spcBef>
                <a:spcPct val="50000"/>
              </a:spcBef>
            </a:pPr>
            <a:r>
              <a:rPr lang="en-US" sz="2000" b="1">
                <a:latin typeface="Times New Roman" pitchFamily="18" charset="0"/>
              </a:rPr>
              <a:t>Complete the </a:t>
            </a:r>
            <a:r>
              <a:rPr lang="en-US" sz="2000" b="1" i="1">
                <a:latin typeface="Times New Roman" pitchFamily="18" charset="0"/>
              </a:rPr>
              <a:t>Activity</a:t>
            </a:r>
          </a:p>
          <a:p>
            <a:pPr algn="ctr">
              <a:spcBef>
                <a:spcPct val="50000"/>
              </a:spcBef>
            </a:pPr>
            <a:endParaRPr lang="en-US" sz="2000" b="1" i="1">
              <a:latin typeface="Times New Roman" pitchFamily="18" charset="0"/>
            </a:endParaRPr>
          </a:p>
          <a:p>
            <a:pPr algn="ctr">
              <a:spcBef>
                <a:spcPct val="50000"/>
              </a:spcBef>
            </a:pPr>
            <a:endParaRPr lang="en-US" sz="2000" b="1" i="1">
              <a:latin typeface="Times New Roman" pitchFamily="18" charset="0"/>
            </a:endParaRPr>
          </a:p>
          <a:p>
            <a:pPr algn="ctr">
              <a:spcBef>
                <a:spcPct val="50000"/>
              </a:spcBef>
            </a:pPr>
            <a:r>
              <a:rPr lang="en-US" sz="2000" b="1">
                <a:latin typeface="Times New Roman" pitchFamily="18" charset="0"/>
              </a:rPr>
              <a:t>Complete</a:t>
            </a:r>
            <a:r>
              <a:rPr lang="en-US" sz="2000" b="1" i="1">
                <a:latin typeface="Times New Roman" pitchFamily="18" charset="0"/>
              </a:rPr>
              <a:t> Reflect and Respond </a:t>
            </a:r>
            <a:r>
              <a:rPr lang="en-US" sz="2000" b="1">
                <a:latin typeface="Times New Roman" pitchFamily="18" charset="0"/>
              </a:rPr>
              <a:t>–</a:t>
            </a:r>
            <a:r>
              <a:rPr lang="en-US" sz="2000" b="1" i="1">
                <a:latin typeface="Times New Roman" pitchFamily="18" charset="0"/>
              </a:rPr>
              <a:t> </a:t>
            </a:r>
            <a:r>
              <a:rPr lang="en-US" sz="2000" b="1">
                <a:latin typeface="Times New Roman" pitchFamily="18" charset="0"/>
              </a:rPr>
              <a:t>Use Examples!</a:t>
            </a:r>
          </a:p>
        </p:txBody>
      </p:sp>
      <p:pic>
        <p:nvPicPr>
          <p:cNvPr id="46088" name="Picture 8"/>
          <p:cNvPicPr>
            <a:picLocks noChangeAspect="1" noChangeArrowheads="1"/>
          </p:cNvPicPr>
          <p:nvPr/>
        </p:nvPicPr>
        <p:blipFill>
          <a:blip r:embed="rId3" cstate="print"/>
          <a:srcRect/>
          <a:stretch>
            <a:fillRect/>
          </a:stretch>
        </p:blipFill>
        <p:spPr bwMode="auto">
          <a:xfrm>
            <a:off x="3352800" y="4419600"/>
            <a:ext cx="2508250" cy="1698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6084"/>
                                        </p:tgtEl>
                                        <p:attrNameLst>
                                          <p:attrName>style.visibility</p:attrName>
                                        </p:attrNameLst>
                                      </p:cBhvr>
                                      <p:to>
                                        <p:strVal val="visible"/>
                                      </p:to>
                                    </p:set>
                                    <p:anim to="" calcmode="lin" valueType="num">
                                      <p:cBhvr>
                                        <p:cTn id="7" dur="1" fill="hold"/>
                                        <p:tgtEl>
                                          <p:spTgt spid="4608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6085"/>
                                        </p:tgtEl>
                                        <p:attrNameLst>
                                          <p:attrName>style.visibility</p:attrName>
                                        </p:attrNameLst>
                                      </p:cBhvr>
                                      <p:to>
                                        <p:strVal val="visible"/>
                                      </p:to>
                                    </p:set>
                                    <p:anim to="" calcmode="lin" valueType="num">
                                      <p:cBhvr>
                                        <p:cTn id="10" dur="1" fill="hold"/>
                                        <p:tgtEl>
                                          <p:spTgt spid="4608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46087">
                                            <p:txEl>
                                              <p:pRg st="0" end="0"/>
                                            </p:txEl>
                                          </p:spTgt>
                                        </p:tgtEl>
                                        <p:attrNameLst>
                                          <p:attrName>style.visibility</p:attrName>
                                        </p:attrNameLst>
                                      </p:cBhvr>
                                      <p:to>
                                        <p:strVal val="visible"/>
                                      </p:to>
                                    </p:set>
                                    <p:anim to="" calcmode="lin" valueType="num">
                                      <p:cBhvr>
                                        <p:cTn id="13" dur="1" fill="hold"/>
                                        <p:tgtEl>
                                          <p:spTgt spid="46087">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46087">
                                            <p:txEl>
                                              <p:pRg st="2" end="2"/>
                                            </p:txEl>
                                          </p:spTgt>
                                        </p:tgtEl>
                                        <p:attrNameLst>
                                          <p:attrName>style.visibility</p:attrName>
                                        </p:attrNameLst>
                                      </p:cBhvr>
                                      <p:to>
                                        <p:strVal val="visible"/>
                                      </p:to>
                                    </p:set>
                                    <p:anim to="" calcmode="lin" valueType="num">
                                      <p:cBhvr>
                                        <p:cTn id="16" dur="1" fill="hold"/>
                                        <p:tgtEl>
                                          <p:spTgt spid="46087">
                                            <p:txEl>
                                              <p:pRg st="2" end="2"/>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46088"/>
                                        </p:tgtEl>
                                        <p:attrNameLst>
                                          <p:attrName>style.visibility</p:attrName>
                                        </p:attrNameLst>
                                      </p:cBhvr>
                                      <p:to>
                                        <p:strVal val="visible"/>
                                      </p:to>
                                    </p:set>
                                    <p:anim to="" calcmode="lin" valueType="num">
                                      <p:cBhvr>
                                        <p:cTn id="19" dur="1" fill="hold"/>
                                        <p:tgtEl>
                                          <p:spTgt spid="46088"/>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46087">
                                            <p:txEl>
                                              <p:pRg st="5" end="5"/>
                                            </p:txEl>
                                          </p:spTgt>
                                        </p:tgtEl>
                                        <p:attrNameLst>
                                          <p:attrName>style.visibility</p:attrName>
                                        </p:attrNameLst>
                                      </p:cBhvr>
                                      <p:to>
                                        <p:strVal val="visible"/>
                                      </p:to>
                                    </p:set>
                                    <p:anim to="" calcmode="lin" valueType="num">
                                      <p:cBhvr>
                                        <p:cTn id="24" dur="1" fill="hold"/>
                                        <p:tgtEl>
                                          <p:spTgt spid="46087">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blip>
          <a:stretch>
            <a:fillRect/>
          </a:stretch>
        </p:blipFill>
        <p:spPr>
          <a:xfrm>
            <a:off x="0" y="260195"/>
            <a:ext cx="9144000" cy="6597805"/>
          </a:xfrm>
          <a:prstGeom prst="rect">
            <a:avLst/>
          </a:prstGeom>
        </p:spPr>
      </p:pic>
      <p:sp>
        <p:nvSpPr>
          <p:cNvPr id="22531" name="Rectangle 3"/>
          <p:cNvSpPr>
            <a:spLocks noGrp="1" noChangeArrowheads="1"/>
          </p:cNvSpPr>
          <p:nvPr>
            <p:ph type="title"/>
          </p:nvPr>
        </p:nvSpPr>
        <p:spPr>
          <a:noFill/>
        </p:spPr>
        <p:txBody>
          <a:bodyPr/>
          <a:lstStyle/>
          <a:p>
            <a:pPr eaLnBrk="1" hangingPunct="1"/>
            <a:r>
              <a:rPr lang="en-US" b="1" smtClean="0">
                <a:solidFill>
                  <a:schemeClr val="accent2"/>
                </a:solidFill>
                <a:latin typeface="Times New Roman" pitchFamily="18" charset="0"/>
              </a:rPr>
              <a:t>And Finally…</a:t>
            </a:r>
          </a:p>
        </p:txBody>
      </p:sp>
      <p:sp>
        <p:nvSpPr>
          <p:cNvPr id="22532" name="Rectangle 4"/>
          <p:cNvSpPr>
            <a:spLocks noChangeArrowheads="1"/>
          </p:cNvSpPr>
          <p:nvPr/>
        </p:nvSpPr>
        <p:spPr bwMode="auto">
          <a:xfrm>
            <a:off x="0" y="2133600"/>
            <a:ext cx="9144000" cy="3046988"/>
          </a:xfrm>
          <a:prstGeom prst="rect">
            <a:avLst/>
          </a:prstGeom>
          <a:noFill/>
          <a:ln w="9525" algn="ctr">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Continue with your </a:t>
            </a:r>
            <a:r>
              <a:rPr kumimoji="0" lang="en-US" sz="2400" b="1" i="0" u="none" strike="noStrike" kern="1200" cap="none" spc="0" normalizeH="0" baseline="0" noProof="0" dirty="0" smtClean="0">
                <a:ln>
                  <a:noFill/>
                </a:ln>
                <a:solidFill>
                  <a:srgbClr val="333399"/>
                </a:solidFill>
                <a:effectLst/>
                <a:uLnTx/>
                <a:uFillTx/>
                <a:latin typeface="Times New Roman" pitchFamily="18" charset="0"/>
                <a:ea typeface="+mn-ea"/>
                <a:cs typeface="+mn-cs"/>
              </a:rPr>
              <a:t>list</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rPr>
              <a:t>of terms from this chapter, which include…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rPr>
              <a:t>Any term/phrase/concept that would be considered important in helping you with your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333399"/>
                </a:solidFill>
                <a:effectLst/>
                <a:uLnTx/>
                <a:uFillTx/>
                <a:latin typeface="Times New Roman" pitchFamily="18" charset="0"/>
                <a:ea typeface="+mn-ea"/>
                <a:cs typeface="+mn-cs"/>
              </a:rPr>
              <a:t>Challenge / </a:t>
            </a:r>
            <a:r>
              <a:rPr kumimoji="0" lang="en-US" sz="2400" b="1" i="0" u="none" strike="noStrike" kern="1200" cap="none" spc="0" normalizeH="0" baseline="0" noProof="0" dirty="0">
                <a:ln>
                  <a:noFill/>
                </a:ln>
                <a:solidFill>
                  <a:srgbClr val="333399"/>
                </a:solidFill>
                <a:effectLst/>
                <a:uLnTx/>
                <a:uFillTx/>
                <a:latin typeface="Times New Roman" pitchFamily="18" charset="0"/>
                <a:ea typeface="+mn-ea"/>
                <a:cs typeface="+mn-cs"/>
              </a:rPr>
              <a:t>Related Issue #1 Exam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333399"/>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rPr>
              <a:t>Any suggestions as to what you should include?</a:t>
            </a:r>
          </a:p>
        </p:txBody>
      </p:sp>
    </p:spTree>
    <p:extLst>
      <p:ext uri="{BB962C8B-B14F-4D97-AF65-F5344CB8AC3E}">
        <p14:creationId xmlns:p14="http://schemas.microsoft.com/office/powerpoint/2010/main" val="25079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2531"/>
                                        </p:tgtEl>
                                        <p:attrNameLst>
                                          <p:attrName>style.visibility</p:attrName>
                                        </p:attrNameLst>
                                      </p:cBhvr>
                                      <p:to>
                                        <p:strVal val="visible"/>
                                      </p:to>
                                    </p:set>
                                    <p:anim to="" calcmode="lin" valueType="num">
                                      <p:cBhvr>
                                        <p:cTn id="7" dur="1" fill="hold"/>
                                        <p:tgtEl>
                                          <p:spTgt spid="2253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2532"/>
                                        </p:tgtEl>
                                        <p:attrNameLst>
                                          <p:attrName>style.visibility</p:attrName>
                                        </p:attrNameLst>
                                      </p:cBhvr>
                                      <p:to>
                                        <p:strVal val="visible"/>
                                      </p:to>
                                    </p:set>
                                    <p:anim to="" calcmode="lin" valueType="num">
                                      <p:cBhvr>
                                        <p:cTn id="10" dur="1" fill="hold"/>
                                        <p:tgtEl>
                                          <p:spTgt spid="2253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25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canada_flag_sunset"/>
          <p:cNvPicPr>
            <a:picLocks noChangeAspect="1" noChangeArrowheads="1"/>
          </p:cNvPicPr>
          <p:nvPr/>
        </p:nvPicPr>
        <p:blipFill>
          <a:blip r:embed="rId2" cstate="print">
            <a:lum bright="70000" contrast="-70000"/>
          </a:blip>
          <a:srcRect/>
          <a:stretch>
            <a:fillRect/>
          </a:stretch>
        </p:blipFill>
        <p:spPr bwMode="auto">
          <a:xfrm>
            <a:off x="0" y="-4763"/>
            <a:ext cx="9144000" cy="6867526"/>
          </a:xfrm>
          <a:prstGeom prst="rect">
            <a:avLst/>
          </a:prstGeom>
          <a:noFill/>
          <a:ln w="9525">
            <a:noFill/>
            <a:miter lim="800000"/>
            <a:headEnd/>
            <a:tailEnd/>
          </a:ln>
        </p:spPr>
      </p:pic>
      <p:sp>
        <p:nvSpPr>
          <p:cNvPr id="50181" name="Rectangle 5"/>
          <p:cNvSpPr>
            <a:spLocks noChangeArrowheads="1"/>
          </p:cNvSpPr>
          <p:nvPr/>
        </p:nvSpPr>
        <p:spPr bwMode="auto">
          <a:xfrm>
            <a:off x="0" y="76200"/>
            <a:ext cx="9144000" cy="914400"/>
          </a:xfrm>
          <a:prstGeom prst="rect">
            <a:avLst/>
          </a:prstGeom>
          <a:noFill/>
          <a:ln w="9525">
            <a:noFill/>
            <a:miter lim="800000"/>
            <a:headEnd/>
            <a:tailEnd/>
          </a:ln>
        </p:spPr>
        <p:txBody>
          <a:bodyPr anchor="ctr"/>
          <a:lstStyle/>
          <a:p>
            <a:pPr algn="ctr"/>
            <a:r>
              <a:rPr lang="en-US" sz="3600" b="1">
                <a:solidFill>
                  <a:schemeClr val="accent2"/>
                </a:solidFill>
                <a:latin typeface="Times New Roman" pitchFamily="18" charset="0"/>
              </a:rPr>
              <a:t>Canadian Myths</a:t>
            </a:r>
          </a:p>
        </p:txBody>
      </p:sp>
      <p:sp>
        <p:nvSpPr>
          <p:cNvPr id="50182" name="Text Box 6"/>
          <p:cNvSpPr txBox="1">
            <a:spLocks noChangeArrowheads="1"/>
          </p:cNvSpPr>
          <p:nvPr/>
        </p:nvSpPr>
        <p:spPr bwMode="auto">
          <a:xfrm>
            <a:off x="0" y="2286000"/>
            <a:ext cx="9144000" cy="31400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Write out as many Canadian myths that you can think of…</a:t>
            </a:r>
          </a:p>
          <a:p>
            <a:pPr algn="ctr">
              <a:spcBef>
                <a:spcPct val="50000"/>
              </a:spcBef>
            </a:pPr>
            <a:endParaRPr lang="en-US" sz="2000" b="1">
              <a:latin typeface="Times New Roman" pitchFamily="18" charset="0"/>
            </a:endParaRPr>
          </a:p>
          <a:p>
            <a:pPr algn="ctr">
              <a:spcBef>
                <a:spcPct val="50000"/>
              </a:spcBef>
            </a:pPr>
            <a:r>
              <a:rPr lang="en-US" sz="2000" b="1">
                <a:latin typeface="Times New Roman" pitchFamily="18" charset="0"/>
              </a:rPr>
              <a:t>Any Examples?</a:t>
            </a:r>
          </a:p>
          <a:p>
            <a:pPr algn="ctr">
              <a:spcBef>
                <a:spcPct val="50000"/>
              </a:spcBef>
            </a:pPr>
            <a:endParaRPr lang="en-US" sz="2000" b="1">
              <a:latin typeface="Times New Roman" pitchFamily="18" charset="0"/>
            </a:endParaRPr>
          </a:p>
          <a:p>
            <a:pPr algn="ctr">
              <a:spcBef>
                <a:spcPct val="50000"/>
              </a:spcBef>
            </a:pPr>
            <a:r>
              <a:rPr lang="en-US" sz="2000" b="1">
                <a:latin typeface="Times New Roman" pitchFamily="18" charset="0"/>
              </a:rPr>
              <a:t>Canada is a hockey nation</a:t>
            </a:r>
          </a:p>
          <a:p>
            <a:pPr algn="ctr">
              <a:spcBef>
                <a:spcPct val="50000"/>
              </a:spcBef>
            </a:pPr>
            <a:r>
              <a:rPr lang="en-US" sz="2000" b="1">
                <a:latin typeface="Times New Roman" pitchFamily="18" charset="0"/>
              </a:rPr>
              <a:t>Canadians are polite</a:t>
            </a:r>
          </a:p>
          <a:p>
            <a:pPr algn="ctr">
              <a:spcBef>
                <a:spcPct val="50000"/>
              </a:spcBef>
            </a:pPr>
            <a:r>
              <a:rPr lang="en-US" sz="2000" b="1">
                <a:latin typeface="Times New Roman" pitchFamily="18" charset="0"/>
              </a:rPr>
              <a:t>Canada is a country of peacemakers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50180"/>
                                        </p:tgtEl>
                                        <p:attrNameLst>
                                          <p:attrName>style.visibility</p:attrName>
                                        </p:attrNameLst>
                                      </p:cBhvr>
                                      <p:to>
                                        <p:strVal val="visible"/>
                                      </p:to>
                                    </p:set>
                                    <p:anim to="" calcmode="lin" valueType="num">
                                      <p:cBhvr>
                                        <p:cTn id="7" dur="1" fill="hold"/>
                                        <p:tgtEl>
                                          <p:spTgt spid="50180"/>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0181"/>
                                        </p:tgtEl>
                                        <p:attrNameLst>
                                          <p:attrName>style.visibility</p:attrName>
                                        </p:attrNameLst>
                                      </p:cBhvr>
                                      <p:to>
                                        <p:strVal val="visible"/>
                                      </p:to>
                                    </p:set>
                                    <p:anim to="" calcmode="lin" valueType="num">
                                      <p:cBhvr>
                                        <p:cTn id="10" dur="1" fill="hold"/>
                                        <p:tgtEl>
                                          <p:spTgt spid="50181"/>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0182">
                                            <p:txEl>
                                              <p:pRg st="0" end="0"/>
                                            </p:txEl>
                                          </p:spTgt>
                                        </p:tgtEl>
                                        <p:attrNameLst>
                                          <p:attrName>style.visibility</p:attrName>
                                        </p:attrNameLst>
                                      </p:cBhvr>
                                      <p:to>
                                        <p:strVal val="visible"/>
                                      </p:to>
                                    </p:set>
                                    <p:anim to="" calcmode="lin" valueType="num">
                                      <p:cBhvr>
                                        <p:cTn id="13" dur="1" fill="hold"/>
                                        <p:tgtEl>
                                          <p:spTgt spid="50182">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0182">
                                            <p:txEl>
                                              <p:pRg st="2" end="2"/>
                                            </p:txEl>
                                          </p:spTgt>
                                        </p:tgtEl>
                                        <p:attrNameLst>
                                          <p:attrName>style.visibility</p:attrName>
                                        </p:attrNameLst>
                                      </p:cBhvr>
                                      <p:to>
                                        <p:strVal val="visible"/>
                                      </p:to>
                                    </p:set>
                                    <p:anim to="" calcmode="lin" valueType="num">
                                      <p:cBhvr>
                                        <p:cTn id="16" dur="1" fill="hold"/>
                                        <p:tgtEl>
                                          <p:spTgt spid="50182">
                                            <p:txEl>
                                              <p:pRg st="2" end="2"/>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50182">
                                            <p:txEl>
                                              <p:pRg st="4" end="4"/>
                                            </p:txEl>
                                          </p:spTgt>
                                        </p:tgtEl>
                                        <p:attrNameLst>
                                          <p:attrName>style.visibility</p:attrName>
                                        </p:attrNameLst>
                                      </p:cBhvr>
                                      <p:to>
                                        <p:strVal val="visible"/>
                                      </p:to>
                                    </p:set>
                                    <p:anim to="" calcmode="lin" valueType="num">
                                      <p:cBhvr>
                                        <p:cTn id="21" dur="1" fill="hold"/>
                                        <p:tgtEl>
                                          <p:spTgt spid="50182">
                                            <p:txEl>
                                              <p:pRg st="4" end="4"/>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50182">
                                            <p:txEl>
                                              <p:pRg st="5" end="5"/>
                                            </p:txEl>
                                          </p:spTgt>
                                        </p:tgtEl>
                                        <p:attrNameLst>
                                          <p:attrName>style.visibility</p:attrName>
                                        </p:attrNameLst>
                                      </p:cBhvr>
                                      <p:to>
                                        <p:strVal val="visible"/>
                                      </p:to>
                                    </p:set>
                                    <p:anim to="" calcmode="lin" valueType="num">
                                      <p:cBhvr>
                                        <p:cTn id="26" dur="1" fill="hold"/>
                                        <p:tgtEl>
                                          <p:spTgt spid="50182">
                                            <p:txEl>
                                              <p:pRg st="5" end="5"/>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50182">
                                            <p:txEl>
                                              <p:pRg st="6" end="6"/>
                                            </p:txEl>
                                          </p:spTgt>
                                        </p:tgtEl>
                                        <p:attrNameLst>
                                          <p:attrName>style.visibility</p:attrName>
                                        </p:attrNameLst>
                                      </p:cBhvr>
                                      <p:to>
                                        <p:strVal val="visible"/>
                                      </p:to>
                                    </p:set>
                                    <p:anim to="" calcmode="lin" valueType="num">
                                      <p:cBhvr>
                                        <p:cTn id="31" dur="1" fill="hold"/>
                                        <p:tgtEl>
                                          <p:spTgt spid="50182">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5" name="Picture 5" descr="nr58-1[1]"/>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51204" name="Rectangle 4"/>
          <p:cNvSpPr>
            <a:spLocks noChangeArrowheads="1"/>
          </p:cNvSpPr>
          <p:nvPr/>
        </p:nvSpPr>
        <p:spPr bwMode="auto">
          <a:xfrm>
            <a:off x="0" y="76200"/>
            <a:ext cx="9144000" cy="1143000"/>
          </a:xfrm>
          <a:prstGeom prst="rect">
            <a:avLst/>
          </a:prstGeom>
          <a:noFill/>
          <a:ln w="9525">
            <a:noFill/>
            <a:miter lim="800000"/>
            <a:headEnd/>
            <a:tailEnd/>
          </a:ln>
        </p:spPr>
        <p:txBody>
          <a:bodyPr anchor="ctr"/>
          <a:lstStyle/>
          <a:p>
            <a:pPr algn="ctr"/>
            <a:r>
              <a:rPr lang="en-US" sz="4000" b="1">
                <a:solidFill>
                  <a:srgbClr val="FF3300"/>
                </a:solidFill>
                <a:latin typeface="Times New Roman" pitchFamily="18" charset="0"/>
              </a:rPr>
              <a:t>How Do People Express Their Identity Through Nation?</a:t>
            </a:r>
          </a:p>
        </p:txBody>
      </p:sp>
      <p:sp>
        <p:nvSpPr>
          <p:cNvPr id="51206" name="Text Box 6"/>
          <p:cNvSpPr txBox="1">
            <a:spLocks noChangeArrowheads="1"/>
          </p:cNvSpPr>
          <p:nvPr/>
        </p:nvSpPr>
        <p:spPr bwMode="auto">
          <a:xfrm>
            <a:off x="0" y="3108325"/>
            <a:ext cx="9144000" cy="1768475"/>
          </a:xfrm>
          <a:prstGeom prst="rect">
            <a:avLst/>
          </a:prstGeom>
          <a:noFill/>
          <a:ln w="9525">
            <a:noFill/>
            <a:miter lim="800000"/>
            <a:headEnd/>
            <a:tailEnd/>
          </a:ln>
        </p:spPr>
        <p:txBody>
          <a:bodyPr>
            <a:spAutoFit/>
          </a:bodyPr>
          <a:lstStyle/>
          <a:p>
            <a:pPr algn="ctr">
              <a:spcBef>
                <a:spcPct val="50000"/>
              </a:spcBef>
            </a:pPr>
            <a:r>
              <a:rPr lang="en-US" sz="2000" b="1" dirty="0">
                <a:latin typeface="Times New Roman" pitchFamily="18" charset="0"/>
              </a:rPr>
              <a:t>Read page 36</a:t>
            </a:r>
          </a:p>
          <a:p>
            <a:pPr algn="ctr">
              <a:spcBef>
                <a:spcPct val="50000"/>
              </a:spcBef>
            </a:pPr>
            <a:endParaRPr lang="en-US" sz="2000" b="1" dirty="0">
              <a:latin typeface="Times New Roman" pitchFamily="18" charset="0"/>
            </a:endParaRPr>
          </a:p>
          <a:p>
            <a:pPr algn="ctr">
              <a:spcBef>
                <a:spcPct val="50000"/>
              </a:spcBef>
            </a:pPr>
            <a:r>
              <a:rPr lang="en-US" sz="2000" b="1" dirty="0">
                <a:latin typeface="Times New Roman" pitchFamily="18" charset="0"/>
              </a:rPr>
              <a:t>As you read, note the differences between…</a:t>
            </a:r>
          </a:p>
          <a:p>
            <a:pPr algn="ctr">
              <a:spcBef>
                <a:spcPct val="50000"/>
              </a:spcBef>
            </a:pPr>
            <a:r>
              <a:rPr lang="en-US" sz="2000" b="1" i="1" dirty="0">
                <a:solidFill>
                  <a:schemeClr val="accent2"/>
                </a:solidFill>
                <a:latin typeface="Times New Roman" pitchFamily="18" charset="0"/>
              </a:rPr>
              <a:t>Individual, Collective </a:t>
            </a:r>
            <a:r>
              <a:rPr lang="en-US" sz="2000" b="1" dirty="0">
                <a:latin typeface="Times New Roman" pitchFamily="18" charset="0"/>
              </a:rPr>
              <a:t>and</a:t>
            </a:r>
            <a:r>
              <a:rPr lang="en-US" sz="2000" b="1" i="1" dirty="0">
                <a:solidFill>
                  <a:schemeClr val="accent2"/>
                </a:solidFill>
                <a:latin typeface="Times New Roman" pitchFamily="18" charset="0"/>
              </a:rPr>
              <a:t> National Identities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51205"/>
                                        </p:tgtEl>
                                        <p:attrNameLst>
                                          <p:attrName>style.visibility</p:attrName>
                                        </p:attrNameLst>
                                      </p:cBhvr>
                                      <p:to>
                                        <p:strVal val="visible"/>
                                      </p:to>
                                    </p:set>
                                    <p:anim to="" calcmode="lin" valueType="num">
                                      <p:cBhvr>
                                        <p:cTn id="7" dur="1" fill="hold"/>
                                        <p:tgtEl>
                                          <p:spTgt spid="5120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1204"/>
                                        </p:tgtEl>
                                        <p:attrNameLst>
                                          <p:attrName>style.visibility</p:attrName>
                                        </p:attrNameLst>
                                      </p:cBhvr>
                                      <p:to>
                                        <p:strVal val="visible"/>
                                      </p:to>
                                    </p:set>
                                    <p:anim to="" calcmode="lin" valueType="num">
                                      <p:cBhvr>
                                        <p:cTn id="10" dur="1" fill="hold"/>
                                        <p:tgtEl>
                                          <p:spTgt spid="51204"/>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1206">
                                            <p:txEl>
                                              <p:pRg st="0" end="0"/>
                                            </p:txEl>
                                          </p:spTgt>
                                        </p:tgtEl>
                                        <p:attrNameLst>
                                          <p:attrName>style.visibility</p:attrName>
                                        </p:attrNameLst>
                                      </p:cBhvr>
                                      <p:to>
                                        <p:strVal val="visible"/>
                                      </p:to>
                                    </p:set>
                                    <p:anim to="" calcmode="lin" valueType="num">
                                      <p:cBhvr>
                                        <p:cTn id="13" dur="1" fill="hold"/>
                                        <p:tgtEl>
                                          <p:spTgt spid="51206">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1206">
                                            <p:txEl>
                                              <p:pRg st="2" end="2"/>
                                            </p:txEl>
                                          </p:spTgt>
                                        </p:tgtEl>
                                        <p:attrNameLst>
                                          <p:attrName>style.visibility</p:attrName>
                                        </p:attrNameLst>
                                      </p:cBhvr>
                                      <p:to>
                                        <p:strVal val="visible"/>
                                      </p:to>
                                    </p:set>
                                    <p:anim to="" calcmode="lin" valueType="num">
                                      <p:cBhvr>
                                        <p:cTn id="16" dur="1" fill="hold"/>
                                        <p:tgtEl>
                                          <p:spTgt spid="51206">
                                            <p:txEl>
                                              <p:pRg st="2" end="2"/>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51206">
                                            <p:txEl>
                                              <p:pRg st="3" end="3"/>
                                            </p:txEl>
                                          </p:spTgt>
                                        </p:tgtEl>
                                        <p:attrNameLst>
                                          <p:attrName>style.visibility</p:attrName>
                                        </p:attrNameLst>
                                      </p:cBhvr>
                                      <p:to>
                                        <p:strVal val="visible"/>
                                      </p:to>
                                    </p:set>
                                    <p:anim to="" calcmode="lin" valueType="num">
                                      <p:cBhvr>
                                        <p:cTn id="19" dur="1" fill="hold"/>
                                        <p:tgtEl>
                                          <p:spTgt spid="51206">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36" name="Picture 12" descr="Identity%20Fraud"/>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52229" name="Picture 5" descr="cdr_calgary_flag"/>
          <p:cNvPicPr>
            <a:picLocks noChangeAspect="1" noChangeArrowheads="1"/>
          </p:cNvPicPr>
          <p:nvPr/>
        </p:nvPicPr>
        <p:blipFill>
          <a:blip r:embed="rId3" cstate="print">
            <a:lum bright="70000" contrast="-70000"/>
          </a:blip>
          <a:srcRect/>
          <a:stretch>
            <a:fillRect/>
          </a:stretch>
        </p:blipFill>
        <p:spPr bwMode="auto">
          <a:xfrm rot="-1893532">
            <a:off x="228600" y="3810000"/>
            <a:ext cx="3905250" cy="1952625"/>
          </a:xfrm>
          <a:prstGeom prst="rect">
            <a:avLst/>
          </a:prstGeom>
          <a:noFill/>
          <a:ln w="9525">
            <a:noFill/>
            <a:miter lim="800000"/>
            <a:headEnd/>
            <a:tailEnd/>
          </a:ln>
        </p:spPr>
      </p:pic>
      <p:pic>
        <p:nvPicPr>
          <p:cNvPr id="52231" name="Picture 7" descr="AlbertaFlag"/>
          <p:cNvPicPr>
            <a:picLocks noChangeAspect="1" noChangeArrowheads="1"/>
          </p:cNvPicPr>
          <p:nvPr/>
        </p:nvPicPr>
        <p:blipFill>
          <a:blip r:embed="rId4" cstate="print">
            <a:lum bright="70000" contrast="-70000"/>
          </a:blip>
          <a:srcRect/>
          <a:stretch>
            <a:fillRect/>
          </a:stretch>
        </p:blipFill>
        <p:spPr bwMode="auto">
          <a:xfrm>
            <a:off x="5181600" y="4800600"/>
            <a:ext cx="3810000" cy="1905000"/>
          </a:xfrm>
          <a:prstGeom prst="rect">
            <a:avLst/>
          </a:prstGeom>
          <a:noFill/>
          <a:ln w="9525">
            <a:noFill/>
            <a:miter lim="800000"/>
            <a:headEnd/>
            <a:tailEnd/>
          </a:ln>
        </p:spPr>
      </p:pic>
      <p:pic>
        <p:nvPicPr>
          <p:cNvPr id="52233" name="Picture 9" descr="large_flag_of_canada"/>
          <p:cNvPicPr>
            <a:picLocks noChangeAspect="1" noChangeArrowheads="1"/>
          </p:cNvPicPr>
          <p:nvPr/>
        </p:nvPicPr>
        <p:blipFill>
          <a:blip r:embed="rId5" cstate="print">
            <a:lum bright="70000" contrast="-70000"/>
          </a:blip>
          <a:srcRect/>
          <a:stretch>
            <a:fillRect/>
          </a:stretch>
        </p:blipFill>
        <p:spPr bwMode="auto">
          <a:xfrm rot="2107696">
            <a:off x="5105400" y="914400"/>
            <a:ext cx="3695700" cy="1860550"/>
          </a:xfrm>
          <a:prstGeom prst="rect">
            <a:avLst/>
          </a:prstGeom>
          <a:noFill/>
          <a:ln w="9525">
            <a:noFill/>
            <a:miter lim="800000"/>
            <a:headEnd/>
            <a:tailEnd/>
          </a:ln>
        </p:spPr>
      </p:pic>
      <p:sp>
        <p:nvSpPr>
          <p:cNvPr id="52234" name="Rectangle 10"/>
          <p:cNvSpPr>
            <a:spLocks noChangeArrowheads="1"/>
          </p:cNvSpPr>
          <p:nvPr/>
        </p:nvSpPr>
        <p:spPr bwMode="auto">
          <a:xfrm>
            <a:off x="0" y="76200"/>
            <a:ext cx="9144000" cy="914400"/>
          </a:xfrm>
          <a:prstGeom prst="rect">
            <a:avLst/>
          </a:prstGeom>
          <a:noFill/>
          <a:ln w="9525">
            <a:noFill/>
            <a:miter lim="800000"/>
            <a:headEnd/>
            <a:tailEnd/>
          </a:ln>
        </p:spPr>
        <p:txBody>
          <a:bodyPr anchor="ctr"/>
          <a:lstStyle/>
          <a:p>
            <a:pPr algn="ctr"/>
            <a:r>
              <a:rPr lang="en-US" sz="3600" b="1">
                <a:solidFill>
                  <a:schemeClr val="accent2"/>
                </a:solidFill>
                <a:latin typeface="Times New Roman" pitchFamily="18" charset="0"/>
              </a:rPr>
              <a:t>The Evolution of National Identity</a:t>
            </a:r>
          </a:p>
        </p:txBody>
      </p:sp>
      <p:sp>
        <p:nvSpPr>
          <p:cNvPr id="52238" name="Text Box 14"/>
          <p:cNvSpPr txBox="1">
            <a:spLocks noChangeArrowheads="1"/>
          </p:cNvSpPr>
          <p:nvPr/>
        </p:nvSpPr>
        <p:spPr bwMode="auto">
          <a:xfrm>
            <a:off x="0" y="2860119"/>
            <a:ext cx="9144000" cy="2092881"/>
          </a:xfrm>
          <a:prstGeom prst="rect">
            <a:avLst/>
          </a:prstGeom>
          <a:noFill/>
          <a:ln w="9525">
            <a:noFill/>
            <a:miter lim="800000"/>
            <a:headEnd/>
            <a:tailEnd/>
          </a:ln>
        </p:spPr>
        <p:txBody>
          <a:bodyPr>
            <a:spAutoFit/>
          </a:bodyPr>
          <a:lstStyle/>
          <a:p>
            <a:pPr algn="ctr">
              <a:spcBef>
                <a:spcPct val="50000"/>
              </a:spcBef>
            </a:pPr>
            <a:r>
              <a:rPr lang="en-US" sz="2000" b="1" dirty="0">
                <a:latin typeface="Times New Roman" pitchFamily="18" charset="0"/>
              </a:rPr>
              <a:t>Read the top of page 37</a:t>
            </a:r>
          </a:p>
          <a:p>
            <a:pPr algn="ctr">
              <a:spcBef>
                <a:spcPct val="50000"/>
              </a:spcBef>
            </a:pPr>
            <a:endParaRPr lang="en-US" sz="2000" b="1" dirty="0">
              <a:latin typeface="Times New Roman" pitchFamily="18" charset="0"/>
            </a:endParaRPr>
          </a:p>
          <a:p>
            <a:pPr algn="ctr">
              <a:spcBef>
                <a:spcPct val="50000"/>
              </a:spcBef>
            </a:pPr>
            <a:r>
              <a:rPr lang="en-US" sz="2000" b="1" dirty="0">
                <a:latin typeface="Times New Roman" pitchFamily="18" charset="0"/>
              </a:rPr>
              <a:t>As you read, decide which of the two description describes the way Canada’s national identity evolved…</a:t>
            </a:r>
          </a:p>
          <a:p>
            <a:pPr algn="ctr">
              <a:spcBef>
                <a:spcPct val="50000"/>
              </a:spcBef>
            </a:pPr>
            <a:endParaRPr lang="en-US" sz="2000" b="1" dirty="0">
              <a:latin typeface="Times New Roman" pitchFamily="18" charset="0"/>
            </a:endParaRPr>
          </a:p>
        </p:txBody>
      </p:sp>
    </p:spTree>
    <p:extLst>
      <p:ext uri="{BB962C8B-B14F-4D97-AF65-F5344CB8AC3E}">
        <p14:creationId xmlns:p14="http://schemas.microsoft.com/office/powerpoint/2010/main" val="47446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2234"/>
                                        </p:tgtEl>
                                        <p:attrNameLst>
                                          <p:attrName>style.visibility</p:attrName>
                                        </p:attrNameLst>
                                      </p:cBhvr>
                                      <p:to>
                                        <p:strVal val="visible"/>
                                      </p:to>
                                    </p:set>
                                    <p:anim to="" calcmode="lin" valueType="num">
                                      <p:cBhvr>
                                        <p:cTn id="7" dur="1" fill="hold"/>
                                        <p:tgtEl>
                                          <p:spTgt spid="5223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2236"/>
                                        </p:tgtEl>
                                        <p:attrNameLst>
                                          <p:attrName>style.visibility</p:attrName>
                                        </p:attrNameLst>
                                      </p:cBhvr>
                                      <p:to>
                                        <p:strVal val="visible"/>
                                      </p:to>
                                    </p:set>
                                    <p:anim to="" calcmode="lin" valueType="num">
                                      <p:cBhvr>
                                        <p:cTn id="10" dur="1" fill="hold"/>
                                        <p:tgtEl>
                                          <p:spTgt spid="52236"/>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2231"/>
                                        </p:tgtEl>
                                        <p:attrNameLst>
                                          <p:attrName>style.visibility</p:attrName>
                                        </p:attrNameLst>
                                      </p:cBhvr>
                                      <p:to>
                                        <p:strVal val="visible"/>
                                      </p:to>
                                    </p:set>
                                    <p:anim to="" calcmode="lin" valueType="num">
                                      <p:cBhvr>
                                        <p:cTn id="13" dur="1" fill="hold"/>
                                        <p:tgtEl>
                                          <p:spTgt spid="52231"/>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2229"/>
                                        </p:tgtEl>
                                        <p:attrNameLst>
                                          <p:attrName>style.visibility</p:attrName>
                                        </p:attrNameLst>
                                      </p:cBhvr>
                                      <p:to>
                                        <p:strVal val="visible"/>
                                      </p:to>
                                    </p:set>
                                    <p:anim to="" calcmode="lin" valueType="num">
                                      <p:cBhvr>
                                        <p:cTn id="16" dur="1" fill="hold"/>
                                        <p:tgtEl>
                                          <p:spTgt spid="52229"/>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52233"/>
                                        </p:tgtEl>
                                        <p:attrNameLst>
                                          <p:attrName>style.visibility</p:attrName>
                                        </p:attrNameLst>
                                      </p:cBhvr>
                                      <p:to>
                                        <p:strVal val="visible"/>
                                      </p:to>
                                    </p:set>
                                    <p:anim to="" calcmode="lin" valueType="num">
                                      <p:cBhvr>
                                        <p:cTn id="19" dur="1" fill="hold"/>
                                        <p:tgtEl>
                                          <p:spTgt spid="52233"/>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52238">
                                            <p:txEl>
                                              <p:pRg st="0" end="0"/>
                                            </p:txEl>
                                          </p:spTgt>
                                        </p:tgtEl>
                                        <p:attrNameLst>
                                          <p:attrName>style.visibility</p:attrName>
                                        </p:attrNameLst>
                                      </p:cBhvr>
                                      <p:to>
                                        <p:strVal val="visible"/>
                                      </p:to>
                                    </p:set>
                                    <p:anim to="" calcmode="lin" valueType="num">
                                      <p:cBhvr>
                                        <p:cTn id="22" dur="1" fill="hold"/>
                                        <p:tgtEl>
                                          <p:spTgt spid="52238">
                                            <p:txEl>
                                              <p:pRg st="0" end="0"/>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52238">
                                            <p:txEl>
                                              <p:pRg st="2" end="2"/>
                                            </p:txEl>
                                          </p:spTgt>
                                        </p:tgtEl>
                                        <p:attrNameLst>
                                          <p:attrName>style.visibility</p:attrName>
                                        </p:attrNameLst>
                                      </p:cBhvr>
                                      <p:to>
                                        <p:strVal val="visible"/>
                                      </p:to>
                                    </p:set>
                                    <p:anim to="" calcmode="lin" valueType="num">
                                      <p:cBhvr>
                                        <p:cTn id="25" dur="1" fill="hold"/>
                                        <p:tgtEl>
                                          <p:spTgt spid="52238">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8" name="Picture 6" descr="myths"/>
          <p:cNvPicPr>
            <a:picLocks noChangeAspect="1" noChangeArrowheads="1"/>
          </p:cNvPicPr>
          <p:nvPr/>
        </p:nvPicPr>
        <p:blipFill>
          <a:blip r:embed="rId4"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54276" name="Rectangle 4"/>
          <p:cNvSpPr>
            <a:spLocks noChangeArrowheads="1"/>
          </p:cNvSpPr>
          <p:nvPr/>
        </p:nvSpPr>
        <p:spPr bwMode="auto">
          <a:xfrm>
            <a:off x="0" y="1905000"/>
            <a:ext cx="9144000" cy="914400"/>
          </a:xfrm>
          <a:prstGeom prst="rect">
            <a:avLst/>
          </a:prstGeom>
          <a:noFill/>
          <a:ln w="9525">
            <a:noFill/>
            <a:miter lim="800000"/>
            <a:headEnd/>
            <a:tailEnd/>
          </a:ln>
        </p:spPr>
        <p:txBody>
          <a:bodyPr anchor="ctr"/>
          <a:lstStyle/>
          <a:p>
            <a:pPr algn="ctr"/>
            <a:r>
              <a:rPr lang="en-US" sz="3600" b="1">
                <a:solidFill>
                  <a:schemeClr val="accent2"/>
                </a:solidFill>
                <a:latin typeface="Times New Roman" pitchFamily="18" charset="0"/>
              </a:rPr>
              <a:t>Myths and National Identity</a:t>
            </a:r>
          </a:p>
        </p:txBody>
      </p:sp>
      <p:sp>
        <p:nvSpPr>
          <p:cNvPr id="54279" name="Text Box 7"/>
          <p:cNvSpPr txBox="1">
            <a:spLocks noChangeArrowheads="1"/>
          </p:cNvSpPr>
          <p:nvPr/>
        </p:nvSpPr>
        <p:spPr bwMode="auto">
          <a:xfrm>
            <a:off x="0" y="3200400"/>
            <a:ext cx="9144000" cy="457200"/>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Read page 38</a:t>
            </a:r>
          </a:p>
        </p:txBody>
      </p:sp>
      <p:sp>
        <p:nvSpPr>
          <p:cNvPr id="54280" name="Text Box 8"/>
          <p:cNvSpPr txBox="1">
            <a:spLocks noChangeArrowheads="1"/>
          </p:cNvSpPr>
          <p:nvPr/>
        </p:nvSpPr>
        <p:spPr bwMode="auto">
          <a:xfrm>
            <a:off x="0" y="5318125"/>
            <a:ext cx="9144000" cy="677863"/>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Seth Rogen</a:t>
            </a:r>
          </a:p>
          <a:p>
            <a:pPr algn="ctr">
              <a:spcBef>
                <a:spcPct val="50000"/>
              </a:spcBef>
            </a:pPr>
            <a:r>
              <a:rPr lang="en-US" sz="1200" b="1">
                <a:latin typeface="Times New Roman" pitchFamily="18" charset="0"/>
              </a:rPr>
              <a:t>5:00 </a:t>
            </a:r>
          </a:p>
        </p:txBody>
      </p:sp>
      <p:pic>
        <p:nvPicPr>
          <p:cNvPr id="9" name="Seth Rogen -Rejected by Megan Fox_1.wmv">
            <a:hlinkClick r:id="" action="ppaction://media"/>
          </p:cNvPr>
          <p:cNvPicPr>
            <a:picLocks noChangeAspect="1"/>
          </p:cNvPicPr>
          <p:nvPr>
            <a:videoFile r:link="rId1"/>
            <p:extLst>
              <p:ext uri="{DAA4B4D4-6D71-4841-9C94-3DE7FCFB9230}">
                <p14:media xmlns:p14="http://schemas.microsoft.com/office/powerpoint/2010/main" r:link="rId2"/>
              </p:ext>
            </p:extLst>
          </p:nvPr>
        </p:nvPicPr>
        <p:blipFill>
          <a:blip r:embed="rId5" cstate="print"/>
          <a:srcRect/>
          <a:stretch>
            <a:fillRect/>
          </a:stretch>
        </p:blipFill>
        <p:spPr bwMode="auto">
          <a:xfrm>
            <a:off x="3581400" y="4267200"/>
            <a:ext cx="1981200" cy="1114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54278"/>
                                        </p:tgtEl>
                                        <p:attrNameLst>
                                          <p:attrName>style.visibility</p:attrName>
                                        </p:attrNameLst>
                                      </p:cBhvr>
                                      <p:to>
                                        <p:strVal val="visible"/>
                                      </p:to>
                                    </p:set>
                                    <p:anim to="" calcmode="lin" valueType="num">
                                      <p:cBhvr>
                                        <p:cTn id="7" dur="1" fill="hold"/>
                                        <p:tgtEl>
                                          <p:spTgt spid="54278"/>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4276"/>
                                        </p:tgtEl>
                                        <p:attrNameLst>
                                          <p:attrName>style.visibility</p:attrName>
                                        </p:attrNameLst>
                                      </p:cBhvr>
                                      <p:to>
                                        <p:strVal val="visible"/>
                                      </p:to>
                                    </p:set>
                                    <p:anim to="" calcmode="lin" valueType="num">
                                      <p:cBhvr>
                                        <p:cTn id="10" dur="1" fill="hold"/>
                                        <p:tgtEl>
                                          <p:spTgt spid="54276"/>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4279">
                                            <p:txEl>
                                              <p:pRg st="0" end="0"/>
                                            </p:txEl>
                                          </p:spTgt>
                                        </p:tgtEl>
                                        <p:attrNameLst>
                                          <p:attrName>style.visibility</p:attrName>
                                        </p:attrNameLst>
                                      </p:cBhvr>
                                      <p:to>
                                        <p:strVal val="visible"/>
                                      </p:to>
                                    </p:set>
                                    <p:anim to="" calcmode="lin" valueType="num">
                                      <p:cBhvr>
                                        <p:cTn id="13" dur="1" fill="hold"/>
                                        <p:tgtEl>
                                          <p:spTgt spid="54279">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54280">
                                            <p:txEl>
                                              <p:pRg st="0" end="0"/>
                                            </p:txEl>
                                          </p:spTgt>
                                        </p:tgtEl>
                                        <p:attrNameLst>
                                          <p:attrName>style.visibility</p:attrName>
                                        </p:attrNameLst>
                                      </p:cBhvr>
                                      <p:to>
                                        <p:strVal val="visible"/>
                                      </p:to>
                                    </p:set>
                                    <p:anim to="" calcmode="lin" valueType="num">
                                      <p:cBhvr>
                                        <p:cTn id="18" dur="1" fill="hold"/>
                                        <p:tgtEl>
                                          <p:spTgt spid="54280">
                                            <p:txEl>
                                              <p:pRg st="0" end="0"/>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54280">
                                            <p:txEl>
                                              <p:pRg st="1" end="1"/>
                                            </p:txEl>
                                          </p:spTgt>
                                        </p:tgtEl>
                                        <p:attrNameLst>
                                          <p:attrName>style.visibility</p:attrName>
                                        </p:attrNameLst>
                                      </p:cBhvr>
                                      <p:to>
                                        <p:strVal val="visible"/>
                                      </p:to>
                                    </p:set>
                                    <p:anim to="" calcmode="lin" valueType="num">
                                      <p:cBhvr>
                                        <p:cTn id="21" dur="1" fill="hold"/>
                                        <p:tgtEl>
                                          <p:spTgt spid="54280">
                                            <p:txEl>
                                              <p:pRg st="1" end="1"/>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to="" calcmode="lin" valueType="num">
                                      <p:cBhvr>
                                        <p:cTn id="24"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25" fill="hold" display="0">
                  <p:stCondLst>
                    <p:cond delay="indefinite"/>
                  </p:stCondLst>
                  <p:endCondLst>
                    <p:cond evt="onNext" delay="0">
                      <p:tgtEl>
                        <p:sldTgt/>
                      </p:tgtEl>
                    </p:cond>
                    <p:cond evt="onPrev" delay="0">
                      <p:tgtEl>
                        <p:sldTgt/>
                      </p:tgtEl>
                    </p:cond>
                  </p:endCondLst>
                </p:cTn>
                <p:tgtEl>
                  <p:spTgt spid="9"/>
                </p:tgtEl>
              </p:cMediaNode>
            </p:video>
          </p:childTnLst>
        </p:cTn>
      </p:par>
    </p:tnLst>
    <p:bldLst>
      <p:bldP spid="5427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8" descr="[TeamCanadaHockey.jpg]"/>
          <p:cNvPicPr>
            <a:picLocks noChangeAspect="1" noChangeArrowheads="1"/>
          </p:cNvPicPr>
          <p:nvPr/>
        </p:nvPicPr>
        <p:blipFill>
          <a:blip r:embed="rId8"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53252" name="Rectangle 4"/>
          <p:cNvSpPr>
            <a:spLocks noChangeArrowheads="1"/>
          </p:cNvSpPr>
          <p:nvPr/>
        </p:nvSpPr>
        <p:spPr bwMode="auto">
          <a:xfrm>
            <a:off x="0" y="76200"/>
            <a:ext cx="9144000" cy="914400"/>
          </a:xfrm>
          <a:prstGeom prst="rect">
            <a:avLst/>
          </a:prstGeom>
          <a:noFill/>
          <a:ln w="9525">
            <a:noFill/>
            <a:miter lim="800000"/>
            <a:headEnd/>
            <a:tailEnd/>
          </a:ln>
        </p:spPr>
        <p:txBody>
          <a:bodyPr anchor="ctr"/>
          <a:lstStyle/>
          <a:p>
            <a:pPr algn="ctr"/>
            <a:r>
              <a:rPr lang="en-US" sz="3600" b="1">
                <a:solidFill>
                  <a:schemeClr val="accent2"/>
                </a:solidFill>
                <a:latin typeface="Times New Roman" pitchFamily="18" charset="0"/>
              </a:rPr>
              <a:t>Myths and National Identity</a:t>
            </a:r>
          </a:p>
        </p:txBody>
      </p:sp>
      <p:sp>
        <p:nvSpPr>
          <p:cNvPr id="53257" name="Text Box 9"/>
          <p:cNvSpPr txBox="1">
            <a:spLocks noChangeArrowheads="1"/>
          </p:cNvSpPr>
          <p:nvPr/>
        </p:nvSpPr>
        <p:spPr bwMode="auto">
          <a:xfrm>
            <a:off x="0" y="1524000"/>
            <a:ext cx="9144000" cy="1004888"/>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Read page 39</a:t>
            </a:r>
          </a:p>
          <a:p>
            <a:pPr algn="ctr">
              <a:spcBef>
                <a:spcPct val="50000"/>
              </a:spcBef>
            </a:pPr>
            <a:endParaRPr lang="en-US" sz="2400" b="1">
              <a:latin typeface="Times New Roman" pitchFamily="18" charset="0"/>
            </a:endParaRPr>
          </a:p>
        </p:txBody>
      </p:sp>
      <p:sp>
        <p:nvSpPr>
          <p:cNvPr id="53258" name="Text Box 10"/>
          <p:cNvSpPr txBox="1">
            <a:spLocks noChangeArrowheads="1"/>
          </p:cNvSpPr>
          <p:nvPr/>
        </p:nvSpPr>
        <p:spPr bwMode="auto">
          <a:xfrm>
            <a:off x="0" y="3429000"/>
            <a:ext cx="9144000" cy="457200"/>
          </a:xfrm>
          <a:prstGeom prst="rect">
            <a:avLst/>
          </a:prstGeom>
          <a:noFill/>
          <a:ln w="9525">
            <a:noFill/>
            <a:miter lim="800000"/>
            <a:headEnd/>
            <a:tailEnd/>
          </a:ln>
        </p:spPr>
        <p:txBody>
          <a:bodyPr>
            <a:spAutoFit/>
          </a:bodyPr>
          <a:lstStyle/>
          <a:p>
            <a:pPr algn="ctr">
              <a:spcBef>
                <a:spcPct val="50000"/>
              </a:spcBef>
            </a:pPr>
            <a:r>
              <a:rPr lang="en-US" sz="2400" b="1" dirty="0">
                <a:latin typeface="Times New Roman" pitchFamily="18" charset="0"/>
              </a:rPr>
              <a:t>Myth       or      Reality?</a:t>
            </a:r>
          </a:p>
        </p:txBody>
      </p:sp>
      <p:sp>
        <p:nvSpPr>
          <p:cNvPr id="53259" name="Text Box 11"/>
          <p:cNvSpPr txBox="1">
            <a:spLocks noChangeArrowheads="1"/>
          </p:cNvSpPr>
          <p:nvPr/>
        </p:nvSpPr>
        <p:spPr bwMode="auto">
          <a:xfrm>
            <a:off x="0" y="5257800"/>
            <a:ext cx="9144000" cy="677863"/>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Just for Fun…</a:t>
            </a:r>
          </a:p>
          <a:p>
            <a:pPr algn="ctr">
              <a:spcBef>
                <a:spcPct val="50000"/>
              </a:spcBef>
            </a:pPr>
            <a:r>
              <a:rPr lang="en-US" sz="1200" b="1">
                <a:latin typeface="Times New Roman" pitchFamily="18" charset="0"/>
              </a:rPr>
              <a:t>3:00</a:t>
            </a:r>
          </a:p>
        </p:txBody>
      </p:sp>
      <p:pic>
        <p:nvPicPr>
          <p:cNvPr id="12" name="Hockey Commercial (Canada vs. USA).wmv">
            <a:hlinkClick r:id="" action="ppaction://media"/>
          </p:cNvPr>
          <p:cNvPicPr>
            <a:picLocks noChangeAspect="1"/>
          </p:cNvPicPr>
          <p:nvPr>
            <a:videoFile r:link="rId1"/>
            <p:extLst>
              <p:ext uri="{DAA4B4D4-6D71-4841-9C94-3DE7FCFB9230}">
                <p14:media xmlns:p14="http://schemas.microsoft.com/office/powerpoint/2010/main" r:link="rId2"/>
              </p:ext>
            </p:extLst>
          </p:nvPr>
        </p:nvPicPr>
        <p:blipFill>
          <a:blip r:embed="rId9" cstate="print"/>
          <a:srcRect/>
          <a:stretch>
            <a:fillRect/>
          </a:stretch>
        </p:blipFill>
        <p:spPr bwMode="auto">
          <a:xfrm>
            <a:off x="2971800" y="2819400"/>
            <a:ext cx="812800" cy="609600"/>
          </a:xfrm>
          <a:prstGeom prst="rect">
            <a:avLst/>
          </a:prstGeom>
          <a:noFill/>
          <a:ln w="9525">
            <a:noFill/>
            <a:miter lim="800000"/>
            <a:headEnd/>
            <a:tailEnd/>
          </a:ln>
        </p:spPr>
      </p:pic>
      <p:pic>
        <p:nvPicPr>
          <p:cNvPr id="14" name="Team Canada  Gold Medal Men's Hockey.wmv">
            <a:hlinkClick r:id="" action="ppaction://media"/>
          </p:cNvPr>
          <p:cNvPicPr>
            <a:picLocks noChangeAspect="1"/>
          </p:cNvPicPr>
          <p:nvPr>
            <a:videoFile r:link="rId4"/>
            <p:extLst>
              <p:ext uri="{DAA4B4D4-6D71-4841-9C94-3DE7FCFB9230}">
                <p14:media xmlns:p14="http://schemas.microsoft.com/office/powerpoint/2010/main" r:link="rId3"/>
              </p:ext>
            </p:extLst>
          </p:nvPr>
        </p:nvPicPr>
        <p:blipFill>
          <a:blip r:embed="rId10" cstate="print"/>
          <a:srcRect/>
          <a:stretch>
            <a:fillRect/>
          </a:stretch>
        </p:blipFill>
        <p:spPr bwMode="auto">
          <a:xfrm>
            <a:off x="5029200" y="2819400"/>
            <a:ext cx="838200" cy="628650"/>
          </a:xfrm>
          <a:prstGeom prst="rect">
            <a:avLst/>
          </a:prstGeom>
          <a:noFill/>
          <a:ln w="9525">
            <a:noFill/>
            <a:miter lim="800000"/>
            <a:headEnd/>
            <a:tailEnd/>
          </a:ln>
        </p:spPr>
      </p:pic>
      <p:pic>
        <p:nvPicPr>
          <p:cNvPr id="15" name="Top 10 Funniest Hockey Goal Celebrations_WMV V9.wmv">
            <a:hlinkClick r:id="" action="ppaction://media"/>
          </p:cNvPr>
          <p:cNvPicPr>
            <a:picLocks noChangeAspect="1"/>
          </p:cNvPicPr>
          <p:nvPr>
            <a:videoFile r:link="rId6"/>
            <p:extLst>
              <p:ext uri="{DAA4B4D4-6D71-4841-9C94-3DE7FCFB9230}">
                <p14:media xmlns:p14="http://schemas.microsoft.com/office/powerpoint/2010/main" r:link="rId5"/>
              </p:ext>
            </p:extLst>
          </p:nvPr>
        </p:nvPicPr>
        <p:blipFill>
          <a:blip r:embed="rId11" cstate="print"/>
          <a:srcRect/>
          <a:stretch>
            <a:fillRect/>
          </a:stretch>
        </p:blipFill>
        <p:spPr bwMode="auto">
          <a:xfrm>
            <a:off x="3886200" y="4495800"/>
            <a:ext cx="1066800" cy="800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3252"/>
                                        </p:tgtEl>
                                        <p:attrNameLst>
                                          <p:attrName>style.visibility</p:attrName>
                                        </p:attrNameLst>
                                      </p:cBhvr>
                                      <p:to>
                                        <p:strVal val="visible"/>
                                      </p:to>
                                    </p:set>
                                    <p:anim to="" calcmode="lin" valueType="num">
                                      <p:cBhvr>
                                        <p:cTn id="7" dur="1" fill="hold"/>
                                        <p:tgtEl>
                                          <p:spTgt spid="5325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3257">
                                            <p:txEl>
                                              <p:pRg st="0" end="0"/>
                                            </p:txEl>
                                          </p:spTgt>
                                        </p:tgtEl>
                                        <p:attrNameLst>
                                          <p:attrName>style.visibility</p:attrName>
                                        </p:attrNameLst>
                                      </p:cBhvr>
                                      <p:to>
                                        <p:strVal val="visible"/>
                                      </p:to>
                                    </p:set>
                                    <p:anim to="" calcmode="lin" valueType="num">
                                      <p:cBhvr>
                                        <p:cTn id="10" dur="1" fill="hold"/>
                                        <p:tgtEl>
                                          <p:spTgt spid="53257">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53258"/>
                                        </p:tgtEl>
                                        <p:attrNameLst>
                                          <p:attrName>style.visibility</p:attrName>
                                        </p:attrNameLst>
                                      </p:cBhvr>
                                      <p:to>
                                        <p:strVal val="visible"/>
                                      </p:to>
                                    </p:set>
                                    <p:anim to="" calcmode="lin" valueType="num">
                                      <p:cBhvr>
                                        <p:cTn id="15" dur="1" fill="hold"/>
                                        <p:tgtEl>
                                          <p:spTgt spid="53258"/>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to="" calcmode="lin" valueType="num">
                                      <p:cBhvr>
                                        <p:cTn id="18" dur="1" fill="hold"/>
                                        <p:tgtEl>
                                          <p:spTgt spid="12"/>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to="" calcmode="lin" valueType="num">
                                      <p:cBhvr>
                                        <p:cTn id="21" dur="1" fill="hold"/>
                                        <p:tgtEl>
                                          <p:spTgt spid="14"/>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53259"/>
                                        </p:tgtEl>
                                        <p:attrNameLst>
                                          <p:attrName>style.visibility</p:attrName>
                                        </p:attrNameLst>
                                      </p:cBhvr>
                                      <p:to>
                                        <p:strVal val="visible"/>
                                      </p:to>
                                    </p:set>
                                    <p:anim to="" calcmode="lin" valueType="num">
                                      <p:cBhvr>
                                        <p:cTn id="26" dur="1" fill="hold"/>
                                        <p:tgtEl>
                                          <p:spTgt spid="53259"/>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to="" calcmode="lin" valueType="num">
                                      <p:cBhvr>
                                        <p:cTn id="29" dur="1" fill="hold"/>
                                        <p:tgtEl>
                                          <p:spTgt spid="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30" fill="hold" display="0">
                  <p:stCondLst>
                    <p:cond delay="indefinite"/>
                  </p:stCondLst>
                  <p:endCondLst>
                    <p:cond evt="onNext" delay="0">
                      <p:tgtEl>
                        <p:sldTgt/>
                      </p:tgtEl>
                    </p:cond>
                    <p:cond evt="onPrev" delay="0">
                      <p:tgtEl>
                        <p:sldTgt/>
                      </p:tgtEl>
                    </p:cond>
                  </p:endCondLst>
                </p:cTn>
                <p:tgtEl>
                  <p:spTgt spid="12"/>
                </p:tgtEl>
              </p:cMediaNode>
            </p:video>
            <p:video fullScrn="1">
              <p:cMediaNode vol="80000">
                <p:cTn id="31" fill="hold" display="0">
                  <p:stCondLst>
                    <p:cond delay="indefinite"/>
                  </p:stCondLst>
                  <p:endCondLst>
                    <p:cond evt="onNext" delay="0">
                      <p:tgtEl>
                        <p:sldTgt/>
                      </p:tgtEl>
                    </p:cond>
                    <p:cond evt="onPrev" delay="0">
                      <p:tgtEl>
                        <p:sldTgt/>
                      </p:tgtEl>
                    </p:cond>
                  </p:endCondLst>
                </p:cTn>
                <p:tgtEl>
                  <p:spTgt spid="14"/>
                </p:tgtEl>
              </p:cMediaNode>
            </p:video>
            <p:video fullScrn="1">
              <p:cMediaNode vol="80000">
                <p:cTn id="32" fill="hold" display="0">
                  <p:stCondLst>
                    <p:cond delay="indefinite"/>
                  </p:stCondLst>
                  <p:endCondLst>
                    <p:cond evt="onNext" delay="0">
                      <p:tgtEl>
                        <p:sldTgt/>
                      </p:tgtEl>
                    </p:cond>
                    <p:cond evt="onPrev" delay="0">
                      <p:tgtEl>
                        <p:sldTgt/>
                      </p:tgtEl>
                    </p:cond>
                  </p:endCondLst>
                </p:cTn>
                <p:tgtEl>
                  <p:spTgt spid="15"/>
                </p:tgtEl>
              </p:cMediaNode>
            </p:video>
          </p:childTnLst>
        </p:cTn>
      </p:par>
    </p:tnLst>
    <p:bldLst>
      <p:bldP spid="53252" grpId="0"/>
      <p:bldP spid="53258" grpId="0"/>
      <p:bldP spid="5325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blip>
          <a:stretch>
            <a:fillRect/>
          </a:stretch>
        </p:blipFill>
        <p:spPr>
          <a:xfrm>
            <a:off x="0" y="260195"/>
            <a:ext cx="9144000" cy="6597805"/>
          </a:xfrm>
          <a:prstGeom prst="rect">
            <a:avLst/>
          </a:prstGeom>
        </p:spPr>
      </p:pic>
      <p:sp>
        <p:nvSpPr>
          <p:cNvPr id="22531" name="Rectangle 3"/>
          <p:cNvSpPr>
            <a:spLocks noGrp="1" noChangeArrowheads="1"/>
          </p:cNvSpPr>
          <p:nvPr>
            <p:ph type="title"/>
          </p:nvPr>
        </p:nvSpPr>
        <p:spPr>
          <a:noFill/>
        </p:spPr>
        <p:txBody>
          <a:bodyPr/>
          <a:lstStyle/>
          <a:p>
            <a:pPr eaLnBrk="1" hangingPunct="1"/>
            <a:r>
              <a:rPr lang="en-US" b="1" smtClean="0">
                <a:solidFill>
                  <a:schemeClr val="accent2"/>
                </a:solidFill>
                <a:latin typeface="Times New Roman" pitchFamily="18" charset="0"/>
              </a:rPr>
              <a:t>And Finally…</a:t>
            </a:r>
          </a:p>
        </p:txBody>
      </p:sp>
      <p:sp>
        <p:nvSpPr>
          <p:cNvPr id="22532" name="Rectangle 4"/>
          <p:cNvSpPr>
            <a:spLocks noChangeArrowheads="1"/>
          </p:cNvSpPr>
          <p:nvPr/>
        </p:nvSpPr>
        <p:spPr bwMode="auto">
          <a:xfrm>
            <a:off x="0" y="2133600"/>
            <a:ext cx="9144000" cy="3046988"/>
          </a:xfrm>
          <a:prstGeom prst="rect">
            <a:avLst/>
          </a:prstGeom>
          <a:noFill/>
          <a:ln w="9525" algn="ctr">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Complete your </a:t>
            </a:r>
            <a:r>
              <a:rPr kumimoji="0" lang="en-US" sz="2400" b="1" i="0" u="none" strike="noStrike" kern="1200" cap="none" spc="0" normalizeH="0" baseline="0" noProof="0" dirty="0" smtClean="0">
                <a:ln>
                  <a:noFill/>
                </a:ln>
                <a:solidFill>
                  <a:srgbClr val="333399"/>
                </a:solidFill>
                <a:effectLst/>
                <a:uLnTx/>
                <a:uFillTx/>
                <a:latin typeface="Times New Roman" pitchFamily="18" charset="0"/>
                <a:ea typeface="+mn-ea"/>
                <a:cs typeface="+mn-cs"/>
              </a:rPr>
              <a:t>list</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rPr>
              <a:t>of terms from this chapter, which include…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rPr>
              <a:t>Any term/phrase/concept that would be considered important in helping you with your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333399"/>
                </a:solidFill>
                <a:effectLst/>
                <a:uLnTx/>
                <a:uFillTx/>
                <a:latin typeface="Times New Roman" pitchFamily="18" charset="0"/>
                <a:ea typeface="+mn-ea"/>
                <a:cs typeface="+mn-cs"/>
              </a:rPr>
              <a:t>Challenge / </a:t>
            </a:r>
            <a:r>
              <a:rPr kumimoji="0" lang="en-US" sz="2400" b="1" i="0" u="none" strike="noStrike" kern="1200" cap="none" spc="0" normalizeH="0" baseline="0" noProof="0" dirty="0">
                <a:ln>
                  <a:noFill/>
                </a:ln>
                <a:solidFill>
                  <a:srgbClr val="333399"/>
                </a:solidFill>
                <a:effectLst/>
                <a:uLnTx/>
                <a:uFillTx/>
                <a:latin typeface="Times New Roman" pitchFamily="18" charset="0"/>
                <a:ea typeface="+mn-ea"/>
                <a:cs typeface="+mn-cs"/>
              </a:rPr>
              <a:t>Related Issue #1 Exam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333399"/>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rPr>
              <a:t>Any suggestions as to what you should include?</a:t>
            </a:r>
          </a:p>
        </p:txBody>
      </p:sp>
    </p:spTree>
    <p:extLst>
      <p:ext uri="{BB962C8B-B14F-4D97-AF65-F5344CB8AC3E}">
        <p14:creationId xmlns:p14="http://schemas.microsoft.com/office/powerpoint/2010/main" val="296340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2531"/>
                                        </p:tgtEl>
                                        <p:attrNameLst>
                                          <p:attrName>style.visibility</p:attrName>
                                        </p:attrNameLst>
                                      </p:cBhvr>
                                      <p:to>
                                        <p:strVal val="visible"/>
                                      </p:to>
                                    </p:set>
                                    <p:anim to="" calcmode="lin" valueType="num">
                                      <p:cBhvr>
                                        <p:cTn id="7" dur="1" fill="hold"/>
                                        <p:tgtEl>
                                          <p:spTgt spid="2253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2532"/>
                                        </p:tgtEl>
                                        <p:attrNameLst>
                                          <p:attrName>style.visibility</p:attrName>
                                        </p:attrNameLst>
                                      </p:cBhvr>
                                      <p:to>
                                        <p:strVal val="visible"/>
                                      </p:to>
                                    </p:set>
                                    <p:anim to="" calcmode="lin" valueType="num">
                                      <p:cBhvr>
                                        <p:cTn id="10" dur="1" fill="hold"/>
                                        <p:tgtEl>
                                          <p:spTgt spid="2253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253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quiz"/>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5734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4400" b="1">
                <a:solidFill>
                  <a:schemeClr val="accent2"/>
                </a:solidFill>
                <a:latin typeface="Times New Roman" pitchFamily="18" charset="0"/>
              </a:rPr>
              <a:t>Chapter One Quiz</a:t>
            </a:r>
          </a:p>
        </p:txBody>
      </p:sp>
      <p:sp>
        <p:nvSpPr>
          <p:cNvPr id="57348" name="Rectangle 4"/>
          <p:cNvSpPr>
            <a:spLocks noChangeArrowheads="1"/>
          </p:cNvSpPr>
          <p:nvPr/>
        </p:nvSpPr>
        <p:spPr bwMode="auto">
          <a:xfrm>
            <a:off x="0" y="2133600"/>
            <a:ext cx="9144000" cy="2308324"/>
          </a:xfrm>
          <a:prstGeom prst="rect">
            <a:avLst/>
          </a:prstGeom>
          <a:noFill/>
          <a:ln w="9525" algn="ctr">
            <a:noFill/>
            <a:miter lim="800000"/>
            <a:headEnd/>
            <a:tailEnd/>
          </a:ln>
        </p:spPr>
        <p:txBody>
          <a:bodyPr>
            <a:spAutoFit/>
          </a:bodyPr>
          <a:lstStyle/>
          <a:p>
            <a:pPr algn="ctr"/>
            <a:endParaRPr lang="en-US" sz="2400" b="1" dirty="0">
              <a:latin typeface="Times New Roman" pitchFamily="18" charset="0"/>
            </a:endParaRPr>
          </a:p>
          <a:p>
            <a:pPr algn="ctr"/>
            <a:endParaRPr lang="en-US" sz="2400" b="1" dirty="0">
              <a:latin typeface="Times New Roman" pitchFamily="18" charset="0"/>
            </a:endParaRPr>
          </a:p>
          <a:p>
            <a:pPr algn="ctr"/>
            <a:r>
              <a:rPr lang="en-US" sz="2400" b="1" dirty="0">
                <a:latin typeface="Times New Roman" pitchFamily="18" charset="0"/>
              </a:rPr>
              <a:t>10 Multiple Choice Questions</a:t>
            </a:r>
          </a:p>
          <a:p>
            <a:pPr algn="ctr"/>
            <a:endParaRPr lang="en-US" sz="2400" b="1" dirty="0">
              <a:latin typeface="Times New Roman" pitchFamily="18" charset="0"/>
            </a:endParaRPr>
          </a:p>
          <a:p>
            <a:pPr algn="ctr"/>
            <a:endParaRPr lang="en-US" sz="2400" b="1" dirty="0">
              <a:latin typeface="Times New Roman" pitchFamily="18" charset="0"/>
            </a:endParaRPr>
          </a:p>
          <a:p>
            <a:pPr algn="ctr"/>
            <a:r>
              <a:rPr lang="en-US" sz="2400" b="1" dirty="0">
                <a:latin typeface="Times New Roman" pitchFamily="18" charset="0"/>
              </a:rPr>
              <a:t>Review the Chapter – Including the Terms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7347"/>
                                        </p:tgtEl>
                                        <p:attrNameLst>
                                          <p:attrName>style.visibility</p:attrName>
                                        </p:attrNameLst>
                                      </p:cBhvr>
                                      <p:to>
                                        <p:strVal val="visible"/>
                                      </p:to>
                                    </p:set>
                                    <p:anim to="" calcmode="lin" valueType="num">
                                      <p:cBhvr>
                                        <p:cTn id="7" dur="1" fill="hold"/>
                                        <p:tgtEl>
                                          <p:spTgt spid="5734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7346"/>
                                        </p:tgtEl>
                                        <p:attrNameLst>
                                          <p:attrName>style.visibility</p:attrName>
                                        </p:attrNameLst>
                                      </p:cBhvr>
                                      <p:to>
                                        <p:strVal val="visible"/>
                                      </p:to>
                                    </p:set>
                                    <p:anim to="" calcmode="lin" valueType="num">
                                      <p:cBhvr>
                                        <p:cTn id="10" dur="1" fill="hold"/>
                                        <p:tgtEl>
                                          <p:spTgt spid="57346"/>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57348"/>
                                        </p:tgtEl>
                                        <p:attrNameLst>
                                          <p:attrName>style.visibility</p:attrName>
                                        </p:attrNameLst>
                                      </p:cBhvr>
                                      <p:to>
                                        <p:strVal val="visible"/>
                                      </p:to>
                                    </p:set>
                                    <p:anim to="" calcmode="lin" valueType="num">
                                      <p:cBhvr>
                                        <p:cTn id="13" dur="1" fill="hold"/>
                                        <p:tgtEl>
                                          <p:spTgt spid="5734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P spid="573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canada_flag_sunset"/>
          <p:cNvPicPr>
            <a:picLocks noChangeAspect="1" noChangeArrowheads="1"/>
          </p:cNvPicPr>
          <p:nvPr/>
        </p:nvPicPr>
        <p:blipFill>
          <a:blip r:embed="rId2" cstate="print">
            <a:lum bright="70000" contrast="-70000"/>
          </a:blip>
          <a:srcRect/>
          <a:stretch>
            <a:fillRect/>
          </a:stretch>
        </p:blipFill>
        <p:spPr bwMode="auto">
          <a:xfrm>
            <a:off x="0" y="-4763"/>
            <a:ext cx="9144000" cy="6867526"/>
          </a:xfrm>
          <a:prstGeom prst="rect">
            <a:avLst/>
          </a:prstGeom>
          <a:noFill/>
          <a:ln w="9525">
            <a:noFill/>
            <a:miter lim="800000"/>
            <a:headEnd/>
            <a:tailEnd/>
          </a:ln>
        </p:spPr>
      </p:pic>
      <p:sp>
        <p:nvSpPr>
          <p:cNvPr id="4099" name="Rectangle 4"/>
          <p:cNvSpPr>
            <a:spLocks noGrp="1" noChangeArrowheads="1"/>
          </p:cNvSpPr>
          <p:nvPr>
            <p:ph type="title"/>
          </p:nvPr>
        </p:nvSpPr>
        <p:spPr/>
        <p:txBody>
          <a:bodyPr/>
          <a:lstStyle/>
          <a:p>
            <a:pPr eaLnBrk="1" hangingPunct="1"/>
            <a:r>
              <a:rPr lang="en-US" b="1" smtClean="0">
                <a:solidFill>
                  <a:schemeClr val="accent2"/>
                </a:solidFill>
                <a:latin typeface="Times New Roman" pitchFamily="18" charset="0"/>
              </a:rPr>
              <a:t>The Big Picture</a:t>
            </a:r>
          </a:p>
        </p:txBody>
      </p:sp>
      <p:sp>
        <p:nvSpPr>
          <p:cNvPr id="6151" name="Rectangle 7"/>
          <p:cNvSpPr>
            <a:spLocks noChangeArrowheads="1"/>
          </p:cNvSpPr>
          <p:nvPr/>
        </p:nvSpPr>
        <p:spPr bwMode="auto">
          <a:xfrm>
            <a:off x="0" y="1752600"/>
            <a:ext cx="9144000" cy="4473575"/>
          </a:xfrm>
          <a:prstGeom prst="rect">
            <a:avLst/>
          </a:prstGeom>
          <a:noFill/>
          <a:ln w="9525">
            <a:noFill/>
            <a:miter lim="800000"/>
            <a:headEnd/>
            <a:tailEnd/>
          </a:ln>
        </p:spPr>
        <p:txBody>
          <a:bodyPr>
            <a:spAutoFit/>
          </a:bodyPr>
          <a:lstStyle/>
          <a:p>
            <a:pPr algn="ctr"/>
            <a:r>
              <a:rPr lang="en-US" sz="2400" b="1">
                <a:latin typeface="Times New Roman" pitchFamily="18" charset="0"/>
              </a:rPr>
              <a:t>Read page 15 and answer the following:</a:t>
            </a:r>
          </a:p>
          <a:p>
            <a:pPr algn="ctr"/>
            <a:endParaRPr lang="en-US" sz="2400" b="1">
              <a:latin typeface="Times New Roman" pitchFamily="18" charset="0"/>
            </a:endParaRPr>
          </a:p>
          <a:p>
            <a:pPr algn="ctr"/>
            <a:r>
              <a:rPr lang="en-US" sz="2400" b="1" i="1">
                <a:latin typeface="Times New Roman" pitchFamily="18" charset="0"/>
              </a:rPr>
              <a:t>What is the main idea of this section?</a:t>
            </a:r>
          </a:p>
          <a:p>
            <a:pPr algn="ctr"/>
            <a:endParaRPr lang="en-US" sz="2400" b="1" i="1">
              <a:latin typeface="Times New Roman" pitchFamily="18" charset="0"/>
            </a:endParaRPr>
          </a:p>
          <a:p>
            <a:pPr algn="ctr"/>
            <a:r>
              <a:rPr lang="en-US" sz="2400" b="1" i="1">
                <a:latin typeface="Times New Roman" pitchFamily="18" charset="0"/>
              </a:rPr>
              <a:t>In what ways is a national identity similar to an individual identity?</a:t>
            </a:r>
          </a:p>
          <a:p>
            <a:pPr algn="ctr"/>
            <a:endParaRPr lang="en-US" sz="2400" b="1" i="1">
              <a:latin typeface="Times New Roman" pitchFamily="18" charset="0"/>
            </a:endParaRPr>
          </a:p>
          <a:p>
            <a:pPr algn="ctr"/>
            <a:r>
              <a:rPr lang="en-US" sz="2400" b="1" i="1">
                <a:latin typeface="Times New Roman" pitchFamily="18" charset="0"/>
              </a:rPr>
              <a:t>What is the main difference between a nation and a nation-state, or country?</a:t>
            </a:r>
          </a:p>
          <a:p>
            <a:pPr algn="ctr"/>
            <a:endParaRPr lang="en-US" sz="2400" b="1" i="1">
              <a:latin typeface="Times New Roman" pitchFamily="18" charset="0"/>
            </a:endParaRPr>
          </a:p>
          <a:p>
            <a:pPr algn="ctr"/>
            <a:r>
              <a:rPr lang="en-US" sz="2400" b="1" i="1">
                <a:latin typeface="Times New Roman" pitchFamily="18" charset="0"/>
              </a:rPr>
              <a:t>What are a few examples of how nationalism has been used – anywhere or at any time, for good and evil – to exploit people’s feelings?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6149"/>
                                        </p:tgtEl>
                                        <p:attrNameLst>
                                          <p:attrName>style.visibility</p:attrName>
                                        </p:attrNameLst>
                                      </p:cBhvr>
                                      <p:to>
                                        <p:strVal val="visible"/>
                                      </p:to>
                                    </p:set>
                                    <p:anim to="" calcmode="lin" valueType="num">
                                      <p:cBhvr>
                                        <p:cTn id="7" dur="1" fill="hold"/>
                                        <p:tgtEl>
                                          <p:spTgt spid="6149"/>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151">
                                            <p:txEl>
                                              <p:pRg st="0" end="0"/>
                                            </p:txEl>
                                          </p:spTgt>
                                        </p:tgtEl>
                                        <p:attrNameLst>
                                          <p:attrName>style.visibility</p:attrName>
                                        </p:attrNameLst>
                                      </p:cBhvr>
                                      <p:to>
                                        <p:strVal val="visible"/>
                                      </p:to>
                                    </p:set>
                                    <p:anim to="" calcmode="lin" valueType="num">
                                      <p:cBhvr>
                                        <p:cTn id="10" dur="1" fill="hold"/>
                                        <p:tgtEl>
                                          <p:spTgt spid="6151">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6151">
                                            <p:txEl>
                                              <p:pRg st="2" end="2"/>
                                            </p:txEl>
                                          </p:spTgt>
                                        </p:tgtEl>
                                        <p:attrNameLst>
                                          <p:attrName>style.visibility</p:attrName>
                                        </p:attrNameLst>
                                      </p:cBhvr>
                                      <p:to>
                                        <p:strVal val="visible"/>
                                      </p:to>
                                    </p:set>
                                    <p:anim to="" calcmode="lin" valueType="num">
                                      <p:cBhvr>
                                        <p:cTn id="15" dur="1" fill="hold"/>
                                        <p:tgtEl>
                                          <p:spTgt spid="6151">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6151">
                                            <p:txEl>
                                              <p:pRg st="4" end="4"/>
                                            </p:txEl>
                                          </p:spTgt>
                                        </p:tgtEl>
                                        <p:attrNameLst>
                                          <p:attrName>style.visibility</p:attrName>
                                        </p:attrNameLst>
                                      </p:cBhvr>
                                      <p:to>
                                        <p:strVal val="visible"/>
                                      </p:to>
                                    </p:set>
                                    <p:anim to="" calcmode="lin" valueType="num">
                                      <p:cBhvr>
                                        <p:cTn id="20" dur="1" fill="hold"/>
                                        <p:tgtEl>
                                          <p:spTgt spid="6151">
                                            <p:txEl>
                                              <p:pRg st="4" end="4"/>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6151">
                                            <p:txEl>
                                              <p:pRg st="6" end="6"/>
                                            </p:txEl>
                                          </p:spTgt>
                                        </p:tgtEl>
                                        <p:attrNameLst>
                                          <p:attrName>style.visibility</p:attrName>
                                        </p:attrNameLst>
                                      </p:cBhvr>
                                      <p:to>
                                        <p:strVal val="visible"/>
                                      </p:to>
                                    </p:set>
                                    <p:anim to="" calcmode="lin" valueType="num">
                                      <p:cBhvr>
                                        <p:cTn id="25" dur="1" fill="hold"/>
                                        <p:tgtEl>
                                          <p:spTgt spid="6151">
                                            <p:txEl>
                                              <p:pRg st="6" end="6"/>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6151">
                                            <p:txEl>
                                              <p:pRg st="8" end="8"/>
                                            </p:txEl>
                                          </p:spTgt>
                                        </p:tgtEl>
                                        <p:attrNameLst>
                                          <p:attrName>style.visibility</p:attrName>
                                        </p:attrNameLst>
                                      </p:cBhvr>
                                      <p:to>
                                        <p:strVal val="visible"/>
                                      </p:to>
                                    </p:set>
                                    <p:anim to="" calcmode="lin" valueType="num">
                                      <p:cBhvr>
                                        <p:cTn id="30" dur="1" fill="hold"/>
                                        <p:tgtEl>
                                          <p:spTgt spid="6151">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lum bright="70000" contrast="-70000"/>
          </a:blip>
          <a:stretch>
            <a:fillRect/>
          </a:stretch>
        </p:blipFill>
        <p:spPr>
          <a:xfrm>
            <a:off x="0" y="260195"/>
            <a:ext cx="9144000" cy="6597805"/>
          </a:xfrm>
          <a:prstGeom prst="rect">
            <a:avLst/>
          </a:prstGeom>
        </p:spPr>
      </p:pic>
      <p:sp>
        <p:nvSpPr>
          <p:cNvPr id="4099" name="Rectangle 3"/>
          <p:cNvSpPr>
            <a:spLocks noGrp="1" noChangeArrowheads="1"/>
          </p:cNvSpPr>
          <p:nvPr>
            <p:ph type="title"/>
          </p:nvPr>
        </p:nvSpPr>
        <p:spPr>
          <a:xfrm>
            <a:off x="0" y="1219200"/>
            <a:ext cx="9144000" cy="1143000"/>
          </a:xfrm>
        </p:spPr>
        <p:txBody>
          <a:bodyPr/>
          <a:lstStyle/>
          <a:p>
            <a:r>
              <a:rPr lang="en-US" sz="2800" b="1" dirty="0">
                <a:solidFill>
                  <a:srgbClr val="002060"/>
                </a:solidFill>
                <a:latin typeface="Times New Roman" panose="02020603050405020304" pitchFamily="18" charset="0"/>
                <a:cs typeface="Times New Roman" panose="02020603050405020304" pitchFamily="18" charset="0"/>
              </a:rPr>
              <a:t>Current Events, Nationalism </a:t>
            </a:r>
            <a:r>
              <a:rPr lang="en-US" sz="2800" b="1" dirty="0" smtClean="0">
                <a:solidFill>
                  <a:srgbClr val="002060"/>
                </a:solidFill>
                <a:latin typeface="Times New Roman" panose="02020603050405020304" pitchFamily="18" charset="0"/>
                <a:cs typeface="Times New Roman" panose="02020603050405020304" pitchFamily="18" charset="0"/>
              </a:rPr>
              <a:t>and </a:t>
            </a:r>
            <a:r>
              <a:rPr lang="en-US" sz="2800" b="1" dirty="0">
                <a:solidFill>
                  <a:srgbClr val="002060"/>
                </a:solidFill>
                <a:latin typeface="Times New Roman" panose="02020603050405020304" pitchFamily="18" charset="0"/>
                <a:cs typeface="Times New Roman" panose="02020603050405020304" pitchFamily="18" charset="0"/>
              </a:rPr>
              <a:t>Identity</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0" y="381000"/>
            <a:ext cx="9144000"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Your Challenge:</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96347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descr="canada_flag_sunset"/>
          <p:cNvPicPr>
            <a:picLocks noChangeAspect="1" noChangeArrowheads="1"/>
          </p:cNvPicPr>
          <p:nvPr/>
        </p:nvPicPr>
        <p:blipFill>
          <a:blip r:embed="rId4" cstate="print">
            <a:lum bright="70000" contrast="-70000"/>
          </a:blip>
          <a:srcRect/>
          <a:stretch>
            <a:fillRect/>
          </a:stretch>
        </p:blipFill>
        <p:spPr bwMode="auto">
          <a:xfrm>
            <a:off x="0" y="-4763"/>
            <a:ext cx="9144000" cy="6867526"/>
          </a:xfrm>
          <a:prstGeom prst="rect">
            <a:avLst/>
          </a:prstGeom>
          <a:noFill/>
          <a:ln w="9525">
            <a:noFill/>
            <a:miter lim="800000"/>
            <a:headEnd/>
            <a:tailEnd/>
          </a:ln>
        </p:spPr>
      </p:pic>
      <p:sp>
        <p:nvSpPr>
          <p:cNvPr id="17412" name="Rectangle 4"/>
          <p:cNvSpPr>
            <a:spLocks noGrp="1" noChangeArrowheads="1"/>
          </p:cNvSpPr>
          <p:nvPr>
            <p:ph type="title"/>
          </p:nvPr>
        </p:nvSpPr>
        <p:spPr>
          <a:xfrm>
            <a:off x="457200" y="76200"/>
            <a:ext cx="8229600" cy="1143000"/>
          </a:xfrm>
        </p:spPr>
        <p:txBody>
          <a:bodyPr/>
          <a:lstStyle/>
          <a:p>
            <a:pPr eaLnBrk="1" hangingPunct="1"/>
            <a:r>
              <a:rPr lang="en-US" b="1" smtClean="0">
                <a:solidFill>
                  <a:schemeClr val="accent2"/>
                </a:solidFill>
                <a:latin typeface="Times New Roman" pitchFamily="18" charset="0"/>
              </a:rPr>
              <a:t>Nation and Identity</a:t>
            </a:r>
          </a:p>
        </p:txBody>
      </p:sp>
      <p:pic>
        <p:nvPicPr>
          <p:cNvPr id="17413" name="Picture 5" descr="Fig1-01.jpg"/>
          <p:cNvPicPr>
            <a:picLocks noChangeAspect="1" noChangeArrowheads="1"/>
          </p:cNvPicPr>
          <p:nvPr/>
        </p:nvPicPr>
        <p:blipFill>
          <a:blip r:embed="rId5" cstate="print"/>
          <a:srcRect/>
          <a:stretch>
            <a:fillRect/>
          </a:stretch>
        </p:blipFill>
        <p:spPr bwMode="auto">
          <a:xfrm>
            <a:off x="2362200" y="1676400"/>
            <a:ext cx="4343400" cy="4524375"/>
          </a:xfrm>
          <a:prstGeom prst="rect">
            <a:avLst/>
          </a:prstGeom>
          <a:noFill/>
          <a:ln w="9525">
            <a:noFill/>
            <a:miter lim="800000"/>
            <a:headEnd/>
            <a:tailEnd/>
          </a:ln>
        </p:spPr>
      </p:pic>
      <p:sp>
        <p:nvSpPr>
          <p:cNvPr id="17415" name="Text Box 7"/>
          <p:cNvSpPr txBox="1">
            <a:spLocks noChangeArrowheads="1"/>
          </p:cNvSpPr>
          <p:nvPr/>
        </p:nvSpPr>
        <p:spPr bwMode="auto">
          <a:xfrm>
            <a:off x="304800" y="2895600"/>
            <a:ext cx="1676400" cy="2031325"/>
          </a:xfrm>
          <a:prstGeom prst="rect">
            <a:avLst/>
          </a:prstGeom>
          <a:noFill/>
          <a:ln w="9525">
            <a:noFill/>
            <a:miter lim="800000"/>
            <a:headEnd/>
            <a:tailEnd/>
          </a:ln>
        </p:spPr>
        <p:txBody>
          <a:bodyPr>
            <a:spAutoFit/>
          </a:bodyPr>
          <a:lstStyle/>
          <a:p>
            <a:pPr algn="ctr">
              <a:spcBef>
                <a:spcPct val="50000"/>
              </a:spcBef>
            </a:pPr>
            <a:r>
              <a:rPr lang="en-US" b="1" dirty="0" smtClean="0">
                <a:latin typeface="Times New Roman" pitchFamily="18" charset="0"/>
              </a:rPr>
              <a:t>Review </a:t>
            </a:r>
            <a:r>
              <a:rPr lang="en-US" b="1" dirty="0">
                <a:latin typeface="Times New Roman" pitchFamily="18" charset="0"/>
              </a:rPr>
              <a:t>pages 18-19 </a:t>
            </a:r>
          </a:p>
          <a:p>
            <a:pPr algn="ctr">
              <a:spcBef>
                <a:spcPct val="50000"/>
              </a:spcBef>
            </a:pPr>
            <a:endParaRPr lang="en-US" b="1" dirty="0">
              <a:latin typeface="Times New Roman" pitchFamily="18" charset="0"/>
            </a:endParaRPr>
          </a:p>
          <a:p>
            <a:pPr algn="ctr">
              <a:spcBef>
                <a:spcPct val="50000"/>
              </a:spcBef>
            </a:pPr>
            <a:r>
              <a:rPr lang="en-US" b="1" dirty="0">
                <a:latin typeface="Times New Roman" pitchFamily="18" charset="0"/>
              </a:rPr>
              <a:t>Be prepared to respond to the questions</a:t>
            </a:r>
          </a:p>
        </p:txBody>
      </p:sp>
      <p:sp>
        <p:nvSpPr>
          <p:cNvPr id="17416" name="Text Box 8"/>
          <p:cNvSpPr txBox="1">
            <a:spLocks noChangeArrowheads="1"/>
          </p:cNvSpPr>
          <p:nvPr/>
        </p:nvSpPr>
        <p:spPr bwMode="auto">
          <a:xfrm>
            <a:off x="6934200" y="3276600"/>
            <a:ext cx="1828800" cy="36671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hlinkClick r:id="rId6"/>
              </a:rPr>
              <a:t>I Am Canadian</a:t>
            </a:r>
            <a:endParaRPr lang="en-US" b="1">
              <a:latin typeface="Times New Roman" pitchFamily="18" charset="0"/>
            </a:endParaRPr>
          </a:p>
        </p:txBody>
      </p:sp>
      <p:pic>
        <p:nvPicPr>
          <p:cNvPr id="9" name="I Am Canadian_1.wmv">
            <a:hlinkClick r:id="" action="ppaction://media"/>
          </p:cNvPr>
          <p:cNvPicPr>
            <a:picLocks noChangeAspect="1"/>
          </p:cNvPicPr>
          <p:nvPr>
            <a:videoFile r:link="rId1"/>
            <p:extLst>
              <p:ext uri="{DAA4B4D4-6D71-4841-9C94-3DE7FCFB9230}">
                <p14:media xmlns:p14="http://schemas.microsoft.com/office/powerpoint/2010/main" r:link="rId2"/>
              </p:ext>
            </p:extLst>
          </p:nvPr>
        </p:nvPicPr>
        <p:blipFill>
          <a:blip r:embed="rId7" cstate="print"/>
          <a:srcRect/>
          <a:stretch>
            <a:fillRect/>
          </a:stretch>
        </p:blipFill>
        <p:spPr bwMode="auto">
          <a:xfrm>
            <a:off x="7239000" y="2362200"/>
            <a:ext cx="1219200"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7414"/>
                                        </p:tgtEl>
                                        <p:attrNameLst>
                                          <p:attrName>style.visibility</p:attrName>
                                        </p:attrNameLst>
                                      </p:cBhvr>
                                      <p:to>
                                        <p:strVal val="visible"/>
                                      </p:to>
                                    </p:set>
                                    <p:anim to="" calcmode="lin" valueType="num">
                                      <p:cBhvr>
                                        <p:cTn id="7" dur="1" fill="hold"/>
                                        <p:tgtEl>
                                          <p:spTgt spid="1741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7412"/>
                                        </p:tgtEl>
                                        <p:attrNameLst>
                                          <p:attrName>style.visibility</p:attrName>
                                        </p:attrNameLst>
                                      </p:cBhvr>
                                      <p:to>
                                        <p:strVal val="visible"/>
                                      </p:to>
                                    </p:set>
                                    <p:anim to="" calcmode="lin" valueType="num">
                                      <p:cBhvr>
                                        <p:cTn id="10" dur="1" fill="hold"/>
                                        <p:tgtEl>
                                          <p:spTgt spid="1741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7413"/>
                                        </p:tgtEl>
                                        <p:attrNameLst>
                                          <p:attrName>style.visibility</p:attrName>
                                        </p:attrNameLst>
                                      </p:cBhvr>
                                      <p:to>
                                        <p:strVal val="visible"/>
                                      </p:to>
                                    </p:set>
                                    <p:anim to="" calcmode="lin" valueType="num">
                                      <p:cBhvr>
                                        <p:cTn id="13" dur="1" fill="hold"/>
                                        <p:tgtEl>
                                          <p:spTgt spid="17413"/>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17415"/>
                                        </p:tgtEl>
                                        <p:attrNameLst>
                                          <p:attrName>style.visibility</p:attrName>
                                        </p:attrNameLst>
                                      </p:cBhvr>
                                      <p:to>
                                        <p:strVal val="visible"/>
                                      </p:to>
                                    </p:set>
                                    <p:anim to="" calcmode="lin" valueType="num">
                                      <p:cBhvr>
                                        <p:cTn id="16" dur="1" fill="hold"/>
                                        <p:tgtEl>
                                          <p:spTgt spid="17415"/>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17416"/>
                                        </p:tgtEl>
                                        <p:attrNameLst>
                                          <p:attrName>style.visibility</p:attrName>
                                        </p:attrNameLst>
                                      </p:cBhvr>
                                      <p:to>
                                        <p:strVal val="visible"/>
                                      </p:to>
                                    </p:set>
                                    <p:anim to="" calcmode="lin" valueType="num">
                                      <p:cBhvr>
                                        <p:cTn id="21" dur="1" fill="hold"/>
                                        <p:tgtEl>
                                          <p:spTgt spid="17416"/>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to="" calcmode="lin" valueType="num">
                                      <p:cBhvr>
                                        <p:cTn id="24"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25" fill="hold" display="0">
                  <p:stCondLst>
                    <p:cond delay="indefinite"/>
                  </p:stCondLst>
                  <p:endCondLst>
                    <p:cond evt="onNext" delay="0">
                      <p:tgtEl>
                        <p:sldTgt/>
                      </p:tgtEl>
                    </p:cond>
                    <p:cond evt="onPrev" delay="0">
                      <p:tgtEl>
                        <p:sldTgt/>
                      </p:tgtEl>
                    </p:cond>
                  </p:endCondLst>
                </p:cTn>
                <p:tgtEl>
                  <p:spTgt spid="9"/>
                </p:tgtEl>
              </p:cMediaNode>
            </p:video>
          </p:childTnLst>
        </p:cTn>
      </p:par>
    </p:tnLst>
    <p:bldLst>
      <p:bldP spid="17412" grpId="0"/>
      <p:bldP spid="17415" grpId="0"/>
      <p:bldP spid="174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descr="canada_flag_sunset"/>
          <p:cNvPicPr>
            <a:picLocks noChangeAspect="1" noChangeArrowheads="1"/>
          </p:cNvPicPr>
          <p:nvPr/>
        </p:nvPicPr>
        <p:blipFill>
          <a:blip r:embed="rId2" cstate="print">
            <a:lum bright="70000" contrast="-70000"/>
          </a:blip>
          <a:srcRect/>
          <a:stretch>
            <a:fillRect/>
          </a:stretch>
        </p:blipFill>
        <p:spPr bwMode="auto">
          <a:xfrm>
            <a:off x="0" y="-4763"/>
            <a:ext cx="9144000" cy="6867526"/>
          </a:xfrm>
          <a:prstGeom prst="rect">
            <a:avLst/>
          </a:prstGeom>
          <a:noFill/>
          <a:ln w="9525">
            <a:noFill/>
            <a:miter lim="800000"/>
            <a:headEnd/>
            <a:tailEnd/>
          </a:ln>
        </p:spPr>
      </p:pic>
      <p:sp>
        <p:nvSpPr>
          <p:cNvPr id="11267" name="Rectangle 4"/>
          <p:cNvSpPr>
            <a:spLocks noGrp="1" noChangeArrowheads="1"/>
          </p:cNvSpPr>
          <p:nvPr>
            <p:ph type="title"/>
          </p:nvPr>
        </p:nvSpPr>
        <p:spPr>
          <a:xfrm>
            <a:off x="0" y="274638"/>
            <a:ext cx="9144000" cy="1143000"/>
          </a:xfrm>
        </p:spPr>
        <p:txBody>
          <a:bodyPr/>
          <a:lstStyle/>
          <a:p>
            <a:pPr eaLnBrk="1" hangingPunct="1"/>
            <a:r>
              <a:rPr lang="en-US" b="1" smtClean="0">
                <a:solidFill>
                  <a:srgbClr val="FF3300"/>
                </a:solidFill>
                <a:latin typeface="Times New Roman" pitchFamily="18" charset="0"/>
              </a:rPr>
              <a:t>What Are Some Concepts of Nation?</a:t>
            </a:r>
          </a:p>
        </p:txBody>
      </p:sp>
      <p:sp>
        <p:nvSpPr>
          <p:cNvPr id="19462" name="Rectangle 6"/>
          <p:cNvSpPr>
            <a:spLocks noChangeArrowheads="1"/>
          </p:cNvSpPr>
          <p:nvPr/>
        </p:nvSpPr>
        <p:spPr bwMode="auto">
          <a:xfrm>
            <a:off x="0" y="1905000"/>
            <a:ext cx="9144000" cy="1371600"/>
          </a:xfrm>
          <a:prstGeom prst="rect">
            <a:avLst/>
          </a:prstGeom>
          <a:noFill/>
          <a:ln w="9525">
            <a:noFill/>
            <a:miter lim="800000"/>
            <a:headEnd/>
            <a:tailEnd/>
          </a:ln>
        </p:spPr>
        <p:txBody>
          <a:bodyPr anchor="ctr"/>
          <a:lstStyle/>
          <a:p>
            <a:pPr algn="ctr"/>
            <a:r>
              <a:rPr lang="en-US" sz="2400" b="1">
                <a:latin typeface="Times New Roman" pitchFamily="18" charset="0"/>
              </a:rPr>
              <a:t>Read pages </a:t>
            </a:r>
            <a:r>
              <a:rPr lang="en-US" sz="2400" b="1" smtClean="0">
                <a:latin typeface="Times New Roman" pitchFamily="18" charset="0"/>
              </a:rPr>
              <a:t>20-21</a:t>
            </a:r>
            <a:r>
              <a:rPr lang="en-US" sz="2400" b="1">
                <a:latin typeface="Times New Roman" pitchFamily="18" charset="0"/>
              </a:rPr>
              <a:t/>
            </a:r>
            <a:br>
              <a:rPr lang="en-US" sz="2400" b="1">
                <a:latin typeface="Times New Roman" pitchFamily="18" charset="0"/>
              </a:rPr>
            </a:br>
            <a:r>
              <a:rPr lang="en-US" sz="2400" b="1">
                <a:latin typeface="Times New Roman" pitchFamily="18" charset="0"/>
              </a:rPr>
              <a:t/>
            </a:r>
            <a:br>
              <a:rPr lang="en-US" sz="2400" b="1">
                <a:latin typeface="Times New Roman" pitchFamily="18" charset="0"/>
              </a:rPr>
            </a:br>
            <a:r>
              <a:rPr lang="en-US" sz="2400" b="1">
                <a:latin typeface="Times New Roman" pitchFamily="18" charset="0"/>
              </a:rPr>
              <a:t>As you read, respond to all three of the activities</a:t>
            </a:r>
          </a:p>
        </p:txBody>
      </p:sp>
      <p:sp>
        <p:nvSpPr>
          <p:cNvPr id="19463" name="Rectangle 7"/>
          <p:cNvSpPr>
            <a:spLocks noChangeArrowheads="1"/>
          </p:cNvSpPr>
          <p:nvPr/>
        </p:nvSpPr>
        <p:spPr bwMode="auto">
          <a:xfrm>
            <a:off x="0" y="3810000"/>
            <a:ext cx="9144000" cy="685800"/>
          </a:xfrm>
          <a:prstGeom prst="rect">
            <a:avLst/>
          </a:prstGeom>
          <a:noFill/>
          <a:ln w="9525">
            <a:noFill/>
            <a:miter lim="800000"/>
            <a:headEnd/>
            <a:tailEnd/>
          </a:ln>
        </p:spPr>
        <p:txBody>
          <a:bodyPr anchor="ctr"/>
          <a:lstStyle/>
          <a:p>
            <a:pPr algn="ctr"/>
            <a:endParaRPr lang="en-US" sz="2400" b="1" dirty="0">
              <a:latin typeface="Times New Roman" pitchFamily="18" charset="0"/>
            </a:endParaRPr>
          </a:p>
        </p:txBody>
      </p:sp>
      <p:sp>
        <p:nvSpPr>
          <p:cNvPr id="19465" name="Text Box 9"/>
          <p:cNvSpPr txBox="1">
            <a:spLocks noChangeArrowheads="1"/>
          </p:cNvSpPr>
          <p:nvPr/>
        </p:nvSpPr>
        <p:spPr bwMode="auto">
          <a:xfrm>
            <a:off x="0" y="5638800"/>
            <a:ext cx="9144000" cy="457200"/>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How might a persons concept of a nation affect his/her identity?</a:t>
            </a:r>
            <a:endParaRPr lang="en-US" sz="2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9461"/>
                                        </p:tgtEl>
                                        <p:attrNameLst>
                                          <p:attrName>style.visibility</p:attrName>
                                        </p:attrNameLst>
                                      </p:cBhvr>
                                      <p:to>
                                        <p:strVal val="visible"/>
                                      </p:to>
                                    </p:set>
                                    <p:anim to="" calcmode="lin" valueType="num">
                                      <p:cBhvr>
                                        <p:cTn id="7" dur="1" fill="hold"/>
                                        <p:tgtEl>
                                          <p:spTgt spid="19461"/>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9462">
                                            <p:txEl>
                                              <p:pRg st="0" end="0"/>
                                            </p:txEl>
                                          </p:spTgt>
                                        </p:tgtEl>
                                        <p:attrNameLst>
                                          <p:attrName>style.visibility</p:attrName>
                                        </p:attrNameLst>
                                      </p:cBhvr>
                                      <p:to>
                                        <p:strVal val="visible"/>
                                      </p:to>
                                    </p:set>
                                    <p:anim to="" calcmode="lin" valueType="num">
                                      <p:cBhvr>
                                        <p:cTn id="10" dur="1" fill="hold"/>
                                        <p:tgtEl>
                                          <p:spTgt spid="19462">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nodePh="1">
                                  <p:stCondLst>
                                    <p:cond delay="0"/>
                                  </p:stCondLst>
                                  <p:endCondLst>
                                    <p:cond evt="begin" delay="0">
                                      <p:tn val="13"/>
                                    </p:cond>
                                  </p:endCondLst>
                                  <p:childTnLst>
                                    <p:set>
                                      <p:cBhvr>
                                        <p:cTn id="14" dur="1" fill="hold">
                                          <p:stCondLst>
                                            <p:cond delay="0"/>
                                          </p:stCondLst>
                                        </p:cTn>
                                        <p:tgtEl>
                                          <p:spTgt spid="19463">
                                            <p:txEl>
                                              <p:pRg st="0" end="0"/>
                                            </p:txEl>
                                          </p:spTgt>
                                        </p:tgtEl>
                                        <p:attrNameLst>
                                          <p:attrName>style.visibility</p:attrName>
                                        </p:attrNameLst>
                                      </p:cBhvr>
                                      <p:to>
                                        <p:strVal val="visible"/>
                                      </p:to>
                                    </p:set>
                                    <p:anim to="" calcmode="lin" valueType="num">
                                      <p:cBhvr>
                                        <p:cTn id="15" dur="1" fill="hold"/>
                                        <p:tgtEl>
                                          <p:spTgt spid="19463">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19465"/>
                                        </p:tgtEl>
                                        <p:attrNameLst>
                                          <p:attrName>style.visibility</p:attrName>
                                        </p:attrNameLst>
                                      </p:cBhvr>
                                      <p:to>
                                        <p:strVal val="visible"/>
                                      </p:to>
                                    </p:set>
                                    <p:anim to="" calcmode="lin" valueType="num">
                                      <p:cBhvr>
                                        <p:cTn id="20" dur="1" fill="hold"/>
                                        <p:tgtEl>
                                          <p:spTgt spid="1946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canada_flag_sunset"/>
          <p:cNvPicPr>
            <a:picLocks noChangeAspect="1" noChangeArrowheads="1"/>
          </p:cNvPicPr>
          <p:nvPr/>
        </p:nvPicPr>
        <p:blipFill>
          <a:blip r:embed="rId2" cstate="print">
            <a:lum bright="70000" contrast="-70000"/>
          </a:blip>
          <a:srcRect/>
          <a:stretch>
            <a:fillRect/>
          </a:stretch>
        </p:blipFill>
        <p:spPr bwMode="auto">
          <a:xfrm>
            <a:off x="0" y="-4763"/>
            <a:ext cx="9144000" cy="6867526"/>
          </a:xfrm>
          <a:prstGeom prst="rect">
            <a:avLst/>
          </a:prstGeom>
          <a:noFill/>
          <a:ln w="9525">
            <a:noFill/>
            <a:miter lim="800000"/>
            <a:headEnd/>
            <a:tailEnd/>
          </a:ln>
        </p:spPr>
      </p:pic>
      <p:pic>
        <p:nvPicPr>
          <p:cNvPr id="21509" name="Picture 5" descr="Fig1-04.jpg"/>
          <p:cNvPicPr>
            <a:picLocks noChangeAspect="1" noChangeArrowheads="1"/>
          </p:cNvPicPr>
          <p:nvPr/>
        </p:nvPicPr>
        <p:blipFill>
          <a:blip r:embed="rId3" cstate="print"/>
          <a:srcRect/>
          <a:stretch>
            <a:fillRect/>
          </a:stretch>
        </p:blipFill>
        <p:spPr bwMode="auto">
          <a:xfrm>
            <a:off x="457200" y="1447800"/>
            <a:ext cx="8153400" cy="3236913"/>
          </a:xfrm>
          <a:prstGeom prst="rect">
            <a:avLst/>
          </a:prstGeom>
          <a:noFill/>
          <a:ln w="9525">
            <a:noFill/>
            <a:miter lim="800000"/>
            <a:headEnd/>
            <a:tailEnd/>
          </a:ln>
        </p:spPr>
      </p:pic>
      <p:sp>
        <p:nvSpPr>
          <p:cNvPr id="12292" name="Rectangle 6"/>
          <p:cNvSpPr>
            <a:spLocks noGrp="1" noChangeArrowheads="1"/>
          </p:cNvSpPr>
          <p:nvPr>
            <p:ph type="title"/>
          </p:nvPr>
        </p:nvSpPr>
        <p:spPr>
          <a:xfrm>
            <a:off x="457200" y="76200"/>
            <a:ext cx="8229600" cy="1143000"/>
          </a:xfrm>
        </p:spPr>
        <p:txBody>
          <a:bodyPr/>
          <a:lstStyle/>
          <a:p>
            <a:pPr eaLnBrk="1" hangingPunct="1"/>
            <a:r>
              <a:rPr lang="en-US" sz="4000" b="1" smtClean="0">
                <a:solidFill>
                  <a:schemeClr val="accent2"/>
                </a:solidFill>
                <a:latin typeface="Times New Roman" pitchFamily="18" charset="0"/>
              </a:rPr>
              <a:t>Some Understandings of Nation</a:t>
            </a:r>
          </a:p>
        </p:txBody>
      </p:sp>
      <p:sp>
        <p:nvSpPr>
          <p:cNvPr id="21511" name="Text Box 7"/>
          <p:cNvSpPr txBox="1">
            <a:spLocks noChangeArrowheads="1"/>
          </p:cNvSpPr>
          <p:nvPr/>
        </p:nvSpPr>
        <p:spPr bwMode="auto">
          <a:xfrm>
            <a:off x="0" y="4876800"/>
            <a:ext cx="9144000" cy="457200"/>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Which of these views of nation do you most agree with?  Why?</a:t>
            </a:r>
          </a:p>
        </p:txBody>
      </p:sp>
      <p:sp>
        <p:nvSpPr>
          <p:cNvPr id="21512" name="Text Box 8"/>
          <p:cNvSpPr txBox="1">
            <a:spLocks noChangeArrowheads="1"/>
          </p:cNvSpPr>
          <p:nvPr/>
        </p:nvSpPr>
        <p:spPr bwMode="auto">
          <a:xfrm>
            <a:off x="0" y="5562600"/>
            <a:ext cx="9144000" cy="457200"/>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Read </a:t>
            </a:r>
            <a:r>
              <a:rPr lang="en-US" sz="2400" b="1" i="1">
                <a:latin typeface="Times New Roman" pitchFamily="18" charset="0"/>
              </a:rPr>
              <a:t>The View From Here – </a:t>
            </a:r>
            <a:r>
              <a:rPr lang="en-US" sz="2400" b="1">
                <a:latin typeface="Times New Roman" pitchFamily="18" charset="0"/>
              </a:rPr>
              <a:t>Page 22</a:t>
            </a:r>
          </a:p>
        </p:txBody>
      </p:sp>
      <p:sp>
        <p:nvSpPr>
          <p:cNvPr id="21513" name="Text Box 9"/>
          <p:cNvSpPr txBox="1">
            <a:spLocks noChangeArrowheads="1"/>
          </p:cNvSpPr>
          <p:nvPr/>
        </p:nvSpPr>
        <p:spPr bwMode="auto">
          <a:xfrm>
            <a:off x="0" y="6096000"/>
            <a:ext cx="9144000" cy="457200"/>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Complete #1 of </a:t>
            </a:r>
            <a:r>
              <a:rPr lang="en-US" sz="2400" b="1" i="1">
                <a:latin typeface="Times New Roman" pitchFamily="18" charset="0"/>
              </a:rPr>
              <a:t>Explorations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1508"/>
                                        </p:tgtEl>
                                        <p:attrNameLst>
                                          <p:attrName>style.visibility</p:attrName>
                                        </p:attrNameLst>
                                      </p:cBhvr>
                                      <p:to>
                                        <p:strVal val="visible"/>
                                      </p:to>
                                    </p:set>
                                    <p:anim to="" calcmode="lin" valueType="num">
                                      <p:cBhvr>
                                        <p:cTn id="7" dur="1" fill="hold"/>
                                        <p:tgtEl>
                                          <p:spTgt spid="21508"/>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1508"/>
                                        </p:tgtEl>
                                        <p:attrNameLst>
                                          <p:attrName>style.visibility</p:attrName>
                                        </p:attrNameLst>
                                      </p:cBhvr>
                                      <p:to>
                                        <p:strVal val="visible"/>
                                      </p:to>
                                    </p:set>
                                    <p:anim to="" calcmode="lin" valueType="num">
                                      <p:cBhvr>
                                        <p:cTn id="10" dur="1" fill="hold"/>
                                        <p:tgtEl>
                                          <p:spTgt spid="21508"/>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1509"/>
                                        </p:tgtEl>
                                        <p:attrNameLst>
                                          <p:attrName>style.visibility</p:attrName>
                                        </p:attrNameLst>
                                      </p:cBhvr>
                                      <p:to>
                                        <p:strVal val="visible"/>
                                      </p:to>
                                    </p:set>
                                    <p:anim to="" calcmode="lin" valueType="num">
                                      <p:cBhvr>
                                        <p:cTn id="13" dur="1" fill="hold"/>
                                        <p:tgtEl>
                                          <p:spTgt spid="21509"/>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1511">
                                            <p:txEl>
                                              <p:pRg st="0" end="0"/>
                                            </p:txEl>
                                          </p:spTgt>
                                        </p:tgtEl>
                                        <p:attrNameLst>
                                          <p:attrName>style.visibility</p:attrName>
                                        </p:attrNameLst>
                                      </p:cBhvr>
                                      <p:to>
                                        <p:strVal val="visible"/>
                                      </p:to>
                                    </p:set>
                                    <p:anim to="" calcmode="lin" valueType="num">
                                      <p:cBhvr>
                                        <p:cTn id="16" dur="1" fill="hold"/>
                                        <p:tgtEl>
                                          <p:spTgt spid="21511">
                                            <p:txEl>
                                              <p:pRg st="0" end="0"/>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21512">
                                            <p:txEl>
                                              <p:pRg st="0" end="0"/>
                                            </p:txEl>
                                          </p:spTgt>
                                        </p:tgtEl>
                                        <p:attrNameLst>
                                          <p:attrName>style.visibility</p:attrName>
                                        </p:attrNameLst>
                                      </p:cBhvr>
                                      <p:to>
                                        <p:strVal val="visible"/>
                                      </p:to>
                                    </p:set>
                                    <p:anim to="" calcmode="lin" valueType="num">
                                      <p:cBhvr>
                                        <p:cTn id="21" dur="1" fill="hold"/>
                                        <p:tgtEl>
                                          <p:spTgt spid="21512">
                                            <p:txEl>
                                              <p:pRg st="0" end="0"/>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21513">
                                            <p:txEl>
                                              <p:pRg st="0" end="0"/>
                                            </p:txEl>
                                          </p:spTgt>
                                        </p:tgtEl>
                                        <p:attrNameLst>
                                          <p:attrName>style.visibility</p:attrName>
                                        </p:attrNameLst>
                                      </p:cBhvr>
                                      <p:to>
                                        <p:strVal val="visible"/>
                                      </p:to>
                                    </p:set>
                                    <p:anim to="" calcmode="lin" valueType="num">
                                      <p:cBhvr>
                                        <p:cTn id="26" dur="1" fill="hold"/>
                                        <p:tgtEl>
                                          <p:spTgt spid="2151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canada_flag_sunset"/>
          <p:cNvPicPr>
            <a:picLocks noChangeAspect="1" noChangeArrowheads="1"/>
          </p:cNvPicPr>
          <p:nvPr/>
        </p:nvPicPr>
        <p:blipFill>
          <a:blip r:embed="rId2" cstate="print">
            <a:lum bright="70000" contrast="-70000"/>
          </a:blip>
          <a:srcRect/>
          <a:stretch>
            <a:fillRect/>
          </a:stretch>
        </p:blipFill>
        <p:spPr bwMode="auto">
          <a:xfrm>
            <a:off x="0" y="-4763"/>
            <a:ext cx="9144000" cy="6867526"/>
          </a:xfrm>
          <a:prstGeom prst="rect">
            <a:avLst/>
          </a:prstGeom>
          <a:noFill/>
          <a:ln w="9525">
            <a:noFill/>
            <a:miter lim="800000"/>
            <a:headEnd/>
            <a:tailEnd/>
          </a:ln>
        </p:spPr>
      </p:pic>
      <p:sp>
        <p:nvSpPr>
          <p:cNvPr id="23557" name="Rectangle 5"/>
          <p:cNvSpPr>
            <a:spLocks noGrp="1" noChangeArrowheads="1"/>
          </p:cNvSpPr>
          <p:nvPr>
            <p:ph type="title"/>
          </p:nvPr>
        </p:nvSpPr>
        <p:spPr/>
        <p:txBody>
          <a:bodyPr/>
          <a:lstStyle/>
          <a:p>
            <a:pPr eaLnBrk="1" hangingPunct="1"/>
            <a:r>
              <a:rPr lang="en-US" b="1" smtClean="0">
                <a:solidFill>
                  <a:schemeClr val="accent2"/>
                </a:solidFill>
                <a:latin typeface="Times New Roman" pitchFamily="18" charset="0"/>
              </a:rPr>
              <a:t>Nation as a Collective Concept</a:t>
            </a:r>
          </a:p>
        </p:txBody>
      </p:sp>
      <p:sp>
        <p:nvSpPr>
          <p:cNvPr id="23558" name="Text Box 6"/>
          <p:cNvSpPr txBox="1">
            <a:spLocks noChangeArrowheads="1"/>
          </p:cNvSpPr>
          <p:nvPr/>
        </p:nvSpPr>
        <p:spPr bwMode="auto">
          <a:xfrm>
            <a:off x="0" y="1447800"/>
            <a:ext cx="9144000" cy="457200"/>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Read Page 23</a:t>
            </a:r>
          </a:p>
        </p:txBody>
      </p:sp>
      <p:sp>
        <p:nvSpPr>
          <p:cNvPr id="13317" name="Text Box 7"/>
          <p:cNvSpPr txBox="1">
            <a:spLocks noChangeArrowheads="1"/>
          </p:cNvSpPr>
          <p:nvPr/>
        </p:nvSpPr>
        <p:spPr bwMode="auto">
          <a:xfrm>
            <a:off x="1981200" y="4038600"/>
            <a:ext cx="5410200" cy="366713"/>
          </a:xfrm>
          <a:prstGeom prst="rect">
            <a:avLst/>
          </a:prstGeom>
          <a:noFill/>
          <a:ln w="9525">
            <a:noFill/>
            <a:miter lim="800000"/>
            <a:headEnd/>
            <a:tailEnd/>
          </a:ln>
        </p:spPr>
        <p:txBody>
          <a:bodyPr>
            <a:spAutoFit/>
          </a:bodyPr>
          <a:lstStyle/>
          <a:p>
            <a:pPr>
              <a:spcBef>
                <a:spcPct val="50000"/>
              </a:spcBef>
            </a:pPr>
            <a:endParaRPr lang="en-US"/>
          </a:p>
        </p:txBody>
      </p:sp>
      <p:sp>
        <p:nvSpPr>
          <p:cNvPr id="23560" name="Text Box 8"/>
          <p:cNvSpPr txBox="1">
            <a:spLocks noChangeArrowheads="1"/>
          </p:cNvSpPr>
          <p:nvPr/>
        </p:nvSpPr>
        <p:spPr bwMode="auto">
          <a:xfrm>
            <a:off x="0" y="2362200"/>
            <a:ext cx="9144000" cy="10064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If words like ‘we’, ‘us’ and ‘our’ are used to demonstrate a sense of collective identity, how might these words also create divisions between or unite people in a country?  In different countries?</a:t>
            </a:r>
          </a:p>
        </p:txBody>
      </p:sp>
      <p:sp>
        <p:nvSpPr>
          <p:cNvPr id="23561" name="Text Box 9"/>
          <p:cNvSpPr txBox="1">
            <a:spLocks noChangeArrowheads="1"/>
          </p:cNvSpPr>
          <p:nvPr/>
        </p:nvSpPr>
        <p:spPr bwMode="auto">
          <a:xfrm>
            <a:off x="0" y="3810000"/>
            <a:ext cx="9144000" cy="7016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How might these words make someone within Canada feel if he or she does not share the ideals or values of the collective?  </a:t>
            </a:r>
          </a:p>
        </p:txBody>
      </p:sp>
      <p:sp>
        <p:nvSpPr>
          <p:cNvPr id="23562" name="Text Box 10"/>
          <p:cNvSpPr txBox="1">
            <a:spLocks noChangeArrowheads="1"/>
          </p:cNvSpPr>
          <p:nvPr/>
        </p:nvSpPr>
        <p:spPr bwMode="auto">
          <a:xfrm>
            <a:off x="0" y="5029200"/>
            <a:ext cx="9144000" cy="3968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How could we avoid implying that ‘they’ are not part of ‘us’?</a:t>
            </a:r>
          </a:p>
        </p:txBody>
      </p:sp>
      <p:sp>
        <p:nvSpPr>
          <p:cNvPr id="23563" name="Text Box 11"/>
          <p:cNvSpPr txBox="1">
            <a:spLocks noChangeArrowheads="1"/>
          </p:cNvSpPr>
          <p:nvPr/>
        </p:nvSpPr>
        <p:spPr bwMode="auto">
          <a:xfrm>
            <a:off x="0" y="5791200"/>
            <a:ext cx="9144000" cy="3968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Review Figure 1-5 (Page 23) and respond to the question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3556"/>
                                        </p:tgtEl>
                                        <p:attrNameLst>
                                          <p:attrName>style.visibility</p:attrName>
                                        </p:attrNameLst>
                                      </p:cBhvr>
                                      <p:to>
                                        <p:strVal val="visible"/>
                                      </p:to>
                                    </p:set>
                                    <p:anim to="" calcmode="lin" valueType="num">
                                      <p:cBhvr>
                                        <p:cTn id="7" dur="1" fill="hold"/>
                                        <p:tgtEl>
                                          <p:spTgt spid="2355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3557"/>
                                        </p:tgtEl>
                                        <p:attrNameLst>
                                          <p:attrName>style.visibility</p:attrName>
                                        </p:attrNameLst>
                                      </p:cBhvr>
                                      <p:to>
                                        <p:strVal val="visible"/>
                                      </p:to>
                                    </p:set>
                                    <p:anim to="" calcmode="lin" valueType="num">
                                      <p:cBhvr>
                                        <p:cTn id="10" dur="1" fill="hold"/>
                                        <p:tgtEl>
                                          <p:spTgt spid="23557"/>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23558"/>
                                        </p:tgtEl>
                                        <p:attrNameLst>
                                          <p:attrName>style.visibility</p:attrName>
                                        </p:attrNameLst>
                                      </p:cBhvr>
                                      <p:to>
                                        <p:strVal val="visible"/>
                                      </p:to>
                                    </p:set>
                                    <p:anim to="" calcmode="lin" valueType="num">
                                      <p:cBhvr>
                                        <p:cTn id="13" dur="1" fill="hold"/>
                                        <p:tgtEl>
                                          <p:spTgt spid="23558"/>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23560"/>
                                        </p:tgtEl>
                                        <p:attrNameLst>
                                          <p:attrName>style.visibility</p:attrName>
                                        </p:attrNameLst>
                                      </p:cBhvr>
                                      <p:to>
                                        <p:strVal val="visible"/>
                                      </p:to>
                                    </p:set>
                                    <p:anim to="" calcmode="lin" valueType="num">
                                      <p:cBhvr>
                                        <p:cTn id="18" dur="1" fill="hold"/>
                                        <p:tgtEl>
                                          <p:spTgt spid="23560"/>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23561"/>
                                        </p:tgtEl>
                                        <p:attrNameLst>
                                          <p:attrName>style.visibility</p:attrName>
                                        </p:attrNameLst>
                                      </p:cBhvr>
                                      <p:to>
                                        <p:strVal val="visible"/>
                                      </p:to>
                                    </p:set>
                                    <p:anim to="" calcmode="lin" valueType="num">
                                      <p:cBhvr>
                                        <p:cTn id="23" dur="1" fill="hold"/>
                                        <p:tgtEl>
                                          <p:spTgt spid="23561"/>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23562"/>
                                        </p:tgtEl>
                                        <p:attrNameLst>
                                          <p:attrName>style.visibility</p:attrName>
                                        </p:attrNameLst>
                                      </p:cBhvr>
                                      <p:to>
                                        <p:strVal val="visible"/>
                                      </p:to>
                                    </p:set>
                                    <p:anim to="" calcmode="lin" valueType="num">
                                      <p:cBhvr>
                                        <p:cTn id="28" dur="1" fill="hold"/>
                                        <p:tgtEl>
                                          <p:spTgt spid="23562"/>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23563"/>
                                        </p:tgtEl>
                                        <p:attrNameLst>
                                          <p:attrName>style.visibility</p:attrName>
                                        </p:attrNameLst>
                                      </p:cBhvr>
                                      <p:to>
                                        <p:strVal val="visible"/>
                                      </p:to>
                                    </p:set>
                                    <p:anim to="" calcmode="lin" valueType="num">
                                      <p:cBhvr>
                                        <p:cTn id="33" dur="1" fill="hold"/>
                                        <p:tgtEl>
                                          <p:spTgt spid="2356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58" grpId="0"/>
      <p:bldP spid="23560" grpId="0"/>
      <p:bldP spid="23561" grpId="0"/>
      <p:bldP spid="23562" grpId="0"/>
      <p:bldP spid="2356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5" descr="canada_flag_sunset"/>
          <p:cNvPicPr>
            <a:picLocks noChangeAspect="1" noChangeArrowheads="1"/>
          </p:cNvPicPr>
          <p:nvPr/>
        </p:nvPicPr>
        <p:blipFill>
          <a:blip r:embed="rId2" cstate="print">
            <a:lum bright="70000" contrast="-70000"/>
          </a:blip>
          <a:srcRect/>
          <a:stretch>
            <a:fillRect/>
          </a:stretch>
        </p:blipFill>
        <p:spPr bwMode="auto">
          <a:xfrm>
            <a:off x="0" y="-4763"/>
            <a:ext cx="9144000" cy="6867526"/>
          </a:xfrm>
          <a:prstGeom prst="rect">
            <a:avLst/>
          </a:prstGeom>
          <a:noFill/>
          <a:ln w="9525">
            <a:noFill/>
            <a:miter lim="800000"/>
            <a:headEnd/>
            <a:tailEnd/>
          </a:ln>
        </p:spPr>
      </p:pic>
      <p:sp>
        <p:nvSpPr>
          <p:cNvPr id="25604" name="Rectangle 4"/>
          <p:cNvSpPr>
            <a:spLocks noGrp="1" noChangeArrowheads="1"/>
          </p:cNvSpPr>
          <p:nvPr>
            <p:ph type="title"/>
          </p:nvPr>
        </p:nvSpPr>
        <p:spPr>
          <a:xfrm>
            <a:off x="0" y="274638"/>
            <a:ext cx="9144000" cy="1143000"/>
          </a:xfrm>
        </p:spPr>
        <p:txBody>
          <a:bodyPr/>
          <a:lstStyle/>
          <a:p>
            <a:pPr eaLnBrk="1" hangingPunct="1"/>
            <a:r>
              <a:rPr lang="en-US" sz="4000" b="1" smtClean="0">
                <a:solidFill>
                  <a:schemeClr val="accent2"/>
                </a:solidFill>
                <a:latin typeface="Times New Roman" pitchFamily="18" charset="0"/>
              </a:rPr>
              <a:t>Dying for one’s nation is the highest expression of patriotism! </a:t>
            </a:r>
          </a:p>
        </p:txBody>
      </p:sp>
      <p:sp>
        <p:nvSpPr>
          <p:cNvPr id="25606" name="Text Box 6"/>
          <p:cNvSpPr txBox="1">
            <a:spLocks noChangeArrowheads="1"/>
          </p:cNvSpPr>
          <p:nvPr/>
        </p:nvSpPr>
        <p:spPr bwMode="auto">
          <a:xfrm>
            <a:off x="0" y="2286000"/>
            <a:ext cx="9144000" cy="457200"/>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True?</a:t>
            </a:r>
          </a:p>
        </p:txBody>
      </p:sp>
      <p:sp>
        <p:nvSpPr>
          <p:cNvPr id="25607" name="Text Box 7"/>
          <p:cNvSpPr txBox="1">
            <a:spLocks noChangeArrowheads="1"/>
          </p:cNvSpPr>
          <p:nvPr/>
        </p:nvSpPr>
        <p:spPr bwMode="auto">
          <a:xfrm>
            <a:off x="0" y="3200400"/>
            <a:ext cx="9144000" cy="457200"/>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Read Page 24</a:t>
            </a:r>
          </a:p>
        </p:txBody>
      </p:sp>
      <p:sp>
        <p:nvSpPr>
          <p:cNvPr id="25608" name="Text Box 8"/>
          <p:cNvSpPr txBox="1">
            <a:spLocks noChangeArrowheads="1"/>
          </p:cNvSpPr>
          <p:nvPr/>
        </p:nvSpPr>
        <p:spPr bwMode="auto">
          <a:xfrm>
            <a:off x="0" y="4572000"/>
            <a:ext cx="9144000" cy="822325"/>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What are other ways that citizens can demonstrate patriotism for their nation?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5605"/>
                                        </p:tgtEl>
                                        <p:attrNameLst>
                                          <p:attrName>style.visibility</p:attrName>
                                        </p:attrNameLst>
                                      </p:cBhvr>
                                      <p:to>
                                        <p:strVal val="visible"/>
                                      </p:to>
                                    </p:set>
                                    <p:anim to="" calcmode="lin" valueType="num">
                                      <p:cBhvr>
                                        <p:cTn id="7" dur="1" fill="hold"/>
                                        <p:tgtEl>
                                          <p:spTgt spid="2560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5604"/>
                                        </p:tgtEl>
                                        <p:attrNameLst>
                                          <p:attrName>style.visibility</p:attrName>
                                        </p:attrNameLst>
                                      </p:cBhvr>
                                      <p:to>
                                        <p:strVal val="visible"/>
                                      </p:to>
                                    </p:set>
                                    <p:anim to="" calcmode="lin" valueType="num">
                                      <p:cBhvr>
                                        <p:cTn id="10" dur="1" fill="hold"/>
                                        <p:tgtEl>
                                          <p:spTgt spid="25604"/>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5606">
                                            <p:txEl>
                                              <p:pRg st="0" end="0"/>
                                            </p:txEl>
                                          </p:spTgt>
                                        </p:tgtEl>
                                        <p:attrNameLst>
                                          <p:attrName>style.visibility</p:attrName>
                                        </p:attrNameLst>
                                      </p:cBhvr>
                                      <p:to>
                                        <p:strVal val="visible"/>
                                      </p:to>
                                    </p:set>
                                    <p:anim to="" calcmode="lin" valueType="num">
                                      <p:cBhvr>
                                        <p:cTn id="13" dur="1" fill="hold"/>
                                        <p:tgtEl>
                                          <p:spTgt spid="25606">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25607"/>
                                        </p:tgtEl>
                                        <p:attrNameLst>
                                          <p:attrName>style.visibility</p:attrName>
                                        </p:attrNameLst>
                                      </p:cBhvr>
                                      <p:to>
                                        <p:strVal val="visible"/>
                                      </p:to>
                                    </p:set>
                                    <p:anim to="" calcmode="lin" valueType="num">
                                      <p:cBhvr>
                                        <p:cTn id="18" dur="1" fill="hold"/>
                                        <p:tgtEl>
                                          <p:spTgt spid="25607"/>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25608"/>
                                        </p:tgtEl>
                                        <p:attrNameLst>
                                          <p:attrName>style.visibility</p:attrName>
                                        </p:attrNameLst>
                                      </p:cBhvr>
                                      <p:to>
                                        <p:strVal val="visible"/>
                                      </p:to>
                                    </p:set>
                                    <p:anim to="" calcmode="lin" valueType="num">
                                      <p:cBhvr>
                                        <p:cTn id="23" dur="1" fill="hold"/>
                                        <p:tgtEl>
                                          <p:spTgt spid="2560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25607" grpId="0"/>
      <p:bldP spid="25608"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5663</TotalTime>
  <Words>1219</Words>
  <Application>Microsoft Office PowerPoint</Application>
  <PresentationFormat>On-screen Show (4:3)</PresentationFormat>
  <Paragraphs>180</Paragraphs>
  <Slides>29</Slides>
  <Notes>0</Notes>
  <HiddenSlides>0</HiddenSlides>
  <MMClips>5</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Times New Roman</vt:lpstr>
      <vt:lpstr>Default Design</vt:lpstr>
      <vt:lpstr>To What Extent Should Nation Be The Foundation of Identity?</vt:lpstr>
      <vt:lpstr>Exploring Nationalism</vt:lpstr>
      <vt:lpstr>The Big Picture</vt:lpstr>
      <vt:lpstr>Current Events, Nationalism and Identity</vt:lpstr>
      <vt:lpstr>Nation and Identity</vt:lpstr>
      <vt:lpstr>What Are Some Concepts of Nation?</vt:lpstr>
      <vt:lpstr>Some Understandings of Nation</vt:lpstr>
      <vt:lpstr>Nation as a Collective Concept</vt:lpstr>
      <vt:lpstr>Dying for one’s nation is the highest expression of patriotism! </vt:lpstr>
      <vt:lpstr>It’s All About Me…</vt:lpstr>
      <vt:lpstr>And Finally…</vt:lpstr>
      <vt:lpstr>PowerPoint Presentation</vt:lpstr>
      <vt:lpstr>Some Ways to Understand Nation</vt:lpstr>
      <vt:lpstr>PowerPoint Presentation</vt:lpstr>
      <vt:lpstr>And Finally…</vt:lpstr>
      <vt:lpstr>PowerPoint Presentation</vt:lpstr>
      <vt:lpstr>PowerPoint Presentation</vt:lpstr>
      <vt:lpstr>PowerPoint Presentation</vt:lpstr>
      <vt:lpstr>PowerPoint Presentation</vt:lpstr>
      <vt:lpstr>PowerPoint Presentation</vt:lpstr>
      <vt:lpstr>PowerPoint Presentation</vt:lpstr>
      <vt:lpstr>And Finally…</vt:lpstr>
      <vt:lpstr>PowerPoint Presentation</vt:lpstr>
      <vt:lpstr>PowerPoint Presentation</vt:lpstr>
      <vt:lpstr>PowerPoint Presentation</vt:lpstr>
      <vt:lpstr>PowerPoint Presentation</vt:lpstr>
      <vt:lpstr>PowerPoint Presentation</vt:lpstr>
      <vt:lpstr>And Finally…</vt:lpstr>
      <vt:lpstr>PowerPoint Presentation</vt:lpstr>
    </vt:vector>
  </TitlesOfParts>
  <Company>Elk Island Public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EIPS</dc:creator>
  <cp:lastModifiedBy>Brendan Edwards FHS</cp:lastModifiedBy>
  <cp:revision>85</cp:revision>
  <cp:lastPrinted>2009-02-04T22:54:01Z</cp:lastPrinted>
  <dcterms:created xsi:type="dcterms:W3CDTF">2008-09-02T19:34:34Z</dcterms:created>
  <dcterms:modified xsi:type="dcterms:W3CDTF">2019-02-05T16:38:13Z</dcterms:modified>
</cp:coreProperties>
</file>