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258" r:id="rId4"/>
    <p:sldId id="259" r:id="rId5"/>
    <p:sldId id="260" r:id="rId6"/>
    <p:sldId id="261" r:id="rId7"/>
    <p:sldId id="287" r:id="rId8"/>
    <p:sldId id="263" r:id="rId9"/>
    <p:sldId id="264" r:id="rId10"/>
    <p:sldId id="265" r:id="rId11"/>
    <p:sldId id="266" r:id="rId12"/>
    <p:sldId id="267" r:id="rId13"/>
    <p:sldId id="268" r:id="rId14"/>
    <p:sldId id="269" r:id="rId15"/>
    <p:sldId id="270" r:id="rId16"/>
    <p:sldId id="271" r:id="rId17"/>
    <p:sldId id="272" r:id="rId18"/>
    <p:sldId id="290" r:id="rId19"/>
    <p:sldId id="289" r:id="rId20"/>
    <p:sldId id="288" r:id="rId21"/>
    <p:sldId id="274" r:id="rId22"/>
    <p:sldId id="275" r:id="rId23"/>
    <p:sldId id="276" r:id="rId24"/>
    <p:sldId id="277" r:id="rId25"/>
    <p:sldId id="278" r:id="rId26"/>
    <p:sldId id="279" r:id="rId27"/>
    <p:sldId id="280" r:id="rId28"/>
    <p:sldId id="281" r:id="rId29"/>
    <p:sldId id="282" r:id="rId30"/>
    <p:sldId id="283" r:id="rId31"/>
    <p:sldId id="285" r:id="rId32"/>
    <p:sldId id="286" r:id="rId3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8" autoAdjust="0"/>
    <p:restoredTop sz="94693" autoAdjust="0"/>
  </p:normalViewPr>
  <p:slideViewPr>
    <p:cSldViewPr>
      <p:cViewPr varScale="1">
        <p:scale>
          <a:sx n="75" d="100"/>
          <a:sy n="75" d="100"/>
        </p:scale>
        <p:origin x="28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150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150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150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9A5BFF4-BDDA-4959-AD56-92305B8E1956}" type="slidenum">
              <a:rPr lang="en-US"/>
              <a:pPr>
                <a:defRPr/>
              </a:pPr>
              <a:t>‹#›</a:t>
            </a:fld>
            <a:endParaRPr lang="en-US"/>
          </a:p>
        </p:txBody>
      </p:sp>
    </p:spTree>
    <p:extLst>
      <p:ext uri="{BB962C8B-B14F-4D97-AF65-F5344CB8AC3E}">
        <p14:creationId xmlns:p14="http://schemas.microsoft.com/office/powerpoint/2010/main" val="120737909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E06CE2-AF46-480B-81F6-6C70CAC3DC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8E6778-2BB8-4CA5-8176-A1E947386A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49A539-D6BA-4F7C-8264-AD8F3EC766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163C0F-E035-4409-8761-575FE6740B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8D78C9-2467-4B5A-A952-9A777C3238D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074140-6E0C-449F-A28F-EA713A099B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31F856F-4A1C-4857-8BF7-7D9DBEC5DD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E48693-301F-4CC6-AC58-939BCB4A17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FC4351-81C3-47CA-950E-9613F642039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A48916-82B8-4E33-AF0E-B6D91A28FE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F8AA9-AC14-4020-B975-C6585BB13E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D67219-AA5B-4A4E-BC7D-2DA27041CC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hs-ms\MSDATA\Staff\Brendan%20Edwards\Social\Social%2020-1\Related%20Issue%20%231\The%20French%20Revolution%20(Bad%20Romance%20by%20Lady%20Gaga).wmv" TargetMode="External"/><Relationship Id="rId1" Type="http://schemas.microsoft.com/office/2007/relationships/media" Target="file:///\\fhs-ms\MSDATA\Staff\Brendan%20Edwards\Social\Social%2020-1\Related%20Issue%20%231\The%20French%20Revolution%20(Bad%20Romance%20by%20Lady%20Gaga).wmv"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hs-ms\MSDATA\Staff\Brendan%20Edwards\Social\Social%2020-2\Related%20Issue%20%231\Chapter%202\Video%20Library%20-%20wcco.com2_1.wmv" TargetMode="External"/><Relationship Id="rId1" Type="http://schemas.microsoft.com/office/2007/relationships/media" Target="file:///\\fhs-ms\MSDATA\Staff\Brendan%20Edwards\Social\Social%2020-2\Related%20Issue%20%231\Chapter%202\Video%20Library%20-%20wcco.com2_1.wmv" TargetMode="External"/><Relationship Id="rId5" Type="http://schemas.openxmlformats.org/officeDocument/2006/relationships/image" Target="../media/image3.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hs-ms\MSDATA\Staff\Brendan%20Edwards\Social\Social%2020-1\Related%20Issue%20%231\The%20French%20Revolution%20(Bad%20Romance%20by%20Lady%20Gaga).wmv" TargetMode="External"/><Relationship Id="rId1" Type="http://schemas.microsoft.com/office/2007/relationships/media" Target="file:///\\fhs-ms\MSDATA\Staff\Brendan%20Edwards\Social\Social%2020-1\Related%20Issue%20%231\The%20French%20Revolution%20(Bad%20Romance%20by%20Lady%20Gaga).wmv" TargetMode="Externa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fhs-ms\MSDATA\Staff\Brendan%20Edwards\Social\Social%2020-2\Related%20Issue%20%231\Chapter%202\Canadian%20Railroad%20Trilogy.wmv" TargetMode="External"/><Relationship Id="rId1" Type="http://schemas.microsoft.com/office/2007/relationships/media" Target="file:///\\fhs-ms\MSDATA\Staff\Brendan%20Edwards\Social\Social%2020-2\Related%20Issue%20%231\Chapter%202\Canadian%20Railroad%20Trilogy.wmv"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SuperStock_1100-69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2-01.jpg"/>
          <p:cNvPicPr>
            <a:picLocks noChangeAspect="1" noChangeArrowheads="1"/>
          </p:cNvPicPr>
          <p:nvPr/>
        </p:nvPicPr>
        <p:blipFill>
          <a:blip r:embed="rId3" cstate="print"/>
          <a:srcRect/>
          <a:stretch>
            <a:fillRect/>
          </a:stretch>
        </p:blipFill>
        <p:spPr bwMode="auto">
          <a:xfrm>
            <a:off x="4038600" y="1295400"/>
            <a:ext cx="3352800" cy="2927350"/>
          </a:xfrm>
          <a:prstGeom prst="rect">
            <a:avLst/>
          </a:prstGeom>
          <a:noFill/>
          <a:ln w="9525">
            <a:noFill/>
            <a:miter lim="800000"/>
            <a:headEnd/>
            <a:tailEnd/>
          </a:ln>
        </p:spPr>
      </p:pic>
      <p:sp>
        <p:nvSpPr>
          <p:cNvPr id="2053" name="Rectangle 5"/>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Shaping Nationalism</a:t>
            </a:r>
          </a:p>
        </p:txBody>
      </p:sp>
      <p:sp>
        <p:nvSpPr>
          <p:cNvPr id="2056" name="Text Box 8"/>
          <p:cNvSpPr txBox="1">
            <a:spLocks noChangeArrowheads="1"/>
          </p:cNvSpPr>
          <p:nvPr/>
        </p:nvSpPr>
        <p:spPr bwMode="auto">
          <a:xfrm>
            <a:off x="304800" y="1524000"/>
            <a:ext cx="3200400" cy="2530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What do these three French words translate into?</a:t>
            </a:r>
          </a:p>
          <a:p>
            <a:pPr algn="ctr">
              <a:spcBef>
                <a:spcPct val="50000"/>
              </a:spcBef>
            </a:pPr>
            <a:r>
              <a:rPr lang="en-US" sz="2000" b="1">
                <a:solidFill>
                  <a:schemeClr val="accent2"/>
                </a:solidFill>
                <a:latin typeface="Times New Roman" pitchFamily="18" charset="0"/>
              </a:rPr>
              <a:t>What do </a:t>
            </a:r>
            <a:r>
              <a:rPr lang="en-US" sz="2000" b="1" i="1">
                <a:solidFill>
                  <a:schemeClr val="accent2"/>
                </a:solidFill>
                <a:latin typeface="Times New Roman" pitchFamily="18" charset="0"/>
              </a:rPr>
              <a:t>Liberty</a:t>
            </a:r>
            <a:r>
              <a:rPr lang="en-US" sz="2000" b="1">
                <a:solidFill>
                  <a:schemeClr val="accent2"/>
                </a:solidFill>
                <a:latin typeface="Times New Roman" pitchFamily="18" charset="0"/>
              </a:rPr>
              <a:t>, </a:t>
            </a:r>
            <a:r>
              <a:rPr lang="en-US" sz="2000" b="1" i="1">
                <a:solidFill>
                  <a:schemeClr val="accent2"/>
                </a:solidFill>
                <a:latin typeface="Times New Roman" pitchFamily="18" charset="0"/>
              </a:rPr>
              <a:t>Equality</a:t>
            </a:r>
            <a:r>
              <a:rPr lang="en-US" sz="2000" b="1">
                <a:solidFill>
                  <a:schemeClr val="accent2"/>
                </a:solidFill>
                <a:latin typeface="Times New Roman" pitchFamily="18" charset="0"/>
              </a:rPr>
              <a:t> and </a:t>
            </a:r>
            <a:r>
              <a:rPr lang="en-US" sz="2000" b="1" i="1">
                <a:solidFill>
                  <a:schemeClr val="accent2"/>
                </a:solidFill>
                <a:latin typeface="Times New Roman" pitchFamily="18" charset="0"/>
              </a:rPr>
              <a:t>Fraternity</a:t>
            </a:r>
            <a:r>
              <a:rPr lang="en-US" sz="2000" b="1">
                <a:solidFill>
                  <a:schemeClr val="accent2"/>
                </a:solidFill>
                <a:latin typeface="Times New Roman" pitchFamily="18" charset="0"/>
              </a:rPr>
              <a:t> mean?</a:t>
            </a:r>
          </a:p>
          <a:p>
            <a:pPr algn="ctr">
              <a:spcBef>
                <a:spcPct val="50000"/>
              </a:spcBef>
            </a:pPr>
            <a:r>
              <a:rPr lang="en-US" sz="2000" b="1">
                <a:latin typeface="Times New Roman" pitchFamily="18" charset="0"/>
              </a:rPr>
              <a:t>Read the caption of this picture on page 42</a:t>
            </a:r>
          </a:p>
        </p:txBody>
      </p:sp>
      <p:sp>
        <p:nvSpPr>
          <p:cNvPr id="2057" name="Text Box 9"/>
          <p:cNvSpPr txBox="1">
            <a:spLocks noChangeArrowheads="1"/>
          </p:cNvSpPr>
          <p:nvPr/>
        </p:nvSpPr>
        <p:spPr bwMode="auto">
          <a:xfrm>
            <a:off x="0" y="4327525"/>
            <a:ext cx="9144000" cy="2378075"/>
          </a:xfrm>
          <a:prstGeom prst="rect">
            <a:avLst/>
          </a:prstGeom>
          <a:noFill/>
          <a:ln w="9525">
            <a:noFill/>
            <a:miter lim="800000"/>
            <a:headEnd/>
            <a:tailEnd/>
          </a:ln>
        </p:spPr>
        <p:txBody>
          <a:bodyPr>
            <a:spAutoFit/>
          </a:bodyPr>
          <a:lstStyle/>
          <a:p>
            <a:pPr algn="ctr">
              <a:spcBef>
                <a:spcPct val="50000"/>
              </a:spcBef>
            </a:pPr>
            <a:r>
              <a:rPr lang="en-US" sz="2000" b="1">
                <a:solidFill>
                  <a:schemeClr val="accent2"/>
                </a:solidFill>
                <a:latin typeface="Times New Roman" pitchFamily="18" charset="0"/>
              </a:rPr>
              <a:t>What three words or symbols best capture the essence of Canada as a nation?</a:t>
            </a:r>
          </a:p>
          <a:p>
            <a:pPr algn="ctr">
              <a:spcBef>
                <a:spcPct val="50000"/>
              </a:spcBef>
            </a:pPr>
            <a:r>
              <a:rPr lang="en-US" sz="2000" b="1">
                <a:latin typeface="Times New Roman" pitchFamily="18" charset="0"/>
              </a:rPr>
              <a:t>Could any events in Canadian history be considered a revolution?</a:t>
            </a:r>
          </a:p>
          <a:p>
            <a:pPr algn="ctr">
              <a:spcBef>
                <a:spcPct val="50000"/>
              </a:spcBef>
            </a:pPr>
            <a:r>
              <a:rPr lang="en-US" sz="2000" b="1">
                <a:solidFill>
                  <a:schemeClr val="accent2"/>
                </a:solidFill>
                <a:latin typeface="Times New Roman" pitchFamily="18" charset="0"/>
              </a:rPr>
              <a:t>In Canada, a revolution was not required to establish freedom and power for the people.  How has that shaped the country’s development?</a:t>
            </a:r>
          </a:p>
          <a:p>
            <a:pPr algn="ctr">
              <a:spcBef>
                <a:spcPct val="50000"/>
              </a:spcBef>
            </a:pPr>
            <a:r>
              <a:rPr lang="en-US" sz="2000" b="1">
                <a:latin typeface="Times New Roman" pitchFamily="18" charset="0"/>
              </a:rPr>
              <a:t>If you were drawing a cartoon for Canada similar to the one on page 42, what particular symbol or person would you include?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5"/>
                                        </p:tgtEl>
                                        <p:attrNameLst>
                                          <p:attrName>style.visibility</p:attrName>
                                        </p:attrNameLst>
                                      </p:cBhvr>
                                      <p:to>
                                        <p:strVal val="visible"/>
                                      </p:to>
                                    </p:set>
                                    <p:anim to="" calcmode="lin" valueType="num">
                                      <p:cBhvr>
                                        <p:cTn id="7" dur="1" fill="hold"/>
                                        <p:tgtEl>
                                          <p:spTgt spid="205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053"/>
                                        </p:tgtEl>
                                        <p:attrNameLst>
                                          <p:attrName>style.visibility</p:attrName>
                                        </p:attrNameLst>
                                      </p:cBhvr>
                                      <p:to>
                                        <p:strVal val="visible"/>
                                      </p:to>
                                    </p:set>
                                    <p:anim to="" calcmode="lin" valueType="num">
                                      <p:cBhvr>
                                        <p:cTn id="10" dur="1" fill="hold"/>
                                        <p:tgtEl>
                                          <p:spTgt spid="205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 to="" calcmode="lin" valueType="num">
                                      <p:cBhvr>
                                        <p:cTn id="13" dur="1" fill="hold"/>
                                        <p:tgtEl>
                                          <p:spTgt spid="205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6">
                                            <p:txEl>
                                              <p:pRg st="0" end="0"/>
                                            </p:txEl>
                                          </p:spTgt>
                                        </p:tgtEl>
                                        <p:attrNameLst>
                                          <p:attrName>style.visibility</p:attrName>
                                        </p:attrNameLst>
                                      </p:cBhvr>
                                      <p:to>
                                        <p:strVal val="visible"/>
                                      </p:to>
                                    </p:set>
                                    <p:anim to="" calcmode="lin" valueType="num">
                                      <p:cBhvr>
                                        <p:cTn id="16" dur="1" fill="hold"/>
                                        <p:tgtEl>
                                          <p:spTgt spid="2056">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056">
                                            <p:txEl>
                                              <p:pRg st="1" end="1"/>
                                            </p:txEl>
                                          </p:spTgt>
                                        </p:tgtEl>
                                        <p:attrNameLst>
                                          <p:attrName>style.visibility</p:attrName>
                                        </p:attrNameLst>
                                      </p:cBhvr>
                                      <p:to>
                                        <p:strVal val="visible"/>
                                      </p:to>
                                    </p:set>
                                    <p:anim to="" calcmode="lin" valueType="num">
                                      <p:cBhvr>
                                        <p:cTn id="21" dur="1" fill="hold"/>
                                        <p:tgtEl>
                                          <p:spTgt spid="2056">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056">
                                            <p:txEl>
                                              <p:pRg st="2" end="2"/>
                                            </p:txEl>
                                          </p:spTgt>
                                        </p:tgtEl>
                                        <p:attrNameLst>
                                          <p:attrName>style.visibility</p:attrName>
                                        </p:attrNameLst>
                                      </p:cBhvr>
                                      <p:to>
                                        <p:strVal val="visible"/>
                                      </p:to>
                                    </p:set>
                                    <p:anim to="" calcmode="lin" valueType="num">
                                      <p:cBhvr>
                                        <p:cTn id="26" dur="1" fill="hold"/>
                                        <p:tgtEl>
                                          <p:spTgt spid="2056">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57">
                                            <p:txEl>
                                              <p:pRg st="0" end="0"/>
                                            </p:txEl>
                                          </p:spTgt>
                                        </p:tgtEl>
                                        <p:attrNameLst>
                                          <p:attrName>style.visibility</p:attrName>
                                        </p:attrNameLst>
                                      </p:cBhvr>
                                      <p:to>
                                        <p:strVal val="visible"/>
                                      </p:to>
                                    </p:set>
                                    <p:anim to="" calcmode="lin" valueType="num">
                                      <p:cBhvr>
                                        <p:cTn id="31" dur="1" fill="hold"/>
                                        <p:tgtEl>
                                          <p:spTgt spid="2057">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57">
                                            <p:txEl>
                                              <p:pRg st="1" end="1"/>
                                            </p:txEl>
                                          </p:spTgt>
                                        </p:tgtEl>
                                        <p:attrNameLst>
                                          <p:attrName>style.visibility</p:attrName>
                                        </p:attrNameLst>
                                      </p:cBhvr>
                                      <p:to>
                                        <p:strVal val="visible"/>
                                      </p:to>
                                    </p:set>
                                    <p:anim to="" calcmode="lin" valueType="num">
                                      <p:cBhvr>
                                        <p:cTn id="36" dur="1" fill="hold"/>
                                        <p:tgtEl>
                                          <p:spTgt spid="2057">
                                            <p:txEl>
                                              <p:pRg st="1" end="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057">
                                            <p:txEl>
                                              <p:pRg st="2" end="2"/>
                                            </p:txEl>
                                          </p:spTgt>
                                        </p:tgtEl>
                                        <p:attrNameLst>
                                          <p:attrName>style.visibility</p:attrName>
                                        </p:attrNameLst>
                                      </p:cBhvr>
                                      <p:to>
                                        <p:strVal val="visible"/>
                                      </p:to>
                                    </p:set>
                                    <p:anim to="" calcmode="lin" valueType="num">
                                      <p:cBhvr>
                                        <p:cTn id="41" dur="1" fill="hold"/>
                                        <p:tgtEl>
                                          <p:spTgt spid="2057">
                                            <p:txEl>
                                              <p:pRg st="2" end="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2057">
                                            <p:txEl>
                                              <p:pRg st="3" end="3"/>
                                            </p:txEl>
                                          </p:spTgt>
                                        </p:tgtEl>
                                        <p:attrNameLst>
                                          <p:attrName>style.visibility</p:attrName>
                                        </p:attrNameLst>
                                      </p:cBhvr>
                                      <p:to>
                                        <p:strVal val="visible"/>
                                      </p:to>
                                    </p:set>
                                    <p:anim to="" calcmode="lin" valueType="num">
                                      <p:cBhvr>
                                        <p:cTn id="46" dur="1" fill="hold"/>
                                        <p:tgtEl>
                                          <p:spTgt spid="205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peter-reinhart-french-bread"/>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8"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Geographic Factors That Shaped French Nationalism</a:t>
            </a:r>
            <a:endParaRPr lang="en-US" sz="3600" b="1" i="1">
              <a:solidFill>
                <a:schemeClr val="accent2"/>
              </a:solidFill>
              <a:latin typeface="Times New Roman" pitchFamily="18" charset="0"/>
            </a:endParaRPr>
          </a:p>
        </p:txBody>
      </p:sp>
      <p:sp>
        <p:nvSpPr>
          <p:cNvPr id="11271" name="Text Box 7"/>
          <p:cNvSpPr txBox="1">
            <a:spLocks noChangeArrowheads="1"/>
          </p:cNvSpPr>
          <p:nvPr/>
        </p:nvSpPr>
        <p:spPr bwMode="auto">
          <a:xfrm>
            <a:off x="0" y="1704975"/>
            <a:ext cx="9144000" cy="1693863"/>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FYI</a:t>
            </a:r>
          </a:p>
          <a:p>
            <a:pPr algn="ctr">
              <a:spcBef>
                <a:spcPct val="50000"/>
              </a:spcBef>
            </a:pPr>
            <a:r>
              <a:rPr lang="en-US" b="1" dirty="0">
                <a:latin typeface="Times New Roman" pitchFamily="18" charset="0"/>
              </a:rPr>
              <a:t>In August 1788, Parisians paid nine </a:t>
            </a:r>
            <a:r>
              <a:rPr lang="en-US" b="1" i="1" dirty="0" err="1">
                <a:latin typeface="Times New Roman" pitchFamily="18" charset="0"/>
              </a:rPr>
              <a:t>sous</a:t>
            </a:r>
            <a:r>
              <a:rPr lang="en-US" b="1" dirty="0">
                <a:latin typeface="Times New Roman" pitchFamily="18" charset="0"/>
              </a:rPr>
              <a:t> for a two-kilogram loaf of bread.                           By February 1789, the price had risen to 14.5 </a:t>
            </a:r>
            <a:r>
              <a:rPr lang="en-US" b="1" i="1" dirty="0" err="1">
                <a:latin typeface="Times New Roman" pitchFamily="18" charset="0"/>
              </a:rPr>
              <a:t>sous</a:t>
            </a:r>
            <a:r>
              <a:rPr lang="en-US" b="1" dirty="0">
                <a:latin typeface="Times New Roman" pitchFamily="18" charset="0"/>
              </a:rPr>
              <a:t>.                                                                    A </a:t>
            </a:r>
            <a:r>
              <a:rPr lang="en-US" b="1" dirty="0" err="1">
                <a:latin typeface="Times New Roman" pitchFamily="18" charset="0"/>
              </a:rPr>
              <a:t>labourer</a:t>
            </a:r>
            <a:r>
              <a:rPr lang="en-US" b="1" dirty="0">
                <a:latin typeface="Times New Roman" pitchFamily="18" charset="0"/>
              </a:rPr>
              <a:t> who was lucky enough to have a full-time job might earn between 20 and 35 </a:t>
            </a:r>
            <a:r>
              <a:rPr lang="en-US" b="1" i="1" dirty="0" err="1">
                <a:latin typeface="Times New Roman" pitchFamily="18" charset="0"/>
              </a:rPr>
              <a:t>sous</a:t>
            </a:r>
            <a:r>
              <a:rPr lang="en-US" b="1" dirty="0">
                <a:latin typeface="Times New Roman" pitchFamily="18" charset="0"/>
              </a:rPr>
              <a:t> a day.</a:t>
            </a:r>
          </a:p>
        </p:txBody>
      </p:sp>
      <p:pic>
        <p:nvPicPr>
          <p:cNvPr id="11274" name="Picture 10" descr="ecu%20au%20buste%20habille%20louis%2016"/>
          <p:cNvPicPr>
            <a:picLocks noChangeAspect="1" noChangeArrowheads="1"/>
          </p:cNvPicPr>
          <p:nvPr/>
        </p:nvPicPr>
        <p:blipFill>
          <a:blip r:embed="rId3" cstate="print"/>
          <a:srcRect/>
          <a:stretch>
            <a:fillRect/>
          </a:stretch>
        </p:blipFill>
        <p:spPr bwMode="auto">
          <a:xfrm>
            <a:off x="2200275" y="3810000"/>
            <a:ext cx="4733925" cy="2324100"/>
          </a:xfrm>
          <a:prstGeom prst="rect">
            <a:avLst/>
          </a:prstGeom>
          <a:noFill/>
          <a:ln w="9525">
            <a:noFill/>
            <a:miter lim="800000"/>
            <a:headEnd/>
            <a:tailEnd/>
          </a:ln>
        </p:spPr>
      </p:pic>
      <p:sp>
        <p:nvSpPr>
          <p:cNvPr id="11275" name="Text Box 11"/>
          <p:cNvSpPr txBox="1">
            <a:spLocks noChangeArrowheads="1"/>
          </p:cNvSpPr>
          <p:nvPr/>
        </p:nvSpPr>
        <p:spPr bwMode="auto">
          <a:xfrm>
            <a:off x="152400" y="4038600"/>
            <a:ext cx="1905000" cy="18780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Calculate the percent increase in the price of bread over these six months</a:t>
            </a:r>
          </a:p>
          <a:p>
            <a:pPr algn="ctr">
              <a:spcBef>
                <a:spcPct val="50000"/>
              </a:spcBef>
            </a:pPr>
            <a:r>
              <a:rPr lang="en-US" b="1">
                <a:solidFill>
                  <a:schemeClr val="accent2"/>
                </a:solidFill>
                <a:latin typeface="Times New Roman" pitchFamily="18" charset="0"/>
              </a:rPr>
              <a:t>61%</a:t>
            </a:r>
          </a:p>
        </p:txBody>
      </p:sp>
      <p:sp>
        <p:nvSpPr>
          <p:cNvPr id="11276" name="Text Box 12"/>
          <p:cNvSpPr txBox="1">
            <a:spLocks noChangeArrowheads="1"/>
          </p:cNvSpPr>
          <p:nvPr/>
        </p:nvSpPr>
        <p:spPr bwMode="auto">
          <a:xfrm>
            <a:off x="7086600" y="3622675"/>
            <a:ext cx="1905000" cy="27019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Calculate the percentage of his/her daily wage a loaf of bread would cost a labourer who made 20 sous a day</a:t>
            </a:r>
          </a:p>
          <a:p>
            <a:pPr algn="ctr">
              <a:spcBef>
                <a:spcPct val="50000"/>
              </a:spcBef>
            </a:pPr>
            <a:r>
              <a:rPr lang="en-US" b="1">
                <a:solidFill>
                  <a:schemeClr val="accent2"/>
                </a:solidFill>
                <a:latin typeface="Times New Roman" pitchFamily="18" charset="0"/>
              </a:rPr>
              <a:t>72%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1">
                                            <p:txEl>
                                              <p:pRg st="0" end="0"/>
                                            </p:txEl>
                                          </p:spTgt>
                                        </p:tgtEl>
                                        <p:attrNameLst>
                                          <p:attrName>style.visibility</p:attrName>
                                        </p:attrNameLst>
                                      </p:cBhvr>
                                      <p:to>
                                        <p:strVal val="visible"/>
                                      </p:to>
                                    </p:set>
                                    <p:anim to="" calcmode="lin" valueType="num">
                                      <p:cBhvr>
                                        <p:cTn id="10" dur="1" fill="hold"/>
                                        <p:tgtEl>
                                          <p:spTgt spid="11271">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1">
                                            <p:txEl>
                                              <p:pRg st="1" end="1"/>
                                            </p:txEl>
                                          </p:spTgt>
                                        </p:tgtEl>
                                        <p:attrNameLst>
                                          <p:attrName>style.visibility</p:attrName>
                                        </p:attrNameLst>
                                      </p:cBhvr>
                                      <p:to>
                                        <p:strVal val="visible"/>
                                      </p:to>
                                    </p:set>
                                    <p:anim to="" calcmode="lin" valueType="num">
                                      <p:cBhvr>
                                        <p:cTn id="13" dur="1" fill="hold"/>
                                        <p:tgtEl>
                                          <p:spTgt spid="11271">
                                            <p:txEl>
                                              <p:pRg st="1" end="1"/>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74"/>
                                        </p:tgtEl>
                                        <p:attrNameLst>
                                          <p:attrName>style.visibility</p:attrName>
                                        </p:attrNameLst>
                                      </p:cBhvr>
                                      <p:to>
                                        <p:strVal val="visible"/>
                                      </p:to>
                                    </p:set>
                                    <p:anim to="" calcmode="lin" valueType="num">
                                      <p:cBhvr>
                                        <p:cTn id="16" dur="1" fill="hold"/>
                                        <p:tgtEl>
                                          <p:spTgt spid="11274"/>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1275">
                                            <p:txEl>
                                              <p:pRg st="0" end="0"/>
                                            </p:txEl>
                                          </p:spTgt>
                                        </p:tgtEl>
                                        <p:attrNameLst>
                                          <p:attrName>style.visibility</p:attrName>
                                        </p:attrNameLst>
                                      </p:cBhvr>
                                      <p:to>
                                        <p:strVal val="visible"/>
                                      </p:to>
                                    </p:set>
                                    <p:anim to="" calcmode="lin" valueType="num">
                                      <p:cBhvr>
                                        <p:cTn id="21" dur="1" fill="hold"/>
                                        <p:tgtEl>
                                          <p:spTgt spid="11275">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275">
                                            <p:txEl>
                                              <p:pRg st="1" end="1"/>
                                            </p:txEl>
                                          </p:spTgt>
                                        </p:tgtEl>
                                        <p:attrNameLst>
                                          <p:attrName>style.visibility</p:attrName>
                                        </p:attrNameLst>
                                      </p:cBhvr>
                                      <p:to>
                                        <p:strVal val="visible"/>
                                      </p:to>
                                    </p:set>
                                    <p:anim to="" calcmode="lin" valueType="num">
                                      <p:cBhvr>
                                        <p:cTn id="26" dur="1" fill="hold"/>
                                        <p:tgtEl>
                                          <p:spTgt spid="11275">
                                            <p:txEl>
                                              <p:pRg st="1" end="1"/>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276">
                                            <p:txEl>
                                              <p:pRg st="0" end="0"/>
                                            </p:txEl>
                                          </p:spTgt>
                                        </p:tgtEl>
                                        <p:attrNameLst>
                                          <p:attrName>style.visibility</p:attrName>
                                        </p:attrNameLst>
                                      </p:cBhvr>
                                      <p:to>
                                        <p:strVal val="visible"/>
                                      </p:to>
                                    </p:set>
                                    <p:anim to="" calcmode="lin" valueType="num">
                                      <p:cBhvr>
                                        <p:cTn id="31" dur="1" fill="hold"/>
                                        <p:tgtEl>
                                          <p:spTgt spid="11276">
                                            <p:txEl>
                                              <p:pRg st="0" end="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276">
                                            <p:txEl>
                                              <p:pRg st="1" end="1"/>
                                            </p:txEl>
                                          </p:spTgt>
                                        </p:tgtEl>
                                        <p:attrNameLst>
                                          <p:attrName>style.visibility</p:attrName>
                                        </p:attrNameLst>
                                      </p:cBhvr>
                                      <p:to>
                                        <p:strVal val="visible"/>
                                      </p:to>
                                    </p:set>
                                    <p:anim to="" calcmode="lin" valueType="num">
                                      <p:cBhvr>
                                        <p:cTn id="36" dur="1" fill="hold"/>
                                        <p:tgtEl>
                                          <p:spTgt spid="1127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Marie_Antoinett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2294" name="Picture 6" descr="Fig2-08.jpg"/>
          <p:cNvPicPr>
            <a:picLocks noChangeAspect="1" noChangeArrowheads="1"/>
          </p:cNvPicPr>
          <p:nvPr/>
        </p:nvPicPr>
        <p:blipFill>
          <a:blip r:embed="rId3" cstate="print"/>
          <a:srcRect/>
          <a:stretch>
            <a:fillRect/>
          </a:stretch>
        </p:blipFill>
        <p:spPr bwMode="auto">
          <a:xfrm>
            <a:off x="228600" y="1752600"/>
            <a:ext cx="3673475" cy="4748213"/>
          </a:xfrm>
          <a:prstGeom prst="rect">
            <a:avLst/>
          </a:prstGeom>
          <a:noFill/>
          <a:ln w="9525">
            <a:noFill/>
            <a:miter lim="800000"/>
            <a:headEnd/>
            <a:tailEnd/>
          </a:ln>
        </p:spPr>
      </p:pic>
      <p:sp>
        <p:nvSpPr>
          <p:cNvPr id="12295" name="Rectangle 7"/>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Marie Antoinette</a:t>
            </a:r>
            <a:endParaRPr lang="en-US" sz="3600" b="1" i="1">
              <a:solidFill>
                <a:schemeClr val="accent2"/>
              </a:solidFill>
              <a:latin typeface="Times New Roman" pitchFamily="18" charset="0"/>
            </a:endParaRPr>
          </a:p>
        </p:txBody>
      </p:sp>
      <p:sp>
        <p:nvSpPr>
          <p:cNvPr id="12296" name="Text Box 8"/>
          <p:cNvSpPr txBox="1">
            <a:spLocks noChangeArrowheads="1"/>
          </p:cNvSpPr>
          <p:nvPr/>
        </p:nvSpPr>
        <p:spPr bwMode="auto">
          <a:xfrm>
            <a:off x="4572000" y="1828800"/>
            <a:ext cx="3505200" cy="2031325"/>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Review this picture and caption on page 50</a:t>
            </a:r>
          </a:p>
          <a:p>
            <a:pPr algn="ctr">
              <a:spcBef>
                <a:spcPct val="50000"/>
              </a:spcBef>
            </a:pPr>
            <a:endParaRPr lang="en-US" b="1" dirty="0">
              <a:latin typeface="Times New Roman" pitchFamily="18" charset="0"/>
            </a:endParaRPr>
          </a:p>
          <a:p>
            <a:pPr algn="ctr">
              <a:spcBef>
                <a:spcPct val="50000"/>
              </a:spcBef>
            </a:pPr>
            <a:r>
              <a:rPr lang="en-US" b="1" dirty="0" smtClean="0">
                <a:latin typeface="Times New Roman" pitchFamily="18" charset="0"/>
              </a:rPr>
              <a:t>What were the </a:t>
            </a:r>
            <a:r>
              <a:rPr lang="en-US" b="1" dirty="0">
                <a:latin typeface="Times New Roman" pitchFamily="18" charset="0"/>
              </a:rPr>
              <a:t>pro’s and con’s of the arranged marriage between Marie Antoinette and Louis XVI</a:t>
            </a:r>
            <a:endParaRPr lang="en-US" b="1" dirty="0">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anim to="" calcmode="lin" valueType="num">
                                      <p:cBhvr>
                                        <p:cTn id="7" dur="1" fill="hold"/>
                                        <p:tgtEl>
                                          <p:spTgt spid="12295"/>
                                        </p:tgtEl>
                                        <p:attrNameLst>
                                          <p:attrName/>
                                        </p:attrNameLst>
                                      </p:cBhvr>
                                    </p:anim>
                                  </p:childTnLst>
                                </p:cTn>
                              </p:par>
                              <p:par>
                                <p:cTn id="8" presetID="24" presetClass="entr" presetSubtype="0" fill="hold" grpId="1" nodeType="withEffect">
                                  <p:stCondLst>
                                    <p:cond delay="0"/>
                                  </p:stCondLst>
                                  <p:childTnLst>
                                    <p:set>
                                      <p:cBhvr>
                                        <p:cTn id="9" dur="1" fill="hold">
                                          <p:stCondLst>
                                            <p:cond delay="0"/>
                                          </p:stCondLst>
                                        </p:cTn>
                                        <p:tgtEl>
                                          <p:spTgt spid="12295"/>
                                        </p:tgtEl>
                                        <p:attrNameLst>
                                          <p:attrName>style.visibility</p:attrName>
                                        </p:attrNameLst>
                                      </p:cBhvr>
                                      <p:to>
                                        <p:strVal val="visible"/>
                                      </p:to>
                                    </p:set>
                                    <p:anim to="" calcmode="lin" valueType="num">
                                      <p:cBhvr>
                                        <p:cTn id="10" dur="1" fill="hold"/>
                                        <p:tgtEl>
                                          <p:spTgt spid="1229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3"/>
                                        </p:tgtEl>
                                        <p:attrNameLst>
                                          <p:attrName>style.visibility</p:attrName>
                                        </p:attrNameLst>
                                      </p:cBhvr>
                                      <p:to>
                                        <p:strVal val="visible"/>
                                      </p:to>
                                    </p:set>
                                    <p:anim to="" calcmode="lin" valueType="num">
                                      <p:cBhvr>
                                        <p:cTn id="13" dur="1" fill="hold"/>
                                        <p:tgtEl>
                                          <p:spTgt spid="12293"/>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2296">
                                            <p:txEl>
                                              <p:pRg st="0" end="0"/>
                                            </p:txEl>
                                          </p:spTgt>
                                        </p:tgtEl>
                                        <p:attrNameLst>
                                          <p:attrName>style.visibility</p:attrName>
                                        </p:attrNameLst>
                                      </p:cBhvr>
                                      <p:to>
                                        <p:strVal val="visible"/>
                                      </p:to>
                                    </p:set>
                                    <p:anim to="" calcmode="lin" valueType="num">
                                      <p:cBhvr>
                                        <p:cTn id="16" dur="1" fill="hold"/>
                                        <p:tgtEl>
                                          <p:spTgt spid="12296">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2294"/>
                                        </p:tgtEl>
                                        <p:attrNameLst>
                                          <p:attrName>style.visibility</p:attrName>
                                        </p:attrNameLst>
                                      </p:cBhvr>
                                      <p:to>
                                        <p:strVal val="visible"/>
                                      </p:to>
                                    </p:set>
                                    <p:anim to="" calcmode="lin" valueType="num">
                                      <p:cBhvr>
                                        <p:cTn id="19" dur="1" fill="hold"/>
                                        <p:tgtEl>
                                          <p:spTgt spid="12294"/>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2296">
                                            <p:txEl>
                                              <p:pRg st="2" end="2"/>
                                            </p:txEl>
                                          </p:spTgt>
                                        </p:tgtEl>
                                        <p:attrNameLst>
                                          <p:attrName>style.visibility</p:attrName>
                                        </p:attrNameLst>
                                      </p:cBhvr>
                                      <p:to>
                                        <p:strVal val="visible"/>
                                      </p:to>
                                    </p:set>
                                    <p:anim to="" calcmode="lin" valueType="num">
                                      <p:cBhvr>
                                        <p:cTn id="24" dur="1" fill="hold"/>
                                        <p:tgtEl>
                                          <p:spTgt spid="1229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2971800" y="1676400"/>
            <a:ext cx="3303588" cy="3624263"/>
          </a:xfrm>
          <a:prstGeom prst="rect">
            <a:avLst/>
          </a:prstGeom>
          <a:noFill/>
          <a:ln w="9525">
            <a:noFill/>
            <a:miter lim="800000"/>
            <a:headEnd/>
            <a:tailEnd/>
          </a:ln>
        </p:spPr>
      </p:pic>
      <p:sp>
        <p:nvSpPr>
          <p:cNvPr id="13316"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Some Factors That Shaped Nationalism</a:t>
            </a:r>
            <a:endParaRPr lang="en-US" sz="3600" b="1" i="1">
              <a:solidFill>
                <a:schemeClr val="accent2"/>
              </a:solidFill>
              <a:latin typeface="Times New Roman" pitchFamily="18" charset="0"/>
            </a:endParaRPr>
          </a:p>
        </p:txBody>
      </p:sp>
      <p:sp>
        <p:nvSpPr>
          <p:cNvPr id="13317" name="Text Box 5"/>
          <p:cNvSpPr txBox="1">
            <a:spLocks noChangeArrowheads="1"/>
          </p:cNvSpPr>
          <p:nvPr/>
        </p:nvSpPr>
        <p:spPr bwMode="auto">
          <a:xfrm>
            <a:off x="533400" y="2708275"/>
            <a:ext cx="2057400" cy="155892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Continue to record what you’ve learned, in chapter two, filling in the row on geographic factors.      Save this for later!</a:t>
            </a:r>
          </a:p>
        </p:txBody>
      </p:sp>
      <p:sp>
        <p:nvSpPr>
          <p:cNvPr id="13318" name="Text Box 6"/>
          <p:cNvSpPr txBox="1">
            <a:spLocks noChangeArrowheads="1"/>
          </p:cNvSpPr>
          <p:nvPr/>
        </p:nvSpPr>
        <p:spPr bwMode="auto">
          <a:xfrm>
            <a:off x="6934200" y="3076575"/>
            <a:ext cx="15240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5"/>
                                        </p:tgtEl>
                                        <p:attrNameLst>
                                          <p:attrName>style.visibility</p:attrName>
                                        </p:attrNameLst>
                                      </p:cBhvr>
                                      <p:to>
                                        <p:strVal val="visible"/>
                                      </p:to>
                                    </p:set>
                                    <p:anim to="" calcmode="lin" valueType="num">
                                      <p:cBhvr>
                                        <p:cTn id="13" dur="1" fill="hold"/>
                                        <p:tgtEl>
                                          <p:spTgt spid="1331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7">
                                            <p:txEl>
                                              <p:pRg st="0" end="0"/>
                                            </p:txEl>
                                          </p:spTgt>
                                        </p:tgtEl>
                                        <p:attrNameLst>
                                          <p:attrName>style.visibility</p:attrName>
                                        </p:attrNameLst>
                                      </p:cBhvr>
                                      <p:to>
                                        <p:strVal val="visible"/>
                                      </p:to>
                                    </p:set>
                                    <p:anim to="" calcmode="lin" valueType="num">
                                      <p:cBhvr>
                                        <p:cTn id="16" dur="1" fill="hold"/>
                                        <p:tgtEl>
                                          <p:spTgt spid="13317">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318">
                                            <p:txEl>
                                              <p:pRg st="0" end="0"/>
                                            </p:txEl>
                                          </p:spTgt>
                                        </p:tgtEl>
                                        <p:attrNameLst>
                                          <p:attrName>style.visibility</p:attrName>
                                        </p:attrNameLst>
                                      </p:cBhvr>
                                      <p:to>
                                        <p:strVal val="visible"/>
                                      </p:to>
                                    </p:set>
                                    <p:anim to="" calcmode="lin" valueType="num">
                                      <p:cBhvr>
                                        <p:cTn id="19" dur="1" fill="hold"/>
                                        <p:tgtEl>
                                          <p:spTgt spid="1331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italy_17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40"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Political Factors That Shaped French Nationalism</a:t>
            </a:r>
            <a:endParaRPr lang="en-US" sz="3600" b="1" i="1">
              <a:solidFill>
                <a:schemeClr val="accent2"/>
              </a:solidFill>
              <a:latin typeface="Times New Roman" pitchFamily="18" charset="0"/>
            </a:endParaRPr>
          </a:p>
        </p:txBody>
      </p:sp>
      <p:sp>
        <p:nvSpPr>
          <p:cNvPr id="14343" name="Text Box 7"/>
          <p:cNvSpPr txBox="1">
            <a:spLocks noChangeArrowheads="1"/>
          </p:cNvSpPr>
          <p:nvPr/>
        </p:nvSpPr>
        <p:spPr bwMode="auto">
          <a:xfrm>
            <a:off x="0" y="2162175"/>
            <a:ext cx="9144000" cy="30956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the top three paragraphs on page 52 and respond to the </a:t>
            </a:r>
            <a:r>
              <a:rPr lang="en-US" sz="2000" b="1" i="1">
                <a:latin typeface="Times New Roman" pitchFamily="18" charset="0"/>
              </a:rPr>
              <a:t>Activity</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What does the word </a:t>
            </a:r>
            <a:r>
              <a:rPr lang="en-US" sz="2000" b="1" i="1">
                <a:latin typeface="Times New Roman" pitchFamily="18" charset="0"/>
              </a:rPr>
              <a:t>Nation</a:t>
            </a:r>
            <a:r>
              <a:rPr lang="en-US" b="1">
                <a:latin typeface="Times New Roman" pitchFamily="18" charset="0"/>
              </a:rPr>
              <a:t> mean in Article Three of the </a:t>
            </a:r>
            <a:r>
              <a:rPr lang="en-US" b="1" i="1">
                <a:latin typeface="Times New Roman" pitchFamily="18" charset="0"/>
              </a:rPr>
              <a:t>Declaration</a:t>
            </a:r>
            <a:r>
              <a:rPr lang="en-US" b="1">
                <a:latin typeface="Times New Roman" pitchFamily="18" charset="0"/>
              </a:rPr>
              <a:t>?</a:t>
            </a:r>
          </a:p>
          <a:p>
            <a:pPr algn="ctr">
              <a:spcBef>
                <a:spcPct val="50000"/>
              </a:spcBef>
            </a:pPr>
            <a:endParaRPr lang="en-US" b="1">
              <a:latin typeface="Times New Roman" pitchFamily="18" charset="0"/>
            </a:endParaRPr>
          </a:p>
          <a:p>
            <a:pPr algn="ctr">
              <a:spcBef>
                <a:spcPct val="50000"/>
              </a:spcBef>
            </a:pPr>
            <a:r>
              <a:rPr lang="en-US" sz="2000" b="1">
                <a:latin typeface="Times New Roman" pitchFamily="18" charset="0"/>
              </a:rPr>
              <a:t>Read the rest of page 52 and all of page 53</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From both of these pages, complete a brief timeline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 to="" calcmode="lin" valueType="num">
                                      <p:cBhvr>
                                        <p:cTn id="7" dur="1" fill="hold"/>
                                        <p:tgtEl>
                                          <p:spTgt spid="143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3">
                                            <p:txEl>
                                              <p:pRg st="0" end="0"/>
                                            </p:txEl>
                                          </p:spTgt>
                                        </p:tgtEl>
                                        <p:attrNameLst>
                                          <p:attrName>style.visibility</p:attrName>
                                        </p:attrNameLst>
                                      </p:cBhvr>
                                      <p:to>
                                        <p:strVal val="visible"/>
                                      </p:to>
                                    </p:set>
                                    <p:anim to="" calcmode="lin" valueType="num">
                                      <p:cBhvr>
                                        <p:cTn id="13" dur="1" fill="hold"/>
                                        <p:tgtEl>
                                          <p:spTgt spid="14343">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4343">
                                            <p:txEl>
                                              <p:pRg st="2" end="2"/>
                                            </p:txEl>
                                          </p:spTgt>
                                        </p:tgtEl>
                                        <p:attrNameLst>
                                          <p:attrName>style.visibility</p:attrName>
                                        </p:attrNameLst>
                                      </p:cBhvr>
                                      <p:to>
                                        <p:strVal val="visible"/>
                                      </p:to>
                                    </p:set>
                                    <p:anim to="" calcmode="lin" valueType="num">
                                      <p:cBhvr>
                                        <p:cTn id="18" dur="1" fill="hold"/>
                                        <p:tgtEl>
                                          <p:spTgt spid="1434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4343">
                                            <p:txEl>
                                              <p:pRg st="4" end="4"/>
                                            </p:txEl>
                                          </p:spTgt>
                                        </p:tgtEl>
                                        <p:attrNameLst>
                                          <p:attrName>style.visibility</p:attrName>
                                        </p:attrNameLst>
                                      </p:cBhvr>
                                      <p:to>
                                        <p:strVal val="visible"/>
                                      </p:to>
                                    </p:set>
                                    <p:anim to="" calcmode="lin" valueType="num">
                                      <p:cBhvr>
                                        <p:cTn id="23" dur="1" fill="hold"/>
                                        <p:tgtEl>
                                          <p:spTgt spid="14343">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4343">
                                            <p:txEl>
                                              <p:pRg st="6" end="6"/>
                                            </p:txEl>
                                          </p:spTgt>
                                        </p:tgtEl>
                                        <p:attrNameLst>
                                          <p:attrName>style.visibility</p:attrName>
                                        </p:attrNameLst>
                                      </p:cBhvr>
                                      <p:to>
                                        <p:strVal val="visible"/>
                                      </p:to>
                                    </p:set>
                                    <p:anim to="" calcmode="lin" valueType="num">
                                      <p:cBhvr>
                                        <p:cTn id="28" dur="1" fill="hold"/>
                                        <p:tgtEl>
                                          <p:spTgt spid="1434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descr="italy_17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4" name="Rectangle 4"/>
          <p:cNvSpPr>
            <a:spLocks noChangeArrowheads="1"/>
          </p:cNvSpPr>
          <p:nvPr/>
        </p:nvSpPr>
        <p:spPr bwMode="auto">
          <a:xfrm>
            <a:off x="0" y="152400"/>
            <a:ext cx="9144000" cy="10668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Political Factors That Shaped French Nationalism: </a:t>
            </a:r>
            <a:r>
              <a:rPr lang="en-US" sz="3600" b="1" i="1">
                <a:solidFill>
                  <a:schemeClr val="accent2"/>
                </a:solidFill>
                <a:latin typeface="Times New Roman" pitchFamily="18" charset="0"/>
              </a:rPr>
              <a:t>Timeline</a:t>
            </a:r>
          </a:p>
        </p:txBody>
      </p:sp>
      <p:sp>
        <p:nvSpPr>
          <p:cNvPr id="15366" name="Text Box 6"/>
          <p:cNvSpPr txBox="1">
            <a:spLocks noChangeArrowheads="1"/>
          </p:cNvSpPr>
          <p:nvPr/>
        </p:nvSpPr>
        <p:spPr bwMode="auto">
          <a:xfrm>
            <a:off x="0" y="1676400"/>
            <a:ext cx="9144000" cy="47371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1789: The</a:t>
            </a:r>
            <a:r>
              <a:rPr lang="en-US" sz="1600" b="1" i="1">
                <a:latin typeface="Times New Roman" pitchFamily="18" charset="0"/>
              </a:rPr>
              <a:t> Declaration of the Rights of Man and of the Citizen</a:t>
            </a:r>
            <a:r>
              <a:rPr lang="en-US" sz="1600" b="1">
                <a:latin typeface="Times New Roman" pitchFamily="18" charset="0"/>
              </a:rPr>
              <a:t> is written</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1789 following: French royalists flee and other countries try to invade France to restore the monarchy</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1791: Olympe de Gouges writes the </a:t>
            </a:r>
            <a:r>
              <a:rPr lang="en-US" sz="1600" b="1" i="1">
                <a:latin typeface="Times New Roman" pitchFamily="18" charset="0"/>
              </a:rPr>
              <a:t>Declaration of the Rights of Woman and of the Female Citizen</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1793: Louis XVI and Marie Antoinette executed</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1793-1794: The Reign of Terror established</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1793: Olympe de Gouges executed</a:t>
            </a:r>
          </a:p>
          <a:p>
            <a:pPr algn="ctr">
              <a:spcBef>
                <a:spcPct val="50000"/>
              </a:spcBef>
            </a:pPr>
            <a:endParaRPr lang="en-US" sz="1600" b="1">
              <a:latin typeface="Times New Roman" pitchFamily="18" charset="0"/>
            </a:endParaRPr>
          </a:p>
          <a:p>
            <a:pPr algn="ctr">
              <a:spcBef>
                <a:spcPct val="50000"/>
              </a:spcBef>
            </a:pPr>
            <a:r>
              <a:rPr lang="en-US" sz="1600" b="1">
                <a:latin typeface="Times New Roman" pitchFamily="18" charset="0"/>
              </a:rPr>
              <a:t>1799: Napoleon rises to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4"/>
                                        </p:tgtEl>
                                        <p:attrNameLst>
                                          <p:attrName>style.visibility</p:attrName>
                                        </p:attrNameLst>
                                      </p:cBhvr>
                                      <p:to>
                                        <p:strVal val="visible"/>
                                      </p:to>
                                    </p:set>
                                    <p:anim to="" calcmode="lin" valueType="num">
                                      <p:cBhvr>
                                        <p:cTn id="7" dur="1" fill="hold"/>
                                        <p:tgtEl>
                                          <p:spTgt spid="1536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5"/>
                                        </p:tgtEl>
                                        <p:attrNameLst>
                                          <p:attrName>style.visibility</p:attrName>
                                        </p:attrNameLst>
                                      </p:cBhvr>
                                      <p:to>
                                        <p:strVal val="visible"/>
                                      </p:to>
                                    </p:set>
                                    <p:anim to="" calcmode="lin" valueType="num">
                                      <p:cBhvr>
                                        <p:cTn id="10" dur="1" fill="hold"/>
                                        <p:tgtEl>
                                          <p:spTgt spid="15365"/>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5366">
                                            <p:txEl>
                                              <p:pRg st="0" end="0"/>
                                            </p:txEl>
                                          </p:spTgt>
                                        </p:tgtEl>
                                        <p:attrNameLst>
                                          <p:attrName>style.visibility</p:attrName>
                                        </p:attrNameLst>
                                      </p:cBhvr>
                                      <p:to>
                                        <p:strVal val="visible"/>
                                      </p:to>
                                    </p:set>
                                    <p:anim to="" calcmode="lin" valueType="num">
                                      <p:cBhvr>
                                        <p:cTn id="15" dur="1" fill="hold"/>
                                        <p:tgtEl>
                                          <p:spTgt spid="15366">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5366">
                                            <p:txEl>
                                              <p:pRg st="2" end="2"/>
                                            </p:txEl>
                                          </p:spTgt>
                                        </p:tgtEl>
                                        <p:attrNameLst>
                                          <p:attrName>style.visibility</p:attrName>
                                        </p:attrNameLst>
                                      </p:cBhvr>
                                      <p:to>
                                        <p:strVal val="visible"/>
                                      </p:to>
                                    </p:set>
                                    <p:anim to="" calcmode="lin" valueType="num">
                                      <p:cBhvr>
                                        <p:cTn id="20" dur="1" fill="hold"/>
                                        <p:tgtEl>
                                          <p:spTgt spid="15366">
                                            <p:txEl>
                                              <p:pRg st="2" end="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5366">
                                            <p:txEl>
                                              <p:pRg st="4" end="4"/>
                                            </p:txEl>
                                          </p:spTgt>
                                        </p:tgtEl>
                                        <p:attrNameLst>
                                          <p:attrName>style.visibility</p:attrName>
                                        </p:attrNameLst>
                                      </p:cBhvr>
                                      <p:to>
                                        <p:strVal val="visible"/>
                                      </p:to>
                                    </p:set>
                                    <p:anim to="" calcmode="lin" valueType="num">
                                      <p:cBhvr>
                                        <p:cTn id="25" dur="1" fill="hold"/>
                                        <p:tgtEl>
                                          <p:spTgt spid="15366">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15366">
                                            <p:txEl>
                                              <p:pRg st="6" end="6"/>
                                            </p:txEl>
                                          </p:spTgt>
                                        </p:tgtEl>
                                        <p:attrNameLst>
                                          <p:attrName>style.visibility</p:attrName>
                                        </p:attrNameLst>
                                      </p:cBhvr>
                                      <p:to>
                                        <p:strVal val="visible"/>
                                      </p:to>
                                    </p:set>
                                    <p:anim to="" calcmode="lin" valueType="num">
                                      <p:cBhvr>
                                        <p:cTn id="30" dur="1" fill="hold"/>
                                        <p:tgtEl>
                                          <p:spTgt spid="15366">
                                            <p:txEl>
                                              <p:pRg st="6" end="6"/>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15366">
                                            <p:txEl>
                                              <p:pRg st="8" end="8"/>
                                            </p:txEl>
                                          </p:spTgt>
                                        </p:tgtEl>
                                        <p:attrNameLst>
                                          <p:attrName>style.visibility</p:attrName>
                                        </p:attrNameLst>
                                      </p:cBhvr>
                                      <p:to>
                                        <p:strVal val="visible"/>
                                      </p:to>
                                    </p:set>
                                    <p:anim to="" calcmode="lin" valueType="num">
                                      <p:cBhvr>
                                        <p:cTn id="35" dur="1" fill="hold"/>
                                        <p:tgtEl>
                                          <p:spTgt spid="15366">
                                            <p:txEl>
                                              <p:pRg st="8" end="8"/>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15366">
                                            <p:txEl>
                                              <p:pRg st="10" end="10"/>
                                            </p:txEl>
                                          </p:spTgt>
                                        </p:tgtEl>
                                        <p:attrNameLst>
                                          <p:attrName>style.visibility</p:attrName>
                                        </p:attrNameLst>
                                      </p:cBhvr>
                                      <p:to>
                                        <p:strVal val="visible"/>
                                      </p:to>
                                    </p:set>
                                    <p:anim to="" calcmode="lin" valueType="num">
                                      <p:cBhvr>
                                        <p:cTn id="40" dur="1" fill="hold"/>
                                        <p:tgtEl>
                                          <p:spTgt spid="15366">
                                            <p:txEl>
                                              <p:pRg st="10" end="1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15366">
                                            <p:txEl>
                                              <p:pRg st="12" end="12"/>
                                            </p:txEl>
                                          </p:spTgt>
                                        </p:tgtEl>
                                        <p:attrNameLst>
                                          <p:attrName>style.visibility</p:attrName>
                                        </p:attrNameLst>
                                      </p:cBhvr>
                                      <p:to>
                                        <p:strVal val="visible"/>
                                      </p:to>
                                    </p:set>
                                    <p:anim to="" calcmode="lin" valueType="num">
                                      <p:cBhvr>
                                        <p:cTn id="45" dur="1" fill="hold"/>
                                        <p:tgtEl>
                                          <p:spTgt spid="15366">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2971800" y="1676400"/>
            <a:ext cx="3303588" cy="3624263"/>
          </a:xfrm>
          <a:prstGeom prst="rect">
            <a:avLst/>
          </a:prstGeom>
          <a:noFill/>
          <a:ln w="9525">
            <a:noFill/>
            <a:miter lim="800000"/>
            <a:headEnd/>
            <a:tailEnd/>
          </a:ln>
        </p:spPr>
      </p:pic>
      <p:sp>
        <p:nvSpPr>
          <p:cNvPr id="16388"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Some Factors That Shaped Nationalism</a:t>
            </a:r>
            <a:endParaRPr lang="en-US" sz="3600" b="1" i="1">
              <a:solidFill>
                <a:schemeClr val="accent2"/>
              </a:solidFill>
              <a:latin typeface="Times New Roman" pitchFamily="18" charset="0"/>
            </a:endParaRPr>
          </a:p>
        </p:txBody>
      </p:sp>
      <p:sp>
        <p:nvSpPr>
          <p:cNvPr id="16389" name="Text Box 5"/>
          <p:cNvSpPr txBox="1">
            <a:spLocks noChangeArrowheads="1"/>
          </p:cNvSpPr>
          <p:nvPr/>
        </p:nvSpPr>
        <p:spPr bwMode="auto">
          <a:xfrm>
            <a:off x="914400" y="2416175"/>
            <a:ext cx="1524000" cy="2047875"/>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Complete and record what you’ve learned, in chapter two, filling in the row on political factors.      </a:t>
            </a:r>
          </a:p>
        </p:txBody>
      </p:sp>
      <p:sp>
        <p:nvSpPr>
          <p:cNvPr id="16390" name="Text Box 6"/>
          <p:cNvSpPr txBox="1">
            <a:spLocks noChangeArrowheads="1"/>
          </p:cNvSpPr>
          <p:nvPr/>
        </p:nvSpPr>
        <p:spPr bwMode="auto">
          <a:xfrm>
            <a:off x="6781800" y="2447925"/>
            <a:ext cx="1752600" cy="22923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You can use the last column of the chart to help you consider the questions about Canada in  </a:t>
            </a:r>
            <a:r>
              <a:rPr lang="en-US" sz="1600" b="1" i="1">
                <a:latin typeface="Times New Roman" pitchFamily="18" charset="0"/>
              </a:rPr>
              <a:t>Reflect and Respond</a:t>
            </a:r>
            <a:r>
              <a:rPr lang="en-US" sz="1600" b="1">
                <a:latin typeface="Times New Roman" pitchFamily="18" charset="0"/>
              </a:rPr>
              <a:t>        (page 53)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8"/>
                                        </p:tgtEl>
                                        <p:attrNameLst>
                                          <p:attrName>style.visibility</p:attrName>
                                        </p:attrNameLst>
                                      </p:cBhvr>
                                      <p:to>
                                        <p:strVal val="visible"/>
                                      </p:to>
                                    </p:set>
                                    <p:anim to="" calcmode="lin" valueType="num">
                                      <p:cBhvr>
                                        <p:cTn id="10" dur="1" fill="hold"/>
                                        <p:tgtEl>
                                          <p:spTgt spid="1638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7"/>
                                        </p:tgtEl>
                                        <p:attrNameLst>
                                          <p:attrName>style.visibility</p:attrName>
                                        </p:attrNameLst>
                                      </p:cBhvr>
                                      <p:to>
                                        <p:strVal val="visible"/>
                                      </p:to>
                                    </p:set>
                                    <p:anim to="" calcmode="lin" valueType="num">
                                      <p:cBhvr>
                                        <p:cTn id="13" dur="1" fill="hold"/>
                                        <p:tgtEl>
                                          <p:spTgt spid="1638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89">
                                            <p:txEl>
                                              <p:pRg st="0" end="0"/>
                                            </p:txEl>
                                          </p:spTgt>
                                        </p:tgtEl>
                                        <p:attrNameLst>
                                          <p:attrName>style.visibility</p:attrName>
                                        </p:attrNameLst>
                                      </p:cBhvr>
                                      <p:to>
                                        <p:strVal val="visible"/>
                                      </p:to>
                                    </p:set>
                                    <p:anim to="" calcmode="lin" valueType="num">
                                      <p:cBhvr>
                                        <p:cTn id="16" dur="1" fill="hold"/>
                                        <p:tgtEl>
                                          <p:spTgt spid="1638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6390">
                                            <p:txEl>
                                              <p:pRg st="0" end="0"/>
                                            </p:txEl>
                                          </p:spTgt>
                                        </p:tgtEl>
                                        <p:attrNameLst>
                                          <p:attrName>style.visibility</p:attrName>
                                        </p:attrNameLst>
                                      </p:cBhvr>
                                      <p:to>
                                        <p:strVal val="visible"/>
                                      </p:to>
                                    </p:set>
                                    <p:anim to="" calcmode="lin" valueType="num">
                                      <p:cBhvr>
                                        <p:cTn id="21" dur="1" fill="hold"/>
                                        <p:tgtEl>
                                          <p:spTgt spid="1639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18435"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18436"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8435"/>
                                        </p:tgtEl>
                                        <p:attrNameLst>
                                          <p:attrName>style.visibility</p:attrName>
                                        </p:attrNameLst>
                                      </p:cBhvr>
                                      <p:to>
                                        <p:strVal val="visible"/>
                                      </p:to>
                                    </p:set>
                                    <p:anim to="" calcmode="lin" valueType="num">
                                      <p:cBhvr>
                                        <p:cTn id="7" dur="1" fill="hold"/>
                                        <p:tgtEl>
                                          <p:spTgt spid="1843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6"/>
                                        </p:tgtEl>
                                        <p:attrNameLst>
                                          <p:attrName>style.visibility</p:attrName>
                                        </p:attrNameLst>
                                      </p:cBhvr>
                                      <p:to>
                                        <p:strVal val="visible"/>
                                      </p:to>
                                    </p:set>
                                    <p:anim to="" calcmode="lin" valueType="num">
                                      <p:cBhvr>
                                        <p:cTn id="10"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http://www.genreonline.net/Genre_files/FrenchRevLogo.jpg"/>
          <p:cNvPicPr>
            <a:picLocks noChangeAspect="1" noChangeArrowheads="1"/>
          </p:cNvPicPr>
          <p:nvPr/>
        </p:nvPicPr>
        <p:blipFill>
          <a:blip r:embed="rId2" cstate="print"/>
          <a:srcRect/>
          <a:stretch>
            <a:fillRect/>
          </a:stretch>
        </p:blipFill>
        <p:spPr bwMode="auto">
          <a:xfrm>
            <a:off x="0" y="1295400"/>
            <a:ext cx="9144001" cy="4109359"/>
          </a:xfrm>
          <a:prstGeom prst="rect">
            <a:avLst/>
          </a:prstGeom>
          <a:noFill/>
        </p:spPr>
      </p:pic>
      <p:sp>
        <p:nvSpPr>
          <p:cNvPr id="8" name="Rectangle 7"/>
          <p:cNvSpPr/>
          <p:nvPr/>
        </p:nvSpPr>
        <p:spPr>
          <a:xfrm>
            <a:off x="0" y="4648200"/>
            <a:ext cx="9144000" cy="784830"/>
          </a:xfrm>
          <a:prstGeom prst="rect">
            <a:avLst/>
          </a:prstGeom>
        </p:spPr>
        <p:txBody>
          <a:bodyPr wrap="square">
            <a:spAutoFit/>
          </a:bodyPr>
          <a:lstStyle/>
          <a:p>
            <a:pPr algn="ctr">
              <a:spcBef>
                <a:spcPct val="50000"/>
              </a:spcBef>
            </a:pPr>
            <a:r>
              <a:rPr lang="en-US" b="1" dirty="0" smtClean="0">
                <a:solidFill>
                  <a:srgbClr val="FF0000"/>
                </a:solidFill>
                <a:latin typeface="Times New Roman" pitchFamily="18" charset="0"/>
              </a:rPr>
              <a:t>French</a:t>
            </a:r>
            <a:r>
              <a:rPr lang="en-US" b="1" dirty="0" smtClean="0">
                <a:latin typeface="Times New Roman" pitchFamily="18" charset="0"/>
              </a:rPr>
              <a:t> </a:t>
            </a:r>
            <a:r>
              <a:rPr lang="en-US" b="1" dirty="0" smtClean="0">
                <a:solidFill>
                  <a:schemeClr val="accent2"/>
                </a:solidFill>
                <a:latin typeface="Times New Roman" pitchFamily="18" charset="0"/>
              </a:rPr>
              <a:t>Revolution</a:t>
            </a:r>
            <a:r>
              <a:rPr lang="en-US" b="1" dirty="0" smtClean="0">
                <a:latin typeface="Times New Roman" pitchFamily="18" charset="0"/>
              </a:rPr>
              <a:t> and </a:t>
            </a:r>
            <a:r>
              <a:rPr lang="en-US" b="1" dirty="0" smtClean="0">
                <a:solidFill>
                  <a:schemeClr val="bg1"/>
                </a:solidFill>
                <a:latin typeface="Times New Roman" pitchFamily="18" charset="0"/>
              </a:rPr>
              <a:t>Napoleon</a:t>
            </a:r>
            <a:r>
              <a:rPr lang="en-US" b="1" dirty="0" smtClean="0">
                <a:latin typeface="Times New Roman" pitchFamily="18" charset="0"/>
              </a:rPr>
              <a:t> Handout: A Review/Preview</a:t>
            </a:r>
          </a:p>
          <a:p>
            <a:pPr algn="ctr">
              <a:spcBef>
                <a:spcPct val="50000"/>
              </a:spcBef>
            </a:pPr>
            <a:r>
              <a:rPr lang="en-US" b="1" dirty="0">
                <a:latin typeface="Times New Roman" pitchFamily="18" charset="0"/>
              </a:rPr>
              <a:t>All Four sets of questions </a:t>
            </a:r>
            <a:r>
              <a:rPr lang="en-US" b="1" dirty="0" smtClean="0">
                <a:latin typeface="Times New Roman" pitchFamily="18" charset="0"/>
              </a:rPr>
              <a:t>are Due Tomorrow!</a:t>
            </a:r>
            <a:endParaRPr lang="en-US" b="1" dirty="0">
              <a:latin typeface="Times New Roman" pitchFamily="18" charset="0"/>
            </a:endParaRPr>
          </a:p>
        </p:txBody>
      </p:sp>
      <p:sp>
        <p:nvSpPr>
          <p:cNvPr id="19459" name="Text Box 3"/>
          <p:cNvSpPr txBox="1">
            <a:spLocks noChangeArrowheads="1"/>
          </p:cNvSpPr>
          <p:nvPr/>
        </p:nvSpPr>
        <p:spPr bwMode="auto">
          <a:xfrm>
            <a:off x="-19050" y="4267200"/>
            <a:ext cx="9144000" cy="246221"/>
          </a:xfrm>
          <a:prstGeom prst="rect">
            <a:avLst/>
          </a:prstGeom>
          <a:noFill/>
          <a:ln w="9525">
            <a:noFill/>
            <a:miter lim="800000"/>
            <a:headEnd/>
            <a:tailEnd/>
          </a:ln>
        </p:spPr>
        <p:txBody>
          <a:bodyPr>
            <a:spAutoFit/>
          </a:bodyPr>
          <a:lstStyle/>
          <a:p>
            <a:pPr algn="ctr">
              <a:spcBef>
                <a:spcPct val="50000"/>
              </a:spcBef>
            </a:pPr>
            <a:r>
              <a:rPr lang="en-US" sz="1000" b="1" dirty="0" smtClean="0">
                <a:latin typeface="Times New Roman" pitchFamily="18" charset="0"/>
              </a:rPr>
              <a:t>90 </a:t>
            </a:r>
            <a:r>
              <a:rPr lang="en-US" sz="1000" b="1" dirty="0">
                <a:latin typeface="Times New Roman" pitchFamily="18" charset="0"/>
              </a:rPr>
              <a:t>Minutes</a:t>
            </a:r>
            <a:endParaRPr lang="en-US" sz="1000" b="1" i="1"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45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437" name="Picture 5" descr="http://www.genreonline.net/Genre_files/FrenchRevLogo.jpg"/>
          <p:cNvPicPr>
            <a:picLocks noChangeAspect="1" noChangeArrowheads="1"/>
          </p:cNvPicPr>
          <p:nvPr/>
        </p:nvPicPr>
        <p:blipFill>
          <a:blip r:embed="rId4" cstate="print"/>
          <a:srcRect/>
          <a:stretch>
            <a:fillRect/>
          </a:stretch>
        </p:blipFill>
        <p:spPr bwMode="auto">
          <a:xfrm>
            <a:off x="0" y="1295400"/>
            <a:ext cx="9144001" cy="4109359"/>
          </a:xfrm>
          <a:prstGeom prst="rect">
            <a:avLst/>
          </a:prstGeom>
          <a:noFill/>
        </p:spPr>
      </p:pic>
      <p:pic>
        <p:nvPicPr>
          <p:cNvPr id="6" name="The French Revolution (Bad Romance by Lady Gaga).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04800" y="5410200"/>
            <a:ext cx="1905000" cy="1047750"/>
          </a:xfrm>
          <a:prstGeom prst="rect">
            <a:avLst/>
          </a:prstGeom>
        </p:spPr>
      </p:pic>
      <p:sp>
        <p:nvSpPr>
          <p:cNvPr id="7" name="TextBox 6"/>
          <p:cNvSpPr txBox="1"/>
          <p:nvPr/>
        </p:nvSpPr>
        <p:spPr>
          <a:xfrm>
            <a:off x="228600" y="6553200"/>
            <a:ext cx="20574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Further Clarification</a:t>
            </a:r>
            <a:endParaRPr lang="en-US" sz="1400" b="1" dirty="0">
              <a:latin typeface="Times New Roman" pitchFamily="18" charset="0"/>
              <a:cs typeface="Times New Roman" pitchFamily="18" charset="0"/>
            </a:endParaRPr>
          </a:p>
        </p:txBody>
      </p:sp>
      <p:sp>
        <p:nvSpPr>
          <p:cNvPr id="8" name="Rectangle 7"/>
          <p:cNvSpPr/>
          <p:nvPr/>
        </p:nvSpPr>
        <p:spPr>
          <a:xfrm>
            <a:off x="0" y="4648200"/>
            <a:ext cx="9144000" cy="784830"/>
          </a:xfrm>
          <a:prstGeom prst="rect">
            <a:avLst/>
          </a:prstGeom>
        </p:spPr>
        <p:txBody>
          <a:bodyPr wrap="square">
            <a:spAutoFit/>
          </a:bodyPr>
          <a:lstStyle/>
          <a:p>
            <a:pPr algn="ctr">
              <a:spcBef>
                <a:spcPct val="50000"/>
              </a:spcBef>
            </a:pPr>
            <a:r>
              <a:rPr lang="en-US" b="1" dirty="0" smtClean="0">
                <a:solidFill>
                  <a:srgbClr val="FF0000"/>
                </a:solidFill>
                <a:latin typeface="Times New Roman" pitchFamily="18" charset="0"/>
              </a:rPr>
              <a:t>French</a:t>
            </a:r>
            <a:r>
              <a:rPr lang="en-US" b="1" dirty="0" smtClean="0">
                <a:latin typeface="Times New Roman" pitchFamily="18" charset="0"/>
              </a:rPr>
              <a:t> </a:t>
            </a:r>
            <a:r>
              <a:rPr lang="en-US" b="1" dirty="0" smtClean="0">
                <a:solidFill>
                  <a:schemeClr val="accent2"/>
                </a:solidFill>
                <a:latin typeface="Times New Roman" pitchFamily="18" charset="0"/>
              </a:rPr>
              <a:t>Revolution</a:t>
            </a:r>
            <a:r>
              <a:rPr lang="en-US" b="1" dirty="0" smtClean="0">
                <a:latin typeface="Times New Roman" pitchFamily="18" charset="0"/>
              </a:rPr>
              <a:t> and </a:t>
            </a:r>
            <a:r>
              <a:rPr lang="en-US" b="1" dirty="0" smtClean="0">
                <a:solidFill>
                  <a:schemeClr val="bg1"/>
                </a:solidFill>
                <a:latin typeface="Times New Roman" pitchFamily="18" charset="0"/>
              </a:rPr>
              <a:t>Napoleon</a:t>
            </a:r>
            <a:r>
              <a:rPr lang="en-US" b="1" dirty="0" smtClean="0">
                <a:latin typeface="Times New Roman" pitchFamily="18" charset="0"/>
              </a:rPr>
              <a:t> Handout: A Review/Preview</a:t>
            </a:r>
          </a:p>
          <a:p>
            <a:pPr algn="ctr">
              <a:spcBef>
                <a:spcPct val="50000"/>
              </a:spcBef>
            </a:pPr>
            <a:r>
              <a:rPr lang="en-US" b="1" dirty="0">
                <a:latin typeface="Times New Roman" pitchFamily="18" charset="0"/>
              </a:rPr>
              <a:t>All Four sets of questions </a:t>
            </a:r>
            <a:r>
              <a:rPr lang="en-US" b="1" dirty="0" smtClean="0">
                <a:latin typeface="Times New Roman" pitchFamily="18" charset="0"/>
              </a:rPr>
              <a:t>are Due Tomorrow!</a:t>
            </a:r>
            <a:endParaRPr lang="en-US" b="1" dirty="0">
              <a:latin typeface="Times New Roman" pitchFamily="18" charset="0"/>
            </a:endParaRPr>
          </a:p>
        </p:txBody>
      </p:sp>
      <p:sp>
        <p:nvSpPr>
          <p:cNvPr id="19459" name="Text Box 3"/>
          <p:cNvSpPr txBox="1">
            <a:spLocks noChangeArrowheads="1"/>
          </p:cNvSpPr>
          <p:nvPr/>
        </p:nvSpPr>
        <p:spPr bwMode="auto">
          <a:xfrm>
            <a:off x="-19050" y="4267200"/>
            <a:ext cx="9144000" cy="246221"/>
          </a:xfrm>
          <a:prstGeom prst="rect">
            <a:avLst/>
          </a:prstGeom>
          <a:noFill/>
          <a:ln w="9525">
            <a:noFill/>
            <a:miter lim="800000"/>
            <a:headEnd/>
            <a:tailEnd/>
          </a:ln>
        </p:spPr>
        <p:txBody>
          <a:bodyPr>
            <a:spAutoFit/>
          </a:bodyPr>
          <a:lstStyle/>
          <a:p>
            <a:pPr algn="ctr">
              <a:spcBef>
                <a:spcPct val="50000"/>
              </a:spcBef>
            </a:pPr>
            <a:r>
              <a:rPr lang="en-US" sz="1000" b="1" dirty="0" smtClean="0">
                <a:latin typeface="Times New Roman" pitchFamily="18" charset="0"/>
              </a:rPr>
              <a:t>90 </a:t>
            </a:r>
            <a:r>
              <a:rPr lang="en-US" sz="1000" b="1" dirty="0">
                <a:latin typeface="Times New Roman" pitchFamily="18" charset="0"/>
              </a:rPr>
              <a:t>Minutes</a:t>
            </a:r>
            <a:endParaRPr lang="en-US" sz="1000" b="1" i="1" dirty="0">
              <a:latin typeface="Times New Roman" pitchFamily="18" charset="0"/>
            </a:endParaRPr>
          </a:p>
        </p:txBody>
      </p:sp>
    </p:spTree>
    <p:extLst>
      <p:ext uri="{BB962C8B-B14F-4D97-AF65-F5344CB8AC3E}">
        <p14:creationId xmlns:p14="http://schemas.microsoft.com/office/powerpoint/2010/main" val="26832125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1"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7" grpId="0"/>
      <p:bldP spid="8" grpId="0"/>
      <p:bldP spid="1945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533400"/>
            <a:ext cx="2971800" cy="347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Text Box 3"/>
          <p:cNvSpPr txBox="1">
            <a:spLocks noChangeArrowheads="1"/>
          </p:cNvSpPr>
          <p:nvPr/>
        </p:nvSpPr>
        <p:spPr bwMode="auto">
          <a:xfrm>
            <a:off x="0" y="4876800"/>
            <a:ext cx="9144000" cy="246221"/>
          </a:xfrm>
          <a:prstGeom prst="rect">
            <a:avLst/>
          </a:prstGeom>
          <a:noFill/>
          <a:ln w="9525">
            <a:noFill/>
            <a:miter lim="800000"/>
            <a:headEnd/>
            <a:tailEnd/>
          </a:ln>
        </p:spPr>
        <p:txBody>
          <a:bodyPr>
            <a:spAutoFit/>
          </a:bodyPr>
          <a:lstStyle/>
          <a:p>
            <a:pPr algn="ctr">
              <a:spcBef>
                <a:spcPct val="50000"/>
              </a:spcBef>
            </a:pPr>
            <a:r>
              <a:rPr lang="en-US" sz="1000" b="1" dirty="0">
                <a:latin typeface="Times New Roman" pitchFamily="18" charset="0"/>
              </a:rPr>
              <a:t>5</a:t>
            </a:r>
            <a:r>
              <a:rPr lang="en-US" sz="1000" b="1" dirty="0" smtClean="0">
                <a:latin typeface="Times New Roman" pitchFamily="18" charset="0"/>
              </a:rPr>
              <a:t>0 </a:t>
            </a:r>
            <a:r>
              <a:rPr lang="en-US" sz="1000" b="1" dirty="0">
                <a:latin typeface="Times New Roman" pitchFamily="18" charset="0"/>
              </a:rPr>
              <a:t>Minutes</a:t>
            </a:r>
            <a:endParaRPr lang="en-US" sz="1000" b="1" i="1" dirty="0">
              <a:latin typeface="Times New Roman" pitchFamily="18" charset="0"/>
            </a:endParaRPr>
          </a:p>
        </p:txBody>
      </p:sp>
      <p:sp>
        <p:nvSpPr>
          <p:cNvPr id="8" name="Rectangle 7"/>
          <p:cNvSpPr/>
          <p:nvPr/>
        </p:nvSpPr>
        <p:spPr>
          <a:xfrm>
            <a:off x="11373" y="4419600"/>
            <a:ext cx="9144000" cy="369332"/>
          </a:xfrm>
          <a:prstGeom prst="rect">
            <a:avLst/>
          </a:prstGeom>
        </p:spPr>
        <p:txBody>
          <a:bodyPr wrap="square">
            <a:spAutoFit/>
          </a:bodyPr>
          <a:lstStyle/>
          <a:p>
            <a:pPr algn="ctr">
              <a:spcBef>
                <a:spcPct val="50000"/>
              </a:spcBef>
            </a:pPr>
            <a:r>
              <a:rPr lang="en-US" b="1" dirty="0" smtClean="0">
                <a:solidFill>
                  <a:srgbClr val="FF0000"/>
                </a:solidFill>
                <a:latin typeface="Times New Roman" pitchFamily="18" charset="0"/>
              </a:rPr>
              <a:t>Napoleon Bonaparte: </a:t>
            </a:r>
            <a:r>
              <a:rPr lang="en-US" b="1" dirty="0" smtClean="0">
                <a:solidFill>
                  <a:schemeClr val="accent4"/>
                </a:solidFill>
                <a:latin typeface="Times New Roman" pitchFamily="18" charset="0"/>
              </a:rPr>
              <a:t>The Glory of France</a:t>
            </a:r>
            <a:endParaRPr lang="en-US" b="1" dirty="0">
              <a:solidFill>
                <a:schemeClr val="accent4"/>
              </a:solidFill>
              <a:latin typeface="Times New Roman" pitchFamily="18" charset="0"/>
            </a:endParaRPr>
          </a:p>
        </p:txBody>
      </p:sp>
      <p:sp>
        <p:nvSpPr>
          <p:cNvPr id="10" name="Text Box 3"/>
          <p:cNvSpPr txBox="1">
            <a:spLocks noChangeArrowheads="1"/>
          </p:cNvSpPr>
          <p:nvPr/>
        </p:nvSpPr>
        <p:spPr bwMode="auto">
          <a:xfrm>
            <a:off x="0" y="5486400"/>
            <a:ext cx="9144000" cy="707886"/>
          </a:xfrm>
          <a:prstGeom prst="rect">
            <a:avLst/>
          </a:prstGeom>
          <a:noFill/>
          <a:ln w="9525">
            <a:noFill/>
            <a:miter lim="800000"/>
            <a:headEnd/>
            <a:tailEnd/>
          </a:ln>
        </p:spPr>
        <p:txBody>
          <a:bodyPr>
            <a:spAutoFit/>
          </a:bodyPr>
          <a:lstStyle/>
          <a:p>
            <a:pPr algn="ctr">
              <a:spcBef>
                <a:spcPct val="50000"/>
              </a:spcBef>
            </a:pPr>
            <a:r>
              <a:rPr lang="en-US" sz="1600" b="1" dirty="0" smtClean="0">
                <a:latin typeface="Times New Roman" pitchFamily="18" charset="0"/>
              </a:rPr>
              <a:t>Read Pages 54-55 and Complete </a:t>
            </a:r>
            <a:r>
              <a:rPr lang="en-US" sz="1600" b="1" i="1" dirty="0" smtClean="0">
                <a:latin typeface="Times New Roman" pitchFamily="18" charset="0"/>
              </a:rPr>
              <a:t>Explorations</a:t>
            </a:r>
            <a:r>
              <a:rPr lang="en-US" sz="1600" b="1" dirty="0" smtClean="0">
                <a:latin typeface="Times New Roman" pitchFamily="18" charset="0"/>
              </a:rPr>
              <a:t> on Page 55</a:t>
            </a:r>
          </a:p>
          <a:p>
            <a:pPr algn="ctr">
              <a:spcBef>
                <a:spcPct val="50000"/>
              </a:spcBef>
            </a:pPr>
            <a:r>
              <a:rPr lang="en-US" sz="1600" b="1" dirty="0" smtClean="0">
                <a:latin typeface="Times New Roman" pitchFamily="18" charset="0"/>
              </a:rPr>
              <a:t>Complete Handout: </a:t>
            </a:r>
            <a:r>
              <a:rPr lang="en-US" sz="1600" b="1" i="1" dirty="0" smtClean="0">
                <a:latin typeface="Times New Roman" pitchFamily="18" charset="0"/>
              </a:rPr>
              <a:t>Napoleon Bonaparte’s Domestic Policy</a:t>
            </a:r>
            <a:endParaRPr lang="en-US" sz="1600" b="1" i="1" dirty="0">
              <a:latin typeface="Times New Roman" pitchFamily="18" charset="0"/>
            </a:endParaRPr>
          </a:p>
        </p:txBody>
      </p:sp>
    </p:spTree>
    <p:extLst>
      <p:ext uri="{BB962C8B-B14F-4D97-AF65-F5344CB8AC3E}">
        <p14:creationId xmlns:p14="http://schemas.microsoft.com/office/powerpoint/2010/main" val="37981097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SuperStock_1100-690"/>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Rectangle 4"/>
          <p:cNvSpPr>
            <a:spLocks noChangeArrowheads="1"/>
          </p:cNvSpPr>
          <p:nvPr/>
        </p:nvSpPr>
        <p:spPr bwMode="auto">
          <a:xfrm>
            <a:off x="457200" y="76200"/>
            <a:ext cx="82296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Shaping Nationalism</a:t>
            </a:r>
          </a:p>
        </p:txBody>
      </p:sp>
      <p:sp>
        <p:nvSpPr>
          <p:cNvPr id="3078" name="Text Box 6"/>
          <p:cNvSpPr txBox="1">
            <a:spLocks noChangeArrowheads="1"/>
          </p:cNvSpPr>
          <p:nvPr/>
        </p:nvSpPr>
        <p:spPr bwMode="auto">
          <a:xfrm>
            <a:off x="0" y="2895600"/>
            <a:ext cx="9144000" cy="170816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With a partner review page 43 </a:t>
            </a:r>
          </a:p>
          <a:p>
            <a:pPr algn="ctr">
              <a:spcBef>
                <a:spcPct val="50000"/>
              </a:spcBef>
            </a:pPr>
            <a:endParaRPr lang="en-US" b="1" dirty="0" smtClean="0">
              <a:latin typeface="Times New Roman" pitchFamily="18" charset="0"/>
            </a:endParaRPr>
          </a:p>
          <a:p>
            <a:pPr algn="ctr">
              <a:spcBef>
                <a:spcPct val="50000"/>
              </a:spcBef>
            </a:pPr>
            <a:r>
              <a:rPr lang="en-US" b="1" dirty="0" smtClean="0">
                <a:latin typeface="Times New Roman" pitchFamily="18" charset="0"/>
              </a:rPr>
              <a:t>Respond </a:t>
            </a:r>
            <a:r>
              <a:rPr lang="en-US" b="1" dirty="0">
                <a:latin typeface="Times New Roman" pitchFamily="18" charset="0"/>
              </a:rPr>
              <a:t>to the questions in writing</a:t>
            </a:r>
          </a:p>
          <a:p>
            <a:pPr algn="ctr">
              <a:spcBef>
                <a:spcPct val="50000"/>
              </a:spcBef>
            </a:pPr>
            <a:endParaRPr lang="en-US" b="1" dirty="0">
              <a:latin typeface="Times New Roman" pitchFamily="18" charset="0"/>
            </a:endParaRPr>
          </a:p>
        </p:txBody>
      </p:sp>
      <p:pic>
        <p:nvPicPr>
          <p:cNvPr id="5" name="Video Library - wcco.com2_1.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4038600" y="4495800"/>
            <a:ext cx="920751" cy="690563"/>
          </a:xfrm>
          <a:prstGeom prst="rect">
            <a:avLst/>
          </a:prstGeom>
        </p:spPr>
      </p:pic>
      <p:sp>
        <p:nvSpPr>
          <p:cNvPr id="6" name="TextBox 5"/>
          <p:cNvSpPr txBox="1">
            <a:spLocks noChangeArrowheads="1"/>
          </p:cNvSpPr>
          <p:nvPr/>
        </p:nvSpPr>
        <p:spPr bwMode="auto">
          <a:xfrm>
            <a:off x="3886200" y="5257800"/>
            <a:ext cx="1143000" cy="430213"/>
          </a:xfrm>
          <a:prstGeom prst="rect">
            <a:avLst/>
          </a:prstGeom>
          <a:noFill/>
          <a:ln w="9525">
            <a:noFill/>
            <a:miter lim="800000"/>
            <a:headEnd/>
            <a:tailEnd/>
          </a:ln>
        </p:spPr>
        <p:txBody>
          <a:bodyPr>
            <a:spAutoFit/>
          </a:bodyPr>
          <a:lstStyle/>
          <a:p>
            <a:pPr algn="ctr"/>
            <a:r>
              <a:rPr lang="en-US" sz="1100" b="1" dirty="0">
                <a:latin typeface="Times New Roman" pitchFamily="18" charset="0"/>
                <a:cs typeface="Times New Roman" pitchFamily="18" charset="0"/>
              </a:rPr>
              <a:t>Paris Riots </a:t>
            </a:r>
          </a:p>
          <a:p>
            <a:pPr algn="ctr"/>
            <a:r>
              <a:rPr lang="en-US" sz="1100" b="1" dirty="0">
                <a:latin typeface="Times New Roman" pitchFamily="18" charset="0"/>
                <a:cs typeface="Times New Roman" pitchFamily="18" charset="0"/>
              </a:rPr>
              <a:t>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 to="" calcmode="lin" valueType="num">
                                      <p:cBhvr>
                                        <p:cTn id="10" dur="1" fill="hold"/>
                                        <p:tgtEl>
                                          <p:spTgt spid="307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8">
                                            <p:txEl>
                                              <p:pRg st="0" end="0"/>
                                            </p:txEl>
                                          </p:spTgt>
                                        </p:tgtEl>
                                        <p:attrNameLst>
                                          <p:attrName>style.visibility</p:attrName>
                                        </p:attrNameLst>
                                      </p:cBhvr>
                                      <p:to>
                                        <p:strVal val="visible"/>
                                      </p:to>
                                    </p:set>
                                    <p:anim to="" calcmode="lin" valueType="num">
                                      <p:cBhvr>
                                        <p:cTn id="13" dur="1" fill="hold"/>
                                        <p:tgtEl>
                                          <p:spTgt spid="307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8">
                                            <p:txEl>
                                              <p:pRg st="2" end="2"/>
                                            </p:txEl>
                                          </p:spTgt>
                                        </p:tgtEl>
                                        <p:attrNameLst>
                                          <p:attrName>style.visibility</p:attrName>
                                        </p:attrNameLst>
                                      </p:cBhvr>
                                      <p:to>
                                        <p:strVal val="visible"/>
                                      </p:to>
                                    </p:set>
                                    <p:anim to="" calcmode="lin" valueType="num">
                                      <p:cBhvr>
                                        <p:cTn id="16" dur="1" fill="hold"/>
                                        <p:tgtEl>
                                          <p:spTgt spid="3078">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5"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3076"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0" y="5638800"/>
            <a:ext cx="9144000" cy="246221"/>
          </a:xfrm>
          <a:prstGeom prst="rect">
            <a:avLst/>
          </a:prstGeom>
          <a:noFill/>
          <a:ln w="9525">
            <a:noFill/>
            <a:miter lim="800000"/>
            <a:headEnd/>
            <a:tailEnd/>
          </a:ln>
        </p:spPr>
        <p:txBody>
          <a:bodyPr>
            <a:spAutoFit/>
          </a:bodyPr>
          <a:lstStyle/>
          <a:p>
            <a:pPr algn="ctr">
              <a:spcBef>
                <a:spcPct val="50000"/>
              </a:spcBef>
            </a:pPr>
            <a:r>
              <a:rPr lang="en-US" sz="1000" b="1" dirty="0" smtClean="0">
                <a:latin typeface="Times New Roman" pitchFamily="18" charset="0"/>
              </a:rPr>
              <a:t>90 </a:t>
            </a:r>
            <a:r>
              <a:rPr lang="en-US" sz="1000" b="1" dirty="0">
                <a:latin typeface="Times New Roman" pitchFamily="18" charset="0"/>
              </a:rPr>
              <a:t>Minutes</a:t>
            </a:r>
            <a:endParaRPr lang="en-US" sz="1000" b="1" i="1" dirty="0">
              <a:latin typeface="Times New Roman" pitchFamily="18" charset="0"/>
            </a:endParaRPr>
          </a:p>
        </p:txBody>
      </p:sp>
      <p:pic>
        <p:nvPicPr>
          <p:cNvPr id="18437" name="Picture 5" descr="http://www.genreonline.net/Genre_files/FrenchRevLogo.jpg"/>
          <p:cNvPicPr>
            <a:picLocks noChangeAspect="1" noChangeArrowheads="1"/>
          </p:cNvPicPr>
          <p:nvPr/>
        </p:nvPicPr>
        <p:blipFill>
          <a:blip r:embed="rId4" cstate="print"/>
          <a:srcRect/>
          <a:stretch>
            <a:fillRect/>
          </a:stretch>
        </p:blipFill>
        <p:spPr bwMode="auto">
          <a:xfrm>
            <a:off x="0" y="1295400"/>
            <a:ext cx="9144001" cy="4109359"/>
          </a:xfrm>
          <a:prstGeom prst="rect">
            <a:avLst/>
          </a:prstGeom>
          <a:noFill/>
        </p:spPr>
      </p:pic>
      <p:sp>
        <p:nvSpPr>
          <p:cNvPr id="4" name="Rectangle 3"/>
          <p:cNvSpPr/>
          <p:nvPr/>
        </p:nvSpPr>
        <p:spPr>
          <a:xfrm>
            <a:off x="0" y="609600"/>
            <a:ext cx="9144000" cy="369332"/>
          </a:xfrm>
          <a:prstGeom prst="rect">
            <a:avLst/>
          </a:prstGeom>
        </p:spPr>
        <p:txBody>
          <a:bodyPr wrap="square">
            <a:spAutoFit/>
          </a:bodyPr>
          <a:lstStyle/>
          <a:p>
            <a:pPr algn="ctr">
              <a:spcBef>
                <a:spcPct val="50000"/>
              </a:spcBef>
            </a:pPr>
            <a:r>
              <a:rPr lang="en-US" b="1" dirty="0" smtClean="0">
                <a:latin typeface="Times New Roman" pitchFamily="18" charset="0"/>
              </a:rPr>
              <a:t>French Revolution and Napoleon Handout: Review</a:t>
            </a:r>
            <a:endParaRPr lang="en-US" b="1" dirty="0">
              <a:latin typeface="Times New Roman" pitchFamily="18" charset="0"/>
            </a:endParaRPr>
          </a:p>
        </p:txBody>
      </p:sp>
      <p:sp>
        <p:nvSpPr>
          <p:cNvPr id="5" name="Rectangle 4"/>
          <p:cNvSpPr/>
          <p:nvPr/>
        </p:nvSpPr>
        <p:spPr>
          <a:xfrm>
            <a:off x="0" y="6019800"/>
            <a:ext cx="9144000" cy="784830"/>
          </a:xfrm>
          <a:prstGeom prst="rect">
            <a:avLst/>
          </a:prstGeom>
        </p:spPr>
        <p:txBody>
          <a:bodyPr wrap="square">
            <a:spAutoFit/>
          </a:bodyPr>
          <a:lstStyle/>
          <a:p>
            <a:pPr algn="ctr">
              <a:spcBef>
                <a:spcPct val="50000"/>
              </a:spcBef>
            </a:pPr>
            <a:r>
              <a:rPr lang="en-US" b="1" dirty="0" smtClean="0">
                <a:latin typeface="Times New Roman" pitchFamily="18" charset="0"/>
              </a:rPr>
              <a:t>Assignment: </a:t>
            </a:r>
            <a:r>
              <a:rPr lang="en-US" b="1" i="1" dirty="0" smtClean="0">
                <a:latin typeface="Times New Roman" pitchFamily="18" charset="0"/>
              </a:rPr>
              <a:t>The Napoleon Dossier</a:t>
            </a:r>
          </a:p>
          <a:p>
            <a:pPr algn="ctr">
              <a:spcBef>
                <a:spcPct val="50000"/>
              </a:spcBef>
            </a:pPr>
            <a:r>
              <a:rPr lang="en-US" b="1" dirty="0" smtClean="0">
                <a:solidFill>
                  <a:srgbClr val="002060"/>
                </a:solidFill>
                <a:latin typeface="Times New Roman" pitchFamily="18" charset="0"/>
              </a:rPr>
              <a:t>Laptops on Friday – Due Tuesday!</a:t>
            </a:r>
            <a:endParaRPr lang="en-US" b="1" dirty="0">
              <a:solidFill>
                <a:srgbClr val="002060"/>
              </a:solidFill>
              <a:latin typeface="Times New Roman" pitchFamily="18" charset="0"/>
            </a:endParaRPr>
          </a:p>
        </p:txBody>
      </p:sp>
      <p:pic>
        <p:nvPicPr>
          <p:cNvPr id="6" name="The French Revolution (Bad Romance by Lady Gaga).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304800" y="5410200"/>
            <a:ext cx="1905000" cy="1047750"/>
          </a:xfrm>
          <a:prstGeom prst="rect">
            <a:avLst/>
          </a:prstGeom>
        </p:spPr>
      </p:pic>
      <p:sp>
        <p:nvSpPr>
          <p:cNvPr id="7" name="TextBox 6"/>
          <p:cNvSpPr txBox="1"/>
          <p:nvPr/>
        </p:nvSpPr>
        <p:spPr>
          <a:xfrm>
            <a:off x="228600" y="6553200"/>
            <a:ext cx="2057400"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Further Clarification</a:t>
            </a:r>
            <a:endParaRPr lang="en-US" sz="14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499"/>
                                          </p:stCondLst>
                                        </p:cTn>
                                        <p:tgtEl>
                                          <p:spTgt spid="19459"/>
                                        </p:tgtEl>
                                        <p:attrNameLst>
                                          <p:attrName>style.visibility</p:attrName>
                                        </p:attrNameLst>
                                      </p:cBhvr>
                                      <p:to>
                                        <p:strVal val="visible"/>
                                      </p:to>
                                    </p:set>
                                    <p:anim to="" calcmode="lin" valueType="num">
                                      <p:cBhvr>
                                        <p:cTn id="7" dur="1" fill="hold"/>
                                        <p:tgtEl>
                                          <p:spTgt spid="1945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to="" calcmode="lin" valueType="num">
                                      <p:cBhvr>
                                        <p:cTn id="20" dur="1" fill="hold"/>
                                        <p:tgtEl>
                                          <p:spTgt spid="7"/>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6" fill="hold" display="0">
                  <p:stCondLst>
                    <p:cond delay="indefinite"/>
                  </p:stCondLst>
                  <p:endCondLst>
                    <p:cond evt="onNext" delay="0">
                      <p:tgtEl>
                        <p:sldTgt/>
                      </p:tgtEl>
                    </p:cond>
                    <p:cond evt="onPrev" delay="0">
                      <p:tgtEl>
                        <p:sldTgt/>
                      </p:tgtEl>
                    </p:cond>
                  </p:endCondLst>
                </p:cTn>
                <p:tgtEl>
                  <p:spTgt spid="6"/>
                </p:tgtEl>
              </p:cMediaNode>
            </p:video>
          </p:childTnLst>
        </p:cTn>
      </p:par>
    </p:tnLst>
    <p:bldLst>
      <p:bldP spid="19459" grpId="0" autoUpdateAnimBg="0"/>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napoleon-781366"/>
          <p:cNvPicPr>
            <a:picLocks noChangeAspect="1" noChangeArrowheads="1"/>
          </p:cNvPicPr>
          <p:nvPr/>
        </p:nvPicPr>
        <p:blipFill>
          <a:blip r:embed="rId2" cstate="print">
            <a:lum bright="70000" contrast="-70000"/>
          </a:blip>
          <a:srcRect/>
          <a:stretch>
            <a:fillRect/>
          </a:stretch>
        </p:blipFill>
        <p:spPr bwMode="auto">
          <a:xfrm>
            <a:off x="0" y="25400"/>
            <a:ext cx="9144000" cy="6870700"/>
          </a:xfrm>
          <a:prstGeom prst="rect">
            <a:avLst/>
          </a:prstGeom>
          <a:noFill/>
          <a:ln w="9525">
            <a:noFill/>
            <a:miter lim="800000"/>
            <a:headEnd/>
            <a:tailEnd/>
          </a:ln>
        </p:spPr>
      </p:pic>
      <p:pic>
        <p:nvPicPr>
          <p:cNvPr id="24581" name="Picture 5" descr="critical_thinkers"/>
          <p:cNvPicPr>
            <a:picLocks noChangeAspect="1" noChangeArrowheads="1"/>
          </p:cNvPicPr>
          <p:nvPr/>
        </p:nvPicPr>
        <p:blipFill>
          <a:blip r:embed="rId3" cstate="print"/>
          <a:srcRect/>
          <a:stretch>
            <a:fillRect/>
          </a:stretch>
        </p:blipFill>
        <p:spPr bwMode="auto">
          <a:xfrm>
            <a:off x="2057400" y="2667000"/>
            <a:ext cx="5029200" cy="3771900"/>
          </a:xfrm>
          <a:prstGeom prst="rect">
            <a:avLst/>
          </a:prstGeom>
          <a:noFill/>
          <a:ln w="9525">
            <a:noFill/>
            <a:miter lim="800000"/>
            <a:headEnd/>
            <a:tailEnd/>
          </a:ln>
        </p:spPr>
      </p:pic>
      <p:sp>
        <p:nvSpPr>
          <p:cNvPr id="24582" name="Rectangle 6"/>
          <p:cNvSpPr>
            <a:spLocks noChangeArrowheads="1"/>
          </p:cNvSpPr>
          <p:nvPr/>
        </p:nvSpPr>
        <p:spPr bwMode="auto">
          <a:xfrm>
            <a:off x="0" y="76200"/>
            <a:ext cx="9144000" cy="2514600"/>
          </a:xfrm>
          <a:prstGeom prst="rect">
            <a:avLst/>
          </a:prstGeom>
          <a:noFill/>
          <a:ln w="9525">
            <a:noFill/>
            <a:miter lim="800000"/>
            <a:headEnd/>
            <a:tailEnd/>
          </a:ln>
        </p:spPr>
        <p:txBody>
          <a:bodyPr anchor="ctr"/>
          <a:lstStyle/>
          <a:p>
            <a:pPr algn="ctr"/>
            <a:r>
              <a:rPr lang="en-US" sz="2400" b="1">
                <a:solidFill>
                  <a:schemeClr val="accent2"/>
                </a:solidFill>
                <a:latin typeface="Times New Roman" pitchFamily="18" charset="0"/>
              </a:rPr>
              <a:t>Is requiring people to study their country’s history a positive way of ensuring that citizens develop shared memories…?</a:t>
            </a:r>
            <a:br>
              <a:rPr lang="en-US" sz="2400" b="1">
                <a:solidFill>
                  <a:schemeClr val="accent2"/>
                </a:solidFill>
                <a:latin typeface="Times New Roman" pitchFamily="18" charset="0"/>
              </a:rPr>
            </a:br>
            <a:r>
              <a:rPr lang="en-US" sz="2400" b="1">
                <a:solidFill>
                  <a:schemeClr val="accent2"/>
                </a:solidFill>
                <a:latin typeface="Times New Roman" pitchFamily="18" charset="0"/>
              </a:rPr>
              <a:t>Or is it nothing but a way of manipulating citizens’ nationalistic feelings?</a:t>
            </a:r>
            <a:br>
              <a:rPr lang="en-US" sz="2400" b="1">
                <a:solidFill>
                  <a:schemeClr val="accent2"/>
                </a:solidFill>
                <a:latin typeface="Times New Roman" pitchFamily="18" charset="0"/>
              </a:rPr>
            </a:br>
            <a:r>
              <a:rPr lang="en-US" sz="2400" b="1">
                <a:solidFill>
                  <a:schemeClr val="accent2"/>
                </a:solidFill>
                <a:latin typeface="Times New Roman" pitchFamily="18" charset="0"/>
              </a:rPr>
              <a:t/>
            </a:r>
            <a:br>
              <a:rPr lang="en-US" sz="2400" b="1">
                <a:solidFill>
                  <a:schemeClr val="accent2"/>
                </a:solidFill>
                <a:latin typeface="Times New Roman" pitchFamily="18" charset="0"/>
              </a:rPr>
            </a:br>
            <a:r>
              <a:rPr lang="en-US" b="1">
                <a:latin typeface="Times New Roman" pitchFamily="18" charset="0"/>
              </a:rPr>
              <a:t>Discuss with one other person</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4587"/>
                                        </p:tgtEl>
                                        <p:attrNameLst>
                                          <p:attrName>style.visibility</p:attrName>
                                        </p:attrNameLst>
                                      </p:cBhvr>
                                      <p:to>
                                        <p:strVal val="visible"/>
                                      </p:to>
                                    </p:set>
                                    <p:anim to="" calcmode="lin" valueType="num">
                                      <p:cBhvr>
                                        <p:cTn id="7" dur="1" fill="hold"/>
                                        <p:tgtEl>
                                          <p:spTgt spid="2458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582">
                                            <p:txEl>
                                              <p:pRg st="0" end="0"/>
                                            </p:txEl>
                                          </p:spTgt>
                                        </p:tgtEl>
                                        <p:attrNameLst>
                                          <p:attrName>style.visibility</p:attrName>
                                        </p:attrNameLst>
                                      </p:cBhvr>
                                      <p:to>
                                        <p:strVal val="visible"/>
                                      </p:to>
                                    </p:set>
                                    <p:anim to="" calcmode="lin" valueType="num">
                                      <p:cBhvr>
                                        <p:cTn id="10" dur="1" fill="hold"/>
                                        <p:tgtEl>
                                          <p:spTgt spid="24582">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4581"/>
                                        </p:tgtEl>
                                        <p:attrNameLst>
                                          <p:attrName>style.visibility</p:attrName>
                                        </p:attrNameLst>
                                      </p:cBhvr>
                                      <p:to>
                                        <p:strVal val="visible"/>
                                      </p:to>
                                    </p:set>
                                    <p:anim to="" calcmode="lin" valueType="num">
                                      <p:cBhvr>
                                        <p:cTn id="15" dur="1" fill="hold"/>
                                        <p:tgtEl>
                                          <p:spTgt spid="2458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descr="napoleon-781366"/>
          <p:cNvPicPr>
            <a:picLocks noChangeAspect="1" noChangeArrowheads="1"/>
          </p:cNvPicPr>
          <p:nvPr/>
        </p:nvPicPr>
        <p:blipFill>
          <a:blip r:embed="rId2" cstate="print">
            <a:lum bright="70000" contrast="-70000"/>
          </a:blip>
          <a:srcRect/>
          <a:stretch>
            <a:fillRect/>
          </a:stretch>
        </p:blipFill>
        <p:spPr bwMode="auto">
          <a:xfrm>
            <a:off x="0" y="25400"/>
            <a:ext cx="9144000" cy="6870700"/>
          </a:xfrm>
          <a:prstGeom prst="rect">
            <a:avLst/>
          </a:prstGeom>
          <a:noFill/>
          <a:ln w="9525">
            <a:noFill/>
            <a:miter lim="800000"/>
            <a:headEnd/>
            <a:tailEnd/>
          </a:ln>
        </p:spPr>
      </p:pic>
      <p:pic>
        <p:nvPicPr>
          <p:cNvPr id="25604" name="Picture 4" descr="Fig2-13.jpg"/>
          <p:cNvPicPr>
            <a:picLocks noChangeAspect="1" noChangeArrowheads="1"/>
          </p:cNvPicPr>
          <p:nvPr/>
        </p:nvPicPr>
        <p:blipFill>
          <a:blip r:embed="rId3" cstate="print"/>
          <a:srcRect/>
          <a:stretch>
            <a:fillRect/>
          </a:stretch>
        </p:blipFill>
        <p:spPr bwMode="auto">
          <a:xfrm>
            <a:off x="762000" y="2819400"/>
            <a:ext cx="2544763" cy="3276600"/>
          </a:xfrm>
          <a:prstGeom prst="rect">
            <a:avLst/>
          </a:prstGeom>
          <a:noFill/>
          <a:ln w="9525">
            <a:noFill/>
            <a:miter lim="800000"/>
            <a:headEnd/>
            <a:tailEnd/>
          </a:ln>
        </p:spPr>
      </p:pic>
      <p:sp>
        <p:nvSpPr>
          <p:cNvPr id="25605" name="Rectangle 5"/>
          <p:cNvSpPr>
            <a:spLocks noChangeArrowheads="1"/>
          </p:cNvSpPr>
          <p:nvPr/>
        </p:nvSpPr>
        <p:spPr bwMode="auto">
          <a:xfrm>
            <a:off x="0" y="152400"/>
            <a:ext cx="9144000" cy="1066800"/>
          </a:xfrm>
          <a:prstGeom prst="rect">
            <a:avLst/>
          </a:prstGeom>
          <a:noFill/>
          <a:ln w="9525">
            <a:noFill/>
            <a:miter lim="800000"/>
            <a:headEnd/>
            <a:tailEnd/>
          </a:ln>
        </p:spPr>
        <p:txBody>
          <a:bodyPr anchor="ctr"/>
          <a:lstStyle/>
          <a:p>
            <a:pPr algn="ctr"/>
            <a:r>
              <a:rPr lang="en-US" sz="3600" b="1">
                <a:solidFill>
                  <a:srgbClr val="FF3300"/>
                </a:solidFill>
                <a:latin typeface="Times New Roman" pitchFamily="18" charset="0"/>
              </a:rPr>
              <a:t>How Have People Responded To Some Factors That Shape Nationalism?</a:t>
            </a:r>
            <a:endParaRPr lang="en-US" sz="3600" b="1" i="1">
              <a:solidFill>
                <a:srgbClr val="FF3300"/>
              </a:solidFill>
              <a:latin typeface="Times New Roman" pitchFamily="18" charset="0"/>
            </a:endParaRPr>
          </a:p>
        </p:txBody>
      </p:sp>
      <p:sp>
        <p:nvSpPr>
          <p:cNvPr id="25606" name="Text Box 6"/>
          <p:cNvSpPr txBox="1">
            <a:spLocks noChangeArrowheads="1"/>
          </p:cNvSpPr>
          <p:nvPr/>
        </p:nvSpPr>
        <p:spPr bwMode="auto">
          <a:xfrm>
            <a:off x="0" y="2362200"/>
            <a:ext cx="4038600" cy="33655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Read Page 56, including Figure 2-13</a:t>
            </a:r>
          </a:p>
        </p:txBody>
      </p:sp>
      <p:sp>
        <p:nvSpPr>
          <p:cNvPr id="25608" name="Text Box 8"/>
          <p:cNvSpPr txBox="1">
            <a:spLocks noChangeArrowheads="1"/>
          </p:cNvSpPr>
          <p:nvPr/>
        </p:nvSpPr>
        <p:spPr bwMode="auto">
          <a:xfrm>
            <a:off x="3810000" y="1752600"/>
            <a:ext cx="5105400" cy="49022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In what way did events from the French Revolution become powerful historical symbols for the French?</a:t>
            </a:r>
          </a:p>
          <a:p>
            <a:pPr algn="ctr">
              <a:spcBef>
                <a:spcPct val="50000"/>
              </a:spcBef>
            </a:pPr>
            <a:r>
              <a:rPr lang="en-US" b="1">
                <a:latin typeface="Times New Roman" pitchFamily="18" charset="0"/>
              </a:rPr>
              <a:t>Are these symbols based on myth or reality?</a:t>
            </a:r>
          </a:p>
          <a:p>
            <a:pPr algn="ctr">
              <a:spcBef>
                <a:spcPct val="50000"/>
              </a:spcBef>
            </a:pPr>
            <a:r>
              <a:rPr lang="en-US" b="1">
                <a:latin typeface="Times New Roman" pitchFamily="18" charset="0"/>
              </a:rPr>
              <a:t>How did Jacques-Louis David alter historical truth in his painting of Napoleon crossing the Alps?</a:t>
            </a:r>
          </a:p>
          <a:p>
            <a:pPr algn="ctr">
              <a:spcBef>
                <a:spcPct val="50000"/>
              </a:spcBef>
            </a:pPr>
            <a:r>
              <a:rPr lang="en-US" b="1">
                <a:latin typeface="Times New Roman" pitchFamily="18" charset="0"/>
              </a:rPr>
              <a:t>Is it wrong to make changes when retelling historical events</a:t>
            </a:r>
          </a:p>
          <a:p>
            <a:pPr algn="ctr">
              <a:spcBef>
                <a:spcPct val="50000"/>
              </a:spcBef>
            </a:pPr>
            <a:r>
              <a:rPr lang="en-US" b="1">
                <a:latin typeface="Times New Roman" pitchFamily="18" charset="0"/>
              </a:rPr>
              <a:t>How do we decide which version of history to teach in schools?  For example, do we describe Napoleon from the point of view of his supporters or his enemies?</a:t>
            </a:r>
          </a:p>
          <a:p>
            <a:pPr algn="ctr">
              <a:spcBef>
                <a:spcPct val="50000"/>
              </a:spcBef>
            </a:pPr>
            <a:r>
              <a:rPr lang="en-US" b="1">
                <a:latin typeface="Times New Roman" pitchFamily="18" charset="0"/>
              </a:rPr>
              <a:t>Can history be used to unify a nation if it includes stories of failure and defeat?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anim to="" calcmode="lin" valueType="num">
                                      <p:cBhvr>
                                        <p:cTn id="7" dur="1" fill="hold"/>
                                        <p:tgtEl>
                                          <p:spTgt spid="2560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5607"/>
                                        </p:tgtEl>
                                        <p:attrNameLst>
                                          <p:attrName>style.visibility</p:attrName>
                                        </p:attrNameLst>
                                      </p:cBhvr>
                                      <p:to>
                                        <p:strVal val="visible"/>
                                      </p:to>
                                    </p:set>
                                    <p:anim to="" calcmode="lin" valueType="num">
                                      <p:cBhvr>
                                        <p:cTn id="10" dur="1" fill="hold"/>
                                        <p:tgtEl>
                                          <p:spTgt spid="256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anim to="" calcmode="lin" valueType="num">
                                      <p:cBhvr>
                                        <p:cTn id="15" dur="1" fill="hold"/>
                                        <p:tgtEl>
                                          <p:spTgt spid="25604"/>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5606">
                                            <p:txEl>
                                              <p:pRg st="0" end="0"/>
                                            </p:txEl>
                                          </p:spTgt>
                                        </p:tgtEl>
                                        <p:attrNameLst>
                                          <p:attrName>style.visibility</p:attrName>
                                        </p:attrNameLst>
                                      </p:cBhvr>
                                      <p:to>
                                        <p:strVal val="visible"/>
                                      </p:to>
                                    </p:set>
                                    <p:anim to="" calcmode="lin" valueType="num">
                                      <p:cBhvr>
                                        <p:cTn id="18" dur="1" fill="hold"/>
                                        <p:tgtEl>
                                          <p:spTgt spid="25606">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5608">
                                            <p:txEl>
                                              <p:pRg st="0" end="0"/>
                                            </p:txEl>
                                          </p:spTgt>
                                        </p:tgtEl>
                                        <p:attrNameLst>
                                          <p:attrName>style.visibility</p:attrName>
                                        </p:attrNameLst>
                                      </p:cBhvr>
                                      <p:to>
                                        <p:strVal val="visible"/>
                                      </p:to>
                                    </p:set>
                                    <p:anim to="" calcmode="lin" valueType="num">
                                      <p:cBhvr>
                                        <p:cTn id="23" dur="1" fill="hold"/>
                                        <p:tgtEl>
                                          <p:spTgt spid="25608">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5608">
                                            <p:txEl>
                                              <p:pRg st="1" end="1"/>
                                            </p:txEl>
                                          </p:spTgt>
                                        </p:tgtEl>
                                        <p:attrNameLst>
                                          <p:attrName>style.visibility</p:attrName>
                                        </p:attrNameLst>
                                      </p:cBhvr>
                                      <p:to>
                                        <p:strVal val="visible"/>
                                      </p:to>
                                    </p:set>
                                    <p:anim to="" calcmode="lin" valueType="num">
                                      <p:cBhvr>
                                        <p:cTn id="28" dur="1" fill="hold"/>
                                        <p:tgtEl>
                                          <p:spTgt spid="25608">
                                            <p:txEl>
                                              <p:pRg st="1" end="1"/>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5608">
                                            <p:txEl>
                                              <p:pRg st="2" end="2"/>
                                            </p:txEl>
                                          </p:spTgt>
                                        </p:tgtEl>
                                        <p:attrNameLst>
                                          <p:attrName>style.visibility</p:attrName>
                                        </p:attrNameLst>
                                      </p:cBhvr>
                                      <p:to>
                                        <p:strVal val="visible"/>
                                      </p:to>
                                    </p:set>
                                    <p:anim to="" calcmode="lin" valueType="num">
                                      <p:cBhvr>
                                        <p:cTn id="33" dur="1" fill="hold"/>
                                        <p:tgtEl>
                                          <p:spTgt spid="25608">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5608">
                                            <p:txEl>
                                              <p:pRg st="3" end="3"/>
                                            </p:txEl>
                                          </p:spTgt>
                                        </p:tgtEl>
                                        <p:attrNameLst>
                                          <p:attrName>style.visibility</p:attrName>
                                        </p:attrNameLst>
                                      </p:cBhvr>
                                      <p:to>
                                        <p:strVal val="visible"/>
                                      </p:to>
                                    </p:set>
                                    <p:anim to="" calcmode="lin" valueType="num">
                                      <p:cBhvr>
                                        <p:cTn id="38" dur="1" fill="hold"/>
                                        <p:tgtEl>
                                          <p:spTgt spid="25608">
                                            <p:txEl>
                                              <p:pRg st="3" end="3"/>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25608">
                                            <p:txEl>
                                              <p:pRg st="4" end="4"/>
                                            </p:txEl>
                                          </p:spTgt>
                                        </p:tgtEl>
                                        <p:attrNameLst>
                                          <p:attrName>style.visibility</p:attrName>
                                        </p:attrNameLst>
                                      </p:cBhvr>
                                      <p:to>
                                        <p:strVal val="visible"/>
                                      </p:to>
                                    </p:set>
                                    <p:anim to="" calcmode="lin" valueType="num">
                                      <p:cBhvr>
                                        <p:cTn id="43" dur="1" fill="hold"/>
                                        <p:tgtEl>
                                          <p:spTgt spid="25608">
                                            <p:txEl>
                                              <p:pRg st="4" end="4"/>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25608">
                                            <p:txEl>
                                              <p:pRg st="5" end="5"/>
                                            </p:txEl>
                                          </p:spTgt>
                                        </p:tgtEl>
                                        <p:attrNameLst>
                                          <p:attrName>style.visibility</p:attrName>
                                        </p:attrNameLst>
                                      </p:cBhvr>
                                      <p:to>
                                        <p:strVal val="visible"/>
                                      </p:to>
                                    </p:set>
                                    <p:anim to="" calcmode="lin" valueType="num">
                                      <p:cBhvr>
                                        <p:cTn id="48" dur="1" fill="hold"/>
                                        <p:tgtEl>
                                          <p:spTgt spid="25608">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jab"/>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6627" name="Rectangle 3"/>
          <p:cNvSpPr>
            <a:spLocks noChangeArrowheads="1"/>
          </p:cNvSpPr>
          <p:nvPr/>
        </p:nvSpPr>
        <p:spPr bwMode="auto">
          <a:xfrm>
            <a:off x="0" y="76200"/>
            <a:ext cx="9144000" cy="1739900"/>
          </a:xfrm>
          <a:prstGeom prst="rect">
            <a:avLst/>
          </a:prstGeom>
          <a:noFill/>
          <a:ln w="9525">
            <a:noFill/>
            <a:miter lim="800000"/>
            <a:headEnd/>
            <a:tailEnd/>
          </a:ln>
        </p:spPr>
        <p:txBody>
          <a:bodyPr>
            <a:spAutoFit/>
          </a:bodyPr>
          <a:lstStyle/>
          <a:p>
            <a:pPr algn="ctr">
              <a:spcBef>
                <a:spcPct val="50000"/>
              </a:spcBef>
            </a:pPr>
            <a:r>
              <a:rPr lang="en-US" sz="3600" b="1">
                <a:solidFill>
                  <a:schemeClr val="accent2"/>
                </a:solidFill>
                <a:latin typeface="Times New Roman" pitchFamily="18" charset="0"/>
              </a:rPr>
              <a:t>Does the ban on headscarves violate France’s national ideals of liberty, equality and brotherhood?</a:t>
            </a:r>
          </a:p>
        </p:txBody>
      </p:sp>
      <p:sp>
        <p:nvSpPr>
          <p:cNvPr id="26628" name="Text Box 4"/>
          <p:cNvSpPr txBox="1">
            <a:spLocks noChangeArrowheads="1"/>
          </p:cNvSpPr>
          <p:nvPr/>
        </p:nvSpPr>
        <p:spPr bwMode="auto">
          <a:xfrm>
            <a:off x="0" y="2819400"/>
            <a:ext cx="9144000" cy="34639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57 – Including </a:t>
            </a:r>
            <a:r>
              <a:rPr lang="en-US" sz="2000" b="1" i="1">
                <a:latin typeface="Times New Roman" pitchFamily="18" charset="0"/>
              </a:rPr>
              <a:t>Voices</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The left-hand side of the class will take the </a:t>
            </a:r>
            <a:r>
              <a:rPr lang="en-US" sz="2000" b="1" i="1">
                <a:latin typeface="Times New Roman" pitchFamily="18" charset="0"/>
              </a:rPr>
              <a:t>Yes</a:t>
            </a:r>
            <a:r>
              <a:rPr lang="en-US" sz="2000" b="1">
                <a:latin typeface="Times New Roman" pitchFamily="18" charset="0"/>
              </a:rPr>
              <a:t> side</a:t>
            </a:r>
          </a:p>
          <a:p>
            <a:pPr algn="ctr">
              <a:spcBef>
                <a:spcPct val="50000"/>
              </a:spcBef>
            </a:pPr>
            <a:r>
              <a:rPr lang="en-US" sz="2000" b="1">
                <a:latin typeface="Times New Roman" pitchFamily="18" charset="0"/>
              </a:rPr>
              <a:t>The right-hand side of the class will take the </a:t>
            </a:r>
            <a:r>
              <a:rPr lang="en-US" sz="2000" b="1" i="1">
                <a:latin typeface="Times New Roman" pitchFamily="18" charset="0"/>
              </a:rPr>
              <a:t>No</a:t>
            </a:r>
            <a:r>
              <a:rPr lang="en-US" sz="2000" b="1">
                <a:latin typeface="Times New Roman" pitchFamily="18" charset="0"/>
              </a:rPr>
              <a:t> side.</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Each side will prepare up to five arguments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 to="" calcmode="lin" valueType="num">
                                      <p:cBhvr>
                                        <p:cTn id="7" dur="1" fill="hold"/>
                                        <p:tgtEl>
                                          <p:spTgt spid="2662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6628">
                                            <p:txEl>
                                              <p:pRg st="0" end="0"/>
                                            </p:txEl>
                                          </p:spTgt>
                                        </p:tgtEl>
                                        <p:attrNameLst>
                                          <p:attrName>style.visibility</p:attrName>
                                        </p:attrNameLst>
                                      </p:cBhvr>
                                      <p:to>
                                        <p:strVal val="visible"/>
                                      </p:to>
                                    </p:set>
                                    <p:anim to="" calcmode="lin" valueType="num">
                                      <p:cBhvr>
                                        <p:cTn id="10" dur="1" fill="hold"/>
                                        <p:tgtEl>
                                          <p:spTgt spid="26628">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6628">
                                            <p:txEl>
                                              <p:pRg st="2" end="2"/>
                                            </p:txEl>
                                          </p:spTgt>
                                        </p:tgtEl>
                                        <p:attrNameLst>
                                          <p:attrName>style.visibility</p:attrName>
                                        </p:attrNameLst>
                                      </p:cBhvr>
                                      <p:to>
                                        <p:strVal val="visible"/>
                                      </p:to>
                                    </p:set>
                                    <p:anim to="" calcmode="lin" valueType="num">
                                      <p:cBhvr>
                                        <p:cTn id="15" dur="1" fill="hold"/>
                                        <p:tgtEl>
                                          <p:spTgt spid="26628">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27"/>
                                        </p:tgtEl>
                                        <p:attrNameLst>
                                          <p:attrName>style.visibility</p:attrName>
                                        </p:attrNameLst>
                                      </p:cBhvr>
                                      <p:to>
                                        <p:strVal val="visible"/>
                                      </p:to>
                                    </p:set>
                                    <p:anim to="" calcmode="lin" valueType="num">
                                      <p:cBhvr>
                                        <p:cTn id="18" dur="1" fill="hold"/>
                                        <p:tgtEl>
                                          <p:spTgt spid="2662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6628">
                                            <p:txEl>
                                              <p:pRg st="3" end="3"/>
                                            </p:txEl>
                                          </p:spTgt>
                                        </p:tgtEl>
                                        <p:attrNameLst>
                                          <p:attrName>style.visibility</p:attrName>
                                        </p:attrNameLst>
                                      </p:cBhvr>
                                      <p:to>
                                        <p:strVal val="visible"/>
                                      </p:to>
                                    </p:set>
                                    <p:anim to="" calcmode="lin" valueType="num">
                                      <p:cBhvr>
                                        <p:cTn id="21" dur="1" fill="hold"/>
                                        <p:tgtEl>
                                          <p:spTgt spid="26628">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26628">
                                            <p:txEl>
                                              <p:pRg st="5" end="5"/>
                                            </p:txEl>
                                          </p:spTgt>
                                        </p:tgtEl>
                                        <p:attrNameLst>
                                          <p:attrName>style.visibility</p:attrName>
                                        </p:attrNameLst>
                                      </p:cBhvr>
                                      <p:to>
                                        <p:strVal val="visible"/>
                                      </p:to>
                                    </p:set>
                                    <p:anim to="" calcmode="lin" valueType="num">
                                      <p:cBhvr>
                                        <p:cTn id="26" dur="1" fill="hold"/>
                                        <p:tgtEl>
                                          <p:spTgt spid="26628">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6628">
                                            <p:txEl>
                                              <p:pRg st="7" end="7"/>
                                            </p:txEl>
                                          </p:spTgt>
                                        </p:tgtEl>
                                        <p:attrNameLst>
                                          <p:attrName>style.visibility</p:attrName>
                                        </p:attrNameLst>
                                      </p:cBhvr>
                                      <p:to>
                                        <p:strVal val="visible"/>
                                      </p:to>
                                    </p:set>
                                    <p:anim to="" calcmode="lin" valueType="num">
                                      <p:cBhvr>
                                        <p:cTn id="31" dur="1" fill="hold"/>
                                        <p:tgtEl>
                                          <p:spTgt spid="26628">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Bosto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7654" name="Rectangle 6"/>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a:r>
              <a:rPr lang="en-US" sz="4400" b="1">
                <a:solidFill>
                  <a:schemeClr val="accent2"/>
                </a:solidFill>
                <a:latin typeface="Times New Roman" pitchFamily="18" charset="0"/>
              </a:rPr>
              <a:t>Boston Tea Party</a:t>
            </a:r>
          </a:p>
        </p:txBody>
      </p:sp>
      <p:sp>
        <p:nvSpPr>
          <p:cNvPr id="27655" name="Text Box 7"/>
          <p:cNvSpPr txBox="1">
            <a:spLocks noChangeArrowheads="1"/>
          </p:cNvSpPr>
          <p:nvPr/>
        </p:nvSpPr>
        <p:spPr bwMode="auto">
          <a:xfrm>
            <a:off x="0" y="1981200"/>
            <a:ext cx="9144000" cy="253047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Read page 58</a:t>
            </a:r>
          </a:p>
          <a:p>
            <a:pPr algn="ctr">
              <a:spcBef>
                <a:spcPct val="50000"/>
              </a:spcBef>
            </a:pPr>
            <a:endParaRPr lang="en-US" sz="2000" b="1">
              <a:latin typeface="Times New Roman" pitchFamily="18" charset="0"/>
            </a:endParaRPr>
          </a:p>
          <a:p>
            <a:pPr algn="ctr">
              <a:spcBef>
                <a:spcPct val="50000"/>
              </a:spcBef>
            </a:pPr>
            <a:r>
              <a:rPr lang="en-US" sz="2000" b="1">
                <a:latin typeface="Times New Roman" pitchFamily="18" charset="0"/>
              </a:rPr>
              <a:t>As you read, keep the following question in mind…</a:t>
            </a:r>
          </a:p>
          <a:p>
            <a:pPr algn="ctr">
              <a:spcBef>
                <a:spcPct val="50000"/>
              </a:spcBef>
            </a:pPr>
            <a:endParaRPr lang="en-US" sz="2000" b="1">
              <a:latin typeface="Times New Roman" pitchFamily="18" charset="0"/>
            </a:endParaRPr>
          </a:p>
          <a:p>
            <a:pPr algn="ctr">
              <a:spcBef>
                <a:spcPct val="50000"/>
              </a:spcBef>
            </a:pPr>
            <a:r>
              <a:rPr lang="en-US" sz="2000" b="1">
                <a:solidFill>
                  <a:schemeClr val="accent2"/>
                </a:solidFill>
                <a:latin typeface="Times New Roman" pitchFamily="18" charset="0"/>
              </a:rPr>
              <a:t>In what ways was the Boston Tea Party in the United States similar or dissimilar to the storming of the Bastille in France?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7654"/>
                                        </p:tgtEl>
                                        <p:attrNameLst>
                                          <p:attrName>style.visibility</p:attrName>
                                        </p:attrNameLst>
                                      </p:cBhvr>
                                      <p:to>
                                        <p:strVal val="visible"/>
                                      </p:to>
                                    </p:set>
                                    <p:anim to="" calcmode="lin" valueType="num">
                                      <p:cBhvr>
                                        <p:cTn id="7" dur="1" fill="hold"/>
                                        <p:tgtEl>
                                          <p:spTgt spid="2765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7653"/>
                                        </p:tgtEl>
                                        <p:attrNameLst>
                                          <p:attrName>style.visibility</p:attrName>
                                        </p:attrNameLst>
                                      </p:cBhvr>
                                      <p:to>
                                        <p:strVal val="visible"/>
                                      </p:to>
                                    </p:set>
                                    <p:anim to="" calcmode="lin" valueType="num">
                                      <p:cBhvr>
                                        <p:cTn id="10" dur="1" fill="hold"/>
                                        <p:tgtEl>
                                          <p:spTgt spid="2765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5">
                                            <p:txEl>
                                              <p:pRg st="0" end="0"/>
                                            </p:txEl>
                                          </p:spTgt>
                                        </p:tgtEl>
                                        <p:attrNameLst>
                                          <p:attrName>style.visibility</p:attrName>
                                        </p:attrNameLst>
                                      </p:cBhvr>
                                      <p:to>
                                        <p:strVal val="visible"/>
                                      </p:to>
                                    </p:set>
                                    <p:anim to="" calcmode="lin" valueType="num">
                                      <p:cBhvr>
                                        <p:cTn id="13" dur="1" fill="hold"/>
                                        <p:tgtEl>
                                          <p:spTgt spid="2765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5">
                                            <p:txEl>
                                              <p:pRg st="2" end="2"/>
                                            </p:txEl>
                                          </p:spTgt>
                                        </p:tgtEl>
                                        <p:attrNameLst>
                                          <p:attrName>style.visibility</p:attrName>
                                        </p:attrNameLst>
                                      </p:cBhvr>
                                      <p:to>
                                        <p:strVal val="visible"/>
                                      </p:to>
                                    </p:set>
                                    <p:anim to="" calcmode="lin" valueType="num">
                                      <p:cBhvr>
                                        <p:cTn id="16" dur="1" fill="hold"/>
                                        <p:tgtEl>
                                          <p:spTgt spid="2765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7655">
                                            <p:txEl>
                                              <p:pRg st="4" end="4"/>
                                            </p:txEl>
                                          </p:spTgt>
                                        </p:tgtEl>
                                        <p:attrNameLst>
                                          <p:attrName>style.visibility</p:attrName>
                                        </p:attrNameLst>
                                      </p:cBhvr>
                                      <p:to>
                                        <p:strVal val="visible"/>
                                      </p:to>
                                    </p:set>
                                    <p:anim to="" calcmode="lin" valueType="num">
                                      <p:cBhvr>
                                        <p:cTn id="19" dur="1" fill="hold"/>
                                        <p:tgtEl>
                                          <p:spTgt spid="2765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28675" name="Rectangle 3"/>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And Finally…</a:t>
            </a:r>
          </a:p>
        </p:txBody>
      </p:sp>
      <p:sp>
        <p:nvSpPr>
          <p:cNvPr id="28676"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Continue with your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to="" calcmode="lin" valueType="num">
                                      <p:cBhvr>
                                        <p:cTn id="7" dur="1" fill="hold"/>
                                        <p:tgtEl>
                                          <p:spTgt spid="2867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6"/>
                                        </p:tgtEl>
                                        <p:attrNameLst>
                                          <p:attrName>style.visibility</p:attrName>
                                        </p:attrNameLst>
                                      </p:cBhvr>
                                      <p:to>
                                        <p:strVal val="visible"/>
                                      </p:to>
                                    </p:set>
                                    <p:anim to="" calcmode="lin" valueType="num">
                                      <p:cBhvr>
                                        <p:cTn id="10" dur="1" fill="hold"/>
                                        <p:tgtEl>
                                          <p:spTgt spid="2867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CP3"/>
          <p:cNvPicPr>
            <a:picLocks noChangeAspect="1" noChangeArrowheads="1"/>
          </p:cNvPicPr>
          <p:nvPr/>
        </p:nvPicPr>
        <p:blipFill>
          <a:blip r:embed="rId4"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9703" name="Text Box 7"/>
          <p:cNvSpPr txBox="1">
            <a:spLocks noChangeArrowheads="1"/>
          </p:cNvSpPr>
          <p:nvPr/>
        </p:nvSpPr>
        <p:spPr bwMode="auto">
          <a:xfrm>
            <a:off x="0" y="76200"/>
            <a:ext cx="9144000" cy="1617663"/>
          </a:xfrm>
          <a:prstGeom prst="rect">
            <a:avLst/>
          </a:prstGeom>
          <a:noFill/>
          <a:ln w="9525">
            <a:noFill/>
            <a:miter lim="800000"/>
            <a:headEnd/>
            <a:tailEnd/>
          </a:ln>
        </p:spPr>
        <p:txBody>
          <a:bodyPr>
            <a:spAutoFit/>
          </a:bodyPr>
          <a:lstStyle/>
          <a:p>
            <a:pPr algn="ctr">
              <a:spcBef>
                <a:spcPct val="50000"/>
              </a:spcBef>
            </a:pPr>
            <a:r>
              <a:rPr lang="en-US" sz="2800" b="1" dirty="0">
                <a:solidFill>
                  <a:schemeClr val="accent2"/>
                </a:solidFill>
                <a:latin typeface="Times New Roman" pitchFamily="18" charset="0"/>
              </a:rPr>
              <a:t>Canadian Railway Trilogy</a:t>
            </a:r>
          </a:p>
          <a:p>
            <a:pPr algn="ctr">
              <a:spcBef>
                <a:spcPct val="50000"/>
              </a:spcBef>
            </a:pPr>
            <a:endParaRPr lang="en-US" sz="2800" b="1" dirty="0">
              <a:solidFill>
                <a:schemeClr val="accent2"/>
              </a:solidFill>
              <a:latin typeface="Times New Roman" pitchFamily="18" charset="0"/>
            </a:endParaRPr>
          </a:p>
          <a:p>
            <a:pPr algn="ctr">
              <a:spcBef>
                <a:spcPct val="50000"/>
              </a:spcBef>
            </a:pPr>
            <a:r>
              <a:rPr lang="en-US" sz="2000" b="1" dirty="0" smtClean="0">
                <a:latin typeface="Times New Roman" pitchFamily="18" charset="0"/>
              </a:rPr>
              <a:t>Listen to Gordon Lightfoot and follow along with the Lyrics</a:t>
            </a:r>
            <a:endParaRPr lang="en-US" sz="2000" u="sng" dirty="0">
              <a:latin typeface="Times New Roman" pitchFamily="18" charset="0"/>
            </a:endParaRPr>
          </a:p>
        </p:txBody>
      </p:sp>
      <p:sp>
        <p:nvSpPr>
          <p:cNvPr id="29704" name="Text Box 8"/>
          <p:cNvSpPr txBox="1">
            <a:spLocks noChangeArrowheads="1"/>
          </p:cNvSpPr>
          <p:nvPr/>
        </p:nvSpPr>
        <p:spPr bwMode="auto">
          <a:xfrm>
            <a:off x="0" y="2362200"/>
            <a:ext cx="9144000" cy="3943350"/>
          </a:xfrm>
          <a:prstGeom prst="rect">
            <a:avLst/>
          </a:prstGeom>
          <a:noFill/>
          <a:ln w="9525">
            <a:noFill/>
            <a:miter lim="800000"/>
            <a:headEnd/>
            <a:tailEnd/>
          </a:ln>
        </p:spPr>
        <p:txBody>
          <a:bodyPr>
            <a:spAutoFit/>
          </a:bodyPr>
          <a:lstStyle/>
          <a:p>
            <a:pPr algn="ctr">
              <a:spcBef>
                <a:spcPct val="50000"/>
              </a:spcBef>
            </a:pPr>
            <a:r>
              <a:rPr lang="en-US" b="1" dirty="0">
                <a:solidFill>
                  <a:schemeClr val="accent2"/>
                </a:solidFill>
                <a:latin typeface="Times New Roman" pitchFamily="18" charset="0"/>
              </a:rPr>
              <a:t>How does Lightfoot describe Canada before the railroad was constructed?</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How would life change when the railroad was finished?</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Who built the railway?  What was the work like?</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solidFill>
                  <a:schemeClr val="accent2"/>
                </a:solidFill>
                <a:latin typeface="Times New Roman" pitchFamily="18" charset="0"/>
              </a:rPr>
              <a:t>Why does the song refer to the dead?  To tearing up trails?  To opening the earth’s heart and letting its life blood flow?  To opening up the soil with teardrops and toil?</a:t>
            </a:r>
          </a:p>
          <a:p>
            <a:pPr algn="ctr">
              <a:spcBef>
                <a:spcPct val="50000"/>
              </a:spcBef>
            </a:pPr>
            <a:endParaRPr lang="en-US" b="1" dirty="0">
              <a:solidFill>
                <a:schemeClr val="accent2"/>
              </a:solidFill>
              <a:latin typeface="Times New Roman" pitchFamily="18" charset="0"/>
            </a:endParaRPr>
          </a:p>
          <a:p>
            <a:pPr algn="ctr">
              <a:spcBef>
                <a:spcPct val="50000"/>
              </a:spcBef>
            </a:pPr>
            <a:r>
              <a:rPr lang="en-US" b="1" dirty="0">
                <a:latin typeface="Times New Roman" pitchFamily="18" charset="0"/>
              </a:rPr>
              <a:t>Read the top half of page 59, including Figure 2-15</a:t>
            </a:r>
          </a:p>
        </p:txBody>
      </p:sp>
      <p:pic>
        <p:nvPicPr>
          <p:cNvPr id="5" name="Canadian Railroad Trilogy.wm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stretch>
            <a:fillRect/>
          </a:stretch>
        </p:blipFill>
        <p:spPr>
          <a:xfrm>
            <a:off x="4114800" y="1752600"/>
            <a:ext cx="685800" cy="51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9701"/>
                                        </p:tgtEl>
                                        <p:attrNameLst>
                                          <p:attrName>style.visibility</p:attrName>
                                        </p:attrNameLst>
                                      </p:cBhvr>
                                      <p:to>
                                        <p:strVal val="visible"/>
                                      </p:to>
                                    </p:set>
                                    <p:anim to="" calcmode="lin" valueType="num">
                                      <p:cBhvr>
                                        <p:cTn id="7" dur="1" fill="hold"/>
                                        <p:tgtEl>
                                          <p:spTgt spid="29701"/>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9704">
                                            <p:txEl>
                                              <p:pRg st="8" end="8"/>
                                            </p:txEl>
                                          </p:spTgt>
                                        </p:tgtEl>
                                        <p:attrNameLst>
                                          <p:attrName>style.visibility</p:attrName>
                                        </p:attrNameLst>
                                      </p:cBhvr>
                                      <p:to>
                                        <p:strVal val="visible"/>
                                      </p:to>
                                    </p:set>
                                    <p:anim to="" calcmode="lin" valueType="num">
                                      <p:cBhvr>
                                        <p:cTn id="10" dur="1" fill="hold"/>
                                        <p:tgtEl>
                                          <p:spTgt spid="29704">
                                            <p:txEl>
                                              <p:pRg st="8" end="8"/>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29703"/>
                                        </p:tgtEl>
                                        <p:attrNameLst>
                                          <p:attrName>style.visibility</p:attrName>
                                        </p:attrNameLst>
                                      </p:cBhvr>
                                      <p:to>
                                        <p:strVal val="visible"/>
                                      </p:to>
                                    </p:set>
                                    <p:anim to="" calcmode="lin" valueType="num">
                                      <p:cBhvr>
                                        <p:cTn id="15" dur="1" fill="hold"/>
                                        <p:tgtEl>
                                          <p:spTgt spid="29703"/>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9704">
                                            <p:txEl>
                                              <p:pRg st="0" end="0"/>
                                            </p:txEl>
                                          </p:spTgt>
                                        </p:tgtEl>
                                        <p:attrNameLst>
                                          <p:attrName>style.visibility</p:attrName>
                                        </p:attrNameLst>
                                      </p:cBhvr>
                                      <p:to>
                                        <p:strVal val="visible"/>
                                      </p:to>
                                    </p:set>
                                    <p:anim to="" calcmode="lin" valueType="num">
                                      <p:cBhvr>
                                        <p:cTn id="23" dur="1" fill="hold"/>
                                        <p:tgtEl>
                                          <p:spTgt spid="29704">
                                            <p:txEl>
                                              <p:pRg st="0" end="0"/>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9704">
                                            <p:txEl>
                                              <p:pRg st="2" end="2"/>
                                            </p:txEl>
                                          </p:spTgt>
                                        </p:tgtEl>
                                        <p:attrNameLst>
                                          <p:attrName>style.visibility</p:attrName>
                                        </p:attrNameLst>
                                      </p:cBhvr>
                                      <p:to>
                                        <p:strVal val="visible"/>
                                      </p:to>
                                    </p:set>
                                    <p:anim to="" calcmode="lin" valueType="num">
                                      <p:cBhvr>
                                        <p:cTn id="28" dur="1" fill="hold"/>
                                        <p:tgtEl>
                                          <p:spTgt spid="29704">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9704">
                                            <p:txEl>
                                              <p:pRg st="4" end="4"/>
                                            </p:txEl>
                                          </p:spTgt>
                                        </p:tgtEl>
                                        <p:attrNameLst>
                                          <p:attrName>style.visibility</p:attrName>
                                        </p:attrNameLst>
                                      </p:cBhvr>
                                      <p:to>
                                        <p:strVal val="visible"/>
                                      </p:to>
                                    </p:set>
                                    <p:anim to="" calcmode="lin" valueType="num">
                                      <p:cBhvr>
                                        <p:cTn id="33" dur="1" fill="hold"/>
                                        <p:tgtEl>
                                          <p:spTgt spid="29704">
                                            <p:txEl>
                                              <p:pRg st="4" end="4"/>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9704">
                                            <p:txEl>
                                              <p:pRg st="6" end="6"/>
                                            </p:txEl>
                                          </p:spTgt>
                                        </p:tgtEl>
                                        <p:attrNameLst>
                                          <p:attrName>style.visibility</p:attrName>
                                        </p:attrNameLst>
                                      </p:cBhvr>
                                      <p:to>
                                        <p:strVal val="visible"/>
                                      </p:to>
                                    </p:set>
                                    <p:anim to="" calcmode="lin" valueType="num">
                                      <p:cBhvr>
                                        <p:cTn id="38" dur="1" fill="hold"/>
                                        <p:tgtEl>
                                          <p:spTgt spid="2970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9"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297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800px-Canadian_Red_Ensign"/>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26" name="Text Box 6"/>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Defining Canada’s Stories</a:t>
            </a:r>
          </a:p>
        </p:txBody>
      </p:sp>
      <p:sp>
        <p:nvSpPr>
          <p:cNvPr id="30729" name="Text Box 9"/>
          <p:cNvSpPr txBox="1">
            <a:spLocks noChangeArrowheads="1"/>
          </p:cNvSpPr>
          <p:nvPr/>
        </p:nvSpPr>
        <p:spPr bwMode="auto">
          <a:xfrm>
            <a:off x="0" y="1524000"/>
            <a:ext cx="9144000" cy="1417638"/>
          </a:xfrm>
          <a:prstGeom prst="rect">
            <a:avLst/>
          </a:prstGeom>
          <a:noFill/>
          <a:ln w="9525">
            <a:noFill/>
            <a:miter lim="800000"/>
            <a:headEnd/>
            <a:tailEnd/>
          </a:ln>
        </p:spPr>
        <p:txBody>
          <a:bodyPr>
            <a:spAutoFit/>
          </a:bodyPr>
          <a:lstStyle/>
          <a:p>
            <a:pPr algn="ctr">
              <a:spcBef>
                <a:spcPct val="50000"/>
              </a:spcBef>
            </a:pPr>
            <a:r>
              <a:rPr lang="en-US" sz="2400" b="1" i="1">
                <a:latin typeface="Times New Roman" pitchFamily="18" charset="0"/>
              </a:rPr>
              <a:t>“History</a:t>
            </a:r>
            <a:r>
              <a:rPr lang="en-US" sz="2400" b="1">
                <a:latin typeface="Times New Roman" pitchFamily="18" charset="0"/>
              </a:rPr>
              <a:t> is written by the </a:t>
            </a:r>
            <a:r>
              <a:rPr lang="en-US" sz="2400" b="1" i="1">
                <a:latin typeface="Times New Roman" pitchFamily="18" charset="0"/>
              </a:rPr>
              <a:t>victors</a:t>
            </a:r>
            <a:r>
              <a:rPr lang="en-US" sz="2400" b="1">
                <a:latin typeface="Times New Roman" pitchFamily="18" charset="0"/>
              </a:rPr>
              <a:t> “</a:t>
            </a:r>
          </a:p>
          <a:p>
            <a:pPr algn="ctr">
              <a:spcBef>
                <a:spcPct val="50000"/>
              </a:spcBef>
            </a:pPr>
            <a:endParaRPr lang="en-US" sz="2400" b="1">
              <a:latin typeface="Times New Roman" pitchFamily="18" charset="0"/>
            </a:endParaRPr>
          </a:p>
          <a:p>
            <a:pPr algn="ctr">
              <a:spcBef>
                <a:spcPct val="50000"/>
              </a:spcBef>
            </a:pPr>
            <a:r>
              <a:rPr lang="en-US" b="1">
                <a:latin typeface="Times New Roman" pitchFamily="18" charset="0"/>
              </a:rPr>
              <a:t>What is meant by this quote?</a:t>
            </a:r>
          </a:p>
        </p:txBody>
      </p:sp>
      <p:sp>
        <p:nvSpPr>
          <p:cNvPr id="30730" name="Text Box 10"/>
          <p:cNvSpPr txBox="1">
            <a:spLocks noChangeArrowheads="1"/>
          </p:cNvSpPr>
          <p:nvPr/>
        </p:nvSpPr>
        <p:spPr bwMode="auto">
          <a:xfrm>
            <a:off x="0" y="3505200"/>
            <a:ext cx="9144000" cy="32559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rest of page 59</a:t>
            </a:r>
          </a:p>
          <a:p>
            <a:pPr algn="ctr">
              <a:spcBef>
                <a:spcPct val="50000"/>
              </a:spcBef>
            </a:pPr>
            <a:endParaRPr lang="en-US" b="1">
              <a:latin typeface="Times New Roman" pitchFamily="18" charset="0"/>
            </a:endParaRPr>
          </a:p>
          <a:p>
            <a:pPr algn="ctr">
              <a:spcBef>
                <a:spcPct val="50000"/>
              </a:spcBef>
            </a:pPr>
            <a:r>
              <a:rPr lang="en-US" b="1" i="1">
                <a:latin typeface="Times New Roman" pitchFamily="18" charset="0"/>
              </a:rPr>
              <a:t>What traditions/holidays do we or have we shared with Great Britain?</a:t>
            </a:r>
          </a:p>
          <a:p>
            <a:pPr algn="ctr">
              <a:spcBef>
                <a:spcPct val="50000"/>
              </a:spcBef>
            </a:pPr>
            <a:r>
              <a:rPr lang="en-US" b="1">
                <a:solidFill>
                  <a:schemeClr val="accent2"/>
                </a:solidFill>
                <a:latin typeface="Times New Roman" pitchFamily="18" charset="0"/>
              </a:rPr>
              <a:t>Our Flag (until 1965)</a:t>
            </a:r>
          </a:p>
          <a:p>
            <a:pPr algn="ctr">
              <a:spcBef>
                <a:spcPct val="50000"/>
              </a:spcBef>
            </a:pPr>
            <a:r>
              <a:rPr lang="en-US" b="1">
                <a:solidFill>
                  <a:schemeClr val="accent2"/>
                </a:solidFill>
                <a:latin typeface="Times New Roman" pitchFamily="18" charset="0"/>
              </a:rPr>
              <a:t>Boxing Day</a:t>
            </a:r>
          </a:p>
          <a:p>
            <a:pPr algn="ctr">
              <a:spcBef>
                <a:spcPct val="50000"/>
              </a:spcBef>
            </a:pPr>
            <a:r>
              <a:rPr lang="en-US" b="1">
                <a:solidFill>
                  <a:schemeClr val="accent2"/>
                </a:solidFill>
                <a:latin typeface="Times New Roman" pitchFamily="18" charset="0"/>
              </a:rPr>
              <a:t>Thanksgiving</a:t>
            </a:r>
          </a:p>
          <a:p>
            <a:pPr algn="ctr">
              <a:spcBef>
                <a:spcPct val="50000"/>
              </a:spcBef>
            </a:pPr>
            <a:r>
              <a:rPr lang="en-US" b="1">
                <a:solidFill>
                  <a:schemeClr val="accent2"/>
                </a:solidFill>
                <a:latin typeface="Times New Roman" pitchFamily="18" charset="0"/>
              </a:rPr>
              <a:t>Victoria Day</a:t>
            </a:r>
          </a:p>
          <a:p>
            <a:pPr algn="ctr">
              <a:spcBef>
                <a:spcPct val="50000"/>
              </a:spcBef>
            </a:pPr>
            <a:endParaRPr lang="en-US" b="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28"/>
                                        </p:tgtEl>
                                        <p:attrNameLst>
                                          <p:attrName>style.visibility</p:attrName>
                                        </p:attrNameLst>
                                      </p:cBhvr>
                                      <p:to>
                                        <p:strVal val="visible"/>
                                      </p:to>
                                    </p:set>
                                    <p:anim to="" calcmode="lin" valueType="num">
                                      <p:cBhvr>
                                        <p:cTn id="7" dur="1" fill="hold"/>
                                        <p:tgtEl>
                                          <p:spTgt spid="3072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29">
                                            <p:txEl>
                                              <p:pRg st="0" end="0"/>
                                            </p:txEl>
                                          </p:spTgt>
                                        </p:tgtEl>
                                        <p:attrNameLst>
                                          <p:attrName>style.visibility</p:attrName>
                                        </p:attrNameLst>
                                      </p:cBhvr>
                                      <p:to>
                                        <p:strVal val="visible"/>
                                      </p:to>
                                    </p:set>
                                    <p:anim to="" calcmode="lin" valueType="num">
                                      <p:cBhvr>
                                        <p:cTn id="10" dur="1" fill="hold"/>
                                        <p:tgtEl>
                                          <p:spTgt spid="30729">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9">
                                            <p:txEl>
                                              <p:pRg st="2" end="2"/>
                                            </p:txEl>
                                          </p:spTgt>
                                        </p:tgtEl>
                                        <p:attrNameLst>
                                          <p:attrName>style.visibility</p:attrName>
                                        </p:attrNameLst>
                                      </p:cBhvr>
                                      <p:to>
                                        <p:strVal val="visible"/>
                                      </p:to>
                                    </p:set>
                                    <p:anim to="" calcmode="lin" valueType="num">
                                      <p:cBhvr>
                                        <p:cTn id="13" dur="1" fill="hold"/>
                                        <p:tgtEl>
                                          <p:spTgt spid="30729">
                                            <p:txEl>
                                              <p:pRg st="2" end="2"/>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0726">
                                            <p:txEl>
                                              <p:pRg st="0" end="0"/>
                                            </p:txEl>
                                          </p:spTgt>
                                        </p:tgtEl>
                                        <p:attrNameLst>
                                          <p:attrName>style.visibility</p:attrName>
                                        </p:attrNameLst>
                                      </p:cBhvr>
                                      <p:to>
                                        <p:strVal val="visible"/>
                                      </p:to>
                                    </p:set>
                                    <p:anim to="" calcmode="lin" valueType="num">
                                      <p:cBhvr>
                                        <p:cTn id="18" dur="1" fill="hold"/>
                                        <p:tgtEl>
                                          <p:spTgt spid="30726">
                                            <p:txEl>
                                              <p:pRg st="0" end="0"/>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0730">
                                            <p:txEl>
                                              <p:pRg st="0" end="0"/>
                                            </p:txEl>
                                          </p:spTgt>
                                        </p:tgtEl>
                                        <p:attrNameLst>
                                          <p:attrName>style.visibility</p:attrName>
                                        </p:attrNameLst>
                                      </p:cBhvr>
                                      <p:to>
                                        <p:strVal val="visible"/>
                                      </p:to>
                                    </p:set>
                                    <p:anim to="" calcmode="lin" valueType="num">
                                      <p:cBhvr>
                                        <p:cTn id="21" dur="1" fill="hold"/>
                                        <p:tgtEl>
                                          <p:spTgt spid="30730">
                                            <p:txEl>
                                              <p:pRg st="0" end="0"/>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0730">
                                            <p:txEl>
                                              <p:pRg st="2" end="2"/>
                                            </p:txEl>
                                          </p:spTgt>
                                        </p:tgtEl>
                                        <p:attrNameLst>
                                          <p:attrName>style.visibility</p:attrName>
                                        </p:attrNameLst>
                                      </p:cBhvr>
                                      <p:to>
                                        <p:strVal val="visible"/>
                                      </p:to>
                                    </p:set>
                                    <p:anim to="" calcmode="lin" valueType="num">
                                      <p:cBhvr>
                                        <p:cTn id="26" dur="1" fill="hold"/>
                                        <p:tgtEl>
                                          <p:spTgt spid="30730">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0730">
                                            <p:txEl>
                                              <p:pRg st="3" end="3"/>
                                            </p:txEl>
                                          </p:spTgt>
                                        </p:tgtEl>
                                        <p:attrNameLst>
                                          <p:attrName>style.visibility</p:attrName>
                                        </p:attrNameLst>
                                      </p:cBhvr>
                                      <p:to>
                                        <p:strVal val="visible"/>
                                      </p:to>
                                    </p:set>
                                    <p:anim to="" calcmode="lin" valueType="num">
                                      <p:cBhvr>
                                        <p:cTn id="31" dur="1" fill="hold"/>
                                        <p:tgtEl>
                                          <p:spTgt spid="30730">
                                            <p:txEl>
                                              <p:pRg st="3" end="3"/>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0730">
                                            <p:txEl>
                                              <p:pRg st="4" end="4"/>
                                            </p:txEl>
                                          </p:spTgt>
                                        </p:tgtEl>
                                        <p:attrNameLst>
                                          <p:attrName>style.visibility</p:attrName>
                                        </p:attrNameLst>
                                      </p:cBhvr>
                                      <p:to>
                                        <p:strVal val="visible"/>
                                      </p:to>
                                    </p:set>
                                    <p:anim to="" calcmode="lin" valueType="num">
                                      <p:cBhvr>
                                        <p:cTn id="36" dur="1" fill="hold"/>
                                        <p:tgtEl>
                                          <p:spTgt spid="30730">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30730">
                                            <p:txEl>
                                              <p:pRg st="5" end="5"/>
                                            </p:txEl>
                                          </p:spTgt>
                                        </p:tgtEl>
                                        <p:attrNameLst>
                                          <p:attrName>style.visibility</p:attrName>
                                        </p:attrNameLst>
                                      </p:cBhvr>
                                      <p:to>
                                        <p:strVal val="visible"/>
                                      </p:to>
                                    </p:set>
                                    <p:anim to="" calcmode="lin" valueType="num">
                                      <p:cBhvr>
                                        <p:cTn id="41" dur="1" fill="hold"/>
                                        <p:tgtEl>
                                          <p:spTgt spid="30730">
                                            <p:txEl>
                                              <p:pRg st="5" end="5"/>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30730">
                                            <p:txEl>
                                              <p:pRg st="6" end="6"/>
                                            </p:txEl>
                                          </p:spTgt>
                                        </p:tgtEl>
                                        <p:attrNameLst>
                                          <p:attrName>style.visibility</p:attrName>
                                        </p:attrNameLst>
                                      </p:cBhvr>
                                      <p:to>
                                        <p:strVal val="visible"/>
                                      </p:to>
                                    </p:set>
                                    <p:anim to="" calcmode="lin" valueType="num">
                                      <p:cBhvr>
                                        <p:cTn id="46" dur="1" fill="hold"/>
                                        <p:tgtEl>
                                          <p:spTgt spid="30730">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descr="Bannock%20Indians-5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1750" name="Text Box 6"/>
          <p:cNvSpPr txBox="1">
            <a:spLocks noChangeArrowheads="1"/>
          </p:cNvSpPr>
          <p:nvPr/>
        </p:nvSpPr>
        <p:spPr bwMode="auto">
          <a:xfrm>
            <a:off x="0" y="914400"/>
            <a:ext cx="9144000" cy="4632037"/>
          </a:xfrm>
          <a:prstGeom prst="rect">
            <a:avLst/>
          </a:prstGeom>
          <a:noFill/>
          <a:ln w="9525">
            <a:noFill/>
            <a:miter lim="800000"/>
            <a:headEnd/>
            <a:tailEnd/>
          </a:ln>
        </p:spPr>
        <p:txBody>
          <a:bodyPr>
            <a:spAutoFit/>
          </a:bodyPr>
          <a:lstStyle/>
          <a:p>
            <a:pPr algn="ctr">
              <a:spcBef>
                <a:spcPct val="50000"/>
              </a:spcBef>
            </a:pPr>
            <a:r>
              <a:rPr lang="en-US" sz="2400" b="1" i="1" dirty="0">
                <a:latin typeface="Times New Roman" pitchFamily="18" charset="0"/>
              </a:rPr>
              <a:t>Discovering</a:t>
            </a:r>
          </a:p>
          <a:p>
            <a:pPr algn="ctr">
              <a:spcBef>
                <a:spcPct val="50000"/>
              </a:spcBef>
            </a:pPr>
            <a:r>
              <a:rPr lang="en-US" sz="2400" b="1" i="1" dirty="0">
                <a:latin typeface="Times New Roman" pitchFamily="18" charset="0"/>
              </a:rPr>
              <a:t>Wilderness </a:t>
            </a:r>
            <a:endParaRPr lang="en-US" sz="24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r>
              <a:rPr lang="en-US" b="1" dirty="0">
                <a:latin typeface="Times New Roman" pitchFamily="18" charset="0"/>
              </a:rPr>
              <a:t>What do these words mean?</a:t>
            </a:r>
          </a:p>
          <a:p>
            <a:pPr algn="ctr">
              <a:spcBef>
                <a:spcPct val="50000"/>
              </a:spcBef>
            </a:pPr>
            <a:endParaRPr lang="en-US" sz="800" b="1" dirty="0">
              <a:latin typeface="Times New Roman" pitchFamily="18" charset="0"/>
            </a:endParaRPr>
          </a:p>
          <a:p>
            <a:pPr algn="ctr">
              <a:spcBef>
                <a:spcPct val="50000"/>
              </a:spcBef>
            </a:pPr>
            <a:r>
              <a:rPr lang="en-US" sz="1600" b="1" dirty="0">
                <a:solidFill>
                  <a:schemeClr val="accent2"/>
                </a:solidFill>
                <a:latin typeface="Times New Roman" pitchFamily="18" charset="0"/>
              </a:rPr>
              <a:t>Why do people say Canada and the Canadian West were </a:t>
            </a:r>
            <a:r>
              <a:rPr lang="en-US" sz="1600" b="1" i="1" dirty="0">
                <a:solidFill>
                  <a:schemeClr val="accent2"/>
                </a:solidFill>
                <a:latin typeface="Times New Roman" pitchFamily="18" charset="0"/>
              </a:rPr>
              <a:t>discovered</a:t>
            </a:r>
            <a:r>
              <a:rPr lang="en-US" sz="1600" b="1" dirty="0">
                <a:solidFill>
                  <a:schemeClr val="accent2"/>
                </a:solidFill>
                <a:latin typeface="Times New Roman" pitchFamily="18" charset="0"/>
              </a:rPr>
              <a:t> as European settlers migrated?</a:t>
            </a:r>
          </a:p>
          <a:p>
            <a:pPr algn="ctr">
              <a:spcBef>
                <a:spcPct val="50000"/>
              </a:spcBef>
            </a:pPr>
            <a:endParaRPr lang="en-US" sz="1600" b="1" dirty="0">
              <a:solidFill>
                <a:schemeClr val="accent2"/>
              </a:solidFill>
              <a:latin typeface="Times New Roman" pitchFamily="18" charset="0"/>
            </a:endParaRPr>
          </a:p>
          <a:p>
            <a:pPr algn="ctr">
              <a:spcBef>
                <a:spcPct val="50000"/>
              </a:spcBef>
            </a:pPr>
            <a:r>
              <a:rPr lang="en-US" sz="1600" b="1" dirty="0">
                <a:latin typeface="Times New Roman" pitchFamily="18" charset="0"/>
              </a:rPr>
              <a:t>Why </a:t>
            </a:r>
            <a:r>
              <a:rPr lang="en-US" sz="1600" b="1" dirty="0" smtClean="0">
                <a:latin typeface="Times New Roman" pitchFamily="18" charset="0"/>
              </a:rPr>
              <a:t>would </a:t>
            </a:r>
            <a:r>
              <a:rPr lang="en-US" sz="1600" b="1" dirty="0">
                <a:latin typeface="Times New Roman" pitchFamily="18" charset="0"/>
              </a:rPr>
              <a:t>people use this term when Aboriginal people’s had lived here for hundreds, and sometimes thousands, of years?</a:t>
            </a:r>
          </a:p>
          <a:p>
            <a:pPr algn="ctr">
              <a:spcBef>
                <a:spcPct val="50000"/>
              </a:spcBef>
            </a:pPr>
            <a:endParaRPr lang="en-US" sz="1600" b="1" dirty="0">
              <a:latin typeface="Times New Roman" pitchFamily="18" charset="0"/>
            </a:endParaRPr>
          </a:p>
          <a:p>
            <a:pPr algn="ctr">
              <a:spcBef>
                <a:spcPct val="50000"/>
              </a:spcBef>
            </a:pPr>
            <a:r>
              <a:rPr lang="en-US" sz="1600" b="1" dirty="0">
                <a:solidFill>
                  <a:schemeClr val="accent2"/>
                </a:solidFill>
                <a:latin typeface="Times New Roman" pitchFamily="18" charset="0"/>
              </a:rPr>
              <a:t>What do the terms </a:t>
            </a:r>
            <a:r>
              <a:rPr lang="en-US" sz="1600" b="1" i="1" dirty="0">
                <a:solidFill>
                  <a:schemeClr val="accent2"/>
                </a:solidFill>
                <a:latin typeface="Times New Roman" pitchFamily="18" charset="0"/>
              </a:rPr>
              <a:t>discovering</a:t>
            </a:r>
            <a:r>
              <a:rPr lang="en-US" sz="1600" b="1" dirty="0">
                <a:solidFill>
                  <a:schemeClr val="accent2"/>
                </a:solidFill>
                <a:latin typeface="Times New Roman" pitchFamily="18" charset="0"/>
              </a:rPr>
              <a:t> and </a:t>
            </a:r>
            <a:r>
              <a:rPr lang="en-US" sz="1600" b="1" i="1" dirty="0">
                <a:solidFill>
                  <a:schemeClr val="accent2"/>
                </a:solidFill>
                <a:latin typeface="Times New Roman" pitchFamily="18" charset="0"/>
              </a:rPr>
              <a:t>wilderness</a:t>
            </a:r>
            <a:r>
              <a:rPr lang="en-US" sz="1600" b="1" dirty="0">
                <a:solidFill>
                  <a:schemeClr val="accent2"/>
                </a:solidFill>
                <a:latin typeface="Times New Roman" pitchFamily="18" charset="0"/>
              </a:rPr>
              <a:t> say about Aboriginal peoples’ place in Canadian history?</a:t>
            </a:r>
          </a:p>
          <a:p>
            <a:pPr algn="ctr">
              <a:spcBef>
                <a:spcPct val="50000"/>
              </a:spcBef>
            </a:pPr>
            <a:endParaRPr lang="en-US" sz="1600" b="1" dirty="0">
              <a:solidFill>
                <a:schemeClr val="accent2"/>
              </a:solidFill>
              <a:latin typeface="Times New Roman" pitchFamily="18" charset="0"/>
            </a:endParaRPr>
          </a:p>
          <a:p>
            <a:pPr algn="ctr">
              <a:spcBef>
                <a:spcPct val="50000"/>
              </a:spcBef>
            </a:pPr>
            <a:r>
              <a:rPr lang="en-US" sz="1600" b="1" dirty="0">
                <a:latin typeface="Times New Roman" pitchFamily="18" charset="0"/>
              </a:rPr>
              <a:t>What words might people use if they told these stories from different points of view or perspectives?</a:t>
            </a:r>
            <a:endParaRPr lang="en-US" sz="1600" b="1" dirty="0">
              <a:solidFill>
                <a:schemeClr val="accent2"/>
              </a:solidFill>
              <a:latin typeface="Times New Roman" pitchFamily="18" charset="0"/>
            </a:endParaRPr>
          </a:p>
        </p:txBody>
      </p:sp>
      <p:sp>
        <p:nvSpPr>
          <p:cNvPr id="31751" name="Rectangle 7"/>
          <p:cNvSpPr>
            <a:spLocks noChangeArrowheads="1"/>
          </p:cNvSpPr>
          <p:nvPr/>
        </p:nvSpPr>
        <p:spPr bwMode="auto">
          <a:xfrm>
            <a:off x="0" y="76200"/>
            <a:ext cx="9144000" cy="639763"/>
          </a:xfrm>
          <a:prstGeom prst="rect">
            <a:avLst/>
          </a:prstGeom>
          <a:noFill/>
          <a:ln w="9525">
            <a:noFill/>
            <a:miter lim="800000"/>
            <a:headEnd/>
            <a:tailEnd/>
          </a:ln>
        </p:spPr>
        <p:txBody>
          <a:bodyPr anchor="ctr"/>
          <a:lstStyle/>
          <a:p>
            <a:pPr algn="ctr"/>
            <a:r>
              <a:rPr lang="en-US" sz="3200" b="1">
                <a:solidFill>
                  <a:schemeClr val="accent2"/>
                </a:solidFill>
                <a:latin typeface="Times New Roman" pitchFamily="18" charset="0"/>
              </a:rPr>
              <a:t>Challenging Canadian Myths</a:t>
            </a:r>
          </a:p>
        </p:txBody>
      </p:sp>
      <p:sp>
        <p:nvSpPr>
          <p:cNvPr id="31752" name="Rectangle 8"/>
          <p:cNvSpPr>
            <a:spLocks noChangeArrowheads="1"/>
          </p:cNvSpPr>
          <p:nvPr/>
        </p:nvSpPr>
        <p:spPr bwMode="auto">
          <a:xfrm>
            <a:off x="0" y="6172200"/>
            <a:ext cx="9144000" cy="334963"/>
          </a:xfrm>
          <a:prstGeom prst="rect">
            <a:avLst/>
          </a:prstGeom>
          <a:noFill/>
          <a:ln w="9525">
            <a:noFill/>
            <a:miter lim="800000"/>
            <a:headEnd/>
            <a:tailEnd/>
          </a:ln>
        </p:spPr>
        <p:txBody>
          <a:bodyPr anchor="ctr"/>
          <a:lstStyle/>
          <a:p>
            <a:pPr algn="ctr"/>
            <a:r>
              <a:rPr lang="en-US" sz="2000" b="1">
                <a:latin typeface="Times New Roman" pitchFamily="18" charset="0"/>
              </a:rPr>
              <a:t>Read the top of page 60 – Respond to the </a:t>
            </a:r>
            <a:r>
              <a:rPr lang="en-US" sz="2000" b="1" i="1">
                <a:latin typeface="Times New Roman" pitchFamily="18" charset="0"/>
              </a:rPr>
              <a:t>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 to="" calcmode="lin" valueType="num">
                                      <p:cBhvr>
                                        <p:cTn id="7" dur="1" fill="hold"/>
                                        <p:tgtEl>
                                          <p:spTgt spid="31750">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1750">
                                            <p:txEl>
                                              <p:pRg st="1" end="1"/>
                                            </p:txEl>
                                          </p:spTgt>
                                        </p:tgtEl>
                                        <p:attrNameLst>
                                          <p:attrName>style.visibility</p:attrName>
                                        </p:attrNameLst>
                                      </p:cBhvr>
                                      <p:to>
                                        <p:strVal val="visible"/>
                                      </p:to>
                                    </p:set>
                                    <p:anim to="" calcmode="lin" valueType="num">
                                      <p:cBhvr>
                                        <p:cTn id="10" dur="1" fill="hold"/>
                                        <p:tgtEl>
                                          <p:spTgt spid="31750">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xEl>
                                              <p:pRg st="3" end="3"/>
                                            </p:txEl>
                                          </p:spTgt>
                                        </p:tgtEl>
                                        <p:attrNameLst>
                                          <p:attrName>style.visibility</p:attrName>
                                        </p:attrNameLst>
                                      </p:cBhvr>
                                      <p:to>
                                        <p:strVal val="visible"/>
                                      </p:to>
                                    </p:set>
                                    <p:anim to="" calcmode="lin" valueType="num">
                                      <p:cBhvr>
                                        <p:cTn id="13" dur="1" fill="hold"/>
                                        <p:tgtEl>
                                          <p:spTgt spid="31750">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1749"/>
                                        </p:tgtEl>
                                        <p:attrNameLst>
                                          <p:attrName>style.visibility</p:attrName>
                                        </p:attrNameLst>
                                      </p:cBhvr>
                                      <p:to>
                                        <p:strVal val="visible"/>
                                      </p:to>
                                    </p:set>
                                    <p:anim to="" calcmode="lin" valueType="num">
                                      <p:cBhvr>
                                        <p:cTn id="16" dur="1" fill="hold"/>
                                        <p:tgtEl>
                                          <p:spTgt spid="31749"/>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1750">
                                            <p:txEl>
                                              <p:pRg st="5" end="5"/>
                                            </p:txEl>
                                          </p:spTgt>
                                        </p:tgtEl>
                                        <p:attrNameLst>
                                          <p:attrName>style.visibility</p:attrName>
                                        </p:attrNameLst>
                                      </p:cBhvr>
                                      <p:to>
                                        <p:strVal val="visible"/>
                                      </p:to>
                                    </p:set>
                                    <p:anim to="" calcmode="lin" valueType="num">
                                      <p:cBhvr>
                                        <p:cTn id="21" dur="1" fill="hold"/>
                                        <p:tgtEl>
                                          <p:spTgt spid="31750">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1750">
                                            <p:txEl>
                                              <p:pRg st="7" end="7"/>
                                            </p:txEl>
                                          </p:spTgt>
                                        </p:tgtEl>
                                        <p:attrNameLst>
                                          <p:attrName>style.visibility</p:attrName>
                                        </p:attrNameLst>
                                      </p:cBhvr>
                                      <p:to>
                                        <p:strVal val="visible"/>
                                      </p:to>
                                    </p:set>
                                    <p:anim to="" calcmode="lin" valueType="num">
                                      <p:cBhvr>
                                        <p:cTn id="26" dur="1" fill="hold"/>
                                        <p:tgtEl>
                                          <p:spTgt spid="31750">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31750">
                                            <p:txEl>
                                              <p:pRg st="9" end="9"/>
                                            </p:txEl>
                                          </p:spTgt>
                                        </p:tgtEl>
                                        <p:attrNameLst>
                                          <p:attrName>style.visibility</p:attrName>
                                        </p:attrNameLst>
                                      </p:cBhvr>
                                      <p:to>
                                        <p:strVal val="visible"/>
                                      </p:to>
                                    </p:set>
                                    <p:anim to="" calcmode="lin" valueType="num">
                                      <p:cBhvr>
                                        <p:cTn id="31" dur="1" fill="hold"/>
                                        <p:tgtEl>
                                          <p:spTgt spid="31750">
                                            <p:txEl>
                                              <p:pRg st="9" end="9"/>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31750">
                                            <p:txEl>
                                              <p:pRg st="11" end="11"/>
                                            </p:txEl>
                                          </p:spTgt>
                                        </p:tgtEl>
                                        <p:attrNameLst>
                                          <p:attrName>style.visibility</p:attrName>
                                        </p:attrNameLst>
                                      </p:cBhvr>
                                      <p:to>
                                        <p:strVal val="visible"/>
                                      </p:to>
                                    </p:set>
                                    <p:anim to="" calcmode="lin" valueType="num">
                                      <p:cBhvr>
                                        <p:cTn id="36" dur="1" fill="hold"/>
                                        <p:tgtEl>
                                          <p:spTgt spid="31750">
                                            <p:txEl>
                                              <p:pRg st="11" end="11"/>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1751"/>
                                        </p:tgtEl>
                                        <p:attrNameLst>
                                          <p:attrName>style.visibility</p:attrName>
                                        </p:attrNameLst>
                                      </p:cBhvr>
                                      <p:to>
                                        <p:strVal val="visible"/>
                                      </p:to>
                                    </p:set>
                                    <p:anim to="" calcmode="lin" valueType="num">
                                      <p:cBhvr>
                                        <p:cTn id="41" dur="1" fill="hold"/>
                                        <p:tgtEl>
                                          <p:spTgt spid="31751"/>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31752"/>
                                        </p:tgtEl>
                                        <p:attrNameLst>
                                          <p:attrName>style.visibility</p:attrName>
                                        </p:attrNameLst>
                                      </p:cBhvr>
                                      <p:to>
                                        <p:strVal val="visible"/>
                                      </p:to>
                                    </p:set>
                                    <p:anim to="" calcmode="lin" valueType="num">
                                      <p:cBhvr>
                                        <p:cTn id="44" dur="1" fill="hold"/>
                                        <p:tgtEl>
                                          <p:spTgt spid="317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p:bldP spid="317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4" name="Picture 6" descr="sarcee"/>
          <p:cNvPicPr>
            <a:picLocks noChangeAspect="1" noChangeArrowheads="1"/>
          </p:cNvPicPr>
          <p:nvPr/>
        </p:nvPicPr>
        <p:blipFill>
          <a:blip r:embed="rId2" cstate="print">
            <a:lum bright="66000" contrast="-70000"/>
          </a:blip>
          <a:srcRect/>
          <a:stretch>
            <a:fillRect/>
          </a:stretch>
        </p:blipFill>
        <p:spPr bwMode="auto">
          <a:xfrm>
            <a:off x="0" y="36513"/>
            <a:ext cx="9144000" cy="6784975"/>
          </a:xfrm>
          <a:prstGeom prst="rect">
            <a:avLst/>
          </a:prstGeom>
          <a:noFill/>
          <a:ln w="9525">
            <a:noFill/>
            <a:miter lim="800000"/>
            <a:headEnd/>
            <a:tailEnd/>
          </a:ln>
        </p:spPr>
      </p:pic>
      <p:sp>
        <p:nvSpPr>
          <p:cNvPr id="32772" name="Text Box 4"/>
          <p:cNvSpPr txBox="1">
            <a:spLocks noChangeArrowheads="1"/>
          </p:cNvSpPr>
          <p:nvPr/>
        </p:nvSpPr>
        <p:spPr bwMode="auto">
          <a:xfrm>
            <a:off x="0" y="228600"/>
            <a:ext cx="9144000" cy="6296025"/>
          </a:xfrm>
          <a:prstGeom prst="rect">
            <a:avLst/>
          </a:prstGeom>
          <a:noFill/>
          <a:ln w="9525">
            <a:noFill/>
            <a:miter lim="800000"/>
            <a:headEnd/>
            <a:tailEnd/>
          </a:ln>
        </p:spPr>
        <p:txBody>
          <a:bodyPr>
            <a:spAutoFit/>
          </a:bodyPr>
          <a:lstStyle/>
          <a:p>
            <a:pPr algn="ctr">
              <a:spcBef>
                <a:spcPct val="50000"/>
              </a:spcBef>
            </a:pPr>
            <a:r>
              <a:rPr lang="en-US" sz="2400" b="1" i="1">
                <a:solidFill>
                  <a:schemeClr val="accent2"/>
                </a:solidFill>
                <a:latin typeface="Times New Roman" pitchFamily="18" charset="0"/>
              </a:rPr>
              <a:t>“Our objective is to continue until there is not a single Indian in Canada that has not been absorbed into the body politic and there is no Indian question, and no Indian department</a:t>
            </a:r>
            <a:r>
              <a:rPr lang="en-US" sz="2400" b="1">
                <a:solidFill>
                  <a:schemeClr val="accent2"/>
                </a:solidFill>
                <a:latin typeface="Times New Roman" pitchFamily="18" charset="0"/>
              </a:rPr>
              <a:t>”</a:t>
            </a:r>
          </a:p>
          <a:p>
            <a:pPr algn="ctr">
              <a:spcBef>
                <a:spcPct val="50000"/>
              </a:spcBef>
            </a:pPr>
            <a:endParaRPr lang="en-US" sz="800" b="1">
              <a:solidFill>
                <a:schemeClr val="accent2"/>
              </a:solidFill>
              <a:latin typeface="Times New Roman" pitchFamily="18" charset="0"/>
            </a:endParaRPr>
          </a:p>
          <a:p>
            <a:pPr algn="ctr">
              <a:spcBef>
                <a:spcPct val="50000"/>
              </a:spcBef>
            </a:pPr>
            <a:r>
              <a:rPr lang="en-US" b="1">
                <a:latin typeface="Times New Roman" pitchFamily="18" charset="0"/>
              </a:rPr>
              <a:t>This was a direct quotation from a Canadian politician</a:t>
            </a:r>
          </a:p>
          <a:p>
            <a:pPr algn="ctr">
              <a:spcBef>
                <a:spcPct val="50000"/>
              </a:spcBef>
            </a:pPr>
            <a:endParaRPr lang="en-US" sz="800" b="1">
              <a:solidFill>
                <a:schemeClr val="accent2"/>
              </a:solidFill>
              <a:latin typeface="Times New Roman" pitchFamily="18" charset="0"/>
            </a:endParaRPr>
          </a:p>
          <a:p>
            <a:pPr algn="ctr">
              <a:spcBef>
                <a:spcPct val="50000"/>
              </a:spcBef>
            </a:pPr>
            <a:r>
              <a:rPr lang="en-US" b="1">
                <a:latin typeface="Times New Roman" pitchFamily="18" charset="0"/>
              </a:rPr>
              <a:t>What is meant by this quote?</a:t>
            </a:r>
          </a:p>
          <a:p>
            <a:pPr algn="ctr">
              <a:spcBef>
                <a:spcPct val="50000"/>
              </a:spcBef>
            </a:pPr>
            <a:endParaRPr lang="en-US" sz="800" b="1">
              <a:latin typeface="Times New Roman" pitchFamily="18" charset="0"/>
            </a:endParaRPr>
          </a:p>
          <a:p>
            <a:pPr algn="ctr">
              <a:spcBef>
                <a:spcPct val="50000"/>
              </a:spcBef>
            </a:pPr>
            <a:r>
              <a:rPr lang="en-US" sz="1600" b="1">
                <a:latin typeface="Times New Roman" pitchFamily="18" charset="0"/>
              </a:rPr>
              <a:t>Duncan Campbell Scott, Deputy Superintendent-General for Indian Affairs, viewed aboriginal people as a “problem” that could only be solved by </a:t>
            </a:r>
            <a:r>
              <a:rPr lang="en-US" sz="1600" b="1" i="1">
                <a:latin typeface="Times New Roman" pitchFamily="18" charset="0"/>
              </a:rPr>
              <a:t>assimilation</a:t>
            </a:r>
            <a:r>
              <a:rPr lang="en-US" sz="1600" b="1">
                <a:latin typeface="Times New Roman" pitchFamily="18" charset="0"/>
              </a:rPr>
              <a:t>.</a:t>
            </a:r>
          </a:p>
          <a:p>
            <a:pPr algn="ctr">
              <a:spcBef>
                <a:spcPct val="50000"/>
              </a:spcBef>
            </a:pPr>
            <a:endParaRPr lang="en-US" sz="800" b="1">
              <a:latin typeface="Times New Roman" pitchFamily="18" charset="0"/>
            </a:endParaRPr>
          </a:p>
          <a:p>
            <a:pPr algn="ctr">
              <a:spcBef>
                <a:spcPct val="50000"/>
              </a:spcBef>
            </a:pPr>
            <a:r>
              <a:rPr lang="en-US" sz="1600" b="1" i="1">
                <a:latin typeface="Times New Roman" pitchFamily="18" charset="0"/>
              </a:rPr>
              <a:t>Assimilating</a:t>
            </a:r>
            <a:r>
              <a:rPr lang="en-US" sz="1600" b="1">
                <a:latin typeface="Times New Roman" pitchFamily="18" charset="0"/>
              </a:rPr>
              <a:t> Canadian Aboriginals meant..?</a:t>
            </a:r>
          </a:p>
          <a:p>
            <a:pPr algn="ctr">
              <a:spcBef>
                <a:spcPct val="50000"/>
              </a:spcBef>
            </a:pPr>
            <a:r>
              <a:rPr lang="en-US" sz="1600" b="1">
                <a:solidFill>
                  <a:schemeClr val="accent2"/>
                </a:solidFill>
                <a:latin typeface="Times New Roman" pitchFamily="18" charset="0"/>
              </a:rPr>
              <a:t>Making Aboriginal peoples more like the British majority</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latin typeface="Times New Roman" pitchFamily="18" charset="0"/>
              </a:rPr>
              <a:t>What year was this statement made?</a:t>
            </a:r>
          </a:p>
          <a:p>
            <a:pPr algn="ctr">
              <a:spcBef>
                <a:spcPct val="50000"/>
              </a:spcBef>
            </a:pPr>
            <a:r>
              <a:rPr lang="en-US" sz="1600" b="1">
                <a:solidFill>
                  <a:schemeClr val="accent2"/>
                </a:solidFill>
                <a:latin typeface="Times New Roman" pitchFamily="18" charset="0"/>
              </a:rPr>
              <a:t>1920</a:t>
            </a:r>
          </a:p>
          <a:p>
            <a:pPr algn="ctr">
              <a:spcBef>
                <a:spcPct val="50000"/>
              </a:spcBef>
            </a:pPr>
            <a:endParaRPr lang="en-US" sz="800" b="1">
              <a:solidFill>
                <a:schemeClr val="accent2"/>
              </a:solidFill>
              <a:latin typeface="Times New Roman" pitchFamily="18" charset="0"/>
            </a:endParaRPr>
          </a:p>
          <a:p>
            <a:pPr algn="ctr">
              <a:spcBef>
                <a:spcPct val="50000"/>
              </a:spcBef>
            </a:pPr>
            <a:r>
              <a:rPr lang="en-US" sz="1600" b="1">
                <a:latin typeface="Times New Roman" pitchFamily="18" charset="0"/>
              </a:rPr>
              <a:t>How would this objective affect government policy?</a:t>
            </a:r>
          </a:p>
          <a:p>
            <a:pPr algn="ctr">
              <a:spcBef>
                <a:spcPct val="50000"/>
              </a:spcBef>
            </a:pPr>
            <a:r>
              <a:rPr lang="en-US" sz="1600" b="1">
                <a:solidFill>
                  <a:schemeClr val="accent2"/>
                </a:solidFill>
                <a:latin typeface="Times New Roman" pitchFamily="18" charset="0"/>
              </a:rPr>
              <a:t>How would it affect the lives of Aboriginal peoples?</a:t>
            </a:r>
          </a:p>
          <a:p>
            <a:pPr algn="ctr">
              <a:spcBef>
                <a:spcPct val="50000"/>
              </a:spcBef>
            </a:pPr>
            <a:r>
              <a:rPr lang="en-US" sz="1600" b="1">
                <a:latin typeface="Times New Roman" pitchFamily="18" charset="0"/>
              </a:rPr>
              <a:t>What about other people’s attitudes toward Aboriginal peoples?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2774"/>
                                        </p:tgtEl>
                                        <p:attrNameLst>
                                          <p:attrName>style.visibility</p:attrName>
                                        </p:attrNameLst>
                                      </p:cBhvr>
                                      <p:to>
                                        <p:strVal val="visible"/>
                                      </p:to>
                                    </p:set>
                                    <p:anim to="" calcmode="lin" valueType="num">
                                      <p:cBhvr>
                                        <p:cTn id="7" dur="1" fill="hold"/>
                                        <p:tgtEl>
                                          <p:spTgt spid="3277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2772">
                                            <p:txEl>
                                              <p:pRg st="4" end="4"/>
                                            </p:txEl>
                                          </p:spTgt>
                                        </p:tgtEl>
                                        <p:attrNameLst>
                                          <p:attrName>style.visibility</p:attrName>
                                        </p:attrNameLst>
                                      </p:cBhvr>
                                      <p:to>
                                        <p:strVal val="visible"/>
                                      </p:to>
                                    </p:set>
                                    <p:anim to="" calcmode="lin" valueType="num">
                                      <p:cBhvr>
                                        <p:cTn id="10" dur="1" fill="hold"/>
                                        <p:tgtEl>
                                          <p:spTgt spid="32772">
                                            <p:txEl>
                                              <p:pRg st="4" end="4"/>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2">
                                            <p:txEl>
                                              <p:pRg st="0" end="0"/>
                                            </p:txEl>
                                          </p:spTgt>
                                        </p:tgtEl>
                                        <p:attrNameLst>
                                          <p:attrName>style.visibility</p:attrName>
                                        </p:attrNameLst>
                                      </p:cBhvr>
                                      <p:to>
                                        <p:strVal val="visible"/>
                                      </p:to>
                                    </p:set>
                                    <p:anim to="" calcmode="lin" valueType="num">
                                      <p:cBhvr>
                                        <p:cTn id="13" dur="1" fill="hold"/>
                                        <p:tgtEl>
                                          <p:spTgt spid="3277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2772">
                                            <p:txEl>
                                              <p:pRg st="2" end="2"/>
                                            </p:txEl>
                                          </p:spTgt>
                                        </p:tgtEl>
                                        <p:attrNameLst>
                                          <p:attrName>style.visibility</p:attrName>
                                        </p:attrNameLst>
                                      </p:cBhvr>
                                      <p:to>
                                        <p:strVal val="visible"/>
                                      </p:to>
                                    </p:set>
                                    <p:anim to="" calcmode="lin" valueType="num">
                                      <p:cBhvr>
                                        <p:cTn id="16" dur="1" fill="hold"/>
                                        <p:tgtEl>
                                          <p:spTgt spid="32772">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2772">
                                            <p:txEl>
                                              <p:pRg st="6" end="6"/>
                                            </p:txEl>
                                          </p:spTgt>
                                        </p:tgtEl>
                                        <p:attrNameLst>
                                          <p:attrName>style.visibility</p:attrName>
                                        </p:attrNameLst>
                                      </p:cBhvr>
                                      <p:to>
                                        <p:strVal val="visible"/>
                                      </p:to>
                                    </p:set>
                                    <p:anim to="" calcmode="lin" valueType="num">
                                      <p:cBhvr>
                                        <p:cTn id="21" dur="1" fill="hold"/>
                                        <p:tgtEl>
                                          <p:spTgt spid="32772">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2772">
                                            <p:txEl>
                                              <p:pRg st="8" end="8"/>
                                            </p:txEl>
                                          </p:spTgt>
                                        </p:tgtEl>
                                        <p:attrNameLst>
                                          <p:attrName>style.visibility</p:attrName>
                                        </p:attrNameLst>
                                      </p:cBhvr>
                                      <p:to>
                                        <p:strVal val="visible"/>
                                      </p:to>
                                    </p:set>
                                    <p:anim to="" calcmode="lin" valueType="num">
                                      <p:cBhvr>
                                        <p:cTn id="24" dur="1" fill="hold"/>
                                        <p:tgtEl>
                                          <p:spTgt spid="32772">
                                            <p:txEl>
                                              <p:pRg st="8" end="8"/>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32772">
                                            <p:txEl>
                                              <p:pRg st="9" end="9"/>
                                            </p:txEl>
                                          </p:spTgt>
                                        </p:tgtEl>
                                        <p:attrNameLst>
                                          <p:attrName>style.visibility</p:attrName>
                                        </p:attrNameLst>
                                      </p:cBhvr>
                                      <p:to>
                                        <p:strVal val="visible"/>
                                      </p:to>
                                    </p:set>
                                    <p:anim to="" calcmode="lin" valueType="num">
                                      <p:cBhvr>
                                        <p:cTn id="29" dur="1" fill="hold"/>
                                        <p:tgtEl>
                                          <p:spTgt spid="32772">
                                            <p:txEl>
                                              <p:pRg st="9" end="9"/>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2772">
                                            <p:txEl>
                                              <p:pRg st="11" end="11"/>
                                            </p:txEl>
                                          </p:spTgt>
                                        </p:tgtEl>
                                        <p:attrNameLst>
                                          <p:attrName>style.visibility</p:attrName>
                                        </p:attrNameLst>
                                      </p:cBhvr>
                                      <p:to>
                                        <p:strVal val="visible"/>
                                      </p:to>
                                    </p:set>
                                    <p:anim to="" calcmode="lin" valueType="num">
                                      <p:cBhvr>
                                        <p:cTn id="34" dur="1" fill="hold"/>
                                        <p:tgtEl>
                                          <p:spTgt spid="32772">
                                            <p:txEl>
                                              <p:pRg st="11" end="11"/>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2772">
                                            <p:txEl>
                                              <p:pRg st="12" end="12"/>
                                            </p:txEl>
                                          </p:spTgt>
                                        </p:tgtEl>
                                        <p:attrNameLst>
                                          <p:attrName>style.visibility</p:attrName>
                                        </p:attrNameLst>
                                      </p:cBhvr>
                                      <p:to>
                                        <p:strVal val="visible"/>
                                      </p:to>
                                    </p:set>
                                    <p:anim to="" calcmode="lin" valueType="num">
                                      <p:cBhvr>
                                        <p:cTn id="39" dur="1" fill="hold"/>
                                        <p:tgtEl>
                                          <p:spTgt spid="32772">
                                            <p:txEl>
                                              <p:pRg st="12" end="12"/>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2772">
                                            <p:txEl>
                                              <p:pRg st="14" end="14"/>
                                            </p:txEl>
                                          </p:spTgt>
                                        </p:tgtEl>
                                        <p:attrNameLst>
                                          <p:attrName>style.visibility</p:attrName>
                                        </p:attrNameLst>
                                      </p:cBhvr>
                                      <p:to>
                                        <p:strVal val="visible"/>
                                      </p:to>
                                    </p:set>
                                    <p:anim to="" calcmode="lin" valueType="num">
                                      <p:cBhvr>
                                        <p:cTn id="44" dur="1" fill="hold"/>
                                        <p:tgtEl>
                                          <p:spTgt spid="32772">
                                            <p:txEl>
                                              <p:pRg st="14" end="14"/>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32772">
                                            <p:txEl>
                                              <p:pRg st="15" end="15"/>
                                            </p:txEl>
                                          </p:spTgt>
                                        </p:tgtEl>
                                        <p:attrNameLst>
                                          <p:attrName>style.visibility</p:attrName>
                                        </p:attrNameLst>
                                      </p:cBhvr>
                                      <p:to>
                                        <p:strVal val="visible"/>
                                      </p:to>
                                    </p:set>
                                    <p:anim to="" calcmode="lin" valueType="num">
                                      <p:cBhvr>
                                        <p:cTn id="49" dur="1" fill="hold"/>
                                        <p:tgtEl>
                                          <p:spTgt spid="32772">
                                            <p:txEl>
                                              <p:pRg st="15" end="15"/>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2772">
                                            <p:txEl>
                                              <p:pRg st="16" end="16"/>
                                            </p:txEl>
                                          </p:spTgt>
                                        </p:tgtEl>
                                        <p:attrNameLst>
                                          <p:attrName>style.visibility</p:attrName>
                                        </p:attrNameLst>
                                      </p:cBhvr>
                                      <p:to>
                                        <p:strVal val="visible"/>
                                      </p:to>
                                    </p:set>
                                    <p:anim to="" calcmode="lin" valueType="num">
                                      <p:cBhvr>
                                        <p:cTn id="54" dur="1" fill="hold"/>
                                        <p:tgtEl>
                                          <p:spTgt spid="32772">
                                            <p:txEl>
                                              <p:pRg st="16" end="1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100" name="Rectangle 4"/>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a:r>
              <a:rPr lang="en-US" sz="4400" b="1">
                <a:solidFill>
                  <a:srgbClr val="FF3300"/>
                </a:solidFill>
                <a:latin typeface="Times New Roman" pitchFamily="18" charset="0"/>
              </a:rPr>
              <a:t>What Are Some Factors That Shape Nationalism?</a:t>
            </a:r>
          </a:p>
        </p:txBody>
      </p:sp>
      <p:sp>
        <p:nvSpPr>
          <p:cNvPr id="4103" name="Text Box 7"/>
          <p:cNvSpPr txBox="1">
            <a:spLocks noChangeArrowheads="1"/>
          </p:cNvSpPr>
          <p:nvPr/>
        </p:nvSpPr>
        <p:spPr bwMode="auto">
          <a:xfrm>
            <a:off x="0" y="1841500"/>
            <a:ext cx="9144000" cy="178435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Read page 44 and the top half of page 45 </a:t>
            </a:r>
          </a:p>
          <a:p>
            <a:pPr algn="ctr">
              <a:spcBef>
                <a:spcPct val="50000"/>
              </a:spcBef>
            </a:pPr>
            <a:r>
              <a:rPr lang="en-US" b="1">
                <a:latin typeface="Times New Roman" pitchFamily="18" charset="0"/>
              </a:rPr>
              <a:t>Including </a:t>
            </a:r>
            <a:r>
              <a:rPr lang="en-US" b="1" i="1">
                <a:latin typeface="Times New Roman" pitchFamily="18" charset="0"/>
              </a:rPr>
              <a:t>Voices</a:t>
            </a:r>
            <a:endParaRPr lang="en-US" b="1">
              <a:latin typeface="Times New Roman" pitchFamily="18" charset="0"/>
            </a:endParaRPr>
          </a:p>
          <a:p>
            <a:pPr algn="ctr">
              <a:spcBef>
                <a:spcPct val="50000"/>
              </a:spcBef>
            </a:pPr>
            <a:r>
              <a:rPr lang="en-US" sz="2000" b="1">
                <a:solidFill>
                  <a:schemeClr val="accent2"/>
                </a:solidFill>
                <a:latin typeface="Times New Roman" pitchFamily="18" charset="0"/>
              </a:rPr>
              <a:t>Why might have the words of Louis XV angered some people?</a:t>
            </a:r>
          </a:p>
          <a:p>
            <a:pPr algn="ctr">
              <a:spcBef>
                <a:spcPct val="50000"/>
              </a:spcBef>
            </a:pPr>
            <a:r>
              <a:rPr lang="en-US" sz="2000" b="1">
                <a:solidFill>
                  <a:schemeClr val="accent2"/>
                </a:solidFill>
                <a:latin typeface="Times New Roman" pitchFamily="18" charset="0"/>
              </a:rPr>
              <a:t>What do his words say about the concept of nation?</a:t>
            </a:r>
          </a:p>
        </p:txBody>
      </p:sp>
      <p:pic>
        <p:nvPicPr>
          <p:cNvPr id="4104" name="Picture 8" descr="Fig2-02.jpg"/>
          <p:cNvPicPr>
            <a:picLocks noChangeAspect="1" noChangeArrowheads="1"/>
          </p:cNvPicPr>
          <p:nvPr/>
        </p:nvPicPr>
        <p:blipFill>
          <a:blip r:embed="rId3" cstate="print"/>
          <a:srcRect/>
          <a:stretch>
            <a:fillRect/>
          </a:stretch>
        </p:blipFill>
        <p:spPr bwMode="auto">
          <a:xfrm>
            <a:off x="168275" y="3590925"/>
            <a:ext cx="2193925" cy="3114675"/>
          </a:xfrm>
          <a:prstGeom prst="rect">
            <a:avLst/>
          </a:prstGeom>
          <a:noFill/>
          <a:ln w="9525">
            <a:noFill/>
            <a:miter lim="800000"/>
            <a:headEnd/>
            <a:tailEnd/>
          </a:ln>
        </p:spPr>
      </p:pic>
      <p:sp>
        <p:nvSpPr>
          <p:cNvPr id="4105" name="Text Box 9"/>
          <p:cNvSpPr txBox="1">
            <a:spLocks noChangeArrowheads="1"/>
          </p:cNvSpPr>
          <p:nvPr/>
        </p:nvSpPr>
        <p:spPr bwMode="auto">
          <a:xfrm>
            <a:off x="2667000" y="4038600"/>
            <a:ext cx="4724400" cy="215423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Figure 2-2 (Page 44)</a:t>
            </a:r>
          </a:p>
          <a:p>
            <a:pPr algn="ctr">
              <a:spcBef>
                <a:spcPct val="50000"/>
              </a:spcBef>
            </a:pPr>
            <a:r>
              <a:rPr lang="en-US" b="1">
                <a:solidFill>
                  <a:schemeClr val="accent2"/>
                </a:solidFill>
                <a:latin typeface="Times New Roman" pitchFamily="18" charset="0"/>
              </a:rPr>
              <a:t>Why do you think that the execution of Louis XVI attracted such a large crowd?</a:t>
            </a:r>
          </a:p>
          <a:p>
            <a:pPr algn="ctr">
              <a:spcBef>
                <a:spcPct val="50000"/>
              </a:spcBef>
            </a:pPr>
            <a:endParaRPr lang="en-US" b="1">
              <a:solidFill>
                <a:schemeClr val="accent2"/>
              </a:solidFill>
              <a:latin typeface="Times New Roman" pitchFamily="18" charset="0"/>
            </a:endParaRPr>
          </a:p>
          <a:p>
            <a:pPr algn="ctr">
              <a:spcBef>
                <a:spcPct val="50000"/>
              </a:spcBef>
            </a:pPr>
            <a:r>
              <a:rPr lang="en-US" b="1">
                <a:solidFill>
                  <a:schemeClr val="accent2"/>
                </a:solidFill>
                <a:latin typeface="Times New Roman" pitchFamily="18" charset="0"/>
              </a:rPr>
              <a:t>Why were they shouting:                           </a:t>
            </a:r>
            <a:r>
              <a:rPr lang="en-US" b="1" i="1">
                <a:solidFill>
                  <a:schemeClr val="accent2"/>
                </a:solidFill>
                <a:latin typeface="Times New Roman" pitchFamily="18" charset="0"/>
              </a:rPr>
              <a:t>“Long Live the nation! Long live the republic!”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to="" calcmode="lin" valueType="num">
                                      <p:cBhvr>
                                        <p:cTn id="7" dur="1" fill="hold"/>
                                        <p:tgtEl>
                                          <p:spTgt spid="410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00"/>
                                        </p:tgtEl>
                                        <p:attrNameLst>
                                          <p:attrName>style.visibility</p:attrName>
                                        </p:attrNameLst>
                                      </p:cBhvr>
                                      <p:to>
                                        <p:strVal val="visible"/>
                                      </p:to>
                                    </p:set>
                                    <p:anim to="" calcmode="lin" valueType="num">
                                      <p:cBhvr>
                                        <p:cTn id="10" dur="1" fill="hold"/>
                                        <p:tgtEl>
                                          <p:spTgt spid="410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3">
                                            <p:txEl>
                                              <p:pRg st="0" end="0"/>
                                            </p:txEl>
                                          </p:spTgt>
                                        </p:tgtEl>
                                        <p:attrNameLst>
                                          <p:attrName>style.visibility</p:attrName>
                                        </p:attrNameLst>
                                      </p:cBhvr>
                                      <p:to>
                                        <p:strVal val="visible"/>
                                      </p:to>
                                    </p:set>
                                    <p:anim to="" calcmode="lin" valueType="num">
                                      <p:cBhvr>
                                        <p:cTn id="13" dur="1" fill="hold"/>
                                        <p:tgtEl>
                                          <p:spTgt spid="410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3">
                                            <p:txEl>
                                              <p:pRg st="1" end="1"/>
                                            </p:txEl>
                                          </p:spTgt>
                                        </p:tgtEl>
                                        <p:attrNameLst>
                                          <p:attrName>style.visibility</p:attrName>
                                        </p:attrNameLst>
                                      </p:cBhvr>
                                      <p:to>
                                        <p:strVal val="visible"/>
                                      </p:to>
                                    </p:set>
                                    <p:anim to="" calcmode="lin" valueType="num">
                                      <p:cBhvr>
                                        <p:cTn id="16" dur="1" fill="hold"/>
                                        <p:tgtEl>
                                          <p:spTgt spid="4103">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4103">
                                            <p:txEl>
                                              <p:pRg st="2" end="2"/>
                                            </p:txEl>
                                          </p:spTgt>
                                        </p:tgtEl>
                                        <p:attrNameLst>
                                          <p:attrName>style.visibility</p:attrName>
                                        </p:attrNameLst>
                                      </p:cBhvr>
                                      <p:to>
                                        <p:strVal val="visible"/>
                                      </p:to>
                                    </p:set>
                                    <p:anim to="" calcmode="lin" valueType="num">
                                      <p:cBhvr>
                                        <p:cTn id="21" dur="1" fill="hold"/>
                                        <p:tgtEl>
                                          <p:spTgt spid="4103">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4103">
                                            <p:txEl>
                                              <p:pRg st="3" end="3"/>
                                            </p:txEl>
                                          </p:spTgt>
                                        </p:tgtEl>
                                        <p:attrNameLst>
                                          <p:attrName>style.visibility</p:attrName>
                                        </p:attrNameLst>
                                      </p:cBhvr>
                                      <p:to>
                                        <p:strVal val="visible"/>
                                      </p:to>
                                    </p:set>
                                    <p:anim to="" calcmode="lin" valueType="num">
                                      <p:cBhvr>
                                        <p:cTn id="26" dur="1" fill="hold"/>
                                        <p:tgtEl>
                                          <p:spTgt spid="4103">
                                            <p:txEl>
                                              <p:pRg st="3" end="3"/>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 to="" calcmode="lin" valueType="num">
                                      <p:cBhvr>
                                        <p:cTn id="31" dur="1" fill="hold"/>
                                        <p:tgtEl>
                                          <p:spTgt spid="4104"/>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4105">
                                            <p:txEl>
                                              <p:pRg st="0" end="0"/>
                                            </p:txEl>
                                          </p:spTgt>
                                        </p:tgtEl>
                                        <p:attrNameLst>
                                          <p:attrName>style.visibility</p:attrName>
                                        </p:attrNameLst>
                                      </p:cBhvr>
                                      <p:to>
                                        <p:strVal val="visible"/>
                                      </p:to>
                                    </p:set>
                                    <p:anim to="" calcmode="lin" valueType="num">
                                      <p:cBhvr>
                                        <p:cTn id="34" dur="1" fill="hold"/>
                                        <p:tgtEl>
                                          <p:spTgt spid="4105">
                                            <p:txEl>
                                              <p:pRg st="0" end="0"/>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4105">
                                            <p:txEl>
                                              <p:pRg st="1" end="1"/>
                                            </p:txEl>
                                          </p:spTgt>
                                        </p:tgtEl>
                                        <p:attrNameLst>
                                          <p:attrName>style.visibility</p:attrName>
                                        </p:attrNameLst>
                                      </p:cBhvr>
                                      <p:to>
                                        <p:strVal val="visible"/>
                                      </p:to>
                                    </p:set>
                                    <p:anim to="" calcmode="lin" valueType="num">
                                      <p:cBhvr>
                                        <p:cTn id="37" dur="1" fill="hold"/>
                                        <p:tgtEl>
                                          <p:spTgt spid="4105">
                                            <p:txEl>
                                              <p:pRg st="1" end="1"/>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4105">
                                            <p:txEl>
                                              <p:pRg st="3" end="3"/>
                                            </p:txEl>
                                          </p:spTgt>
                                        </p:tgtEl>
                                        <p:attrNameLst>
                                          <p:attrName>style.visibility</p:attrName>
                                        </p:attrNameLst>
                                      </p:cBhvr>
                                      <p:to>
                                        <p:strVal val="visible"/>
                                      </p:to>
                                    </p:set>
                                    <p:anim to="" calcmode="lin" valueType="num">
                                      <p:cBhvr>
                                        <p:cTn id="42" dur="1" fill="hold"/>
                                        <p:tgtEl>
                                          <p:spTgt spid="410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3796" name="Rectangle 4"/>
          <p:cNvSpPr>
            <a:spLocks noGrp="1" noChangeArrowheads="1"/>
          </p:cNvSpPr>
          <p:nvPr>
            <p:ph type="title"/>
          </p:nvPr>
        </p:nvSpPr>
        <p:spPr>
          <a:xfrm>
            <a:off x="0" y="76200"/>
            <a:ext cx="9144000" cy="1143000"/>
          </a:xfrm>
        </p:spPr>
        <p:txBody>
          <a:bodyPr/>
          <a:lstStyle/>
          <a:p>
            <a:pPr eaLnBrk="1" hangingPunct="1"/>
            <a:r>
              <a:rPr lang="en-US" sz="4000" b="1" smtClean="0">
                <a:solidFill>
                  <a:schemeClr val="accent2"/>
                </a:solidFill>
                <a:latin typeface="Times New Roman" pitchFamily="18" charset="0"/>
              </a:rPr>
              <a:t>Some Perspectives on Nationalism</a:t>
            </a:r>
            <a:br>
              <a:rPr lang="en-US" sz="4000" b="1" smtClean="0">
                <a:solidFill>
                  <a:schemeClr val="accent2"/>
                </a:solidFill>
                <a:latin typeface="Times New Roman" pitchFamily="18" charset="0"/>
              </a:rPr>
            </a:br>
            <a:r>
              <a:rPr lang="en-US" sz="4000" b="1" smtClean="0">
                <a:solidFill>
                  <a:schemeClr val="accent2"/>
                </a:solidFill>
                <a:latin typeface="Times New Roman" pitchFamily="18" charset="0"/>
              </a:rPr>
              <a:t>Within Canada</a:t>
            </a:r>
          </a:p>
        </p:txBody>
      </p:sp>
      <p:pic>
        <p:nvPicPr>
          <p:cNvPr id="33799" name="Picture 7"/>
          <p:cNvPicPr>
            <a:picLocks noChangeAspect="1" noChangeArrowheads="1"/>
          </p:cNvPicPr>
          <p:nvPr/>
        </p:nvPicPr>
        <p:blipFill>
          <a:blip r:embed="rId3" cstate="print"/>
          <a:srcRect/>
          <a:stretch>
            <a:fillRect/>
          </a:stretch>
        </p:blipFill>
        <p:spPr bwMode="auto">
          <a:xfrm>
            <a:off x="2779713" y="1524000"/>
            <a:ext cx="3697287" cy="4191000"/>
          </a:xfrm>
          <a:prstGeom prst="rect">
            <a:avLst/>
          </a:prstGeom>
          <a:noFill/>
          <a:ln w="9525">
            <a:noFill/>
            <a:miter lim="800000"/>
            <a:headEnd/>
            <a:tailEnd/>
          </a:ln>
        </p:spPr>
      </p:pic>
      <p:sp>
        <p:nvSpPr>
          <p:cNvPr id="33800" name="Text Box 8"/>
          <p:cNvSpPr txBox="1">
            <a:spLocks noChangeArrowheads="1"/>
          </p:cNvSpPr>
          <p:nvPr/>
        </p:nvSpPr>
        <p:spPr bwMode="auto">
          <a:xfrm>
            <a:off x="381000" y="2362200"/>
            <a:ext cx="2057400" cy="2903538"/>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In your notes, make and title </a:t>
            </a:r>
            <a:r>
              <a:rPr lang="en-US" sz="1600" b="1" dirty="0" smtClean="0">
                <a:latin typeface="Times New Roman" pitchFamily="18" charset="0"/>
              </a:rPr>
              <a:t>and </a:t>
            </a:r>
            <a:r>
              <a:rPr lang="en-US" sz="1600" b="1" dirty="0">
                <a:latin typeface="Times New Roman" pitchFamily="18" charset="0"/>
              </a:rPr>
              <a:t>chart like this one </a:t>
            </a:r>
          </a:p>
          <a:p>
            <a:pPr algn="ctr">
              <a:spcBef>
                <a:spcPct val="50000"/>
              </a:spcBef>
            </a:pPr>
            <a:r>
              <a:rPr lang="en-US" sz="1600" b="1" dirty="0">
                <a:latin typeface="Times New Roman" pitchFamily="18" charset="0"/>
              </a:rPr>
              <a:t>Read page 61 and using the first column of the chart, record important points about </a:t>
            </a:r>
            <a:r>
              <a:rPr lang="en-US" sz="1600" b="1" i="1" dirty="0">
                <a:latin typeface="Times New Roman" pitchFamily="18" charset="0"/>
              </a:rPr>
              <a:t>First Nations</a:t>
            </a:r>
            <a:r>
              <a:rPr lang="en-US" sz="1600" b="1" dirty="0">
                <a:latin typeface="Times New Roman" pitchFamily="18" charset="0"/>
              </a:rPr>
              <a:t> and </a:t>
            </a:r>
            <a:r>
              <a:rPr lang="en-US" sz="1600" b="1" i="1" dirty="0">
                <a:latin typeface="Times New Roman" pitchFamily="18" charset="0"/>
              </a:rPr>
              <a:t>Métis</a:t>
            </a:r>
            <a:r>
              <a:rPr lang="en-US" sz="1600" b="1" dirty="0">
                <a:latin typeface="Times New Roman" pitchFamily="18" charset="0"/>
              </a:rPr>
              <a:t> views on nation and nationalism </a:t>
            </a:r>
          </a:p>
        </p:txBody>
      </p:sp>
      <p:sp>
        <p:nvSpPr>
          <p:cNvPr id="33801" name="Text Box 9"/>
          <p:cNvSpPr txBox="1">
            <a:spLocks noChangeArrowheads="1"/>
          </p:cNvSpPr>
          <p:nvPr/>
        </p:nvSpPr>
        <p:spPr bwMode="auto">
          <a:xfrm>
            <a:off x="6781800" y="2743200"/>
            <a:ext cx="2057400" cy="2414588"/>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Continue by reading pages 62 and 63.  </a:t>
            </a:r>
          </a:p>
          <a:p>
            <a:pPr algn="ctr">
              <a:spcBef>
                <a:spcPct val="50000"/>
              </a:spcBef>
            </a:pPr>
            <a:r>
              <a:rPr lang="en-US" sz="1600" b="1">
                <a:latin typeface="Times New Roman" pitchFamily="18" charset="0"/>
              </a:rPr>
              <a:t>Use the second and third columns to record important points on </a:t>
            </a:r>
            <a:r>
              <a:rPr lang="en-US" sz="1600" b="1" i="1">
                <a:latin typeface="Times New Roman" pitchFamily="18" charset="0"/>
              </a:rPr>
              <a:t>Inuit</a:t>
            </a:r>
            <a:r>
              <a:rPr lang="en-US" sz="1600" b="1">
                <a:latin typeface="Times New Roman" pitchFamily="18" charset="0"/>
              </a:rPr>
              <a:t> and </a:t>
            </a:r>
            <a:r>
              <a:rPr lang="en-US" sz="1600" b="1" i="1">
                <a:latin typeface="Times New Roman" pitchFamily="18" charset="0"/>
              </a:rPr>
              <a:t>Quebecois</a:t>
            </a:r>
            <a:r>
              <a:rPr lang="en-US" sz="1600" b="1">
                <a:latin typeface="Times New Roman" pitchFamily="18" charset="0"/>
              </a:rPr>
              <a:t> views on nation and nationalism</a:t>
            </a:r>
          </a:p>
        </p:txBody>
      </p:sp>
      <p:sp>
        <p:nvSpPr>
          <p:cNvPr id="33802" name="Text Box 10"/>
          <p:cNvSpPr txBox="1">
            <a:spLocks noChangeArrowheads="1"/>
          </p:cNvSpPr>
          <p:nvPr/>
        </p:nvSpPr>
        <p:spPr bwMode="auto">
          <a:xfrm>
            <a:off x="0" y="5715000"/>
            <a:ext cx="9144000" cy="1069975"/>
          </a:xfrm>
          <a:prstGeom prst="rect">
            <a:avLst/>
          </a:prstGeom>
          <a:noFill/>
          <a:ln w="9525">
            <a:noFill/>
            <a:miter lim="800000"/>
            <a:headEnd/>
            <a:tailEnd/>
          </a:ln>
        </p:spPr>
        <p:txBody>
          <a:bodyPr>
            <a:spAutoFit/>
          </a:bodyPr>
          <a:lstStyle/>
          <a:p>
            <a:pPr algn="ctr">
              <a:spcBef>
                <a:spcPct val="50000"/>
              </a:spcBef>
            </a:pPr>
            <a:r>
              <a:rPr lang="en-US" sz="1600" b="1">
                <a:solidFill>
                  <a:schemeClr val="accent2"/>
                </a:solidFill>
                <a:latin typeface="Times New Roman" pitchFamily="18" charset="0"/>
              </a:rPr>
              <a:t>Whose stories have been excluded in Canada?</a:t>
            </a:r>
          </a:p>
          <a:p>
            <a:pPr algn="ctr">
              <a:spcBef>
                <a:spcPct val="50000"/>
              </a:spcBef>
            </a:pPr>
            <a:r>
              <a:rPr lang="en-US" sz="1600" b="1">
                <a:solidFill>
                  <a:schemeClr val="accent2"/>
                </a:solidFill>
                <a:latin typeface="Times New Roman" pitchFamily="18" charset="0"/>
              </a:rPr>
              <a:t>Whose stories have been dominated?</a:t>
            </a:r>
          </a:p>
          <a:p>
            <a:pPr algn="ctr">
              <a:spcBef>
                <a:spcPct val="50000"/>
              </a:spcBef>
            </a:pPr>
            <a:r>
              <a:rPr lang="en-US" sz="1600" b="1">
                <a:solidFill>
                  <a:schemeClr val="accent2"/>
                </a:solidFill>
                <a:latin typeface="Times New Roman" pitchFamily="18" charset="0"/>
              </a:rPr>
              <a:t>Has the balance shifted?  How? Why?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3798"/>
                                        </p:tgtEl>
                                        <p:attrNameLst>
                                          <p:attrName>style.visibility</p:attrName>
                                        </p:attrNameLst>
                                      </p:cBhvr>
                                      <p:to>
                                        <p:strVal val="visible"/>
                                      </p:to>
                                    </p:set>
                                    <p:anim to="" calcmode="lin" valueType="num">
                                      <p:cBhvr>
                                        <p:cTn id="7" dur="1" fill="hold"/>
                                        <p:tgtEl>
                                          <p:spTgt spid="3379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3796"/>
                                        </p:tgtEl>
                                        <p:attrNameLst>
                                          <p:attrName>style.visibility</p:attrName>
                                        </p:attrNameLst>
                                      </p:cBhvr>
                                      <p:to>
                                        <p:strVal val="visible"/>
                                      </p:to>
                                    </p:set>
                                    <p:anim to="" calcmode="lin" valueType="num">
                                      <p:cBhvr>
                                        <p:cTn id="10" dur="1" fill="hold"/>
                                        <p:tgtEl>
                                          <p:spTgt spid="3379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3799"/>
                                        </p:tgtEl>
                                        <p:attrNameLst>
                                          <p:attrName>style.visibility</p:attrName>
                                        </p:attrNameLst>
                                      </p:cBhvr>
                                      <p:to>
                                        <p:strVal val="visible"/>
                                      </p:to>
                                    </p:set>
                                    <p:anim to="" calcmode="lin" valueType="num">
                                      <p:cBhvr>
                                        <p:cTn id="13" dur="1" fill="hold"/>
                                        <p:tgtEl>
                                          <p:spTgt spid="33799"/>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800">
                                            <p:txEl>
                                              <p:pRg st="0" end="0"/>
                                            </p:txEl>
                                          </p:spTgt>
                                        </p:tgtEl>
                                        <p:attrNameLst>
                                          <p:attrName>style.visibility</p:attrName>
                                        </p:attrNameLst>
                                      </p:cBhvr>
                                      <p:to>
                                        <p:strVal val="visible"/>
                                      </p:to>
                                    </p:set>
                                    <p:anim to="" calcmode="lin" valueType="num">
                                      <p:cBhvr>
                                        <p:cTn id="16" dur="1" fill="hold"/>
                                        <p:tgtEl>
                                          <p:spTgt spid="33800">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3800">
                                            <p:txEl>
                                              <p:pRg st="1" end="1"/>
                                            </p:txEl>
                                          </p:spTgt>
                                        </p:tgtEl>
                                        <p:attrNameLst>
                                          <p:attrName>style.visibility</p:attrName>
                                        </p:attrNameLst>
                                      </p:cBhvr>
                                      <p:to>
                                        <p:strVal val="visible"/>
                                      </p:to>
                                    </p:set>
                                    <p:anim to="" calcmode="lin" valueType="num">
                                      <p:cBhvr>
                                        <p:cTn id="21" dur="1" fill="hold"/>
                                        <p:tgtEl>
                                          <p:spTgt spid="33800">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33801">
                                            <p:txEl>
                                              <p:pRg st="0" end="0"/>
                                            </p:txEl>
                                          </p:spTgt>
                                        </p:tgtEl>
                                        <p:attrNameLst>
                                          <p:attrName>style.visibility</p:attrName>
                                        </p:attrNameLst>
                                      </p:cBhvr>
                                      <p:to>
                                        <p:strVal val="visible"/>
                                      </p:to>
                                    </p:set>
                                    <p:anim to="" calcmode="lin" valueType="num">
                                      <p:cBhvr>
                                        <p:cTn id="26" dur="1" fill="hold"/>
                                        <p:tgtEl>
                                          <p:spTgt spid="33801">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3801">
                                            <p:txEl>
                                              <p:pRg st="1" end="1"/>
                                            </p:txEl>
                                          </p:spTgt>
                                        </p:tgtEl>
                                        <p:attrNameLst>
                                          <p:attrName>style.visibility</p:attrName>
                                        </p:attrNameLst>
                                      </p:cBhvr>
                                      <p:to>
                                        <p:strVal val="visible"/>
                                      </p:to>
                                    </p:set>
                                    <p:anim to="" calcmode="lin" valueType="num">
                                      <p:cBhvr>
                                        <p:cTn id="29" dur="1" fill="hold"/>
                                        <p:tgtEl>
                                          <p:spTgt spid="33801">
                                            <p:txEl>
                                              <p:pRg st="1" end="1"/>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33802">
                                            <p:txEl>
                                              <p:pRg st="0" end="0"/>
                                            </p:txEl>
                                          </p:spTgt>
                                        </p:tgtEl>
                                        <p:attrNameLst>
                                          <p:attrName>style.visibility</p:attrName>
                                        </p:attrNameLst>
                                      </p:cBhvr>
                                      <p:to>
                                        <p:strVal val="visible"/>
                                      </p:to>
                                    </p:set>
                                    <p:anim to="" calcmode="lin" valueType="num">
                                      <p:cBhvr>
                                        <p:cTn id="34" dur="1" fill="hold"/>
                                        <p:tgtEl>
                                          <p:spTgt spid="33802">
                                            <p:txEl>
                                              <p:pRg st="0" end="0"/>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33802">
                                            <p:txEl>
                                              <p:pRg st="1" end="1"/>
                                            </p:txEl>
                                          </p:spTgt>
                                        </p:tgtEl>
                                        <p:attrNameLst>
                                          <p:attrName>style.visibility</p:attrName>
                                        </p:attrNameLst>
                                      </p:cBhvr>
                                      <p:to>
                                        <p:strVal val="visible"/>
                                      </p:to>
                                    </p:set>
                                    <p:anim to="" calcmode="lin" valueType="num">
                                      <p:cBhvr>
                                        <p:cTn id="39" dur="1" fill="hold"/>
                                        <p:tgtEl>
                                          <p:spTgt spid="33802">
                                            <p:txEl>
                                              <p:pRg st="1" end="1"/>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33802">
                                            <p:txEl>
                                              <p:pRg st="2" end="2"/>
                                            </p:txEl>
                                          </p:spTgt>
                                        </p:tgtEl>
                                        <p:attrNameLst>
                                          <p:attrName>style.visibility</p:attrName>
                                        </p:attrNameLst>
                                      </p:cBhvr>
                                      <p:to>
                                        <p:strVal val="visible"/>
                                      </p:to>
                                    </p:set>
                                    <p:anim to="" calcmode="lin" valueType="num">
                                      <p:cBhvr>
                                        <p:cTn id="44" dur="1" fill="hold"/>
                                        <p:tgtEl>
                                          <p:spTgt spid="3380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36867" name="Rectangle 3"/>
          <p:cNvSpPr>
            <a:spLocks noGrp="1" noChangeArrowheads="1"/>
          </p:cNvSpPr>
          <p:nvPr>
            <p:ph type="title"/>
          </p:nvPr>
        </p:nvSpPr>
        <p:spPr>
          <a:xfrm>
            <a:off x="457200" y="76200"/>
            <a:ext cx="8229600" cy="1143000"/>
          </a:xfrm>
          <a:noFill/>
        </p:spPr>
        <p:txBody>
          <a:bodyPr/>
          <a:lstStyle/>
          <a:p>
            <a:pPr eaLnBrk="1" hangingPunct="1"/>
            <a:r>
              <a:rPr lang="en-US" b="1" smtClean="0">
                <a:solidFill>
                  <a:schemeClr val="accent2"/>
                </a:solidFill>
                <a:latin typeface="Times New Roman" pitchFamily="18" charset="0"/>
              </a:rPr>
              <a:t>And Finally…</a:t>
            </a:r>
          </a:p>
        </p:txBody>
      </p:sp>
      <p:sp>
        <p:nvSpPr>
          <p:cNvPr id="36868"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Complete your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6867"/>
                                        </p:tgtEl>
                                        <p:attrNameLst>
                                          <p:attrName>style.visibility</p:attrName>
                                        </p:attrNameLst>
                                      </p:cBhvr>
                                      <p:to>
                                        <p:strVal val="visible"/>
                                      </p:to>
                                    </p:set>
                                    <p:anim to="" calcmode="lin" valueType="num">
                                      <p:cBhvr>
                                        <p:cTn id="7" dur="1" fill="hold"/>
                                        <p:tgtEl>
                                          <p:spTgt spid="3686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8"/>
                                        </p:tgtEl>
                                        <p:attrNameLst>
                                          <p:attrName>style.visibility</p:attrName>
                                        </p:attrNameLst>
                                      </p:cBhvr>
                                      <p:to>
                                        <p:strVal val="visible"/>
                                      </p:to>
                                    </p:set>
                                    <p:anim to="" calcmode="lin" valueType="num">
                                      <p:cBhvr>
                                        <p:cTn id="10" dur="1" fill="hold"/>
                                        <p:tgtEl>
                                          <p:spTgt spid="368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37891" name="Rectangle 3"/>
          <p:cNvSpPr>
            <a:spLocks noChangeArrowheads="1"/>
          </p:cNvSpPr>
          <p:nvPr/>
        </p:nvSpPr>
        <p:spPr bwMode="auto">
          <a:xfrm>
            <a:off x="0" y="76200"/>
            <a:ext cx="9144000" cy="9144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Think About Your Challenge</a:t>
            </a:r>
          </a:p>
        </p:txBody>
      </p:sp>
      <p:sp>
        <p:nvSpPr>
          <p:cNvPr id="37892" name="Text Box 4"/>
          <p:cNvSpPr txBox="1">
            <a:spLocks noChangeArrowheads="1"/>
          </p:cNvSpPr>
          <p:nvPr/>
        </p:nvSpPr>
        <p:spPr bwMode="auto">
          <a:xfrm>
            <a:off x="0" y="12954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Review the bottom of page 65</a:t>
            </a:r>
          </a:p>
        </p:txBody>
      </p:sp>
      <p:sp>
        <p:nvSpPr>
          <p:cNvPr id="37894" name="Text Box 6"/>
          <p:cNvSpPr txBox="1">
            <a:spLocks noChangeArrowheads="1"/>
          </p:cNvSpPr>
          <p:nvPr/>
        </p:nvSpPr>
        <p:spPr bwMode="auto">
          <a:xfrm rot="10800000" flipV="1">
            <a:off x="-1588" y="2209800"/>
            <a:ext cx="9148763" cy="3819525"/>
          </a:xfrm>
          <a:prstGeom prst="rect">
            <a:avLst/>
          </a:prstGeom>
          <a:noFill/>
          <a:ln w="9525">
            <a:noFill/>
            <a:miter lim="800000"/>
            <a:headEnd/>
            <a:tailEnd/>
          </a:ln>
        </p:spPr>
        <p:txBody>
          <a:bodyPr>
            <a:spAutoFit/>
          </a:bodyPr>
          <a:lstStyle/>
          <a:p>
            <a:pPr algn="ctr">
              <a:spcBef>
                <a:spcPct val="50000"/>
              </a:spcBef>
            </a:pPr>
            <a:r>
              <a:rPr lang="en-US" sz="2000" b="1" dirty="0">
                <a:latin typeface="Times New Roman" pitchFamily="18" charset="0"/>
              </a:rPr>
              <a:t>By the beginning of class </a:t>
            </a:r>
            <a:r>
              <a:rPr lang="en-US" sz="2000" b="1" dirty="0" smtClean="0">
                <a:latin typeface="Times New Roman" pitchFamily="18" charset="0"/>
              </a:rPr>
              <a:t>on </a:t>
            </a:r>
            <a:r>
              <a:rPr lang="en-US" sz="2000" b="1" dirty="0" smtClean="0">
                <a:latin typeface="Times New Roman" pitchFamily="18" charset="0"/>
              </a:rPr>
              <a:t>Monday, </a:t>
            </a:r>
            <a:r>
              <a:rPr lang="en-US" sz="2000" b="1" dirty="0">
                <a:latin typeface="Times New Roman" pitchFamily="18" charset="0"/>
              </a:rPr>
              <a:t>you need to submit the following:</a:t>
            </a:r>
          </a:p>
          <a:p>
            <a:pPr algn="ctr">
              <a:spcBef>
                <a:spcPct val="50000"/>
              </a:spcBef>
            </a:pPr>
            <a:r>
              <a:rPr lang="en-US" sz="2000" b="1" dirty="0">
                <a:latin typeface="Times New Roman" pitchFamily="18" charset="0"/>
              </a:rPr>
              <a:t>A brief written update </a:t>
            </a:r>
            <a:r>
              <a:rPr lang="en-US" sz="2000" b="1" dirty="0" smtClean="0">
                <a:latin typeface="Times New Roman" pitchFamily="18" charset="0"/>
              </a:rPr>
              <a:t>on </a:t>
            </a:r>
            <a:r>
              <a:rPr lang="en-US" sz="2000" b="1" dirty="0">
                <a:latin typeface="Times New Roman" pitchFamily="18" charset="0"/>
              </a:rPr>
              <a:t>the status of your challenge in response to the following questions:</a:t>
            </a:r>
          </a:p>
          <a:p>
            <a:pPr algn="ctr">
              <a:spcBef>
                <a:spcPct val="50000"/>
              </a:spcBef>
            </a:pPr>
            <a:endParaRPr lang="en-US" sz="800" b="1" dirty="0">
              <a:latin typeface="Times New Roman" pitchFamily="18" charset="0"/>
            </a:endParaRPr>
          </a:p>
          <a:p>
            <a:pPr algn="ctr">
              <a:spcBef>
                <a:spcPct val="50000"/>
              </a:spcBef>
            </a:pPr>
            <a:r>
              <a:rPr lang="en-US" b="1" dirty="0">
                <a:solidFill>
                  <a:schemeClr val="accent2"/>
                </a:solidFill>
                <a:latin typeface="Times New Roman" pitchFamily="18" charset="0"/>
              </a:rPr>
              <a:t>What format do you intend to use for your coat of arms?</a:t>
            </a:r>
          </a:p>
          <a:p>
            <a:pPr algn="ctr">
              <a:spcBef>
                <a:spcPct val="50000"/>
              </a:spcBef>
            </a:pPr>
            <a:r>
              <a:rPr lang="en-US" b="1" dirty="0">
                <a:solidFill>
                  <a:schemeClr val="accent2"/>
                </a:solidFill>
                <a:latin typeface="Times New Roman" pitchFamily="18" charset="0"/>
              </a:rPr>
              <a:t>What symbols will you incorporate</a:t>
            </a:r>
          </a:p>
          <a:p>
            <a:pPr algn="ctr">
              <a:spcBef>
                <a:spcPct val="50000"/>
              </a:spcBef>
            </a:pPr>
            <a:r>
              <a:rPr lang="en-US" b="1" dirty="0">
                <a:solidFill>
                  <a:schemeClr val="accent2"/>
                </a:solidFill>
                <a:latin typeface="Times New Roman" pitchFamily="18" charset="0"/>
              </a:rPr>
              <a:t>What is the purpose of each of your symbols?</a:t>
            </a:r>
          </a:p>
          <a:p>
            <a:pPr algn="ctr">
              <a:spcBef>
                <a:spcPct val="50000"/>
              </a:spcBef>
            </a:pPr>
            <a:r>
              <a:rPr lang="en-US" b="1" dirty="0">
                <a:solidFill>
                  <a:schemeClr val="accent2"/>
                </a:solidFill>
                <a:latin typeface="Times New Roman" pitchFamily="18" charset="0"/>
              </a:rPr>
              <a:t>Where did you find the symbols?</a:t>
            </a:r>
          </a:p>
          <a:p>
            <a:pPr algn="ctr">
              <a:spcBef>
                <a:spcPct val="50000"/>
              </a:spcBef>
            </a:pPr>
            <a:r>
              <a:rPr lang="en-US" b="1" dirty="0">
                <a:solidFill>
                  <a:schemeClr val="accent2"/>
                </a:solidFill>
                <a:latin typeface="Times New Roman" pitchFamily="18" charset="0"/>
              </a:rPr>
              <a:t>What is each symbol’s relative importance in your overall design?</a:t>
            </a:r>
          </a:p>
          <a:p>
            <a:pPr algn="ctr">
              <a:spcBef>
                <a:spcPct val="50000"/>
              </a:spcBef>
            </a:pPr>
            <a:r>
              <a:rPr lang="en-US" b="1" dirty="0">
                <a:solidFill>
                  <a:schemeClr val="accent2"/>
                </a:solidFill>
                <a:latin typeface="Times New Roman" pitchFamily="18" charset="0"/>
              </a:rPr>
              <a:t>How does each symbol illustrate a relationship between nationalism and your identity?</a:t>
            </a:r>
            <a:endParaRPr lang="en-US"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to="" calcmode="lin" valueType="num">
                                      <p:cBhvr>
                                        <p:cTn id="7" dur="1" fill="hold"/>
                                        <p:tgtEl>
                                          <p:spTgt spid="3789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7891"/>
                                        </p:tgtEl>
                                        <p:attrNameLst>
                                          <p:attrName>style.visibility</p:attrName>
                                        </p:attrNameLst>
                                      </p:cBhvr>
                                      <p:to>
                                        <p:strVal val="visible"/>
                                      </p:to>
                                    </p:set>
                                    <p:anim to="" calcmode="lin" valueType="num">
                                      <p:cBhvr>
                                        <p:cTn id="10" dur="1" fill="hold"/>
                                        <p:tgtEl>
                                          <p:spTgt spid="3789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892">
                                            <p:txEl>
                                              <p:pRg st="0" end="0"/>
                                            </p:txEl>
                                          </p:spTgt>
                                        </p:tgtEl>
                                        <p:attrNameLst>
                                          <p:attrName>style.visibility</p:attrName>
                                        </p:attrNameLst>
                                      </p:cBhvr>
                                      <p:to>
                                        <p:strVal val="visible"/>
                                      </p:to>
                                    </p:set>
                                    <p:anim to="" calcmode="lin" valueType="num">
                                      <p:cBhvr>
                                        <p:cTn id="13" dur="1" fill="hold"/>
                                        <p:tgtEl>
                                          <p:spTgt spid="3789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7894">
                                            <p:txEl>
                                              <p:pRg st="0" end="0"/>
                                            </p:txEl>
                                          </p:spTgt>
                                        </p:tgtEl>
                                        <p:attrNameLst>
                                          <p:attrName>style.visibility</p:attrName>
                                        </p:attrNameLst>
                                      </p:cBhvr>
                                      <p:to>
                                        <p:strVal val="visible"/>
                                      </p:to>
                                    </p:set>
                                    <p:anim to="" calcmode="lin" valueType="num">
                                      <p:cBhvr>
                                        <p:cTn id="16" dur="1" fill="hold"/>
                                        <p:tgtEl>
                                          <p:spTgt spid="37894">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7894">
                                            <p:txEl>
                                              <p:pRg st="1" end="1"/>
                                            </p:txEl>
                                          </p:spTgt>
                                        </p:tgtEl>
                                        <p:attrNameLst>
                                          <p:attrName>style.visibility</p:attrName>
                                        </p:attrNameLst>
                                      </p:cBhvr>
                                      <p:to>
                                        <p:strVal val="visible"/>
                                      </p:to>
                                    </p:set>
                                    <p:anim to="" calcmode="lin" valueType="num">
                                      <p:cBhvr>
                                        <p:cTn id="19" dur="1" fill="hold"/>
                                        <p:tgtEl>
                                          <p:spTgt spid="37894">
                                            <p:txEl>
                                              <p:pRg st="1" end="1"/>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7894">
                                            <p:txEl>
                                              <p:pRg st="3" end="3"/>
                                            </p:txEl>
                                          </p:spTgt>
                                        </p:tgtEl>
                                        <p:attrNameLst>
                                          <p:attrName>style.visibility</p:attrName>
                                        </p:attrNameLst>
                                      </p:cBhvr>
                                      <p:to>
                                        <p:strVal val="visible"/>
                                      </p:to>
                                    </p:set>
                                    <p:anim to="" calcmode="lin" valueType="num">
                                      <p:cBhvr>
                                        <p:cTn id="22" dur="1" fill="hold"/>
                                        <p:tgtEl>
                                          <p:spTgt spid="37894">
                                            <p:txEl>
                                              <p:pRg st="3" end="3"/>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7894">
                                            <p:txEl>
                                              <p:pRg st="4" end="4"/>
                                            </p:txEl>
                                          </p:spTgt>
                                        </p:tgtEl>
                                        <p:attrNameLst>
                                          <p:attrName>style.visibility</p:attrName>
                                        </p:attrNameLst>
                                      </p:cBhvr>
                                      <p:to>
                                        <p:strVal val="visible"/>
                                      </p:to>
                                    </p:set>
                                    <p:anim to="" calcmode="lin" valueType="num">
                                      <p:cBhvr>
                                        <p:cTn id="25" dur="1" fill="hold"/>
                                        <p:tgtEl>
                                          <p:spTgt spid="37894">
                                            <p:txEl>
                                              <p:pRg st="4" end="4"/>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7894">
                                            <p:txEl>
                                              <p:pRg st="5" end="5"/>
                                            </p:txEl>
                                          </p:spTgt>
                                        </p:tgtEl>
                                        <p:attrNameLst>
                                          <p:attrName>style.visibility</p:attrName>
                                        </p:attrNameLst>
                                      </p:cBhvr>
                                      <p:to>
                                        <p:strVal val="visible"/>
                                      </p:to>
                                    </p:set>
                                    <p:anim to="" calcmode="lin" valueType="num">
                                      <p:cBhvr>
                                        <p:cTn id="28" dur="1" fill="hold"/>
                                        <p:tgtEl>
                                          <p:spTgt spid="37894">
                                            <p:txEl>
                                              <p:pRg st="5" end="5"/>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7894">
                                            <p:txEl>
                                              <p:pRg st="6" end="6"/>
                                            </p:txEl>
                                          </p:spTgt>
                                        </p:tgtEl>
                                        <p:attrNameLst>
                                          <p:attrName>style.visibility</p:attrName>
                                        </p:attrNameLst>
                                      </p:cBhvr>
                                      <p:to>
                                        <p:strVal val="visible"/>
                                      </p:to>
                                    </p:set>
                                    <p:anim to="" calcmode="lin" valueType="num">
                                      <p:cBhvr>
                                        <p:cTn id="31" dur="1" fill="hold"/>
                                        <p:tgtEl>
                                          <p:spTgt spid="37894">
                                            <p:txEl>
                                              <p:pRg st="6" end="6"/>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7894">
                                            <p:txEl>
                                              <p:pRg st="7" end="7"/>
                                            </p:txEl>
                                          </p:spTgt>
                                        </p:tgtEl>
                                        <p:attrNameLst>
                                          <p:attrName>style.visibility</p:attrName>
                                        </p:attrNameLst>
                                      </p:cBhvr>
                                      <p:to>
                                        <p:strVal val="visible"/>
                                      </p:to>
                                    </p:set>
                                    <p:anim to="" calcmode="lin" valueType="num">
                                      <p:cBhvr>
                                        <p:cTn id="34" dur="1" fill="hold"/>
                                        <p:tgtEl>
                                          <p:spTgt spid="37894">
                                            <p:txEl>
                                              <p:pRg st="7" end="7"/>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37894">
                                            <p:txEl>
                                              <p:pRg st="8" end="8"/>
                                            </p:txEl>
                                          </p:spTgt>
                                        </p:tgtEl>
                                        <p:attrNameLst>
                                          <p:attrName>style.visibility</p:attrName>
                                        </p:attrNameLst>
                                      </p:cBhvr>
                                      <p:to>
                                        <p:strVal val="visible"/>
                                      </p:to>
                                    </p:set>
                                    <p:anim to="" calcmode="lin" valueType="num">
                                      <p:cBhvr>
                                        <p:cTn id="37" dur="1" fill="hold"/>
                                        <p:tgtEl>
                                          <p:spTgt spid="37894">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French_Revolution_Storming_the_Prise_de_la_Basti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2286000" y="1416050"/>
            <a:ext cx="4362450" cy="4908550"/>
          </a:xfrm>
          <a:prstGeom prst="rect">
            <a:avLst/>
          </a:prstGeom>
          <a:noFill/>
          <a:ln w="9525">
            <a:noFill/>
            <a:miter lim="800000"/>
            <a:headEnd/>
            <a:tailEnd/>
          </a:ln>
        </p:spPr>
      </p:pic>
      <p:sp>
        <p:nvSpPr>
          <p:cNvPr id="5126" name="Rectangle 6"/>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Historical Factors That Shaped French Nationalism: </a:t>
            </a:r>
            <a:r>
              <a:rPr lang="en-US" sz="3600" b="1" i="1">
                <a:solidFill>
                  <a:schemeClr val="accent2"/>
                </a:solidFill>
                <a:latin typeface="Times New Roman" pitchFamily="18" charset="0"/>
              </a:rPr>
              <a:t>Storming the Bastille</a:t>
            </a:r>
          </a:p>
        </p:txBody>
      </p:sp>
      <p:sp>
        <p:nvSpPr>
          <p:cNvPr id="5127" name="Text Box 7"/>
          <p:cNvSpPr txBox="1">
            <a:spLocks noChangeArrowheads="1"/>
          </p:cNvSpPr>
          <p:nvPr/>
        </p:nvSpPr>
        <p:spPr bwMode="auto">
          <a:xfrm>
            <a:off x="3048000" y="6415088"/>
            <a:ext cx="26670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Complete the Handout</a:t>
            </a:r>
            <a:endParaRPr lang="en-US" b="1" i="1">
              <a:solidFill>
                <a:schemeClr val="accent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5"/>
                                        </p:tgtEl>
                                        <p:attrNameLst>
                                          <p:attrName>style.visibility</p:attrName>
                                        </p:attrNameLst>
                                      </p:cBhvr>
                                      <p:to>
                                        <p:strVal val="visible"/>
                                      </p:to>
                                    </p:set>
                                    <p:anim to="" calcmode="lin" valueType="num">
                                      <p:cBhvr>
                                        <p:cTn id="7" dur="1" fill="hold"/>
                                        <p:tgtEl>
                                          <p:spTgt spid="512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 to="" calcmode="lin" valueType="num">
                                      <p:cBhvr>
                                        <p:cTn id="10" dur="1" fill="hold"/>
                                        <p:tgtEl>
                                          <p:spTgt spid="512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anim to="" calcmode="lin" valueType="num">
                                      <p:cBhvr>
                                        <p:cTn id="13" dur="1" fill="hold"/>
                                        <p:tgtEl>
                                          <p:spTgt spid="512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127">
                                            <p:txEl>
                                              <p:pRg st="0" end="0"/>
                                            </p:txEl>
                                          </p:spTgt>
                                        </p:tgtEl>
                                        <p:attrNameLst>
                                          <p:attrName>style.visibility</p:attrName>
                                        </p:attrNameLst>
                                      </p:cBhvr>
                                      <p:to>
                                        <p:strVal val="visible"/>
                                      </p:to>
                                    </p:set>
                                    <p:anim to="" calcmode="lin" valueType="num">
                                      <p:cBhvr>
                                        <p:cTn id="16" dur="1" fill="hold"/>
                                        <p:tgtEl>
                                          <p:spTgt spid="512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300px-MadamedeLamball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Social Factors That Shaped French Nationalism</a:t>
            </a:r>
            <a:endParaRPr lang="en-US" sz="3600" b="1" i="1">
              <a:solidFill>
                <a:schemeClr val="accent2"/>
              </a:solidFill>
              <a:latin typeface="Times New Roman" pitchFamily="18" charset="0"/>
            </a:endParaRPr>
          </a:p>
        </p:txBody>
      </p:sp>
      <p:sp>
        <p:nvSpPr>
          <p:cNvPr id="6151" name="Text Box 7"/>
          <p:cNvSpPr txBox="1">
            <a:spLocks noChangeArrowheads="1"/>
          </p:cNvSpPr>
          <p:nvPr/>
        </p:nvSpPr>
        <p:spPr bwMode="auto">
          <a:xfrm>
            <a:off x="0" y="2895600"/>
            <a:ext cx="9144000" cy="20923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With a partner review the rest of page 45 and all of page 46 </a:t>
            </a:r>
          </a:p>
          <a:p>
            <a:pPr algn="ctr">
              <a:spcBef>
                <a:spcPct val="50000"/>
              </a:spcBef>
            </a:pPr>
            <a:endParaRPr lang="en-US" sz="2000" b="1">
              <a:latin typeface="Times New Roman" pitchFamily="18" charset="0"/>
            </a:endParaRPr>
          </a:p>
          <a:p>
            <a:pPr algn="ctr">
              <a:spcBef>
                <a:spcPct val="50000"/>
              </a:spcBef>
            </a:pPr>
            <a:r>
              <a:rPr lang="en-US" b="1">
                <a:latin typeface="Times New Roman" pitchFamily="18" charset="0"/>
              </a:rPr>
              <a:t>Respond to the questions in Figure’s 2-4 and 2-5 and the </a:t>
            </a:r>
            <a:r>
              <a:rPr lang="en-US" b="1" i="1">
                <a:latin typeface="Times New Roman" pitchFamily="18" charset="0"/>
              </a:rPr>
              <a:t>Activity</a:t>
            </a:r>
            <a:r>
              <a:rPr lang="en-US" b="1">
                <a:latin typeface="Times New Roman" pitchFamily="18" charset="0"/>
              </a:rPr>
              <a:t> at the top of page 46</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If time, complete the final </a:t>
            </a:r>
            <a:r>
              <a:rPr lang="en-US" b="1" i="1">
                <a:latin typeface="Times New Roman" pitchFamily="18" charset="0"/>
              </a:rPr>
              <a:t>Activity</a:t>
            </a:r>
            <a:r>
              <a:rPr lang="en-US" b="1">
                <a:latin typeface="Times New Roman" pitchFamily="18" charset="0"/>
              </a:rPr>
              <a:t> on page 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53"/>
                                        </p:tgtEl>
                                        <p:attrNameLst>
                                          <p:attrName>style.visibility</p:attrName>
                                        </p:attrNameLst>
                                      </p:cBhvr>
                                      <p:to>
                                        <p:strVal val="visible"/>
                                      </p:to>
                                    </p:set>
                                    <p:anim to="" calcmode="lin" valueType="num">
                                      <p:cBhvr>
                                        <p:cTn id="7" dur="1" fill="hold"/>
                                        <p:tgtEl>
                                          <p:spTgt spid="615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 to="" calcmode="lin" valueType="num">
                                      <p:cBhvr>
                                        <p:cTn id="10" dur="1" fill="hold"/>
                                        <p:tgtEl>
                                          <p:spTgt spid="614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1">
                                            <p:txEl>
                                              <p:pRg st="0" end="0"/>
                                            </p:txEl>
                                          </p:spTgt>
                                        </p:tgtEl>
                                        <p:attrNameLst>
                                          <p:attrName>style.visibility</p:attrName>
                                        </p:attrNameLst>
                                      </p:cBhvr>
                                      <p:to>
                                        <p:strVal val="visible"/>
                                      </p:to>
                                    </p:set>
                                    <p:anim to="" calcmode="lin" valueType="num">
                                      <p:cBhvr>
                                        <p:cTn id="13" dur="1" fill="hold"/>
                                        <p:tgtEl>
                                          <p:spTgt spid="615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1">
                                            <p:txEl>
                                              <p:pRg st="2" end="2"/>
                                            </p:txEl>
                                          </p:spTgt>
                                        </p:tgtEl>
                                        <p:attrNameLst>
                                          <p:attrName>style.visibility</p:attrName>
                                        </p:attrNameLst>
                                      </p:cBhvr>
                                      <p:to>
                                        <p:strVal val="visible"/>
                                      </p:to>
                                    </p:set>
                                    <p:anim to="" calcmode="lin" valueType="num">
                                      <p:cBhvr>
                                        <p:cTn id="16" dur="1" fill="hold"/>
                                        <p:tgtEl>
                                          <p:spTgt spid="6151">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6151">
                                            <p:txEl>
                                              <p:pRg st="4" end="4"/>
                                            </p:txEl>
                                          </p:spTgt>
                                        </p:tgtEl>
                                        <p:attrNameLst>
                                          <p:attrName>style.visibility</p:attrName>
                                        </p:attrNameLst>
                                      </p:cBhvr>
                                      <p:to>
                                        <p:strVal val="visible"/>
                                      </p:to>
                                    </p:set>
                                    <p:anim to="" calcmode="lin" valueType="num">
                                      <p:cBhvr>
                                        <p:cTn id="19" dur="1" fill="hold"/>
                                        <p:tgtEl>
                                          <p:spTgt spid="615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tennis_court_oath-40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4" name="Rectangle 6"/>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Economic Factors That Shaped French Nationalism</a:t>
            </a:r>
            <a:endParaRPr lang="en-US" sz="3600" b="1" i="1">
              <a:solidFill>
                <a:schemeClr val="accent2"/>
              </a:solidFill>
              <a:latin typeface="Times New Roman" pitchFamily="18" charset="0"/>
            </a:endParaRPr>
          </a:p>
        </p:txBody>
      </p:sp>
      <p:sp>
        <p:nvSpPr>
          <p:cNvPr id="7175" name="Text Box 7"/>
          <p:cNvSpPr txBox="1">
            <a:spLocks noChangeArrowheads="1"/>
          </p:cNvSpPr>
          <p:nvPr/>
        </p:nvSpPr>
        <p:spPr bwMode="auto">
          <a:xfrm>
            <a:off x="0" y="2057400"/>
            <a:ext cx="9144000" cy="4162425"/>
          </a:xfrm>
          <a:prstGeom prst="rect">
            <a:avLst/>
          </a:prstGeom>
          <a:noFill/>
          <a:ln w="9525">
            <a:noFill/>
            <a:miter lim="800000"/>
            <a:headEnd/>
            <a:tailEnd/>
          </a:ln>
        </p:spPr>
        <p:txBody>
          <a:bodyPr>
            <a:spAutoFit/>
          </a:bodyPr>
          <a:lstStyle/>
          <a:p>
            <a:pPr algn="ctr">
              <a:spcBef>
                <a:spcPct val="50000"/>
              </a:spcBef>
            </a:pPr>
            <a:r>
              <a:rPr lang="en-US" sz="2000" b="1">
                <a:latin typeface="Times New Roman" pitchFamily="18" charset="0"/>
              </a:rPr>
              <a:t>Review</a:t>
            </a:r>
            <a:r>
              <a:rPr lang="en-US" sz="2000">
                <a:latin typeface="Times New Roman" pitchFamily="18" charset="0"/>
              </a:rPr>
              <a:t> </a:t>
            </a:r>
            <a:r>
              <a:rPr lang="en-US" sz="2000" b="1" i="1">
                <a:latin typeface="Times New Roman" pitchFamily="18" charset="0"/>
              </a:rPr>
              <a:t>FYI</a:t>
            </a:r>
            <a:r>
              <a:rPr lang="en-US" sz="2000" b="1">
                <a:latin typeface="Times New Roman" pitchFamily="18" charset="0"/>
              </a:rPr>
              <a:t> on page 47</a:t>
            </a:r>
          </a:p>
          <a:p>
            <a:pPr algn="ctr">
              <a:spcBef>
                <a:spcPct val="50000"/>
              </a:spcBef>
            </a:pPr>
            <a:r>
              <a:rPr lang="en-US" sz="2000" b="1">
                <a:solidFill>
                  <a:schemeClr val="accent2"/>
                </a:solidFill>
                <a:latin typeface="Times New Roman" pitchFamily="18" charset="0"/>
              </a:rPr>
              <a:t>How much different would Canada be today if the French had defeated the British on the Plains of Abraham?</a:t>
            </a:r>
          </a:p>
          <a:p>
            <a:pPr algn="ctr">
              <a:spcBef>
                <a:spcPct val="50000"/>
              </a:spcBef>
            </a:pPr>
            <a:endParaRPr lang="en-US" sz="2000" b="1">
              <a:solidFill>
                <a:schemeClr val="accent2"/>
              </a:solidFill>
              <a:latin typeface="Times New Roman" pitchFamily="18" charset="0"/>
            </a:endParaRPr>
          </a:p>
          <a:p>
            <a:pPr algn="ctr">
              <a:spcBef>
                <a:spcPct val="50000"/>
              </a:spcBef>
            </a:pPr>
            <a:r>
              <a:rPr lang="en-US" sz="2000" b="1">
                <a:latin typeface="Times New Roman" pitchFamily="18" charset="0"/>
              </a:rPr>
              <a:t>Review</a:t>
            </a:r>
            <a:r>
              <a:rPr lang="en-US"/>
              <a:t> </a:t>
            </a:r>
            <a:r>
              <a:rPr lang="en-US" sz="2000" b="1" i="1">
                <a:latin typeface="Times New Roman" pitchFamily="18" charset="0"/>
              </a:rPr>
              <a:t>Voices</a:t>
            </a:r>
            <a:r>
              <a:rPr lang="en-US" sz="2000" b="1">
                <a:latin typeface="Times New Roman" pitchFamily="18" charset="0"/>
              </a:rPr>
              <a:t> on page 47</a:t>
            </a:r>
          </a:p>
          <a:p>
            <a:pPr algn="ctr">
              <a:spcBef>
                <a:spcPct val="50000"/>
              </a:spcBef>
            </a:pPr>
            <a:r>
              <a:rPr lang="en-US" sz="2000" b="1">
                <a:solidFill>
                  <a:schemeClr val="accent2"/>
                </a:solidFill>
                <a:latin typeface="Times New Roman" pitchFamily="18" charset="0"/>
              </a:rPr>
              <a:t>What can you infer about Canada’s global significance during the time of Voltaire?</a:t>
            </a:r>
          </a:p>
          <a:p>
            <a:pPr algn="ctr">
              <a:spcBef>
                <a:spcPct val="50000"/>
              </a:spcBef>
            </a:pPr>
            <a:endParaRPr lang="en-US" sz="2000" b="1">
              <a:solidFill>
                <a:schemeClr val="accent2"/>
              </a:solidFill>
              <a:latin typeface="Times New Roman" pitchFamily="18" charset="0"/>
            </a:endParaRPr>
          </a:p>
          <a:p>
            <a:pPr algn="ctr">
              <a:spcBef>
                <a:spcPct val="50000"/>
              </a:spcBef>
            </a:pPr>
            <a:r>
              <a:rPr lang="en-US" sz="2000" b="1">
                <a:solidFill>
                  <a:schemeClr val="tx2"/>
                </a:solidFill>
                <a:latin typeface="Times New Roman" pitchFamily="18" charset="0"/>
              </a:rPr>
              <a:t>With your partner, read page 47</a:t>
            </a:r>
          </a:p>
          <a:p>
            <a:pPr algn="ctr">
              <a:spcBef>
                <a:spcPct val="50000"/>
              </a:spcBef>
            </a:pPr>
            <a:r>
              <a:rPr lang="en-US" b="1">
                <a:latin typeface="Times New Roman" pitchFamily="18" charset="0"/>
              </a:rPr>
              <a:t>If time, complete the final </a:t>
            </a:r>
            <a:r>
              <a:rPr lang="en-US" b="1" i="1">
                <a:latin typeface="Times New Roman" pitchFamily="18" charset="0"/>
              </a:rPr>
              <a:t>Activity</a:t>
            </a:r>
            <a:r>
              <a:rPr lang="en-US" b="1">
                <a:latin typeface="Times New Roman" pitchFamily="18" charset="0"/>
              </a:rPr>
              <a:t> on page 47</a:t>
            </a:r>
            <a:endParaRPr lang="en-US" b="1">
              <a:solidFill>
                <a:schemeClr val="tx2"/>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 to="" calcmode="lin" valueType="num">
                                      <p:cBhvr>
                                        <p:cTn id="7" dur="1" fill="hold"/>
                                        <p:tgtEl>
                                          <p:spTgt spid="717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4"/>
                                        </p:tgtEl>
                                        <p:attrNameLst>
                                          <p:attrName>style.visibility</p:attrName>
                                        </p:attrNameLst>
                                      </p:cBhvr>
                                      <p:to>
                                        <p:strVal val="visible"/>
                                      </p:to>
                                    </p:set>
                                    <p:anim to="" calcmode="lin" valueType="num">
                                      <p:cBhvr>
                                        <p:cTn id="10" dur="1" fill="hold"/>
                                        <p:tgtEl>
                                          <p:spTgt spid="717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5">
                                            <p:txEl>
                                              <p:pRg st="0" end="0"/>
                                            </p:txEl>
                                          </p:spTgt>
                                        </p:tgtEl>
                                        <p:attrNameLst>
                                          <p:attrName>style.visibility</p:attrName>
                                        </p:attrNameLst>
                                      </p:cBhvr>
                                      <p:to>
                                        <p:strVal val="visible"/>
                                      </p:to>
                                    </p:set>
                                    <p:anim to="" calcmode="lin" valueType="num">
                                      <p:cBhvr>
                                        <p:cTn id="13" dur="1" fill="hold"/>
                                        <p:tgtEl>
                                          <p:spTgt spid="717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175">
                                            <p:txEl>
                                              <p:pRg st="1" end="1"/>
                                            </p:txEl>
                                          </p:spTgt>
                                        </p:tgtEl>
                                        <p:attrNameLst>
                                          <p:attrName>style.visibility</p:attrName>
                                        </p:attrNameLst>
                                      </p:cBhvr>
                                      <p:to>
                                        <p:strVal val="visible"/>
                                      </p:to>
                                    </p:set>
                                    <p:anim to="" calcmode="lin" valueType="num">
                                      <p:cBhvr>
                                        <p:cTn id="18" dur="1" fill="hold"/>
                                        <p:tgtEl>
                                          <p:spTgt spid="7175">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175">
                                            <p:txEl>
                                              <p:pRg st="3" end="3"/>
                                            </p:txEl>
                                          </p:spTgt>
                                        </p:tgtEl>
                                        <p:attrNameLst>
                                          <p:attrName>style.visibility</p:attrName>
                                        </p:attrNameLst>
                                      </p:cBhvr>
                                      <p:to>
                                        <p:strVal val="visible"/>
                                      </p:to>
                                    </p:set>
                                    <p:anim to="" calcmode="lin" valueType="num">
                                      <p:cBhvr>
                                        <p:cTn id="23" dur="1" fill="hold"/>
                                        <p:tgtEl>
                                          <p:spTgt spid="7175">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7175">
                                            <p:txEl>
                                              <p:pRg st="4" end="4"/>
                                            </p:txEl>
                                          </p:spTgt>
                                        </p:tgtEl>
                                        <p:attrNameLst>
                                          <p:attrName>style.visibility</p:attrName>
                                        </p:attrNameLst>
                                      </p:cBhvr>
                                      <p:to>
                                        <p:strVal val="visible"/>
                                      </p:to>
                                    </p:set>
                                    <p:anim to="" calcmode="lin" valueType="num">
                                      <p:cBhvr>
                                        <p:cTn id="28" dur="1" fill="hold"/>
                                        <p:tgtEl>
                                          <p:spTgt spid="7175">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7175">
                                            <p:txEl>
                                              <p:pRg st="6" end="6"/>
                                            </p:txEl>
                                          </p:spTgt>
                                        </p:tgtEl>
                                        <p:attrNameLst>
                                          <p:attrName>style.visibility</p:attrName>
                                        </p:attrNameLst>
                                      </p:cBhvr>
                                      <p:to>
                                        <p:strVal val="visible"/>
                                      </p:to>
                                    </p:set>
                                    <p:anim to="" calcmode="lin" valueType="num">
                                      <p:cBhvr>
                                        <p:cTn id="33" dur="1" fill="hold"/>
                                        <p:tgtEl>
                                          <p:spTgt spid="7175">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7175">
                                            <p:txEl>
                                              <p:pRg st="7" end="7"/>
                                            </p:txEl>
                                          </p:spTgt>
                                        </p:tgtEl>
                                        <p:attrNameLst>
                                          <p:attrName>style.visibility</p:attrName>
                                        </p:attrNameLst>
                                      </p:cBhvr>
                                      <p:to>
                                        <p:strVal val="visible"/>
                                      </p:to>
                                    </p:set>
                                    <p:anim to="" calcmode="lin" valueType="num">
                                      <p:cBhvr>
                                        <p:cTn id="38" dur="1" fill="hold"/>
                                        <p:tgtEl>
                                          <p:spTgt spid="717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nationalism"/>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2971800" y="1676400"/>
            <a:ext cx="3303588" cy="3624263"/>
          </a:xfrm>
          <a:prstGeom prst="rect">
            <a:avLst/>
          </a:prstGeom>
          <a:noFill/>
          <a:ln w="9525">
            <a:noFill/>
            <a:miter lim="800000"/>
            <a:headEnd/>
            <a:tailEnd/>
          </a:ln>
        </p:spPr>
      </p:pic>
      <p:sp>
        <p:nvSpPr>
          <p:cNvPr id="8197" name="Rectangle 5"/>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3600" b="1">
                <a:solidFill>
                  <a:schemeClr val="accent2"/>
                </a:solidFill>
                <a:latin typeface="Times New Roman" pitchFamily="18" charset="0"/>
              </a:rPr>
              <a:t>Some Factors That Shaped Nationalism</a:t>
            </a:r>
            <a:endParaRPr lang="en-US" sz="3600" b="1" i="1">
              <a:solidFill>
                <a:schemeClr val="accent2"/>
              </a:solidFill>
              <a:latin typeface="Times New Roman" pitchFamily="18" charset="0"/>
            </a:endParaRPr>
          </a:p>
        </p:txBody>
      </p:sp>
      <p:sp>
        <p:nvSpPr>
          <p:cNvPr id="8200" name="Text Box 8"/>
          <p:cNvSpPr txBox="1">
            <a:spLocks noChangeArrowheads="1"/>
          </p:cNvSpPr>
          <p:nvPr/>
        </p:nvSpPr>
        <p:spPr bwMode="auto">
          <a:xfrm>
            <a:off x="609600" y="2692400"/>
            <a:ext cx="2057400" cy="1803400"/>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Record what you’ve learned, so far in chapter two, in the first three rows of column two of the handout provided… Save this for later!</a:t>
            </a:r>
          </a:p>
        </p:txBody>
      </p:sp>
      <p:sp>
        <p:nvSpPr>
          <p:cNvPr id="8201" name="Text Box 9"/>
          <p:cNvSpPr txBox="1">
            <a:spLocks noChangeArrowheads="1"/>
          </p:cNvSpPr>
          <p:nvPr/>
        </p:nvSpPr>
        <p:spPr bwMode="auto">
          <a:xfrm>
            <a:off x="6934200" y="3076575"/>
            <a:ext cx="1524000" cy="581025"/>
          </a:xfrm>
          <a:prstGeom prst="rect">
            <a:avLst/>
          </a:prstGeom>
          <a:noFill/>
          <a:ln w="9525">
            <a:noFill/>
            <a:miter lim="800000"/>
            <a:headEnd/>
            <a:tailEnd/>
          </a:ln>
        </p:spPr>
        <p:txBody>
          <a:bodyPr>
            <a:spAutoFit/>
          </a:bodyPr>
          <a:lstStyle/>
          <a:p>
            <a:pPr algn="ctr">
              <a:spcBef>
                <a:spcPct val="50000"/>
              </a:spcBef>
            </a:pPr>
            <a:r>
              <a:rPr lang="en-US" sz="1600" b="1" dirty="0">
                <a:latin typeface="Times New Roman" pitchFamily="18" charset="0"/>
              </a:rPr>
              <a:t>This is for homework!</a:t>
            </a:r>
          </a:p>
        </p:txBody>
      </p:sp>
      <p:sp>
        <p:nvSpPr>
          <p:cNvPr id="2" name="Text Box 10"/>
          <p:cNvSpPr txBox="1">
            <a:spLocks noChangeArrowheads="1"/>
          </p:cNvSpPr>
          <p:nvPr/>
        </p:nvSpPr>
        <p:spPr bwMode="auto">
          <a:xfrm>
            <a:off x="3124200" y="5943600"/>
            <a:ext cx="3048000"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9"/>
                                        </p:tgtEl>
                                        <p:attrNameLst>
                                          <p:attrName>style.visibility</p:attrName>
                                        </p:attrNameLst>
                                      </p:cBhvr>
                                      <p:to>
                                        <p:strVal val="visible"/>
                                      </p:to>
                                    </p:set>
                                    <p:anim to="" calcmode="lin" valueType="num">
                                      <p:cBhvr>
                                        <p:cTn id="7" dur="1" fill="hold"/>
                                        <p:tgtEl>
                                          <p:spTgt spid="819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7"/>
                                        </p:tgtEl>
                                        <p:attrNameLst>
                                          <p:attrName>style.visibility</p:attrName>
                                        </p:attrNameLst>
                                      </p:cBhvr>
                                      <p:to>
                                        <p:strVal val="visible"/>
                                      </p:to>
                                    </p:set>
                                    <p:anim to="" calcmode="lin" valueType="num">
                                      <p:cBhvr>
                                        <p:cTn id="10" dur="1" fill="hold"/>
                                        <p:tgtEl>
                                          <p:spTgt spid="819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 to="" calcmode="lin" valueType="num">
                                      <p:cBhvr>
                                        <p:cTn id="13" dur="1" fill="hold"/>
                                        <p:tgtEl>
                                          <p:spTgt spid="819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200">
                                            <p:txEl>
                                              <p:pRg st="0" end="0"/>
                                            </p:txEl>
                                          </p:spTgt>
                                        </p:tgtEl>
                                        <p:attrNameLst>
                                          <p:attrName>style.visibility</p:attrName>
                                        </p:attrNameLst>
                                      </p:cBhvr>
                                      <p:to>
                                        <p:strVal val="visible"/>
                                      </p:to>
                                    </p:set>
                                    <p:anim to="" calcmode="lin" valueType="num">
                                      <p:cBhvr>
                                        <p:cTn id="16" dur="1" fill="hold"/>
                                        <p:tgtEl>
                                          <p:spTgt spid="8200">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201">
                                            <p:txEl>
                                              <p:pRg st="0" end="0"/>
                                            </p:txEl>
                                          </p:spTgt>
                                        </p:tgtEl>
                                        <p:attrNameLst>
                                          <p:attrName>style.visibility</p:attrName>
                                        </p:attrNameLst>
                                      </p:cBhvr>
                                      <p:to>
                                        <p:strVal val="visible"/>
                                      </p:to>
                                    </p:set>
                                    <p:anim to="" calcmode="lin" valueType="num">
                                      <p:cBhvr>
                                        <p:cTn id="19" dur="1" fill="hold"/>
                                        <p:tgtEl>
                                          <p:spTgt spid="820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dwards"/>
          <p:cNvPicPr>
            <a:picLocks noChangeAspect="1" noChangeArrowheads="1"/>
          </p:cNvPicPr>
          <p:nvPr/>
        </p:nvPicPr>
        <p:blipFill>
          <a:blip r:embed="rId2" cstate="print">
            <a:lum bright="80000" contrast="-70000"/>
          </a:blip>
          <a:srcRect/>
          <a:stretch>
            <a:fillRect/>
          </a:stretch>
        </p:blipFill>
        <p:spPr bwMode="auto">
          <a:xfrm>
            <a:off x="0" y="0"/>
            <a:ext cx="9144000" cy="6856413"/>
          </a:xfrm>
          <a:prstGeom prst="rect">
            <a:avLst/>
          </a:prstGeom>
          <a:noFill/>
          <a:ln w="9525">
            <a:noFill/>
            <a:miter lim="800000"/>
            <a:headEnd/>
            <a:tailEnd/>
          </a:ln>
        </p:spPr>
      </p:pic>
      <p:sp>
        <p:nvSpPr>
          <p:cNvPr id="9219" name="Rectangle 3"/>
          <p:cNvSpPr>
            <a:spLocks noGrp="1" noChangeArrowheads="1"/>
          </p:cNvSpPr>
          <p:nvPr>
            <p:ph type="title"/>
          </p:nvPr>
        </p:nvSpPr>
        <p:spPr>
          <a:noFill/>
        </p:spPr>
        <p:txBody>
          <a:bodyPr/>
          <a:lstStyle/>
          <a:p>
            <a:pPr eaLnBrk="1" hangingPunct="1"/>
            <a:r>
              <a:rPr lang="en-US" b="1" smtClean="0">
                <a:solidFill>
                  <a:schemeClr val="accent2"/>
                </a:solidFill>
                <a:latin typeface="Times New Roman" pitchFamily="18" charset="0"/>
              </a:rPr>
              <a:t>And Finally…</a:t>
            </a:r>
          </a:p>
        </p:txBody>
      </p:sp>
      <p:sp>
        <p:nvSpPr>
          <p:cNvPr id="9220" name="Rectangle 4"/>
          <p:cNvSpPr>
            <a:spLocks noChangeArrowheads="1"/>
          </p:cNvSpPr>
          <p:nvPr/>
        </p:nvSpPr>
        <p:spPr bwMode="auto">
          <a:xfrm>
            <a:off x="0" y="2133600"/>
            <a:ext cx="9144000" cy="3046988"/>
          </a:xfrm>
          <a:prstGeom prst="rect">
            <a:avLst/>
          </a:prstGeom>
          <a:noFill/>
          <a:ln w="9525" algn="ctr">
            <a:noFill/>
            <a:miter lim="800000"/>
            <a:headEnd/>
            <a:tailEnd/>
          </a:ln>
        </p:spPr>
        <p:txBody>
          <a:bodyPr>
            <a:spAutoFit/>
          </a:bodyPr>
          <a:lstStyle/>
          <a:p>
            <a:pPr algn="ctr"/>
            <a:r>
              <a:rPr lang="en-US" sz="2400" b="1" dirty="0">
                <a:latin typeface="Times New Roman" pitchFamily="18" charset="0"/>
              </a:rPr>
              <a:t>Begin a </a:t>
            </a:r>
            <a:r>
              <a:rPr lang="en-US" sz="2400" b="1" dirty="0">
                <a:solidFill>
                  <a:schemeClr val="accent2"/>
                </a:solidFill>
                <a:latin typeface="Times New Roman" pitchFamily="18" charset="0"/>
              </a:rPr>
              <a:t>list</a:t>
            </a:r>
            <a:r>
              <a:rPr lang="en-US" sz="2400" b="1" dirty="0">
                <a:latin typeface="Times New Roman" pitchFamily="18" charset="0"/>
              </a:rPr>
              <a:t> of terms from this chapter, which include… </a:t>
            </a:r>
          </a:p>
          <a:p>
            <a:pPr algn="ctr"/>
            <a:endParaRPr lang="en-US" sz="2400" b="1" dirty="0">
              <a:latin typeface="Times New Roman" pitchFamily="18" charset="0"/>
            </a:endParaRPr>
          </a:p>
          <a:p>
            <a:pPr algn="ctr"/>
            <a:r>
              <a:rPr lang="en-US" sz="2400" b="1" dirty="0">
                <a:latin typeface="Times New Roman" pitchFamily="18" charset="0"/>
              </a:rPr>
              <a:t>Any term/phrase/concept that would be considered important in helping you with your …</a:t>
            </a:r>
          </a:p>
          <a:p>
            <a:pPr algn="ctr"/>
            <a:endParaRPr lang="en-US" sz="2400" b="1" dirty="0">
              <a:latin typeface="Times New Roman" pitchFamily="18" charset="0"/>
            </a:endParaRPr>
          </a:p>
          <a:p>
            <a:pPr algn="ctr"/>
            <a:r>
              <a:rPr lang="en-US" sz="2400" b="1" dirty="0" smtClean="0">
                <a:solidFill>
                  <a:schemeClr val="accent2"/>
                </a:solidFill>
                <a:latin typeface="Times New Roman" pitchFamily="18" charset="0"/>
              </a:rPr>
              <a:t>Related Issue #1 Exam / Coat of Arms</a:t>
            </a:r>
          </a:p>
          <a:p>
            <a:pPr algn="ctr"/>
            <a:endParaRPr lang="en-US" sz="2400" b="1" dirty="0">
              <a:solidFill>
                <a:schemeClr val="accent2"/>
              </a:solidFill>
              <a:latin typeface="Times New Roman" pitchFamily="18" charset="0"/>
            </a:endParaRPr>
          </a:p>
          <a:p>
            <a:pPr algn="ctr"/>
            <a:r>
              <a:rPr lang="en-US" sz="2400" b="1" dirty="0">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anim to="" calcmode="lin" valueType="num">
                                      <p:cBhvr>
                                        <p:cTn id="7" dur="1" fill="hold"/>
                                        <p:tgtEl>
                                          <p:spTgt spid="9219"/>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image?id=62252&amp;rendTypeId=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0246" name="Rectangle 6"/>
          <p:cNvSpPr>
            <a:spLocks noChangeArrowheads="1"/>
          </p:cNvSpPr>
          <p:nvPr/>
        </p:nvSpPr>
        <p:spPr bwMode="auto">
          <a:xfrm>
            <a:off x="0" y="304800"/>
            <a:ext cx="9144000" cy="762000"/>
          </a:xfrm>
          <a:prstGeom prst="rect">
            <a:avLst/>
          </a:prstGeom>
          <a:noFill/>
          <a:ln w="9525">
            <a:noFill/>
            <a:miter lim="800000"/>
            <a:headEnd/>
            <a:tailEnd/>
          </a:ln>
        </p:spPr>
        <p:txBody>
          <a:bodyPr anchor="ctr"/>
          <a:lstStyle/>
          <a:p>
            <a:pPr algn="ctr"/>
            <a:r>
              <a:rPr lang="en-US" sz="2400" b="1">
                <a:solidFill>
                  <a:srgbClr val="FF3300"/>
                </a:solidFill>
                <a:latin typeface="Times New Roman" pitchFamily="18" charset="0"/>
              </a:rPr>
              <a:t>Is Armed Rebellion Justified When People Believe That Government Actions Are Causing Their Hardships?</a:t>
            </a:r>
            <a:endParaRPr lang="en-US" sz="2400" b="1" i="1">
              <a:solidFill>
                <a:srgbClr val="FF3300"/>
              </a:solidFill>
              <a:latin typeface="Times New Roman" pitchFamily="18" charset="0"/>
            </a:endParaRPr>
          </a:p>
        </p:txBody>
      </p:sp>
      <p:sp>
        <p:nvSpPr>
          <p:cNvPr id="10247" name="Text Box 7"/>
          <p:cNvSpPr txBox="1">
            <a:spLocks noChangeArrowheads="1"/>
          </p:cNvSpPr>
          <p:nvPr/>
        </p:nvSpPr>
        <p:spPr bwMode="auto">
          <a:xfrm>
            <a:off x="0" y="1295400"/>
            <a:ext cx="9144000" cy="5139869"/>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Decide if you </a:t>
            </a:r>
            <a:r>
              <a:rPr lang="en-US" sz="2400" b="1" i="1" dirty="0">
                <a:solidFill>
                  <a:schemeClr val="accent2"/>
                </a:solidFill>
                <a:latin typeface="Times New Roman" pitchFamily="18" charset="0"/>
              </a:rPr>
              <a:t>Agree, Strongly Agree, Disagree </a:t>
            </a:r>
            <a:r>
              <a:rPr lang="en-US" sz="2400" b="1" dirty="0">
                <a:latin typeface="Times New Roman" pitchFamily="18" charset="0"/>
              </a:rPr>
              <a:t>or</a:t>
            </a:r>
            <a:r>
              <a:rPr lang="en-US" sz="2400" b="1" i="1" dirty="0">
                <a:solidFill>
                  <a:schemeClr val="accent2"/>
                </a:solidFill>
                <a:latin typeface="Times New Roman" pitchFamily="18" charset="0"/>
              </a:rPr>
              <a:t> Strongly Disagree</a:t>
            </a:r>
          </a:p>
          <a:p>
            <a:pPr algn="ctr">
              <a:spcBef>
                <a:spcPct val="50000"/>
              </a:spcBef>
            </a:pPr>
            <a:endParaRPr lang="en-US" sz="2400" b="1" i="1" dirty="0">
              <a:solidFill>
                <a:schemeClr val="accent2"/>
              </a:solidFill>
              <a:latin typeface="Times New Roman" pitchFamily="18" charset="0"/>
            </a:endParaRPr>
          </a:p>
          <a:p>
            <a:pPr algn="ctr">
              <a:spcBef>
                <a:spcPct val="50000"/>
              </a:spcBef>
            </a:pPr>
            <a:r>
              <a:rPr lang="en-US" sz="2400" b="1" dirty="0">
                <a:latin typeface="Times New Roman" pitchFamily="18" charset="0"/>
              </a:rPr>
              <a:t>Find those of the same opinion and go sit with them</a:t>
            </a:r>
          </a:p>
          <a:p>
            <a:pPr algn="ctr">
              <a:spcBef>
                <a:spcPct val="50000"/>
              </a:spcBef>
            </a:pPr>
            <a:endParaRPr lang="en-US" sz="2400" b="1" dirty="0">
              <a:latin typeface="Times New Roman" pitchFamily="18" charset="0"/>
            </a:endParaRPr>
          </a:p>
          <a:p>
            <a:pPr algn="ctr">
              <a:spcBef>
                <a:spcPct val="50000"/>
              </a:spcBef>
            </a:pPr>
            <a:r>
              <a:rPr lang="en-US" sz="2000" b="1" dirty="0">
                <a:latin typeface="Times New Roman" pitchFamily="18" charset="0"/>
              </a:rPr>
              <a:t>Within the next five minutes, write a short defense of your position:                      Be sure to use examples!</a:t>
            </a:r>
          </a:p>
          <a:p>
            <a:pPr algn="ctr">
              <a:spcBef>
                <a:spcPct val="50000"/>
              </a:spcBef>
            </a:pPr>
            <a:r>
              <a:rPr lang="en-US" sz="2000" b="1" dirty="0" smtClean="0">
                <a:solidFill>
                  <a:srgbClr val="002060"/>
                </a:solidFill>
                <a:latin typeface="Times New Roman" pitchFamily="18" charset="0"/>
              </a:rPr>
              <a:t>Review</a:t>
            </a:r>
            <a:endParaRPr lang="en-US" sz="2000" b="1" dirty="0">
              <a:solidFill>
                <a:srgbClr val="002060"/>
              </a:solidFill>
              <a:latin typeface="Times New Roman" pitchFamily="18" charset="0"/>
            </a:endParaRPr>
          </a:p>
          <a:p>
            <a:pPr algn="ctr">
              <a:spcBef>
                <a:spcPct val="50000"/>
              </a:spcBef>
            </a:pPr>
            <a:r>
              <a:rPr lang="en-US" sz="2000" b="1" dirty="0">
                <a:latin typeface="Times New Roman" pitchFamily="18" charset="0"/>
              </a:rPr>
              <a:t> With your group, read page 50 and write a response to…</a:t>
            </a:r>
          </a:p>
          <a:p>
            <a:pPr algn="ctr">
              <a:spcBef>
                <a:spcPct val="50000"/>
              </a:spcBef>
            </a:pPr>
            <a:endParaRPr lang="en-US" sz="2000" b="1" dirty="0">
              <a:latin typeface="Times New Roman" pitchFamily="18" charset="0"/>
            </a:endParaRPr>
          </a:p>
          <a:p>
            <a:pPr algn="ctr">
              <a:spcBef>
                <a:spcPct val="50000"/>
              </a:spcBef>
            </a:pPr>
            <a:r>
              <a:rPr lang="en-US" sz="2000" b="1" dirty="0">
                <a:solidFill>
                  <a:srgbClr val="FF3300"/>
                </a:solidFill>
                <a:latin typeface="Times New Roman" pitchFamily="18" charset="0"/>
              </a:rPr>
              <a:t>Were the Geographic Factors That Shaped French Nationalism Enough to Justify an Armed Rebellion? </a:t>
            </a:r>
            <a:endParaRPr lang="en-US" sz="20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 to="" calcmode="lin" valueType="num">
                                      <p:cBhvr>
                                        <p:cTn id="7" dur="1" fill="hold"/>
                                        <p:tgtEl>
                                          <p:spTgt spid="102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 to="" calcmode="lin" valueType="num">
                                      <p:cBhvr>
                                        <p:cTn id="10" dur="1" fill="hold"/>
                                        <p:tgtEl>
                                          <p:spTgt spid="1024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0247">
                                            <p:txEl>
                                              <p:pRg st="0" end="0"/>
                                            </p:txEl>
                                          </p:spTgt>
                                        </p:tgtEl>
                                        <p:attrNameLst>
                                          <p:attrName>style.visibility</p:attrName>
                                        </p:attrNameLst>
                                      </p:cBhvr>
                                      <p:to>
                                        <p:strVal val="visible"/>
                                      </p:to>
                                    </p:set>
                                    <p:anim to="" calcmode="lin" valueType="num">
                                      <p:cBhvr>
                                        <p:cTn id="13" dur="1" fill="hold"/>
                                        <p:tgtEl>
                                          <p:spTgt spid="10247">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0247">
                                            <p:txEl>
                                              <p:pRg st="2" end="2"/>
                                            </p:txEl>
                                          </p:spTgt>
                                        </p:tgtEl>
                                        <p:attrNameLst>
                                          <p:attrName>style.visibility</p:attrName>
                                        </p:attrNameLst>
                                      </p:cBhvr>
                                      <p:to>
                                        <p:strVal val="visible"/>
                                      </p:to>
                                    </p:set>
                                    <p:anim to="" calcmode="lin" valueType="num">
                                      <p:cBhvr>
                                        <p:cTn id="18" dur="1" fill="hold"/>
                                        <p:tgtEl>
                                          <p:spTgt spid="1024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0247">
                                            <p:txEl>
                                              <p:pRg st="4" end="4"/>
                                            </p:txEl>
                                          </p:spTgt>
                                        </p:tgtEl>
                                        <p:attrNameLst>
                                          <p:attrName>style.visibility</p:attrName>
                                        </p:attrNameLst>
                                      </p:cBhvr>
                                      <p:to>
                                        <p:strVal val="visible"/>
                                      </p:to>
                                    </p:set>
                                    <p:anim to="" calcmode="lin" valueType="num">
                                      <p:cBhvr>
                                        <p:cTn id="23" dur="1" fill="hold"/>
                                        <p:tgtEl>
                                          <p:spTgt spid="1024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0247">
                                            <p:txEl>
                                              <p:pRg st="5" end="5"/>
                                            </p:txEl>
                                          </p:spTgt>
                                        </p:tgtEl>
                                        <p:attrNameLst>
                                          <p:attrName>style.visibility</p:attrName>
                                        </p:attrNameLst>
                                      </p:cBhvr>
                                      <p:to>
                                        <p:strVal val="visible"/>
                                      </p:to>
                                    </p:set>
                                    <p:anim to="" calcmode="lin" valueType="num">
                                      <p:cBhvr>
                                        <p:cTn id="28" dur="1" fill="hold"/>
                                        <p:tgtEl>
                                          <p:spTgt spid="10247">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0247">
                                            <p:txEl>
                                              <p:pRg st="6" end="6"/>
                                            </p:txEl>
                                          </p:spTgt>
                                        </p:tgtEl>
                                        <p:attrNameLst>
                                          <p:attrName>style.visibility</p:attrName>
                                        </p:attrNameLst>
                                      </p:cBhvr>
                                      <p:to>
                                        <p:strVal val="visible"/>
                                      </p:to>
                                    </p:set>
                                    <p:anim to="" calcmode="lin" valueType="num">
                                      <p:cBhvr>
                                        <p:cTn id="33" dur="1" fill="hold"/>
                                        <p:tgtEl>
                                          <p:spTgt spid="10247">
                                            <p:txEl>
                                              <p:pRg st="6" end="6"/>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0247">
                                            <p:txEl>
                                              <p:pRg st="8" end="8"/>
                                            </p:txEl>
                                          </p:spTgt>
                                        </p:tgtEl>
                                        <p:attrNameLst>
                                          <p:attrName>style.visibility</p:attrName>
                                        </p:attrNameLst>
                                      </p:cBhvr>
                                      <p:to>
                                        <p:strVal val="visible"/>
                                      </p:to>
                                    </p:set>
                                    <p:anim to="" calcmode="lin" valueType="num">
                                      <p:cBhvr>
                                        <p:cTn id="36" dur="1" fill="hold"/>
                                        <p:tgtEl>
                                          <p:spTgt spid="1024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4782</TotalTime>
  <Words>1856</Words>
  <Application>Microsoft Office PowerPoint</Application>
  <PresentationFormat>On-screen Show (4:3)</PresentationFormat>
  <Paragraphs>237</Paragraphs>
  <Slides>32</Slides>
  <Notes>0</Notes>
  <HiddenSlides>2</HiddenSlides>
  <MMClips>4</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Finally…</vt:lpstr>
      <vt:lpstr>PowerPoint Presentation</vt:lpstr>
      <vt:lpstr>PowerPoint Presentation</vt:lpstr>
      <vt:lpstr>PowerPoint Presentation</vt:lpstr>
      <vt:lpstr>PowerPoint Presentation</vt:lpstr>
      <vt:lpstr>Some Perspectives on Nationalism Within Canada</vt:lpstr>
      <vt:lpstr>And Finally…</vt:lpstr>
      <vt:lpstr>PowerPoint Presentation</vt:lpstr>
    </vt:vector>
  </TitlesOfParts>
  <Company>Elk Island Public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107</cp:revision>
  <cp:lastPrinted>2009-02-19T02:04:12Z</cp:lastPrinted>
  <dcterms:created xsi:type="dcterms:W3CDTF">2008-09-10T18:41:35Z</dcterms:created>
  <dcterms:modified xsi:type="dcterms:W3CDTF">2015-02-26T21:04:20Z</dcterms:modified>
</cp:coreProperties>
</file>