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57" r:id="rId3"/>
    <p:sldId id="258" r:id="rId4"/>
    <p:sldId id="266" r:id="rId5"/>
    <p:sldId id="264" r:id="rId6"/>
    <p:sldId id="259" r:id="rId7"/>
    <p:sldId id="260" r:id="rId8"/>
    <p:sldId id="261" r:id="rId9"/>
    <p:sldId id="262" r:id="rId10"/>
    <p:sldId id="263" r:id="rId11"/>
    <p:sldId id="265" r:id="rId12"/>
    <p:sldId id="267" r:id="rId13"/>
    <p:sldId id="278" r:id="rId14"/>
    <p:sldId id="269" r:id="rId15"/>
    <p:sldId id="270" r:id="rId16"/>
    <p:sldId id="275" r:id="rId17"/>
    <p:sldId id="271" r:id="rId18"/>
    <p:sldId id="272" r:id="rId19"/>
    <p:sldId id="273" r:id="rId20"/>
    <p:sldId id="274" r:id="rId21"/>
    <p:sldId id="276" r:id="rId22"/>
    <p:sldId id="281" r:id="rId23"/>
    <p:sldId id="277" r:id="rId24"/>
    <p:sldId id="279" r:id="rId25"/>
    <p:sldId id="280" r:id="rId2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5"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6132BA6-858F-43E5-9E30-1E5D486E667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AC1B5F-639B-4888-A11D-018678C3F3F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46D35C-9B73-4FA2-ADBC-A6947E11ECD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8AD081-38FD-439B-B413-49695267875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69E4C6-3570-49CF-A033-E694EED578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BFBA6C-5E5B-4D6C-ACF6-13CF6A38B12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8D5000-4088-4939-8C55-0ED83E5000C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362C31E-CEF0-4CBF-A9E3-FD61B2055F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03C6B88-FF7A-4899-B555-1B84AE7F938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69E10FF-16EC-4351-A49D-04C32C956A9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041F06-DDB9-481D-AB0E-5FD22183E9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9703AA-5AA7-4543-89BD-ECDF6A4A36D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BC6B1D-43A5-43C0-9C2C-060609C322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ideo" Target="file:///\\fhs-ms\MSDATA\Staff\Brendan%20Edwards\Social\Social%2020-2\Related%20Issue%20%231\Recruiting%20Sargeant_WMV%20V9.wmv" TargetMode="Externa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youtube.com/watch?v=3iUwjY94-QE&amp;feature=relat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1\10%20year%20anniversary%20of%20Oka%20-%20CBC%20Archives_WMV%20V9.wmv" TargetMode="External"/><Relationship Id="rId5" Type="http://schemas.openxmlformats.org/officeDocument/2006/relationships/image" Target="../media/image27.png"/><Relationship Id="rId4" Type="http://schemas.openxmlformats.org/officeDocument/2006/relationships/hyperlink" Target="http://archives.cbc.ca/war_conflict/civil_unrest/clips/586/"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1\Returning%20Soldiers%20Sept%2018%202008.wmv"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StampedeFloa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52" name="Rectangle 4"/>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400" b="1">
                <a:solidFill>
                  <a:schemeClr val="accent2"/>
                </a:solidFill>
                <a:latin typeface="Times New Roman" pitchFamily="18" charset="0"/>
              </a:rPr>
              <a:t>Reconciling Nationalist Loyalties</a:t>
            </a:r>
          </a:p>
        </p:txBody>
      </p:sp>
      <p:sp>
        <p:nvSpPr>
          <p:cNvPr id="2055" name="Text Box 7"/>
          <p:cNvSpPr txBox="1">
            <a:spLocks noChangeArrowheads="1"/>
          </p:cNvSpPr>
          <p:nvPr/>
        </p:nvSpPr>
        <p:spPr bwMode="auto">
          <a:xfrm>
            <a:off x="0" y="1447800"/>
            <a:ext cx="9144000" cy="86995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Does everyone love a parade?</a:t>
            </a:r>
          </a:p>
          <a:p>
            <a:pPr algn="ctr">
              <a:spcBef>
                <a:spcPct val="50000"/>
              </a:spcBef>
            </a:pPr>
            <a:r>
              <a:rPr lang="en-US" b="1">
                <a:latin typeface="Times New Roman" pitchFamily="18" charset="0"/>
              </a:rPr>
              <a:t>Why do people enjoy them?</a:t>
            </a:r>
          </a:p>
        </p:txBody>
      </p:sp>
      <p:pic>
        <p:nvPicPr>
          <p:cNvPr id="2056" name="Picture 8" descr="Fig3-01_p66.jpg"/>
          <p:cNvPicPr>
            <a:picLocks noChangeAspect="1" noChangeArrowheads="1"/>
          </p:cNvPicPr>
          <p:nvPr/>
        </p:nvPicPr>
        <p:blipFill>
          <a:blip r:embed="rId3" cstate="print"/>
          <a:srcRect/>
          <a:stretch>
            <a:fillRect/>
          </a:stretch>
        </p:blipFill>
        <p:spPr bwMode="auto">
          <a:xfrm>
            <a:off x="228600" y="2286000"/>
            <a:ext cx="4114800" cy="3690938"/>
          </a:xfrm>
          <a:prstGeom prst="rect">
            <a:avLst/>
          </a:prstGeom>
          <a:noFill/>
        </p:spPr>
      </p:pic>
      <p:sp>
        <p:nvSpPr>
          <p:cNvPr id="2057" name="Text Box 9"/>
          <p:cNvSpPr txBox="1">
            <a:spLocks noChangeArrowheads="1"/>
          </p:cNvSpPr>
          <p:nvPr/>
        </p:nvSpPr>
        <p:spPr bwMode="auto">
          <a:xfrm>
            <a:off x="685800" y="6172200"/>
            <a:ext cx="2971800" cy="336550"/>
          </a:xfrm>
          <a:prstGeom prst="rect">
            <a:avLst/>
          </a:prstGeom>
          <a:noFill/>
          <a:ln w="9525">
            <a:noFill/>
            <a:miter lim="800000"/>
            <a:headEnd/>
            <a:tailEnd/>
          </a:ln>
          <a:effectLst/>
        </p:spPr>
        <p:txBody>
          <a:bodyPr>
            <a:spAutoFit/>
          </a:bodyPr>
          <a:lstStyle/>
          <a:p>
            <a:pPr algn="ctr">
              <a:spcBef>
                <a:spcPct val="50000"/>
              </a:spcBef>
            </a:pPr>
            <a:r>
              <a:rPr lang="en-US" sz="1600" b="1">
                <a:latin typeface="Times New Roman" pitchFamily="18" charset="0"/>
              </a:rPr>
              <a:t>Read the caption on page 66</a:t>
            </a:r>
          </a:p>
        </p:txBody>
      </p:sp>
      <p:sp>
        <p:nvSpPr>
          <p:cNvPr id="2060" name="Text Box 12"/>
          <p:cNvSpPr txBox="1">
            <a:spLocks noChangeArrowheads="1"/>
          </p:cNvSpPr>
          <p:nvPr/>
        </p:nvSpPr>
        <p:spPr bwMode="auto">
          <a:xfrm>
            <a:off x="4724400" y="3810000"/>
            <a:ext cx="4038600" cy="809625"/>
          </a:xfrm>
          <a:prstGeom prst="rect">
            <a:avLst/>
          </a:prstGeom>
          <a:noFill/>
          <a:ln w="9525">
            <a:noFill/>
            <a:miter lim="800000"/>
            <a:headEnd/>
            <a:tailEnd/>
          </a:ln>
          <a:effectLst/>
        </p:spPr>
        <p:txBody>
          <a:bodyPr>
            <a:spAutoFit/>
          </a:bodyPr>
          <a:lstStyle/>
          <a:p>
            <a:pPr algn="ctr">
              <a:spcBef>
                <a:spcPct val="50000"/>
              </a:spcBef>
            </a:pPr>
            <a:r>
              <a:rPr lang="en-US" sz="2000" b="1">
                <a:latin typeface="Times New Roman" pitchFamily="18" charset="0"/>
              </a:rPr>
              <a:t>Read page 67 </a:t>
            </a:r>
          </a:p>
          <a:p>
            <a:pPr algn="ctr">
              <a:spcBef>
                <a:spcPct val="50000"/>
              </a:spcBef>
            </a:pPr>
            <a:r>
              <a:rPr lang="en-US" b="1">
                <a:latin typeface="Times New Roman" pitchFamily="18" charset="0"/>
              </a:rPr>
              <a:t>Respond to the questions in writing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 to="" calcmode="lin" valueType="num">
                                      <p:cBhvr>
                                        <p:cTn id="7" dur="1" fill="hold"/>
                                        <p:tgtEl>
                                          <p:spTgt spid="205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62"/>
                                        </p:tgtEl>
                                        <p:attrNameLst>
                                          <p:attrName>style.visibility</p:attrName>
                                        </p:attrNameLst>
                                      </p:cBhvr>
                                      <p:to>
                                        <p:strVal val="visible"/>
                                      </p:to>
                                    </p:set>
                                    <p:anim to="" calcmode="lin" valueType="num">
                                      <p:cBhvr>
                                        <p:cTn id="10" dur="1" fill="hold"/>
                                        <p:tgtEl>
                                          <p:spTgt spid="206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055">
                                            <p:txEl>
                                              <p:pRg st="1" end="1"/>
                                            </p:txEl>
                                          </p:spTgt>
                                        </p:tgtEl>
                                        <p:attrNameLst>
                                          <p:attrName>style.visibility</p:attrName>
                                        </p:attrNameLst>
                                      </p:cBhvr>
                                      <p:to>
                                        <p:strVal val="visible"/>
                                      </p:to>
                                    </p:set>
                                    <p:anim to="" calcmode="lin" valueType="num">
                                      <p:cBhvr>
                                        <p:cTn id="15" dur="1" fill="hold"/>
                                        <p:tgtEl>
                                          <p:spTgt spid="205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anim to="" calcmode="lin" valueType="num">
                                      <p:cBhvr>
                                        <p:cTn id="20" dur="1" fill="hold"/>
                                        <p:tgtEl>
                                          <p:spTgt spid="2056"/>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2057"/>
                                        </p:tgtEl>
                                        <p:attrNameLst>
                                          <p:attrName>style.visibility</p:attrName>
                                        </p:attrNameLst>
                                      </p:cBhvr>
                                      <p:to>
                                        <p:strVal val="visible"/>
                                      </p:to>
                                    </p:set>
                                    <p:anim to="" calcmode="lin" valueType="num">
                                      <p:cBhvr>
                                        <p:cTn id="23" dur="1" fill="hold"/>
                                        <p:tgtEl>
                                          <p:spTgt spid="2057"/>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060">
                                            <p:txEl>
                                              <p:pRg st="0" end="0"/>
                                            </p:txEl>
                                          </p:spTgt>
                                        </p:tgtEl>
                                        <p:attrNameLst>
                                          <p:attrName>style.visibility</p:attrName>
                                        </p:attrNameLst>
                                      </p:cBhvr>
                                      <p:to>
                                        <p:strVal val="visible"/>
                                      </p:to>
                                    </p:set>
                                    <p:anim to="" calcmode="lin" valueType="num">
                                      <p:cBhvr>
                                        <p:cTn id="28" dur="1" fill="hold"/>
                                        <p:tgtEl>
                                          <p:spTgt spid="2060">
                                            <p:txEl>
                                              <p:pRg st="0" end="0"/>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2052">
                                            <p:txEl>
                                              <p:pRg st="0" end="0"/>
                                            </p:txEl>
                                          </p:spTgt>
                                        </p:tgtEl>
                                        <p:attrNameLst>
                                          <p:attrName>style.visibility</p:attrName>
                                        </p:attrNameLst>
                                      </p:cBhvr>
                                      <p:to>
                                        <p:strVal val="visible"/>
                                      </p:to>
                                    </p:set>
                                    <p:anim to="" calcmode="lin" valueType="num">
                                      <p:cBhvr>
                                        <p:cTn id="31" dur="1" fill="hold"/>
                                        <p:tgtEl>
                                          <p:spTgt spid="2052">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2060">
                                            <p:txEl>
                                              <p:pRg st="1" end="1"/>
                                            </p:txEl>
                                          </p:spTgt>
                                        </p:tgtEl>
                                        <p:attrNameLst>
                                          <p:attrName>style.visibility</p:attrName>
                                        </p:attrNameLst>
                                      </p:cBhvr>
                                      <p:to>
                                        <p:strVal val="visible"/>
                                      </p:to>
                                    </p:set>
                                    <p:anim to="" calcmode="lin" valueType="num">
                                      <p:cBhvr>
                                        <p:cTn id="34" dur="1" fill="hold"/>
                                        <p:tgtEl>
                                          <p:spTgt spid="206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canadian_flag"/>
          <p:cNvPicPr>
            <a:picLocks noChangeAspect="1" noChangeArrowheads="1"/>
          </p:cNvPicPr>
          <p:nvPr/>
        </p:nvPicPr>
        <p:blipFill>
          <a:blip r:embed="rId2" cstate="print">
            <a:lum bright="70000" contrast="-70000"/>
          </a:blip>
          <a:srcRect/>
          <a:stretch>
            <a:fillRect/>
          </a:stretch>
        </p:blipFill>
        <p:spPr bwMode="auto">
          <a:xfrm>
            <a:off x="0" y="30163"/>
            <a:ext cx="9144000" cy="6797675"/>
          </a:xfrm>
          <a:prstGeom prst="rect">
            <a:avLst/>
          </a:prstGeom>
          <a:noFill/>
        </p:spPr>
      </p:pic>
      <p:sp>
        <p:nvSpPr>
          <p:cNvPr id="11270" name="Rectangle 6"/>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000" b="1">
                <a:solidFill>
                  <a:schemeClr val="accent2"/>
                </a:solidFill>
                <a:latin typeface="Times New Roman" pitchFamily="18" charset="0"/>
              </a:rPr>
              <a:t>Non-Canadian Nationalist Loyalties</a:t>
            </a:r>
          </a:p>
        </p:txBody>
      </p:sp>
      <p:sp>
        <p:nvSpPr>
          <p:cNvPr id="11271" name="Text Box 7"/>
          <p:cNvSpPr txBox="1">
            <a:spLocks noChangeArrowheads="1"/>
          </p:cNvSpPr>
          <p:nvPr/>
        </p:nvSpPr>
        <p:spPr bwMode="auto">
          <a:xfrm>
            <a:off x="0" y="1828800"/>
            <a:ext cx="9144000" cy="43561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Read pages 73-74</a:t>
            </a:r>
          </a:p>
          <a:p>
            <a:pPr algn="ctr">
              <a:spcBef>
                <a:spcPct val="50000"/>
              </a:spcBef>
            </a:pPr>
            <a:r>
              <a:rPr lang="en-US" sz="2400" b="1">
                <a:latin typeface="Times New Roman" pitchFamily="18" charset="0"/>
              </a:rPr>
              <a:t>When responding to </a:t>
            </a:r>
            <a:r>
              <a:rPr lang="en-US" sz="2400" b="1" i="1">
                <a:latin typeface="Times New Roman" pitchFamily="18" charset="0"/>
              </a:rPr>
              <a:t>Reflect and Respond</a:t>
            </a:r>
            <a:r>
              <a:rPr lang="en-US" sz="2400" b="1">
                <a:latin typeface="Times New Roman" pitchFamily="18" charset="0"/>
              </a:rPr>
              <a:t>, be sure to have a total of six arguments</a:t>
            </a:r>
          </a:p>
          <a:p>
            <a:pPr algn="ctr">
              <a:spcBef>
                <a:spcPct val="50000"/>
              </a:spcBef>
            </a:pPr>
            <a:endParaRPr lang="en-US" sz="2400" b="1">
              <a:latin typeface="Times New Roman" pitchFamily="18" charset="0"/>
            </a:endParaRPr>
          </a:p>
          <a:p>
            <a:pPr algn="ctr">
              <a:spcBef>
                <a:spcPct val="50000"/>
              </a:spcBef>
            </a:pPr>
            <a:r>
              <a:rPr lang="en-US" sz="2000" b="1">
                <a:solidFill>
                  <a:schemeClr val="accent2"/>
                </a:solidFill>
                <a:latin typeface="Times New Roman" pitchFamily="18" charset="0"/>
              </a:rPr>
              <a:t>Does the Dhillon case demonstrate that national symbols and institutions evolve, change and adapt?</a:t>
            </a:r>
          </a:p>
          <a:p>
            <a:pPr algn="ctr">
              <a:spcBef>
                <a:spcPct val="50000"/>
              </a:spcBef>
            </a:pPr>
            <a:r>
              <a:rPr lang="en-US" sz="2000" b="1">
                <a:solidFill>
                  <a:schemeClr val="accent2"/>
                </a:solidFill>
                <a:latin typeface="Times New Roman" pitchFamily="18" charset="0"/>
              </a:rPr>
              <a:t>Should national symbols evolve over time?</a:t>
            </a:r>
          </a:p>
          <a:p>
            <a:pPr algn="ctr">
              <a:spcBef>
                <a:spcPct val="50000"/>
              </a:spcBef>
            </a:pPr>
            <a:r>
              <a:rPr lang="en-US" sz="2000" b="1">
                <a:solidFill>
                  <a:schemeClr val="accent2"/>
                </a:solidFill>
                <a:latin typeface="Times New Roman" pitchFamily="18" charset="0"/>
              </a:rPr>
              <a:t>How might these changes be considered an example of reasonable accommodation?</a:t>
            </a:r>
          </a:p>
          <a:p>
            <a:pPr algn="ctr">
              <a:spcBef>
                <a:spcPct val="50000"/>
              </a:spcBef>
            </a:pPr>
            <a:r>
              <a:rPr lang="en-US" sz="2000" b="1">
                <a:solidFill>
                  <a:schemeClr val="accent2"/>
                </a:solidFill>
                <a:latin typeface="Times New Roman" pitchFamily="18" charset="0"/>
              </a:rPr>
              <a:t>Do you agree that these changes are reasonable?  Why or why not?</a:t>
            </a:r>
            <a:endParaRPr lang="en-US" sz="2000" b="1"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 to="" calcmode="lin" valueType="num">
                                      <p:cBhvr>
                                        <p:cTn id="7" dur="1" fill="hold"/>
                                        <p:tgtEl>
                                          <p:spTgt spid="11270"/>
                                        </p:tgtEl>
                                        <p:attrNameLst>
                                          <p:attrName/>
                                        </p:attrNameLst>
                                      </p:cBhvr>
                                    </p:anim>
                                  </p:childTnLst>
                                </p:cTn>
                              </p:par>
                              <p:par>
                                <p:cTn id="8" presetID="24" presetClass="entr" presetSubtype="0" fill="hold" grpId="1" nodeType="withEffect">
                                  <p:stCondLst>
                                    <p:cond delay="0"/>
                                  </p:stCondLst>
                                  <p:childTnLst>
                                    <p:set>
                                      <p:cBhvr>
                                        <p:cTn id="9" dur="1" fill="hold">
                                          <p:stCondLst>
                                            <p:cond delay="0"/>
                                          </p:stCondLst>
                                        </p:cTn>
                                        <p:tgtEl>
                                          <p:spTgt spid="11270"/>
                                        </p:tgtEl>
                                        <p:attrNameLst>
                                          <p:attrName>style.visibility</p:attrName>
                                        </p:attrNameLst>
                                      </p:cBhvr>
                                      <p:to>
                                        <p:strVal val="visible"/>
                                      </p:to>
                                    </p:set>
                                    <p:anim to="" calcmode="lin" valueType="num">
                                      <p:cBhvr>
                                        <p:cTn id="10" dur="1" fill="hold"/>
                                        <p:tgtEl>
                                          <p:spTgt spid="1127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71">
                                            <p:txEl>
                                              <p:pRg st="0" end="0"/>
                                            </p:txEl>
                                          </p:spTgt>
                                        </p:tgtEl>
                                        <p:attrNameLst>
                                          <p:attrName>style.visibility</p:attrName>
                                        </p:attrNameLst>
                                      </p:cBhvr>
                                      <p:to>
                                        <p:strVal val="visible"/>
                                      </p:to>
                                    </p:set>
                                    <p:anim to="" calcmode="lin" valueType="num">
                                      <p:cBhvr>
                                        <p:cTn id="13" dur="1" fill="hold"/>
                                        <p:tgtEl>
                                          <p:spTgt spid="11271">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1271">
                                            <p:txEl>
                                              <p:pRg st="1" end="1"/>
                                            </p:txEl>
                                          </p:spTgt>
                                        </p:tgtEl>
                                        <p:attrNameLst>
                                          <p:attrName>style.visibility</p:attrName>
                                        </p:attrNameLst>
                                      </p:cBhvr>
                                      <p:to>
                                        <p:strVal val="visible"/>
                                      </p:to>
                                    </p:set>
                                    <p:anim to="" calcmode="lin" valueType="num">
                                      <p:cBhvr>
                                        <p:cTn id="16" dur="1" fill="hold"/>
                                        <p:tgtEl>
                                          <p:spTgt spid="11271">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1271">
                                            <p:txEl>
                                              <p:pRg st="3" end="3"/>
                                            </p:txEl>
                                          </p:spTgt>
                                        </p:tgtEl>
                                        <p:attrNameLst>
                                          <p:attrName>style.visibility</p:attrName>
                                        </p:attrNameLst>
                                      </p:cBhvr>
                                      <p:to>
                                        <p:strVal val="visible"/>
                                      </p:to>
                                    </p:set>
                                    <p:anim to="" calcmode="lin" valueType="num">
                                      <p:cBhvr>
                                        <p:cTn id="21" dur="1" fill="hold"/>
                                        <p:tgtEl>
                                          <p:spTgt spid="11271">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1271">
                                            <p:txEl>
                                              <p:pRg st="4" end="4"/>
                                            </p:txEl>
                                          </p:spTgt>
                                        </p:tgtEl>
                                        <p:attrNameLst>
                                          <p:attrName>style.visibility</p:attrName>
                                        </p:attrNameLst>
                                      </p:cBhvr>
                                      <p:to>
                                        <p:strVal val="visible"/>
                                      </p:to>
                                    </p:set>
                                    <p:anim to="" calcmode="lin" valueType="num">
                                      <p:cBhvr>
                                        <p:cTn id="26" dur="1" fill="hold"/>
                                        <p:tgtEl>
                                          <p:spTgt spid="11271">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1271">
                                            <p:txEl>
                                              <p:pRg st="5" end="5"/>
                                            </p:txEl>
                                          </p:spTgt>
                                        </p:tgtEl>
                                        <p:attrNameLst>
                                          <p:attrName>style.visibility</p:attrName>
                                        </p:attrNameLst>
                                      </p:cBhvr>
                                      <p:to>
                                        <p:strVal val="visible"/>
                                      </p:to>
                                    </p:set>
                                    <p:anim to="" calcmode="lin" valueType="num">
                                      <p:cBhvr>
                                        <p:cTn id="31" dur="1" fill="hold"/>
                                        <p:tgtEl>
                                          <p:spTgt spid="11271">
                                            <p:txEl>
                                              <p:pRg st="5" end="5"/>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1271">
                                            <p:txEl>
                                              <p:pRg st="6" end="6"/>
                                            </p:txEl>
                                          </p:spTgt>
                                        </p:tgtEl>
                                        <p:attrNameLst>
                                          <p:attrName>style.visibility</p:attrName>
                                        </p:attrNameLst>
                                      </p:cBhvr>
                                      <p:to>
                                        <p:strVal val="visible"/>
                                      </p:to>
                                    </p:set>
                                    <p:anim to="" calcmode="lin" valueType="num">
                                      <p:cBhvr>
                                        <p:cTn id="36" dur="1" fill="hold"/>
                                        <p:tgtEl>
                                          <p:spTgt spid="1127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13315" name="Rectangle 3"/>
          <p:cNvSpPr>
            <a:spLocks noGrp="1" noChangeArrowheads="1"/>
          </p:cNvSpPr>
          <p:nvPr>
            <p:ph type="title"/>
          </p:nvPr>
        </p:nvSpPr>
        <p:spPr>
          <a:noFill/>
          <a:ln/>
        </p:spPr>
        <p:txBody>
          <a:bodyPr/>
          <a:lstStyle/>
          <a:p>
            <a:r>
              <a:rPr lang="en-US" b="1">
                <a:solidFill>
                  <a:schemeClr val="accent2"/>
                </a:solidFill>
                <a:latin typeface="Times New Roman" pitchFamily="18" charset="0"/>
              </a:rPr>
              <a:t>And Finally…</a:t>
            </a:r>
          </a:p>
        </p:txBody>
      </p:sp>
      <p:sp>
        <p:nvSpPr>
          <p:cNvPr id="13316"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Coat of Arms</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to="" calcmode="lin" valueType="num">
                                      <p:cBhvr>
                                        <p:cTn id="7" dur="1" fill="hold"/>
                                        <p:tgtEl>
                                          <p:spTgt spid="1331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Barbed_wire_at_Beaumont_Hamel"/>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17412" name="Rectangle 4"/>
          <p:cNvSpPr>
            <a:spLocks noGrp="1" noChangeArrowheads="1"/>
          </p:cNvSpPr>
          <p:nvPr>
            <p:ph type="title"/>
          </p:nvPr>
        </p:nvSpPr>
        <p:spPr>
          <a:xfrm>
            <a:off x="0" y="76200"/>
            <a:ext cx="9144000" cy="1143000"/>
          </a:xfrm>
        </p:spPr>
        <p:txBody>
          <a:bodyPr/>
          <a:lstStyle/>
          <a:p>
            <a:r>
              <a:rPr lang="en-US" sz="4000" b="1">
                <a:solidFill>
                  <a:srgbClr val="FF3300"/>
                </a:solidFill>
                <a:latin typeface="Times New Roman" pitchFamily="18" charset="0"/>
              </a:rPr>
              <a:t>How Can Nationalist Loyalties Create Conflict?</a:t>
            </a:r>
          </a:p>
        </p:txBody>
      </p:sp>
      <p:sp>
        <p:nvSpPr>
          <p:cNvPr id="17415" name="Text Box 7"/>
          <p:cNvSpPr txBox="1">
            <a:spLocks noChangeArrowheads="1"/>
          </p:cNvSpPr>
          <p:nvPr/>
        </p:nvSpPr>
        <p:spPr bwMode="auto">
          <a:xfrm>
            <a:off x="0" y="1371600"/>
            <a:ext cx="9144000" cy="5232400"/>
          </a:xfrm>
          <a:prstGeom prst="rect">
            <a:avLst/>
          </a:prstGeom>
          <a:noFill/>
          <a:ln w="9525">
            <a:noFill/>
            <a:miter lim="800000"/>
            <a:headEnd/>
            <a:tailEnd/>
          </a:ln>
          <a:effectLst/>
        </p:spPr>
        <p:txBody>
          <a:bodyPr>
            <a:spAutoFit/>
          </a:bodyPr>
          <a:lstStyle/>
          <a:p>
            <a:pPr algn="ctr">
              <a:spcBef>
                <a:spcPct val="50000"/>
              </a:spcBef>
            </a:pPr>
            <a:r>
              <a:rPr lang="en-US" b="1" dirty="0">
                <a:latin typeface="Times New Roman" pitchFamily="18" charset="0"/>
              </a:rPr>
              <a:t>Have you ever been in a situation where you had very mixed feelings about a person?</a:t>
            </a:r>
          </a:p>
          <a:p>
            <a:pPr algn="ctr">
              <a:spcBef>
                <a:spcPct val="50000"/>
              </a:spcBef>
            </a:pPr>
            <a:endParaRPr lang="en-US" sz="800" b="1" dirty="0">
              <a:latin typeface="Times New Roman" pitchFamily="18" charset="0"/>
            </a:endParaRPr>
          </a:p>
          <a:p>
            <a:pPr algn="ctr">
              <a:spcBef>
                <a:spcPct val="50000"/>
              </a:spcBef>
            </a:pPr>
            <a:r>
              <a:rPr lang="en-US" b="1" dirty="0">
                <a:latin typeface="Times New Roman" pitchFamily="18" charset="0"/>
              </a:rPr>
              <a:t>Have you ever had mixed feelings about being Canadian?</a:t>
            </a:r>
          </a:p>
          <a:p>
            <a:pPr algn="ctr">
              <a:spcBef>
                <a:spcPct val="50000"/>
              </a:spcBef>
            </a:pPr>
            <a:endParaRPr lang="en-US" sz="800" b="1" dirty="0">
              <a:latin typeface="Times New Roman" pitchFamily="18" charset="0"/>
            </a:endParaRPr>
          </a:p>
          <a:p>
            <a:pPr algn="ctr">
              <a:spcBef>
                <a:spcPct val="50000"/>
              </a:spcBef>
            </a:pPr>
            <a:r>
              <a:rPr lang="en-US" b="1" dirty="0">
                <a:latin typeface="Times New Roman" pitchFamily="18" charset="0"/>
              </a:rPr>
              <a:t>What are some aspects of Canada that you love?</a:t>
            </a:r>
          </a:p>
          <a:p>
            <a:pPr algn="ctr">
              <a:spcBef>
                <a:spcPct val="50000"/>
              </a:spcBef>
            </a:pPr>
            <a:endParaRPr lang="en-US" sz="800" b="1" dirty="0">
              <a:latin typeface="Times New Roman" pitchFamily="18" charset="0"/>
            </a:endParaRPr>
          </a:p>
          <a:p>
            <a:pPr algn="ctr">
              <a:spcBef>
                <a:spcPct val="50000"/>
              </a:spcBef>
            </a:pPr>
            <a:r>
              <a:rPr lang="en-US" b="1" dirty="0">
                <a:latin typeface="Times New Roman" pitchFamily="18" charset="0"/>
              </a:rPr>
              <a:t>What are some aspects of Canada that give you cause for concern?</a:t>
            </a:r>
          </a:p>
          <a:p>
            <a:pPr algn="ctr">
              <a:spcBef>
                <a:spcPct val="50000"/>
              </a:spcBef>
            </a:pPr>
            <a:endParaRPr lang="en-US" sz="800" b="1" dirty="0">
              <a:latin typeface="Times New Roman" pitchFamily="18" charset="0"/>
            </a:endParaRPr>
          </a:p>
          <a:p>
            <a:pPr algn="ctr">
              <a:spcBef>
                <a:spcPct val="50000"/>
              </a:spcBef>
            </a:pPr>
            <a:r>
              <a:rPr lang="en-US" b="1" dirty="0">
                <a:latin typeface="Times New Roman" pitchFamily="18" charset="0"/>
              </a:rPr>
              <a:t>Have you ever had to deal with contending loyalties because of competing nationalist sentiments?  If so, how did you deal with this conflict?</a:t>
            </a:r>
          </a:p>
          <a:p>
            <a:pPr algn="ctr">
              <a:spcBef>
                <a:spcPct val="50000"/>
              </a:spcBef>
            </a:pPr>
            <a:endParaRPr lang="en-US" sz="800" b="1" dirty="0">
              <a:latin typeface="Times New Roman" pitchFamily="18" charset="0"/>
            </a:endParaRPr>
          </a:p>
          <a:p>
            <a:pPr algn="ctr">
              <a:spcBef>
                <a:spcPct val="50000"/>
              </a:spcBef>
            </a:pPr>
            <a:endParaRPr lang="en-US" sz="800" b="1" dirty="0">
              <a:latin typeface="Times New Roman" pitchFamily="18" charset="0"/>
            </a:endParaRPr>
          </a:p>
          <a:p>
            <a:pPr algn="ctr">
              <a:spcBef>
                <a:spcPct val="50000"/>
              </a:spcBef>
            </a:pPr>
            <a:endParaRPr lang="en-US" sz="800" b="1" dirty="0">
              <a:latin typeface="Times New Roman" pitchFamily="18" charset="0"/>
            </a:endParaRPr>
          </a:p>
          <a:p>
            <a:pPr algn="ctr">
              <a:spcBef>
                <a:spcPct val="50000"/>
              </a:spcBef>
            </a:pPr>
            <a:r>
              <a:rPr lang="en-US" b="1" dirty="0">
                <a:solidFill>
                  <a:schemeClr val="accent2"/>
                </a:solidFill>
                <a:latin typeface="Times New Roman" pitchFamily="18" charset="0"/>
              </a:rPr>
              <a:t>Read page 75 </a:t>
            </a:r>
          </a:p>
          <a:p>
            <a:pPr algn="ctr">
              <a:spcBef>
                <a:spcPct val="50000"/>
              </a:spcBef>
            </a:pPr>
            <a:r>
              <a:rPr lang="en-US" b="1" dirty="0">
                <a:solidFill>
                  <a:schemeClr val="accent2"/>
                </a:solidFill>
                <a:latin typeface="Times New Roman" pitchFamily="18" charset="0"/>
              </a:rPr>
              <a:t>Respond to the question in Figure 3-8</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latin typeface="Times New Roman" pitchFamily="18" charset="0"/>
                <a:hlinkClick r:id="rId4"/>
              </a:rPr>
              <a:t>Recruiting Sergeant</a:t>
            </a:r>
            <a:r>
              <a:rPr lang="en-US" dirty="0">
                <a:latin typeface="Times New Roman" pitchFamily="18" charset="0"/>
                <a:hlinkClick r:id="rId4"/>
              </a:rPr>
              <a:t> </a:t>
            </a:r>
            <a:endParaRPr lang="en-US" dirty="0">
              <a:latin typeface="Times New Roman" pitchFamily="18" charset="0"/>
            </a:endParaRPr>
          </a:p>
        </p:txBody>
      </p:sp>
      <p:pic>
        <p:nvPicPr>
          <p:cNvPr id="17416" name="Picture 8" descr="Fig3-08_p75.jpg"/>
          <p:cNvPicPr>
            <a:picLocks noChangeAspect="1" noChangeArrowheads="1"/>
          </p:cNvPicPr>
          <p:nvPr/>
        </p:nvPicPr>
        <p:blipFill>
          <a:blip r:embed="rId5" cstate="print"/>
          <a:srcRect/>
          <a:stretch>
            <a:fillRect/>
          </a:stretch>
        </p:blipFill>
        <p:spPr bwMode="auto">
          <a:xfrm>
            <a:off x="76200" y="4724400"/>
            <a:ext cx="2590800" cy="2051050"/>
          </a:xfrm>
          <a:prstGeom prst="rect">
            <a:avLst/>
          </a:prstGeom>
          <a:noFill/>
        </p:spPr>
      </p:pic>
      <p:pic>
        <p:nvPicPr>
          <p:cNvPr id="17418" name="Picture 10" descr="Tommy Ricketts"/>
          <p:cNvPicPr>
            <a:picLocks noChangeAspect="1" noChangeArrowheads="1"/>
          </p:cNvPicPr>
          <p:nvPr/>
        </p:nvPicPr>
        <p:blipFill>
          <a:blip r:embed="rId6" cstate="print"/>
          <a:srcRect/>
          <a:stretch>
            <a:fillRect/>
          </a:stretch>
        </p:blipFill>
        <p:spPr bwMode="auto">
          <a:xfrm>
            <a:off x="6705600" y="4495800"/>
            <a:ext cx="2286000" cy="2035175"/>
          </a:xfrm>
          <a:prstGeom prst="rect">
            <a:avLst/>
          </a:prstGeom>
          <a:noFill/>
        </p:spPr>
      </p:pic>
      <p:pic>
        <p:nvPicPr>
          <p:cNvPr id="9" name="Recruiting Sargeant_WMV V9.wmv">
            <a:hlinkClick r:id="" action="ppaction://media"/>
          </p:cNvPr>
          <p:cNvPicPr>
            <a:picLocks noRot="1" noChangeAspect="1"/>
          </p:cNvPicPr>
          <p:nvPr>
            <a:videoFile r:link="rId1"/>
          </p:nvPr>
        </p:nvPicPr>
        <p:blipFill>
          <a:blip r:embed="rId7" cstate="print"/>
          <a:stretch>
            <a:fillRect/>
          </a:stretch>
        </p:blipFill>
        <p:spPr>
          <a:xfrm>
            <a:off x="152400" y="1981200"/>
            <a:ext cx="1422400" cy="106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7414"/>
                                        </p:tgtEl>
                                        <p:attrNameLst>
                                          <p:attrName>style.visibility</p:attrName>
                                        </p:attrNameLst>
                                      </p:cBhvr>
                                      <p:to>
                                        <p:strVal val="visible"/>
                                      </p:to>
                                    </p:set>
                                    <p:anim to="" calcmode="lin" valueType="num">
                                      <p:cBhvr>
                                        <p:cTn id="7" dur="1" fill="hold"/>
                                        <p:tgtEl>
                                          <p:spTgt spid="174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15">
                                            <p:txEl>
                                              <p:pRg st="0" end="0"/>
                                            </p:txEl>
                                          </p:spTgt>
                                        </p:tgtEl>
                                        <p:attrNameLst>
                                          <p:attrName>style.visibility</p:attrName>
                                        </p:attrNameLst>
                                      </p:cBhvr>
                                      <p:to>
                                        <p:strVal val="visible"/>
                                      </p:to>
                                    </p:set>
                                    <p:anim to="" calcmode="lin" valueType="num">
                                      <p:cBhvr>
                                        <p:cTn id="10" dur="1" fill="hold"/>
                                        <p:tgtEl>
                                          <p:spTgt spid="1741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7415">
                                            <p:txEl>
                                              <p:pRg st="2" end="2"/>
                                            </p:txEl>
                                          </p:spTgt>
                                        </p:tgtEl>
                                        <p:attrNameLst>
                                          <p:attrName>style.visibility</p:attrName>
                                        </p:attrNameLst>
                                      </p:cBhvr>
                                      <p:to>
                                        <p:strVal val="visible"/>
                                      </p:to>
                                    </p:set>
                                    <p:anim to="" calcmode="lin" valueType="num">
                                      <p:cBhvr>
                                        <p:cTn id="15" dur="1" fill="hold"/>
                                        <p:tgtEl>
                                          <p:spTgt spid="1741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7415">
                                            <p:txEl>
                                              <p:pRg st="4" end="4"/>
                                            </p:txEl>
                                          </p:spTgt>
                                        </p:tgtEl>
                                        <p:attrNameLst>
                                          <p:attrName>style.visibility</p:attrName>
                                        </p:attrNameLst>
                                      </p:cBhvr>
                                      <p:to>
                                        <p:strVal val="visible"/>
                                      </p:to>
                                    </p:set>
                                    <p:anim to="" calcmode="lin" valueType="num">
                                      <p:cBhvr>
                                        <p:cTn id="20" dur="1" fill="hold"/>
                                        <p:tgtEl>
                                          <p:spTgt spid="17415">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7415">
                                            <p:txEl>
                                              <p:pRg st="6" end="6"/>
                                            </p:txEl>
                                          </p:spTgt>
                                        </p:tgtEl>
                                        <p:attrNameLst>
                                          <p:attrName>style.visibility</p:attrName>
                                        </p:attrNameLst>
                                      </p:cBhvr>
                                      <p:to>
                                        <p:strVal val="visible"/>
                                      </p:to>
                                    </p:set>
                                    <p:anim to="" calcmode="lin" valueType="num">
                                      <p:cBhvr>
                                        <p:cTn id="25" dur="1" fill="hold"/>
                                        <p:tgtEl>
                                          <p:spTgt spid="17415">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7415">
                                            <p:txEl>
                                              <p:pRg st="8" end="8"/>
                                            </p:txEl>
                                          </p:spTgt>
                                        </p:tgtEl>
                                        <p:attrNameLst>
                                          <p:attrName>style.visibility</p:attrName>
                                        </p:attrNameLst>
                                      </p:cBhvr>
                                      <p:to>
                                        <p:strVal val="visible"/>
                                      </p:to>
                                    </p:set>
                                    <p:anim to="" calcmode="lin" valueType="num">
                                      <p:cBhvr>
                                        <p:cTn id="30" dur="1" fill="hold"/>
                                        <p:tgtEl>
                                          <p:spTgt spid="17415">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7415">
                                            <p:txEl>
                                              <p:pRg st="12" end="12"/>
                                            </p:txEl>
                                          </p:spTgt>
                                        </p:tgtEl>
                                        <p:attrNameLst>
                                          <p:attrName>style.visibility</p:attrName>
                                        </p:attrNameLst>
                                      </p:cBhvr>
                                      <p:to>
                                        <p:strVal val="visible"/>
                                      </p:to>
                                    </p:set>
                                    <p:anim to="" calcmode="lin" valueType="num">
                                      <p:cBhvr>
                                        <p:cTn id="35" dur="1" fill="hold"/>
                                        <p:tgtEl>
                                          <p:spTgt spid="17415">
                                            <p:txEl>
                                              <p:pRg st="12" end="12"/>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7412"/>
                                        </p:tgtEl>
                                        <p:attrNameLst>
                                          <p:attrName>style.visibility</p:attrName>
                                        </p:attrNameLst>
                                      </p:cBhvr>
                                      <p:to>
                                        <p:strVal val="visible"/>
                                      </p:to>
                                    </p:set>
                                    <p:anim to="" calcmode="lin" valueType="num">
                                      <p:cBhvr>
                                        <p:cTn id="38" dur="1" fill="hold"/>
                                        <p:tgtEl>
                                          <p:spTgt spid="17412"/>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17415">
                                            <p:txEl>
                                              <p:pRg st="13" end="13"/>
                                            </p:txEl>
                                          </p:spTgt>
                                        </p:tgtEl>
                                        <p:attrNameLst>
                                          <p:attrName>style.visibility</p:attrName>
                                        </p:attrNameLst>
                                      </p:cBhvr>
                                      <p:to>
                                        <p:strVal val="visible"/>
                                      </p:to>
                                    </p:set>
                                    <p:anim to="" calcmode="lin" valueType="num">
                                      <p:cBhvr>
                                        <p:cTn id="41" dur="1" fill="hold"/>
                                        <p:tgtEl>
                                          <p:spTgt spid="17415">
                                            <p:txEl>
                                              <p:pRg st="13" end="13"/>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17416"/>
                                        </p:tgtEl>
                                        <p:attrNameLst>
                                          <p:attrName>style.visibility</p:attrName>
                                        </p:attrNameLst>
                                      </p:cBhvr>
                                      <p:to>
                                        <p:strVal val="visible"/>
                                      </p:to>
                                    </p:set>
                                    <p:anim to="" calcmode="lin" valueType="num">
                                      <p:cBhvr>
                                        <p:cTn id="44" dur="1" fill="hold"/>
                                        <p:tgtEl>
                                          <p:spTgt spid="17416"/>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17418"/>
                                        </p:tgtEl>
                                        <p:attrNameLst>
                                          <p:attrName>style.visibility</p:attrName>
                                        </p:attrNameLst>
                                      </p:cBhvr>
                                      <p:to>
                                        <p:strVal val="visible"/>
                                      </p:to>
                                    </p:set>
                                    <p:anim to="" calcmode="lin" valueType="num">
                                      <p:cBhvr>
                                        <p:cTn id="47" dur="1" fill="hold"/>
                                        <p:tgtEl>
                                          <p:spTgt spid="17418"/>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7415">
                                            <p:txEl>
                                              <p:pRg st="15" end="15"/>
                                            </p:txEl>
                                          </p:spTgt>
                                        </p:tgtEl>
                                        <p:attrNameLst>
                                          <p:attrName>style.visibility</p:attrName>
                                        </p:attrNameLst>
                                      </p:cBhvr>
                                      <p:to>
                                        <p:strVal val="visible"/>
                                      </p:to>
                                    </p:set>
                                    <p:anim to="" calcmode="lin" valueType="num">
                                      <p:cBhvr>
                                        <p:cTn id="52" dur="1" fill="hold"/>
                                        <p:tgtEl>
                                          <p:spTgt spid="17415">
                                            <p:txEl>
                                              <p:pRg st="15" end="15"/>
                                            </p:txEl>
                                          </p:spTgt>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to="" calcmode="lin" valueType="num">
                                      <p:cBhvr>
                                        <p:cTn id="55"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6"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17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aza_strip_may_2005"/>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9699" name="Text Box 3"/>
          <p:cNvSpPr txBox="1">
            <a:spLocks noChangeArrowheads="1"/>
          </p:cNvSpPr>
          <p:nvPr/>
        </p:nvSpPr>
        <p:spPr bwMode="auto">
          <a:xfrm>
            <a:off x="0" y="1828800"/>
            <a:ext cx="9144000" cy="2100263"/>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Read the top of page 76</a:t>
            </a:r>
          </a:p>
          <a:p>
            <a:pPr algn="ctr">
              <a:spcBef>
                <a:spcPct val="50000"/>
              </a:spcBef>
            </a:pPr>
            <a:endParaRPr lang="en-US" sz="2400" b="1">
              <a:latin typeface="Times New Roman" pitchFamily="18" charset="0"/>
            </a:endParaRP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What loyalties, if any, would you consider worth fighting for?</a:t>
            </a:r>
          </a:p>
        </p:txBody>
      </p:sp>
      <p:sp>
        <p:nvSpPr>
          <p:cNvPr id="29700" name="Text Box 4"/>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latin typeface="Times New Roman" pitchFamily="18" charset="0"/>
              </a:rPr>
              <a:t>Contending Loyalties and Conflict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to="" calcmode="lin" valueType="num">
                                      <p:cBhvr>
                                        <p:cTn id="7" dur="1" fill="hold"/>
                                        <p:tgtEl>
                                          <p:spTgt spid="2969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0">
                                            <p:txEl>
                                              <p:pRg st="0" end="0"/>
                                            </p:txEl>
                                          </p:spTgt>
                                        </p:tgtEl>
                                        <p:attrNameLst>
                                          <p:attrName>style.visibility</p:attrName>
                                        </p:attrNameLst>
                                      </p:cBhvr>
                                      <p:to>
                                        <p:strVal val="visible"/>
                                      </p:to>
                                    </p:set>
                                    <p:anim to="" calcmode="lin" valueType="num">
                                      <p:cBhvr>
                                        <p:cTn id="10" dur="1" fill="hold"/>
                                        <p:tgtEl>
                                          <p:spTgt spid="29700">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 to="" calcmode="lin" valueType="num">
                                      <p:cBhvr>
                                        <p:cTn id="15" dur="1" fill="hold"/>
                                        <p:tgtEl>
                                          <p:spTgt spid="2969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051307_3_lr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486" name="Text Box 6"/>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latin typeface="Times New Roman" pitchFamily="18" charset="0"/>
              </a:rPr>
              <a:t>Contending Loyalties in Québec</a:t>
            </a:r>
          </a:p>
        </p:txBody>
      </p:sp>
      <p:sp>
        <p:nvSpPr>
          <p:cNvPr id="20487" name="Text Box 7"/>
          <p:cNvSpPr txBox="1">
            <a:spLocks noChangeArrowheads="1"/>
          </p:cNvSpPr>
          <p:nvPr/>
        </p:nvSpPr>
        <p:spPr bwMode="auto">
          <a:xfrm>
            <a:off x="0" y="2181225"/>
            <a:ext cx="9144000" cy="155257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Read page 77, including all margin features</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Take a few minutes and complete the </a:t>
            </a:r>
            <a:r>
              <a:rPr lang="en-US" sz="2400" b="1" i="1">
                <a:latin typeface="Times New Roman" pitchFamily="18" charset="0"/>
              </a:rPr>
              <a:t>Reflect and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 to="" calcmode="lin" valueType="num">
                                      <p:cBhvr>
                                        <p:cTn id="7" dur="1" fill="hold"/>
                                        <p:tgtEl>
                                          <p:spTgt spid="2048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487">
                                            <p:txEl>
                                              <p:pRg st="0" end="0"/>
                                            </p:txEl>
                                          </p:spTgt>
                                        </p:tgtEl>
                                        <p:attrNameLst>
                                          <p:attrName>style.visibility</p:attrName>
                                        </p:attrNameLst>
                                      </p:cBhvr>
                                      <p:to>
                                        <p:strVal val="visible"/>
                                      </p:to>
                                    </p:set>
                                    <p:anim to="" calcmode="lin" valueType="num">
                                      <p:cBhvr>
                                        <p:cTn id="10" dur="1" fill="hold"/>
                                        <p:tgtEl>
                                          <p:spTgt spid="2048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0487">
                                            <p:txEl>
                                              <p:pRg st="2" end="2"/>
                                            </p:txEl>
                                          </p:spTgt>
                                        </p:tgtEl>
                                        <p:attrNameLst>
                                          <p:attrName>style.visibility</p:attrName>
                                        </p:attrNameLst>
                                      </p:cBhvr>
                                      <p:to>
                                        <p:strVal val="visible"/>
                                      </p:to>
                                    </p:set>
                                    <p:anim to="" calcmode="lin" valueType="num">
                                      <p:cBhvr>
                                        <p:cTn id="15" dur="1" fill="hold"/>
                                        <p:tgtEl>
                                          <p:spTgt spid="2048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smiStock_000001105900Smal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21508" name="Picture 4"/>
          <p:cNvPicPr>
            <a:picLocks noChangeAspect="1" noChangeArrowheads="1"/>
          </p:cNvPicPr>
          <p:nvPr/>
        </p:nvPicPr>
        <p:blipFill>
          <a:blip r:embed="rId3" cstate="print"/>
          <a:srcRect/>
          <a:stretch>
            <a:fillRect/>
          </a:stretch>
        </p:blipFill>
        <p:spPr bwMode="auto">
          <a:xfrm>
            <a:off x="2497138" y="1600200"/>
            <a:ext cx="4208462" cy="5105400"/>
          </a:xfrm>
          <a:prstGeom prst="rect">
            <a:avLst/>
          </a:prstGeom>
          <a:noFill/>
          <a:ln w="9525">
            <a:noFill/>
            <a:miter lim="800000"/>
            <a:headEnd/>
            <a:tailEnd/>
          </a:ln>
          <a:effectLst/>
        </p:spPr>
      </p:pic>
      <p:pic>
        <p:nvPicPr>
          <p:cNvPr id="21509" name="Picture 5" descr="Fig3-10_p78.jpg"/>
          <p:cNvPicPr>
            <a:picLocks noChangeAspect="1" noChangeArrowheads="1"/>
          </p:cNvPicPr>
          <p:nvPr/>
        </p:nvPicPr>
        <p:blipFill>
          <a:blip r:embed="rId4" cstate="print"/>
          <a:srcRect/>
          <a:stretch>
            <a:fillRect/>
          </a:stretch>
        </p:blipFill>
        <p:spPr bwMode="auto">
          <a:xfrm>
            <a:off x="6877050" y="2249488"/>
            <a:ext cx="2038350" cy="1608137"/>
          </a:xfrm>
          <a:prstGeom prst="rect">
            <a:avLst/>
          </a:prstGeom>
          <a:noFill/>
        </p:spPr>
      </p:pic>
      <p:sp>
        <p:nvSpPr>
          <p:cNvPr id="21510" name="Text Box 6"/>
          <p:cNvSpPr txBox="1">
            <a:spLocks noChangeArrowheads="1"/>
          </p:cNvSpPr>
          <p:nvPr/>
        </p:nvSpPr>
        <p:spPr bwMode="auto">
          <a:xfrm>
            <a:off x="0" y="76200"/>
            <a:ext cx="9144000" cy="1190625"/>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latin typeface="Times New Roman" pitchFamily="18" charset="0"/>
              </a:rPr>
              <a:t>Québec  - Focus of Francophone Nationalism in Canada</a:t>
            </a:r>
          </a:p>
        </p:txBody>
      </p:sp>
      <p:sp>
        <p:nvSpPr>
          <p:cNvPr id="21513" name="Text Box 9"/>
          <p:cNvSpPr txBox="1">
            <a:spLocks noChangeArrowheads="1"/>
          </p:cNvSpPr>
          <p:nvPr/>
        </p:nvSpPr>
        <p:spPr bwMode="auto">
          <a:xfrm>
            <a:off x="228600" y="2590800"/>
            <a:ext cx="2057400" cy="2978150"/>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Read pages 78-79</a:t>
            </a:r>
          </a:p>
          <a:p>
            <a:pPr algn="ctr">
              <a:spcBef>
                <a:spcPct val="50000"/>
              </a:spcBef>
            </a:pPr>
            <a:r>
              <a:rPr lang="en-US" b="1">
                <a:latin typeface="Times New Roman" pitchFamily="18" charset="0"/>
              </a:rPr>
              <a:t>With a partner, complete the handout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When finished, complete </a:t>
            </a:r>
            <a:r>
              <a:rPr lang="en-US" b="1" i="1">
                <a:latin typeface="Times New Roman" pitchFamily="18" charset="0"/>
              </a:rPr>
              <a:t>Explorations</a:t>
            </a:r>
            <a:r>
              <a:rPr lang="en-US" b="1">
                <a:latin typeface="Times New Roman" pitchFamily="18" charset="0"/>
              </a:rPr>
              <a:t>        on page 79</a:t>
            </a:r>
          </a:p>
        </p:txBody>
      </p:sp>
      <p:sp>
        <p:nvSpPr>
          <p:cNvPr id="21514" name="Text Box 10"/>
          <p:cNvSpPr txBox="1">
            <a:spLocks noChangeArrowheads="1"/>
          </p:cNvSpPr>
          <p:nvPr/>
        </p:nvSpPr>
        <p:spPr bwMode="auto">
          <a:xfrm>
            <a:off x="0" y="1219200"/>
            <a:ext cx="9144000" cy="366713"/>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Protecting Language and Culture in Québec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 to="" calcmode="lin" valueType="num">
                                      <p:cBhvr>
                                        <p:cTn id="7" dur="1" fill="hold"/>
                                        <p:tgtEl>
                                          <p:spTgt spid="21510">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1513">
                                            <p:txEl>
                                              <p:pRg st="0" end="0"/>
                                            </p:txEl>
                                          </p:spTgt>
                                        </p:tgtEl>
                                        <p:attrNameLst>
                                          <p:attrName>style.visibility</p:attrName>
                                        </p:attrNameLst>
                                      </p:cBhvr>
                                      <p:to>
                                        <p:strVal val="visible"/>
                                      </p:to>
                                    </p:set>
                                    <p:anim to="" calcmode="lin" valueType="num">
                                      <p:cBhvr>
                                        <p:cTn id="10" dur="1" fill="hold"/>
                                        <p:tgtEl>
                                          <p:spTgt spid="2151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1513">
                                            <p:txEl>
                                              <p:pRg st="1" end="1"/>
                                            </p:txEl>
                                          </p:spTgt>
                                        </p:tgtEl>
                                        <p:attrNameLst>
                                          <p:attrName>style.visibility</p:attrName>
                                        </p:attrNameLst>
                                      </p:cBhvr>
                                      <p:to>
                                        <p:strVal val="visible"/>
                                      </p:to>
                                    </p:set>
                                    <p:anim to="" calcmode="lin" valueType="num">
                                      <p:cBhvr>
                                        <p:cTn id="15" dur="1" fill="hold"/>
                                        <p:tgtEl>
                                          <p:spTgt spid="21513">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1514">
                                            <p:txEl>
                                              <p:pRg st="0" end="0"/>
                                            </p:txEl>
                                          </p:spTgt>
                                        </p:tgtEl>
                                        <p:attrNameLst>
                                          <p:attrName>style.visibility</p:attrName>
                                        </p:attrNameLst>
                                      </p:cBhvr>
                                      <p:to>
                                        <p:strVal val="visible"/>
                                      </p:to>
                                    </p:set>
                                    <p:anim to="" calcmode="lin" valueType="num">
                                      <p:cBhvr>
                                        <p:cTn id="18" dur="1" fill="hold"/>
                                        <p:tgtEl>
                                          <p:spTgt spid="21514">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1513">
                                            <p:txEl>
                                              <p:pRg st="3" end="3"/>
                                            </p:txEl>
                                          </p:spTgt>
                                        </p:tgtEl>
                                        <p:attrNameLst>
                                          <p:attrName>style.visibility</p:attrName>
                                        </p:attrNameLst>
                                      </p:cBhvr>
                                      <p:to>
                                        <p:strVal val="visible"/>
                                      </p:to>
                                    </p:set>
                                    <p:anim to="" calcmode="lin" valueType="num">
                                      <p:cBhvr>
                                        <p:cTn id="21" dur="1" fill="hold"/>
                                        <p:tgtEl>
                                          <p:spTgt spid="21513">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1509"/>
                                        </p:tgtEl>
                                        <p:attrNameLst>
                                          <p:attrName>style.visibility</p:attrName>
                                        </p:attrNameLst>
                                      </p:cBhvr>
                                      <p:to>
                                        <p:strVal val="visible"/>
                                      </p:to>
                                    </p:set>
                                    <p:anim to="" calcmode="lin" valueType="num">
                                      <p:cBhvr>
                                        <p:cTn id="24" dur="1" fill="hold"/>
                                        <p:tgtEl>
                                          <p:spTgt spid="21509"/>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1508"/>
                                        </p:tgtEl>
                                        <p:attrNameLst>
                                          <p:attrName>style.visibility</p:attrName>
                                        </p:attrNameLst>
                                      </p:cBhvr>
                                      <p:to>
                                        <p:strVal val="visible"/>
                                      </p:to>
                                    </p:set>
                                    <p:anim to="" calcmode="lin" valueType="num">
                                      <p:cBhvr>
                                        <p:cTn id="27" dur="1" fill="hold"/>
                                        <p:tgtEl>
                                          <p:spTgt spid="215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26627" name="Rectangle 3"/>
          <p:cNvSpPr>
            <a:spLocks noGrp="1" noChangeArrowheads="1"/>
          </p:cNvSpPr>
          <p:nvPr>
            <p:ph type="title"/>
          </p:nvPr>
        </p:nvSpPr>
        <p:spPr>
          <a:noFill/>
          <a:ln/>
        </p:spPr>
        <p:txBody>
          <a:bodyPr/>
          <a:lstStyle/>
          <a:p>
            <a:r>
              <a:rPr lang="en-US" b="1">
                <a:solidFill>
                  <a:schemeClr val="accent2"/>
                </a:solidFill>
                <a:latin typeface="Times New Roman" pitchFamily="18" charset="0"/>
              </a:rPr>
              <a:t>And Finally…</a:t>
            </a:r>
          </a:p>
        </p:txBody>
      </p:sp>
      <p:sp>
        <p:nvSpPr>
          <p:cNvPr id="26628"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Coat of Arms</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 to="" calcmode="lin" valueType="num">
                                      <p:cBhvr>
                                        <p:cTn id="7" dur="1" fill="hold"/>
                                        <p:tgtEl>
                                          <p:spTgt spid="2662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6628"/>
                                        </p:tgtEl>
                                        <p:attrNameLst>
                                          <p:attrName>style.visibility</p:attrName>
                                        </p:attrNameLst>
                                      </p:cBhvr>
                                      <p:to>
                                        <p:strVal val="visible"/>
                                      </p:to>
                                    </p:set>
                                    <p:anim to="" calcmode="lin" valueType="num">
                                      <p:cBhvr>
                                        <p:cTn id="10" dur="1" fill="hold"/>
                                        <p:tgtEl>
                                          <p:spTgt spid="266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sacrifice_wno"/>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2532" name="Rectangle 4"/>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000" b="1">
                <a:solidFill>
                  <a:srgbClr val="FF3300"/>
                </a:solidFill>
                <a:latin typeface="Times New Roman" pitchFamily="18" charset="0"/>
              </a:rPr>
              <a:t>How Have People Reconciled Contending Nationalist Loyalties?</a:t>
            </a:r>
          </a:p>
        </p:txBody>
      </p:sp>
      <p:sp>
        <p:nvSpPr>
          <p:cNvPr id="22535" name="Text Box 7"/>
          <p:cNvSpPr txBox="1">
            <a:spLocks noChangeArrowheads="1"/>
          </p:cNvSpPr>
          <p:nvPr/>
        </p:nvSpPr>
        <p:spPr bwMode="auto">
          <a:xfrm>
            <a:off x="0" y="2181225"/>
            <a:ext cx="9144000" cy="3322638"/>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Read the first three paragraphs on page 82</a:t>
            </a:r>
          </a:p>
          <a:p>
            <a:pPr algn="ctr">
              <a:spcBef>
                <a:spcPct val="50000"/>
              </a:spcBef>
            </a:pPr>
            <a:r>
              <a:rPr lang="en-US" sz="2400" b="1">
                <a:latin typeface="Times New Roman" pitchFamily="18" charset="0"/>
              </a:rPr>
              <a:t>Including </a:t>
            </a:r>
            <a:r>
              <a:rPr lang="en-US" sz="2400" b="1" i="1">
                <a:latin typeface="Times New Roman" pitchFamily="18" charset="0"/>
              </a:rPr>
              <a:t>Voices</a:t>
            </a:r>
          </a:p>
          <a:p>
            <a:pPr algn="ctr">
              <a:spcBef>
                <a:spcPct val="50000"/>
              </a:spcBef>
            </a:pPr>
            <a:endParaRPr lang="en-US" sz="800" b="1" i="1">
              <a:latin typeface="Times New Roman" pitchFamily="18" charset="0"/>
            </a:endParaRPr>
          </a:p>
          <a:p>
            <a:pPr algn="ctr">
              <a:spcBef>
                <a:spcPct val="50000"/>
              </a:spcBef>
            </a:pPr>
            <a:r>
              <a:rPr lang="en-US" sz="2000" b="1">
                <a:solidFill>
                  <a:schemeClr val="accent2"/>
                </a:solidFill>
                <a:latin typeface="Times New Roman" pitchFamily="18" charset="0"/>
              </a:rPr>
              <a:t>Do you agree with Coon Come’s thoughts?</a:t>
            </a:r>
          </a:p>
          <a:p>
            <a:pPr algn="ctr">
              <a:spcBef>
                <a:spcPct val="50000"/>
              </a:spcBef>
            </a:pPr>
            <a:r>
              <a:rPr lang="en-US" sz="2000" b="1">
                <a:solidFill>
                  <a:schemeClr val="accent2"/>
                </a:solidFill>
                <a:latin typeface="Times New Roman" pitchFamily="18" charset="0"/>
              </a:rPr>
              <a:t>Does his position have consequences for individuals?  For peoples?                      For governments?  What might these consequences be?</a:t>
            </a:r>
          </a:p>
          <a:p>
            <a:pPr algn="ctr">
              <a:spcBef>
                <a:spcPct val="50000"/>
              </a:spcBef>
            </a:pPr>
            <a:r>
              <a:rPr lang="en-US" sz="2000" b="1">
                <a:solidFill>
                  <a:schemeClr val="accent2"/>
                </a:solidFill>
                <a:latin typeface="Times New Roman" pitchFamily="18" charset="0"/>
              </a:rPr>
              <a:t>Who should be responsible for protecting the right to self-determination?</a:t>
            </a:r>
          </a:p>
          <a:p>
            <a:pPr algn="ctr">
              <a:spcBef>
                <a:spcPct val="50000"/>
              </a:spcBef>
            </a:pPr>
            <a:endParaRPr lang="en-US" sz="2000" b="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 to="" calcmode="lin" valueType="num">
                                      <p:cBhvr>
                                        <p:cTn id="7" dur="1" fill="hold"/>
                                        <p:tgtEl>
                                          <p:spTgt spid="2253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35">
                                            <p:txEl>
                                              <p:pRg st="0" end="0"/>
                                            </p:txEl>
                                          </p:spTgt>
                                        </p:tgtEl>
                                        <p:attrNameLst>
                                          <p:attrName>style.visibility</p:attrName>
                                        </p:attrNameLst>
                                      </p:cBhvr>
                                      <p:to>
                                        <p:strVal val="visible"/>
                                      </p:to>
                                    </p:set>
                                    <p:anim to="" calcmode="lin" valueType="num">
                                      <p:cBhvr>
                                        <p:cTn id="10" dur="1" fill="hold"/>
                                        <p:tgtEl>
                                          <p:spTgt spid="2253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2535">
                                            <p:txEl>
                                              <p:pRg st="1" end="1"/>
                                            </p:txEl>
                                          </p:spTgt>
                                        </p:tgtEl>
                                        <p:attrNameLst>
                                          <p:attrName>style.visibility</p:attrName>
                                        </p:attrNameLst>
                                      </p:cBhvr>
                                      <p:to>
                                        <p:strVal val="visible"/>
                                      </p:to>
                                    </p:set>
                                    <p:anim to="" calcmode="lin" valueType="num">
                                      <p:cBhvr>
                                        <p:cTn id="13" dur="1" fill="hold"/>
                                        <p:tgtEl>
                                          <p:spTgt spid="22535">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2534"/>
                                        </p:tgtEl>
                                        <p:attrNameLst>
                                          <p:attrName>style.visibility</p:attrName>
                                        </p:attrNameLst>
                                      </p:cBhvr>
                                      <p:to>
                                        <p:strVal val="visible"/>
                                      </p:to>
                                    </p:set>
                                    <p:anim to="" calcmode="lin" valueType="num">
                                      <p:cBhvr>
                                        <p:cTn id="16" dur="1" fill="hold"/>
                                        <p:tgtEl>
                                          <p:spTgt spid="2253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2535">
                                            <p:txEl>
                                              <p:pRg st="3" end="3"/>
                                            </p:txEl>
                                          </p:spTgt>
                                        </p:tgtEl>
                                        <p:attrNameLst>
                                          <p:attrName>style.visibility</p:attrName>
                                        </p:attrNameLst>
                                      </p:cBhvr>
                                      <p:to>
                                        <p:strVal val="visible"/>
                                      </p:to>
                                    </p:set>
                                    <p:anim to="" calcmode="lin" valueType="num">
                                      <p:cBhvr>
                                        <p:cTn id="21" dur="1" fill="hold"/>
                                        <p:tgtEl>
                                          <p:spTgt spid="22535">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2535">
                                            <p:txEl>
                                              <p:pRg st="4" end="4"/>
                                            </p:txEl>
                                          </p:spTgt>
                                        </p:tgtEl>
                                        <p:attrNameLst>
                                          <p:attrName>style.visibility</p:attrName>
                                        </p:attrNameLst>
                                      </p:cBhvr>
                                      <p:to>
                                        <p:strVal val="visible"/>
                                      </p:to>
                                    </p:set>
                                    <p:anim to="" calcmode="lin" valueType="num">
                                      <p:cBhvr>
                                        <p:cTn id="26" dur="1" fill="hold"/>
                                        <p:tgtEl>
                                          <p:spTgt spid="22535">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2535">
                                            <p:txEl>
                                              <p:pRg st="5" end="5"/>
                                            </p:txEl>
                                          </p:spTgt>
                                        </p:tgtEl>
                                        <p:attrNameLst>
                                          <p:attrName>style.visibility</p:attrName>
                                        </p:attrNameLst>
                                      </p:cBhvr>
                                      <p:to>
                                        <p:strVal val="visible"/>
                                      </p:to>
                                    </p:set>
                                    <p:anim to="" calcmode="lin" valueType="num">
                                      <p:cBhvr>
                                        <p:cTn id="31" dur="1" fill="hold"/>
                                        <p:tgtEl>
                                          <p:spTgt spid="2253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Fig3-14_p82.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pic>
        <p:nvPicPr>
          <p:cNvPr id="23556" name="Picture 4" descr="Fig3-14_p82.jpg"/>
          <p:cNvPicPr>
            <a:picLocks noChangeAspect="1" noChangeArrowheads="1"/>
          </p:cNvPicPr>
          <p:nvPr/>
        </p:nvPicPr>
        <p:blipFill>
          <a:blip r:embed="rId3" cstate="print"/>
          <a:srcRect/>
          <a:stretch>
            <a:fillRect/>
          </a:stretch>
        </p:blipFill>
        <p:spPr bwMode="auto">
          <a:xfrm>
            <a:off x="2228850" y="838200"/>
            <a:ext cx="4686300" cy="2867025"/>
          </a:xfrm>
          <a:prstGeom prst="rect">
            <a:avLst/>
          </a:prstGeom>
          <a:noFill/>
        </p:spPr>
      </p:pic>
      <p:sp>
        <p:nvSpPr>
          <p:cNvPr id="23557" name="Rectangle 5"/>
          <p:cNvSpPr>
            <a:spLocks noChangeArrowheads="1"/>
          </p:cNvSpPr>
          <p:nvPr/>
        </p:nvSpPr>
        <p:spPr bwMode="auto">
          <a:xfrm>
            <a:off x="0" y="3886200"/>
            <a:ext cx="9144000" cy="2563813"/>
          </a:xfrm>
          <a:prstGeom prst="rect">
            <a:avLst/>
          </a:prstGeom>
          <a:noFill/>
          <a:ln w="9525">
            <a:noFill/>
            <a:miter lim="800000"/>
            <a:headEnd/>
            <a:tailEnd/>
          </a:ln>
          <a:effectLst/>
        </p:spPr>
        <p:txBody>
          <a:bodyPr anchor="ctr">
            <a:spAutoFit/>
          </a:bodyPr>
          <a:lstStyle/>
          <a:p>
            <a:pPr algn="ctr"/>
            <a:r>
              <a:rPr lang="en-US" b="1" dirty="0">
                <a:latin typeface="Times New Roman" pitchFamily="18" charset="0"/>
              </a:rPr>
              <a:t>This could arguably be Canada’s most famous picture. The Oka Crisis was a land dispute between the Mohawk nation and the town of Oka, Quebec which began on March 11 1990, and lasted until September 26, 1990</a:t>
            </a:r>
          </a:p>
          <a:p>
            <a:pPr algn="ctr"/>
            <a:endParaRPr lang="en-US" b="1" dirty="0">
              <a:latin typeface="Times New Roman" pitchFamily="18" charset="0"/>
            </a:endParaRPr>
          </a:p>
          <a:p>
            <a:pPr algn="ctr"/>
            <a:r>
              <a:rPr lang="en-US" b="1" dirty="0">
                <a:latin typeface="Times New Roman" pitchFamily="18" charset="0"/>
              </a:rPr>
              <a:t>What ideas make this picture so powerful? </a:t>
            </a:r>
          </a:p>
          <a:p>
            <a:pPr algn="ctr"/>
            <a:r>
              <a:rPr lang="en-US" b="1" dirty="0">
                <a:latin typeface="Times New Roman" pitchFamily="18" charset="0"/>
              </a:rPr>
              <a:t> </a:t>
            </a:r>
          </a:p>
          <a:p>
            <a:pPr algn="ctr"/>
            <a:r>
              <a:rPr lang="en-US" b="1" dirty="0">
                <a:latin typeface="Times New Roman" pitchFamily="18" charset="0"/>
              </a:rPr>
              <a:t>What contending loyalties are displayed?</a:t>
            </a:r>
          </a:p>
          <a:p>
            <a:pPr algn="ctr"/>
            <a:endParaRPr lang="en-US" b="1" dirty="0">
              <a:latin typeface="Times New Roman" pitchFamily="18" charset="0"/>
            </a:endParaRPr>
          </a:p>
          <a:p>
            <a:pPr algn="ctr"/>
            <a:r>
              <a:rPr lang="en-US" b="1" dirty="0">
                <a:latin typeface="Times New Roman" pitchFamily="18" charset="0"/>
                <a:hlinkClick r:id="rId4"/>
              </a:rPr>
              <a:t>The Oka Crisis</a:t>
            </a:r>
            <a:endParaRPr lang="en-US" b="1" dirty="0">
              <a:latin typeface="Times New Roman" pitchFamily="18" charset="0"/>
            </a:endParaRPr>
          </a:p>
        </p:txBody>
      </p:sp>
      <p:sp>
        <p:nvSpPr>
          <p:cNvPr id="23559" name="Text Box 7"/>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latin typeface="Times New Roman" pitchFamily="18" charset="0"/>
              </a:rPr>
              <a:t>Oka</a:t>
            </a:r>
          </a:p>
        </p:txBody>
      </p:sp>
      <p:pic>
        <p:nvPicPr>
          <p:cNvPr id="9" name="10 year anniversary of Oka - CBC Archives_WMV V9.wmv">
            <a:hlinkClick r:id="" action="ppaction://media"/>
          </p:cNvPr>
          <p:cNvPicPr>
            <a:picLocks noRot="1" noChangeAspect="1"/>
          </p:cNvPicPr>
          <p:nvPr>
            <a:videoFile r:link="rId1"/>
          </p:nvPr>
        </p:nvPicPr>
        <p:blipFill>
          <a:blip r:embed="rId5" cstate="print"/>
          <a:stretch>
            <a:fillRect/>
          </a:stretch>
        </p:blipFill>
        <p:spPr>
          <a:xfrm>
            <a:off x="7315200" y="5638800"/>
            <a:ext cx="1066800" cy="800100"/>
          </a:xfrm>
          <a:prstGeom prst="rect">
            <a:avLst/>
          </a:prstGeom>
        </p:spPr>
      </p:pic>
      <p:sp>
        <p:nvSpPr>
          <p:cNvPr id="10" name="TextBox 9"/>
          <p:cNvSpPr txBox="1"/>
          <p:nvPr/>
        </p:nvSpPr>
        <p:spPr>
          <a:xfrm>
            <a:off x="7467600" y="6477000"/>
            <a:ext cx="838200" cy="261610"/>
          </a:xfrm>
          <a:prstGeom prst="rect">
            <a:avLst/>
          </a:prstGeom>
          <a:noFill/>
        </p:spPr>
        <p:txBody>
          <a:bodyPr wrap="square" rtlCol="0">
            <a:spAutoFit/>
          </a:bodyPr>
          <a:lstStyle/>
          <a:p>
            <a:pPr algn="ctr"/>
            <a:r>
              <a:rPr lang="en-US" sz="1100" b="1" dirty="0" smtClean="0">
                <a:latin typeface="Times New Roman" pitchFamily="18" charset="0"/>
                <a:cs typeface="Times New Roman" pitchFamily="18" charset="0"/>
              </a:rPr>
              <a:t>13:00</a:t>
            </a:r>
            <a:endParaRPr lang="en-US" sz="11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3556"/>
                                        </p:tgtEl>
                                        <p:attrNameLst>
                                          <p:attrName>style.visibility</p:attrName>
                                        </p:attrNameLst>
                                      </p:cBhvr>
                                      <p:to>
                                        <p:strVal val="visible"/>
                                      </p:to>
                                    </p:set>
                                    <p:anim to="" calcmode="lin" valueType="num">
                                      <p:cBhvr>
                                        <p:cTn id="7" dur="1" fill="hold"/>
                                        <p:tgtEl>
                                          <p:spTgt spid="2355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3558"/>
                                        </p:tgtEl>
                                        <p:attrNameLst>
                                          <p:attrName>style.visibility</p:attrName>
                                        </p:attrNameLst>
                                      </p:cBhvr>
                                      <p:to>
                                        <p:strVal val="visible"/>
                                      </p:to>
                                    </p:set>
                                    <p:anim to="" calcmode="lin" valueType="num">
                                      <p:cBhvr>
                                        <p:cTn id="10" dur="1" fill="hold"/>
                                        <p:tgtEl>
                                          <p:spTgt spid="2355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3557">
                                            <p:txEl>
                                              <p:pRg st="0" end="0"/>
                                            </p:txEl>
                                          </p:spTgt>
                                        </p:tgtEl>
                                        <p:attrNameLst>
                                          <p:attrName>style.visibility</p:attrName>
                                        </p:attrNameLst>
                                      </p:cBhvr>
                                      <p:to>
                                        <p:strVal val="visible"/>
                                      </p:to>
                                    </p:set>
                                    <p:anim to="" calcmode="lin" valueType="num">
                                      <p:cBhvr>
                                        <p:cTn id="13" dur="1" fill="hold"/>
                                        <p:tgtEl>
                                          <p:spTgt spid="2355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3557">
                                            <p:txEl>
                                              <p:pRg st="2" end="2"/>
                                            </p:txEl>
                                          </p:spTgt>
                                        </p:tgtEl>
                                        <p:attrNameLst>
                                          <p:attrName>style.visibility</p:attrName>
                                        </p:attrNameLst>
                                      </p:cBhvr>
                                      <p:to>
                                        <p:strVal val="visible"/>
                                      </p:to>
                                    </p:set>
                                    <p:anim to="" calcmode="lin" valueType="num">
                                      <p:cBhvr>
                                        <p:cTn id="18" dur="1" fill="hold"/>
                                        <p:tgtEl>
                                          <p:spTgt spid="23557">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3557">
                                            <p:txEl>
                                              <p:pRg st="3" end="3"/>
                                            </p:txEl>
                                          </p:spTgt>
                                        </p:tgtEl>
                                        <p:attrNameLst>
                                          <p:attrName>style.visibility</p:attrName>
                                        </p:attrNameLst>
                                      </p:cBhvr>
                                      <p:to>
                                        <p:strVal val="visible"/>
                                      </p:to>
                                    </p:set>
                                    <p:anim to="" calcmode="lin" valueType="num">
                                      <p:cBhvr>
                                        <p:cTn id="23" dur="1" fill="hold"/>
                                        <p:tgtEl>
                                          <p:spTgt spid="23557">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3557">
                                            <p:txEl>
                                              <p:pRg st="4" end="4"/>
                                            </p:txEl>
                                          </p:spTgt>
                                        </p:tgtEl>
                                        <p:attrNameLst>
                                          <p:attrName>style.visibility</p:attrName>
                                        </p:attrNameLst>
                                      </p:cBhvr>
                                      <p:to>
                                        <p:strVal val="visible"/>
                                      </p:to>
                                    </p:set>
                                    <p:anim to="" calcmode="lin" valueType="num">
                                      <p:cBhvr>
                                        <p:cTn id="28" dur="1" fill="hold"/>
                                        <p:tgtEl>
                                          <p:spTgt spid="23557">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3557">
                                            <p:txEl>
                                              <p:pRg st="6" end="6"/>
                                            </p:txEl>
                                          </p:spTgt>
                                        </p:tgtEl>
                                        <p:attrNameLst>
                                          <p:attrName>style.visibility</p:attrName>
                                        </p:attrNameLst>
                                      </p:cBhvr>
                                      <p:to>
                                        <p:strVal val="visible"/>
                                      </p:to>
                                    </p:set>
                                    <p:anim to="" calcmode="lin" valueType="num">
                                      <p:cBhvr>
                                        <p:cTn id="33" dur="1" fill="hold"/>
                                        <p:tgtEl>
                                          <p:spTgt spid="23557">
                                            <p:txEl>
                                              <p:pRg st="6" end="6"/>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23559">
                                            <p:txEl>
                                              <p:pRg st="0" end="0"/>
                                            </p:txEl>
                                          </p:spTgt>
                                        </p:tgtEl>
                                        <p:attrNameLst>
                                          <p:attrName>style.visibility</p:attrName>
                                        </p:attrNameLst>
                                      </p:cBhvr>
                                      <p:to>
                                        <p:strVal val="visible"/>
                                      </p:to>
                                    </p:set>
                                    <p:anim to="" calcmode="lin" valueType="num">
                                      <p:cBhvr>
                                        <p:cTn id="36" dur="1" fill="hold"/>
                                        <p:tgtEl>
                                          <p:spTgt spid="23559">
                                            <p:txEl>
                                              <p:pRg st="0" end="0"/>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to="" calcmode="lin" valueType="num">
                                      <p:cBhvr>
                                        <p:cTn id="39" dur="1" fill="hold"/>
                                        <p:tgtEl>
                                          <p:spTgt spid="9"/>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3"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titlephoto"/>
          <p:cNvPicPr>
            <a:picLocks noChangeAspect="1" noChangeArrowheads="1"/>
          </p:cNvPicPr>
          <p:nvPr/>
        </p:nvPicPr>
        <p:blipFill>
          <a:blip r:embed="rId2" cstate="print">
            <a:lum bright="70000" contrast="-70000"/>
          </a:blip>
          <a:srcRect/>
          <a:stretch>
            <a:fillRect/>
          </a:stretch>
        </p:blipFill>
        <p:spPr bwMode="auto">
          <a:xfrm>
            <a:off x="0" y="46038"/>
            <a:ext cx="9144000" cy="6811962"/>
          </a:xfrm>
          <a:prstGeom prst="rect">
            <a:avLst/>
          </a:prstGeom>
          <a:noFill/>
        </p:spPr>
      </p:pic>
      <p:sp>
        <p:nvSpPr>
          <p:cNvPr id="24579" name="Text Box 3"/>
          <p:cNvSpPr txBox="1">
            <a:spLocks noChangeArrowheads="1"/>
          </p:cNvSpPr>
          <p:nvPr/>
        </p:nvSpPr>
        <p:spPr bwMode="auto">
          <a:xfrm>
            <a:off x="0" y="1895475"/>
            <a:ext cx="9144000" cy="4003675"/>
          </a:xfrm>
          <a:prstGeom prst="rect">
            <a:avLst/>
          </a:prstGeom>
          <a:noFill/>
          <a:ln w="9525">
            <a:noFill/>
            <a:miter lim="800000"/>
            <a:headEnd/>
            <a:tailEnd/>
          </a:ln>
          <a:effectLst/>
        </p:spPr>
        <p:txBody>
          <a:bodyPr>
            <a:spAutoFit/>
          </a:bodyPr>
          <a:lstStyle/>
          <a:p>
            <a:pPr algn="ctr"/>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four</a:t>
            </a:r>
            <a:r>
              <a:rPr lang="en-US" sz="1600" b="1">
                <a:latin typeface="Times New Roman" pitchFamily="18" charset="0"/>
              </a:rPr>
              <a:t>.  Each of you will go to one of the four assigned EXPERT groups and complete a brief summary. You will have approximately 15-20 minutes to do this.</a:t>
            </a:r>
          </a:p>
          <a:p>
            <a:pPr algn="ctr"/>
            <a:endParaRPr lang="en-US" sz="1600" b="1">
              <a:latin typeface="Times New Roman" pitchFamily="18" charset="0"/>
            </a:endParaRPr>
          </a:p>
          <a:p>
            <a:pPr algn="ctr"/>
            <a:endParaRPr lang="en-US" sz="1600" b="1">
              <a:latin typeface="Times New Roman" pitchFamily="18" charset="0"/>
            </a:endParaRPr>
          </a:p>
          <a:p>
            <a:pPr algn="ctr"/>
            <a:endParaRPr lang="en-US" sz="1600" b="1">
              <a:latin typeface="Times New Roman" pitchFamily="18" charset="0"/>
            </a:endParaRPr>
          </a:p>
          <a:p>
            <a:pPr lvl="1" algn="ctr"/>
            <a:r>
              <a:rPr lang="en-US" sz="1600" b="1">
                <a:latin typeface="Times New Roman" pitchFamily="18" charset="0"/>
              </a:rPr>
              <a:t>#1 – </a:t>
            </a:r>
            <a:r>
              <a:rPr lang="en-US" sz="1600" b="1" i="1">
                <a:latin typeface="Times New Roman" pitchFamily="18" charset="0"/>
              </a:rPr>
              <a:t>Oka Crisis (Page 82)</a:t>
            </a:r>
          </a:p>
          <a:p>
            <a:pPr lvl="1" algn="ctr"/>
            <a:r>
              <a:rPr lang="en-US" sz="1600" b="1">
                <a:latin typeface="Times New Roman" pitchFamily="18" charset="0"/>
              </a:rPr>
              <a:t>#2 – </a:t>
            </a:r>
            <a:r>
              <a:rPr lang="en-US" sz="1600" b="1" i="1">
                <a:latin typeface="Times New Roman" pitchFamily="18" charset="0"/>
              </a:rPr>
              <a:t>The Royal Commission on Aboriginal Peoples (Page 83)</a:t>
            </a:r>
          </a:p>
          <a:p>
            <a:pPr lvl="1" algn="ctr"/>
            <a:r>
              <a:rPr lang="en-US" sz="1600" b="1">
                <a:latin typeface="Times New Roman" pitchFamily="18" charset="0"/>
              </a:rPr>
              <a:t>#3 – </a:t>
            </a:r>
            <a:r>
              <a:rPr lang="en-US" sz="1600" b="1" i="1">
                <a:latin typeface="Times New Roman" pitchFamily="18" charset="0"/>
              </a:rPr>
              <a:t>Statement of Reconciliation (Page 83)</a:t>
            </a:r>
          </a:p>
          <a:p>
            <a:pPr lvl="1" algn="ctr"/>
            <a:r>
              <a:rPr lang="en-US" sz="1600" b="1" i="1">
                <a:latin typeface="Times New Roman" pitchFamily="18" charset="0"/>
              </a:rPr>
              <a:t>#4 – Land Claims (Page 84)</a:t>
            </a:r>
          </a:p>
          <a:p>
            <a:pPr algn="ctr"/>
            <a:endParaRPr lang="en-US" sz="1600" b="1">
              <a:latin typeface="Times New Roman" pitchFamily="18" charset="0"/>
            </a:endParaRPr>
          </a:p>
          <a:p>
            <a:pPr algn="ctr"/>
            <a:endParaRPr lang="en-US" sz="1600" b="1">
              <a:latin typeface="Times New Roman" pitchFamily="18" charset="0"/>
            </a:endParaRPr>
          </a:p>
          <a:p>
            <a:pPr algn="ctr"/>
            <a:endParaRPr lang="en-US" sz="1600" b="1">
              <a:latin typeface="Times New Roman" pitchFamily="18" charset="0"/>
            </a:endParaRPr>
          </a:p>
          <a:p>
            <a:pPr algn="ctr"/>
            <a:r>
              <a:rPr lang="en-US" sz="1600" b="1">
                <a:latin typeface="Times New Roman" pitchFamily="18" charset="0"/>
              </a:rPr>
              <a:t>When finished, return to your original group of four and share your EXPERTISE with your other three group members.  They will do the same for you.  When you are done, your worksheet WILL be filled in and complete.</a:t>
            </a:r>
          </a:p>
        </p:txBody>
      </p:sp>
      <p:sp>
        <p:nvSpPr>
          <p:cNvPr id="24580" name="Text Box 4"/>
          <p:cNvSpPr txBox="1">
            <a:spLocks noChangeArrowheads="1"/>
          </p:cNvSpPr>
          <p:nvPr/>
        </p:nvSpPr>
        <p:spPr bwMode="auto">
          <a:xfrm>
            <a:off x="3276600" y="1385888"/>
            <a:ext cx="3048000" cy="366712"/>
          </a:xfrm>
          <a:prstGeom prst="rect">
            <a:avLst/>
          </a:prstGeom>
          <a:noFill/>
          <a:ln w="9525">
            <a:noFill/>
            <a:miter lim="800000"/>
            <a:headEnd/>
            <a:tailEnd/>
          </a:ln>
          <a:effectLst/>
        </p:spPr>
        <p:txBody>
          <a:bodyPr>
            <a:spAutoFit/>
          </a:bodyPr>
          <a:lstStyle/>
          <a:p>
            <a:pPr algn="ctr"/>
            <a:r>
              <a:rPr lang="en-US" b="1">
                <a:latin typeface="Times New Roman" pitchFamily="18" charset="0"/>
              </a:rPr>
              <a:t>Get into groups of four…</a:t>
            </a:r>
          </a:p>
        </p:txBody>
      </p:sp>
      <p:sp>
        <p:nvSpPr>
          <p:cNvPr id="24581" name="Rectangle 5"/>
          <p:cNvSpPr>
            <a:spLocks noChangeArrowheads="1"/>
          </p:cNvSpPr>
          <p:nvPr/>
        </p:nvSpPr>
        <p:spPr bwMode="auto">
          <a:xfrm>
            <a:off x="0" y="76200"/>
            <a:ext cx="9144000" cy="990600"/>
          </a:xfrm>
          <a:prstGeom prst="rect">
            <a:avLst/>
          </a:prstGeom>
          <a:noFill/>
          <a:ln w="9525">
            <a:noFill/>
            <a:miter lim="800000"/>
            <a:headEnd/>
            <a:tailEnd/>
          </a:ln>
          <a:effectLst/>
        </p:spPr>
        <p:txBody>
          <a:bodyPr anchor="ctr"/>
          <a:lstStyle/>
          <a:p>
            <a:pPr algn="ctr"/>
            <a:r>
              <a:rPr lang="en-US" sz="3600" b="1">
                <a:solidFill>
                  <a:schemeClr val="accent2"/>
                </a:solidFill>
                <a:latin typeface="Times New Roman" pitchFamily="18" charset="0"/>
              </a:rPr>
              <a:t>Aboriginal Peoples’ Attempts to Reconcile Contending Nationalist Loyalties</a:t>
            </a:r>
            <a:endParaRPr lang="en-US" sz="3600" b="1"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 to="" calcmode="lin" valueType="num">
                                      <p:cBhvr>
                                        <p:cTn id="7" dur="1" fill="hold"/>
                                        <p:tgtEl>
                                          <p:spTgt spid="2458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 to="" calcmode="lin" valueType="num">
                                      <p:cBhvr>
                                        <p:cTn id="10" dur="1" fill="hold"/>
                                        <p:tgtEl>
                                          <p:spTgt spid="24581"/>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4579"/>
                                        </p:tgtEl>
                                        <p:attrNameLst>
                                          <p:attrName>style.visibility</p:attrName>
                                        </p:attrNameLst>
                                      </p:cBhvr>
                                      <p:to>
                                        <p:strVal val="visible"/>
                                      </p:to>
                                    </p:set>
                                    <p:anim to="" calcmode="lin" valueType="num">
                                      <p:cBhvr>
                                        <p:cTn id="15" dur="1" fill="hold"/>
                                        <p:tgtEl>
                                          <p:spTgt spid="2457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loyal1.gif]"/>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076" name="Rectangle 4"/>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400" b="1">
                <a:solidFill>
                  <a:srgbClr val="FF3300"/>
                </a:solidFill>
                <a:latin typeface="Times New Roman" pitchFamily="18" charset="0"/>
              </a:rPr>
              <a:t>How Do Nationalist Loyalties Shape People’s Choices?</a:t>
            </a:r>
          </a:p>
        </p:txBody>
      </p:sp>
      <p:sp>
        <p:nvSpPr>
          <p:cNvPr id="3078" name="Text Box 6"/>
          <p:cNvSpPr txBox="1">
            <a:spLocks noChangeArrowheads="1"/>
          </p:cNvSpPr>
          <p:nvPr/>
        </p:nvSpPr>
        <p:spPr bwMode="auto">
          <a:xfrm>
            <a:off x="0" y="1676400"/>
            <a:ext cx="9144000" cy="4584700"/>
          </a:xfrm>
          <a:prstGeom prst="rect">
            <a:avLst/>
          </a:prstGeom>
          <a:noFill/>
          <a:ln w="9525">
            <a:noFill/>
            <a:miter lim="800000"/>
            <a:headEnd/>
            <a:tailEnd/>
          </a:ln>
          <a:effectLst/>
        </p:spPr>
        <p:txBody>
          <a:bodyPr>
            <a:spAutoFit/>
          </a:bodyPr>
          <a:lstStyle/>
          <a:p>
            <a:pPr algn="ctr">
              <a:spcBef>
                <a:spcPct val="50000"/>
              </a:spcBef>
            </a:pPr>
            <a:r>
              <a:rPr lang="en-US" sz="2400" b="1">
                <a:solidFill>
                  <a:schemeClr val="accent2"/>
                </a:solidFill>
                <a:latin typeface="Times New Roman" pitchFamily="18" charset="0"/>
              </a:rPr>
              <a:t>Make a list of both nationalist and non-nationalist loyalties</a:t>
            </a:r>
          </a:p>
          <a:p>
            <a:pPr algn="ctr">
              <a:spcBef>
                <a:spcPct val="50000"/>
              </a:spcBef>
            </a:pPr>
            <a:endParaRPr lang="en-US" b="1">
              <a:solidFill>
                <a:schemeClr val="accent2"/>
              </a:solidFill>
              <a:latin typeface="Times New Roman" pitchFamily="18" charset="0"/>
            </a:endParaRPr>
          </a:p>
          <a:p>
            <a:pPr algn="ctr">
              <a:spcBef>
                <a:spcPct val="50000"/>
              </a:spcBef>
            </a:pPr>
            <a:r>
              <a:rPr lang="en-US" b="1">
                <a:latin typeface="Times New Roman" pitchFamily="18" charset="0"/>
              </a:rPr>
              <a:t>How might nationalist and non-nationalist loyalties conflict?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might an individual try to resolve such a conflict in his or her life?</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In what ways might nationalist and non-nationalist loyalties enrich a person's life?</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might nationalist and non-nationalist loyalties affect an individual’s sense of nation?</a:t>
            </a:r>
          </a:p>
          <a:p>
            <a:pPr algn="ctr">
              <a:spcBef>
                <a:spcPct val="50000"/>
              </a:spcBef>
            </a:pPr>
            <a:endParaRPr lang="en-US" b="1">
              <a:latin typeface="Times New Roman" pitchFamily="18" charset="0"/>
            </a:endParaRPr>
          </a:p>
          <a:p>
            <a:pPr algn="ctr">
              <a:spcBef>
                <a:spcPct val="50000"/>
              </a:spcBef>
            </a:pPr>
            <a:r>
              <a:rPr lang="en-US" b="1">
                <a:solidFill>
                  <a:schemeClr val="accent2"/>
                </a:solidFill>
                <a:latin typeface="Times New Roman" pitchFamily="18" charset="0"/>
              </a:rPr>
              <a:t>Read page 68, completing the </a:t>
            </a:r>
            <a:r>
              <a:rPr lang="en-US" b="1" i="1">
                <a:solidFill>
                  <a:schemeClr val="accent2"/>
                </a:solidFill>
                <a:latin typeface="Times New Roman" pitchFamily="18" charset="0"/>
              </a:rPr>
              <a:t>Activity</a:t>
            </a:r>
            <a:r>
              <a:rPr lang="en-US" b="1">
                <a:solidFill>
                  <a:schemeClr val="accent2"/>
                </a:solidFill>
                <a:latin typeface="Times New Roman" pitchFamily="18" charset="0"/>
              </a:rPr>
              <a:t> and answering all of the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to="" calcmode="lin" valueType="num">
                                      <p:cBhvr>
                                        <p:cTn id="7" dur="1" fill="hold"/>
                                        <p:tgtEl>
                                          <p:spTgt spid="307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8">
                                            <p:txEl>
                                              <p:pRg st="0" end="0"/>
                                            </p:txEl>
                                          </p:spTgt>
                                        </p:tgtEl>
                                        <p:attrNameLst>
                                          <p:attrName>style.visibility</p:attrName>
                                        </p:attrNameLst>
                                      </p:cBhvr>
                                      <p:to>
                                        <p:strVal val="visible"/>
                                      </p:to>
                                    </p:set>
                                    <p:anim to="" calcmode="lin" valueType="num">
                                      <p:cBhvr>
                                        <p:cTn id="10" dur="1" fill="hold"/>
                                        <p:tgtEl>
                                          <p:spTgt spid="3078">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 to="" calcmode="lin" valueType="num">
                                      <p:cBhvr>
                                        <p:cTn id="15" dur="1" fill="hold"/>
                                        <p:tgtEl>
                                          <p:spTgt spid="3078">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8">
                                            <p:txEl>
                                              <p:pRg st="4" end="4"/>
                                            </p:txEl>
                                          </p:spTgt>
                                        </p:tgtEl>
                                        <p:attrNameLst>
                                          <p:attrName>style.visibility</p:attrName>
                                        </p:attrNameLst>
                                      </p:cBhvr>
                                      <p:to>
                                        <p:strVal val="visible"/>
                                      </p:to>
                                    </p:set>
                                    <p:anim to="" calcmode="lin" valueType="num">
                                      <p:cBhvr>
                                        <p:cTn id="20" dur="1" fill="hold"/>
                                        <p:tgtEl>
                                          <p:spTgt spid="3078">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078">
                                            <p:txEl>
                                              <p:pRg st="6" end="6"/>
                                            </p:txEl>
                                          </p:spTgt>
                                        </p:tgtEl>
                                        <p:attrNameLst>
                                          <p:attrName>style.visibility</p:attrName>
                                        </p:attrNameLst>
                                      </p:cBhvr>
                                      <p:to>
                                        <p:strVal val="visible"/>
                                      </p:to>
                                    </p:set>
                                    <p:anim to="" calcmode="lin" valueType="num">
                                      <p:cBhvr>
                                        <p:cTn id="25" dur="1" fill="hold"/>
                                        <p:tgtEl>
                                          <p:spTgt spid="3078">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078">
                                            <p:txEl>
                                              <p:pRg st="8" end="8"/>
                                            </p:txEl>
                                          </p:spTgt>
                                        </p:tgtEl>
                                        <p:attrNameLst>
                                          <p:attrName>style.visibility</p:attrName>
                                        </p:attrNameLst>
                                      </p:cBhvr>
                                      <p:to>
                                        <p:strVal val="visible"/>
                                      </p:to>
                                    </p:set>
                                    <p:anim to="" calcmode="lin" valueType="num">
                                      <p:cBhvr>
                                        <p:cTn id="30" dur="1" fill="hold"/>
                                        <p:tgtEl>
                                          <p:spTgt spid="3078">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078">
                                            <p:txEl>
                                              <p:pRg st="10" end="10"/>
                                            </p:txEl>
                                          </p:spTgt>
                                        </p:tgtEl>
                                        <p:attrNameLst>
                                          <p:attrName>style.visibility</p:attrName>
                                        </p:attrNameLst>
                                      </p:cBhvr>
                                      <p:to>
                                        <p:strVal val="visible"/>
                                      </p:to>
                                    </p:set>
                                    <p:anim to="" calcmode="lin" valueType="num">
                                      <p:cBhvr>
                                        <p:cTn id="35" dur="1" fill="hold"/>
                                        <p:tgtEl>
                                          <p:spTgt spid="3078">
                                            <p:txEl>
                                              <p:pRg st="10" end="10"/>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076">
                                            <p:txEl>
                                              <p:pRg st="0" end="0"/>
                                            </p:txEl>
                                          </p:spTgt>
                                        </p:tgtEl>
                                        <p:attrNameLst>
                                          <p:attrName>style.visibility</p:attrName>
                                        </p:attrNameLst>
                                      </p:cBhvr>
                                      <p:to>
                                        <p:strVal val="visible"/>
                                      </p:to>
                                    </p:set>
                                    <p:anim to="" calcmode="lin" valueType="num">
                                      <p:cBhvr>
                                        <p:cTn id="38" dur="1" fill="hold"/>
                                        <p:tgtEl>
                                          <p:spTgt spid="307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titlephoto"/>
          <p:cNvPicPr>
            <a:picLocks noChangeAspect="1" noChangeArrowheads="1"/>
          </p:cNvPicPr>
          <p:nvPr/>
        </p:nvPicPr>
        <p:blipFill>
          <a:blip r:embed="rId2" cstate="print">
            <a:lum bright="70000" contrast="-70000"/>
          </a:blip>
          <a:srcRect/>
          <a:stretch>
            <a:fillRect/>
          </a:stretch>
        </p:blipFill>
        <p:spPr bwMode="auto">
          <a:xfrm>
            <a:off x="0" y="46038"/>
            <a:ext cx="9144000" cy="6811962"/>
          </a:xfrm>
          <a:prstGeom prst="rect">
            <a:avLst/>
          </a:prstGeom>
          <a:noFill/>
        </p:spPr>
      </p:pic>
      <p:sp>
        <p:nvSpPr>
          <p:cNvPr id="25604" name="Rectangle 4"/>
          <p:cNvSpPr>
            <a:spLocks noChangeArrowheads="1"/>
          </p:cNvSpPr>
          <p:nvPr/>
        </p:nvSpPr>
        <p:spPr bwMode="auto">
          <a:xfrm>
            <a:off x="0" y="76200"/>
            <a:ext cx="9144000" cy="990600"/>
          </a:xfrm>
          <a:prstGeom prst="rect">
            <a:avLst/>
          </a:prstGeom>
          <a:noFill/>
          <a:ln w="9525">
            <a:noFill/>
            <a:miter lim="800000"/>
            <a:headEnd/>
            <a:tailEnd/>
          </a:ln>
          <a:effectLst/>
        </p:spPr>
        <p:txBody>
          <a:bodyPr anchor="ctr"/>
          <a:lstStyle/>
          <a:p>
            <a:pPr algn="ctr"/>
            <a:r>
              <a:rPr lang="en-US" sz="3600" b="1">
                <a:solidFill>
                  <a:schemeClr val="accent2"/>
                </a:solidFill>
                <a:latin typeface="Times New Roman" pitchFamily="18" charset="0"/>
              </a:rPr>
              <a:t>Aboriginal Peoples’ Attempts to Reconcile Contending Nationalist Loyalties</a:t>
            </a:r>
            <a:endParaRPr lang="en-US" sz="3600" b="1" i="1">
              <a:solidFill>
                <a:schemeClr val="accent2"/>
              </a:solidFill>
              <a:latin typeface="Times New Roman" pitchFamily="18" charset="0"/>
            </a:endParaRPr>
          </a:p>
        </p:txBody>
      </p:sp>
      <p:pic>
        <p:nvPicPr>
          <p:cNvPr id="25605" name="Picture 5"/>
          <p:cNvPicPr>
            <a:picLocks noChangeAspect="1" noChangeArrowheads="1"/>
          </p:cNvPicPr>
          <p:nvPr/>
        </p:nvPicPr>
        <p:blipFill>
          <a:blip r:embed="rId3" cstate="print"/>
          <a:srcRect/>
          <a:stretch>
            <a:fillRect/>
          </a:stretch>
        </p:blipFill>
        <p:spPr bwMode="auto">
          <a:xfrm>
            <a:off x="2241550" y="1143000"/>
            <a:ext cx="4997450" cy="5638800"/>
          </a:xfrm>
          <a:prstGeom prst="rect">
            <a:avLst/>
          </a:prstGeom>
          <a:noFill/>
          <a:ln w="9525">
            <a:noFill/>
            <a:miter lim="800000"/>
            <a:headEnd/>
            <a:tailEnd/>
          </a:ln>
          <a:effectLst/>
        </p:spPr>
      </p:pic>
      <p:sp>
        <p:nvSpPr>
          <p:cNvPr id="25607" name="Rectangle 7"/>
          <p:cNvSpPr>
            <a:spLocks noChangeArrowheads="1"/>
          </p:cNvSpPr>
          <p:nvPr/>
        </p:nvSpPr>
        <p:spPr bwMode="auto">
          <a:xfrm>
            <a:off x="0" y="2636838"/>
            <a:ext cx="2209800" cy="2289175"/>
          </a:xfrm>
          <a:prstGeom prst="rect">
            <a:avLst/>
          </a:prstGeom>
          <a:noFill/>
          <a:ln w="9525">
            <a:noFill/>
            <a:miter lim="800000"/>
            <a:headEnd/>
            <a:tailEnd/>
          </a:ln>
          <a:effectLst/>
        </p:spPr>
        <p:txBody>
          <a:bodyPr anchor="ctr">
            <a:spAutoFit/>
          </a:bodyPr>
          <a:lstStyle/>
          <a:p>
            <a:pPr algn="ctr"/>
            <a:r>
              <a:rPr lang="en-US" b="1">
                <a:latin typeface="Times New Roman" pitchFamily="18" charset="0"/>
              </a:rPr>
              <a:t>When your chart is complete, for each of the four events, decide if it helped or hindered Aboriginal peoples’ attempts to reconcile contending nationalist loyalties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5605"/>
                                        </p:tgtEl>
                                        <p:attrNameLst>
                                          <p:attrName>style.visibility</p:attrName>
                                        </p:attrNameLst>
                                      </p:cBhvr>
                                      <p:to>
                                        <p:strVal val="visible"/>
                                      </p:to>
                                    </p:set>
                                    <p:anim to="" calcmode="lin" valueType="num">
                                      <p:cBhvr>
                                        <p:cTn id="10" dur="1" fill="hold"/>
                                        <p:tgtEl>
                                          <p:spTgt spid="2560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5607">
                                            <p:txEl>
                                              <p:pRg st="0" end="0"/>
                                            </p:txEl>
                                          </p:spTgt>
                                        </p:tgtEl>
                                        <p:attrNameLst>
                                          <p:attrName>style.visibility</p:attrName>
                                        </p:attrNameLst>
                                      </p:cBhvr>
                                      <p:to>
                                        <p:strVal val="visible"/>
                                      </p:to>
                                    </p:set>
                                    <p:anim to="" calcmode="lin" valueType="num">
                                      <p:cBhvr>
                                        <p:cTn id="13" dur="1" fill="hold"/>
                                        <p:tgtEl>
                                          <p:spTgt spid="2560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27651" name="Rectangle 3"/>
          <p:cNvSpPr>
            <a:spLocks noGrp="1" noChangeArrowheads="1"/>
          </p:cNvSpPr>
          <p:nvPr>
            <p:ph type="title"/>
          </p:nvPr>
        </p:nvSpPr>
        <p:spPr>
          <a:noFill/>
          <a:ln/>
        </p:spPr>
        <p:txBody>
          <a:bodyPr/>
          <a:lstStyle/>
          <a:p>
            <a:r>
              <a:rPr lang="en-US" b="1">
                <a:solidFill>
                  <a:schemeClr val="accent2"/>
                </a:solidFill>
                <a:latin typeface="Times New Roman" pitchFamily="18" charset="0"/>
              </a:rPr>
              <a:t>And Finally…</a:t>
            </a:r>
          </a:p>
        </p:txBody>
      </p:sp>
      <p:sp>
        <p:nvSpPr>
          <p:cNvPr id="27652"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latin typeface="Times New Roman" pitchFamily="18" charset="0"/>
              </a:rPr>
              <a:t>Complete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Coat of Arms</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to="" calcmode="lin" valueType="num">
                                      <p:cBhvr>
                                        <p:cTn id="7" dur="1" fill="hold"/>
                                        <p:tgtEl>
                                          <p:spTgt spid="2765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2"/>
                                        </p:tgtEl>
                                        <p:attrNameLst>
                                          <p:attrName>style.visibility</p:attrName>
                                        </p:attrNameLst>
                                      </p:cBhvr>
                                      <p:to>
                                        <p:strVal val="visible"/>
                                      </p:to>
                                    </p:set>
                                    <p:anim to="" calcmode="lin" valueType="num">
                                      <p:cBhvr>
                                        <p:cTn id="10" dur="1" fill="hold"/>
                                        <p:tgtEl>
                                          <p:spTgt spid="276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quiz"/>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40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b="1" dirty="0">
                <a:solidFill>
                  <a:schemeClr val="accent2"/>
                </a:solidFill>
                <a:latin typeface="Times New Roman" pitchFamily="18" charset="0"/>
              </a:rPr>
              <a:t>Chapter </a:t>
            </a:r>
            <a:r>
              <a:rPr lang="en-US" sz="4400" b="1" dirty="0" smtClean="0">
                <a:solidFill>
                  <a:schemeClr val="accent2"/>
                </a:solidFill>
                <a:latin typeface="Times New Roman" pitchFamily="18" charset="0"/>
              </a:rPr>
              <a:t>Two/Three Quiz</a:t>
            </a:r>
            <a:endParaRPr lang="en-US" sz="4400" b="1" dirty="0">
              <a:solidFill>
                <a:schemeClr val="accent2"/>
              </a:solidFill>
              <a:latin typeface="Times New Roman" pitchFamily="18" charset="0"/>
            </a:endParaRPr>
          </a:p>
        </p:txBody>
      </p:sp>
      <p:sp>
        <p:nvSpPr>
          <p:cNvPr id="44036" name="Rectangle 4"/>
          <p:cNvSpPr>
            <a:spLocks noChangeArrowheads="1"/>
          </p:cNvSpPr>
          <p:nvPr/>
        </p:nvSpPr>
        <p:spPr bwMode="auto">
          <a:xfrm>
            <a:off x="0" y="2133600"/>
            <a:ext cx="9144000" cy="1569660"/>
          </a:xfrm>
          <a:prstGeom prst="rect">
            <a:avLst/>
          </a:prstGeom>
          <a:noFill/>
          <a:ln w="9525" algn="ctr">
            <a:noFill/>
            <a:miter lim="800000"/>
            <a:headEnd/>
            <a:tailEnd/>
          </a:ln>
        </p:spPr>
        <p:txBody>
          <a:bodyPr>
            <a:spAutoFit/>
          </a:bodyPr>
          <a:lstStyle/>
          <a:p>
            <a:pPr algn="ctr"/>
            <a:endParaRPr lang="en-US" sz="2400" b="1" dirty="0">
              <a:latin typeface="Times New Roman" pitchFamily="18" charset="0"/>
            </a:endParaRPr>
          </a:p>
          <a:p>
            <a:pPr algn="ctr"/>
            <a:r>
              <a:rPr lang="en-US" sz="2400" b="1" dirty="0">
                <a:latin typeface="Times New Roman" pitchFamily="18" charset="0"/>
              </a:rPr>
              <a:t>Review </a:t>
            </a:r>
            <a:r>
              <a:rPr lang="en-US" sz="2400" b="1" dirty="0" smtClean="0">
                <a:latin typeface="Times New Roman" pitchFamily="18" charset="0"/>
              </a:rPr>
              <a:t>both Chapters </a:t>
            </a:r>
            <a:r>
              <a:rPr lang="en-US" sz="2400" b="1" dirty="0">
                <a:latin typeface="Times New Roman" pitchFamily="18" charset="0"/>
              </a:rPr>
              <a:t>– Including the </a:t>
            </a:r>
            <a:r>
              <a:rPr lang="en-US" sz="2400" b="1" dirty="0" smtClean="0">
                <a:latin typeface="Times New Roman" pitchFamily="18" charset="0"/>
              </a:rPr>
              <a:t>Terms</a:t>
            </a:r>
          </a:p>
          <a:p>
            <a:pPr algn="ctr"/>
            <a:endParaRPr lang="en-US" sz="2400" b="1" dirty="0" smtClean="0">
              <a:latin typeface="Times New Roman" pitchFamily="18" charset="0"/>
            </a:endParaRPr>
          </a:p>
          <a:p>
            <a:pPr algn="ctr"/>
            <a:r>
              <a:rPr lang="en-US" sz="2400" b="1" dirty="0" smtClean="0">
                <a:latin typeface="Times New Roman" pitchFamily="18" charset="0"/>
              </a:rPr>
              <a:t>Details…</a:t>
            </a:r>
            <a:endParaRPr lang="en-U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4035"/>
                                        </p:tgtEl>
                                        <p:attrNameLst>
                                          <p:attrName>style.visibility</p:attrName>
                                        </p:attrNameLst>
                                      </p:cBhvr>
                                      <p:to>
                                        <p:strVal val="visible"/>
                                      </p:to>
                                    </p:set>
                                    <p:anim to="" calcmode="lin" valueType="num">
                                      <p:cBhvr>
                                        <p:cTn id="7" dur="1" fill="hold"/>
                                        <p:tgtEl>
                                          <p:spTgt spid="4403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4034"/>
                                        </p:tgtEl>
                                        <p:attrNameLst>
                                          <p:attrName>style.visibility</p:attrName>
                                        </p:attrNameLst>
                                      </p:cBhvr>
                                      <p:to>
                                        <p:strVal val="visible"/>
                                      </p:to>
                                    </p:set>
                                    <p:anim to="" calcmode="lin" valueType="num">
                                      <p:cBhvr>
                                        <p:cTn id="10" dur="1" fill="hold"/>
                                        <p:tgtEl>
                                          <p:spTgt spid="4403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4036">
                                            <p:txEl>
                                              <p:pRg st="1" end="1"/>
                                            </p:txEl>
                                          </p:spTgt>
                                        </p:tgtEl>
                                        <p:attrNameLst>
                                          <p:attrName>style.visibility</p:attrName>
                                        </p:attrNameLst>
                                      </p:cBhvr>
                                      <p:to>
                                        <p:strVal val="visible"/>
                                      </p:to>
                                    </p:set>
                                    <p:anim to="" calcmode="lin" valueType="num">
                                      <p:cBhvr>
                                        <p:cTn id="13" dur="1" fill="hold"/>
                                        <p:tgtEl>
                                          <p:spTgt spid="44036">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4036">
                                            <p:txEl>
                                              <p:pRg st="3" end="3"/>
                                            </p:txEl>
                                          </p:spTgt>
                                        </p:tgtEl>
                                        <p:attrNameLst>
                                          <p:attrName>style.visibility</p:attrName>
                                        </p:attrNameLst>
                                      </p:cBhvr>
                                      <p:to>
                                        <p:strVal val="visible"/>
                                      </p:to>
                                    </p:set>
                                    <p:anim to="" calcmode="lin" valueType="num">
                                      <p:cBhvr>
                                        <p:cTn id="18" dur="1" fill="hold"/>
                                        <p:tgtEl>
                                          <p:spTgt spid="4403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28675" name="Rectangle 3"/>
          <p:cNvSpPr>
            <a:spLocks noChangeArrowheads="1"/>
          </p:cNvSpPr>
          <p:nvPr/>
        </p:nvSpPr>
        <p:spPr bwMode="auto">
          <a:xfrm>
            <a:off x="0" y="76200"/>
            <a:ext cx="9144000" cy="914400"/>
          </a:xfrm>
          <a:prstGeom prst="rect">
            <a:avLst/>
          </a:prstGeom>
          <a:noFill/>
          <a:ln w="9525">
            <a:noFill/>
            <a:miter lim="800000"/>
            <a:headEnd/>
            <a:tailEnd/>
          </a:ln>
          <a:effectLst/>
        </p:spPr>
        <p:txBody>
          <a:bodyPr anchor="ctr"/>
          <a:lstStyle/>
          <a:p>
            <a:pPr algn="ctr"/>
            <a:r>
              <a:rPr lang="en-US" sz="3600" b="1">
                <a:solidFill>
                  <a:schemeClr val="accent2"/>
                </a:solidFill>
                <a:latin typeface="Times New Roman" pitchFamily="18" charset="0"/>
              </a:rPr>
              <a:t>Think About Your Challenge</a:t>
            </a:r>
          </a:p>
        </p:txBody>
      </p:sp>
      <p:sp>
        <p:nvSpPr>
          <p:cNvPr id="28676" name="Text Box 4"/>
          <p:cNvSpPr txBox="1">
            <a:spLocks noChangeArrowheads="1"/>
          </p:cNvSpPr>
          <p:nvPr/>
        </p:nvSpPr>
        <p:spPr bwMode="auto">
          <a:xfrm>
            <a:off x="0" y="2133600"/>
            <a:ext cx="9144000"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Review the bottom of page 87</a:t>
            </a:r>
          </a:p>
        </p:txBody>
      </p:sp>
      <p:sp>
        <p:nvSpPr>
          <p:cNvPr id="28677" name="Text Box 5"/>
          <p:cNvSpPr txBox="1">
            <a:spLocks noChangeArrowheads="1"/>
          </p:cNvSpPr>
          <p:nvPr/>
        </p:nvSpPr>
        <p:spPr bwMode="auto">
          <a:xfrm rot="10800000" flipV="1">
            <a:off x="-3175" y="3748088"/>
            <a:ext cx="9151938" cy="396875"/>
          </a:xfrm>
          <a:prstGeom prst="rect">
            <a:avLst/>
          </a:prstGeom>
          <a:noFill/>
          <a:ln w="9525">
            <a:noFill/>
            <a:miter lim="800000"/>
            <a:headEnd/>
            <a:tailEnd/>
          </a:ln>
          <a:effectLst/>
        </p:spPr>
        <p:txBody>
          <a:bodyPr>
            <a:spAutoFit/>
          </a:bodyPr>
          <a:lstStyle/>
          <a:p>
            <a:pPr algn="ctr">
              <a:spcBef>
                <a:spcPct val="50000"/>
              </a:spcBef>
            </a:pPr>
            <a:r>
              <a:rPr lang="en-US" sz="2000" b="1">
                <a:solidFill>
                  <a:schemeClr val="accent2"/>
                </a:solidFill>
                <a:latin typeface="Times New Roman" pitchFamily="18" charset="0"/>
              </a:rPr>
              <a:t>If time permits, complete this suggestion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to="" calcmode="lin" valueType="num">
                                      <p:cBhvr>
                                        <p:cTn id="7" dur="1" fill="hold"/>
                                        <p:tgtEl>
                                          <p:spTgt spid="2867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675"/>
                                        </p:tgtEl>
                                        <p:attrNameLst>
                                          <p:attrName>style.visibility</p:attrName>
                                        </p:attrNameLst>
                                      </p:cBhvr>
                                      <p:to>
                                        <p:strVal val="visible"/>
                                      </p:to>
                                    </p:set>
                                    <p:anim to="" calcmode="lin" valueType="num">
                                      <p:cBhvr>
                                        <p:cTn id="10" dur="1" fill="hold"/>
                                        <p:tgtEl>
                                          <p:spTgt spid="2867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8676">
                                            <p:txEl>
                                              <p:pRg st="0" end="0"/>
                                            </p:txEl>
                                          </p:spTgt>
                                        </p:tgtEl>
                                        <p:attrNameLst>
                                          <p:attrName>style.visibility</p:attrName>
                                        </p:attrNameLst>
                                      </p:cBhvr>
                                      <p:to>
                                        <p:strVal val="visible"/>
                                      </p:to>
                                    </p:set>
                                    <p:anim to="" calcmode="lin" valueType="num">
                                      <p:cBhvr>
                                        <p:cTn id="13" dur="1" fill="hold"/>
                                        <p:tgtEl>
                                          <p:spTgt spid="28676">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8677">
                                            <p:txEl>
                                              <p:pRg st="0" end="0"/>
                                            </p:txEl>
                                          </p:spTgt>
                                        </p:tgtEl>
                                        <p:attrNameLst>
                                          <p:attrName>style.visibility</p:attrName>
                                        </p:attrNameLst>
                                      </p:cBhvr>
                                      <p:to>
                                        <p:strVal val="visible"/>
                                      </p:to>
                                    </p:set>
                                    <p:anim to="" calcmode="lin" valueType="num">
                                      <p:cBhvr>
                                        <p:cTn id="16" dur="1" fill="hold"/>
                                        <p:tgtEl>
                                          <p:spTgt spid="2867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1510" name="Text Box 6"/>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8" charset="0"/>
                <a:cs typeface="Times New Roman" pitchFamily="18" charset="0"/>
              </a:rPr>
              <a:t>Related Issue #1 Exam</a:t>
            </a:r>
          </a:p>
        </p:txBody>
      </p:sp>
      <p:sp>
        <p:nvSpPr>
          <p:cNvPr id="21511" name="Text Box 7"/>
          <p:cNvSpPr txBox="1">
            <a:spLocks noChangeArrowheads="1"/>
          </p:cNvSpPr>
          <p:nvPr/>
        </p:nvSpPr>
        <p:spPr bwMode="auto">
          <a:xfrm>
            <a:off x="0" y="1173163"/>
            <a:ext cx="9144000" cy="5770811"/>
          </a:xfrm>
          <a:prstGeom prst="rect">
            <a:avLst/>
          </a:prstGeom>
          <a:noFill/>
          <a:ln w="9525">
            <a:noFill/>
            <a:miter lim="800000"/>
            <a:headEnd/>
            <a:tailEnd/>
          </a:ln>
        </p:spPr>
        <p:txBody>
          <a:bodyPr>
            <a:spAutoFit/>
          </a:bodyPr>
          <a:lstStyle/>
          <a:p>
            <a:pPr algn="ctr">
              <a:spcBef>
                <a:spcPct val="50000"/>
              </a:spcBef>
            </a:pPr>
            <a:r>
              <a:rPr lang="en-US" b="1" dirty="0" smtClean="0">
                <a:latin typeface="Times New Roman" pitchFamily="18" charset="0"/>
                <a:cs typeface="Times New Roman" pitchFamily="18" charset="0"/>
              </a:rPr>
              <a:t>Part of your </a:t>
            </a:r>
            <a:r>
              <a:rPr lang="en-US" b="1" dirty="0">
                <a:latin typeface="Times New Roman" pitchFamily="18" charset="0"/>
                <a:cs typeface="Times New Roman" pitchFamily="18" charset="0"/>
              </a:rPr>
              <a:t>exam for Related Issue One is an analysis and interpretation of three </a:t>
            </a:r>
            <a:r>
              <a:rPr lang="en-US" b="1" dirty="0" smtClean="0">
                <a:latin typeface="Times New Roman" pitchFamily="18" charset="0"/>
                <a:cs typeface="Times New Roman" pitchFamily="18" charset="0"/>
              </a:rPr>
              <a:t>sources</a:t>
            </a:r>
          </a:p>
          <a:p>
            <a:pPr algn="ctr">
              <a:spcBef>
                <a:spcPct val="50000"/>
              </a:spcBef>
            </a:pPr>
            <a:r>
              <a:rPr lang="en-US" b="1" smtClean="0">
                <a:latin typeface="Times New Roman" pitchFamily="18" charset="0"/>
                <a:cs typeface="Times New Roman" pitchFamily="18" charset="0"/>
              </a:rPr>
              <a:t>And 27 </a:t>
            </a:r>
            <a:r>
              <a:rPr lang="en-US" b="1" dirty="0" smtClean="0">
                <a:latin typeface="Times New Roman" pitchFamily="18" charset="0"/>
                <a:cs typeface="Times New Roman" pitchFamily="18" charset="0"/>
              </a:rPr>
              <a:t>multiple questions</a:t>
            </a:r>
            <a:endParaRPr lang="en-US" b="1" dirty="0">
              <a:latin typeface="Times New Roman" pitchFamily="18" charset="0"/>
              <a:cs typeface="Times New Roman" pitchFamily="18" charset="0"/>
            </a:endParaRPr>
          </a:p>
          <a:p>
            <a:pPr algn="ctr">
              <a:spcBef>
                <a:spcPct val="50000"/>
              </a:spcBef>
            </a:pPr>
            <a:endParaRPr lang="en-US" b="1" dirty="0">
              <a:latin typeface="Times New Roman" pitchFamily="18" charset="0"/>
              <a:cs typeface="Times New Roman" pitchFamily="18" charset="0"/>
            </a:endParaRPr>
          </a:p>
          <a:p>
            <a:pPr algn="ctr">
              <a:spcBef>
                <a:spcPct val="50000"/>
              </a:spcBef>
            </a:pPr>
            <a:r>
              <a:rPr lang="en-US" b="1" dirty="0">
                <a:latin typeface="Times New Roman" pitchFamily="18" charset="0"/>
                <a:cs typeface="Times New Roman" pitchFamily="18" charset="0"/>
              </a:rPr>
              <a:t>It will be marked according to the rubric provided to you (Writing Assignment I)</a:t>
            </a:r>
          </a:p>
          <a:p>
            <a:pPr algn="ctr">
              <a:spcBef>
                <a:spcPct val="50000"/>
              </a:spcBef>
            </a:pPr>
            <a:endParaRPr lang="en-US" b="1" dirty="0">
              <a:latin typeface="Times New Roman" pitchFamily="18" charset="0"/>
              <a:cs typeface="Times New Roman" pitchFamily="18" charset="0"/>
            </a:endParaRPr>
          </a:p>
          <a:p>
            <a:pPr algn="ctr">
              <a:spcBef>
                <a:spcPct val="50000"/>
              </a:spcBef>
            </a:pPr>
            <a:r>
              <a:rPr lang="en-US" b="1" dirty="0">
                <a:latin typeface="Times New Roman" pitchFamily="18" charset="0"/>
                <a:cs typeface="Times New Roman" pitchFamily="18" charset="0"/>
              </a:rPr>
              <a:t>You will have the entire class to complete the exam</a:t>
            </a:r>
          </a:p>
          <a:p>
            <a:pPr algn="ctr">
              <a:spcBef>
                <a:spcPct val="50000"/>
              </a:spcBef>
            </a:pPr>
            <a:endParaRPr lang="en-US" b="1" dirty="0">
              <a:latin typeface="Times New Roman" pitchFamily="18" charset="0"/>
              <a:cs typeface="Times New Roman" pitchFamily="18" charset="0"/>
            </a:endParaRPr>
          </a:p>
          <a:p>
            <a:pPr algn="ctr">
              <a:spcBef>
                <a:spcPct val="50000"/>
              </a:spcBef>
            </a:pPr>
            <a:r>
              <a:rPr lang="en-US" b="1" dirty="0">
                <a:latin typeface="Times New Roman" pitchFamily="18" charset="0"/>
                <a:cs typeface="Times New Roman" pitchFamily="18" charset="0"/>
              </a:rPr>
              <a:t>The three sources will be used to answer </a:t>
            </a: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following questions:</a:t>
            </a:r>
          </a:p>
          <a:p>
            <a:pPr algn="ctr">
              <a:spcBef>
                <a:spcPct val="50000"/>
              </a:spcBef>
            </a:pPr>
            <a:endParaRPr lang="en-US" b="1" dirty="0">
              <a:latin typeface="Times New Roman" pitchFamily="18" charset="0"/>
              <a:cs typeface="Times New Roman" pitchFamily="18" charset="0"/>
            </a:endParaRPr>
          </a:p>
          <a:p>
            <a:pPr algn="ctr"/>
            <a:r>
              <a:rPr lang="en-US" b="1" dirty="0">
                <a:solidFill>
                  <a:srgbClr val="C00000"/>
                </a:solidFill>
                <a:latin typeface="Times New Roman" pitchFamily="18" charset="0"/>
                <a:cs typeface="Times New Roman" pitchFamily="18" charset="0"/>
              </a:rPr>
              <a:t>What perspectives do each of the three sources present on the concept of </a:t>
            </a:r>
            <a:r>
              <a:rPr lang="en-US" b="1" dirty="0" smtClean="0">
                <a:solidFill>
                  <a:srgbClr val="C00000"/>
                </a:solidFill>
                <a:latin typeface="Times New Roman" pitchFamily="18" charset="0"/>
                <a:cs typeface="Times New Roman" pitchFamily="18" charset="0"/>
              </a:rPr>
              <a:t>nationalism and identity? </a:t>
            </a:r>
          </a:p>
          <a:p>
            <a:pPr algn="ctr"/>
            <a:endParaRPr lang="en-US" b="1" dirty="0">
              <a:solidFill>
                <a:srgbClr val="C0000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and </a:t>
            </a:r>
          </a:p>
          <a:p>
            <a:pPr algn="ctr"/>
            <a:endParaRPr lang="en-US" b="1" dirty="0">
              <a:solidFill>
                <a:srgbClr val="C00000"/>
              </a:solidFill>
              <a:latin typeface="Times New Roman" pitchFamily="18" charset="0"/>
              <a:cs typeface="Times New Roman" pitchFamily="18" charset="0"/>
            </a:endParaRPr>
          </a:p>
          <a:p>
            <a:pPr algn="ctr"/>
            <a:r>
              <a:rPr lang="en-US" b="1" dirty="0" smtClean="0">
                <a:solidFill>
                  <a:srgbClr val="C00000"/>
                </a:solidFill>
                <a:latin typeface="Times New Roman" pitchFamily="18" charset="0"/>
                <a:cs typeface="Times New Roman" pitchFamily="18" charset="0"/>
              </a:rPr>
              <a:t>What </a:t>
            </a:r>
            <a:r>
              <a:rPr lang="en-US" b="1" dirty="0">
                <a:solidFill>
                  <a:srgbClr val="C00000"/>
                </a:solidFill>
                <a:latin typeface="Times New Roman" pitchFamily="18" charset="0"/>
                <a:cs typeface="Times New Roman" pitchFamily="18" charset="0"/>
              </a:rPr>
              <a:t>relationships exist between the sources?</a:t>
            </a:r>
            <a:endParaRPr lang="en-US" dirty="0">
              <a:solidFill>
                <a:srgbClr val="C00000"/>
              </a:solidFill>
              <a:latin typeface="Times New Roman" pitchFamily="18" charset="0"/>
              <a:cs typeface="Times New Roman" pitchFamily="18" charset="0"/>
            </a:endParaRPr>
          </a:p>
          <a:p>
            <a:pPr algn="ctr">
              <a:spcBef>
                <a:spcPct val="50000"/>
              </a:spcBef>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 to="" calcmode="lin" valueType="num">
                                      <p:cBhvr>
                                        <p:cTn id="7" dur="1" fill="hold"/>
                                        <p:tgtEl>
                                          <p:spTgt spid="2150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 to="" calcmode="lin" valueType="num">
                                      <p:cBhvr>
                                        <p:cTn id="10" dur="1" fill="hold"/>
                                        <p:tgtEl>
                                          <p:spTgt spid="215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1511">
                                            <p:txEl>
                                              <p:pRg st="0" end="0"/>
                                            </p:txEl>
                                          </p:spTgt>
                                        </p:tgtEl>
                                        <p:attrNameLst>
                                          <p:attrName>style.visibility</p:attrName>
                                        </p:attrNameLst>
                                      </p:cBhvr>
                                      <p:to>
                                        <p:strVal val="visible"/>
                                      </p:to>
                                    </p:set>
                                    <p:anim to="" calcmode="lin" valueType="num">
                                      <p:cBhvr>
                                        <p:cTn id="15" dur="1" fill="hold"/>
                                        <p:tgtEl>
                                          <p:spTgt spid="2151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1511">
                                            <p:txEl>
                                              <p:pRg st="1" end="1"/>
                                            </p:txEl>
                                          </p:spTgt>
                                        </p:tgtEl>
                                        <p:attrNameLst>
                                          <p:attrName>style.visibility</p:attrName>
                                        </p:attrNameLst>
                                      </p:cBhvr>
                                      <p:to>
                                        <p:strVal val="visible"/>
                                      </p:to>
                                    </p:set>
                                    <p:anim to="" calcmode="lin" valueType="num">
                                      <p:cBhvr>
                                        <p:cTn id="20" dur="1" fill="hold"/>
                                        <p:tgtEl>
                                          <p:spTgt spid="21511">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1511">
                                            <p:txEl>
                                              <p:pRg st="3" end="3"/>
                                            </p:txEl>
                                          </p:spTgt>
                                        </p:tgtEl>
                                        <p:attrNameLst>
                                          <p:attrName>style.visibility</p:attrName>
                                        </p:attrNameLst>
                                      </p:cBhvr>
                                      <p:to>
                                        <p:strVal val="visible"/>
                                      </p:to>
                                    </p:set>
                                    <p:anim to="" calcmode="lin" valueType="num">
                                      <p:cBhvr>
                                        <p:cTn id="25" dur="1" fill="hold"/>
                                        <p:tgtEl>
                                          <p:spTgt spid="21511">
                                            <p:txEl>
                                              <p:pRg st="3" end="3"/>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1511">
                                            <p:txEl>
                                              <p:pRg st="5" end="5"/>
                                            </p:txEl>
                                          </p:spTgt>
                                        </p:tgtEl>
                                        <p:attrNameLst>
                                          <p:attrName>style.visibility</p:attrName>
                                        </p:attrNameLst>
                                      </p:cBhvr>
                                      <p:to>
                                        <p:strVal val="visible"/>
                                      </p:to>
                                    </p:set>
                                    <p:anim to="" calcmode="lin" valueType="num">
                                      <p:cBhvr>
                                        <p:cTn id="30" dur="1" fill="hold"/>
                                        <p:tgtEl>
                                          <p:spTgt spid="21511">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1511">
                                            <p:txEl>
                                              <p:pRg st="7" end="7"/>
                                            </p:txEl>
                                          </p:spTgt>
                                        </p:tgtEl>
                                        <p:attrNameLst>
                                          <p:attrName>style.visibility</p:attrName>
                                        </p:attrNameLst>
                                      </p:cBhvr>
                                      <p:to>
                                        <p:strVal val="visible"/>
                                      </p:to>
                                    </p:set>
                                    <p:anim to="" calcmode="lin" valueType="num">
                                      <p:cBhvr>
                                        <p:cTn id="35" dur="1" fill="hold"/>
                                        <p:tgtEl>
                                          <p:spTgt spid="21511">
                                            <p:txEl>
                                              <p:pRg st="7" end="7"/>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1511">
                                            <p:txEl>
                                              <p:pRg st="9" end="9"/>
                                            </p:txEl>
                                          </p:spTgt>
                                        </p:tgtEl>
                                        <p:attrNameLst>
                                          <p:attrName>style.visibility</p:attrName>
                                        </p:attrNameLst>
                                      </p:cBhvr>
                                      <p:to>
                                        <p:strVal val="visible"/>
                                      </p:to>
                                    </p:set>
                                    <p:anim to="" calcmode="lin" valueType="num">
                                      <p:cBhvr>
                                        <p:cTn id="40" dur="1" fill="hold"/>
                                        <p:tgtEl>
                                          <p:spTgt spid="21511">
                                            <p:txEl>
                                              <p:pRg st="9" end="9"/>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21511">
                                            <p:txEl>
                                              <p:pRg st="11" end="11"/>
                                            </p:txEl>
                                          </p:spTgt>
                                        </p:tgtEl>
                                        <p:attrNameLst>
                                          <p:attrName>style.visibility</p:attrName>
                                        </p:attrNameLst>
                                      </p:cBhvr>
                                      <p:to>
                                        <p:strVal val="visible"/>
                                      </p:to>
                                    </p:set>
                                    <p:anim to="" calcmode="lin" valueType="num">
                                      <p:cBhvr>
                                        <p:cTn id="45" dur="1" fill="hold"/>
                                        <p:tgtEl>
                                          <p:spTgt spid="21511">
                                            <p:txEl>
                                              <p:pRg st="11" end="11"/>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21511">
                                            <p:txEl>
                                              <p:pRg st="13" end="13"/>
                                            </p:txEl>
                                          </p:spTgt>
                                        </p:tgtEl>
                                        <p:attrNameLst>
                                          <p:attrName>style.visibility</p:attrName>
                                        </p:attrNameLst>
                                      </p:cBhvr>
                                      <p:to>
                                        <p:strVal val="visible"/>
                                      </p:to>
                                    </p:set>
                                    <p:anim to="" calcmode="lin" valueType="num">
                                      <p:cBhvr>
                                        <p:cTn id="50" dur="1" fill="hold"/>
                                        <p:tgtEl>
                                          <p:spTgt spid="21511">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Text Box 6"/>
          <p:cNvSpPr txBox="1">
            <a:spLocks noChangeArrowheads="1"/>
          </p:cNvSpPr>
          <p:nvPr/>
        </p:nvSpPr>
        <p:spPr bwMode="auto">
          <a:xfrm>
            <a:off x="0" y="304800"/>
            <a:ext cx="9144000" cy="45720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cs typeface="Times New Roman" pitchFamily="18" charset="0"/>
              </a:rPr>
              <a:t>The Question: Specifics</a:t>
            </a:r>
          </a:p>
        </p:txBody>
      </p:sp>
      <p:sp>
        <p:nvSpPr>
          <p:cNvPr id="20484" name="Text Box 7"/>
          <p:cNvSpPr txBox="1">
            <a:spLocks noChangeArrowheads="1"/>
          </p:cNvSpPr>
          <p:nvPr/>
        </p:nvSpPr>
        <p:spPr bwMode="auto">
          <a:xfrm>
            <a:off x="0" y="1600200"/>
            <a:ext cx="9144000" cy="3733800"/>
          </a:xfrm>
          <a:prstGeom prst="rect">
            <a:avLst/>
          </a:prstGeom>
          <a:noFill/>
          <a:ln w="9525">
            <a:solidFill>
              <a:srgbClr val="000000"/>
            </a:solidFill>
            <a:miter lim="800000"/>
            <a:headEnd/>
            <a:tailEnd/>
          </a:ln>
        </p:spPr>
        <p:txBody>
          <a:bodyPr/>
          <a:lstStyle/>
          <a:p>
            <a:pPr algn="ctr"/>
            <a:r>
              <a:rPr lang="en-US" sz="2400" b="1" dirty="0">
                <a:solidFill>
                  <a:srgbClr val="C00000"/>
                </a:solidFill>
                <a:latin typeface="Times New Roman" pitchFamily="18" charset="0"/>
                <a:cs typeface="Times New Roman" pitchFamily="18" charset="0"/>
              </a:rPr>
              <a:t>What perspectives do each of the three sources present on the concept of </a:t>
            </a:r>
            <a:r>
              <a:rPr lang="en-US" sz="2400" b="1" dirty="0" smtClean="0">
                <a:solidFill>
                  <a:srgbClr val="C00000"/>
                </a:solidFill>
                <a:latin typeface="Times New Roman" pitchFamily="18" charset="0"/>
                <a:cs typeface="Times New Roman" pitchFamily="18" charset="0"/>
              </a:rPr>
              <a:t>nationalism and </a:t>
            </a:r>
            <a:r>
              <a:rPr lang="en-US" sz="2400" b="1" dirty="0">
                <a:solidFill>
                  <a:srgbClr val="C00000"/>
                </a:solidFill>
                <a:latin typeface="Times New Roman" pitchFamily="18" charset="0"/>
                <a:cs typeface="Times New Roman" pitchFamily="18" charset="0"/>
              </a:rPr>
              <a:t>identity, and what relationships exist between the sources?</a:t>
            </a:r>
            <a:endParaRPr lang="en-US" sz="2400" dirty="0">
              <a:solidFill>
                <a:srgbClr val="C00000"/>
              </a:solidFill>
              <a:latin typeface="Times New Roman" pitchFamily="18" charset="0"/>
              <a:cs typeface="Times New Roman" pitchFamily="18" charset="0"/>
            </a:endParaRPr>
          </a:p>
          <a:p>
            <a:endParaRPr lang="en-US" sz="2000" b="1" dirty="0">
              <a:solidFill>
                <a:srgbClr val="FF0000"/>
              </a:solidFill>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r>
              <a:rPr lang="en-US" sz="1600" b="1" i="1" dirty="0">
                <a:latin typeface="Times New Roman" pitchFamily="18" charset="0"/>
                <a:cs typeface="Times New Roman" pitchFamily="18" charset="0"/>
              </a:rPr>
              <a:t>Examine each source. Write a response in paragraph form in which you:</a:t>
            </a:r>
            <a:endParaRPr lang="en-US" sz="1600" dirty="0">
              <a:latin typeface="Times New Roman" pitchFamily="18" charset="0"/>
              <a:cs typeface="Times New Roman" pitchFamily="18" charset="0"/>
            </a:endParaRPr>
          </a:p>
          <a:p>
            <a:r>
              <a:rPr lang="en-US" sz="1600" b="1" i="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r>
              <a:rPr lang="en-US" sz="1600" b="1" dirty="0">
                <a:latin typeface="Times New Roman" pitchFamily="18" charset="0"/>
                <a:cs typeface="Times New Roman" pitchFamily="18" charset="0"/>
              </a:rPr>
              <a:t>&gt;Interpret</a:t>
            </a:r>
            <a:r>
              <a:rPr lang="en-US" sz="1600" dirty="0">
                <a:latin typeface="Times New Roman" pitchFamily="18" charset="0"/>
                <a:cs typeface="Times New Roman" pitchFamily="18" charset="0"/>
              </a:rPr>
              <a:t> each source to identify and explain the perspective on </a:t>
            </a:r>
            <a:r>
              <a:rPr lang="en-US" sz="1600" dirty="0" smtClean="0">
                <a:latin typeface="Times New Roman" pitchFamily="18" charset="0"/>
                <a:cs typeface="Times New Roman" pitchFamily="18" charset="0"/>
              </a:rPr>
              <a:t>nationalism and </a:t>
            </a:r>
            <a:r>
              <a:rPr lang="en-US" sz="1600" dirty="0">
                <a:latin typeface="Times New Roman" pitchFamily="18" charset="0"/>
                <a:cs typeface="Times New Roman" pitchFamily="18" charset="0"/>
              </a:rPr>
              <a:t>identity; </a:t>
            </a:r>
            <a:r>
              <a:rPr lang="en-US" sz="1600" b="1" dirty="0">
                <a:latin typeface="Times New Roman" pitchFamily="18" charset="0"/>
                <a:cs typeface="Times New Roman" pitchFamily="18" charset="0"/>
              </a:rPr>
              <a:t>explain</a:t>
            </a:r>
            <a:r>
              <a:rPr lang="en-US" sz="1600" dirty="0">
                <a:latin typeface="Times New Roman" pitchFamily="18" charset="0"/>
                <a:cs typeface="Times New Roman" pitchFamily="18" charset="0"/>
              </a:rPr>
              <a:t> the links between the principles of </a:t>
            </a:r>
            <a:r>
              <a:rPr lang="en-US" sz="1600" dirty="0" smtClean="0">
                <a:latin typeface="Times New Roman" pitchFamily="18" charset="0"/>
                <a:cs typeface="Times New Roman" pitchFamily="18" charset="0"/>
              </a:rPr>
              <a:t>nationalism and </a:t>
            </a:r>
            <a:r>
              <a:rPr lang="en-US" sz="1600" dirty="0">
                <a:latin typeface="Times New Roman" pitchFamily="18" charset="0"/>
                <a:cs typeface="Times New Roman" pitchFamily="18" charset="0"/>
              </a:rPr>
              <a:t>identity and each source</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&gt;</a:t>
            </a:r>
            <a:r>
              <a:rPr lang="en-US" sz="1600" b="1" dirty="0">
                <a:latin typeface="Times New Roman" pitchFamily="18" charset="0"/>
                <a:cs typeface="Times New Roman" pitchFamily="18" charset="0"/>
              </a:rPr>
              <a:t>Identify and explain</a:t>
            </a:r>
            <a:r>
              <a:rPr lang="en-US" sz="1600" dirty="0">
                <a:latin typeface="Times New Roman" pitchFamily="18" charset="0"/>
                <a:cs typeface="Times New Roman" pitchFamily="18" charset="0"/>
              </a:rPr>
              <a:t> one or more of the relationships that exist among the sources; </a:t>
            </a:r>
            <a:r>
              <a:rPr lang="en-US" sz="1600" b="1" dirty="0">
                <a:latin typeface="Times New Roman" pitchFamily="18" charset="0"/>
                <a:cs typeface="Times New Roman" pitchFamily="18" charset="0"/>
              </a:rPr>
              <a:t>support </a:t>
            </a:r>
            <a:r>
              <a:rPr lang="en-US" sz="1600" dirty="0">
                <a:latin typeface="Times New Roman" pitchFamily="18" charset="0"/>
                <a:cs typeface="Times New Roman" pitchFamily="18" charset="0"/>
              </a:rPr>
              <a:t>your response with evidence drawn from the sources and knowledge of social studies</a:t>
            </a:r>
          </a:p>
          <a:p>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 to="" calcmode="lin" valueType="num">
                                      <p:cBhvr>
                                        <p:cTn id="7" dur="1" fill="hold"/>
                                        <p:tgtEl>
                                          <p:spTgt spid="2253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 to="" calcmode="lin" valueType="num">
                                      <p:cBhvr>
                                        <p:cTn id="12" dur="1" fill="hold"/>
                                        <p:tgtEl>
                                          <p:spTgt spid="2048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484"/>
                                        </p:tgtEl>
                                        <p:attrNameLst>
                                          <p:attrName>style.visibility</p:attrName>
                                        </p:attrNameLst>
                                      </p:cBhvr>
                                      <p:to>
                                        <p:strVal val="visible"/>
                                      </p:to>
                                    </p:set>
                                    <p:anim to="" calcmode="lin" valueType="num">
                                      <p:cBhvr>
                                        <p:cTn id="17" dur="1" fill="hold"/>
                                        <p:tgtEl>
                                          <p:spTgt spid="2048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all_quiet_ghost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4100" name="Picture 4" descr="Fig3-03_p69.jpg"/>
          <p:cNvPicPr>
            <a:picLocks noChangeAspect="1" noChangeArrowheads="1"/>
          </p:cNvPicPr>
          <p:nvPr/>
        </p:nvPicPr>
        <p:blipFill>
          <a:blip r:embed="rId3" cstate="print"/>
          <a:srcRect/>
          <a:stretch>
            <a:fillRect/>
          </a:stretch>
        </p:blipFill>
        <p:spPr bwMode="auto">
          <a:xfrm>
            <a:off x="457200" y="2057400"/>
            <a:ext cx="2994025" cy="3733800"/>
          </a:xfrm>
          <a:prstGeom prst="rect">
            <a:avLst/>
          </a:prstGeom>
          <a:noFill/>
        </p:spPr>
      </p:pic>
      <p:sp>
        <p:nvSpPr>
          <p:cNvPr id="4103" name="Text Box 7"/>
          <p:cNvSpPr txBox="1">
            <a:spLocks noChangeArrowheads="1"/>
          </p:cNvSpPr>
          <p:nvPr/>
        </p:nvSpPr>
        <p:spPr bwMode="auto">
          <a:xfrm>
            <a:off x="457200" y="5926138"/>
            <a:ext cx="3124200" cy="703262"/>
          </a:xfrm>
          <a:prstGeom prst="rect">
            <a:avLst/>
          </a:prstGeom>
          <a:noFill/>
          <a:ln w="9525">
            <a:noFill/>
            <a:miter lim="800000"/>
            <a:headEnd/>
            <a:tailEnd/>
          </a:ln>
          <a:effectLst/>
        </p:spPr>
        <p:txBody>
          <a:bodyPr>
            <a:spAutoFit/>
          </a:bodyPr>
          <a:lstStyle/>
          <a:p>
            <a:pPr algn="ctr">
              <a:spcBef>
                <a:spcPct val="50000"/>
              </a:spcBef>
            </a:pPr>
            <a:r>
              <a:rPr lang="en-US" sz="1600" b="1">
                <a:latin typeface="Times New Roman" pitchFamily="18" charset="0"/>
              </a:rPr>
              <a:t>Review the caption on page 69 </a:t>
            </a:r>
          </a:p>
          <a:p>
            <a:pPr algn="ctr">
              <a:spcBef>
                <a:spcPct val="50000"/>
              </a:spcBef>
            </a:pPr>
            <a:r>
              <a:rPr lang="en-US" sz="1600" b="1">
                <a:latin typeface="Times New Roman" pitchFamily="18" charset="0"/>
              </a:rPr>
              <a:t>Respond to the question</a:t>
            </a:r>
          </a:p>
        </p:txBody>
      </p:sp>
      <p:sp>
        <p:nvSpPr>
          <p:cNvPr id="4104" name="Rectangle 8"/>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400" b="1">
                <a:solidFill>
                  <a:schemeClr val="accent2"/>
                </a:solidFill>
                <a:latin typeface="Times New Roman" pitchFamily="18" charset="0"/>
              </a:rPr>
              <a:t>Loyalty</a:t>
            </a:r>
          </a:p>
        </p:txBody>
      </p:sp>
      <p:sp>
        <p:nvSpPr>
          <p:cNvPr id="4105" name="Text Box 9"/>
          <p:cNvSpPr txBox="1">
            <a:spLocks noChangeArrowheads="1"/>
          </p:cNvSpPr>
          <p:nvPr/>
        </p:nvSpPr>
        <p:spPr bwMode="auto">
          <a:xfrm>
            <a:off x="3810000" y="2209800"/>
            <a:ext cx="5105400" cy="3284538"/>
          </a:xfrm>
          <a:prstGeom prst="rect">
            <a:avLst/>
          </a:prstGeom>
          <a:noFill/>
          <a:ln w="9525">
            <a:noFill/>
            <a:miter lim="800000"/>
            <a:headEnd/>
            <a:tailEnd/>
          </a:ln>
          <a:effectLst/>
        </p:spPr>
        <p:txBody>
          <a:bodyPr>
            <a:spAutoFit/>
          </a:bodyPr>
          <a:lstStyle/>
          <a:p>
            <a:pPr algn="ctr">
              <a:spcBef>
                <a:spcPct val="50000"/>
              </a:spcBef>
            </a:pPr>
            <a:r>
              <a:rPr lang="en-US" sz="2000" b="1">
                <a:latin typeface="Times New Roman" pitchFamily="18" charset="0"/>
              </a:rPr>
              <a:t>Read page 69</a:t>
            </a:r>
          </a:p>
          <a:p>
            <a:pPr algn="ctr">
              <a:spcBef>
                <a:spcPct val="50000"/>
              </a:spcBef>
            </a:pPr>
            <a:endParaRPr lang="en-US" sz="2000" b="1">
              <a:latin typeface="Times New Roman" pitchFamily="18" charset="0"/>
            </a:endParaRPr>
          </a:p>
          <a:p>
            <a:pPr algn="ctr">
              <a:spcBef>
                <a:spcPct val="50000"/>
              </a:spcBef>
            </a:pPr>
            <a:endParaRPr lang="en-US" sz="1600" b="1">
              <a:latin typeface="Times New Roman" pitchFamily="18" charset="0"/>
            </a:endParaRPr>
          </a:p>
          <a:p>
            <a:pPr algn="ctr">
              <a:spcBef>
                <a:spcPct val="50000"/>
              </a:spcBef>
            </a:pPr>
            <a:r>
              <a:rPr lang="en-US" b="1">
                <a:latin typeface="Times New Roman" pitchFamily="18" charset="0"/>
              </a:rPr>
              <a:t>What is the link between patriotism and loyalty?</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do nationalist loyalties affect choices?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do contending loyalties affect choices?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to="" calcmode="lin" valueType="num">
                                      <p:cBhvr>
                                        <p:cTn id="7" dur="1" fill="hold"/>
                                        <p:tgtEl>
                                          <p:spTgt spid="410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 to="" calcmode="lin" valueType="num">
                                      <p:cBhvr>
                                        <p:cTn id="10" dur="1" fill="hold"/>
                                        <p:tgtEl>
                                          <p:spTgt spid="410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104">
                                            <p:txEl>
                                              <p:pRg st="0" end="0"/>
                                            </p:txEl>
                                          </p:spTgt>
                                        </p:tgtEl>
                                        <p:attrNameLst>
                                          <p:attrName>style.visibility</p:attrName>
                                        </p:attrNameLst>
                                      </p:cBhvr>
                                      <p:to>
                                        <p:strVal val="visible"/>
                                      </p:to>
                                    </p:set>
                                    <p:anim to="" calcmode="lin" valueType="num">
                                      <p:cBhvr>
                                        <p:cTn id="13" dur="1" fill="hold"/>
                                        <p:tgtEl>
                                          <p:spTgt spid="4104">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103">
                                            <p:txEl>
                                              <p:pRg st="0" end="0"/>
                                            </p:txEl>
                                          </p:spTgt>
                                        </p:tgtEl>
                                        <p:attrNameLst>
                                          <p:attrName>style.visibility</p:attrName>
                                        </p:attrNameLst>
                                      </p:cBhvr>
                                      <p:to>
                                        <p:strVal val="visible"/>
                                      </p:to>
                                    </p:set>
                                    <p:anim to="" calcmode="lin" valueType="num">
                                      <p:cBhvr>
                                        <p:cTn id="16" dur="1" fill="hold"/>
                                        <p:tgtEl>
                                          <p:spTgt spid="4103">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4103">
                                            <p:txEl>
                                              <p:pRg st="1" end="1"/>
                                            </p:txEl>
                                          </p:spTgt>
                                        </p:tgtEl>
                                        <p:attrNameLst>
                                          <p:attrName>style.visibility</p:attrName>
                                        </p:attrNameLst>
                                      </p:cBhvr>
                                      <p:to>
                                        <p:strVal val="visible"/>
                                      </p:to>
                                    </p:set>
                                    <p:anim to="" calcmode="lin" valueType="num">
                                      <p:cBhvr>
                                        <p:cTn id="19" dur="1" fill="hold"/>
                                        <p:tgtEl>
                                          <p:spTgt spid="4103">
                                            <p:txEl>
                                              <p:pRg st="1" end="1"/>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4105">
                                            <p:txEl>
                                              <p:pRg st="0" end="0"/>
                                            </p:txEl>
                                          </p:spTgt>
                                        </p:tgtEl>
                                        <p:attrNameLst>
                                          <p:attrName>style.visibility</p:attrName>
                                        </p:attrNameLst>
                                      </p:cBhvr>
                                      <p:to>
                                        <p:strVal val="visible"/>
                                      </p:to>
                                    </p:set>
                                    <p:anim to="" calcmode="lin" valueType="num">
                                      <p:cBhvr>
                                        <p:cTn id="24" dur="1" fill="hold"/>
                                        <p:tgtEl>
                                          <p:spTgt spid="4105">
                                            <p:txEl>
                                              <p:pRg st="0" end="0"/>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4105">
                                            <p:txEl>
                                              <p:pRg st="3" end="3"/>
                                            </p:txEl>
                                          </p:spTgt>
                                        </p:tgtEl>
                                        <p:attrNameLst>
                                          <p:attrName>style.visibility</p:attrName>
                                        </p:attrNameLst>
                                      </p:cBhvr>
                                      <p:to>
                                        <p:strVal val="visible"/>
                                      </p:to>
                                    </p:set>
                                    <p:anim to="" calcmode="lin" valueType="num">
                                      <p:cBhvr>
                                        <p:cTn id="29" dur="1" fill="hold"/>
                                        <p:tgtEl>
                                          <p:spTgt spid="4105">
                                            <p:txEl>
                                              <p:pRg st="3" end="3"/>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4105">
                                            <p:txEl>
                                              <p:pRg st="5" end="5"/>
                                            </p:txEl>
                                          </p:spTgt>
                                        </p:tgtEl>
                                        <p:attrNameLst>
                                          <p:attrName>style.visibility</p:attrName>
                                        </p:attrNameLst>
                                      </p:cBhvr>
                                      <p:to>
                                        <p:strVal val="visible"/>
                                      </p:to>
                                    </p:set>
                                    <p:anim to="" calcmode="lin" valueType="num">
                                      <p:cBhvr>
                                        <p:cTn id="34" dur="1" fill="hold"/>
                                        <p:tgtEl>
                                          <p:spTgt spid="4105">
                                            <p:txEl>
                                              <p:pRg st="5" end="5"/>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4105">
                                            <p:txEl>
                                              <p:pRg st="7" end="7"/>
                                            </p:txEl>
                                          </p:spTgt>
                                        </p:tgtEl>
                                        <p:attrNameLst>
                                          <p:attrName>style.visibility</p:attrName>
                                        </p:attrNameLst>
                                      </p:cBhvr>
                                      <p:to>
                                        <p:strVal val="visible"/>
                                      </p:to>
                                    </p:set>
                                    <p:anim to="" calcmode="lin" valueType="num">
                                      <p:cBhvr>
                                        <p:cTn id="39" dur="1" fill="hold"/>
                                        <p:tgtEl>
                                          <p:spTgt spid="410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ll_quiet_ghosts"/>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14340" name="Rectangle 4"/>
          <p:cNvSpPr>
            <a:spLocks noChangeArrowheads="1"/>
          </p:cNvSpPr>
          <p:nvPr/>
        </p:nvSpPr>
        <p:spPr bwMode="auto">
          <a:xfrm>
            <a:off x="0" y="6262688"/>
            <a:ext cx="9144000" cy="595312"/>
          </a:xfrm>
          <a:prstGeom prst="rect">
            <a:avLst/>
          </a:prstGeom>
          <a:noFill/>
          <a:ln w="9525">
            <a:noFill/>
            <a:miter lim="800000"/>
            <a:headEnd/>
            <a:tailEnd/>
          </a:ln>
          <a:effectLst/>
        </p:spPr>
        <p:txBody>
          <a:bodyPr>
            <a:spAutoFit/>
          </a:bodyPr>
          <a:lstStyle/>
          <a:p>
            <a:pPr algn="ctr">
              <a:spcBef>
                <a:spcPct val="50000"/>
              </a:spcBef>
            </a:pPr>
            <a:r>
              <a:rPr lang="en-US" b="1" dirty="0">
                <a:latin typeface="Times New Roman" pitchFamily="18" charset="0"/>
              </a:rPr>
              <a:t>Edmonton Troops Return Home</a:t>
            </a:r>
          </a:p>
          <a:p>
            <a:pPr algn="ctr">
              <a:spcBef>
                <a:spcPct val="50000"/>
              </a:spcBef>
            </a:pPr>
            <a:r>
              <a:rPr lang="en-US" sz="1000" b="1" dirty="0">
                <a:latin typeface="Times New Roman" pitchFamily="18" charset="0"/>
              </a:rPr>
              <a:t>September 18, 2008</a:t>
            </a:r>
          </a:p>
        </p:txBody>
      </p:sp>
      <p:pic>
        <p:nvPicPr>
          <p:cNvPr id="7" name="Returning Soldiers Sept 18 2008.wmv">
            <a:hlinkClick r:id="" action="ppaction://media"/>
          </p:cNvPr>
          <p:cNvPicPr>
            <a:picLocks noRot="1" noChangeAspect="1"/>
          </p:cNvPicPr>
          <p:nvPr>
            <a:videoFile r:link="rId1"/>
          </p:nvPr>
        </p:nvPicPr>
        <p:blipFill>
          <a:blip r:embed="rId4" cstate="print"/>
          <a:stretch>
            <a:fillRect/>
          </a:stretch>
        </p:blipFill>
        <p:spPr>
          <a:xfrm>
            <a:off x="3200400" y="4171950"/>
            <a:ext cx="2667000" cy="200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4340"/>
                                        </p:tgtEl>
                                        <p:attrNameLst>
                                          <p:attrName>style.visibility</p:attrName>
                                        </p:attrNameLst>
                                      </p:cBhvr>
                                      <p:to>
                                        <p:strVal val="visible"/>
                                      </p:to>
                                    </p:set>
                                    <p:anim to="" calcmode="lin" valueType="num">
                                      <p:cBhvr>
                                        <p:cTn id="13" dur="1" fill="hold"/>
                                        <p:tgtEl>
                                          <p:spTgt spid="143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4"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143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12291" name="Rectangle 3"/>
          <p:cNvSpPr>
            <a:spLocks noGrp="1" noChangeArrowheads="1"/>
          </p:cNvSpPr>
          <p:nvPr>
            <p:ph type="title"/>
          </p:nvPr>
        </p:nvSpPr>
        <p:spPr>
          <a:noFill/>
          <a:ln/>
        </p:spPr>
        <p:txBody>
          <a:bodyPr/>
          <a:lstStyle/>
          <a:p>
            <a:r>
              <a:rPr lang="en-US" b="1">
                <a:solidFill>
                  <a:schemeClr val="accent2"/>
                </a:solidFill>
                <a:latin typeface="Times New Roman" pitchFamily="18" charset="0"/>
              </a:rPr>
              <a:t>And Finally…</a:t>
            </a:r>
          </a:p>
        </p:txBody>
      </p:sp>
      <p:sp>
        <p:nvSpPr>
          <p:cNvPr id="12292"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latin typeface="Times New Roman" pitchFamily="18" charset="0"/>
              </a:rPr>
              <a:t>Begin a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Coat of Arms</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to="" calcmode="lin" valueType="num">
                                      <p:cBhvr>
                                        <p:cTn id="7" dur="1" fill="hold"/>
                                        <p:tgtEl>
                                          <p:spTgt spid="1229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 to="" calcmode="lin" valueType="num">
                                      <p:cBhvr>
                                        <p:cTn id="10" dur="1" fill="hold"/>
                                        <p:tgtEl>
                                          <p:spTgt spid="122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world-flag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Affirming Nationalist Loyalties</a:t>
            </a:r>
          </a:p>
        </p:txBody>
      </p:sp>
      <p:pic>
        <p:nvPicPr>
          <p:cNvPr id="5126" name="Picture 6"/>
          <p:cNvPicPr>
            <a:picLocks noChangeAspect="1" noChangeArrowheads="1"/>
          </p:cNvPicPr>
          <p:nvPr/>
        </p:nvPicPr>
        <p:blipFill>
          <a:blip r:embed="rId3" cstate="print"/>
          <a:srcRect/>
          <a:stretch>
            <a:fillRect/>
          </a:stretch>
        </p:blipFill>
        <p:spPr bwMode="auto">
          <a:xfrm>
            <a:off x="2286000" y="1219200"/>
            <a:ext cx="4481513" cy="5080000"/>
          </a:xfrm>
          <a:prstGeom prst="rect">
            <a:avLst/>
          </a:prstGeom>
          <a:noFill/>
          <a:ln w="9525">
            <a:noFill/>
            <a:miter lim="800000"/>
            <a:headEnd/>
            <a:tailEnd/>
          </a:ln>
          <a:effectLst/>
        </p:spPr>
      </p:pic>
      <p:sp>
        <p:nvSpPr>
          <p:cNvPr id="5127" name="Text Box 7"/>
          <p:cNvSpPr txBox="1">
            <a:spLocks noChangeArrowheads="1"/>
          </p:cNvSpPr>
          <p:nvPr/>
        </p:nvSpPr>
        <p:spPr bwMode="auto">
          <a:xfrm>
            <a:off x="228600" y="1447800"/>
            <a:ext cx="1905000" cy="47640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Complete the first section of this handout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As you read page 70 and the top part of page 71, begin to fill out the rest of the handout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You will not be completing it until later on into the chapter</a:t>
            </a:r>
          </a:p>
        </p:txBody>
      </p:sp>
      <p:sp>
        <p:nvSpPr>
          <p:cNvPr id="5128" name="Text Box 8"/>
          <p:cNvSpPr txBox="1">
            <a:spLocks noChangeArrowheads="1"/>
          </p:cNvSpPr>
          <p:nvPr/>
        </p:nvSpPr>
        <p:spPr bwMode="auto">
          <a:xfrm>
            <a:off x="6858000" y="2209800"/>
            <a:ext cx="1905000" cy="32527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Was changing the name of the </a:t>
            </a:r>
            <a:r>
              <a:rPr lang="en-US" b="1" i="1">
                <a:solidFill>
                  <a:schemeClr val="accent2"/>
                </a:solidFill>
                <a:latin typeface="Times New Roman" pitchFamily="18" charset="0"/>
              </a:rPr>
              <a:t>National Indian Brotherhood</a:t>
            </a:r>
            <a:r>
              <a:rPr lang="en-US" b="1">
                <a:latin typeface="Times New Roman" pitchFamily="18" charset="0"/>
              </a:rPr>
              <a:t> </a:t>
            </a:r>
          </a:p>
          <a:p>
            <a:pPr algn="ctr">
              <a:spcBef>
                <a:spcPct val="50000"/>
              </a:spcBef>
            </a:pPr>
            <a:r>
              <a:rPr lang="en-US" b="1">
                <a:latin typeface="Times New Roman" pitchFamily="18" charset="0"/>
              </a:rPr>
              <a:t>to the </a:t>
            </a:r>
          </a:p>
          <a:p>
            <a:pPr algn="ctr">
              <a:spcBef>
                <a:spcPct val="50000"/>
              </a:spcBef>
            </a:pPr>
            <a:r>
              <a:rPr lang="en-US" b="1" i="1">
                <a:solidFill>
                  <a:schemeClr val="accent2"/>
                </a:solidFill>
                <a:latin typeface="Times New Roman" pitchFamily="18" charset="0"/>
              </a:rPr>
              <a:t>Assembly of First Nations</a:t>
            </a:r>
            <a:r>
              <a:rPr lang="en-US" b="1">
                <a:latin typeface="Times New Roman" pitchFamily="18" charset="0"/>
              </a:rPr>
              <a:t> </a:t>
            </a:r>
          </a:p>
          <a:p>
            <a:pPr algn="ctr">
              <a:spcBef>
                <a:spcPct val="50000"/>
              </a:spcBef>
            </a:pPr>
            <a:r>
              <a:rPr lang="en-US" b="1">
                <a:latin typeface="Times New Roman" pitchFamily="18" charset="0"/>
              </a:rPr>
              <a:t>really a significant action?</a:t>
            </a:r>
          </a:p>
        </p:txBody>
      </p:sp>
      <p:sp>
        <p:nvSpPr>
          <p:cNvPr id="5129" name="Rectangle 9"/>
          <p:cNvSpPr>
            <a:spLocks noChangeArrowheads="1"/>
          </p:cNvSpPr>
          <p:nvPr/>
        </p:nvSpPr>
        <p:spPr bwMode="auto">
          <a:xfrm>
            <a:off x="0" y="6096000"/>
            <a:ext cx="9144000" cy="762000"/>
          </a:xfrm>
          <a:prstGeom prst="rect">
            <a:avLst/>
          </a:prstGeom>
          <a:noFill/>
          <a:ln w="9525">
            <a:noFill/>
            <a:miter lim="800000"/>
            <a:headEnd/>
            <a:tailEnd/>
          </a:ln>
          <a:effectLst/>
        </p:spPr>
        <p:txBody>
          <a:bodyPr anchor="ctr"/>
          <a:lstStyle/>
          <a:p>
            <a:pPr algn="ctr"/>
            <a:r>
              <a:rPr lang="en-US" sz="2400" b="1">
                <a:solidFill>
                  <a:srgbClr val="FF3300"/>
                </a:solidFill>
                <a:latin typeface="Times New Roman" pitchFamily="18" charset="0"/>
              </a:rPr>
              <a:t>What Choices Have People Made To Affirm Nationalist Loyalties?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 to="" calcmode="lin" valueType="num">
                                      <p:cBhvr>
                                        <p:cTn id="10" dur="1" fill="hold"/>
                                        <p:tgtEl>
                                          <p:spTgt spid="512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 to="" calcmode="lin" valueType="num">
                                      <p:cBhvr>
                                        <p:cTn id="13" dur="1" fill="hold"/>
                                        <p:tgtEl>
                                          <p:spTgt spid="512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127">
                                            <p:txEl>
                                              <p:pRg st="0" end="0"/>
                                            </p:txEl>
                                          </p:spTgt>
                                        </p:tgtEl>
                                        <p:attrNameLst>
                                          <p:attrName>style.visibility</p:attrName>
                                        </p:attrNameLst>
                                      </p:cBhvr>
                                      <p:to>
                                        <p:strVal val="visible"/>
                                      </p:to>
                                    </p:set>
                                    <p:anim to="" calcmode="lin" valueType="num">
                                      <p:cBhvr>
                                        <p:cTn id="16" dur="1" fill="hold"/>
                                        <p:tgtEl>
                                          <p:spTgt spid="5127">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129">
                                            <p:txEl>
                                              <p:pRg st="0" end="0"/>
                                            </p:txEl>
                                          </p:spTgt>
                                        </p:tgtEl>
                                        <p:attrNameLst>
                                          <p:attrName>style.visibility</p:attrName>
                                        </p:attrNameLst>
                                      </p:cBhvr>
                                      <p:to>
                                        <p:strVal val="visible"/>
                                      </p:to>
                                    </p:set>
                                    <p:anim to="" calcmode="lin" valueType="num">
                                      <p:cBhvr>
                                        <p:cTn id="19" dur="1" fill="hold"/>
                                        <p:tgtEl>
                                          <p:spTgt spid="5129">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5127">
                                            <p:txEl>
                                              <p:pRg st="2" end="2"/>
                                            </p:txEl>
                                          </p:spTgt>
                                        </p:tgtEl>
                                        <p:attrNameLst>
                                          <p:attrName>style.visibility</p:attrName>
                                        </p:attrNameLst>
                                      </p:cBhvr>
                                      <p:to>
                                        <p:strVal val="visible"/>
                                      </p:to>
                                    </p:set>
                                    <p:anim to="" calcmode="lin" valueType="num">
                                      <p:cBhvr>
                                        <p:cTn id="24" dur="1" fill="hold"/>
                                        <p:tgtEl>
                                          <p:spTgt spid="5127">
                                            <p:txEl>
                                              <p:pRg st="2" end="2"/>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127">
                                            <p:txEl>
                                              <p:pRg st="4" end="4"/>
                                            </p:txEl>
                                          </p:spTgt>
                                        </p:tgtEl>
                                        <p:attrNameLst>
                                          <p:attrName>style.visibility</p:attrName>
                                        </p:attrNameLst>
                                      </p:cBhvr>
                                      <p:to>
                                        <p:strVal val="visible"/>
                                      </p:to>
                                    </p:set>
                                    <p:anim to="" calcmode="lin" valueType="num">
                                      <p:cBhvr>
                                        <p:cTn id="27" dur="1" fill="hold"/>
                                        <p:tgtEl>
                                          <p:spTgt spid="512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128">
                                            <p:txEl>
                                              <p:pRg st="0" end="0"/>
                                            </p:txEl>
                                          </p:spTgt>
                                        </p:tgtEl>
                                        <p:attrNameLst>
                                          <p:attrName>style.visibility</p:attrName>
                                        </p:attrNameLst>
                                      </p:cBhvr>
                                      <p:to>
                                        <p:strVal val="visible"/>
                                      </p:to>
                                    </p:set>
                                    <p:anim to="" calcmode="lin" valueType="num">
                                      <p:cBhvr>
                                        <p:cTn id="32" dur="1" fill="hold"/>
                                        <p:tgtEl>
                                          <p:spTgt spid="5128">
                                            <p:txEl>
                                              <p:pRg st="0" end="0"/>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5128">
                                            <p:txEl>
                                              <p:pRg st="1" end="1"/>
                                            </p:txEl>
                                          </p:spTgt>
                                        </p:tgtEl>
                                        <p:attrNameLst>
                                          <p:attrName>style.visibility</p:attrName>
                                        </p:attrNameLst>
                                      </p:cBhvr>
                                      <p:to>
                                        <p:strVal val="visible"/>
                                      </p:to>
                                    </p:set>
                                    <p:anim to="" calcmode="lin" valueType="num">
                                      <p:cBhvr>
                                        <p:cTn id="35" dur="1" fill="hold"/>
                                        <p:tgtEl>
                                          <p:spTgt spid="5128">
                                            <p:txEl>
                                              <p:pRg st="1" end="1"/>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5128">
                                            <p:txEl>
                                              <p:pRg st="2" end="2"/>
                                            </p:txEl>
                                          </p:spTgt>
                                        </p:tgtEl>
                                        <p:attrNameLst>
                                          <p:attrName>style.visibility</p:attrName>
                                        </p:attrNameLst>
                                      </p:cBhvr>
                                      <p:to>
                                        <p:strVal val="visible"/>
                                      </p:to>
                                    </p:set>
                                    <p:anim to="" calcmode="lin" valueType="num">
                                      <p:cBhvr>
                                        <p:cTn id="38" dur="1" fill="hold"/>
                                        <p:tgtEl>
                                          <p:spTgt spid="5128">
                                            <p:txEl>
                                              <p:pRg st="2" end="2"/>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5128">
                                            <p:txEl>
                                              <p:pRg st="3" end="3"/>
                                            </p:txEl>
                                          </p:spTgt>
                                        </p:tgtEl>
                                        <p:attrNameLst>
                                          <p:attrName>style.visibility</p:attrName>
                                        </p:attrNameLst>
                                      </p:cBhvr>
                                      <p:to>
                                        <p:strVal val="visible"/>
                                      </p:to>
                                    </p:set>
                                    <p:anim to="" calcmode="lin" valueType="num">
                                      <p:cBhvr>
                                        <p:cTn id="41" dur="1" fill="hold"/>
                                        <p:tgtEl>
                                          <p:spTgt spid="512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3" name="Picture 5" descr="26names"/>
          <p:cNvPicPr>
            <a:picLocks noChangeAspect="1" noChangeArrowheads="1"/>
          </p:cNvPicPr>
          <p:nvPr/>
        </p:nvPicPr>
        <p:blipFill>
          <a:blip r:embed="rId2" cstate="print">
            <a:lum bright="90000" contrast="-70000"/>
          </a:blip>
          <a:srcRect/>
          <a:stretch>
            <a:fillRect/>
          </a:stretch>
        </p:blipFill>
        <p:spPr bwMode="auto">
          <a:xfrm>
            <a:off x="0" y="0"/>
            <a:ext cx="9144000" cy="6858000"/>
          </a:xfrm>
          <a:prstGeom prst="rect">
            <a:avLst/>
          </a:prstGeom>
          <a:noFill/>
          <a:ln w="9525">
            <a:noFill/>
            <a:miter lim="800000"/>
            <a:headEnd/>
            <a:tailEnd/>
          </a:ln>
        </p:spPr>
      </p:pic>
      <p:sp>
        <p:nvSpPr>
          <p:cNvPr id="7174" name="Rectangle 6"/>
          <p:cNvSpPr>
            <a:spLocks noChangeArrowheads="1"/>
          </p:cNvSpPr>
          <p:nvPr/>
        </p:nvSpPr>
        <p:spPr bwMode="auto">
          <a:xfrm>
            <a:off x="457200" y="76200"/>
            <a:ext cx="8229600" cy="1143000"/>
          </a:xfrm>
          <a:prstGeom prst="rect">
            <a:avLst/>
          </a:prstGeom>
          <a:noFill/>
          <a:ln w="9525">
            <a:noFill/>
            <a:miter lim="800000"/>
            <a:headEnd/>
            <a:tailEnd/>
          </a:ln>
          <a:effectLst/>
        </p:spPr>
        <p:txBody>
          <a:bodyPr anchor="ctr"/>
          <a:lstStyle/>
          <a:p>
            <a:pPr algn="ctr"/>
            <a:r>
              <a:rPr lang="en-US" sz="4400" b="1">
                <a:solidFill>
                  <a:schemeClr val="accent2"/>
                </a:solidFill>
                <a:latin typeface="Times New Roman" pitchFamily="18" charset="0"/>
              </a:rPr>
              <a:t>What’s In A Name?</a:t>
            </a:r>
          </a:p>
        </p:txBody>
      </p:sp>
      <p:sp>
        <p:nvSpPr>
          <p:cNvPr id="7175" name="Text Box 7"/>
          <p:cNvSpPr txBox="1">
            <a:spLocks noChangeArrowheads="1"/>
          </p:cNvSpPr>
          <p:nvPr/>
        </p:nvSpPr>
        <p:spPr bwMode="auto">
          <a:xfrm>
            <a:off x="0" y="1143000"/>
            <a:ext cx="9144000" cy="5364163"/>
          </a:xfrm>
          <a:prstGeom prst="rect">
            <a:avLst/>
          </a:prstGeom>
          <a:noFill/>
          <a:ln w="9525">
            <a:noFill/>
            <a:miter lim="800000"/>
            <a:headEnd/>
            <a:tailEnd/>
          </a:ln>
          <a:effectLst/>
        </p:spPr>
        <p:txBody>
          <a:bodyPr>
            <a:spAutoFit/>
          </a:bodyPr>
          <a:lstStyle/>
          <a:p>
            <a:pPr algn="ctr">
              <a:spcBef>
                <a:spcPct val="50000"/>
              </a:spcBef>
            </a:pPr>
            <a:r>
              <a:rPr lang="en-US" b="1" dirty="0">
                <a:latin typeface="Times New Roman" pitchFamily="18" charset="0"/>
              </a:rPr>
              <a:t>How important is a name?</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How do you  feel when someone mispronounces your name?</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How would you feel if someone changed your name?</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What is the difference between a number and a name?</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What are some examples of situations where people are referred to by a number?</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How would you feel if you were referred to by a number instead of a name?</a:t>
            </a:r>
          </a:p>
          <a:p>
            <a:pPr algn="ctr">
              <a:spcBef>
                <a:spcPct val="50000"/>
              </a:spcBef>
            </a:pPr>
            <a:endParaRPr lang="en-US" b="1" dirty="0">
              <a:latin typeface="Times New Roman" pitchFamily="18" charset="0"/>
            </a:endParaRPr>
          </a:p>
          <a:p>
            <a:pPr algn="ctr">
              <a:spcBef>
                <a:spcPct val="50000"/>
              </a:spcBef>
            </a:pPr>
            <a:r>
              <a:rPr lang="en-US" sz="2000" b="1" dirty="0">
                <a:solidFill>
                  <a:schemeClr val="accent2"/>
                </a:solidFill>
                <a:latin typeface="Times New Roman" pitchFamily="18" charset="0"/>
              </a:rPr>
              <a:t>Complete </a:t>
            </a:r>
            <a:r>
              <a:rPr lang="en-US" sz="2000" b="1" i="1" dirty="0">
                <a:solidFill>
                  <a:schemeClr val="accent2"/>
                </a:solidFill>
                <a:latin typeface="Times New Roman" pitchFamily="18" charset="0"/>
              </a:rPr>
              <a:t>Making a Difference</a:t>
            </a:r>
            <a:r>
              <a:rPr lang="en-US" sz="2000" b="1" dirty="0">
                <a:solidFill>
                  <a:schemeClr val="accent2"/>
                </a:solidFill>
                <a:latin typeface="Times New Roman" pitchFamily="18" charset="0"/>
              </a:rPr>
              <a:t> (Page 71</a:t>
            </a:r>
            <a:r>
              <a:rPr lang="en-US" sz="2000" b="1" dirty="0" smtClean="0">
                <a:solidFill>
                  <a:schemeClr val="accent2"/>
                </a:solidFill>
                <a:latin typeface="Times New Roman" pitchFamily="18" charset="0"/>
              </a:rPr>
              <a:t>)</a:t>
            </a:r>
            <a:endParaRPr lang="en-US" sz="2000" b="1" dirty="0">
              <a:solidFill>
                <a:schemeClr val="accent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 to="" calcmode="lin" valueType="num">
                                      <p:cBhvr>
                                        <p:cTn id="7" dur="1" fill="hold"/>
                                        <p:tgtEl>
                                          <p:spTgt spid="71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75">
                                            <p:txEl>
                                              <p:pRg st="0" end="0"/>
                                            </p:txEl>
                                          </p:spTgt>
                                        </p:tgtEl>
                                        <p:attrNameLst>
                                          <p:attrName>style.visibility</p:attrName>
                                        </p:attrNameLst>
                                      </p:cBhvr>
                                      <p:to>
                                        <p:strVal val="visible"/>
                                      </p:to>
                                    </p:set>
                                    <p:anim to="" calcmode="lin" valueType="num">
                                      <p:cBhvr>
                                        <p:cTn id="10" dur="1" fill="hold"/>
                                        <p:tgtEl>
                                          <p:spTgt spid="717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175">
                                            <p:txEl>
                                              <p:pRg st="2" end="2"/>
                                            </p:txEl>
                                          </p:spTgt>
                                        </p:tgtEl>
                                        <p:attrNameLst>
                                          <p:attrName>style.visibility</p:attrName>
                                        </p:attrNameLst>
                                      </p:cBhvr>
                                      <p:to>
                                        <p:strVal val="visible"/>
                                      </p:to>
                                    </p:set>
                                    <p:anim to="" calcmode="lin" valueType="num">
                                      <p:cBhvr>
                                        <p:cTn id="15" dur="1" fill="hold"/>
                                        <p:tgtEl>
                                          <p:spTgt spid="717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175">
                                            <p:txEl>
                                              <p:pRg st="4" end="4"/>
                                            </p:txEl>
                                          </p:spTgt>
                                        </p:tgtEl>
                                        <p:attrNameLst>
                                          <p:attrName>style.visibility</p:attrName>
                                        </p:attrNameLst>
                                      </p:cBhvr>
                                      <p:to>
                                        <p:strVal val="visible"/>
                                      </p:to>
                                    </p:set>
                                    <p:anim to="" calcmode="lin" valueType="num">
                                      <p:cBhvr>
                                        <p:cTn id="20" dur="1" fill="hold"/>
                                        <p:tgtEl>
                                          <p:spTgt spid="7175">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7175">
                                            <p:txEl>
                                              <p:pRg st="6" end="6"/>
                                            </p:txEl>
                                          </p:spTgt>
                                        </p:tgtEl>
                                        <p:attrNameLst>
                                          <p:attrName>style.visibility</p:attrName>
                                        </p:attrNameLst>
                                      </p:cBhvr>
                                      <p:to>
                                        <p:strVal val="visible"/>
                                      </p:to>
                                    </p:set>
                                    <p:anim to="" calcmode="lin" valueType="num">
                                      <p:cBhvr>
                                        <p:cTn id="25" dur="1" fill="hold"/>
                                        <p:tgtEl>
                                          <p:spTgt spid="7175">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7175">
                                            <p:txEl>
                                              <p:pRg st="8" end="8"/>
                                            </p:txEl>
                                          </p:spTgt>
                                        </p:tgtEl>
                                        <p:attrNameLst>
                                          <p:attrName>style.visibility</p:attrName>
                                        </p:attrNameLst>
                                      </p:cBhvr>
                                      <p:to>
                                        <p:strVal val="visible"/>
                                      </p:to>
                                    </p:set>
                                    <p:anim to="" calcmode="lin" valueType="num">
                                      <p:cBhvr>
                                        <p:cTn id="30" dur="1" fill="hold"/>
                                        <p:tgtEl>
                                          <p:spTgt spid="7175">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7175">
                                            <p:txEl>
                                              <p:pRg st="10" end="10"/>
                                            </p:txEl>
                                          </p:spTgt>
                                        </p:tgtEl>
                                        <p:attrNameLst>
                                          <p:attrName>style.visibility</p:attrName>
                                        </p:attrNameLst>
                                      </p:cBhvr>
                                      <p:to>
                                        <p:strVal val="visible"/>
                                      </p:to>
                                    </p:set>
                                    <p:anim to="" calcmode="lin" valueType="num">
                                      <p:cBhvr>
                                        <p:cTn id="35" dur="1" fill="hold"/>
                                        <p:tgtEl>
                                          <p:spTgt spid="7175">
                                            <p:txEl>
                                              <p:pRg st="10" end="1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7175">
                                            <p:txEl>
                                              <p:pRg st="12" end="12"/>
                                            </p:txEl>
                                          </p:spTgt>
                                        </p:tgtEl>
                                        <p:attrNameLst>
                                          <p:attrName>style.visibility</p:attrName>
                                        </p:attrNameLst>
                                      </p:cBhvr>
                                      <p:to>
                                        <p:strVal val="visible"/>
                                      </p:to>
                                    </p:set>
                                    <p:anim to="" calcmode="lin" valueType="num">
                                      <p:cBhvr>
                                        <p:cTn id="40" dur="1" fill="hold"/>
                                        <p:tgtEl>
                                          <p:spTgt spid="7175">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13819"/>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8196" name="Rectangle 4"/>
          <p:cNvSpPr>
            <a:spLocks noGrp="1" noChangeArrowheads="1"/>
          </p:cNvSpPr>
          <p:nvPr>
            <p:ph type="title"/>
          </p:nvPr>
        </p:nvSpPr>
        <p:spPr>
          <a:xfrm>
            <a:off x="0" y="76200"/>
            <a:ext cx="9144000" cy="1143000"/>
          </a:xfrm>
        </p:spPr>
        <p:txBody>
          <a:bodyPr/>
          <a:lstStyle/>
          <a:p>
            <a:r>
              <a:rPr lang="en-US" sz="4000" b="1">
                <a:solidFill>
                  <a:schemeClr val="accent2"/>
                </a:solidFill>
                <a:latin typeface="Times New Roman" pitchFamily="18" charset="0"/>
              </a:rPr>
              <a:t>National Loyalties in a Multicultural and</a:t>
            </a:r>
            <a:br>
              <a:rPr lang="en-US" sz="4000" b="1">
                <a:solidFill>
                  <a:schemeClr val="accent2"/>
                </a:solidFill>
                <a:latin typeface="Times New Roman" pitchFamily="18" charset="0"/>
              </a:rPr>
            </a:br>
            <a:r>
              <a:rPr lang="en-US" sz="4000" b="1">
                <a:solidFill>
                  <a:schemeClr val="accent2"/>
                </a:solidFill>
                <a:latin typeface="Times New Roman" pitchFamily="18" charset="0"/>
              </a:rPr>
              <a:t>Pluralistic Society</a:t>
            </a:r>
          </a:p>
        </p:txBody>
      </p:sp>
      <p:pic>
        <p:nvPicPr>
          <p:cNvPr id="8197" name="Picture 5"/>
          <p:cNvPicPr>
            <a:picLocks noChangeAspect="1" noChangeArrowheads="1"/>
          </p:cNvPicPr>
          <p:nvPr/>
        </p:nvPicPr>
        <p:blipFill>
          <a:blip r:embed="rId3" cstate="print"/>
          <a:srcRect/>
          <a:stretch>
            <a:fillRect/>
          </a:stretch>
        </p:blipFill>
        <p:spPr bwMode="auto">
          <a:xfrm>
            <a:off x="2209800" y="1371600"/>
            <a:ext cx="4572000" cy="5257800"/>
          </a:xfrm>
          <a:prstGeom prst="rect">
            <a:avLst/>
          </a:prstGeom>
          <a:noFill/>
          <a:ln w="9525">
            <a:noFill/>
            <a:miter lim="800000"/>
            <a:headEnd/>
            <a:tailEnd/>
          </a:ln>
          <a:effectLst/>
        </p:spPr>
      </p:pic>
      <p:sp>
        <p:nvSpPr>
          <p:cNvPr id="8200" name="Text Box 8"/>
          <p:cNvSpPr txBox="1">
            <a:spLocks noChangeArrowheads="1"/>
          </p:cNvSpPr>
          <p:nvPr/>
        </p:nvSpPr>
        <p:spPr bwMode="auto">
          <a:xfrm>
            <a:off x="152400" y="2971800"/>
            <a:ext cx="1905000" cy="1465263"/>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After making a similar chart, read page 72, making point form notes</a:t>
            </a:r>
          </a:p>
        </p:txBody>
      </p:sp>
      <p:sp>
        <p:nvSpPr>
          <p:cNvPr id="8201" name="Text Box 9"/>
          <p:cNvSpPr txBox="1">
            <a:spLocks noChangeArrowheads="1"/>
          </p:cNvSpPr>
          <p:nvPr/>
        </p:nvSpPr>
        <p:spPr bwMode="auto">
          <a:xfrm>
            <a:off x="2362200" y="5105400"/>
            <a:ext cx="4267200" cy="641350"/>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Your summary statement should include two pieces of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9"/>
                                        </p:tgtEl>
                                        <p:attrNameLst>
                                          <p:attrName>style.visibility</p:attrName>
                                        </p:attrNameLst>
                                      </p:cBhvr>
                                      <p:to>
                                        <p:strVal val="visible"/>
                                      </p:to>
                                    </p:set>
                                    <p:anim to="" calcmode="lin" valueType="num">
                                      <p:cBhvr>
                                        <p:cTn id="7" dur="1" fill="hold"/>
                                        <p:tgtEl>
                                          <p:spTgt spid="819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196"/>
                                        </p:tgtEl>
                                        <p:attrNameLst>
                                          <p:attrName>style.visibility</p:attrName>
                                        </p:attrNameLst>
                                      </p:cBhvr>
                                      <p:to>
                                        <p:strVal val="visible"/>
                                      </p:to>
                                    </p:set>
                                    <p:anim to="" calcmode="lin" valueType="num">
                                      <p:cBhvr>
                                        <p:cTn id="10" dur="1" fill="hold"/>
                                        <p:tgtEl>
                                          <p:spTgt spid="819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7"/>
                                        </p:tgtEl>
                                        <p:attrNameLst>
                                          <p:attrName>style.visibility</p:attrName>
                                        </p:attrNameLst>
                                      </p:cBhvr>
                                      <p:to>
                                        <p:strVal val="visible"/>
                                      </p:to>
                                    </p:set>
                                    <p:anim to="" calcmode="lin" valueType="num">
                                      <p:cBhvr>
                                        <p:cTn id="13" dur="1" fill="hold"/>
                                        <p:tgtEl>
                                          <p:spTgt spid="819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200">
                                            <p:txEl>
                                              <p:pRg st="0" end="0"/>
                                            </p:txEl>
                                          </p:spTgt>
                                        </p:tgtEl>
                                        <p:attrNameLst>
                                          <p:attrName>style.visibility</p:attrName>
                                        </p:attrNameLst>
                                      </p:cBhvr>
                                      <p:to>
                                        <p:strVal val="visible"/>
                                      </p:to>
                                    </p:set>
                                    <p:anim to="" calcmode="lin" valueType="num">
                                      <p:cBhvr>
                                        <p:cTn id="16" dur="1" fill="hold"/>
                                        <p:tgtEl>
                                          <p:spTgt spid="8200">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8201">
                                            <p:txEl>
                                              <p:pRg st="0" end="0"/>
                                            </p:txEl>
                                          </p:spTgt>
                                        </p:tgtEl>
                                        <p:attrNameLst>
                                          <p:attrName>style.visibility</p:attrName>
                                        </p:attrNameLst>
                                      </p:cBhvr>
                                      <p:to>
                                        <p:strVal val="visible"/>
                                      </p:to>
                                    </p:set>
                                    <p:anim to="" calcmode="lin" valueType="num">
                                      <p:cBhvr>
                                        <p:cTn id="19" dur="1" fill="hold"/>
                                        <p:tgtEl>
                                          <p:spTgt spid="820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9" name="Picture 9" descr="800px-Flags_of_Canada_and_the_United_State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0244" name="Picture 4"/>
          <p:cNvPicPr>
            <a:picLocks noChangeAspect="1" noChangeArrowheads="1"/>
          </p:cNvPicPr>
          <p:nvPr/>
        </p:nvPicPr>
        <p:blipFill>
          <a:blip r:embed="rId3" cstate="print"/>
          <a:srcRect/>
          <a:stretch>
            <a:fillRect/>
          </a:stretch>
        </p:blipFill>
        <p:spPr bwMode="auto">
          <a:xfrm>
            <a:off x="2286000" y="1031875"/>
            <a:ext cx="4397375" cy="5064125"/>
          </a:xfrm>
          <a:prstGeom prst="rect">
            <a:avLst/>
          </a:prstGeom>
          <a:noFill/>
          <a:ln w="9525">
            <a:noFill/>
            <a:miter lim="800000"/>
            <a:headEnd/>
            <a:tailEnd/>
          </a:ln>
          <a:effectLst/>
        </p:spPr>
      </p:pic>
      <p:sp>
        <p:nvSpPr>
          <p:cNvPr id="10250" name="Text Box 10"/>
          <p:cNvSpPr txBox="1">
            <a:spLocks noChangeArrowheads="1"/>
          </p:cNvSpPr>
          <p:nvPr/>
        </p:nvSpPr>
        <p:spPr bwMode="auto">
          <a:xfrm>
            <a:off x="0" y="5881688"/>
            <a:ext cx="9144000" cy="366712"/>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Read the handout and complete the questions</a:t>
            </a:r>
          </a:p>
        </p:txBody>
      </p:sp>
      <p:sp>
        <p:nvSpPr>
          <p:cNvPr id="10251" name="Rectangle 11"/>
          <p:cNvSpPr>
            <a:spLocks noChangeArrowheads="1"/>
          </p:cNvSpPr>
          <p:nvPr/>
        </p:nvSpPr>
        <p:spPr bwMode="auto">
          <a:xfrm>
            <a:off x="0" y="228600"/>
            <a:ext cx="9144000" cy="579438"/>
          </a:xfrm>
          <a:prstGeom prst="rect">
            <a:avLst/>
          </a:prstGeom>
          <a:noFill/>
          <a:ln w="9525">
            <a:noFill/>
            <a:miter lim="800000"/>
            <a:headEnd/>
            <a:tailEnd/>
          </a:ln>
          <a:effectLst/>
        </p:spPr>
        <p:txBody>
          <a:bodyPr>
            <a:spAutoFit/>
          </a:bodyPr>
          <a:lstStyle/>
          <a:p>
            <a:pPr algn="ctr"/>
            <a:r>
              <a:rPr lang="en-US" sz="3200" b="1">
                <a:latin typeface="Times New Roman" pitchFamily="18" charset="0"/>
              </a:rPr>
              <a:t>Oaths of Citizenship</a:t>
            </a:r>
          </a:p>
        </p:txBody>
      </p:sp>
      <p:sp>
        <p:nvSpPr>
          <p:cNvPr id="10252" name="Text Box 12"/>
          <p:cNvSpPr txBox="1">
            <a:spLocks noChangeArrowheads="1"/>
          </p:cNvSpPr>
          <p:nvPr/>
        </p:nvSpPr>
        <p:spPr bwMode="auto">
          <a:xfrm>
            <a:off x="0" y="2133600"/>
            <a:ext cx="22098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FF3300"/>
                </a:solidFill>
                <a:latin typeface="Times New Roman" pitchFamily="18" charset="0"/>
              </a:rPr>
              <a:t>Canada</a:t>
            </a:r>
          </a:p>
        </p:txBody>
      </p:sp>
      <p:sp>
        <p:nvSpPr>
          <p:cNvPr id="10254" name="Text Box 14"/>
          <p:cNvSpPr txBox="1">
            <a:spLocks noChangeArrowheads="1"/>
          </p:cNvSpPr>
          <p:nvPr/>
        </p:nvSpPr>
        <p:spPr bwMode="auto">
          <a:xfrm>
            <a:off x="6934200" y="1600200"/>
            <a:ext cx="1981200" cy="1554163"/>
          </a:xfrm>
          <a:prstGeom prst="rect">
            <a:avLst/>
          </a:prstGeom>
          <a:noFill/>
          <a:ln w="9525">
            <a:noFill/>
            <a:miter lim="800000"/>
            <a:headEnd/>
            <a:tailEnd/>
          </a:ln>
          <a:effectLst/>
        </p:spPr>
        <p:txBody>
          <a:bodyPr>
            <a:spAutoFit/>
          </a:bodyPr>
          <a:lstStyle/>
          <a:p>
            <a:pPr algn="ctr"/>
            <a:r>
              <a:rPr lang="en-US" sz="3200" b="1">
                <a:solidFill>
                  <a:srgbClr val="FF3300"/>
                </a:solidFill>
                <a:latin typeface="Times New Roman" pitchFamily="18" charset="0"/>
              </a:rPr>
              <a:t>The</a:t>
            </a:r>
            <a:r>
              <a:rPr lang="en-US" sz="3200" b="1">
                <a:solidFill>
                  <a:schemeClr val="accent2"/>
                </a:solidFill>
                <a:latin typeface="Times New Roman" pitchFamily="18" charset="0"/>
              </a:rPr>
              <a:t> </a:t>
            </a:r>
            <a:r>
              <a:rPr lang="en-US" sz="3200" b="1">
                <a:solidFill>
                  <a:schemeClr val="bg1"/>
                </a:solidFill>
                <a:latin typeface="Times New Roman" pitchFamily="18" charset="0"/>
              </a:rPr>
              <a:t>United</a:t>
            </a:r>
            <a:r>
              <a:rPr lang="en-US" sz="3200" b="1">
                <a:solidFill>
                  <a:schemeClr val="accent2"/>
                </a:solidFill>
                <a:latin typeface="Times New Roman" pitchFamily="18" charset="0"/>
              </a:rPr>
              <a:t> States</a:t>
            </a:r>
            <a:endParaRPr lang="en-US" sz="3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to="" calcmode="lin" valueType="num">
                                      <p:cBhvr>
                                        <p:cTn id="7" dur="1" fill="hold"/>
                                        <p:tgtEl>
                                          <p:spTgt spid="1024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9"/>
                                        </p:tgtEl>
                                        <p:attrNameLst>
                                          <p:attrName>style.visibility</p:attrName>
                                        </p:attrNameLst>
                                      </p:cBhvr>
                                      <p:to>
                                        <p:strVal val="visible"/>
                                      </p:to>
                                    </p:set>
                                    <p:anim to="" calcmode="lin" valueType="num">
                                      <p:cBhvr>
                                        <p:cTn id="10" dur="1" fill="hold"/>
                                        <p:tgtEl>
                                          <p:spTgt spid="1024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50">
                                            <p:txEl>
                                              <p:pRg st="0" end="0"/>
                                            </p:txEl>
                                          </p:spTgt>
                                        </p:tgtEl>
                                        <p:attrNameLst>
                                          <p:attrName>style.visibility</p:attrName>
                                        </p:attrNameLst>
                                      </p:cBhvr>
                                      <p:to>
                                        <p:strVal val="visible"/>
                                      </p:to>
                                    </p:set>
                                    <p:anim to="" calcmode="lin" valueType="num">
                                      <p:cBhvr>
                                        <p:cTn id="13" dur="1" fill="hold"/>
                                        <p:tgtEl>
                                          <p:spTgt spid="10250">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0254"/>
                                        </p:tgtEl>
                                        <p:attrNameLst>
                                          <p:attrName>style.visibility</p:attrName>
                                        </p:attrNameLst>
                                      </p:cBhvr>
                                      <p:to>
                                        <p:strVal val="visible"/>
                                      </p:to>
                                    </p:set>
                                    <p:anim to="" calcmode="lin" valueType="num">
                                      <p:cBhvr>
                                        <p:cTn id="16" dur="1" fill="hold"/>
                                        <p:tgtEl>
                                          <p:spTgt spid="10254"/>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0252"/>
                                        </p:tgtEl>
                                        <p:attrNameLst>
                                          <p:attrName>style.visibility</p:attrName>
                                        </p:attrNameLst>
                                      </p:cBhvr>
                                      <p:to>
                                        <p:strVal val="visible"/>
                                      </p:to>
                                    </p:set>
                                    <p:anim to="" calcmode="lin" valueType="num">
                                      <p:cBhvr>
                                        <p:cTn id="19" dur="1" fill="hold"/>
                                        <p:tgtEl>
                                          <p:spTgt spid="102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P spid="1025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TotalTime>
  <Words>1213</Words>
  <Application>Microsoft Office PowerPoint</Application>
  <PresentationFormat>On-screen Show (4:3)</PresentationFormat>
  <Paragraphs>199</Paragraphs>
  <Slides>25</Slides>
  <Notes>0</Notes>
  <HiddenSlides>1</HiddenSlides>
  <MMClips>3</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Slide 1</vt:lpstr>
      <vt:lpstr>Slide 2</vt:lpstr>
      <vt:lpstr>Slide 3</vt:lpstr>
      <vt:lpstr>Slide 4</vt:lpstr>
      <vt:lpstr>And Finally…</vt:lpstr>
      <vt:lpstr>Affirming Nationalist Loyalties</vt:lpstr>
      <vt:lpstr>Slide 7</vt:lpstr>
      <vt:lpstr>National Loyalties in a Multicultural and Pluralistic Society</vt:lpstr>
      <vt:lpstr>Slide 9</vt:lpstr>
      <vt:lpstr>Slide 10</vt:lpstr>
      <vt:lpstr>And Finally…</vt:lpstr>
      <vt:lpstr>How Can Nationalist Loyalties Create Conflict?</vt:lpstr>
      <vt:lpstr>Slide 13</vt:lpstr>
      <vt:lpstr>Slide 14</vt:lpstr>
      <vt:lpstr>Slide 15</vt:lpstr>
      <vt:lpstr>And Finally…</vt:lpstr>
      <vt:lpstr>Slide 17</vt:lpstr>
      <vt:lpstr>Slide 18</vt:lpstr>
      <vt:lpstr>Slide 19</vt:lpstr>
      <vt:lpstr>Slide 20</vt:lpstr>
      <vt:lpstr>And Finally…</vt:lpstr>
      <vt:lpstr>Slide 22</vt:lpstr>
      <vt:lpstr>Slide 23</vt:lpstr>
      <vt:lpstr>Slide 24</vt:lpstr>
      <vt:lpstr>Slide 25</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69</cp:revision>
  <dcterms:created xsi:type="dcterms:W3CDTF">2008-09-19T01:26:11Z</dcterms:created>
  <dcterms:modified xsi:type="dcterms:W3CDTF">2012-02-27T23:26:49Z</dcterms:modified>
</cp:coreProperties>
</file>