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 id="285"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308" r:id="rId43"/>
    <p:sldId id="297" r:id="rId44"/>
    <p:sldId id="298" r:id="rId45"/>
    <p:sldId id="300" r:id="rId46"/>
    <p:sldId id="301" r:id="rId47"/>
    <p:sldId id="303" r:id="rId48"/>
    <p:sldId id="304" r:id="rId49"/>
    <p:sldId id="302" r:id="rId50"/>
    <p:sldId id="305" r:id="rId51"/>
    <p:sldId id="307" r:id="rId52"/>
    <p:sldId id="306"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7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1" autoAdjust="0"/>
    <p:restoredTop sz="94660"/>
  </p:normalViewPr>
  <p:slideViewPr>
    <p:cSldViewPr>
      <p:cViewPr varScale="1">
        <p:scale>
          <a:sx n="69" d="100"/>
          <a:sy n="69" d="100"/>
        </p:scale>
        <p:origin x="-5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C378D9-6411-4BB9-8514-EC1B35C49565}" type="datetimeFigureOut">
              <a:rPr lang="en-US" smtClean="0"/>
              <a:pPr/>
              <a:t>6/21/2011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F7EE72-91DD-41E0-988F-1E0ACC226615}"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9AF0F-F72F-4FA4-A84C-93970D0E6054}" type="datetimeFigureOut">
              <a:rPr lang="en-US" smtClean="0"/>
              <a:pPr/>
              <a:t>6/21/2011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E0D328-2D6E-447E-A156-D4F464A1581E}"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FE0D328-2D6E-447E-A156-D4F464A1581E}"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81C133-683E-429E-A714-A154FE63C8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297B4-43CD-4DB9-B45A-3ACD3C40BC9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3CDB40-4AEB-4631-A616-C8ACE806D07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D08CB8-AE80-4F24-97A6-E00A732409D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6DA185-558C-4CB4-99BF-31429460AD2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8AEC0E-BF81-4FE8-9378-C64679E2C4F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788157-1FE9-44E2-A44F-866DCF5D698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0F913B-68D3-4C63-BAE1-45068FF738C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2F5224-3762-4245-9717-3882006CCB3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8E4333-EBD6-47F1-B489-79E81A7E041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A45F6C-B01F-486C-B2DA-2B5A4D07C1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56847F1-641C-48F8-8832-38C2823963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iva.org/app.php"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file:///\\fhs-ms\MSDATA\Staff\Brendan%20Edwards\Social\FRONTLINE%20World%20.%20Uganda%20-%20A%20Little%20Goes%20A%20Long%20Way%20.%20Video%20%20%20PBS_WMV%20V9.wmv" TargetMode="External"/><Relationship Id="rId5" Type="http://schemas.openxmlformats.org/officeDocument/2006/relationships/image" Target="../media/image7.png"/><Relationship Id="rId4" Type="http://schemas.openxmlformats.org/officeDocument/2006/relationships/hyperlink" Target="http://www.pbs.org/frontlineworld/stories/uganda601/uganda-601.html?&amp;c=3w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file:///\\fhs-ms\MSDATA\Staff\Brendan%20Edwards\Social\Social%2010-1-2\Related%20Issue%204\A%20Fistful%20Of%20Dollars.wmv" TargetMode="External"/><Relationship Id="rId5" Type="http://schemas.openxmlformats.org/officeDocument/2006/relationships/image" Target="../media/image8.png"/><Relationship Id="rId4" Type="http://schemas.openxmlformats.org/officeDocument/2006/relationships/hyperlink" Target="http://www.blogcatalog.com/search.frame.php?term=kiva%20video&amp;id=637c3b4ec7756f6e127fec353e15745e"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fhs-ms\MSDATA\Staff\Brendan%20Edwards\Social\Social%2010-1-2\Related%20Issue%204\Micro-Financing%20In%20Action_WMV%20V9.wmv" TargetMode="External"/><Relationship Id="rId1" Type="http://schemas.openxmlformats.org/officeDocument/2006/relationships/video" Target="file:///\\fhs-ms\MSDATA\Staff\Brendan%20Edwards\Social\Social%2010-1-2\Related%20Issue%204\Small%20Fortunes%20%20%20KBYU-TV_WMV%20V9.wmv"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file:///\\fhs-ms\MSDATA\Staff\Brendan%20Edwards\Social\Social%2010-1-2\Related%20Issue%204\The%20Simpsons%20-%20''Loan-a-Lisa''.wmv" TargetMode="Externa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ideo" Target="file:///\\fhs-ms\MSDATA\Staff\Brendan%20Edwards\Social\Social%2010-1-2\Related%20Issue%204\Born%20into%20brothels_WMV%20V9.wmv" TargetMode="External"/><Relationship Id="rId5" Type="http://schemas.openxmlformats.org/officeDocument/2006/relationships/image" Target="../media/image15.png"/><Relationship Id="rId4" Type="http://schemas.openxmlformats.org/officeDocument/2006/relationships/hyperlink" Target="http://www.youtube.com/watch?v=rOKYNHhX1qU"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2054" name="Text Box 6"/>
          <p:cNvSpPr txBox="1">
            <a:spLocks noChangeArrowheads="1"/>
          </p:cNvSpPr>
          <p:nvPr/>
        </p:nvSpPr>
        <p:spPr bwMode="auto">
          <a:xfrm>
            <a:off x="0" y="0"/>
            <a:ext cx="9144000" cy="914400"/>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Related Issue #4</a:t>
            </a:r>
          </a:p>
          <a:p>
            <a:pPr algn="ctr">
              <a:spcBef>
                <a:spcPct val="50000"/>
              </a:spcBef>
            </a:pPr>
            <a:r>
              <a:rPr lang="en-US" sz="2400" b="1" dirty="0" smtClean="0">
                <a:solidFill>
                  <a:srgbClr val="FF0000"/>
                </a:solidFill>
                <a:latin typeface="Times New Roman" pitchFamily="18" charset="0"/>
              </a:rPr>
              <a:t>(To </a:t>
            </a:r>
            <a:r>
              <a:rPr lang="en-US" sz="2400" b="1" dirty="0">
                <a:solidFill>
                  <a:srgbClr val="FF0000"/>
                </a:solidFill>
                <a:latin typeface="Times New Roman" pitchFamily="18" charset="0"/>
              </a:rPr>
              <a:t>What </a:t>
            </a:r>
            <a:r>
              <a:rPr lang="en-US" sz="2400" b="1" dirty="0" smtClean="0">
                <a:solidFill>
                  <a:srgbClr val="FF0000"/>
                </a:solidFill>
                <a:latin typeface="Times New Roman" pitchFamily="18" charset="0"/>
              </a:rPr>
              <a:t>Extent) </a:t>
            </a:r>
            <a:r>
              <a:rPr lang="en-US" sz="2400" b="1" dirty="0">
                <a:solidFill>
                  <a:srgbClr val="FF0000"/>
                </a:solidFill>
                <a:latin typeface="Times New Roman" pitchFamily="18" charset="0"/>
              </a:rPr>
              <a:t>Should I , As A Citizen, Respond to Globalization?</a:t>
            </a:r>
          </a:p>
        </p:txBody>
      </p:sp>
      <p:sp>
        <p:nvSpPr>
          <p:cNvPr id="2056" name="Text Box 8"/>
          <p:cNvSpPr txBox="1">
            <a:spLocks noChangeArrowheads="1"/>
          </p:cNvSpPr>
          <p:nvPr/>
        </p:nvSpPr>
        <p:spPr bwMode="auto">
          <a:xfrm>
            <a:off x="0" y="6172200"/>
            <a:ext cx="9144000" cy="457200"/>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hlinkClick r:id="rId3"/>
              </a:rPr>
              <a:t>Overview</a:t>
            </a:r>
            <a:r>
              <a:rPr lang="en-US" sz="2400" b="1" dirty="0">
                <a:latin typeface="Times New Roman" pitchFamily="18" charset="0"/>
              </a:rPr>
              <a:t> of one Organization</a:t>
            </a:r>
          </a:p>
        </p:txBody>
      </p:sp>
      <p:sp>
        <p:nvSpPr>
          <p:cNvPr id="2" name="Text Box 9"/>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Intro</a:t>
            </a:r>
          </a:p>
        </p:txBody>
      </p:sp>
      <p:sp>
        <p:nvSpPr>
          <p:cNvPr id="6" name="TextBox 5"/>
          <p:cNvSpPr txBox="1">
            <a:spLocks noChangeArrowheads="1"/>
          </p:cNvSpPr>
          <p:nvPr/>
        </p:nvSpPr>
        <p:spPr bwMode="auto">
          <a:xfrm>
            <a:off x="0" y="5710238"/>
            <a:ext cx="9144000" cy="461962"/>
          </a:xfrm>
          <a:prstGeom prst="rect">
            <a:avLst/>
          </a:prstGeom>
          <a:noFill/>
          <a:ln w="9525">
            <a:noFill/>
            <a:miter lim="800000"/>
            <a:headEnd/>
            <a:tailEnd/>
          </a:ln>
        </p:spPr>
        <p:txBody>
          <a:bodyPr>
            <a:spAutoFit/>
          </a:bodyPr>
          <a:lstStyle/>
          <a:p>
            <a:pPr algn="ctr"/>
            <a:r>
              <a:rPr lang="en-CA" sz="2400" b="1" dirty="0" smtClean="0">
                <a:latin typeface="Times New Roman" pitchFamily="18" charset="0"/>
                <a:cs typeface="Times New Roman" pitchFamily="18" charset="0"/>
              </a:rPr>
              <a:t>Micro-financing</a:t>
            </a:r>
            <a:endParaRPr lang="en-CA" sz="2400" b="1" dirty="0">
              <a:latin typeface="Times New Roman" pitchFamily="18" charset="0"/>
              <a:cs typeface="Times New Roman" pitchFamily="18" charset="0"/>
            </a:endParaRPr>
          </a:p>
        </p:txBody>
      </p:sp>
      <p:sp>
        <p:nvSpPr>
          <p:cNvPr id="7" name="Rectangle 6"/>
          <p:cNvSpPr/>
          <p:nvPr/>
        </p:nvSpPr>
        <p:spPr>
          <a:xfrm>
            <a:off x="0" y="3105835"/>
            <a:ext cx="9144000" cy="430887"/>
          </a:xfrm>
          <a:prstGeom prst="rect">
            <a:avLst/>
          </a:prstGeom>
        </p:spPr>
        <p:txBody>
          <a:bodyPr wrap="square">
            <a:spAutoFit/>
          </a:bodyPr>
          <a:lstStyle/>
          <a:p>
            <a:pPr algn="ctr"/>
            <a:r>
              <a:rPr lang="en-CA" sz="2200" b="1" dirty="0" smtClean="0">
                <a:latin typeface="Times New Roman" pitchFamily="18" charset="0"/>
                <a:cs typeface="Times New Roman" pitchFamily="18" charset="0"/>
              </a:rPr>
              <a:t>Students will examine their roles and responsibilities in a globalizing world</a:t>
            </a:r>
            <a:endParaRPr lang="en-US" sz="2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054"/>
                                        </p:tgtEl>
                                        <p:attrNameLst>
                                          <p:attrName>style.visibility</p:attrName>
                                        </p:attrNameLst>
                                      </p:cBhvr>
                                      <p:to>
                                        <p:strVal val="visible"/>
                                      </p:to>
                                    </p:set>
                                    <p:anim to="" calcmode="lin" valueType="num">
                                      <p:cBhvr>
                                        <p:cTn id="7" dur="1" fill="hold"/>
                                        <p:tgtEl>
                                          <p:spTgt spid="205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anim to="" calcmode="lin" valueType="num">
                                      <p:cBhvr>
                                        <p:cTn id="15" dur="1" fill="hold"/>
                                        <p:tgtEl>
                                          <p:spTgt spid="2053"/>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to="" calcmode="lin" valueType="num">
                                      <p:cBhvr>
                                        <p:cTn id="18" dur="1" fill="hold"/>
                                        <p:tgtEl>
                                          <p:spTgt spid="6"/>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2056"/>
                                        </p:tgtEl>
                                        <p:attrNameLst>
                                          <p:attrName>style.visibility</p:attrName>
                                        </p:attrNameLst>
                                      </p:cBhvr>
                                      <p:to>
                                        <p:strVal val="visible"/>
                                      </p:to>
                                    </p:set>
                                    <p:anim to="" calcmode="lin" valueType="num">
                                      <p:cBhvr>
                                        <p:cTn id="21" dur="1" fill="hold"/>
                                        <p:tgtEl>
                                          <p:spTgt spid="205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6"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11267" name="Text Box 5"/>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2-3</a:t>
            </a:r>
          </a:p>
        </p:txBody>
      </p:sp>
      <p:sp>
        <p:nvSpPr>
          <p:cNvPr id="11270" name="Text Box 6"/>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Telling a Story</a:t>
            </a:r>
          </a:p>
        </p:txBody>
      </p:sp>
      <p:sp>
        <p:nvSpPr>
          <p:cNvPr id="11271" name="Text Box 7"/>
          <p:cNvSpPr txBox="1">
            <a:spLocks noChangeArrowheads="1"/>
          </p:cNvSpPr>
          <p:nvPr/>
        </p:nvSpPr>
        <p:spPr bwMode="auto">
          <a:xfrm>
            <a:off x="0" y="1219200"/>
            <a:ext cx="9144000" cy="4216400"/>
          </a:xfrm>
          <a:prstGeom prst="rect">
            <a:avLst/>
          </a:prstGeom>
          <a:noFill/>
          <a:ln w="9525">
            <a:noFill/>
            <a:miter lim="800000"/>
            <a:headEnd/>
            <a:tailEnd/>
          </a:ln>
        </p:spPr>
        <p:txBody>
          <a:bodyPr>
            <a:spAutoFit/>
          </a:bodyPr>
          <a:lstStyle/>
          <a:p>
            <a:pPr algn="ctr">
              <a:spcBef>
                <a:spcPct val="50000"/>
              </a:spcBef>
            </a:pPr>
            <a:r>
              <a:rPr lang="en-US" b="1">
                <a:solidFill>
                  <a:srgbClr val="FF0000"/>
                </a:solidFill>
                <a:latin typeface="Times New Roman" pitchFamily="18" charset="0"/>
              </a:rPr>
              <a:t>The Assignment:</a:t>
            </a:r>
          </a:p>
          <a:p>
            <a:pPr algn="ctr">
              <a:spcBef>
                <a:spcPct val="50000"/>
              </a:spcBef>
            </a:pPr>
            <a:r>
              <a:rPr lang="en-US" b="1">
                <a:latin typeface="Times New Roman" pitchFamily="18" charset="0"/>
              </a:rPr>
              <a:t>Using photographs, journal entries and other documents related to a Kiva entrepreneur, students will gather information needed to retell the entrepreneur’s story in a newspaper-style article</a:t>
            </a:r>
          </a:p>
          <a:p>
            <a:pPr algn="ctr">
              <a:spcBef>
                <a:spcPct val="50000"/>
              </a:spcBef>
            </a:pPr>
            <a:endParaRPr lang="en-US" b="1">
              <a:latin typeface="Times New Roman" pitchFamily="18" charset="0"/>
            </a:endParaRPr>
          </a:p>
          <a:p>
            <a:pPr algn="ctr">
              <a:spcBef>
                <a:spcPct val="50000"/>
              </a:spcBef>
            </a:pPr>
            <a:r>
              <a:rPr lang="en-US" b="1">
                <a:solidFill>
                  <a:srgbClr val="FF0000"/>
                </a:solidFill>
                <a:latin typeface="Times New Roman" pitchFamily="18" charset="0"/>
              </a:rPr>
              <a:t>Objectives:</a:t>
            </a:r>
          </a:p>
          <a:p>
            <a:pPr algn="ctr">
              <a:spcBef>
                <a:spcPct val="50000"/>
              </a:spcBef>
            </a:pPr>
            <a:r>
              <a:rPr lang="en-US" b="1">
                <a:latin typeface="Times New Roman" pitchFamily="18" charset="0"/>
              </a:rPr>
              <a:t>Students will be able to describe the “Who,” “What,” “Where” and “Why” of a story and present it in a logical sequence</a:t>
            </a:r>
          </a:p>
          <a:p>
            <a:pPr algn="ctr">
              <a:spcBef>
                <a:spcPct val="50000"/>
              </a:spcBef>
            </a:pPr>
            <a:r>
              <a:rPr lang="en-US" b="1">
                <a:latin typeface="Times New Roman" pitchFamily="18" charset="0"/>
              </a:rPr>
              <a:t>Students will write a newspaper-style article that describes a Kiva entrepreneur, his or her business, and the country he or she lives in</a:t>
            </a:r>
          </a:p>
          <a:p>
            <a:pPr algn="ctr">
              <a:spcBef>
                <a:spcPct val="50000"/>
              </a:spcBef>
            </a:pPr>
            <a:r>
              <a:rPr lang="en-US" b="1">
                <a:latin typeface="Times New Roman" pitchFamily="18" charset="0"/>
              </a:rPr>
              <a:t>Students will gain an understanding of Kiva entrepreneur countries and express similarities and differences in lifestyle and culture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1268"/>
                                        </p:tgtEl>
                                        <p:attrNameLst>
                                          <p:attrName>style.visibility</p:attrName>
                                        </p:attrNameLst>
                                      </p:cBhvr>
                                      <p:to>
                                        <p:strVal val="visible"/>
                                      </p:to>
                                    </p:set>
                                    <p:anim to="" calcmode="lin" valueType="num">
                                      <p:cBhvr>
                                        <p:cTn id="7" dur="1" fill="hold"/>
                                        <p:tgtEl>
                                          <p:spTgt spid="1126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270"/>
                                        </p:tgtEl>
                                        <p:attrNameLst>
                                          <p:attrName>style.visibility</p:attrName>
                                        </p:attrNameLst>
                                      </p:cBhvr>
                                      <p:to>
                                        <p:strVal val="visible"/>
                                      </p:to>
                                    </p:set>
                                    <p:anim to="" calcmode="lin" valueType="num">
                                      <p:cBhvr>
                                        <p:cTn id="10" dur="1" fill="hold"/>
                                        <p:tgtEl>
                                          <p:spTgt spid="1127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1271">
                                            <p:txEl>
                                              <p:pRg st="0" end="0"/>
                                            </p:txEl>
                                          </p:spTgt>
                                        </p:tgtEl>
                                        <p:attrNameLst>
                                          <p:attrName>style.visibility</p:attrName>
                                        </p:attrNameLst>
                                      </p:cBhvr>
                                      <p:to>
                                        <p:strVal val="visible"/>
                                      </p:to>
                                    </p:set>
                                    <p:anim to="" calcmode="lin" valueType="num">
                                      <p:cBhvr>
                                        <p:cTn id="13" dur="1" fill="hold"/>
                                        <p:tgtEl>
                                          <p:spTgt spid="11271">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1271">
                                            <p:txEl>
                                              <p:pRg st="1" end="1"/>
                                            </p:txEl>
                                          </p:spTgt>
                                        </p:tgtEl>
                                        <p:attrNameLst>
                                          <p:attrName>style.visibility</p:attrName>
                                        </p:attrNameLst>
                                      </p:cBhvr>
                                      <p:to>
                                        <p:strVal val="visible"/>
                                      </p:to>
                                    </p:set>
                                    <p:anim to="" calcmode="lin" valueType="num">
                                      <p:cBhvr>
                                        <p:cTn id="16" dur="1" fill="hold"/>
                                        <p:tgtEl>
                                          <p:spTgt spid="11271">
                                            <p:txEl>
                                              <p:pRg st="1" end="1"/>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1271">
                                            <p:txEl>
                                              <p:pRg st="3" end="3"/>
                                            </p:txEl>
                                          </p:spTgt>
                                        </p:tgtEl>
                                        <p:attrNameLst>
                                          <p:attrName>style.visibility</p:attrName>
                                        </p:attrNameLst>
                                      </p:cBhvr>
                                      <p:to>
                                        <p:strVal val="visible"/>
                                      </p:to>
                                    </p:set>
                                    <p:anim to="" calcmode="lin" valueType="num">
                                      <p:cBhvr>
                                        <p:cTn id="21" dur="1" fill="hold"/>
                                        <p:tgtEl>
                                          <p:spTgt spid="11271">
                                            <p:txEl>
                                              <p:pRg st="3" end="3"/>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1271">
                                            <p:txEl>
                                              <p:pRg st="4" end="4"/>
                                            </p:txEl>
                                          </p:spTgt>
                                        </p:tgtEl>
                                        <p:attrNameLst>
                                          <p:attrName>style.visibility</p:attrName>
                                        </p:attrNameLst>
                                      </p:cBhvr>
                                      <p:to>
                                        <p:strVal val="visible"/>
                                      </p:to>
                                    </p:set>
                                    <p:anim to="" calcmode="lin" valueType="num">
                                      <p:cBhvr>
                                        <p:cTn id="26" dur="1" fill="hold"/>
                                        <p:tgtEl>
                                          <p:spTgt spid="11271">
                                            <p:txEl>
                                              <p:pRg st="4" end="4"/>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1271">
                                            <p:txEl>
                                              <p:pRg st="5" end="5"/>
                                            </p:txEl>
                                          </p:spTgt>
                                        </p:tgtEl>
                                        <p:attrNameLst>
                                          <p:attrName>style.visibility</p:attrName>
                                        </p:attrNameLst>
                                      </p:cBhvr>
                                      <p:to>
                                        <p:strVal val="visible"/>
                                      </p:to>
                                    </p:set>
                                    <p:anim to="" calcmode="lin" valueType="num">
                                      <p:cBhvr>
                                        <p:cTn id="31" dur="1" fill="hold"/>
                                        <p:tgtEl>
                                          <p:spTgt spid="11271">
                                            <p:txEl>
                                              <p:pRg st="5" end="5"/>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1271">
                                            <p:txEl>
                                              <p:pRg st="6" end="6"/>
                                            </p:txEl>
                                          </p:spTgt>
                                        </p:tgtEl>
                                        <p:attrNameLst>
                                          <p:attrName>style.visibility</p:attrName>
                                        </p:attrNameLst>
                                      </p:cBhvr>
                                      <p:to>
                                        <p:strVal val="visible"/>
                                      </p:to>
                                    </p:set>
                                    <p:anim to="" calcmode="lin" valueType="num">
                                      <p:cBhvr>
                                        <p:cTn id="36" dur="1" fill="hold"/>
                                        <p:tgtEl>
                                          <p:spTgt spid="11271">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12291"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2-3</a:t>
            </a:r>
          </a:p>
        </p:txBody>
      </p:sp>
      <p:sp>
        <p:nvSpPr>
          <p:cNvPr id="12292"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Telling a Story</a:t>
            </a:r>
          </a:p>
        </p:txBody>
      </p:sp>
      <p:pic>
        <p:nvPicPr>
          <p:cNvPr id="12295" name="Picture 7"/>
          <p:cNvPicPr>
            <a:picLocks noChangeAspect="1" noChangeArrowheads="1"/>
          </p:cNvPicPr>
          <p:nvPr/>
        </p:nvPicPr>
        <p:blipFill>
          <a:blip r:embed="rId3" cstate="print"/>
          <a:srcRect/>
          <a:stretch>
            <a:fillRect/>
          </a:stretch>
        </p:blipFill>
        <p:spPr bwMode="auto">
          <a:xfrm>
            <a:off x="4038600" y="990600"/>
            <a:ext cx="4759325" cy="2981325"/>
          </a:xfrm>
          <a:prstGeom prst="rect">
            <a:avLst/>
          </a:prstGeom>
          <a:noFill/>
          <a:ln w="9525">
            <a:noFill/>
            <a:miter lim="800000"/>
            <a:headEnd/>
            <a:tailEnd/>
          </a:ln>
        </p:spPr>
      </p:pic>
      <p:sp>
        <p:nvSpPr>
          <p:cNvPr id="12296" name="Text Box 8"/>
          <p:cNvSpPr txBox="1">
            <a:spLocks noChangeArrowheads="1"/>
          </p:cNvSpPr>
          <p:nvPr/>
        </p:nvSpPr>
        <p:spPr bwMode="auto">
          <a:xfrm>
            <a:off x="0" y="1489075"/>
            <a:ext cx="4114800" cy="2016125"/>
          </a:xfrm>
          <a:prstGeom prst="rect">
            <a:avLst/>
          </a:prstGeom>
          <a:noFill/>
          <a:ln w="9525">
            <a:noFill/>
            <a:miter lim="800000"/>
            <a:headEnd/>
            <a:tailEnd/>
          </a:ln>
        </p:spPr>
        <p:txBody>
          <a:bodyPr>
            <a:spAutoFit/>
          </a:bodyPr>
          <a:lstStyle/>
          <a:p>
            <a:pPr marL="342900" indent="-342900" algn="ctr">
              <a:spcBef>
                <a:spcPct val="50000"/>
              </a:spcBef>
            </a:pPr>
            <a:r>
              <a:rPr lang="en-US" b="1">
                <a:solidFill>
                  <a:srgbClr val="FF0000"/>
                </a:solidFill>
                <a:latin typeface="Times New Roman" pitchFamily="18" charset="0"/>
              </a:rPr>
              <a:t>Procedure:</a:t>
            </a:r>
          </a:p>
          <a:p>
            <a:pPr marL="342900" indent="-342900" algn="ctr">
              <a:spcBef>
                <a:spcPct val="50000"/>
              </a:spcBef>
              <a:buFontTx/>
              <a:buAutoNum type="arabicPeriod"/>
            </a:pPr>
            <a:r>
              <a:rPr lang="en-US" b="1">
                <a:latin typeface="Times New Roman" pitchFamily="18" charset="0"/>
              </a:rPr>
              <a:t>Visit the Kiva website and find an entrepreneur, such as Bailoh Jalloh.</a:t>
            </a:r>
          </a:p>
          <a:p>
            <a:pPr marL="342900" indent="-342900" algn="ctr">
              <a:spcBef>
                <a:spcPct val="50000"/>
              </a:spcBef>
              <a:buFontTx/>
              <a:buAutoNum type="arabicPeriod"/>
            </a:pPr>
            <a:r>
              <a:rPr lang="en-US" b="1">
                <a:latin typeface="Times New Roman" pitchFamily="18" charset="0"/>
              </a:rPr>
              <a:t>Examine the entrepreneur’s picture very closely and write down ALL of the details you notice. </a:t>
            </a:r>
          </a:p>
        </p:txBody>
      </p:sp>
      <p:sp>
        <p:nvSpPr>
          <p:cNvPr id="12299" name="Text Box 11"/>
          <p:cNvSpPr txBox="1">
            <a:spLocks noChangeArrowheads="1"/>
          </p:cNvSpPr>
          <p:nvPr/>
        </p:nvSpPr>
        <p:spPr bwMode="auto">
          <a:xfrm>
            <a:off x="0" y="4386263"/>
            <a:ext cx="9144000" cy="2014537"/>
          </a:xfrm>
          <a:prstGeom prst="rect">
            <a:avLst/>
          </a:prstGeom>
          <a:noFill/>
          <a:ln w="9525">
            <a:noFill/>
            <a:miter lim="800000"/>
            <a:headEnd/>
            <a:tailEnd/>
          </a:ln>
        </p:spPr>
        <p:txBody>
          <a:bodyPr>
            <a:spAutoFit/>
          </a:bodyPr>
          <a:lstStyle/>
          <a:p>
            <a:pPr marL="342900" indent="-342900" algn="ctr">
              <a:buFontTx/>
              <a:buAutoNum type="arabicPeriod" startAt="3"/>
            </a:pPr>
            <a:r>
              <a:rPr lang="en-US" b="1">
                <a:latin typeface="Times New Roman" pitchFamily="18" charset="0"/>
              </a:rPr>
              <a:t>What did you notice?</a:t>
            </a:r>
          </a:p>
          <a:p>
            <a:pPr marL="342900" indent="-342900" algn="ctr"/>
            <a:r>
              <a:rPr lang="en-US" b="1">
                <a:latin typeface="Times New Roman" pitchFamily="18" charset="0"/>
              </a:rPr>
              <a:t> In what ways is the scene in the photograph similar to your own experience? </a:t>
            </a:r>
          </a:p>
          <a:p>
            <a:pPr marL="342900" indent="-342900" algn="ctr"/>
            <a:r>
              <a:rPr lang="en-US" b="1">
                <a:latin typeface="Times New Roman" pitchFamily="18" charset="0"/>
              </a:rPr>
              <a:t>In what ways is it different? </a:t>
            </a:r>
          </a:p>
          <a:p>
            <a:pPr marL="342900" indent="-342900" algn="ctr"/>
            <a:r>
              <a:rPr lang="en-US" b="1">
                <a:latin typeface="Times New Roman" pitchFamily="18" charset="0"/>
              </a:rPr>
              <a:t>For example, what kinds of products is Bailoh selling? </a:t>
            </a:r>
          </a:p>
          <a:p>
            <a:pPr marL="342900" indent="-342900" algn="ctr"/>
            <a:r>
              <a:rPr lang="en-US" b="1" i="1">
                <a:latin typeface="Times New Roman" pitchFamily="18" charset="0"/>
              </a:rPr>
              <a:t>(Juice and soda, scrub brushes, batteries and flashlights, and packaged food.) </a:t>
            </a:r>
          </a:p>
          <a:p>
            <a:pPr marL="342900" indent="-342900" algn="ctr"/>
            <a:r>
              <a:rPr lang="en-US" b="1">
                <a:latin typeface="Times New Roman" pitchFamily="18" charset="0"/>
              </a:rPr>
              <a:t>Why is she selling batteries and flashlights? </a:t>
            </a:r>
          </a:p>
          <a:p>
            <a:pPr marL="342900" indent="-342900" algn="ctr"/>
            <a:r>
              <a:rPr lang="en-US" b="1" i="1">
                <a:latin typeface="Times New Roman" pitchFamily="18" charset="0"/>
              </a:rPr>
              <a:t>(Electricity may be intermittent where she lives.)</a:t>
            </a:r>
            <a:endParaRPr lang="en-US">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2290"/>
                                        </p:tgtEl>
                                        <p:attrNameLst>
                                          <p:attrName>style.visibility</p:attrName>
                                        </p:attrNameLst>
                                      </p:cBhvr>
                                      <p:to>
                                        <p:strVal val="visible"/>
                                      </p:to>
                                    </p:set>
                                    <p:anim to="" calcmode="lin" valueType="num">
                                      <p:cBhvr>
                                        <p:cTn id="7" dur="1" fill="hold"/>
                                        <p:tgtEl>
                                          <p:spTgt spid="12290"/>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2292"/>
                                        </p:tgtEl>
                                        <p:attrNameLst>
                                          <p:attrName>style.visibility</p:attrName>
                                        </p:attrNameLst>
                                      </p:cBhvr>
                                      <p:to>
                                        <p:strVal val="visible"/>
                                      </p:to>
                                    </p:set>
                                    <p:anim to="" calcmode="lin" valueType="num">
                                      <p:cBhvr>
                                        <p:cTn id="10" dur="1" fill="hold"/>
                                        <p:tgtEl>
                                          <p:spTgt spid="1229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2296">
                                            <p:txEl>
                                              <p:pRg st="0" end="0"/>
                                            </p:txEl>
                                          </p:spTgt>
                                        </p:tgtEl>
                                        <p:attrNameLst>
                                          <p:attrName>style.visibility</p:attrName>
                                        </p:attrNameLst>
                                      </p:cBhvr>
                                      <p:to>
                                        <p:strVal val="visible"/>
                                      </p:to>
                                    </p:set>
                                    <p:anim to="" calcmode="lin" valueType="num">
                                      <p:cBhvr>
                                        <p:cTn id="13" dur="1" fill="hold"/>
                                        <p:tgtEl>
                                          <p:spTgt spid="12296">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2296">
                                            <p:txEl>
                                              <p:pRg st="1" end="1"/>
                                            </p:txEl>
                                          </p:spTgt>
                                        </p:tgtEl>
                                        <p:attrNameLst>
                                          <p:attrName>style.visibility</p:attrName>
                                        </p:attrNameLst>
                                      </p:cBhvr>
                                      <p:to>
                                        <p:strVal val="visible"/>
                                      </p:to>
                                    </p:set>
                                    <p:anim to="" calcmode="lin" valueType="num">
                                      <p:cBhvr>
                                        <p:cTn id="18" dur="1" fill="hold"/>
                                        <p:tgtEl>
                                          <p:spTgt spid="12296">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2295"/>
                                        </p:tgtEl>
                                        <p:attrNameLst>
                                          <p:attrName>style.visibility</p:attrName>
                                        </p:attrNameLst>
                                      </p:cBhvr>
                                      <p:to>
                                        <p:strVal val="visible"/>
                                      </p:to>
                                    </p:set>
                                    <p:anim to="" calcmode="lin" valueType="num">
                                      <p:cBhvr>
                                        <p:cTn id="23" dur="1" fill="hold"/>
                                        <p:tgtEl>
                                          <p:spTgt spid="12295"/>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2296">
                                            <p:txEl>
                                              <p:pRg st="2" end="2"/>
                                            </p:txEl>
                                          </p:spTgt>
                                        </p:tgtEl>
                                        <p:attrNameLst>
                                          <p:attrName>style.visibility</p:attrName>
                                        </p:attrNameLst>
                                      </p:cBhvr>
                                      <p:to>
                                        <p:strVal val="visible"/>
                                      </p:to>
                                    </p:set>
                                    <p:anim to="" calcmode="lin" valueType="num">
                                      <p:cBhvr>
                                        <p:cTn id="28" dur="1" fill="hold"/>
                                        <p:tgtEl>
                                          <p:spTgt spid="12296">
                                            <p:txEl>
                                              <p:pRg st="2" end="2"/>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12299">
                                            <p:txEl>
                                              <p:pRg st="0" end="0"/>
                                            </p:txEl>
                                          </p:spTgt>
                                        </p:tgtEl>
                                        <p:attrNameLst>
                                          <p:attrName>style.visibility</p:attrName>
                                        </p:attrNameLst>
                                      </p:cBhvr>
                                      <p:to>
                                        <p:strVal val="visible"/>
                                      </p:to>
                                    </p:set>
                                    <p:anim to="" calcmode="lin" valueType="num">
                                      <p:cBhvr>
                                        <p:cTn id="33" dur="1" fill="hold"/>
                                        <p:tgtEl>
                                          <p:spTgt spid="12299">
                                            <p:txEl>
                                              <p:pRg st="0" end="0"/>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12299">
                                            <p:txEl>
                                              <p:pRg st="1" end="1"/>
                                            </p:txEl>
                                          </p:spTgt>
                                        </p:tgtEl>
                                        <p:attrNameLst>
                                          <p:attrName>style.visibility</p:attrName>
                                        </p:attrNameLst>
                                      </p:cBhvr>
                                      <p:to>
                                        <p:strVal val="visible"/>
                                      </p:to>
                                    </p:set>
                                    <p:anim to="" calcmode="lin" valueType="num">
                                      <p:cBhvr>
                                        <p:cTn id="38" dur="1" fill="hold"/>
                                        <p:tgtEl>
                                          <p:spTgt spid="12299">
                                            <p:txEl>
                                              <p:pRg st="1" end="1"/>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12299">
                                            <p:txEl>
                                              <p:pRg st="2" end="2"/>
                                            </p:txEl>
                                          </p:spTgt>
                                        </p:tgtEl>
                                        <p:attrNameLst>
                                          <p:attrName>style.visibility</p:attrName>
                                        </p:attrNameLst>
                                      </p:cBhvr>
                                      <p:to>
                                        <p:strVal val="visible"/>
                                      </p:to>
                                    </p:set>
                                    <p:anim to="" calcmode="lin" valueType="num">
                                      <p:cBhvr>
                                        <p:cTn id="43" dur="1" fill="hold"/>
                                        <p:tgtEl>
                                          <p:spTgt spid="12299">
                                            <p:txEl>
                                              <p:pRg st="2" end="2"/>
                                            </p:txEl>
                                          </p:spTgt>
                                        </p:tgtEl>
                                        <p:attrNameLst>
                                          <p:attrName/>
                                        </p:attrNameLst>
                                      </p:cBhvr>
                                    </p:anim>
                                  </p:childTnLst>
                                </p:cTn>
                              </p:par>
                              <p:par>
                                <p:cTn id="44" presetID="24" presetClass="entr" presetSubtype="0" fill="hold" nodeType="withEffect">
                                  <p:stCondLst>
                                    <p:cond delay="0"/>
                                  </p:stCondLst>
                                  <p:childTnLst>
                                    <p:set>
                                      <p:cBhvr>
                                        <p:cTn id="45" dur="1" fill="hold">
                                          <p:stCondLst>
                                            <p:cond delay="0"/>
                                          </p:stCondLst>
                                        </p:cTn>
                                        <p:tgtEl>
                                          <p:spTgt spid="12299">
                                            <p:txEl>
                                              <p:pRg st="3" end="3"/>
                                            </p:txEl>
                                          </p:spTgt>
                                        </p:tgtEl>
                                        <p:attrNameLst>
                                          <p:attrName>style.visibility</p:attrName>
                                        </p:attrNameLst>
                                      </p:cBhvr>
                                      <p:to>
                                        <p:strVal val="visible"/>
                                      </p:to>
                                    </p:set>
                                    <p:anim to="" calcmode="lin" valueType="num">
                                      <p:cBhvr>
                                        <p:cTn id="46" dur="1" fill="hold"/>
                                        <p:tgtEl>
                                          <p:spTgt spid="12299">
                                            <p:txEl>
                                              <p:pRg st="3" end="3"/>
                                            </p:txEl>
                                          </p:spTgt>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12299">
                                            <p:txEl>
                                              <p:pRg st="4" end="4"/>
                                            </p:txEl>
                                          </p:spTgt>
                                        </p:tgtEl>
                                        <p:attrNameLst>
                                          <p:attrName>style.visibility</p:attrName>
                                        </p:attrNameLst>
                                      </p:cBhvr>
                                      <p:to>
                                        <p:strVal val="visible"/>
                                      </p:to>
                                    </p:set>
                                    <p:anim to="" calcmode="lin" valueType="num">
                                      <p:cBhvr>
                                        <p:cTn id="51" dur="1" fill="hold"/>
                                        <p:tgtEl>
                                          <p:spTgt spid="12299">
                                            <p:txEl>
                                              <p:pRg st="4" end="4"/>
                                            </p:txEl>
                                          </p:spTgt>
                                        </p:tgtEl>
                                        <p:attrNameLst>
                                          <p:attrName/>
                                        </p:attrNameLst>
                                      </p:cBhvr>
                                    </p:anim>
                                  </p:childTnLst>
                                </p:cTn>
                              </p:par>
                            </p:childTnLst>
                          </p:cTn>
                        </p:par>
                      </p:childTnLst>
                    </p:cTn>
                  </p:par>
                  <p:par>
                    <p:cTn id="52" fill="hold">
                      <p:stCondLst>
                        <p:cond delay="indefinite"/>
                      </p:stCondLst>
                      <p:childTnLst>
                        <p:par>
                          <p:cTn id="53" fill="hold">
                            <p:stCondLst>
                              <p:cond delay="0"/>
                            </p:stCondLst>
                            <p:childTnLst>
                              <p:par>
                                <p:cTn id="54" presetID="24" presetClass="entr" presetSubtype="0" fill="hold" nodeType="clickEffect">
                                  <p:stCondLst>
                                    <p:cond delay="0"/>
                                  </p:stCondLst>
                                  <p:childTnLst>
                                    <p:set>
                                      <p:cBhvr>
                                        <p:cTn id="55" dur="1" fill="hold">
                                          <p:stCondLst>
                                            <p:cond delay="0"/>
                                          </p:stCondLst>
                                        </p:cTn>
                                        <p:tgtEl>
                                          <p:spTgt spid="12299">
                                            <p:txEl>
                                              <p:pRg st="5" end="5"/>
                                            </p:txEl>
                                          </p:spTgt>
                                        </p:tgtEl>
                                        <p:attrNameLst>
                                          <p:attrName>style.visibility</p:attrName>
                                        </p:attrNameLst>
                                      </p:cBhvr>
                                      <p:to>
                                        <p:strVal val="visible"/>
                                      </p:to>
                                    </p:set>
                                    <p:anim to="" calcmode="lin" valueType="num">
                                      <p:cBhvr>
                                        <p:cTn id="56" dur="1" fill="hold"/>
                                        <p:tgtEl>
                                          <p:spTgt spid="12299">
                                            <p:txEl>
                                              <p:pRg st="5" end="5"/>
                                            </p:txEl>
                                          </p:spTgt>
                                        </p:tgtEl>
                                        <p:attrNameLst>
                                          <p:attrName/>
                                        </p:attrNameLst>
                                      </p:cBhvr>
                                    </p:anim>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nodeType="clickEffect">
                                  <p:stCondLst>
                                    <p:cond delay="0"/>
                                  </p:stCondLst>
                                  <p:childTnLst>
                                    <p:set>
                                      <p:cBhvr>
                                        <p:cTn id="60" dur="1" fill="hold">
                                          <p:stCondLst>
                                            <p:cond delay="0"/>
                                          </p:stCondLst>
                                        </p:cTn>
                                        <p:tgtEl>
                                          <p:spTgt spid="12299">
                                            <p:txEl>
                                              <p:pRg st="6" end="6"/>
                                            </p:txEl>
                                          </p:spTgt>
                                        </p:tgtEl>
                                        <p:attrNameLst>
                                          <p:attrName>style.visibility</p:attrName>
                                        </p:attrNameLst>
                                      </p:cBhvr>
                                      <p:to>
                                        <p:strVal val="visible"/>
                                      </p:to>
                                    </p:set>
                                    <p:anim to="" calcmode="lin" valueType="num">
                                      <p:cBhvr>
                                        <p:cTn id="61" dur="1" fill="hold"/>
                                        <p:tgtEl>
                                          <p:spTgt spid="1229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13315"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2-3</a:t>
            </a:r>
          </a:p>
        </p:txBody>
      </p:sp>
      <p:sp>
        <p:nvSpPr>
          <p:cNvPr id="13316"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Telling a Story</a:t>
            </a:r>
          </a:p>
        </p:txBody>
      </p:sp>
      <p:pic>
        <p:nvPicPr>
          <p:cNvPr id="13318" name="Picture 6"/>
          <p:cNvPicPr>
            <a:picLocks noChangeAspect="1" noChangeArrowheads="1"/>
          </p:cNvPicPr>
          <p:nvPr/>
        </p:nvPicPr>
        <p:blipFill>
          <a:blip r:embed="rId3" cstate="print"/>
          <a:srcRect/>
          <a:stretch>
            <a:fillRect/>
          </a:stretch>
        </p:blipFill>
        <p:spPr bwMode="auto">
          <a:xfrm>
            <a:off x="4156075" y="838200"/>
            <a:ext cx="4759325" cy="2981325"/>
          </a:xfrm>
          <a:prstGeom prst="rect">
            <a:avLst/>
          </a:prstGeom>
          <a:noFill/>
          <a:ln w="9525">
            <a:noFill/>
            <a:miter lim="800000"/>
            <a:headEnd/>
            <a:tailEnd/>
          </a:ln>
        </p:spPr>
      </p:pic>
      <p:sp>
        <p:nvSpPr>
          <p:cNvPr id="13319" name="Text Box 7"/>
          <p:cNvSpPr txBox="1">
            <a:spLocks noChangeArrowheads="1"/>
          </p:cNvSpPr>
          <p:nvPr/>
        </p:nvSpPr>
        <p:spPr bwMode="auto">
          <a:xfrm>
            <a:off x="0" y="1143000"/>
            <a:ext cx="4114800" cy="2747963"/>
          </a:xfrm>
          <a:prstGeom prst="rect">
            <a:avLst/>
          </a:prstGeom>
          <a:noFill/>
          <a:ln w="9525">
            <a:noFill/>
            <a:miter lim="800000"/>
            <a:headEnd/>
            <a:tailEnd/>
          </a:ln>
        </p:spPr>
        <p:txBody>
          <a:bodyPr>
            <a:spAutoFit/>
          </a:bodyPr>
          <a:lstStyle/>
          <a:p>
            <a:pPr marL="342900" indent="-342900" algn="ctr">
              <a:spcBef>
                <a:spcPct val="50000"/>
              </a:spcBef>
            </a:pPr>
            <a:r>
              <a:rPr lang="en-US" b="1">
                <a:solidFill>
                  <a:srgbClr val="FF0000"/>
                </a:solidFill>
                <a:latin typeface="Times New Roman" pitchFamily="18" charset="0"/>
              </a:rPr>
              <a:t>Procedure (con’t):</a:t>
            </a:r>
          </a:p>
          <a:p>
            <a:pPr marL="342900" indent="-342900" algn="ctr">
              <a:spcBef>
                <a:spcPct val="50000"/>
              </a:spcBef>
            </a:pPr>
            <a:endParaRPr lang="en-US" sz="800" b="1">
              <a:solidFill>
                <a:srgbClr val="FF0000"/>
              </a:solidFill>
              <a:latin typeface="Times New Roman" pitchFamily="18" charset="0"/>
            </a:endParaRPr>
          </a:p>
          <a:p>
            <a:pPr marL="342900" indent="-342900" algn="ctr">
              <a:buFontTx/>
              <a:buAutoNum type="arabicPeriod" startAt="4"/>
            </a:pPr>
            <a:r>
              <a:rPr lang="en-US" b="1">
                <a:latin typeface="Times New Roman" pitchFamily="18" charset="0"/>
              </a:rPr>
              <a:t>  Read the details of the entrepreneur’s story and examine the picture again. Do you notice any additional details? </a:t>
            </a:r>
          </a:p>
          <a:p>
            <a:pPr marL="342900" indent="-342900" algn="ctr"/>
            <a:r>
              <a:rPr lang="en-US" b="1">
                <a:latin typeface="Times New Roman" pitchFamily="18" charset="0"/>
              </a:rPr>
              <a:t>Look at the map of the entrepreneur’s region. Explain the “Who,” “What,” “Where,” and “Why” of the story, using the photo and map as visual aids.</a:t>
            </a:r>
          </a:p>
        </p:txBody>
      </p:sp>
      <p:pic>
        <p:nvPicPr>
          <p:cNvPr id="13320" name="Picture 8"/>
          <p:cNvPicPr>
            <a:picLocks noChangeAspect="1" noChangeArrowheads="1"/>
          </p:cNvPicPr>
          <p:nvPr/>
        </p:nvPicPr>
        <p:blipFill>
          <a:blip r:embed="rId4" cstate="print"/>
          <a:srcRect/>
          <a:stretch>
            <a:fillRect/>
          </a:stretch>
        </p:blipFill>
        <p:spPr bwMode="auto">
          <a:xfrm>
            <a:off x="5848350" y="4114800"/>
            <a:ext cx="2228850" cy="1981200"/>
          </a:xfrm>
          <a:prstGeom prst="rect">
            <a:avLst/>
          </a:prstGeom>
          <a:noFill/>
          <a:ln w="9525">
            <a:noFill/>
            <a:miter lim="800000"/>
            <a:headEnd/>
            <a:tailEnd/>
          </a:ln>
        </p:spPr>
      </p:pic>
      <p:pic>
        <p:nvPicPr>
          <p:cNvPr id="13322" name="Picture 10"/>
          <p:cNvPicPr>
            <a:picLocks noChangeAspect="1" noChangeArrowheads="1"/>
          </p:cNvPicPr>
          <p:nvPr/>
        </p:nvPicPr>
        <p:blipFill>
          <a:blip r:embed="rId5" cstate="print"/>
          <a:srcRect/>
          <a:stretch>
            <a:fillRect/>
          </a:stretch>
        </p:blipFill>
        <p:spPr bwMode="auto">
          <a:xfrm>
            <a:off x="533400" y="3886200"/>
            <a:ext cx="4757738" cy="2508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 to="" calcmode="lin" valueType="num">
                                      <p:cBhvr>
                                        <p:cTn id="7" dur="1" fill="hold"/>
                                        <p:tgtEl>
                                          <p:spTgt spid="1331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 to="" calcmode="lin" valueType="num">
                                      <p:cBhvr>
                                        <p:cTn id="10" dur="1" fill="hold"/>
                                        <p:tgtEl>
                                          <p:spTgt spid="1331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3319">
                                            <p:txEl>
                                              <p:pRg st="0" end="0"/>
                                            </p:txEl>
                                          </p:spTgt>
                                        </p:tgtEl>
                                        <p:attrNameLst>
                                          <p:attrName>style.visibility</p:attrName>
                                        </p:attrNameLst>
                                      </p:cBhvr>
                                      <p:to>
                                        <p:strVal val="visible"/>
                                      </p:to>
                                    </p:set>
                                    <p:anim to="" calcmode="lin" valueType="num">
                                      <p:cBhvr>
                                        <p:cTn id="13" dur="1" fill="hold"/>
                                        <p:tgtEl>
                                          <p:spTgt spid="13319">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3319">
                                            <p:txEl>
                                              <p:pRg st="2" end="2"/>
                                            </p:txEl>
                                          </p:spTgt>
                                        </p:tgtEl>
                                        <p:attrNameLst>
                                          <p:attrName>style.visibility</p:attrName>
                                        </p:attrNameLst>
                                      </p:cBhvr>
                                      <p:to>
                                        <p:strVal val="visible"/>
                                      </p:to>
                                    </p:set>
                                    <p:anim to="" calcmode="lin" valueType="num">
                                      <p:cBhvr>
                                        <p:cTn id="16" dur="1" fill="hold"/>
                                        <p:tgtEl>
                                          <p:spTgt spid="13319">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3318"/>
                                        </p:tgtEl>
                                        <p:attrNameLst>
                                          <p:attrName>style.visibility</p:attrName>
                                        </p:attrNameLst>
                                      </p:cBhvr>
                                      <p:to>
                                        <p:strVal val="visible"/>
                                      </p:to>
                                    </p:set>
                                    <p:anim to="" calcmode="lin" valueType="num">
                                      <p:cBhvr>
                                        <p:cTn id="19" dur="1" fill="hold"/>
                                        <p:tgtEl>
                                          <p:spTgt spid="13318"/>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13320"/>
                                        </p:tgtEl>
                                        <p:attrNameLst>
                                          <p:attrName>style.visibility</p:attrName>
                                        </p:attrNameLst>
                                      </p:cBhvr>
                                      <p:to>
                                        <p:strVal val="visible"/>
                                      </p:to>
                                    </p:set>
                                    <p:anim to="" calcmode="lin" valueType="num">
                                      <p:cBhvr>
                                        <p:cTn id="22" dur="1" fill="hold"/>
                                        <p:tgtEl>
                                          <p:spTgt spid="1332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3319">
                                            <p:txEl>
                                              <p:pRg st="3" end="3"/>
                                            </p:txEl>
                                          </p:spTgt>
                                        </p:tgtEl>
                                        <p:attrNameLst>
                                          <p:attrName>style.visibility</p:attrName>
                                        </p:attrNameLst>
                                      </p:cBhvr>
                                      <p:to>
                                        <p:strVal val="visible"/>
                                      </p:to>
                                    </p:set>
                                    <p:anim to="" calcmode="lin" valueType="num">
                                      <p:cBhvr>
                                        <p:cTn id="27" dur="1" fill="hold"/>
                                        <p:tgtEl>
                                          <p:spTgt spid="13319">
                                            <p:txEl>
                                              <p:pRg st="3" end="3"/>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13322"/>
                                        </p:tgtEl>
                                        <p:attrNameLst>
                                          <p:attrName>style.visibility</p:attrName>
                                        </p:attrNameLst>
                                      </p:cBhvr>
                                      <p:to>
                                        <p:strVal val="visible"/>
                                      </p:to>
                                    </p:set>
                                    <p:anim to="" calcmode="lin" valueType="num">
                                      <p:cBhvr>
                                        <p:cTn id="30" dur="1" fill="hold"/>
                                        <p:tgtEl>
                                          <p:spTgt spid="133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14339"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2-3</a:t>
            </a:r>
          </a:p>
        </p:txBody>
      </p:sp>
      <p:sp>
        <p:nvSpPr>
          <p:cNvPr id="14340"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Telling a Story</a:t>
            </a:r>
          </a:p>
        </p:txBody>
      </p:sp>
      <p:sp>
        <p:nvSpPr>
          <p:cNvPr id="14343" name="Text Box 7"/>
          <p:cNvSpPr txBox="1">
            <a:spLocks noChangeArrowheads="1"/>
          </p:cNvSpPr>
          <p:nvPr/>
        </p:nvSpPr>
        <p:spPr bwMode="auto">
          <a:xfrm>
            <a:off x="0" y="914400"/>
            <a:ext cx="9144000" cy="3327400"/>
          </a:xfrm>
          <a:prstGeom prst="rect">
            <a:avLst/>
          </a:prstGeom>
          <a:noFill/>
          <a:ln w="9525">
            <a:noFill/>
            <a:miter lim="800000"/>
            <a:headEnd/>
            <a:tailEnd/>
          </a:ln>
        </p:spPr>
        <p:txBody>
          <a:bodyPr>
            <a:spAutoFit/>
          </a:bodyPr>
          <a:lstStyle/>
          <a:p>
            <a:pPr marL="342900" indent="-342900" algn="ctr">
              <a:spcBef>
                <a:spcPct val="50000"/>
              </a:spcBef>
            </a:pPr>
            <a:r>
              <a:rPr lang="en-US" b="1">
                <a:solidFill>
                  <a:srgbClr val="FF0000"/>
                </a:solidFill>
                <a:latin typeface="Times New Roman" pitchFamily="18" charset="0"/>
              </a:rPr>
              <a:t>Procedure (con’t):</a:t>
            </a:r>
          </a:p>
          <a:p>
            <a:pPr marL="342900" indent="-342900" algn="ctr">
              <a:spcBef>
                <a:spcPct val="50000"/>
              </a:spcBef>
            </a:pPr>
            <a:endParaRPr lang="en-US" sz="800" b="1">
              <a:solidFill>
                <a:srgbClr val="FF0000"/>
              </a:solidFill>
              <a:latin typeface="Times New Roman" pitchFamily="18" charset="0"/>
            </a:endParaRPr>
          </a:p>
          <a:p>
            <a:pPr marL="342900" indent="-342900" algn="ctr"/>
            <a:r>
              <a:rPr lang="en-US" b="1">
                <a:latin typeface="Times New Roman" pitchFamily="18" charset="0"/>
              </a:rPr>
              <a:t> 5.  Individually (or within a group of no more than two), choose one Kiva entrepreneur to research. </a:t>
            </a:r>
          </a:p>
          <a:p>
            <a:pPr marL="342900" indent="-342900" algn="ctr"/>
            <a:endParaRPr lang="en-US" b="1">
              <a:latin typeface="Times New Roman" pitchFamily="18" charset="0"/>
            </a:endParaRPr>
          </a:p>
          <a:p>
            <a:pPr marL="342900" indent="-342900" algn="ctr"/>
            <a:r>
              <a:rPr lang="en-US" b="1">
                <a:latin typeface="Times New Roman" pitchFamily="18" charset="0"/>
              </a:rPr>
              <a:t>You are to produce a one page newspaper-style article that describes the entrepreneur. </a:t>
            </a:r>
          </a:p>
          <a:p>
            <a:pPr marL="342900" indent="-342900" algn="ctr"/>
            <a:endParaRPr lang="en-US" b="1">
              <a:latin typeface="Times New Roman" pitchFamily="18" charset="0"/>
            </a:endParaRPr>
          </a:p>
          <a:p>
            <a:pPr marL="342900" indent="-342900" algn="ctr"/>
            <a:r>
              <a:rPr lang="en-US" b="1">
                <a:latin typeface="Times New Roman" pitchFamily="18" charset="0"/>
              </a:rPr>
              <a:t>The article should include photographs or images, and should use descriptive headings and quotes from the entrepreneur’s journal entries. </a:t>
            </a:r>
          </a:p>
          <a:p>
            <a:pPr marL="342900" indent="-342900" algn="ctr"/>
            <a:endParaRPr lang="en-US" b="1">
              <a:latin typeface="Times New Roman" pitchFamily="18" charset="0"/>
            </a:endParaRPr>
          </a:p>
          <a:p>
            <a:pPr marL="342900" indent="-342900" algn="ctr"/>
            <a:r>
              <a:rPr lang="en-US" b="1">
                <a:latin typeface="Times New Roman" pitchFamily="18" charset="0"/>
              </a:rPr>
              <a:t>Each group or individual should focus on making the stories of each entrepreneur </a:t>
            </a:r>
          </a:p>
          <a:p>
            <a:pPr marL="342900" indent="-342900" algn="ctr"/>
            <a:r>
              <a:rPr lang="en-US" sz="2000" b="1">
                <a:solidFill>
                  <a:schemeClr val="accent2"/>
                </a:solidFill>
                <a:latin typeface="Times New Roman" pitchFamily="18" charset="0"/>
              </a:rPr>
              <a:t>“Come Alive!”</a:t>
            </a:r>
          </a:p>
        </p:txBody>
      </p:sp>
      <p:sp>
        <p:nvSpPr>
          <p:cNvPr id="14346" name="Text Box 10"/>
          <p:cNvSpPr txBox="1">
            <a:spLocks noChangeArrowheads="1"/>
          </p:cNvSpPr>
          <p:nvPr/>
        </p:nvSpPr>
        <p:spPr bwMode="auto">
          <a:xfrm>
            <a:off x="0" y="4419600"/>
            <a:ext cx="9144000" cy="1649413"/>
          </a:xfrm>
          <a:prstGeom prst="rect">
            <a:avLst/>
          </a:prstGeom>
          <a:noFill/>
          <a:ln w="9525">
            <a:noFill/>
            <a:miter lim="800000"/>
            <a:headEnd/>
            <a:tailEnd/>
          </a:ln>
        </p:spPr>
        <p:txBody>
          <a:bodyPr>
            <a:spAutoFit/>
          </a:bodyPr>
          <a:lstStyle/>
          <a:p>
            <a:pPr marL="342900" indent="-342900" algn="ctr">
              <a:spcBef>
                <a:spcPct val="50000"/>
              </a:spcBef>
            </a:pPr>
            <a:r>
              <a:rPr lang="en-US" b="1">
                <a:solidFill>
                  <a:srgbClr val="FF0000"/>
                </a:solidFill>
                <a:latin typeface="Times New Roman" pitchFamily="18" charset="0"/>
              </a:rPr>
              <a:t>Assessment:</a:t>
            </a:r>
          </a:p>
          <a:p>
            <a:pPr marL="342900" indent="-342900" algn="ctr">
              <a:spcBef>
                <a:spcPct val="50000"/>
              </a:spcBef>
            </a:pPr>
            <a:endParaRPr lang="en-US" sz="800" b="1">
              <a:solidFill>
                <a:srgbClr val="FF0000"/>
              </a:solidFill>
              <a:latin typeface="Times New Roman" pitchFamily="18" charset="0"/>
            </a:endParaRPr>
          </a:p>
          <a:p>
            <a:pPr marL="342900" indent="-342900" algn="ctr"/>
            <a:r>
              <a:rPr lang="en-US" b="1">
                <a:latin typeface="Times New Roman" pitchFamily="18" charset="0"/>
              </a:rPr>
              <a:t>Student stories will be assessed based on how well they referenced details in the photographs, details from the Kiva website, and from their entrepreneur’s journal. </a:t>
            </a:r>
          </a:p>
          <a:p>
            <a:pPr marL="342900" indent="-342900" algn="ctr"/>
            <a:endParaRPr lang="en-US" b="1">
              <a:latin typeface="Times New Roman" pitchFamily="18" charset="0"/>
            </a:endParaRPr>
          </a:p>
          <a:p>
            <a:pPr marL="342900" indent="-342900" algn="ctr"/>
            <a:r>
              <a:rPr lang="en-US" b="1">
                <a:latin typeface="Times New Roman" pitchFamily="18" charset="0"/>
              </a:rPr>
              <a:t>Stories should present the “Who,” “What,” “Where” and “Why” of the entrepreneur.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 to="" calcmode="lin" valueType="num">
                                      <p:cBhvr>
                                        <p:cTn id="7" dur="1" fill="hold"/>
                                        <p:tgtEl>
                                          <p:spTgt spid="1433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4340"/>
                                        </p:tgtEl>
                                        <p:attrNameLst>
                                          <p:attrName>style.visibility</p:attrName>
                                        </p:attrNameLst>
                                      </p:cBhvr>
                                      <p:to>
                                        <p:strVal val="visible"/>
                                      </p:to>
                                    </p:set>
                                    <p:anim to="" calcmode="lin" valueType="num">
                                      <p:cBhvr>
                                        <p:cTn id="10" dur="1" fill="hold"/>
                                        <p:tgtEl>
                                          <p:spTgt spid="1434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4343">
                                            <p:txEl>
                                              <p:pRg st="0" end="0"/>
                                            </p:txEl>
                                          </p:spTgt>
                                        </p:tgtEl>
                                        <p:attrNameLst>
                                          <p:attrName>style.visibility</p:attrName>
                                        </p:attrNameLst>
                                      </p:cBhvr>
                                      <p:to>
                                        <p:strVal val="visible"/>
                                      </p:to>
                                    </p:set>
                                    <p:anim to="" calcmode="lin" valueType="num">
                                      <p:cBhvr>
                                        <p:cTn id="13" dur="1" fill="hold"/>
                                        <p:tgtEl>
                                          <p:spTgt spid="14343">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4343">
                                            <p:txEl>
                                              <p:pRg st="2" end="2"/>
                                            </p:txEl>
                                          </p:spTgt>
                                        </p:tgtEl>
                                        <p:attrNameLst>
                                          <p:attrName>style.visibility</p:attrName>
                                        </p:attrNameLst>
                                      </p:cBhvr>
                                      <p:to>
                                        <p:strVal val="visible"/>
                                      </p:to>
                                    </p:set>
                                    <p:anim to="" calcmode="lin" valueType="num">
                                      <p:cBhvr>
                                        <p:cTn id="16" dur="1" fill="hold"/>
                                        <p:tgtEl>
                                          <p:spTgt spid="14343">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4343">
                                            <p:txEl>
                                              <p:pRg st="4" end="4"/>
                                            </p:txEl>
                                          </p:spTgt>
                                        </p:tgtEl>
                                        <p:attrNameLst>
                                          <p:attrName>style.visibility</p:attrName>
                                        </p:attrNameLst>
                                      </p:cBhvr>
                                      <p:to>
                                        <p:strVal val="visible"/>
                                      </p:to>
                                    </p:set>
                                    <p:anim to="" calcmode="lin" valueType="num">
                                      <p:cBhvr>
                                        <p:cTn id="21" dur="1" fill="hold"/>
                                        <p:tgtEl>
                                          <p:spTgt spid="14343">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4343">
                                            <p:txEl>
                                              <p:pRg st="6" end="6"/>
                                            </p:txEl>
                                          </p:spTgt>
                                        </p:tgtEl>
                                        <p:attrNameLst>
                                          <p:attrName>style.visibility</p:attrName>
                                        </p:attrNameLst>
                                      </p:cBhvr>
                                      <p:to>
                                        <p:strVal val="visible"/>
                                      </p:to>
                                    </p:set>
                                    <p:anim to="" calcmode="lin" valueType="num">
                                      <p:cBhvr>
                                        <p:cTn id="26" dur="1" fill="hold"/>
                                        <p:tgtEl>
                                          <p:spTgt spid="14343">
                                            <p:txEl>
                                              <p:pRg st="6" end="6"/>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4343">
                                            <p:txEl>
                                              <p:pRg st="8" end="8"/>
                                            </p:txEl>
                                          </p:spTgt>
                                        </p:tgtEl>
                                        <p:attrNameLst>
                                          <p:attrName>style.visibility</p:attrName>
                                        </p:attrNameLst>
                                      </p:cBhvr>
                                      <p:to>
                                        <p:strVal val="visible"/>
                                      </p:to>
                                    </p:set>
                                    <p:anim to="" calcmode="lin" valueType="num">
                                      <p:cBhvr>
                                        <p:cTn id="31" dur="1" fill="hold"/>
                                        <p:tgtEl>
                                          <p:spTgt spid="14343">
                                            <p:txEl>
                                              <p:pRg st="8" end="8"/>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14343">
                                            <p:txEl>
                                              <p:pRg st="9" end="9"/>
                                            </p:txEl>
                                          </p:spTgt>
                                        </p:tgtEl>
                                        <p:attrNameLst>
                                          <p:attrName>style.visibility</p:attrName>
                                        </p:attrNameLst>
                                      </p:cBhvr>
                                      <p:to>
                                        <p:strVal val="visible"/>
                                      </p:to>
                                    </p:set>
                                    <p:anim to="" calcmode="lin" valueType="num">
                                      <p:cBhvr>
                                        <p:cTn id="34" dur="1" fill="hold"/>
                                        <p:tgtEl>
                                          <p:spTgt spid="14343">
                                            <p:txEl>
                                              <p:pRg st="9" end="9"/>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14346">
                                            <p:txEl>
                                              <p:pRg st="0" end="0"/>
                                            </p:txEl>
                                          </p:spTgt>
                                        </p:tgtEl>
                                        <p:attrNameLst>
                                          <p:attrName>style.visibility</p:attrName>
                                        </p:attrNameLst>
                                      </p:cBhvr>
                                      <p:to>
                                        <p:strVal val="visible"/>
                                      </p:to>
                                    </p:set>
                                    <p:anim to="" calcmode="lin" valueType="num">
                                      <p:cBhvr>
                                        <p:cTn id="39" dur="1" fill="hold"/>
                                        <p:tgtEl>
                                          <p:spTgt spid="14346">
                                            <p:txEl>
                                              <p:pRg st="0" end="0"/>
                                            </p:txEl>
                                          </p:spTgt>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14346">
                                            <p:txEl>
                                              <p:pRg st="2" end="2"/>
                                            </p:txEl>
                                          </p:spTgt>
                                        </p:tgtEl>
                                        <p:attrNameLst>
                                          <p:attrName>style.visibility</p:attrName>
                                        </p:attrNameLst>
                                      </p:cBhvr>
                                      <p:to>
                                        <p:strVal val="visible"/>
                                      </p:to>
                                    </p:set>
                                    <p:anim to="" calcmode="lin" valueType="num">
                                      <p:cBhvr>
                                        <p:cTn id="42" dur="1" fill="hold"/>
                                        <p:tgtEl>
                                          <p:spTgt spid="14346">
                                            <p:txEl>
                                              <p:pRg st="2" end="2"/>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14346">
                                            <p:txEl>
                                              <p:pRg st="4" end="4"/>
                                            </p:txEl>
                                          </p:spTgt>
                                        </p:tgtEl>
                                        <p:attrNameLst>
                                          <p:attrName>style.visibility</p:attrName>
                                        </p:attrNameLst>
                                      </p:cBhvr>
                                      <p:to>
                                        <p:strVal val="visible"/>
                                      </p:to>
                                    </p:set>
                                    <p:anim to="" calcmode="lin" valueType="num">
                                      <p:cBhvr>
                                        <p:cTn id="47" dur="1" fill="hold"/>
                                        <p:tgtEl>
                                          <p:spTgt spid="14346">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Kiva_Logo"/>
          <p:cNvPicPr>
            <a:picLocks noChangeAspect="1" noChangeArrowheads="1"/>
          </p:cNvPicPr>
          <p:nvPr/>
        </p:nvPicPr>
        <p:blipFill>
          <a:blip r:embed="rId3"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15363"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2-3</a:t>
            </a:r>
          </a:p>
        </p:txBody>
      </p:sp>
      <p:sp>
        <p:nvSpPr>
          <p:cNvPr id="15364"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Telling a Story</a:t>
            </a:r>
          </a:p>
        </p:txBody>
      </p:sp>
      <p:sp>
        <p:nvSpPr>
          <p:cNvPr id="15365" name="Text Box 5"/>
          <p:cNvSpPr txBox="1">
            <a:spLocks noChangeArrowheads="1"/>
          </p:cNvSpPr>
          <p:nvPr/>
        </p:nvSpPr>
        <p:spPr bwMode="auto">
          <a:xfrm>
            <a:off x="0" y="1676400"/>
            <a:ext cx="9144000" cy="2430463"/>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Use the handout as a review and a reference.</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You will have today and next Wednesday to work on this.</a:t>
            </a:r>
          </a:p>
          <a:p>
            <a:pPr algn="ctr">
              <a:spcBef>
                <a:spcPct val="50000"/>
              </a:spcBef>
            </a:pPr>
            <a:endParaRPr lang="en-US" b="1" dirty="0">
              <a:latin typeface="Times New Roman" pitchFamily="18" charset="0"/>
            </a:endParaRPr>
          </a:p>
          <a:p>
            <a:pPr algn="ctr">
              <a:spcBef>
                <a:spcPct val="50000"/>
              </a:spcBef>
            </a:pPr>
            <a:r>
              <a:rPr lang="en-US" b="1" dirty="0">
                <a:latin typeface="Times New Roman" pitchFamily="18" charset="0"/>
              </a:rPr>
              <a:t>It is to be completed and placed in your portfolio by </a:t>
            </a:r>
            <a:r>
              <a:rPr lang="en-US" b="1" dirty="0" smtClean="0">
                <a:latin typeface="Times New Roman" pitchFamily="18" charset="0"/>
              </a:rPr>
              <a:t>March 2</a:t>
            </a:r>
            <a:r>
              <a:rPr lang="en-US" b="1" baseline="30000" dirty="0" smtClean="0">
                <a:latin typeface="Times New Roman" pitchFamily="18" charset="0"/>
              </a:rPr>
              <a:t>nd</a:t>
            </a:r>
            <a:r>
              <a:rPr lang="en-US" b="1" dirty="0" smtClean="0">
                <a:latin typeface="Times New Roman" pitchFamily="18" charset="0"/>
              </a:rPr>
              <a:t> </a:t>
            </a:r>
            <a:endParaRPr lang="en-US" b="1" dirty="0">
              <a:latin typeface="Times New Roman" pitchFamily="18" charset="0"/>
            </a:endParaRPr>
          </a:p>
          <a:p>
            <a:pPr algn="ctr">
              <a:spcBef>
                <a:spcPct val="50000"/>
              </a:spcBef>
            </a:pPr>
            <a:r>
              <a:rPr lang="en-US" b="1" dirty="0">
                <a:latin typeface="Times New Roman" pitchFamily="18" charset="0"/>
              </a:rPr>
              <a:t>(A copy must be found in each student’s portfolio) </a:t>
            </a:r>
          </a:p>
        </p:txBody>
      </p:sp>
      <p:sp>
        <p:nvSpPr>
          <p:cNvPr id="15366" name="Text Box 6"/>
          <p:cNvSpPr txBox="1">
            <a:spLocks noChangeArrowheads="1"/>
          </p:cNvSpPr>
          <p:nvPr/>
        </p:nvSpPr>
        <p:spPr bwMode="auto">
          <a:xfrm>
            <a:off x="0" y="6338888"/>
            <a:ext cx="9144000" cy="366712"/>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hlinkClick r:id="rId4"/>
              </a:rPr>
              <a:t>A Little Goes A Long Way</a:t>
            </a:r>
            <a:endParaRPr lang="en-US" b="1" dirty="0">
              <a:latin typeface="Times New Roman" pitchFamily="18" charset="0"/>
            </a:endParaRPr>
          </a:p>
        </p:txBody>
      </p:sp>
      <p:sp>
        <p:nvSpPr>
          <p:cNvPr id="15371" name="Text Box 11"/>
          <p:cNvSpPr txBox="1">
            <a:spLocks noChangeArrowheads="1"/>
          </p:cNvSpPr>
          <p:nvPr/>
        </p:nvSpPr>
        <p:spPr bwMode="auto">
          <a:xfrm>
            <a:off x="3886200" y="6172200"/>
            <a:ext cx="1143000" cy="244475"/>
          </a:xfrm>
          <a:prstGeom prst="rect">
            <a:avLst/>
          </a:prstGeom>
          <a:noFill/>
          <a:ln w="9525">
            <a:noFill/>
            <a:miter lim="800000"/>
            <a:headEnd/>
            <a:tailEnd/>
          </a:ln>
        </p:spPr>
        <p:txBody>
          <a:bodyPr>
            <a:spAutoFit/>
          </a:bodyPr>
          <a:lstStyle/>
          <a:p>
            <a:pPr algn="ctr">
              <a:spcBef>
                <a:spcPct val="50000"/>
              </a:spcBef>
            </a:pPr>
            <a:r>
              <a:rPr lang="en-US" sz="1000" b="1">
                <a:latin typeface="Times New Roman" pitchFamily="18" charset="0"/>
              </a:rPr>
              <a:t>11:30</a:t>
            </a:r>
          </a:p>
        </p:txBody>
      </p:sp>
      <p:pic>
        <p:nvPicPr>
          <p:cNvPr id="9" name="FRONTLINE World . Uganda - A Little Goes A Long Way . Video   PBS_WMV V9.wmv">
            <a:hlinkClick r:id="" action="ppaction://media"/>
          </p:cNvPr>
          <p:cNvPicPr>
            <a:picLocks noRot="1" noChangeAspect="1"/>
          </p:cNvPicPr>
          <p:nvPr>
            <a:videoFile r:link="rId1"/>
          </p:nvPr>
        </p:nvPicPr>
        <p:blipFill>
          <a:blip r:embed="rId5" cstate="print"/>
          <a:stretch>
            <a:fillRect/>
          </a:stretch>
        </p:blipFill>
        <p:spPr>
          <a:xfrm>
            <a:off x="3429000" y="4267200"/>
            <a:ext cx="2286000" cy="1714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 to="" calcmode="lin" valueType="num">
                                      <p:cBhvr>
                                        <p:cTn id="10" dur="1" fill="hold"/>
                                        <p:tgtEl>
                                          <p:spTgt spid="1536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5365">
                                            <p:txEl>
                                              <p:pRg st="0" end="0"/>
                                            </p:txEl>
                                          </p:spTgt>
                                        </p:tgtEl>
                                        <p:attrNameLst>
                                          <p:attrName>style.visibility</p:attrName>
                                        </p:attrNameLst>
                                      </p:cBhvr>
                                      <p:to>
                                        <p:strVal val="visible"/>
                                      </p:to>
                                    </p:set>
                                    <p:anim to="" calcmode="lin" valueType="num">
                                      <p:cBhvr>
                                        <p:cTn id="13" dur="1" fill="hold"/>
                                        <p:tgtEl>
                                          <p:spTgt spid="15365">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15365">
                                            <p:txEl>
                                              <p:pRg st="2" end="2"/>
                                            </p:txEl>
                                          </p:spTgt>
                                        </p:tgtEl>
                                        <p:attrNameLst>
                                          <p:attrName>style.visibility</p:attrName>
                                        </p:attrNameLst>
                                      </p:cBhvr>
                                      <p:to>
                                        <p:strVal val="visible"/>
                                      </p:to>
                                    </p:set>
                                    <p:anim to="" calcmode="lin" valueType="num">
                                      <p:cBhvr>
                                        <p:cTn id="18" dur="1" fill="hold"/>
                                        <p:tgtEl>
                                          <p:spTgt spid="15365">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5365">
                                            <p:txEl>
                                              <p:pRg st="4" end="4"/>
                                            </p:txEl>
                                          </p:spTgt>
                                        </p:tgtEl>
                                        <p:attrNameLst>
                                          <p:attrName>style.visibility</p:attrName>
                                        </p:attrNameLst>
                                      </p:cBhvr>
                                      <p:to>
                                        <p:strVal val="visible"/>
                                      </p:to>
                                    </p:set>
                                    <p:anim to="" calcmode="lin" valueType="num">
                                      <p:cBhvr>
                                        <p:cTn id="23" dur="1" fill="hold"/>
                                        <p:tgtEl>
                                          <p:spTgt spid="15365">
                                            <p:txEl>
                                              <p:pRg st="4" end="4"/>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15365">
                                            <p:txEl>
                                              <p:pRg st="5" end="5"/>
                                            </p:txEl>
                                          </p:spTgt>
                                        </p:tgtEl>
                                        <p:attrNameLst>
                                          <p:attrName>style.visibility</p:attrName>
                                        </p:attrNameLst>
                                      </p:cBhvr>
                                      <p:to>
                                        <p:strVal val="visible"/>
                                      </p:to>
                                    </p:set>
                                    <p:anim to="" calcmode="lin" valueType="num">
                                      <p:cBhvr>
                                        <p:cTn id="26" dur="1" fill="hold"/>
                                        <p:tgtEl>
                                          <p:spTgt spid="15365">
                                            <p:txEl>
                                              <p:pRg st="5" end="5"/>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15366"/>
                                        </p:tgtEl>
                                        <p:attrNameLst>
                                          <p:attrName>style.visibility</p:attrName>
                                        </p:attrNameLst>
                                      </p:cBhvr>
                                      <p:to>
                                        <p:strVal val="visible"/>
                                      </p:to>
                                    </p:set>
                                    <p:anim to="" calcmode="lin" valueType="num">
                                      <p:cBhvr>
                                        <p:cTn id="31" dur="1" fill="hold"/>
                                        <p:tgtEl>
                                          <p:spTgt spid="15366"/>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15371"/>
                                        </p:tgtEl>
                                        <p:attrNameLst>
                                          <p:attrName>style.visibility</p:attrName>
                                        </p:attrNameLst>
                                      </p:cBhvr>
                                      <p:to>
                                        <p:strVal val="visible"/>
                                      </p:to>
                                    </p:set>
                                    <p:anim to="" calcmode="lin" valueType="num">
                                      <p:cBhvr>
                                        <p:cTn id="34" dur="1" fill="hold"/>
                                        <p:tgtEl>
                                          <p:spTgt spid="15371"/>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8" fill="hold" display="0">
                  <p:stCondLst>
                    <p:cond delay="indefinite"/>
                  </p:stCondLst>
                  <p:endCondLst>
                    <p:cond evt="onNext" delay="0">
                      <p:tgtEl>
                        <p:sldTgt/>
                      </p:tgtEl>
                    </p:cond>
                    <p:cond evt="onPrev" delay="0">
                      <p:tgtEl>
                        <p:sldTgt/>
                      </p:tgtEl>
                    </p:cond>
                  </p:endCondLst>
                </p:cTn>
                <p:tgtEl>
                  <p:spTgt spid="9"/>
                </p:tgtEl>
              </p:cMediaNode>
            </p:video>
          </p:childTnLst>
        </p:cTn>
      </p:par>
    </p:tnLst>
    <p:bldLst>
      <p:bldP spid="15364" grpId="0"/>
      <p:bldP spid="15366" grpId="0"/>
      <p:bldP spid="153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16387"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4</a:t>
            </a:r>
          </a:p>
        </p:txBody>
      </p:sp>
      <p:sp>
        <p:nvSpPr>
          <p:cNvPr id="15364"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Interview an Entrepreneur</a:t>
            </a:r>
          </a:p>
        </p:txBody>
      </p:sp>
      <p:sp>
        <p:nvSpPr>
          <p:cNvPr id="5" name="Rectangle 4"/>
          <p:cNvSpPr>
            <a:spLocks noChangeArrowheads="1"/>
          </p:cNvSpPr>
          <p:nvPr/>
        </p:nvSpPr>
        <p:spPr bwMode="auto">
          <a:xfrm>
            <a:off x="0" y="1600200"/>
            <a:ext cx="9144000" cy="3694113"/>
          </a:xfrm>
          <a:prstGeom prst="rect">
            <a:avLst/>
          </a:prstGeom>
          <a:noFill/>
          <a:ln w="9525">
            <a:noFill/>
            <a:miter lim="800000"/>
            <a:headEnd/>
            <a:tailEnd/>
          </a:ln>
        </p:spPr>
        <p:txBody>
          <a:bodyPr>
            <a:spAutoFit/>
          </a:bodyPr>
          <a:lstStyle/>
          <a:p>
            <a:pPr algn="ctr"/>
            <a:r>
              <a:rPr lang="en-US" b="1">
                <a:solidFill>
                  <a:srgbClr val="FF0000"/>
                </a:solidFill>
                <a:latin typeface="Times New Roman" pitchFamily="18" charset="0"/>
              </a:rPr>
              <a:t>The Assignment:</a:t>
            </a:r>
          </a:p>
          <a:p>
            <a:endParaRPr lang="en-CA" b="1"/>
          </a:p>
          <a:p>
            <a:pPr algn="ctr"/>
            <a:r>
              <a:rPr lang="en-CA" b="1">
                <a:latin typeface="Times New Roman" pitchFamily="18" charset="0"/>
                <a:cs typeface="Times New Roman" pitchFamily="18" charset="0"/>
              </a:rPr>
              <a:t>This activity will help students practice interviewing skills as groups of two alternate between playing the role of a Kiva entrepreneur and a lender</a:t>
            </a:r>
          </a:p>
          <a:p>
            <a:pPr algn="ctr"/>
            <a:endParaRPr lang="en-US" b="1">
              <a:solidFill>
                <a:srgbClr val="FF0000"/>
              </a:solidFill>
              <a:latin typeface="Times New Roman" pitchFamily="18" charset="0"/>
            </a:endParaRPr>
          </a:p>
          <a:p>
            <a:pPr algn="ctr"/>
            <a:endParaRPr lang="en-US" b="1">
              <a:solidFill>
                <a:srgbClr val="FF0000"/>
              </a:solidFill>
              <a:latin typeface="Times New Roman" pitchFamily="18" charset="0"/>
            </a:endParaRPr>
          </a:p>
          <a:p>
            <a:pPr algn="ctr"/>
            <a:r>
              <a:rPr lang="en-US" b="1">
                <a:solidFill>
                  <a:srgbClr val="FF0000"/>
                </a:solidFill>
                <a:latin typeface="Times New Roman" pitchFamily="18" charset="0"/>
              </a:rPr>
              <a:t>Objectives:</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Students will practice interviewing and oral communication skills and giving constructive feedback</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Students will begin to identify how needs and values influence the relationships between Kiva lenders and entrepreneurs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 to="" calcmode="lin" valueType="num">
                                      <p:cBhvr>
                                        <p:cTn id="10" dur="1" fill="hold"/>
                                        <p:tgtEl>
                                          <p:spTgt spid="1536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to="" calcmode="lin" valueType="num">
                                      <p:cBhvr>
                                        <p:cTn id="21" dur="1" fill="hold"/>
                                        <p:tgtEl>
                                          <p:spTgt spid="5">
                                            <p:txEl>
                                              <p:pRg st="5" end="5"/>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5">
                                            <p:txEl>
                                              <p:pRg st="7" end="7"/>
                                            </p:txEl>
                                          </p:spTgt>
                                        </p:tgtEl>
                                        <p:attrNameLst>
                                          <p:attrName>style.visibility</p:attrName>
                                        </p:attrNameLst>
                                      </p:cBhvr>
                                      <p:to>
                                        <p:strVal val="visible"/>
                                      </p:to>
                                    </p:set>
                                    <p:anim to="" calcmode="lin" valueType="num">
                                      <p:cBhvr>
                                        <p:cTn id="24" dur="1" fill="hold"/>
                                        <p:tgtEl>
                                          <p:spTgt spid="5">
                                            <p:txEl>
                                              <p:pRg st="7" end="7"/>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anim to="" calcmode="lin" valueType="num">
                                      <p:cBhvr>
                                        <p:cTn id="29" dur="1" fill="hold"/>
                                        <p:tgtEl>
                                          <p:spTgt spid="5">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17411"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4</a:t>
            </a:r>
          </a:p>
        </p:txBody>
      </p:sp>
      <p:sp>
        <p:nvSpPr>
          <p:cNvPr id="15364"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Interview an Entrepreneur</a:t>
            </a:r>
          </a:p>
        </p:txBody>
      </p:sp>
      <p:sp>
        <p:nvSpPr>
          <p:cNvPr id="5" name="Rectangle 4"/>
          <p:cNvSpPr/>
          <p:nvPr/>
        </p:nvSpPr>
        <p:spPr>
          <a:xfrm>
            <a:off x="0" y="1600200"/>
            <a:ext cx="9144000" cy="4224338"/>
          </a:xfrm>
          <a:prstGeom prst="rect">
            <a:avLst/>
          </a:prstGeom>
        </p:spPr>
        <p:txBody>
          <a:bodyPr>
            <a:spAutoFit/>
          </a:bodyPr>
          <a:lstStyle/>
          <a:p>
            <a:pPr algn="ctr">
              <a:defRPr/>
            </a:pPr>
            <a:r>
              <a:rPr lang="en-CA" b="1" dirty="0">
                <a:solidFill>
                  <a:srgbClr val="FF0000"/>
                </a:solidFill>
                <a:latin typeface="Times New Roman" pitchFamily="18" charset="0"/>
                <a:cs typeface="Times New Roman" pitchFamily="18" charset="0"/>
              </a:rPr>
              <a:t>Procedure</a:t>
            </a:r>
          </a:p>
          <a:p>
            <a:pPr algn="ctr">
              <a:defRPr/>
            </a:pPr>
            <a:endParaRPr lang="en-CA" b="1" dirty="0">
              <a:solidFill>
                <a:srgbClr val="FF0000"/>
              </a:solidFill>
              <a:latin typeface="Times New Roman" pitchFamily="18" charset="0"/>
              <a:cs typeface="Times New Roman" pitchFamily="18" charset="0"/>
            </a:endParaRPr>
          </a:p>
          <a:p>
            <a:pPr algn="ctr">
              <a:defRPr/>
            </a:pPr>
            <a:r>
              <a:rPr lang="en-CA" b="1" dirty="0">
                <a:latin typeface="Times New Roman" pitchFamily="18" charset="0"/>
                <a:cs typeface="Times New Roman" pitchFamily="18" charset="0"/>
              </a:rPr>
              <a:t>1.  Students will be grouped into pairs. In each pair, one student plays the role of a Kiva</a:t>
            </a:r>
          </a:p>
          <a:p>
            <a:pPr algn="ctr">
              <a:defRPr/>
            </a:pPr>
            <a:r>
              <a:rPr lang="en-CA" b="1" dirty="0">
                <a:latin typeface="Times New Roman" pitchFamily="18" charset="0"/>
                <a:cs typeface="Times New Roman" pitchFamily="18" charset="0"/>
              </a:rPr>
              <a:t>entrepreneur, and the other plays the role of the lender. </a:t>
            </a:r>
          </a:p>
          <a:p>
            <a:pPr algn="ctr">
              <a:defRPr/>
            </a:pPr>
            <a:r>
              <a:rPr lang="en-CA" b="1" dirty="0">
                <a:solidFill>
                  <a:srgbClr val="002060"/>
                </a:solidFill>
                <a:latin typeface="Times New Roman" pitchFamily="18" charset="0"/>
                <a:cs typeface="Times New Roman" pitchFamily="18" charset="0"/>
              </a:rPr>
              <a:t>(Your partner cannot have the same entrepreneur as you!)</a:t>
            </a:r>
          </a:p>
          <a:p>
            <a:pPr algn="ctr">
              <a:defRPr/>
            </a:pPr>
            <a:r>
              <a:rPr lang="en-CA" b="1" dirty="0">
                <a:latin typeface="Times New Roman" pitchFamily="18" charset="0"/>
                <a:cs typeface="Times New Roman" pitchFamily="18" charset="0"/>
              </a:rPr>
              <a:t>Students will alternate roles after a few minutes</a:t>
            </a:r>
          </a:p>
          <a:p>
            <a:pPr algn="ctr">
              <a:defRPr/>
            </a:pPr>
            <a:endParaRPr lang="en-CA" b="1" dirty="0">
              <a:latin typeface="Times New Roman" pitchFamily="18" charset="0"/>
              <a:cs typeface="Times New Roman" pitchFamily="18" charset="0"/>
            </a:endParaRPr>
          </a:p>
          <a:p>
            <a:pPr algn="ctr">
              <a:defRPr/>
            </a:pPr>
            <a:r>
              <a:rPr lang="en-CA" b="1" dirty="0">
                <a:latin typeface="Times New Roman" pitchFamily="18" charset="0"/>
                <a:cs typeface="Times New Roman" pitchFamily="18" charset="0"/>
              </a:rPr>
              <a:t>2.  </a:t>
            </a:r>
            <a:r>
              <a:rPr lang="en-CA" sz="1750" b="1" dirty="0">
                <a:latin typeface="Times New Roman" pitchFamily="18" charset="0"/>
                <a:cs typeface="Times New Roman" pitchFamily="18" charset="0"/>
              </a:rPr>
              <a:t>Using your newspaper article (that was to be finished for today), each student will be given ten minutes to research and take notes on your Kiva entrepreneur and his or her loan request. </a:t>
            </a:r>
          </a:p>
          <a:p>
            <a:pPr algn="ctr">
              <a:defRPr/>
            </a:pPr>
            <a:r>
              <a:rPr lang="en-CA" b="1" dirty="0">
                <a:latin typeface="Times New Roman" pitchFamily="18" charset="0"/>
                <a:cs typeface="Times New Roman" pitchFamily="18" charset="0"/>
              </a:rPr>
              <a:t>You will focus on the needs of the entrepreneur: </a:t>
            </a:r>
          </a:p>
          <a:p>
            <a:pPr algn="ctr">
              <a:defRPr/>
            </a:pPr>
            <a:endParaRPr lang="en-CA" b="1" dirty="0">
              <a:latin typeface="Times New Roman" pitchFamily="18" charset="0"/>
              <a:cs typeface="Times New Roman" pitchFamily="18" charset="0"/>
            </a:endParaRPr>
          </a:p>
          <a:p>
            <a:pPr algn="ctr">
              <a:defRPr/>
            </a:pPr>
            <a:r>
              <a:rPr lang="en-CA" b="1" dirty="0">
                <a:latin typeface="Times New Roman" pitchFamily="18" charset="0"/>
                <a:cs typeface="Times New Roman" pitchFamily="18" charset="0"/>
              </a:rPr>
              <a:t>Why is he or she requesting a loan? </a:t>
            </a:r>
          </a:p>
          <a:p>
            <a:pPr algn="ctr">
              <a:defRPr/>
            </a:pPr>
            <a:r>
              <a:rPr lang="en-CA" sz="1750" b="1" dirty="0">
                <a:latin typeface="Times New Roman" pitchFamily="18" charset="0"/>
                <a:cs typeface="Times New Roman" pitchFamily="18" charset="0"/>
              </a:rPr>
              <a:t>If the loan enables the entrepreneur to generate more income, how will this money be spent?</a:t>
            </a:r>
          </a:p>
          <a:p>
            <a:pPr algn="ctr">
              <a:defRPr/>
            </a:pPr>
            <a:r>
              <a:rPr lang="en-CA" sz="1750" b="1" i="1" dirty="0">
                <a:latin typeface="Times New Roman" pitchFamily="18" charset="0"/>
                <a:cs typeface="Times New Roman" pitchFamily="18" charset="0"/>
              </a:rPr>
              <a:t>(For example, much of the revenue generated by microfinance lending is used to pay school fees)</a:t>
            </a:r>
          </a:p>
          <a:p>
            <a:pPr algn="ctr">
              <a:defRPr/>
            </a:pPr>
            <a:endParaRPr lang="en-CA"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 to="" calcmode="lin" valueType="num">
                                      <p:cBhvr>
                                        <p:cTn id="10" dur="1" fill="hold"/>
                                        <p:tgtEl>
                                          <p:spTgt spid="1536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to="" calcmode="lin" valueType="num">
                                      <p:cBhvr>
                                        <p:cTn id="18" dur="1" fill="hold"/>
                                        <p:tgtEl>
                                          <p:spTgt spid="5">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to="" calcmode="lin" valueType="num">
                                      <p:cBhvr>
                                        <p:cTn id="21" dur="1" fill="hold"/>
                                        <p:tgtEl>
                                          <p:spTgt spid="5">
                                            <p:txEl>
                                              <p:pRg st="3" end="3"/>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to="" calcmode="lin" valueType="num">
                                      <p:cBhvr>
                                        <p:cTn id="24" dur="1" fill="hold"/>
                                        <p:tgtEl>
                                          <p:spTgt spid="5">
                                            <p:txEl>
                                              <p:pRg st="4" end="4"/>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to="" calcmode="lin" valueType="num">
                                      <p:cBhvr>
                                        <p:cTn id="27" dur="1" fill="hold"/>
                                        <p:tgtEl>
                                          <p:spTgt spid="5">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to="" calcmode="lin" valueType="num">
                                      <p:cBhvr>
                                        <p:cTn id="32" dur="1" fill="hold"/>
                                        <p:tgtEl>
                                          <p:spTgt spid="5">
                                            <p:txEl>
                                              <p:pRg st="7" end="7"/>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to="" calcmode="lin" valueType="num">
                                      <p:cBhvr>
                                        <p:cTn id="37" dur="1" fill="hold"/>
                                        <p:tgtEl>
                                          <p:spTgt spid="5">
                                            <p:txEl>
                                              <p:pRg st="8" end="8"/>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 to="" calcmode="lin" valueType="num">
                                      <p:cBhvr>
                                        <p:cTn id="42" dur="1" fill="hold"/>
                                        <p:tgtEl>
                                          <p:spTgt spid="5">
                                            <p:txEl>
                                              <p:pRg st="10" end="10"/>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 to="" calcmode="lin" valueType="num">
                                      <p:cBhvr>
                                        <p:cTn id="47" dur="1" fill="hold"/>
                                        <p:tgtEl>
                                          <p:spTgt spid="5">
                                            <p:txEl>
                                              <p:pRg st="11" end="11"/>
                                            </p:txEl>
                                          </p:spTgt>
                                        </p:tgtEl>
                                        <p:attrNameLst>
                                          <p:attrName/>
                                        </p:attrNameLst>
                                      </p:cBhvr>
                                    </p:anim>
                                  </p:childTnLst>
                                </p:cTn>
                              </p:par>
                              <p:par>
                                <p:cTn id="48" presetID="24" presetClass="entr" presetSubtype="0" fill="hold" nodeType="withEffect">
                                  <p:stCondLst>
                                    <p:cond delay="0"/>
                                  </p:stCondLst>
                                  <p:childTnLst>
                                    <p:set>
                                      <p:cBhvr>
                                        <p:cTn id="49" dur="1" fill="hold">
                                          <p:stCondLst>
                                            <p:cond delay="0"/>
                                          </p:stCondLst>
                                        </p:cTn>
                                        <p:tgtEl>
                                          <p:spTgt spid="5">
                                            <p:txEl>
                                              <p:pRg st="12" end="12"/>
                                            </p:txEl>
                                          </p:spTgt>
                                        </p:tgtEl>
                                        <p:attrNameLst>
                                          <p:attrName>style.visibility</p:attrName>
                                        </p:attrNameLst>
                                      </p:cBhvr>
                                      <p:to>
                                        <p:strVal val="visible"/>
                                      </p:to>
                                    </p:set>
                                    <p:anim to="" calcmode="lin" valueType="num">
                                      <p:cBhvr>
                                        <p:cTn id="50" dur="1" fill="hold"/>
                                        <p:tgtEl>
                                          <p:spTgt spid="5">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18435"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4</a:t>
            </a:r>
          </a:p>
        </p:txBody>
      </p:sp>
      <p:sp>
        <p:nvSpPr>
          <p:cNvPr id="15364"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Interview an Entrepreneur</a:t>
            </a:r>
          </a:p>
        </p:txBody>
      </p:sp>
      <p:sp>
        <p:nvSpPr>
          <p:cNvPr id="5" name="Rectangle 4"/>
          <p:cNvSpPr>
            <a:spLocks noChangeArrowheads="1"/>
          </p:cNvSpPr>
          <p:nvPr/>
        </p:nvSpPr>
        <p:spPr bwMode="auto">
          <a:xfrm>
            <a:off x="0" y="1600200"/>
            <a:ext cx="9144000" cy="4232275"/>
          </a:xfrm>
          <a:prstGeom prst="rect">
            <a:avLst/>
          </a:prstGeom>
          <a:noFill/>
          <a:ln w="9525">
            <a:noFill/>
            <a:miter lim="800000"/>
            <a:headEnd/>
            <a:tailEnd/>
          </a:ln>
        </p:spPr>
        <p:txBody>
          <a:bodyPr>
            <a:spAutoFit/>
          </a:bodyPr>
          <a:lstStyle/>
          <a:p>
            <a:pPr algn="ctr"/>
            <a:r>
              <a:rPr lang="en-CA" b="1">
                <a:solidFill>
                  <a:srgbClr val="FF0000"/>
                </a:solidFill>
                <a:latin typeface="Times New Roman" pitchFamily="18" charset="0"/>
                <a:cs typeface="Times New Roman" pitchFamily="18" charset="0"/>
              </a:rPr>
              <a:t>Procedure</a:t>
            </a:r>
          </a:p>
          <a:p>
            <a:pPr algn="ctr"/>
            <a:endParaRPr lang="en-CA" b="1">
              <a:solidFill>
                <a:srgbClr val="FF0000"/>
              </a:solidFill>
              <a:latin typeface="Times New Roman" pitchFamily="18" charset="0"/>
              <a:cs typeface="Times New Roman" pitchFamily="18" charset="0"/>
            </a:endParaRPr>
          </a:p>
          <a:p>
            <a:pPr algn="ctr"/>
            <a:r>
              <a:rPr lang="en-CA" b="1">
                <a:latin typeface="Times New Roman" pitchFamily="18" charset="0"/>
                <a:cs typeface="Times New Roman" pitchFamily="18" charset="0"/>
              </a:rPr>
              <a:t>3.  You will have ten minutes to prepare your questions for the interview.</a:t>
            </a:r>
          </a:p>
          <a:p>
            <a:pPr algn="ctr"/>
            <a:r>
              <a:rPr lang="en-CA" b="1">
                <a:latin typeface="Times New Roman" pitchFamily="18" charset="0"/>
                <a:cs typeface="Times New Roman" pitchFamily="18" charset="0"/>
              </a:rPr>
              <a:t>Develop questions that reveal what the entrepreneur might consider important. </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Does the entrepreneur have a family? </a:t>
            </a:r>
          </a:p>
          <a:p>
            <a:pPr algn="ctr"/>
            <a:r>
              <a:rPr lang="en-CA" b="1">
                <a:latin typeface="Times New Roman" pitchFamily="18" charset="0"/>
                <a:cs typeface="Times New Roman" pitchFamily="18" charset="0"/>
              </a:rPr>
              <a:t>How will the loan benefit the family as a whole? </a:t>
            </a:r>
          </a:p>
          <a:p>
            <a:pPr algn="ctr"/>
            <a:r>
              <a:rPr lang="en-CA" sz="1700" b="1">
                <a:latin typeface="Times New Roman" pitchFamily="18" charset="0"/>
                <a:cs typeface="Times New Roman" pitchFamily="18" charset="0"/>
              </a:rPr>
              <a:t>You are to keep asking “why” until you feel that the entrepreneur has expressed his or her </a:t>
            </a:r>
            <a:r>
              <a:rPr lang="en-CA" sz="1700" b="1">
                <a:solidFill>
                  <a:srgbClr val="002060"/>
                </a:solidFill>
                <a:latin typeface="Times New Roman" pitchFamily="18" charset="0"/>
                <a:cs typeface="Times New Roman" pitchFamily="18" charset="0"/>
              </a:rPr>
              <a:t>values</a:t>
            </a:r>
            <a:r>
              <a:rPr lang="en-CA" sz="1700" b="1">
                <a:latin typeface="Times New Roman" pitchFamily="18" charset="0"/>
                <a:cs typeface="Times New Roman" pitchFamily="18" charset="0"/>
              </a:rPr>
              <a:t>. </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For example:</a:t>
            </a:r>
          </a:p>
          <a:p>
            <a:pPr algn="ctr"/>
            <a:r>
              <a:rPr lang="en-CA" b="1">
                <a:latin typeface="Times New Roman" pitchFamily="18" charset="0"/>
                <a:cs typeface="Times New Roman" pitchFamily="18" charset="0"/>
              </a:rPr>
              <a:t>Need: “A loan of $500”</a:t>
            </a:r>
          </a:p>
          <a:p>
            <a:pPr algn="ctr"/>
            <a:r>
              <a:rPr lang="en-CA" b="1">
                <a:latin typeface="Times New Roman" pitchFamily="18" charset="0"/>
                <a:cs typeface="Times New Roman" pitchFamily="18" charset="0"/>
              </a:rPr>
              <a:t>Why? “To expand a business”</a:t>
            </a:r>
          </a:p>
          <a:p>
            <a:pPr algn="ctr"/>
            <a:r>
              <a:rPr lang="en-CA" b="1">
                <a:latin typeface="Times New Roman" pitchFamily="18" charset="0"/>
                <a:cs typeface="Times New Roman" pitchFamily="18" charset="0"/>
              </a:rPr>
              <a:t>Why? “To generate more income”</a:t>
            </a:r>
          </a:p>
          <a:p>
            <a:pPr algn="ctr"/>
            <a:r>
              <a:rPr lang="en-CA" b="1">
                <a:latin typeface="Times New Roman" pitchFamily="18" charset="0"/>
                <a:cs typeface="Times New Roman" pitchFamily="18" charset="0"/>
              </a:rPr>
              <a:t>Why? “To improve health care and education for my family“</a:t>
            </a:r>
          </a:p>
          <a:p>
            <a:pPr algn="ctr"/>
            <a:r>
              <a:rPr lang="en-CA" b="1">
                <a:latin typeface="Times New Roman" pitchFamily="18" charset="0"/>
                <a:cs typeface="Times New Roman" pitchFamily="18" charset="0"/>
              </a:rPr>
              <a:t>Why? “Because I value our quality of life and want to improve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 to="" calcmode="lin" valueType="num">
                                      <p:cBhvr>
                                        <p:cTn id="10" dur="1" fill="hold"/>
                                        <p:tgtEl>
                                          <p:spTgt spid="1536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to="" calcmode="lin" valueType="num">
                                      <p:cBhvr>
                                        <p:cTn id="19" dur="1" fill="hold"/>
                                        <p:tgtEl>
                                          <p:spTgt spid="5">
                                            <p:txEl>
                                              <p:pRg st="3" end="3"/>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 to="" calcmode="lin" valueType="num">
                                      <p:cBhvr>
                                        <p:cTn id="24" dur="1" fill="hold"/>
                                        <p:tgtEl>
                                          <p:spTgt spid="5">
                                            <p:txEl>
                                              <p:pRg st="5" end="5"/>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to="" calcmode="lin" valueType="num">
                                      <p:cBhvr>
                                        <p:cTn id="29" dur="1" fill="hold"/>
                                        <p:tgtEl>
                                          <p:spTgt spid="5">
                                            <p:txEl>
                                              <p:pRg st="6" end="6"/>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to="" calcmode="lin" valueType="num">
                                      <p:cBhvr>
                                        <p:cTn id="32" dur="1" fill="hold"/>
                                        <p:tgtEl>
                                          <p:spTgt spid="5">
                                            <p:txEl>
                                              <p:pRg st="7" end="7"/>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to="" calcmode="lin" valueType="num">
                                      <p:cBhvr>
                                        <p:cTn id="37" dur="1" fill="hold"/>
                                        <p:tgtEl>
                                          <p:spTgt spid="5">
                                            <p:txEl>
                                              <p:pRg st="9" end="9"/>
                                            </p:txEl>
                                          </p:spTgt>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 to="" calcmode="lin" valueType="num">
                                      <p:cBhvr>
                                        <p:cTn id="40" dur="1" fill="hold"/>
                                        <p:tgtEl>
                                          <p:spTgt spid="5">
                                            <p:txEl>
                                              <p:pRg st="10" end="10"/>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5">
                                            <p:txEl>
                                              <p:pRg st="11" end="11"/>
                                            </p:txEl>
                                          </p:spTgt>
                                        </p:tgtEl>
                                        <p:attrNameLst>
                                          <p:attrName>style.visibility</p:attrName>
                                        </p:attrNameLst>
                                      </p:cBhvr>
                                      <p:to>
                                        <p:strVal val="visible"/>
                                      </p:to>
                                    </p:set>
                                    <p:anim to="" calcmode="lin" valueType="num">
                                      <p:cBhvr>
                                        <p:cTn id="45" dur="1" fill="hold"/>
                                        <p:tgtEl>
                                          <p:spTgt spid="5">
                                            <p:txEl>
                                              <p:pRg st="11" end="11"/>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5">
                                            <p:txEl>
                                              <p:pRg st="12" end="12"/>
                                            </p:txEl>
                                          </p:spTgt>
                                        </p:tgtEl>
                                        <p:attrNameLst>
                                          <p:attrName>style.visibility</p:attrName>
                                        </p:attrNameLst>
                                      </p:cBhvr>
                                      <p:to>
                                        <p:strVal val="visible"/>
                                      </p:to>
                                    </p:set>
                                    <p:anim to="" calcmode="lin" valueType="num">
                                      <p:cBhvr>
                                        <p:cTn id="50" dur="1" fill="hold"/>
                                        <p:tgtEl>
                                          <p:spTgt spid="5">
                                            <p:txEl>
                                              <p:pRg st="12" end="12"/>
                                            </p:txEl>
                                          </p:spTgt>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nodeType="clickEffect">
                                  <p:stCondLst>
                                    <p:cond delay="0"/>
                                  </p:stCondLst>
                                  <p:childTnLst>
                                    <p:set>
                                      <p:cBhvr>
                                        <p:cTn id="54" dur="1" fill="hold">
                                          <p:stCondLst>
                                            <p:cond delay="0"/>
                                          </p:stCondLst>
                                        </p:cTn>
                                        <p:tgtEl>
                                          <p:spTgt spid="5">
                                            <p:txEl>
                                              <p:pRg st="13" end="13"/>
                                            </p:txEl>
                                          </p:spTgt>
                                        </p:tgtEl>
                                        <p:attrNameLst>
                                          <p:attrName>style.visibility</p:attrName>
                                        </p:attrNameLst>
                                      </p:cBhvr>
                                      <p:to>
                                        <p:strVal val="visible"/>
                                      </p:to>
                                    </p:set>
                                    <p:anim to="" calcmode="lin" valueType="num">
                                      <p:cBhvr>
                                        <p:cTn id="55" dur="1" fill="hold"/>
                                        <p:tgtEl>
                                          <p:spTgt spid="5">
                                            <p:txEl>
                                              <p:pRg st="13" end="13"/>
                                            </p:txEl>
                                          </p:spTgt>
                                        </p:tgtEl>
                                        <p:attrNameLst>
                                          <p:attrName/>
                                        </p:attrNameLst>
                                      </p:cBhvr>
                                    </p:anim>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nodeType="clickEffect">
                                  <p:stCondLst>
                                    <p:cond delay="0"/>
                                  </p:stCondLst>
                                  <p:childTnLst>
                                    <p:set>
                                      <p:cBhvr>
                                        <p:cTn id="59" dur="1" fill="hold">
                                          <p:stCondLst>
                                            <p:cond delay="0"/>
                                          </p:stCondLst>
                                        </p:cTn>
                                        <p:tgtEl>
                                          <p:spTgt spid="5">
                                            <p:txEl>
                                              <p:pRg st="14" end="14"/>
                                            </p:txEl>
                                          </p:spTgt>
                                        </p:tgtEl>
                                        <p:attrNameLst>
                                          <p:attrName>style.visibility</p:attrName>
                                        </p:attrNameLst>
                                      </p:cBhvr>
                                      <p:to>
                                        <p:strVal val="visible"/>
                                      </p:to>
                                    </p:set>
                                    <p:anim to="" calcmode="lin" valueType="num">
                                      <p:cBhvr>
                                        <p:cTn id="60" dur="1" fill="hold"/>
                                        <p:tgtEl>
                                          <p:spTgt spid="5">
                                            <p:txEl>
                                              <p:pRg st="14" end="1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19459"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4</a:t>
            </a:r>
          </a:p>
        </p:txBody>
      </p:sp>
      <p:sp>
        <p:nvSpPr>
          <p:cNvPr id="15364"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Interview an Entrepreneur</a:t>
            </a:r>
          </a:p>
        </p:txBody>
      </p:sp>
      <p:sp>
        <p:nvSpPr>
          <p:cNvPr id="5" name="Rectangle 4"/>
          <p:cNvSpPr/>
          <p:nvPr/>
        </p:nvSpPr>
        <p:spPr>
          <a:xfrm>
            <a:off x="0" y="914400"/>
            <a:ext cx="9144000" cy="5862638"/>
          </a:xfrm>
          <a:prstGeom prst="rect">
            <a:avLst/>
          </a:prstGeom>
        </p:spPr>
        <p:txBody>
          <a:bodyPr>
            <a:spAutoFit/>
          </a:bodyPr>
          <a:lstStyle/>
          <a:p>
            <a:pPr algn="ctr">
              <a:defRPr/>
            </a:pPr>
            <a:r>
              <a:rPr lang="en-CA" b="1" dirty="0">
                <a:solidFill>
                  <a:srgbClr val="FF0000"/>
                </a:solidFill>
                <a:latin typeface="Times New Roman" pitchFamily="18" charset="0"/>
                <a:cs typeface="Times New Roman" pitchFamily="18" charset="0"/>
              </a:rPr>
              <a:t>Procedure</a:t>
            </a:r>
          </a:p>
          <a:p>
            <a:pPr algn="ctr">
              <a:defRPr/>
            </a:pPr>
            <a:endParaRPr lang="en-CA" b="1" dirty="0">
              <a:solidFill>
                <a:srgbClr val="FF0000"/>
              </a:solidFill>
              <a:latin typeface="Times New Roman" pitchFamily="18" charset="0"/>
              <a:cs typeface="Times New Roman" pitchFamily="18" charset="0"/>
            </a:endParaRPr>
          </a:p>
          <a:p>
            <a:pPr marL="342900" indent="-342900" algn="ctr">
              <a:buFontTx/>
              <a:buAutoNum type="arabicPeriod" startAt="4"/>
              <a:defRPr/>
            </a:pPr>
            <a:r>
              <a:rPr lang="en-CA" b="1" dirty="0">
                <a:latin typeface="Times New Roman" pitchFamily="18" charset="0"/>
                <a:cs typeface="Times New Roman" pitchFamily="18" charset="0"/>
              </a:rPr>
              <a:t>Students will write their questions </a:t>
            </a:r>
            <a:r>
              <a:rPr lang="en-CA" b="1" u="sng" dirty="0">
                <a:latin typeface="Times New Roman" pitchFamily="18" charset="0"/>
                <a:cs typeface="Times New Roman" pitchFamily="18" charset="0"/>
              </a:rPr>
              <a:t>and</a:t>
            </a:r>
            <a:r>
              <a:rPr lang="en-CA" b="1" dirty="0">
                <a:latin typeface="Times New Roman" pitchFamily="18" charset="0"/>
                <a:cs typeface="Times New Roman" pitchFamily="18" charset="0"/>
              </a:rPr>
              <a:t> their partner’s responses on an interview sheet that will be placed in their portfolio’s at the end of class</a:t>
            </a:r>
          </a:p>
          <a:p>
            <a:pPr marL="342900" indent="-342900" algn="ctr">
              <a:defRPr/>
            </a:pPr>
            <a:r>
              <a:rPr lang="en-CA" b="1" dirty="0">
                <a:latin typeface="Times New Roman" pitchFamily="18" charset="0"/>
                <a:cs typeface="Times New Roman" pitchFamily="18" charset="0"/>
              </a:rPr>
              <a:t>(Therefore, write questions and responses neatly!)</a:t>
            </a:r>
          </a:p>
          <a:p>
            <a:pPr marL="342900" indent="-342900" algn="ctr">
              <a:defRPr/>
            </a:pPr>
            <a:r>
              <a:rPr lang="en-CA" b="1" dirty="0">
                <a:latin typeface="Times New Roman" pitchFamily="18" charset="0"/>
                <a:cs typeface="Times New Roman" pitchFamily="18" charset="0"/>
              </a:rPr>
              <a:t>Use the title: </a:t>
            </a:r>
          </a:p>
          <a:p>
            <a:pPr marL="342900" indent="-342900" algn="ctr">
              <a:defRPr/>
            </a:pPr>
            <a:r>
              <a:rPr lang="en-CA" b="1" dirty="0">
                <a:solidFill>
                  <a:srgbClr val="002060"/>
                </a:solidFill>
                <a:latin typeface="Times New Roman" pitchFamily="18" charset="0"/>
                <a:cs typeface="Times New Roman" pitchFamily="18" charset="0"/>
              </a:rPr>
              <a:t>Interview an Entrepreneur</a:t>
            </a:r>
          </a:p>
          <a:p>
            <a:pPr marL="342900" indent="-342900" algn="ctr">
              <a:defRPr/>
            </a:pPr>
            <a:endParaRPr lang="en-CA" b="1" dirty="0">
              <a:latin typeface="Times New Roman" pitchFamily="18" charset="0"/>
              <a:cs typeface="Times New Roman" pitchFamily="18" charset="0"/>
            </a:endParaRPr>
          </a:p>
          <a:p>
            <a:pPr algn="ctr">
              <a:defRPr/>
            </a:pPr>
            <a:r>
              <a:rPr lang="en-CA" b="1" dirty="0">
                <a:latin typeface="Times New Roman" pitchFamily="18" charset="0"/>
                <a:cs typeface="Times New Roman" pitchFamily="18" charset="0"/>
              </a:rPr>
              <a:t>5.  Guidelines for participation to students:</a:t>
            </a:r>
          </a:p>
          <a:p>
            <a:pPr algn="ctr">
              <a:defRPr/>
            </a:pPr>
            <a:endParaRPr lang="en-CA" b="1" dirty="0">
              <a:latin typeface="Times New Roman" pitchFamily="18" charset="0"/>
              <a:cs typeface="Times New Roman" pitchFamily="18" charset="0"/>
            </a:endParaRPr>
          </a:p>
          <a:p>
            <a:pPr algn="ctr">
              <a:defRPr/>
            </a:pPr>
            <a:r>
              <a:rPr lang="en-CA" b="1" dirty="0">
                <a:solidFill>
                  <a:srgbClr val="002060"/>
                </a:solidFill>
                <a:latin typeface="Times New Roman" pitchFamily="18" charset="0"/>
                <a:cs typeface="Times New Roman" pitchFamily="18" charset="0"/>
              </a:rPr>
              <a:t>The borrower has to start with the sentence: </a:t>
            </a:r>
          </a:p>
          <a:p>
            <a:pPr algn="ctr">
              <a:defRPr/>
            </a:pPr>
            <a:r>
              <a:rPr lang="en-CA" b="1" dirty="0">
                <a:solidFill>
                  <a:srgbClr val="002060"/>
                </a:solidFill>
                <a:latin typeface="Times New Roman" pitchFamily="18" charset="0"/>
                <a:cs typeface="Times New Roman" pitchFamily="18" charset="0"/>
              </a:rPr>
              <a:t>“I would like to borrow money because my business is….”</a:t>
            </a:r>
          </a:p>
          <a:p>
            <a:pPr algn="ctr">
              <a:defRPr/>
            </a:pPr>
            <a:endParaRPr lang="en-CA" b="1" dirty="0">
              <a:solidFill>
                <a:srgbClr val="002060"/>
              </a:solidFill>
              <a:latin typeface="Times New Roman" pitchFamily="18" charset="0"/>
              <a:cs typeface="Times New Roman" pitchFamily="18" charset="0"/>
            </a:endParaRPr>
          </a:p>
          <a:p>
            <a:pPr algn="ctr">
              <a:defRPr/>
            </a:pPr>
            <a:r>
              <a:rPr lang="en-CA" b="1" dirty="0">
                <a:solidFill>
                  <a:srgbClr val="002060"/>
                </a:solidFill>
                <a:latin typeface="Times New Roman" pitchFamily="18" charset="0"/>
                <a:cs typeface="Times New Roman" pitchFamily="18" charset="0"/>
              </a:rPr>
              <a:t>The lender has to start with the sentence: </a:t>
            </a:r>
          </a:p>
          <a:p>
            <a:pPr algn="ctr">
              <a:defRPr/>
            </a:pPr>
            <a:r>
              <a:rPr lang="en-CA" b="1" dirty="0">
                <a:solidFill>
                  <a:srgbClr val="002060"/>
                </a:solidFill>
                <a:latin typeface="Times New Roman" pitchFamily="18" charset="0"/>
                <a:cs typeface="Times New Roman" pitchFamily="18" charset="0"/>
              </a:rPr>
              <a:t>“I like the idea of … because….”, or “I don’t agree with your idea of ….because….”</a:t>
            </a:r>
          </a:p>
          <a:p>
            <a:pPr algn="ctr">
              <a:defRPr/>
            </a:pPr>
            <a:endParaRPr lang="en-CA" b="1" i="1" dirty="0">
              <a:latin typeface="Times New Roman" pitchFamily="18" charset="0"/>
              <a:cs typeface="Times New Roman" pitchFamily="18" charset="0"/>
            </a:endParaRPr>
          </a:p>
          <a:p>
            <a:pPr marL="342900" indent="-342900" algn="ctr">
              <a:buFontTx/>
              <a:buAutoNum type="arabicPeriod" startAt="6"/>
              <a:defRPr/>
            </a:pPr>
            <a:r>
              <a:rPr lang="en-CA" sz="1700" b="1" dirty="0">
                <a:latin typeface="Times New Roman" pitchFamily="18" charset="0"/>
                <a:cs typeface="Times New Roman" pitchFamily="18" charset="0"/>
              </a:rPr>
              <a:t>Begin the interview sessions. The entrepreneur will have two minutes to describe his or her business, explain why he or she is requesting a loan, and explain how the loan will be repaid.</a:t>
            </a:r>
          </a:p>
          <a:p>
            <a:pPr marL="342900" indent="-342900" algn="ctr">
              <a:defRPr/>
            </a:pPr>
            <a:r>
              <a:rPr lang="en-CA" sz="1700" b="1" dirty="0">
                <a:latin typeface="Times New Roman" pitchFamily="18" charset="0"/>
                <a:cs typeface="Times New Roman" pitchFamily="18" charset="0"/>
              </a:rPr>
              <a:t> </a:t>
            </a:r>
          </a:p>
          <a:p>
            <a:pPr marL="342900" indent="-342900" algn="ctr">
              <a:defRPr/>
            </a:pPr>
            <a:r>
              <a:rPr lang="en-CA" b="1" dirty="0">
                <a:latin typeface="Times New Roman" pitchFamily="18" charset="0"/>
                <a:cs typeface="Times New Roman" pitchFamily="18" charset="0"/>
              </a:rPr>
              <a:t>The interviewer has approximately three minutes to ask follow up questions. </a:t>
            </a:r>
          </a:p>
          <a:p>
            <a:pPr marL="342900" indent="-342900" algn="ctr">
              <a:defRPr/>
            </a:pPr>
            <a:r>
              <a:rPr lang="en-CA" b="1" dirty="0">
                <a:latin typeface="Times New Roman" pitchFamily="18" charset="0"/>
                <a:cs typeface="Times New Roman" pitchFamily="18" charset="0"/>
              </a:rPr>
              <a:t>Then students will switch roles and repeat the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 to="" calcmode="lin" valueType="num">
                                      <p:cBhvr>
                                        <p:cTn id="10" dur="1" fill="hold"/>
                                        <p:tgtEl>
                                          <p:spTgt spid="1536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to="" calcmode="lin" valueType="num">
                                      <p:cBhvr>
                                        <p:cTn id="18" dur="1" fill="hold"/>
                                        <p:tgtEl>
                                          <p:spTgt spid="5">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to="" calcmode="lin" valueType="num">
                                      <p:cBhvr>
                                        <p:cTn id="21" dur="1" fill="hold"/>
                                        <p:tgtEl>
                                          <p:spTgt spid="5">
                                            <p:txEl>
                                              <p:pRg st="3" end="3"/>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to="" calcmode="lin" valueType="num">
                                      <p:cBhvr>
                                        <p:cTn id="24" dur="1" fill="hold"/>
                                        <p:tgtEl>
                                          <p:spTgt spid="5">
                                            <p:txEl>
                                              <p:pRg st="4" end="4"/>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to="" calcmode="lin" valueType="num">
                                      <p:cBhvr>
                                        <p:cTn id="27" dur="1" fill="hold"/>
                                        <p:tgtEl>
                                          <p:spTgt spid="5">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to="" calcmode="lin" valueType="num">
                                      <p:cBhvr>
                                        <p:cTn id="32" dur="1" fill="hold"/>
                                        <p:tgtEl>
                                          <p:spTgt spid="5">
                                            <p:txEl>
                                              <p:pRg st="7" end="7"/>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 to="" calcmode="lin" valueType="num">
                                      <p:cBhvr>
                                        <p:cTn id="37" dur="1" fill="hold"/>
                                        <p:tgtEl>
                                          <p:spTgt spid="5">
                                            <p:txEl>
                                              <p:pRg st="9" end="9"/>
                                            </p:txEl>
                                          </p:spTgt>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5">
                                            <p:txEl>
                                              <p:pRg st="10" end="10"/>
                                            </p:txEl>
                                          </p:spTgt>
                                        </p:tgtEl>
                                        <p:attrNameLst>
                                          <p:attrName>style.visibility</p:attrName>
                                        </p:attrNameLst>
                                      </p:cBhvr>
                                      <p:to>
                                        <p:strVal val="visible"/>
                                      </p:to>
                                    </p:set>
                                    <p:anim to="" calcmode="lin" valueType="num">
                                      <p:cBhvr>
                                        <p:cTn id="40" dur="1" fill="hold"/>
                                        <p:tgtEl>
                                          <p:spTgt spid="5">
                                            <p:txEl>
                                              <p:pRg st="10" end="10"/>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anim to="" calcmode="lin" valueType="num">
                                      <p:cBhvr>
                                        <p:cTn id="45" dur="1" fill="hold"/>
                                        <p:tgtEl>
                                          <p:spTgt spid="5">
                                            <p:txEl>
                                              <p:pRg st="12" end="12"/>
                                            </p:txEl>
                                          </p:spTgt>
                                        </p:tgtEl>
                                        <p:attrNameLst>
                                          <p:attrName/>
                                        </p:attrNameLst>
                                      </p:cBhvr>
                                    </p:anim>
                                  </p:childTnLst>
                                </p:cTn>
                              </p:par>
                              <p:par>
                                <p:cTn id="46" presetID="24" presetClass="entr" presetSubtype="0" fill="hold" nodeType="withEffect">
                                  <p:stCondLst>
                                    <p:cond delay="0"/>
                                  </p:stCondLst>
                                  <p:childTnLst>
                                    <p:set>
                                      <p:cBhvr>
                                        <p:cTn id="47" dur="1" fill="hold">
                                          <p:stCondLst>
                                            <p:cond delay="0"/>
                                          </p:stCondLst>
                                        </p:cTn>
                                        <p:tgtEl>
                                          <p:spTgt spid="5">
                                            <p:txEl>
                                              <p:pRg st="13" end="13"/>
                                            </p:txEl>
                                          </p:spTgt>
                                        </p:tgtEl>
                                        <p:attrNameLst>
                                          <p:attrName>style.visibility</p:attrName>
                                        </p:attrNameLst>
                                      </p:cBhvr>
                                      <p:to>
                                        <p:strVal val="visible"/>
                                      </p:to>
                                    </p:set>
                                    <p:anim to="" calcmode="lin" valueType="num">
                                      <p:cBhvr>
                                        <p:cTn id="48" dur="1" fill="hold"/>
                                        <p:tgtEl>
                                          <p:spTgt spid="5">
                                            <p:txEl>
                                              <p:pRg st="13" end="13"/>
                                            </p:txEl>
                                          </p:spTgt>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nodeType="clickEffect">
                                  <p:stCondLst>
                                    <p:cond delay="0"/>
                                  </p:stCondLst>
                                  <p:childTnLst>
                                    <p:set>
                                      <p:cBhvr>
                                        <p:cTn id="52" dur="1" fill="hold">
                                          <p:stCondLst>
                                            <p:cond delay="0"/>
                                          </p:stCondLst>
                                        </p:cTn>
                                        <p:tgtEl>
                                          <p:spTgt spid="5">
                                            <p:txEl>
                                              <p:pRg st="15" end="15"/>
                                            </p:txEl>
                                          </p:spTgt>
                                        </p:tgtEl>
                                        <p:attrNameLst>
                                          <p:attrName>style.visibility</p:attrName>
                                        </p:attrNameLst>
                                      </p:cBhvr>
                                      <p:to>
                                        <p:strVal val="visible"/>
                                      </p:to>
                                    </p:set>
                                    <p:anim to="" calcmode="lin" valueType="num">
                                      <p:cBhvr>
                                        <p:cTn id="53" dur="1" fill="hold"/>
                                        <p:tgtEl>
                                          <p:spTgt spid="5">
                                            <p:txEl>
                                              <p:pRg st="15" end="15"/>
                                            </p:txEl>
                                          </p:spTgt>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nodeType="clickEffect">
                                  <p:stCondLst>
                                    <p:cond delay="0"/>
                                  </p:stCondLst>
                                  <p:childTnLst>
                                    <p:set>
                                      <p:cBhvr>
                                        <p:cTn id="57" dur="1" fill="hold">
                                          <p:stCondLst>
                                            <p:cond delay="0"/>
                                          </p:stCondLst>
                                        </p:cTn>
                                        <p:tgtEl>
                                          <p:spTgt spid="5">
                                            <p:txEl>
                                              <p:pRg st="17" end="17"/>
                                            </p:txEl>
                                          </p:spTgt>
                                        </p:tgtEl>
                                        <p:attrNameLst>
                                          <p:attrName>style.visibility</p:attrName>
                                        </p:attrNameLst>
                                      </p:cBhvr>
                                      <p:to>
                                        <p:strVal val="visible"/>
                                      </p:to>
                                    </p:set>
                                    <p:anim to="" calcmode="lin" valueType="num">
                                      <p:cBhvr>
                                        <p:cTn id="58" dur="1" fill="hold"/>
                                        <p:tgtEl>
                                          <p:spTgt spid="5">
                                            <p:txEl>
                                              <p:pRg st="17" end="17"/>
                                            </p:txEl>
                                          </p:spTgt>
                                        </p:tgtEl>
                                        <p:attrNameLst>
                                          <p:attrName/>
                                        </p:attrNameLst>
                                      </p:cBhvr>
                                    </p:anim>
                                  </p:childTnLst>
                                </p:cTn>
                              </p:par>
                            </p:childTnLst>
                          </p:cTn>
                        </p:par>
                      </p:childTnLst>
                    </p:cTn>
                  </p:par>
                  <p:par>
                    <p:cTn id="59" fill="hold">
                      <p:stCondLst>
                        <p:cond delay="indefinite"/>
                      </p:stCondLst>
                      <p:childTnLst>
                        <p:par>
                          <p:cTn id="60" fill="hold">
                            <p:stCondLst>
                              <p:cond delay="0"/>
                            </p:stCondLst>
                            <p:childTnLst>
                              <p:par>
                                <p:cTn id="61" presetID="24" presetClass="entr" presetSubtype="0" fill="hold" nodeType="clickEffect">
                                  <p:stCondLst>
                                    <p:cond delay="0"/>
                                  </p:stCondLst>
                                  <p:childTnLst>
                                    <p:set>
                                      <p:cBhvr>
                                        <p:cTn id="62" dur="1" fill="hold">
                                          <p:stCondLst>
                                            <p:cond delay="0"/>
                                          </p:stCondLst>
                                        </p:cTn>
                                        <p:tgtEl>
                                          <p:spTgt spid="5">
                                            <p:txEl>
                                              <p:pRg st="18" end="18"/>
                                            </p:txEl>
                                          </p:spTgt>
                                        </p:tgtEl>
                                        <p:attrNameLst>
                                          <p:attrName>style.visibility</p:attrName>
                                        </p:attrNameLst>
                                      </p:cBhvr>
                                      <p:to>
                                        <p:strVal val="visible"/>
                                      </p:to>
                                    </p:set>
                                    <p:anim to="" calcmode="lin" valueType="num">
                                      <p:cBhvr>
                                        <p:cTn id="63" dur="1" fill="hold"/>
                                        <p:tgtEl>
                                          <p:spTgt spid="5">
                                            <p:txEl>
                                              <p:pRg st="18" end="1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Kiva_Logo"/>
          <p:cNvPicPr>
            <a:picLocks noChangeAspect="1" noChangeArrowheads="1"/>
          </p:cNvPicPr>
          <p:nvPr/>
        </p:nvPicPr>
        <p:blipFill>
          <a:blip r:embed="rId3"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20483"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4</a:t>
            </a:r>
          </a:p>
        </p:txBody>
      </p:sp>
      <p:sp>
        <p:nvSpPr>
          <p:cNvPr id="15364"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Interview an Entrepreneur</a:t>
            </a:r>
          </a:p>
        </p:txBody>
      </p:sp>
      <p:sp>
        <p:nvSpPr>
          <p:cNvPr id="5" name="Rectangle 4"/>
          <p:cNvSpPr/>
          <p:nvPr/>
        </p:nvSpPr>
        <p:spPr>
          <a:xfrm>
            <a:off x="0" y="914400"/>
            <a:ext cx="9144000" cy="5108575"/>
          </a:xfrm>
          <a:prstGeom prst="rect">
            <a:avLst/>
          </a:prstGeom>
        </p:spPr>
        <p:txBody>
          <a:bodyPr>
            <a:spAutoFit/>
          </a:bodyPr>
          <a:lstStyle/>
          <a:p>
            <a:pPr algn="ctr">
              <a:defRPr/>
            </a:pPr>
            <a:r>
              <a:rPr lang="en-CA" b="1" dirty="0">
                <a:solidFill>
                  <a:srgbClr val="FF0000"/>
                </a:solidFill>
                <a:latin typeface="Times New Roman" pitchFamily="18" charset="0"/>
                <a:cs typeface="Times New Roman" pitchFamily="18" charset="0"/>
              </a:rPr>
              <a:t>Procedure</a:t>
            </a:r>
          </a:p>
          <a:p>
            <a:pPr algn="ctr">
              <a:defRPr/>
            </a:pPr>
            <a:endParaRPr lang="en-CA" sz="800" b="1" dirty="0">
              <a:solidFill>
                <a:srgbClr val="FF0000"/>
              </a:solidFill>
              <a:latin typeface="Times New Roman" pitchFamily="18" charset="0"/>
              <a:cs typeface="Times New Roman" pitchFamily="18" charset="0"/>
            </a:endParaRPr>
          </a:p>
          <a:p>
            <a:pPr algn="ctr">
              <a:defRPr/>
            </a:pPr>
            <a:r>
              <a:rPr lang="en-CA" sz="1700" b="1" dirty="0">
                <a:latin typeface="Times New Roman" pitchFamily="18" charset="0"/>
                <a:cs typeface="Times New Roman" pitchFamily="18" charset="0"/>
              </a:rPr>
              <a:t>7.   At the end of the interview sessions, some of the lenders will review the loan application to the entire class and tell whether or not he or she would lend money to the entrepreneur and why. </a:t>
            </a:r>
          </a:p>
          <a:p>
            <a:pPr algn="ctr">
              <a:defRPr/>
            </a:pPr>
            <a:endParaRPr lang="en-CA" b="1" dirty="0">
              <a:latin typeface="Times New Roman" pitchFamily="18" charset="0"/>
              <a:cs typeface="Times New Roman" pitchFamily="18" charset="0"/>
            </a:endParaRPr>
          </a:p>
          <a:p>
            <a:pPr algn="ctr">
              <a:defRPr/>
            </a:pPr>
            <a:r>
              <a:rPr lang="en-CA" b="1" dirty="0">
                <a:latin typeface="Times New Roman" pitchFamily="18" charset="0"/>
                <a:cs typeface="Times New Roman" pitchFamily="18" charset="0"/>
              </a:rPr>
              <a:t>As you explain your decision, be sure to do so in terms of needs and values.</a:t>
            </a:r>
          </a:p>
          <a:p>
            <a:pPr algn="ctr">
              <a:defRPr/>
            </a:pPr>
            <a:endParaRPr lang="en-CA" b="1" dirty="0">
              <a:latin typeface="Times New Roman" pitchFamily="18" charset="0"/>
              <a:cs typeface="Times New Roman" pitchFamily="18" charset="0"/>
            </a:endParaRPr>
          </a:p>
          <a:p>
            <a:pPr marL="342900" indent="-342900" algn="ctr">
              <a:buFontTx/>
              <a:buAutoNum type="arabicPeriod" startAt="8"/>
              <a:defRPr/>
            </a:pPr>
            <a:r>
              <a:rPr lang="en-CA" b="1" dirty="0">
                <a:latin typeface="Times New Roman" pitchFamily="18" charset="0"/>
                <a:cs typeface="Times New Roman" pitchFamily="18" charset="0"/>
              </a:rPr>
              <a:t>Upon completion of this process, we will be recording a list of entrepreneur’s needs and values on the board/notes and discussing the differences between needs and values.</a:t>
            </a:r>
          </a:p>
          <a:p>
            <a:pPr marL="342900" indent="-342900" algn="ctr">
              <a:defRPr/>
            </a:pPr>
            <a:r>
              <a:rPr lang="en-CA" b="1" dirty="0">
                <a:latin typeface="Times New Roman" pitchFamily="18" charset="0"/>
                <a:cs typeface="Times New Roman" pitchFamily="18" charset="0"/>
              </a:rPr>
              <a:t>Use the title: </a:t>
            </a:r>
          </a:p>
          <a:p>
            <a:pPr marL="342900" indent="-342900" algn="ctr">
              <a:defRPr/>
            </a:pPr>
            <a:r>
              <a:rPr lang="en-CA" b="1" dirty="0">
                <a:solidFill>
                  <a:srgbClr val="002060"/>
                </a:solidFill>
                <a:latin typeface="Times New Roman" pitchFamily="18" charset="0"/>
                <a:cs typeface="Times New Roman" pitchFamily="18" charset="0"/>
              </a:rPr>
              <a:t>Entrepreneurs Needs and Values</a:t>
            </a:r>
          </a:p>
          <a:p>
            <a:pPr marL="342900" indent="-342900" algn="ctr">
              <a:defRPr/>
            </a:pPr>
            <a:endParaRPr lang="en-CA" b="1" dirty="0">
              <a:latin typeface="Times New Roman" pitchFamily="18" charset="0"/>
              <a:cs typeface="Times New Roman" pitchFamily="18" charset="0"/>
            </a:endParaRPr>
          </a:p>
          <a:p>
            <a:pPr algn="ctr">
              <a:defRPr/>
            </a:pPr>
            <a:r>
              <a:rPr lang="en-CA" b="1" dirty="0">
                <a:solidFill>
                  <a:srgbClr val="FF0000"/>
                </a:solidFill>
                <a:latin typeface="Times New Roman" pitchFamily="18" charset="0"/>
                <a:cs typeface="Times New Roman" pitchFamily="18" charset="0"/>
              </a:rPr>
              <a:t>Assessment</a:t>
            </a:r>
          </a:p>
          <a:p>
            <a:pPr algn="ctr">
              <a:defRPr/>
            </a:pPr>
            <a:endParaRPr lang="en-CA" sz="800" b="1" dirty="0">
              <a:solidFill>
                <a:srgbClr val="FF0000"/>
              </a:solidFill>
              <a:latin typeface="Times New Roman" pitchFamily="18" charset="0"/>
              <a:cs typeface="Times New Roman" pitchFamily="18" charset="0"/>
            </a:endParaRPr>
          </a:p>
          <a:p>
            <a:pPr algn="ctr">
              <a:defRPr/>
            </a:pPr>
            <a:r>
              <a:rPr lang="en-CA" b="1" dirty="0">
                <a:latin typeface="Times New Roman" pitchFamily="18" charset="0"/>
                <a:cs typeface="Times New Roman" pitchFamily="18" charset="0"/>
              </a:rPr>
              <a:t>Observing each pairs’ performance and note if students are making persuasive arguments and asking pertinent questions. </a:t>
            </a:r>
          </a:p>
          <a:p>
            <a:pPr algn="ctr">
              <a:defRPr/>
            </a:pPr>
            <a:endParaRPr lang="en-CA" sz="800" b="1" dirty="0">
              <a:latin typeface="Times New Roman" pitchFamily="18" charset="0"/>
              <a:cs typeface="Times New Roman" pitchFamily="18" charset="0"/>
            </a:endParaRPr>
          </a:p>
          <a:p>
            <a:pPr algn="ctr">
              <a:defRPr/>
            </a:pPr>
            <a:r>
              <a:rPr lang="en-CA" b="1" dirty="0">
                <a:latin typeface="Times New Roman" pitchFamily="18" charset="0"/>
                <a:cs typeface="Times New Roman" pitchFamily="18" charset="0"/>
              </a:rPr>
              <a:t>Could students identify the values and needs of each entrepreneur?</a:t>
            </a:r>
          </a:p>
          <a:p>
            <a:pPr algn="ctr">
              <a:defRPr/>
            </a:pPr>
            <a:endParaRPr lang="en-CA" sz="800" b="1" dirty="0">
              <a:latin typeface="Times New Roman" pitchFamily="18" charset="0"/>
              <a:cs typeface="Times New Roman" pitchFamily="18" charset="0"/>
            </a:endParaRPr>
          </a:p>
          <a:p>
            <a:pPr algn="ctr">
              <a:defRPr/>
            </a:pPr>
            <a:r>
              <a:rPr lang="en-CA" b="1" dirty="0">
                <a:latin typeface="Times New Roman" pitchFamily="18" charset="0"/>
                <a:cs typeface="Times New Roman" pitchFamily="18" charset="0"/>
              </a:rPr>
              <a:t>Interview sheets will be reviewed after being placed into students’ portfolios.</a:t>
            </a:r>
          </a:p>
          <a:p>
            <a:pPr algn="ctr">
              <a:defRPr/>
            </a:pPr>
            <a:endParaRPr lang="en-CA" sz="800" b="1" dirty="0">
              <a:latin typeface="Times New Roman" pitchFamily="18" charset="0"/>
              <a:cs typeface="Times New Roman" pitchFamily="18" charset="0"/>
            </a:endParaRPr>
          </a:p>
        </p:txBody>
      </p:sp>
      <p:sp>
        <p:nvSpPr>
          <p:cNvPr id="6" name="TextBox 5"/>
          <p:cNvSpPr txBox="1">
            <a:spLocks noChangeArrowheads="1"/>
          </p:cNvSpPr>
          <p:nvPr/>
        </p:nvSpPr>
        <p:spPr bwMode="auto">
          <a:xfrm>
            <a:off x="0" y="6121400"/>
            <a:ext cx="9144000" cy="508000"/>
          </a:xfrm>
          <a:prstGeom prst="rect">
            <a:avLst/>
          </a:prstGeom>
          <a:noFill/>
          <a:ln w="9525">
            <a:noFill/>
            <a:miter lim="800000"/>
            <a:headEnd/>
            <a:tailEnd/>
          </a:ln>
        </p:spPr>
        <p:txBody>
          <a:bodyPr>
            <a:spAutoFit/>
          </a:bodyPr>
          <a:lstStyle/>
          <a:p>
            <a:pPr algn="ctr"/>
            <a:r>
              <a:rPr lang="en-CA" b="1" dirty="0">
                <a:latin typeface="Times New Roman" pitchFamily="18" charset="0"/>
                <a:cs typeface="Times New Roman" pitchFamily="18" charset="0"/>
                <a:hlinkClick r:id="rId4"/>
              </a:rPr>
              <a:t>A Fistful Of Dollars: The Story of a Kiva.org Loan</a:t>
            </a:r>
            <a:endParaRPr lang="en-CA" b="1" dirty="0">
              <a:latin typeface="Times New Roman" pitchFamily="18" charset="0"/>
              <a:cs typeface="Times New Roman" pitchFamily="18" charset="0"/>
            </a:endParaRPr>
          </a:p>
          <a:p>
            <a:pPr algn="ctr"/>
            <a:r>
              <a:rPr lang="en-CA" sz="900" b="1">
                <a:latin typeface="Times New Roman" pitchFamily="18" charset="0"/>
                <a:cs typeface="Times New Roman" pitchFamily="18" charset="0"/>
              </a:rPr>
              <a:t>(11:00) </a:t>
            </a:r>
          </a:p>
        </p:txBody>
      </p:sp>
      <p:pic>
        <p:nvPicPr>
          <p:cNvPr id="9" name="A Fistful Of Dollars.wmv">
            <a:hlinkClick r:id="" action="ppaction://media"/>
          </p:cNvPr>
          <p:cNvPicPr>
            <a:picLocks noRot="1" noChangeAspect="1"/>
          </p:cNvPicPr>
          <p:nvPr>
            <a:videoFile r:link="rId1"/>
          </p:nvPr>
        </p:nvPicPr>
        <p:blipFill>
          <a:blip r:embed="rId5" cstate="print"/>
          <a:stretch>
            <a:fillRect/>
          </a:stretch>
        </p:blipFill>
        <p:spPr>
          <a:xfrm>
            <a:off x="7848600" y="5867400"/>
            <a:ext cx="8128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 to="" calcmode="lin" valueType="num">
                                      <p:cBhvr>
                                        <p:cTn id="10" dur="1" fill="hold"/>
                                        <p:tgtEl>
                                          <p:spTgt spid="1536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to="" calcmode="lin" valueType="num">
                                      <p:cBhvr>
                                        <p:cTn id="19" dur="1" fill="hold"/>
                                        <p:tgtEl>
                                          <p:spTgt spid="5">
                                            <p:txEl>
                                              <p:pRg st="4" end="4"/>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 to="" calcmode="lin" valueType="num">
                                      <p:cBhvr>
                                        <p:cTn id="24" dur="1" fill="hold"/>
                                        <p:tgtEl>
                                          <p:spTgt spid="5">
                                            <p:txEl>
                                              <p:pRg st="6" end="6"/>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to="" calcmode="lin" valueType="num">
                                      <p:cBhvr>
                                        <p:cTn id="29" dur="1" fill="hold"/>
                                        <p:tgtEl>
                                          <p:spTgt spid="5">
                                            <p:txEl>
                                              <p:pRg st="7" end="7"/>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5">
                                            <p:txEl>
                                              <p:pRg st="8" end="8"/>
                                            </p:txEl>
                                          </p:spTgt>
                                        </p:tgtEl>
                                        <p:attrNameLst>
                                          <p:attrName>style.visibility</p:attrName>
                                        </p:attrNameLst>
                                      </p:cBhvr>
                                      <p:to>
                                        <p:strVal val="visible"/>
                                      </p:to>
                                    </p:set>
                                    <p:anim to="" calcmode="lin" valueType="num">
                                      <p:cBhvr>
                                        <p:cTn id="34" dur="1" fill="hold"/>
                                        <p:tgtEl>
                                          <p:spTgt spid="5">
                                            <p:txEl>
                                              <p:pRg st="8" end="8"/>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 to="" calcmode="lin" valueType="num">
                                      <p:cBhvr>
                                        <p:cTn id="39" dur="1" fill="hold"/>
                                        <p:tgtEl>
                                          <p:spTgt spid="5">
                                            <p:txEl>
                                              <p:pRg st="10" end="10"/>
                                            </p:txEl>
                                          </p:spTgt>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5">
                                            <p:txEl>
                                              <p:pRg st="12" end="12"/>
                                            </p:txEl>
                                          </p:spTgt>
                                        </p:tgtEl>
                                        <p:attrNameLst>
                                          <p:attrName>style.visibility</p:attrName>
                                        </p:attrNameLst>
                                      </p:cBhvr>
                                      <p:to>
                                        <p:strVal val="visible"/>
                                      </p:to>
                                    </p:set>
                                    <p:anim to="" calcmode="lin" valueType="num">
                                      <p:cBhvr>
                                        <p:cTn id="44" dur="1" fill="hold"/>
                                        <p:tgtEl>
                                          <p:spTgt spid="5">
                                            <p:txEl>
                                              <p:pRg st="12" end="12"/>
                                            </p:txEl>
                                          </p:spTgt>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 to="" calcmode="lin" valueType="num">
                                      <p:cBhvr>
                                        <p:cTn id="49" dur="1" fill="hold"/>
                                        <p:tgtEl>
                                          <p:spTgt spid="5">
                                            <p:txEl>
                                              <p:pRg st="14" end="14"/>
                                            </p:txEl>
                                          </p:spTgt>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nodeType="clickEffect">
                                  <p:stCondLst>
                                    <p:cond delay="0"/>
                                  </p:stCondLst>
                                  <p:childTnLst>
                                    <p:set>
                                      <p:cBhvr>
                                        <p:cTn id="53" dur="1" fill="hold">
                                          <p:stCondLst>
                                            <p:cond delay="0"/>
                                          </p:stCondLst>
                                        </p:cTn>
                                        <p:tgtEl>
                                          <p:spTgt spid="5">
                                            <p:txEl>
                                              <p:pRg st="16" end="16"/>
                                            </p:txEl>
                                          </p:spTgt>
                                        </p:tgtEl>
                                        <p:attrNameLst>
                                          <p:attrName>style.visibility</p:attrName>
                                        </p:attrNameLst>
                                      </p:cBhvr>
                                      <p:to>
                                        <p:strVal val="visible"/>
                                      </p:to>
                                    </p:set>
                                    <p:anim to="" calcmode="lin" valueType="num">
                                      <p:cBhvr>
                                        <p:cTn id="54" dur="1" fill="hold"/>
                                        <p:tgtEl>
                                          <p:spTgt spid="5">
                                            <p:txEl>
                                              <p:pRg st="16" end="16"/>
                                            </p:txEl>
                                          </p:spTgt>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nodeType="click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anim to="" calcmode="lin" valueType="num">
                                      <p:cBhvr>
                                        <p:cTn id="59" dur="1" fill="hold"/>
                                        <p:tgtEl>
                                          <p:spTgt spid="6">
                                            <p:txEl>
                                              <p:pRg st="0" end="0"/>
                                            </p:txEl>
                                          </p:spTgt>
                                        </p:tgtEl>
                                        <p:attrNameLst>
                                          <p:attrName/>
                                        </p:attrNameLst>
                                      </p:cBhvr>
                                    </p:anim>
                                  </p:childTnLst>
                                </p:cTn>
                              </p:par>
                              <p:par>
                                <p:cTn id="60" presetID="24" presetClass="entr" presetSubtype="0" fill="hold" nodeType="withEffect">
                                  <p:stCondLst>
                                    <p:cond delay="0"/>
                                  </p:stCondLst>
                                  <p:childTnLst>
                                    <p:set>
                                      <p:cBhvr>
                                        <p:cTn id="61" dur="1" fill="hold">
                                          <p:stCondLst>
                                            <p:cond delay="0"/>
                                          </p:stCondLst>
                                        </p:cTn>
                                        <p:tgtEl>
                                          <p:spTgt spid="6">
                                            <p:txEl>
                                              <p:pRg st="1" end="1"/>
                                            </p:txEl>
                                          </p:spTgt>
                                        </p:tgtEl>
                                        <p:attrNameLst>
                                          <p:attrName>style.visibility</p:attrName>
                                        </p:attrNameLst>
                                      </p:cBhvr>
                                      <p:to>
                                        <p:strVal val="visible"/>
                                      </p:to>
                                    </p:set>
                                    <p:anim to="" calcmode="lin" valueType="num">
                                      <p:cBhvr>
                                        <p:cTn id="62" dur="1" fill="hold"/>
                                        <p:tgtEl>
                                          <p:spTgt spid="6">
                                            <p:txEl>
                                              <p:pRg st="1" end="1"/>
                                            </p:txEl>
                                          </p:spTgt>
                                        </p:tgtEl>
                                        <p:attrNameLst>
                                          <p:attrName/>
                                        </p:attrNameLst>
                                      </p:cBhvr>
                                    </p:anim>
                                  </p:childTnLst>
                                </p:cTn>
                              </p:par>
                              <p:par>
                                <p:cTn id="63" presetID="24" presetClass="entr" presetSubtype="0" fill="hold" nodeType="withEffect">
                                  <p:stCondLst>
                                    <p:cond delay="0"/>
                                  </p:stCondLst>
                                  <p:childTnLst>
                                    <p:set>
                                      <p:cBhvr>
                                        <p:cTn id="64" dur="1" fill="hold">
                                          <p:stCondLst>
                                            <p:cond delay="0"/>
                                          </p:stCondLst>
                                        </p:cTn>
                                        <p:tgtEl>
                                          <p:spTgt spid="9"/>
                                        </p:tgtEl>
                                        <p:attrNameLst>
                                          <p:attrName>style.visibility</p:attrName>
                                        </p:attrNameLst>
                                      </p:cBhvr>
                                      <p:to>
                                        <p:strVal val="visible"/>
                                      </p:to>
                                    </p:set>
                                    <p:anim to="" calcmode="lin" valueType="num">
                                      <p:cBhvr>
                                        <p:cTn id="65"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66" fill="hold" display="0">
                  <p:stCondLst>
                    <p:cond delay="indefinite"/>
                  </p:stCondLst>
                  <p:endCondLst>
                    <p:cond evt="onNext" delay="0">
                      <p:tgtEl>
                        <p:sldTgt/>
                      </p:tgtEl>
                    </p:cond>
                    <p:cond evt="onPrev" delay="0">
                      <p:tgtEl>
                        <p:sldTgt/>
                      </p:tgtEl>
                    </p:cond>
                  </p:endCondLst>
                </p:cTn>
                <p:tgtEl>
                  <p:spTgt spid="9"/>
                </p:tgtEl>
              </p:cMediaNode>
            </p:video>
          </p:childTnLst>
        </p:cTn>
      </p:par>
    </p:tnLst>
    <p:bldLst>
      <p:bldP spid="153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iva_Logo"/>
          <p:cNvPicPr>
            <a:picLocks noChangeAspect="1" noChangeArrowheads="1"/>
          </p:cNvPicPr>
          <p:nvPr/>
        </p:nvPicPr>
        <p:blipFill>
          <a:blip r:embed="rId4"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3077" name="Text Box 5"/>
          <p:cNvSpPr txBox="1">
            <a:spLocks noChangeArrowheads="1"/>
          </p:cNvSpPr>
          <p:nvPr/>
        </p:nvSpPr>
        <p:spPr bwMode="auto">
          <a:xfrm>
            <a:off x="0" y="0"/>
            <a:ext cx="9144000" cy="914400"/>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Related Issue #4</a:t>
            </a:r>
          </a:p>
          <a:p>
            <a:pPr algn="ctr">
              <a:spcBef>
                <a:spcPct val="50000"/>
              </a:spcBef>
            </a:pPr>
            <a:r>
              <a:rPr lang="en-US" sz="2400" b="1" dirty="0" smtClean="0">
                <a:solidFill>
                  <a:srgbClr val="FF0000"/>
                </a:solidFill>
                <a:latin typeface="Times New Roman" pitchFamily="18" charset="0"/>
              </a:rPr>
              <a:t>(To </a:t>
            </a:r>
            <a:r>
              <a:rPr lang="en-US" sz="2400" b="1" dirty="0">
                <a:solidFill>
                  <a:srgbClr val="FF0000"/>
                </a:solidFill>
                <a:latin typeface="Times New Roman" pitchFamily="18" charset="0"/>
              </a:rPr>
              <a:t>What </a:t>
            </a:r>
            <a:r>
              <a:rPr lang="en-US" sz="2400" b="1" dirty="0" smtClean="0">
                <a:solidFill>
                  <a:srgbClr val="FF0000"/>
                </a:solidFill>
                <a:latin typeface="Times New Roman" pitchFamily="18" charset="0"/>
              </a:rPr>
              <a:t>Extent) </a:t>
            </a:r>
            <a:r>
              <a:rPr lang="en-US" sz="2400" b="1" dirty="0">
                <a:solidFill>
                  <a:srgbClr val="FF0000"/>
                </a:solidFill>
                <a:latin typeface="Times New Roman" pitchFamily="18" charset="0"/>
              </a:rPr>
              <a:t>Should I , As A Citizen, Respond to Globalization?</a:t>
            </a:r>
          </a:p>
        </p:txBody>
      </p:sp>
      <p:sp>
        <p:nvSpPr>
          <p:cNvPr id="3078" name="Text Box 6"/>
          <p:cNvSpPr txBox="1">
            <a:spLocks noChangeArrowheads="1"/>
          </p:cNvSpPr>
          <p:nvPr/>
        </p:nvSpPr>
        <p:spPr bwMode="auto">
          <a:xfrm>
            <a:off x="0" y="61722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Now What?</a:t>
            </a:r>
          </a:p>
        </p:txBody>
      </p:sp>
      <p:sp>
        <p:nvSpPr>
          <p:cNvPr id="2" name="Text Box 7"/>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Intro</a:t>
            </a:r>
          </a:p>
        </p:txBody>
      </p:sp>
      <p:sp>
        <p:nvSpPr>
          <p:cNvPr id="6" name="Text Box 6"/>
          <p:cNvSpPr txBox="1">
            <a:spLocks noChangeArrowheads="1"/>
          </p:cNvSpPr>
          <p:nvPr/>
        </p:nvSpPr>
        <p:spPr bwMode="auto">
          <a:xfrm>
            <a:off x="0" y="1143000"/>
            <a:ext cx="9144000" cy="457200"/>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Examples</a:t>
            </a:r>
          </a:p>
        </p:txBody>
      </p:sp>
      <p:pic>
        <p:nvPicPr>
          <p:cNvPr id="3082" name="Small Fortunes   KBYU-TV_WMV V9.wmv">
            <a:hlinkClick r:id="" action="ppaction://media"/>
          </p:cNvPr>
          <p:cNvPicPr>
            <a:picLocks noRot="1" noChangeAspect="1" noChangeArrowheads="1"/>
          </p:cNvPicPr>
          <p:nvPr>
            <a:videoFile r:link="rId1"/>
          </p:nvPr>
        </p:nvPicPr>
        <p:blipFill>
          <a:blip r:embed="rId5" cstate="print"/>
          <a:srcRect/>
          <a:stretch>
            <a:fillRect/>
          </a:stretch>
        </p:blipFill>
        <p:spPr bwMode="auto">
          <a:xfrm>
            <a:off x="4876800" y="1981200"/>
            <a:ext cx="3048000" cy="2286000"/>
          </a:xfrm>
          <a:prstGeom prst="rect">
            <a:avLst/>
          </a:prstGeom>
          <a:noFill/>
          <a:ln w="9525">
            <a:noFill/>
            <a:miter lim="800000"/>
            <a:headEnd/>
            <a:tailEnd/>
          </a:ln>
        </p:spPr>
      </p:pic>
      <p:pic>
        <p:nvPicPr>
          <p:cNvPr id="3083" name="Micro-Financing In Action_WMV V9.wmv">
            <a:hlinkClick r:id="" action="ppaction://media"/>
          </p:cNvPr>
          <p:cNvPicPr>
            <a:picLocks noRot="1" noChangeAspect="1" noChangeArrowheads="1"/>
          </p:cNvPicPr>
          <p:nvPr>
            <a:videoFile r:link="rId2"/>
          </p:nvPr>
        </p:nvPicPr>
        <p:blipFill>
          <a:blip r:embed="rId6" cstate="print"/>
          <a:srcRect/>
          <a:stretch>
            <a:fillRect/>
          </a:stretch>
        </p:blipFill>
        <p:spPr bwMode="auto">
          <a:xfrm>
            <a:off x="1143000" y="1981200"/>
            <a:ext cx="3048000" cy="2286000"/>
          </a:xfrm>
          <a:prstGeom prst="rect">
            <a:avLst/>
          </a:prstGeom>
          <a:noFill/>
          <a:ln w="9525">
            <a:noFill/>
            <a:miter lim="800000"/>
            <a:headEnd/>
            <a:tailEnd/>
          </a:ln>
        </p:spPr>
      </p:pic>
      <p:sp>
        <p:nvSpPr>
          <p:cNvPr id="3084" name="Text Box 12"/>
          <p:cNvSpPr txBox="1">
            <a:spLocks noChangeArrowheads="1"/>
          </p:cNvSpPr>
          <p:nvPr/>
        </p:nvSpPr>
        <p:spPr bwMode="auto">
          <a:xfrm>
            <a:off x="2133600" y="4343400"/>
            <a:ext cx="1143000" cy="244475"/>
          </a:xfrm>
          <a:prstGeom prst="rect">
            <a:avLst/>
          </a:prstGeom>
          <a:noFill/>
          <a:ln w="9525">
            <a:noFill/>
            <a:miter lim="800000"/>
            <a:headEnd/>
            <a:tailEnd/>
          </a:ln>
        </p:spPr>
        <p:txBody>
          <a:bodyPr>
            <a:spAutoFit/>
          </a:bodyPr>
          <a:lstStyle/>
          <a:p>
            <a:pPr algn="ctr">
              <a:spcBef>
                <a:spcPct val="50000"/>
              </a:spcBef>
            </a:pPr>
            <a:r>
              <a:rPr lang="en-US" sz="1000" b="1">
                <a:latin typeface="Times New Roman" pitchFamily="18" charset="0"/>
              </a:rPr>
              <a:t>3:00</a:t>
            </a:r>
          </a:p>
        </p:txBody>
      </p:sp>
      <p:sp>
        <p:nvSpPr>
          <p:cNvPr id="3085" name="Text Box 13"/>
          <p:cNvSpPr txBox="1">
            <a:spLocks noChangeArrowheads="1"/>
          </p:cNvSpPr>
          <p:nvPr/>
        </p:nvSpPr>
        <p:spPr bwMode="auto">
          <a:xfrm>
            <a:off x="5791200" y="4343400"/>
            <a:ext cx="1143000" cy="244475"/>
          </a:xfrm>
          <a:prstGeom prst="rect">
            <a:avLst/>
          </a:prstGeom>
          <a:noFill/>
          <a:ln w="9525">
            <a:noFill/>
            <a:miter lim="800000"/>
            <a:headEnd/>
            <a:tailEnd/>
          </a:ln>
        </p:spPr>
        <p:txBody>
          <a:bodyPr>
            <a:spAutoFit/>
          </a:bodyPr>
          <a:lstStyle/>
          <a:p>
            <a:pPr algn="ctr">
              <a:spcBef>
                <a:spcPct val="50000"/>
              </a:spcBef>
            </a:pPr>
            <a:r>
              <a:rPr lang="en-US" sz="1000" b="1">
                <a:latin typeface="Times New Roman" pitchFamily="18" charset="0"/>
              </a:rPr>
              <a:t>4:00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to="" calcmode="lin" valueType="num">
                                      <p:cBhvr>
                                        <p:cTn id="7" dur="1" fill="hold"/>
                                        <p:tgtEl>
                                          <p:spTgt spid="307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077"/>
                                        </p:tgtEl>
                                        <p:attrNameLst>
                                          <p:attrName>style.visibility</p:attrName>
                                        </p:attrNameLst>
                                      </p:cBhvr>
                                      <p:to>
                                        <p:strVal val="visible"/>
                                      </p:to>
                                    </p:set>
                                    <p:anim to="" calcmode="lin" valueType="num">
                                      <p:cBhvr>
                                        <p:cTn id="10" dur="1" fill="hold"/>
                                        <p:tgtEl>
                                          <p:spTgt spid="307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to="" calcmode="lin" valueType="num">
                                      <p:cBhvr>
                                        <p:cTn id="13" dur="1" fill="hold"/>
                                        <p:tgtEl>
                                          <p:spTgt spid="6">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082"/>
                                        </p:tgtEl>
                                        <p:attrNameLst>
                                          <p:attrName>style.visibility</p:attrName>
                                        </p:attrNameLst>
                                      </p:cBhvr>
                                      <p:to>
                                        <p:strVal val="visible"/>
                                      </p:to>
                                    </p:set>
                                    <p:anim to="" calcmode="lin" valueType="num">
                                      <p:cBhvr>
                                        <p:cTn id="16" dur="1" fill="hold"/>
                                        <p:tgtEl>
                                          <p:spTgt spid="3082"/>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083"/>
                                        </p:tgtEl>
                                        <p:attrNameLst>
                                          <p:attrName>style.visibility</p:attrName>
                                        </p:attrNameLst>
                                      </p:cBhvr>
                                      <p:to>
                                        <p:strVal val="visible"/>
                                      </p:to>
                                    </p:set>
                                    <p:anim to="" calcmode="lin" valueType="num">
                                      <p:cBhvr>
                                        <p:cTn id="19" dur="1" fill="hold"/>
                                        <p:tgtEl>
                                          <p:spTgt spid="3083"/>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3085"/>
                                        </p:tgtEl>
                                        <p:attrNameLst>
                                          <p:attrName>style.visibility</p:attrName>
                                        </p:attrNameLst>
                                      </p:cBhvr>
                                      <p:to>
                                        <p:strVal val="visible"/>
                                      </p:to>
                                    </p:set>
                                    <p:anim to="" calcmode="lin" valueType="num">
                                      <p:cBhvr>
                                        <p:cTn id="22" dur="1" fill="hold"/>
                                        <p:tgtEl>
                                          <p:spTgt spid="3085"/>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3084"/>
                                        </p:tgtEl>
                                        <p:attrNameLst>
                                          <p:attrName>style.visibility</p:attrName>
                                        </p:attrNameLst>
                                      </p:cBhvr>
                                      <p:to>
                                        <p:strVal val="visible"/>
                                      </p:to>
                                    </p:set>
                                    <p:anim to="" calcmode="lin" valueType="num">
                                      <p:cBhvr>
                                        <p:cTn id="25" dur="1" fill="hold"/>
                                        <p:tgtEl>
                                          <p:spTgt spid="3084"/>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3078">
                                            <p:txEl>
                                              <p:pRg st="0" end="0"/>
                                            </p:txEl>
                                          </p:spTgt>
                                        </p:tgtEl>
                                        <p:attrNameLst>
                                          <p:attrName>style.visibility</p:attrName>
                                        </p:attrNameLst>
                                      </p:cBhvr>
                                      <p:to>
                                        <p:strVal val="visible"/>
                                      </p:to>
                                    </p:set>
                                    <p:anim to="" calcmode="lin" valueType="num">
                                      <p:cBhvr>
                                        <p:cTn id="30" dur="1" fill="hold"/>
                                        <p:tgtEl>
                                          <p:spTgt spid="307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100000">
                <p:cTn id="31" fill="hold" display="0">
                  <p:stCondLst>
                    <p:cond delay="indefinite"/>
                  </p:stCondLst>
                  <p:endCondLst>
                    <p:cond evt="onNext" delay="0">
                      <p:tgtEl>
                        <p:sldTgt/>
                      </p:tgtEl>
                    </p:cond>
                    <p:cond evt="onPrev" delay="0">
                      <p:tgtEl>
                        <p:sldTgt/>
                      </p:tgtEl>
                    </p:cond>
                  </p:endCondLst>
                </p:cTn>
                <p:tgtEl>
                  <p:spTgt spid="3082"/>
                </p:tgtEl>
              </p:cMediaNode>
            </p:video>
            <p:video fullScrn="1">
              <p:cMediaNode vol="100000">
                <p:cTn id="32" fill="hold" display="0">
                  <p:stCondLst>
                    <p:cond delay="indefinite"/>
                  </p:stCondLst>
                  <p:endCondLst>
                    <p:cond evt="onNext" delay="0">
                      <p:tgtEl>
                        <p:sldTgt/>
                      </p:tgtEl>
                    </p:cond>
                    <p:cond evt="onPrev" delay="0">
                      <p:tgtEl>
                        <p:sldTgt/>
                      </p:tgtEl>
                    </p:cond>
                  </p:endCondLst>
                </p:cTn>
                <p:tgtEl>
                  <p:spTgt spid="3083"/>
                </p:tgtEl>
              </p:cMediaNode>
            </p:video>
          </p:childTnLst>
        </p:cTn>
      </p:par>
    </p:tnLst>
    <p:bldLst>
      <p:bldP spid="3077" grpId="0"/>
      <p:bldP spid="3084" grpId="0"/>
      <p:bldP spid="308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21507"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5-7</a:t>
            </a:r>
          </a:p>
        </p:txBody>
      </p:sp>
      <p:sp>
        <p:nvSpPr>
          <p:cNvPr id="15364"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Kiva in the World</a:t>
            </a:r>
          </a:p>
        </p:txBody>
      </p:sp>
      <p:sp>
        <p:nvSpPr>
          <p:cNvPr id="5" name="Rectangle 4"/>
          <p:cNvSpPr>
            <a:spLocks noChangeArrowheads="1"/>
          </p:cNvSpPr>
          <p:nvPr/>
        </p:nvSpPr>
        <p:spPr bwMode="auto">
          <a:xfrm>
            <a:off x="0" y="1143000"/>
            <a:ext cx="9144000" cy="4246563"/>
          </a:xfrm>
          <a:prstGeom prst="rect">
            <a:avLst/>
          </a:prstGeom>
          <a:noFill/>
          <a:ln w="9525">
            <a:noFill/>
            <a:miter lim="800000"/>
            <a:headEnd/>
            <a:tailEnd/>
          </a:ln>
        </p:spPr>
        <p:txBody>
          <a:bodyPr>
            <a:spAutoFit/>
          </a:bodyPr>
          <a:lstStyle/>
          <a:p>
            <a:pPr algn="ctr"/>
            <a:r>
              <a:rPr lang="en-US" b="1">
                <a:solidFill>
                  <a:srgbClr val="FF0000"/>
                </a:solidFill>
                <a:latin typeface="Times New Roman" pitchFamily="18" charset="0"/>
              </a:rPr>
              <a:t>The Assignment:</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In this project, students will work in teams to create a classroom bulletin board that highlights Kiva’s activities around the world. </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Students will learn about the history, geography, and cultures in which Kiva</a:t>
            </a:r>
          </a:p>
          <a:p>
            <a:pPr algn="ctr"/>
            <a:r>
              <a:rPr lang="en-CA" b="1">
                <a:latin typeface="Times New Roman" pitchFamily="18" charset="0"/>
                <a:cs typeface="Times New Roman" pitchFamily="18" charset="0"/>
              </a:rPr>
              <a:t>entrepreneurs work.</a:t>
            </a:r>
            <a:endParaRPr lang="en-US" b="1">
              <a:solidFill>
                <a:srgbClr val="FF0000"/>
              </a:solidFill>
              <a:latin typeface="Times New Roman" pitchFamily="18" charset="0"/>
              <a:cs typeface="Times New Roman" pitchFamily="18" charset="0"/>
            </a:endParaRPr>
          </a:p>
          <a:p>
            <a:pPr algn="ctr"/>
            <a:endParaRPr lang="en-US" b="1">
              <a:solidFill>
                <a:srgbClr val="FF0000"/>
              </a:solidFill>
              <a:latin typeface="Times New Roman" pitchFamily="18" charset="0"/>
            </a:endParaRPr>
          </a:p>
          <a:p>
            <a:pPr algn="ctr"/>
            <a:r>
              <a:rPr lang="en-US" b="1">
                <a:solidFill>
                  <a:srgbClr val="FF0000"/>
                </a:solidFill>
                <a:latin typeface="Times New Roman" pitchFamily="18" charset="0"/>
              </a:rPr>
              <a:t>Objectives:</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Students will learn about the countries in which Kiva entrepreneurs live and be</a:t>
            </a:r>
          </a:p>
          <a:p>
            <a:pPr algn="ctr"/>
            <a:r>
              <a:rPr lang="en-CA" b="1">
                <a:latin typeface="Times New Roman" pitchFamily="18" charset="0"/>
                <a:cs typeface="Times New Roman" pitchFamily="18" charset="0"/>
              </a:rPr>
              <a:t>able to recognize patterns that are common to developing nations.</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Students will express how differing geographic and social conditions produce</a:t>
            </a:r>
          </a:p>
          <a:p>
            <a:pPr algn="ctr"/>
            <a:r>
              <a:rPr lang="en-CA" b="1">
                <a:latin typeface="Times New Roman" pitchFamily="18" charset="0"/>
                <a:cs typeface="Times New Roman" pitchFamily="18" charset="0"/>
              </a:rPr>
              <a:t>different opportunities for Kiva entrepreneurs.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 to="" calcmode="lin" valueType="num">
                                      <p:cBhvr>
                                        <p:cTn id="10" dur="1" fill="hold"/>
                                        <p:tgtEl>
                                          <p:spTgt spid="1536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to="" calcmode="lin" valueType="num">
                                      <p:cBhvr>
                                        <p:cTn id="21" dur="1" fill="hold"/>
                                        <p:tgtEl>
                                          <p:spTgt spid="5">
                                            <p:txEl>
                                              <p:pRg st="4" end="4"/>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 to="" calcmode="lin" valueType="num">
                                      <p:cBhvr>
                                        <p:cTn id="24" dur="1" fill="hold"/>
                                        <p:tgtEl>
                                          <p:spTgt spid="5">
                                            <p:txEl>
                                              <p:pRg st="5" end="5"/>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 to="" calcmode="lin" valueType="num">
                                      <p:cBhvr>
                                        <p:cTn id="29" dur="1" fill="hold"/>
                                        <p:tgtEl>
                                          <p:spTgt spid="5">
                                            <p:txEl>
                                              <p:pRg st="7" end="7"/>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 to="" calcmode="lin" valueType="num">
                                      <p:cBhvr>
                                        <p:cTn id="34" dur="1" fill="hold"/>
                                        <p:tgtEl>
                                          <p:spTgt spid="5">
                                            <p:txEl>
                                              <p:pRg st="9" end="9"/>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to="" calcmode="lin" valueType="num">
                                      <p:cBhvr>
                                        <p:cTn id="37" dur="1" fill="hold"/>
                                        <p:tgtEl>
                                          <p:spTgt spid="5">
                                            <p:txEl>
                                              <p:pRg st="10" end="10"/>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5">
                                            <p:txEl>
                                              <p:pRg st="12" end="12"/>
                                            </p:txEl>
                                          </p:spTgt>
                                        </p:tgtEl>
                                        <p:attrNameLst>
                                          <p:attrName>style.visibility</p:attrName>
                                        </p:attrNameLst>
                                      </p:cBhvr>
                                      <p:to>
                                        <p:strVal val="visible"/>
                                      </p:to>
                                    </p:set>
                                    <p:anim to="" calcmode="lin" valueType="num">
                                      <p:cBhvr>
                                        <p:cTn id="42" dur="1" fill="hold"/>
                                        <p:tgtEl>
                                          <p:spTgt spid="5">
                                            <p:txEl>
                                              <p:pRg st="12" end="12"/>
                                            </p:txEl>
                                          </p:spTgt>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5">
                                            <p:txEl>
                                              <p:pRg st="13" end="13"/>
                                            </p:txEl>
                                          </p:spTgt>
                                        </p:tgtEl>
                                        <p:attrNameLst>
                                          <p:attrName>style.visibility</p:attrName>
                                        </p:attrNameLst>
                                      </p:cBhvr>
                                      <p:to>
                                        <p:strVal val="visible"/>
                                      </p:to>
                                    </p:set>
                                    <p:anim to="" calcmode="lin" valueType="num">
                                      <p:cBhvr>
                                        <p:cTn id="45" dur="1" fill="hold"/>
                                        <p:tgtEl>
                                          <p:spTgt spid="5">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22531"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5-7</a:t>
            </a:r>
          </a:p>
        </p:txBody>
      </p:sp>
      <p:sp>
        <p:nvSpPr>
          <p:cNvPr id="5" name="Rectangle 4"/>
          <p:cNvSpPr>
            <a:spLocks noChangeArrowheads="1"/>
          </p:cNvSpPr>
          <p:nvPr/>
        </p:nvSpPr>
        <p:spPr bwMode="auto">
          <a:xfrm>
            <a:off x="0" y="1143000"/>
            <a:ext cx="9144000" cy="1200150"/>
          </a:xfrm>
          <a:prstGeom prst="rect">
            <a:avLst/>
          </a:prstGeom>
          <a:noFill/>
          <a:ln w="9525">
            <a:noFill/>
            <a:miter lim="800000"/>
            <a:headEnd/>
            <a:tailEnd/>
          </a:ln>
        </p:spPr>
        <p:txBody>
          <a:bodyPr>
            <a:spAutoFit/>
          </a:bodyPr>
          <a:lstStyle/>
          <a:p>
            <a:pPr algn="ctr"/>
            <a:r>
              <a:rPr lang="en-CA" b="1">
                <a:solidFill>
                  <a:srgbClr val="FF0000"/>
                </a:solidFill>
                <a:latin typeface="Times New Roman" pitchFamily="18" charset="0"/>
                <a:cs typeface="Times New Roman" pitchFamily="18" charset="0"/>
              </a:rPr>
              <a:t>Procedure</a:t>
            </a:r>
          </a:p>
          <a:p>
            <a:pPr algn="ctr"/>
            <a:endParaRPr lang="en-CA" b="1">
              <a:solidFill>
                <a:srgbClr val="FF0000"/>
              </a:solidFill>
              <a:latin typeface="Times New Roman" pitchFamily="18" charset="0"/>
              <a:cs typeface="Times New Roman" pitchFamily="18" charset="0"/>
            </a:endParaRPr>
          </a:p>
          <a:p>
            <a:pPr algn="ctr"/>
            <a:r>
              <a:rPr lang="en-CA" b="1">
                <a:solidFill>
                  <a:srgbClr val="FF0000"/>
                </a:solidFill>
                <a:latin typeface="Times New Roman" pitchFamily="18" charset="0"/>
                <a:cs typeface="Times New Roman" pitchFamily="18" charset="0"/>
              </a:rPr>
              <a:t>1. </a:t>
            </a:r>
            <a:r>
              <a:rPr lang="en-CA" b="1">
                <a:latin typeface="Times New Roman" pitchFamily="18" charset="0"/>
                <a:cs typeface="Times New Roman" pitchFamily="18" charset="0"/>
              </a:rPr>
              <a:t>Students will be divided into five teams, each team will be responsible for a different region of the world</a:t>
            </a:r>
          </a:p>
        </p:txBody>
      </p:sp>
      <p:pic>
        <p:nvPicPr>
          <p:cNvPr id="8" name="Picture 2"/>
          <p:cNvPicPr>
            <a:picLocks noChangeAspect="1" noChangeArrowheads="1"/>
          </p:cNvPicPr>
          <p:nvPr/>
        </p:nvPicPr>
        <p:blipFill>
          <a:blip r:embed="rId3" cstate="print"/>
          <a:srcRect/>
          <a:stretch>
            <a:fillRect/>
          </a:stretch>
        </p:blipFill>
        <p:spPr bwMode="auto">
          <a:xfrm>
            <a:off x="1390650" y="3048000"/>
            <a:ext cx="6305550" cy="1628775"/>
          </a:xfrm>
          <a:prstGeom prst="rect">
            <a:avLst/>
          </a:prstGeom>
          <a:noFill/>
          <a:ln w="9525">
            <a:noFill/>
            <a:miter lim="800000"/>
            <a:headEnd/>
            <a:tailEnd/>
          </a:ln>
        </p:spPr>
      </p:pic>
      <p:sp>
        <p:nvSpPr>
          <p:cNvPr id="9"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Kiva in the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to="" calcmode="lin" valueType="num">
                                      <p:cBhvr>
                                        <p:cTn id="21"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23555"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5-7</a:t>
            </a:r>
          </a:p>
        </p:txBody>
      </p:sp>
      <p:pic>
        <p:nvPicPr>
          <p:cNvPr id="6" name="Picture 3"/>
          <p:cNvPicPr>
            <a:picLocks noChangeAspect="1" noChangeArrowheads="1"/>
          </p:cNvPicPr>
          <p:nvPr/>
        </p:nvPicPr>
        <p:blipFill>
          <a:blip r:embed="rId3" cstate="print"/>
          <a:srcRect/>
          <a:stretch>
            <a:fillRect/>
          </a:stretch>
        </p:blipFill>
        <p:spPr bwMode="auto">
          <a:xfrm>
            <a:off x="914400" y="609600"/>
            <a:ext cx="7043738" cy="4219575"/>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1447800" y="5029200"/>
            <a:ext cx="6305550" cy="1628775"/>
          </a:xfrm>
          <a:prstGeom prst="rect">
            <a:avLst/>
          </a:prstGeom>
          <a:noFill/>
          <a:ln w="9525">
            <a:noFill/>
            <a:miter lim="800000"/>
            <a:headEnd/>
            <a:tailEnd/>
          </a:ln>
        </p:spPr>
      </p:pic>
      <p:sp>
        <p:nvSpPr>
          <p:cNvPr id="9" name="TextBox 8"/>
          <p:cNvSpPr txBox="1">
            <a:spLocks noChangeArrowheads="1"/>
          </p:cNvSpPr>
          <p:nvPr/>
        </p:nvSpPr>
        <p:spPr bwMode="auto">
          <a:xfrm>
            <a:off x="838200" y="2438400"/>
            <a:ext cx="762000" cy="246063"/>
          </a:xfrm>
          <a:prstGeom prst="rect">
            <a:avLst/>
          </a:prstGeom>
          <a:noFill/>
          <a:ln w="9525">
            <a:noFill/>
            <a:miter lim="800000"/>
            <a:headEnd/>
            <a:tailEnd/>
          </a:ln>
        </p:spPr>
        <p:txBody>
          <a:bodyPr>
            <a:spAutoFit/>
          </a:bodyPr>
          <a:lstStyle/>
          <a:p>
            <a:pPr algn="ctr"/>
            <a:r>
              <a:rPr lang="en-CA" sz="1000" b="1">
                <a:solidFill>
                  <a:srgbClr val="FF0000"/>
                </a:solidFill>
                <a:latin typeface="Times New Roman" pitchFamily="18" charset="0"/>
                <a:cs typeface="Times New Roman" pitchFamily="18" charset="0"/>
              </a:rPr>
              <a:t>Mexico</a:t>
            </a:r>
          </a:p>
        </p:txBody>
      </p:sp>
      <p:sp>
        <p:nvSpPr>
          <p:cNvPr id="11" name="TextBox 10"/>
          <p:cNvSpPr txBox="1">
            <a:spLocks noChangeArrowheads="1"/>
          </p:cNvSpPr>
          <p:nvPr/>
        </p:nvSpPr>
        <p:spPr bwMode="auto">
          <a:xfrm>
            <a:off x="1066800" y="2743200"/>
            <a:ext cx="762000" cy="246063"/>
          </a:xfrm>
          <a:prstGeom prst="rect">
            <a:avLst/>
          </a:prstGeom>
          <a:noFill/>
          <a:ln w="9525">
            <a:noFill/>
            <a:miter lim="800000"/>
            <a:headEnd/>
            <a:tailEnd/>
          </a:ln>
        </p:spPr>
        <p:txBody>
          <a:bodyPr>
            <a:spAutoFit/>
          </a:bodyPr>
          <a:lstStyle/>
          <a:p>
            <a:pPr algn="ctr"/>
            <a:r>
              <a:rPr lang="en-CA" sz="1000" b="1">
                <a:solidFill>
                  <a:srgbClr val="FF0000"/>
                </a:solidFill>
                <a:latin typeface="Times New Roman" pitchFamily="18" charset="0"/>
                <a:cs typeface="Times New Roman" pitchFamily="18" charset="0"/>
              </a:rPr>
              <a:t>Nicaragua</a:t>
            </a:r>
          </a:p>
        </p:txBody>
      </p:sp>
      <p:sp>
        <p:nvSpPr>
          <p:cNvPr id="12" name="TextBox 11"/>
          <p:cNvSpPr txBox="1">
            <a:spLocks noChangeArrowheads="1"/>
          </p:cNvSpPr>
          <p:nvPr/>
        </p:nvSpPr>
        <p:spPr bwMode="auto">
          <a:xfrm>
            <a:off x="2438400" y="2057400"/>
            <a:ext cx="838200" cy="400050"/>
          </a:xfrm>
          <a:prstGeom prst="rect">
            <a:avLst/>
          </a:prstGeom>
          <a:noFill/>
          <a:ln w="9525">
            <a:noFill/>
            <a:miter lim="800000"/>
            <a:headEnd/>
            <a:tailEnd/>
          </a:ln>
        </p:spPr>
        <p:txBody>
          <a:bodyPr>
            <a:spAutoFit/>
          </a:bodyPr>
          <a:lstStyle/>
          <a:p>
            <a:pPr algn="ctr"/>
            <a:r>
              <a:rPr lang="en-CA" sz="1000" b="1">
                <a:solidFill>
                  <a:srgbClr val="FF0000"/>
                </a:solidFill>
                <a:latin typeface="Times New Roman" pitchFamily="18" charset="0"/>
                <a:cs typeface="Times New Roman" pitchFamily="18" charset="0"/>
              </a:rPr>
              <a:t>Dominican Republic</a:t>
            </a:r>
          </a:p>
        </p:txBody>
      </p:sp>
      <p:sp>
        <p:nvSpPr>
          <p:cNvPr id="13" name="TextBox 12"/>
          <p:cNvSpPr txBox="1">
            <a:spLocks noChangeArrowheads="1"/>
          </p:cNvSpPr>
          <p:nvPr/>
        </p:nvSpPr>
        <p:spPr bwMode="auto">
          <a:xfrm>
            <a:off x="1219200" y="3276600"/>
            <a:ext cx="762000" cy="246063"/>
          </a:xfrm>
          <a:prstGeom prst="rect">
            <a:avLst/>
          </a:prstGeom>
          <a:noFill/>
          <a:ln w="9525">
            <a:noFill/>
            <a:miter lim="800000"/>
            <a:headEnd/>
            <a:tailEnd/>
          </a:ln>
        </p:spPr>
        <p:txBody>
          <a:bodyPr>
            <a:spAutoFit/>
          </a:bodyPr>
          <a:lstStyle/>
          <a:p>
            <a:pPr algn="ctr"/>
            <a:r>
              <a:rPr lang="en-CA" sz="1000" b="1">
                <a:solidFill>
                  <a:schemeClr val="accent2"/>
                </a:solidFill>
                <a:latin typeface="Times New Roman" pitchFamily="18" charset="0"/>
                <a:cs typeface="Times New Roman" pitchFamily="18" charset="0"/>
              </a:rPr>
              <a:t>Peru</a:t>
            </a:r>
          </a:p>
        </p:txBody>
      </p:sp>
      <p:sp>
        <p:nvSpPr>
          <p:cNvPr id="14" name="TextBox 13"/>
          <p:cNvSpPr txBox="1">
            <a:spLocks noChangeArrowheads="1"/>
          </p:cNvSpPr>
          <p:nvPr/>
        </p:nvSpPr>
        <p:spPr bwMode="auto">
          <a:xfrm>
            <a:off x="1219200" y="3048000"/>
            <a:ext cx="762000" cy="246063"/>
          </a:xfrm>
          <a:prstGeom prst="rect">
            <a:avLst/>
          </a:prstGeom>
          <a:noFill/>
          <a:ln w="9525">
            <a:noFill/>
            <a:miter lim="800000"/>
            <a:headEnd/>
            <a:tailEnd/>
          </a:ln>
        </p:spPr>
        <p:txBody>
          <a:bodyPr>
            <a:spAutoFit/>
          </a:bodyPr>
          <a:lstStyle/>
          <a:p>
            <a:pPr algn="ctr"/>
            <a:r>
              <a:rPr lang="en-CA" sz="1000" b="1">
                <a:solidFill>
                  <a:schemeClr val="accent2"/>
                </a:solidFill>
                <a:latin typeface="Times New Roman" pitchFamily="18" charset="0"/>
                <a:cs typeface="Times New Roman" pitchFamily="18" charset="0"/>
              </a:rPr>
              <a:t>Ecuador</a:t>
            </a:r>
          </a:p>
        </p:txBody>
      </p:sp>
      <p:sp>
        <p:nvSpPr>
          <p:cNvPr id="15" name="TextBox 14"/>
          <p:cNvSpPr txBox="1">
            <a:spLocks noChangeArrowheads="1"/>
          </p:cNvSpPr>
          <p:nvPr/>
        </p:nvSpPr>
        <p:spPr bwMode="auto">
          <a:xfrm>
            <a:off x="1524000" y="3563938"/>
            <a:ext cx="762000" cy="246062"/>
          </a:xfrm>
          <a:prstGeom prst="rect">
            <a:avLst/>
          </a:prstGeom>
          <a:noFill/>
          <a:ln w="9525">
            <a:noFill/>
            <a:miter lim="800000"/>
            <a:headEnd/>
            <a:tailEnd/>
          </a:ln>
        </p:spPr>
        <p:txBody>
          <a:bodyPr>
            <a:spAutoFit/>
          </a:bodyPr>
          <a:lstStyle/>
          <a:p>
            <a:pPr algn="ctr"/>
            <a:r>
              <a:rPr lang="en-CA" sz="1000" b="1">
                <a:solidFill>
                  <a:schemeClr val="accent2"/>
                </a:solidFill>
                <a:latin typeface="Times New Roman" pitchFamily="18" charset="0"/>
                <a:cs typeface="Times New Roman" pitchFamily="18" charset="0"/>
              </a:rPr>
              <a:t>Bolivia</a:t>
            </a:r>
          </a:p>
        </p:txBody>
      </p:sp>
      <p:sp>
        <p:nvSpPr>
          <p:cNvPr id="16" name="TextBox 15"/>
          <p:cNvSpPr txBox="1">
            <a:spLocks noChangeArrowheads="1"/>
          </p:cNvSpPr>
          <p:nvPr/>
        </p:nvSpPr>
        <p:spPr bwMode="auto">
          <a:xfrm>
            <a:off x="1676400" y="3792538"/>
            <a:ext cx="762000" cy="246062"/>
          </a:xfrm>
          <a:prstGeom prst="rect">
            <a:avLst/>
          </a:prstGeom>
          <a:noFill/>
          <a:ln w="9525">
            <a:noFill/>
            <a:miter lim="800000"/>
            <a:headEnd/>
            <a:tailEnd/>
          </a:ln>
        </p:spPr>
        <p:txBody>
          <a:bodyPr>
            <a:spAutoFit/>
          </a:bodyPr>
          <a:lstStyle/>
          <a:p>
            <a:pPr algn="ctr"/>
            <a:r>
              <a:rPr lang="en-CA" sz="1000" b="1">
                <a:solidFill>
                  <a:schemeClr val="accent2"/>
                </a:solidFill>
                <a:latin typeface="Times New Roman" pitchFamily="18" charset="0"/>
                <a:cs typeface="Times New Roman" pitchFamily="18" charset="0"/>
              </a:rPr>
              <a:t>Paraguay</a:t>
            </a:r>
          </a:p>
        </p:txBody>
      </p:sp>
      <p:cxnSp>
        <p:nvCxnSpPr>
          <p:cNvPr id="20" name="Straight Arrow Connector 19"/>
          <p:cNvCxnSpPr/>
          <p:nvPr/>
        </p:nvCxnSpPr>
        <p:spPr>
          <a:xfrm rot="5400000" flipH="1" flipV="1">
            <a:off x="1295400" y="2362200"/>
            <a:ext cx="152400" cy="152400"/>
          </a:xfrm>
          <a:prstGeom prst="straightConnector1">
            <a:avLst/>
          </a:prstGeom>
          <a:ln w="95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600200" y="2667000"/>
            <a:ext cx="304800" cy="152400"/>
          </a:xfrm>
          <a:prstGeom prst="straightConnector1">
            <a:avLst/>
          </a:prstGeom>
          <a:ln w="95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828800" y="3122613"/>
            <a:ext cx="228600" cy="1587"/>
          </a:xfrm>
          <a:prstGeom prst="straightConnector1">
            <a:avLst/>
          </a:prstGeom>
          <a:ln w="95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828800" y="3278188"/>
            <a:ext cx="304800" cy="74612"/>
          </a:xfrm>
          <a:prstGeom prst="straightConnector1">
            <a:avLst/>
          </a:prstGeom>
          <a:ln w="95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133600" y="3582988"/>
            <a:ext cx="304800" cy="74612"/>
          </a:xfrm>
          <a:prstGeom prst="straightConnector1">
            <a:avLst/>
          </a:prstGeom>
          <a:ln w="95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209800" y="3733800"/>
            <a:ext cx="457200" cy="152400"/>
          </a:xfrm>
          <a:prstGeom prst="straightConnector1">
            <a:avLst/>
          </a:prstGeom>
          <a:ln w="95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2362200" y="2286000"/>
            <a:ext cx="152400" cy="152400"/>
          </a:xfrm>
          <a:prstGeom prst="straightConnector1">
            <a:avLst/>
          </a:prstGeom>
          <a:ln w="95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Kiva in the World</a:t>
            </a:r>
          </a:p>
        </p:txBody>
      </p:sp>
      <p:sp>
        <p:nvSpPr>
          <p:cNvPr id="44" name="TextBox 43"/>
          <p:cNvSpPr txBox="1">
            <a:spLocks noChangeArrowheads="1"/>
          </p:cNvSpPr>
          <p:nvPr/>
        </p:nvSpPr>
        <p:spPr bwMode="auto">
          <a:xfrm>
            <a:off x="3352800" y="2724150"/>
            <a:ext cx="685800" cy="400050"/>
          </a:xfrm>
          <a:prstGeom prst="rect">
            <a:avLst/>
          </a:prstGeom>
          <a:noFill/>
          <a:ln w="9525">
            <a:noFill/>
            <a:miter lim="800000"/>
            <a:headEnd/>
            <a:tailEnd/>
          </a:ln>
        </p:spPr>
        <p:txBody>
          <a:bodyPr>
            <a:spAutoFit/>
          </a:bodyPr>
          <a:lstStyle/>
          <a:p>
            <a:pPr algn="ctr"/>
            <a:r>
              <a:rPr lang="en-CA" sz="1000" b="1">
                <a:latin typeface="Times New Roman" pitchFamily="18" charset="0"/>
                <a:cs typeface="Times New Roman" pitchFamily="18" charset="0"/>
              </a:rPr>
              <a:t>Sierra Leone</a:t>
            </a:r>
          </a:p>
        </p:txBody>
      </p:sp>
      <p:sp>
        <p:nvSpPr>
          <p:cNvPr id="45" name="TextBox 44"/>
          <p:cNvSpPr txBox="1">
            <a:spLocks noChangeArrowheads="1"/>
          </p:cNvSpPr>
          <p:nvPr/>
        </p:nvSpPr>
        <p:spPr bwMode="auto">
          <a:xfrm>
            <a:off x="3962400" y="2895600"/>
            <a:ext cx="609600" cy="247650"/>
          </a:xfrm>
          <a:prstGeom prst="rect">
            <a:avLst/>
          </a:prstGeom>
          <a:noFill/>
          <a:ln w="9525">
            <a:noFill/>
            <a:miter lim="800000"/>
            <a:headEnd/>
            <a:tailEnd/>
          </a:ln>
        </p:spPr>
        <p:txBody>
          <a:bodyPr>
            <a:spAutoFit/>
          </a:bodyPr>
          <a:lstStyle/>
          <a:p>
            <a:pPr algn="ctr"/>
            <a:r>
              <a:rPr lang="en-CA" sz="1000" b="1">
                <a:latin typeface="Times New Roman" pitchFamily="18" charset="0"/>
                <a:cs typeface="Times New Roman" pitchFamily="18" charset="0"/>
              </a:rPr>
              <a:t>Benin</a:t>
            </a:r>
          </a:p>
        </p:txBody>
      </p:sp>
      <p:sp>
        <p:nvSpPr>
          <p:cNvPr id="46" name="TextBox 45"/>
          <p:cNvSpPr txBox="1">
            <a:spLocks noChangeArrowheads="1"/>
          </p:cNvSpPr>
          <p:nvPr/>
        </p:nvSpPr>
        <p:spPr bwMode="auto">
          <a:xfrm>
            <a:off x="4114800" y="3048000"/>
            <a:ext cx="533400" cy="246063"/>
          </a:xfrm>
          <a:prstGeom prst="rect">
            <a:avLst/>
          </a:prstGeom>
          <a:noFill/>
          <a:ln w="9525">
            <a:noFill/>
            <a:miter lim="800000"/>
            <a:headEnd/>
            <a:tailEnd/>
          </a:ln>
        </p:spPr>
        <p:txBody>
          <a:bodyPr>
            <a:spAutoFit/>
          </a:bodyPr>
          <a:lstStyle/>
          <a:p>
            <a:pPr algn="ctr"/>
            <a:r>
              <a:rPr lang="en-CA" sz="1000" b="1">
                <a:latin typeface="Times New Roman" pitchFamily="18" charset="0"/>
                <a:cs typeface="Times New Roman" pitchFamily="18" charset="0"/>
              </a:rPr>
              <a:t>Togo</a:t>
            </a:r>
          </a:p>
        </p:txBody>
      </p:sp>
      <p:sp>
        <p:nvSpPr>
          <p:cNvPr id="47" name="TextBox 46"/>
          <p:cNvSpPr txBox="1">
            <a:spLocks noChangeArrowheads="1"/>
          </p:cNvSpPr>
          <p:nvPr/>
        </p:nvSpPr>
        <p:spPr bwMode="auto">
          <a:xfrm>
            <a:off x="4267200" y="3200400"/>
            <a:ext cx="609600" cy="246063"/>
          </a:xfrm>
          <a:prstGeom prst="rect">
            <a:avLst/>
          </a:prstGeom>
          <a:noFill/>
          <a:ln w="9525">
            <a:noFill/>
            <a:miter lim="800000"/>
            <a:headEnd/>
            <a:tailEnd/>
          </a:ln>
        </p:spPr>
        <p:txBody>
          <a:bodyPr>
            <a:spAutoFit/>
          </a:bodyPr>
          <a:lstStyle/>
          <a:p>
            <a:pPr algn="ctr"/>
            <a:r>
              <a:rPr lang="en-CA" sz="1000" b="1">
                <a:latin typeface="Times New Roman" pitchFamily="18" charset="0"/>
                <a:cs typeface="Times New Roman" pitchFamily="18" charset="0"/>
              </a:rPr>
              <a:t>Nigeria</a:t>
            </a:r>
          </a:p>
        </p:txBody>
      </p:sp>
      <p:cxnSp>
        <p:nvCxnSpPr>
          <p:cNvPr id="48" name="Straight Arrow Connector 47"/>
          <p:cNvCxnSpPr/>
          <p:nvPr/>
        </p:nvCxnSpPr>
        <p:spPr>
          <a:xfrm flipV="1">
            <a:off x="3886200" y="2819400"/>
            <a:ext cx="152400" cy="76200"/>
          </a:xfrm>
          <a:prstGeom prst="straightConnector1">
            <a:avLst/>
          </a:prstGeom>
          <a:ln w="95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6200000" flipV="1">
            <a:off x="4457700" y="3086100"/>
            <a:ext cx="381000" cy="0"/>
          </a:xfrm>
          <a:prstGeom prst="straightConnector1">
            <a:avLst/>
          </a:prstGeom>
          <a:ln w="95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flipH="1" flipV="1">
            <a:off x="4380706" y="2996407"/>
            <a:ext cx="242887" cy="12700"/>
          </a:xfrm>
          <a:prstGeom prst="straightConnector1">
            <a:avLst/>
          </a:prstGeom>
          <a:ln w="95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267200" y="2819400"/>
            <a:ext cx="200025" cy="152400"/>
          </a:xfrm>
          <a:prstGeom prst="straightConnector1">
            <a:avLst/>
          </a:prstGeom>
          <a:ln w="95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a:spLocks noChangeArrowheads="1"/>
          </p:cNvSpPr>
          <p:nvPr/>
        </p:nvSpPr>
        <p:spPr bwMode="auto">
          <a:xfrm>
            <a:off x="5638800" y="3352800"/>
            <a:ext cx="914400" cy="246063"/>
          </a:xfrm>
          <a:prstGeom prst="rect">
            <a:avLst/>
          </a:prstGeom>
          <a:noFill/>
          <a:ln w="9525">
            <a:noFill/>
            <a:miter lim="800000"/>
            <a:headEnd/>
            <a:tailEnd/>
          </a:ln>
        </p:spPr>
        <p:txBody>
          <a:bodyPr>
            <a:spAutoFit/>
          </a:bodyPr>
          <a:lstStyle/>
          <a:p>
            <a:pPr algn="ctr"/>
            <a:r>
              <a:rPr lang="en-CA" sz="1000" b="1">
                <a:latin typeface="Times New Roman" pitchFamily="18" charset="0"/>
                <a:cs typeface="Times New Roman" pitchFamily="18" charset="0"/>
              </a:rPr>
              <a:t>Mozambique</a:t>
            </a:r>
          </a:p>
        </p:txBody>
      </p:sp>
      <p:sp>
        <p:nvSpPr>
          <p:cNvPr id="67" name="TextBox 66"/>
          <p:cNvSpPr txBox="1">
            <a:spLocks noChangeArrowheads="1"/>
          </p:cNvSpPr>
          <p:nvPr/>
        </p:nvSpPr>
        <p:spPr bwMode="auto">
          <a:xfrm>
            <a:off x="5638800" y="3200400"/>
            <a:ext cx="914400" cy="246063"/>
          </a:xfrm>
          <a:prstGeom prst="rect">
            <a:avLst/>
          </a:prstGeom>
          <a:noFill/>
          <a:ln w="9525">
            <a:noFill/>
            <a:miter lim="800000"/>
            <a:headEnd/>
            <a:tailEnd/>
          </a:ln>
        </p:spPr>
        <p:txBody>
          <a:bodyPr>
            <a:spAutoFit/>
          </a:bodyPr>
          <a:lstStyle/>
          <a:p>
            <a:pPr algn="ctr"/>
            <a:r>
              <a:rPr lang="en-CA" sz="1000" b="1">
                <a:latin typeface="Times New Roman" pitchFamily="18" charset="0"/>
                <a:cs typeface="Times New Roman" pitchFamily="18" charset="0"/>
              </a:rPr>
              <a:t>Tanzania</a:t>
            </a:r>
          </a:p>
        </p:txBody>
      </p:sp>
      <p:sp>
        <p:nvSpPr>
          <p:cNvPr id="68" name="TextBox 67"/>
          <p:cNvSpPr txBox="1">
            <a:spLocks noChangeArrowheads="1"/>
          </p:cNvSpPr>
          <p:nvPr/>
        </p:nvSpPr>
        <p:spPr bwMode="auto">
          <a:xfrm>
            <a:off x="5638800" y="3048000"/>
            <a:ext cx="914400" cy="246063"/>
          </a:xfrm>
          <a:prstGeom prst="rect">
            <a:avLst/>
          </a:prstGeom>
          <a:noFill/>
          <a:ln w="9525">
            <a:noFill/>
            <a:miter lim="800000"/>
            <a:headEnd/>
            <a:tailEnd/>
          </a:ln>
        </p:spPr>
        <p:txBody>
          <a:bodyPr>
            <a:spAutoFit/>
          </a:bodyPr>
          <a:lstStyle/>
          <a:p>
            <a:pPr algn="ctr"/>
            <a:r>
              <a:rPr lang="en-CA" sz="1000" b="1">
                <a:latin typeface="Times New Roman" pitchFamily="18" charset="0"/>
                <a:cs typeface="Times New Roman" pitchFamily="18" charset="0"/>
              </a:rPr>
              <a:t>Uganda</a:t>
            </a:r>
          </a:p>
        </p:txBody>
      </p:sp>
      <p:cxnSp>
        <p:nvCxnSpPr>
          <p:cNvPr id="69" name="Straight Arrow Connector 68"/>
          <p:cNvCxnSpPr/>
          <p:nvPr/>
        </p:nvCxnSpPr>
        <p:spPr>
          <a:xfrm rot="10800000">
            <a:off x="5410200" y="3048000"/>
            <a:ext cx="381000" cy="76200"/>
          </a:xfrm>
          <a:prstGeom prst="straightConnector1">
            <a:avLst/>
          </a:prstGeom>
          <a:ln w="95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10800000">
            <a:off x="5508625" y="3311525"/>
            <a:ext cx="304800" cy="1588"/>
          </a:xfrm>
          <a:prstGeom prst="straightConnector1">
            <a:avLst/>
          </a:prstGeom>
          <a:ln w="95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0800000" flipV="1">
            <a:off x="5543550" y="3473450"/>
            <a:ext cx="152400" cy="0"/>
          </a:xfrm>
          <a:prstGeom prst="straightConnector1">
            <a:avLst/>
          </a:prstGeom>
          <a:ln w="95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a:spLocks noChangeArrowheads="1"/>
          </p:cNvSpPr>
          <p:nvPr/>
        </p:nvSpPr>
        <p:spPr bwMode="auto">
          <a:xfrm>
            <a:off x="5334000" y="1260475"/>
            <a:ext cx="685800" cy="246063"/>
          </a:xfrm>
          <a:prstGeom prst="rect">
            <a:avLst/>
          </a:prstGeom>
          <a:noFill/>
          <a:ln w="9525">
            <a:noFill/>
            <a:miter lim="800000"/>
            <a:headEnd/>
            <a:tailEnd/>
          </a:ln>
        </p:spPr>
        <p:txBody>
          <a:bodyPr>
            <a:spAutoFit/>
          </a:bodyPr>
          <a:lstStyle/>
          <a:p>
            <a:pPr algn="ctr"/>
            <a:r>
              <a:rPr lang="en-CA" sz="1000" b="1">
                <a:solidFill>
                  <a:srgbClr val="7030A0"/>
                </a:solidFill>
                <a:latin typeface="Times New Roman" pitchFamily="18" charset="0"/>
                <a:cs typeface="Times New Roman" pitchFamily="18" charset="0"/>
              </a:rPr>
              <a:t>Ukraine</a:t>
            </a:r>
          </a:p>
        </p:txBody>
      </p:sp>
      <p:sp>
        <p:nvSpPr>
          <p:cNvPr id="86" name="TextBox 85"/>
          <p:cNvSpPr txBox="1">
            <a:spLocks noChangeArrowheads="1"/>
          </p:cNvSpPr>
          <p:nvPr/>
        </p:nvSpPr>
        <p:spPr bwMode="auto">
          <a:xfrm>
            <a:off x="4724400" y="1887538"/>
            <a:ext cx="685800" cy="246062"/>
          </a:xfrm>
          <a:prstGeom prst="rect">
            <a:avLst/>
          </a:prstGeom>
          <a:noFill/>
          <a:ln w="9525">
            <a:noFill/>
            <a:miter lim="800000"/>
            <a:headEnd/>
            <a:tailEnd/>
          </a:ln>
        </p:spPr>
        <p:txBody>
          <a:bodyPr>
            <a:spAutoFit/>
          </a:bodyPr>
          <a:lstStyle/>
          <a:p>
            <a:pPr algn="ctr"/>
            <a:r>
              <a:rPr lang="en-CA" sz="1000" b="1">
                <a:solidFill>
                  <a:srgbClr val="7030A0"/>
                </a:solidFill>
                <a:latin typeface="Times New Roman" pitchFamily="18" charset="0"/>
                <a:cs typeface="Times New Roman" pitchFamily="18" charset="0"/>
              </a:rPr>
              <a:t>Lebanon</a:t>
            </a:r>
          </a:p>
        </p:txBody>
      </p:sp>
      <p:sp>
        <p:nvSpPr>
          <p:cNvPr id="87" name="TextBox 86"/>
          <p:cNvSpPr txBox="1">
            <a:spLocks noChangeArrowheads="1"/>
          </p:cNvSpPr>
          <p:nvPr/>
        </p:nvSpPr>
        <p:spPr bwMode="auto">
          <a:xfrm>
            <a:off x="5715000" y="1524000"/>
            <a:ext cx="838200" cy="246063"/>
          </a:xfrm>
          <a:prstGeom prst="rect">
            <a:avLst/>
          </a:prstGeom>
          <a:noFill/>
          <a:ln w="9525">
            <a:noFill/>
            <a:miter lim="800000"/>
            <a:headEnd/>
            <a:tailEnd/>
          </a:ln>
        </p:spPr>
        <p:txBody>
          <a:bodyPr>
            <a:spAutoFit/>
          </a:bodyPr>
          <a:lstStyle/>
          <a:p>
            <a:pPr algn="ctr"/>
            <a:r>
              <a:rPr lang="en-CA" sz="1000" b="1">
                <a:solidFill>
                  <a:srgbClr val="7030A0"/>
                </a:solidFill>
                <a:latin typeface="Times New Roman" pitchFamily="18" charset="0"/>
                <a:cs typeface="Times New Roman" pitchFamily="18" charset="0"/>
              </a:rPr>
              <a:t>Azerbaijan</a:t>
            </a:r>
          </a:p>
        </p:txBody>
      </p:sp>
      <p:sp>
        <p:nvSpPr>
          <p:cNvPr id="88" name="TextBox 87"/>
          <p:cNvSpPr txBox="1">
            <a:spLocks noChangeArrowheads="1"/>
          </p:cNvSpPr>
          <p:nvPr/>
        </p:nvSpPr>
        <p:spPr bwMode="auto">
          <a:xfrm>
            <a:off x="6477000" y="1600200"/>
            <a:ext cx="838200" cy="246063"/>
          </a:xfrm>
          <a:prstGeom prst="rect">
            <a:avLst/>
          </a:prstGeom>
          <a:noFill/>
          <a:ln w="9525">
            <a:noFill/>
            <a:miter lim="800000"/>
            <a:headEnd/>
            <a:tailEnd/>
          </a:ln>
        </p:spPr>
        <p:txBody>
          <a:bodyPr>
            <a:spAutoFit/>
          </a:bodyPr>
          <a:lstStyle/>
          <a:p>
            <a:pPr algn="ctr"/>
            <a:r>
              <a:rPr lang="en-CA" sz="1000" b="1">
                <a:solidFill>
                  <a:srgbClr val="7030A0"/>
                </a:solidFill>
                <a:latin typeface="Times New Roman" pitchFamily="18" charset="0"/>
                <a:cs typeface="Times New Roman" pitchFamily="18" charset="0"/>
              </a:rPr>
              <a:t>Tajikistan</a:t>
            </a:r>
          </a:p>
        </p:txBody>
      </p:sp>
      <p:cxnSp>
        <p:nvCxnSpPr>
          <p:cNvPr id="89" name="Straight Arrow Connector 88"/>
          <p:cNvCxnSpPr/>
          <p:nvPr/>
        </p:nvCxnSpPr>
        <p:spPr>
          <a:xfrm rot="5400000">
            <a:off x="5410200" y="1447800"/>
            <a:ext cx="76200" cy="76200"/>
          </a:xfrm>
          <a:prstGeom prst="straightConnector1">
            <a:avLst/>
          </a:prstGeom>
          <a:ln w="95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7140000">
            <a:off x="5772944" y="1734344"/>
            <a:ext cx="152400" cy="36512"/>
          </a:xfrm>
          <a:prstGeom prst="straightConnector1">
            <a:avLst/>
          </a:prstGeom>
          <a:ln w="95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10800000" flipV="1">
            <a:off x="6400800" y="1770063"/>
            <a:ext cx="228600" cy="90487"/>
          </a:xfrm>
          <a:prstGeom prst="straightConnector1">
            <a:avLst/>
          </a:prstGeom>
          <a:ln w="95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5292725" y="2016125"/>
            <a:ext cx="185738" cy="1588"/>
          </a:xfrm>
          <a:prstGeom prst="straightConnector1">
            <a:avLst/>
          </a:prstGeom>
          <a:ln w="95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p:cNvSpPr txBox="1">
            <a:spLocks noChangeArrowheads="1"/>
          </p:cNvSpPr>
          <p:nvPr/>
        </p:nvSpPr>
        <p:spPr bwMode="auto">
          <a:xfrm>
            <a:off x="5334000" y="2039938"/>
            <a:ext cx="914400" cy="246062"/>
          </a:xfrm>
          <a:prstGeom prst="rect">
            <a:avLst/>
          </a:prstGeom>
          <a:noFill/>
          <a:ln w="9525">
            <a:noFill/>
            <a:miter lim="800000"/>
            <a:headEnd/>
            <a:tailEnd/>
          </a:ln>
        </p:spPr>
        <p:txBody>
          <a:bodyPr>
            <a:spAutoFit/>
          </a:bodyPr>
          <a:lstStyle/>
          <a:p>
            <a:pPr algn="ctr"/>
            <a:r>
              <a:rPr lang="en-CA" sz="1000" b="1">
                <a:solidFill>
                  <a:srgbClr val="007033"/>
                </a:solidFill>
                <a:latin typeface="Times New Roman" pitchFamily="18" charset="0"/>
                <a:cs typeface="Times New Roman" pitchFamily="18" charset="0"/>
              </a:rPr>
              <a:t>Afghanistan</a:t>
            </a:r>
          </a:p>
        </p:txBody>
      </p:sp>
      <p:cxnSp>
        <p:nvCxnSpPr>
          <p:cNvPr id="105" name="Straight Arrow Connector 104"/>
          <p:cNvCxnSpPr/>
          <p:nvPr/>
        </p:nvCxnSpPr>
        <p:spPr>
          <a:xfrm flipV="1">
            <a:off x="6096000" y="2057400"/>
            <a:ext cx="152400" cy="74613"/>
          </a:xfrm>
          <a:prstGeom prst="straightConnector1">
            <a:avLst/>
          </a:prstGeom>
          <a:ln w="95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a:spLocks noChangeArrowheads="1"/>
          </p:cNvSpPr>
          <p:nvPr/>
        </p:nvSpPr>
        <p:spPr bwMode="auto">
          <a:xfrm>
            <a:off x="6477000" y="2209800"/>
            <a:ext cx="762000" cy="246063"/>
          </a:xfrm>
          <a:prstGeom prst="rect">
            <a:avLst/>
          </a:prstGeom>
          <a:noFill/>
          <a:ln w="9525">
            <a:noFill/>
            <a:miter lim="800000"/>
            <a:headEnd/>
            <a:tailEnd/>
          </a:ln>
        </p:spPr>
        <p:txBody>
          <a:bodyPr>
            <a:spAutoFit/>
          </a:bodyPr>
          <a:lstStyle/>
          <a:p>
            <a:pPr algn="ctr"/>
            <a:r>
              <a:rPr lang="en-CA" sz="1000" b="1">
                <a:solidFill>
                  <a:srgbClr val="007033"/>
                </a:solidFill>
                <a:latin typeface="Times New Roman" pitchFamily="18" charset="0"/>
                <a:cs typeface="Times New Roman" pitchFamily="18" charset="0"/>
              </a:rPr>
              <a:t>Pakistan</a:t>
            </a:r>
          </a:p>
        </p:txBody>
      </p:sp>
      <p:cxnSp>
        <p:nvCxnSpPr>
          <p:cNvPr id="108" name="Straight Arrow Connector 107"/>
          <p:cNvCxnSpPr/>
          <p:nvPr/>
        </p:nvCxnSpPr>
        <p:spPr>
          <a:xfrm rot="10800000">
            <a:off x="6477000" y="2133600"/>
            <a:ext cx="228600" cy="76200"/>
          </a:xfrm>
          <a:prstGeom prst="straightConnector1">
            <a:avLst/>
          </a:prstGeom>
          <a:ln w="95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TextBox 109"/>
          <p:cNvSpPr txBox="1">
            <a:spLocks noChangeArrowheads="1"/>
          </p:cNvSpPr>
          <p:nvPr/>
        </p:nvSpPr>
        <p:spPr bwMode="auto">
          <a:xfrm>
            <a:off x="6858000" y="1905000"/>
            <a:ext cx="762000" cy="246063"/>
          </a:xfrm>
          <a:prstGeom prst="rect">
            <a:avLst/>
          </a:prstGeom>
          <a:noFill/>
          <a:ln w="9525">
            <a:noFill/>
            <a:miter lim="800000"/>
            <a:headEnd/>
            <a:tailEnd/>
          </a:ln>
        </p:spPr>
        <p:txBody>
          <a:bodyPr>
            <a:spAutoFit/>
          </a:bodyPr>
          <a:lstStyle/>
          <a:p>
            <a:pPr algn="ctr"/>
            <a:r>
              <a:rPr lang="en-CA" sz="1000" b="1">
                <a:solidFill>
                  <a:srgbClr val="007033"/>
                </a:solidFill>
                <a:latin typeface="Times New Roman" pitchFamily="18" charset="0"/>
                <a:cs typeface="Times New Roman" pitchFamily="18" charset="0"/>
              </a:rPr>
              <a:t>Nepal</a:t>
            </a:r>
          </a:p>
        </p:txBody>
      </p:sp>
      <p:cxnSp>
        <p:nvCxnSpPr>
          <p:cNvPr id="111" name="Straight Arrow Connector 110"/>
          <p:cNvCxnSpPr/>
          <p:nvPr/>
        </p:nvCxnSpPr>
        <p:spPr>
          <a:xfrm rot="7140000">
            <a:off x="6911182" y="2116931"/>
            <a:ext cx="152400" cy="36513"/>
          </a:xfrm>
          <a:prstGeom prst="straightConnector1">
            <a:avLst/>
          </a:prstGeom>
          <a:ln w="95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TextBox 111"/>
          <p:cNvSpPr txBox="1">
            <a:spLocks noChangeArrowheads="1"/>
          </p:cNvSpPr>
          <p:nvPr/>
        </p:nvSpPr>
        <p:spPr bwMode="auto">
          <a:xfrm>
            <a:off x="6705600" y="2649538"/>
            <a:ext cx="762000" cy="246062"/>
          </a:xfrm>
          <a:prstGeom prst="rect">
            <a:avLst/>
          </a:prstGeom>
          <a:noFill/>
          <a:ln w="9525">
            <a:noFill/>
            <a:miter lim="800000"/>
            <a:headEnd/>
            <a:tailEnd/>
          </a:ln>
        </p:spPr>
        <p:txBody>
          <a:bodyPr>
            <a:spAutoFit/>
          </a:bodyPr>
          <a:lstStyle/>
          <a:p>
            <a:pPr algn="ctr"/>
            <a:r>
              <a:rPr lang="en-CA" sz="1000" b="1">
                <a:solidFill>
                  <a:srgbClr val="007033"/>
                </a:solidFill>
                <a:latin typeface="Times New Roman" pitchFamily="18" charset="0"/>
                <a:cs typeface="Times New Roman" pitchFamily="18" charset="0"/>
              </a:rPr>
              <a:t>Cambodia</a:t>
            </a:r>
          </a:p>
        </p:txBody>
      </p:sp>
      <p:cxnSp>
        <p:nvCxnSpPr>
          <p:cNvPr id="113" name="Straight Arrow Connector 112"/>
          <p:cNvCxnSpPr/>
          <p:nvPr/>
        </p:nvCxnSpPr>
        <p:spPr>
          <a:xfrm rot="780000" flipV="1">
            <a:off x="7391400" y="2667000"/>
            <a:ext cx="152400" cy="74613"/>
          </a:xfrm>
          <a:prstGeom prst="straightConnector1">
            <a:avLst/>
          </a:prstGeom>
          <a:ln w="95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TextBox 115"/>
          <p:cNvSpPr txBox="1">
            <a:spLocks noChangeArrowheads="1"/>
          </p:cNvSpPr>
          <p:nvPr/>
        </p:nvSpPr>
        <p:spPr bwMode="auto">
          <a:xfrm>
            <a:off x="7391400" y="2954338"/>
            <a:ext cx="685800" cy="246062"/>
          </a:xfrm>
          <a:prstGeom prst="rect">
            <a:avLst/>
          </a:prstGeom>
          <a:noFill/>
          <a:ln w="9525">
            <a:noFill/>
            <a:miter lim="800000"/>
            <a:headEnd/>
            <a:tailEnd/>
          </a:ln>
        </p:spPr>
        <p:txBody>
          <a:bodyPr>
            <a:spAutoFit/>
          </a:bodyPr>
          <a:lstStyle/>
          <a:p>
            <a:pPr algn="ctr"/>
            <a:r>
              <a:rPr lang="en-CA" sz="1000" b="1">
                <a:solidFill>
                  <a:srgbClr val="007033"/>
                </a:solidFill>
                <a:latin typeface="Times New Roman" pitchFamily="18" charset="0"/>
                <a:cs typeface="Times New Roman" pitchFamily="18" charset="0"/>
              </a:rPr>
              <a:t>Vietnam</a:t>
            </a:r>
          </a:p>
        </p:txBody>
      </p:sp>
      <p:cxnSp>
        <p:nvCxnSpPr>
          <p:cNvPr id="117" name="Straight Arrow Connector 116"/>
          <p:cNvCxnSpPr/>
          <p:nvPr/>
        </p:nvCxnSpPr>
        <p:spPr>
          <a:xfrm rot="5400000" flipH="1" flipV="1">
            <a:off x="7582694" y="2856706"/>
            <a:ext cx="228600" cy="1588"/>
          </a:xfrm>
          <a:prstGeom prst="straightConnector1">
            <a:avLst/>
          </a:prstGeom>
          <a:ln w="9525"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 to="" calcmode="lin" valueType="num">
                                      <p:cBhvr>
                                        <p:cTn id="10" dur="1" fill="hold"/>
                                        <p:tgtEl>
                                          <p:spTgt spid="4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to="" calcmode="lin" valueType="num">
                                      <p:cBhvr>
                                        <p:cTn id="16" dur="1" fill="hold"/>
                                        <p:tgtEl>
                                          <p:spTgt spid="7"/>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to="" calcmode="lin" valueType="num">
                                      <p:cBhvr>
                                        <p:cTn id="21" dur="1" fill="hold"/>
                                        <p:tgtEl>
                                          <p:spTgt spid="9"/>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to="" calcmode="lin" valueType="num">
                                      <p:cBhvr>
                                        <p:cTn id="24" dur="1" fill="hold"/>
                                        <p:tgtEl>
                                          <p:spTgt spid="11"/>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to="" calcmode="lin" valueType="num">
                                      <p:cBhvr>
                                        <p:cTn id="27" dur="1" fill="hold"/>
                                        <p:tgtEl>
                                          <p:spTgt spid="12"/>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 to="" calcmode="lin" valueType="num">
                                      <p:cBhvr>
                                        <p:cTn id="30" dur="1" fill="hold"/>
                                        <p:tgtEl>
                                          <p:spTgt spid="20"/>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to="" calcmode="lin" valueType="num">
                                      <p:cBhvr>
                                        <p:cTn id="33" dur="1" fill="hold"/>
                                        <p:tgtEl>
                                          <p:spTgt spid="38"/>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 to="" calcmode="lin" valueType="num">
                                      <p:cBhvr>
                                        <p:cTn id="36" dur="1" fill="hold"/>
                                        <p:tgtEl>
                                          <p:spTgt spid="22"/>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to="" calcmode="lin" valueType="num">
                                      <p:cBhvr>
                                        <p:cTn id="41" dur="1" fill="hold"/>
                                        <p:tgtEl>
                                          <p:spTgt spid="14"/>
                                        </p:tgtEl>
                                        <p:attrNameLst>
                                          <p:attrName/>
                                        </p:attrNameLst>
                                      </p:cBhvr>
                                    </p:anim>
                                  </p:childTnLst>
                                </p:cTn>
                              </p:par>
                              <p:par>
                                <p:cTn id="42" presetID="24"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to="" calcmode="lin" valueType="num">
                                      <p:cBhvr>
                                        <p:cTn id="44" dur="1" fill="hold"/>
                                        <p:tgtEl>
                                          <p:spTgt spid="13"/>
                                        </p:tgtEl>
                                        <p:attrNameLst>
                                          <p:attrName/>
                                        </p:attrNameLst>
                                      </p:cBhvr>
                                    </p:anim>
                                  </p:childTnLst>
                                </p:cTn>
                              </p:par>
                              <p:par>
                                <p:cTn id="45" presetID="24"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to="" calcmode="lin" valueType="num">
                                      <p:cBhvr>
                                        <p:cTn id="47" dur="1" fill="hold"/>
                                        <p:tgtEl>
                                          <p:spTgt spid="15"/>
                                        </p:tgtEl>
                                        <p:attrNameLst>
                                          <p:attrName/>
                                        </p:attrNameLst>
                                      </p:cBhvr>
                                    </p:anim>
                                  </p:childTnLst>
                                </p:cTn>
                              </p:par>
                              <p:par>
                                <p:cTn id="48" presetID="24"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to="" calcmode="lin" valueType="num">
                                      <p:cBhvr>
                                        <p:cTn id="50" dur="1" fill="hold"/>
                                        <p:tgtEl>
                                          <p:spTgt spid="16"/>
                                        </p:tgtEl>
                                        <p:attrNameLst>
                                          <p:attrName/>
                                        </p:attrNameLst>
                                      </p:cBhvr>
                                    </p:anim>
                                  </p:childTnLst>
                                </p:cTn>
                              </p:par>
                              <p:par>
                                <p:cTn id="51" presetID="24"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 to="" calcmode="lin" valueType="num">
                                      <p:cBhvr>
                                        <p:cTn id="53" dur="1" fill="hold"/>
                                        <p:tgtEl>
                                          <p:spTgt spid="26"/>
                                        </p:tgtEl>
                                        <p:attrNameLst>
                                          <p:attrName/>
                                        </p:attrNameLst>
                                      </p:cBhvr>
                                    </p:anim>
                                  </p:childTnLst>
                                </p:cTn>
                              </p:par>
                              <p:par>
                                <p:cTn id="54" presetID="24" presetClass="entr" presetSubtype="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 to="" calcmode="lin" valueType="num">
                                      <p:cBhvr>
                                        <p:cTn id="56" dur="1" fill="hold"/>
                                        <p:tgtEl>
                                          <p:spTgt spid="28"/>
                                        </p:tgtEl>
                                        <p:attrNameLst>
                                          <p:attrName/>
                                        </p:attrNameLst>
                                      </p:cBhvr>
                                    </p:anim>
                                  </p:childTnLst>
                                </p:cTn>
                              </p:par>
                              <p:par>
                                <p:cTn id="57" presetID="24" presetClass="entr" presetSubtype="0"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 to="" calcmode="lin" valueType="num">
                                      <p:cBhvr>
                                        <p:cTn id="59" dur="1" fill="hold"/>
                                        <p:tgtEl>
                                          <p:spTgt spid="29"/>
                                        </p:tgtEl>
                                        <p:attrNameLst>
                                          <p:attrName/>
                                        </p:attrNameLst>
                                      </p:cBhvr>
                                    </p:anim>
                                  </p:childTnLst>
                                </p:cTn>
                              </p:par>
                              <p:par>
                                <p:cTn id="60" presetID="24" presetClass="entr" presetSubtype="0" fill="hold" nodeType="withEffect">
                                  <p:stCondLst>
                                    <p:cond delay="0"/>
                                  </p:stCondLst>
                                  <p:childTnLst>
                                    <p:set>
                                      <p:cBhvr>
                                        <p:cTn id="61" dur="1" fill="hold">
                                          <p:stCondLst>
                                            <p:cond delay="0"/>
                                          </p:stCondLst>
                                        </p:cTn>
                                        <p:tgtEl>
                                          <p:spTgt spid="31"/>
                                        </p:tgtEl>
                                        <p:attrNameLst>
                                          <p:attrName>style.visibility</p:attrName>
                                        </p:attrNameLst>
                                      </p:cBhvr>
                                      <p:to>
                                        <p:strVal val="visible"/>
                                      </p:to>
                                    </p:set>
                                    <p:anim to="" calcmode="lin" valueType="num">
                                      <p:cBhvr>
                                        <p:cTn id="62" dur="1" fill="hold"/>
                                        <p:tgtEl>
                                          <p:spTgt spid="31"/>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 to="" calcmode="lin" valueType="num">
                                      <p:cBhvr>
                                        <p:cTn id="67" dur="1" fill="hold"/>
                                        <p:tgtEl>
                                          <p:spTgt spid="44"/>
                                        </p:tgtEl>
                                        <p:attrNameLst>
                                          <p:attrName/>
                                        </p:attrNameLst>
                                      </p:cBhvr>
                                    </p:anim>
                                  </p:childTnLst>
                                </p:cTn>
                              </p:par>
                              <p:par>
                                <p:cTn id="68" presetID="24" presetClass="entr" presetSubtype="0"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 to="" calcmode="lin" valueType="num">
                                      <p:cBhvr>
                                        <p:cTn id="70" dur="1" fill="hold"/>
                                        <p:tgtEl>
                                          <p:spTgt spid="45"/>
                                        </p:tgtEl>
                                        <p:attrNameLst>
                                          <p:attrName/>
                                        </p:attrNameLst>
                                      </p:cBhvr>
                                    </p:anim>
                                  </p:childTnLst>
                                </p:cTn>
                              </p:par>
                              <p:par>
                                <p:cTn id="71" presetID="24"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 to="" calcmode="lin" valueType="num">
                                      <p:cBhvr>
                                        <p:cTn id="73" dur="1" fill="hold"/>
                                        <p:tgtEl>
                                          <p:spTgt spid="46"/>
                                        </p:tgtEl>
                                        <p:attrNameLst>
                                          <p:attrName/>
                                        </p:attrNameLst>
                                      </p:cBhvr>
                                    </p:anim>
                                  </p:childTnLst>
                                </p:cTn>
                              </p:par>
                              <p:par>
                                <p:cTn id="74" presetID="24" presetClass="entr" presetSubtype="0"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 to="" calcmode="lin" valueType="num">
                                      <p:cBhvr>
                                        <p:cTn id="76" dur="1" fill="hold"/>
                                        <p:tgtEl>
                                          <p:spTgt spid="47"/>
                                        </p:tgtEl>
                                        <p:attrNameLst>
                                          <p:attrName/>
                                        </p:attrNameLst>
                                      </p:cBhvr>
                                    </p:anim>
                                  </p:childTnLst>
                                </p:cTn>
                              </p:par>
                              <p:par>
                                <p:cTn id="77" presetID="24" presetClass="entr" presetSubtype="0" fill="hold" nodeType="withEffect">
                                  <p:stCondLst>
                                    <p:cond delay="0"/>
                                  </p:stCondLst>
                                  <p:childTnLst>
                                    <p:set>
                                      <p:cBhvr>
                                        <p:cTn id="78" dur="1" fill="hold">
                                          <p:stCondLst>
                                            <p:cond delay="0"/>
                                          </p:stCondLst>
                                        </p:cTn>
                                        <p:tgtEl>
                                          <p:spTgt spid="48"/>
                                        </p:tgtEl>
                                        <p:attrNameLst>
                                          <p:attrName>style.visibility</p:attrName>
                                        </p:attrNameLst>
                                      </p:cBhvr>
                                      <p:to>
                                        <p:strVal val="visible"/>
                                      </p:to>
                                    </p:set>
                                    <p:anim to="" calcmode="lin" valueType="num">
                                      <p:cBhvr>
                                        <p:cTn id="79" dur="1" fill="hold"/>
                                        <p:tgtEl>
                                          <p:spTgt spid="48"/>
                                        </p:tgtEl>
                                        <p:attrNameLst>
                                          <p:attrName/>
                                        </p:attrNameLst>
                                      </p:cBhvr>
                                    </p:anim>
                                  </p:childTnLst>
                                </p:cTn>
                              </p:par>
                              <p:par>
                                <p:cTn id="80" presetID="24" presetClass="entr" presetSubtype="0" fill="hold" nodeType="withEffect">
                                  <p:stCondLst>
                                    <p:cond delay="0"/>
                                  </p:stCondLst>
                                  <p:childTnLst>
                                    <p:set>
                                      <p:cBhvr>
                                        <p:cTn id="81" dur="1" fill="hold">
                                          <p:stCondLst>
                                            <p:cond delay="0"/>
                                          </p:stCondLst>
                                        </p:cTn>
                                        <p:tgtEl>
                                          <p:spTgt spid="50"/>
                                        </p:tgtEl>
                                        <p:attrNameLst>
                                          <p:attrName>style.visibility</p:attrName>
                                        </p:attrNameLst>
                                      </p:cBhvr>
                                      <p:to>
                                        <p:strVal val="visible"/>
                                      </p:to>
                                    </p:set>
                                    <p:anim to="" calcmode="lin" valueType="num">
                                      <p:cBhvr>
                                        <p:cTn id="82" dur="1" fill="hold"/>
                                        <p:tgtEl>
                                          <p:spTgt spid="50"/>
                                        </p:tgtEl>
                                        <p:attrNameLst>
                                          <p:attrName/>
                                        </p:attrNameLst>
                                      </p:cBhvr>
                                    </p:anim>
                                  </p:childTnLst>
                                </p:cTn>
                              </p:par>
                              <p:par>
                                <p:cTn id="83" presetID="24" presetClass="entr" presetSubtype="0" fill="hold" nodeType="withEffect">
                                  <p:stCondLst>
                                    <p:cond delay="0"/>
                                  </p:stCondLst>
                                  <p:childTnLst>
                                    <p:set>
                                      <p:cBhvr>
                                        <p:cTn id="84" dur="1" fill="hold">
                                          <p:stCondLst>
                                            <p:cond delay="0"/>
                                          </p:stCondLst>
                                        </p:cTn>
                                        <p:tgtEl>
                                          <p:spTgt spid="55"/>
                                        </p:tgtEl>
                                        <p:attrNameLst>
                                          <p:attrName>style.visibility</p:attrName>
                                        </p:attrNameLst>
                                      </p:cBhvr>
                                      <p:to>
                                        <p:strVal val="visible"/>
                                      </p:to>
                                    </p:set>
                                    <p:anim to="" calcmode="lin" valueType="num">
                                      <p:cBhvr>
                                        <p:cTn id="85" dur="1" fill="hold"/>
                                        <p:tgtEl>
                                          <p:spTgt spid="55"/>
                                        </p:tgtEl>
                                        <p:attrNameLst>
                                          <p:attrName/>
                                        </p:attrNameLst>
                                      </p:cBhvr>
                                    </p:anim>
                                  </p:childTnLst>
                                </p:cTn>
                              </p:par>
                              <p:par>
                                <p:cTn id="86" presetID="24" presetClass="entr" presetSubtype="0" fill="hold" nodeType="withEffect">
                                  <p:stCondLst>
                                    <p:cond delay="0"/>
                                  </p:stCondLst>
                                  <p:childTnLst>
                                    <p:set>
                                      <p:cBhvr>
                                        <p:cTn id="87" dur="1" fill="hold">
                                          <p:stCondLst>
                                            <p:cond delay="0"/>
                                          </p:stCondLst>
                                        </p:cTn>
                                        <p:tgtEl>
                                          <p:spTgt spid="58"/>
                                        </p:tgtEl>
                                        <p:attrNameLst>
                                          <p:attrName>style.visibility</p:attrName>
                                        </p:attrNameLst>
                                      </p:cBhvr>
                                      <p:to>
                                        <p:strVal val="visible"/>
                                      </p:to>
                                    </p:set>
                                    <p:anim to="" calcmode="lin" valueType="num">
                                      <p:cBhvr>
                                        <p:cTn id="88" dur="1" fill="hold"/>
                                        <p:tgtEl>
                                          <p:spTgt spid="58"/>
                                        </p:tgtEl>
                                        <p:attrNameLst>
                                          <p:attrName/>
                                        </p:attrNameLst>
                                      </p:cBhvr>
                                    </p:anim>
                                  </p:childTnLst>
                                </p:cTn>
                              </p:par>
                              <p:par>
                                <p:cTn id="89" presetID="24" presetClass="entr" presetSubtype="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 to="" calcmode="lin" valueType="num">
                                      <p:cBhvr>
                                        <p:cTn id="91" dur="1" fill="hold"/>
                                        <p:tgtEl>
                                          <p:spTgt spid="66"/>
                                        </p:tgtEl>
                                        <p:attrNameLst>
                                          <p:attrName/>
                                        </p:attrNameLst>
                                      </p:cBhvr>
                                    </p:anim>
                                  </p:childTnLst>
                                </p:cTn>
                              </p:par>
                              <p:par>
                                <p:cTn id="92" presetID="24" presetClass="entr" presetSubtype="0" fill="hold" grpId="0" nodeType="withEffect">
                                  <p:stCondLst>
                                    <p:cond delay="0"/>
                                  </p:stCondLst>
                                  <p:childTnLst>
                                    <p:set>
                                      <p:cBhvr>
                                        <p:cTn id="93" dur="1" fill="hold">
                                          <p:stCondLst>
                                            <p:cond delay="0"/>
                                          </p:stCondLst>
                                        </p:cTn>
                                        <p:tgtEl>
                                          <p:spTgt spid="67"/>
                                        </p:tgtEl>
                                        <p:attrNameLst>
                                          <p:attrName>style.visibility</p:attrName>
                                        </p:attrNameLst>
                                      </p:cBhvr>
                                      <p:to>
                                        <p:strVal val="visible"/>
                                      </p:to>
                                    </p:set>
                                    <p:anim to="" calcmode="lin" valueType="num">
                                      <p:cBhvr>
                                        <p:cTn id="94" dur="1" fill="hold"/>
                                        <p:tgtEl>
                                          <p:spTgt spid="67"/>
                                        </p:tgtEl>
                                        <p:attrNameLst>
                                          <p:attrName/>
                                        </p:attrNameLst>
                                      </p:cBhvr>
                                    </p:anim>
                                  </p:childTnLst>
                                </p:cTn>
                              </p:par>
                              <p:par>
                                <p:cTn id="95" presetID="24" presetClass="entr" presetSubtype="0" fill="hold" grpId="0" nodeType="withEffect">
                                  <p:stCondLst>
                                    <p:cond delay="0"/>
                                  </p:stCondLst>
                                  <p:childTnLst>
                                    <p:set>
                                      <p:cBhvr>
                                        <p:cTn id="96" dur="1" fill="hold">
                                          <p:stCondLst>
                                            <p:cond delay="0"/>
                                          </p:stCondLst>
                                        </p:cTn>
                                        <p:tgtEl>
                                          <p:spTgt spid="68"/>
                                        </p:tgtEl>
                                        <p:attrNameLst>
                                          <p:attrName>style.visibility</p:attrName>
                                        </p:attrNameLst>
                                      </p:cBhvr>
                                      <p:to>
                                        <p:strVal val="visible"/>
                                      </p:to>
                                    </p:set>
                                    <p:anim to="" calcmode="lin" valueType="num">
                                      <p:cBhvr>
                                        <p:cTn id="97" dur="1" fill="hold"/>
                                        <p:tgtEl>
                                          <p:spTgt spid="68"/>
                                        </p:tgtEl>
                                        <p:attrNameLst>
                                          <p:attrName/>
                                        </p:attrNameLst>
                                      </p:cBhvr>
                                    </p:anim>
                                  </p:childTnLst>
                                </p:cTn>
                              </p:par>
                              <p:par>
                                <p:cTn id="98" presetID="24" presetClass="entr" presetSubtype="0" fill="hold" nodeType="withEffect">
                                  <p:stCondLst>
                                    <p:cond delay="0"/>
                                  </p:stCondLst>
                                  <p:childTnLst>
                                    <p:set>
                                      <p:cBhvr>
                                        <p:cTn id="99" dur="1" fill="hold">
                                          <p:stCondLst>
                                            <p:cond delay="0"/>
                                          </p:stCondLst>
                                        </p:cTn>
                                        <p:tgtEl>
                                          <p:spTgt spid="69"/>
                                        </p:tgtEl>
                                        <p:attrNameLst>
                                          <p:attrName>style.visibility</p:attrName>
                                        </p:attrNameLst>
                                      </p:cBhvr>
                                      <p:to>
                                        <p:strVal val="visible"/>
                                      </p:to>
                                    </p:set>
                                    <p:anim to="" calcmode="lin" valueType="num">
                                      <p:cBhvr>
                                        <p:cTn id="100" dur="1" fill="hold"/>
                                        <p:tgtEl>
                                          <p:spTgt spid="69"/>
                                        </p:tgtEl>
                                        <p:attrNameLst>
                                          <p:attrName/>
                                        </p:attrNameLst>
                                      </p:cBhvr>
                                    </p:anim>
                                  </p:childTnLst>
                                </p:cTn>
                              </p:par>
                              <p:par>
                                <p:cTn id="101" presetID="24" presetClass="entr" presetSubtype="0" fill="hold" nodeType="withEffect">
                                  <p:stCondLst>
                                    <p:cond delay="0"/>
                                  </p:stCondLst>
                                  <p:childTnLst>
                                    <p:set>
                                      <p:cBhvr>
                                        <p:cTn id="102" dur="1" fill="hold">
                                          <p:stCondLst>
                                            <p:cond delay="0"/>
                                          </p:stCondLst>
                                        </p:cTn>
                                        <p:tgtEl>
                                          <p:spTgt spid="71"/>
                                        </p:tgtEl>
                                        <p:attrNameLst>
                                          <p:attrName>style.visibility</p:attrName>
                                        </p:attrNameLst>
                                      </p:cBhvr>
                                      <p:to>
                                        <p:strVal val="visible"/>
                                      </p:to>
                                    </p:set>
                                    <p:anim to="" calcmode="lin" valueType="num">
                                      <p:cBhvr>
                                        <p:cTn id="103" dur="1" fill="hold"/>
                                        <p:tgtEl>
                                          <p:spTgt spid="71"/>
                                        </p:tgtEl>
                                        <p:attrNameLst>
                                          <p:attrName/>
                                        </p:attrNameLst>
                                      </p:cBhvr>
                                    </p:anim>
                                  </p:childTnLst>
                                </p:cTn>
                              </p:par>
                              <p:par>
                                <p:cTn id="104" presetID="24" presetClass="entr" presetSubtype="0" fill="hold" nodeType="withEffect">
                                  <p:stCondLst>
                                    <p:cond delay="0"/>
                                  </p:stCondLst>
                                  <p:childTnLst>
                                    <p:set>
                                      <p:cBhvr>
                                        <p:cTn id="105" dur="1" fill="hold">
                                          <p:stCondLst>
                                            <p:cond delay="0"/>
                                          </p:stCondLst>
                                        </p:cTn>
                                        <p:tgtEl>
                                          <p:spTgt spid="74"/>
                                        </p:tgtEl>
                                        <p:attrNameLst>
                                          <p:attrName>style.visibility</p:attrName>
                                        </p:attrNameLst>
                                      </p:cBhvr>
                                      <p:to>
                                        <p:strVal val="visible"/>
                                      </p:to>
                                    </p:set>
                                    <p:anim to="" calcmode="lin" valueType="num">
                                      <p:cBhvr>
                                        <p:cTn id="106" dur="1" fill="hold"/>
                                        <p:tgtEl>
                                          <p:spTgt spid="74"/>
                                        </p:tgtEl>
                                        <p:attrNameLst>
                                          <p:attrName/>
                                        </p:attrNameLst>
                                      </p:cBhvr>
                                    </p:anim>
                                  </p:childTnLst>
                                </p:cTn>
                              </p:par>
                            </p:childTnLst>
                          </p:cTn>
                        </p:par>
                      </p:childTnLst>
                    </p:cTn>
                  </p:par>
                  <p:par>
                    <p:cTn id="107" fill="hold">
                      <p:stCondLst>
                        <p:cond delay="indefinite"/>
                      </p:stCondLst>
                      <p:childTnLst>
                        <p:par>
                          <p:cTn id="108" fill="hold">
                            <p:stCondLst>
                              <p:cond delay="0"/>
                            </p:stCondLst>
                            <p:childTnLst>
                              <p:par>
                                <p:cTn id="109" presetID="24" presetClass="entr" presetSubtype="0" fill="hold" grpId="0" nodeType="clickEffect">
                                  <p:stCondLst>
                                    <p:cond delay="0"/>
                                  </p:stCondLst>
                                  <p:childTnLst>
                                    <p:set>
                                      <p:cBhvr>
                                        <p:cTn id="110" dur="1" fill="hold">
                                          <p:stCondLst>
                                            <p:cond delay="0"/>
                                          </p:stCondLst>
                                        </p:cTn>
                                        <p:tgtEl>
                                          <p:spTgt spid="85"/>
                                        </p:tgtEl>
                                        <p:attrNameLst>
                                          <p:attrName>style.visibility</p:attrName>
                                        </p:attrNameLst>
                                      </p:cBhvr>
                                      <p:to>
                                        <p:strVal val="visible"/>
                                      </p:to>
                                    </p:set>
                                    <p:anim to="" calcmode="lin" valueType="num">
                                      <p:cBhvr>
                                        <p:cTn id="111" dur="1" fill="hold"/>
                                        <p:tgtEl>
                                          <p:spTgt spid="85"/>
                                        </p:tgtEl>
                                        <p:attrNameLst>
                                          <p:attrName/>
                                        </p:attrNameLst>
                                      </p:cBhvr>
                                    </p:anim>
                                  </p:childTnLst>
                                </p:cTn>
                              </p:par>
                              <p:par>
                                <p:cTn id="112" presetID="24" presetClass="entr" presetSubtype="0"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to="" calcmode="lin" valueType="num">
                                      <p:cBhvr>
                                        <p:cTn id="114" dur="1" fill="hold"/>
                                        <p:tgtEl>
                                          <p:spTgt spid="86"/>
                                        </p:tgtEl>
                                        <p:attrNameLst>
                                          <p:attrName/>
                                        </p:attrNameLst>
                                      </p:cBhvr>
                                    </p:anim>
                                  </p:childTnLst>
                                </p:cTn>
                              </p:par>
                              <p:par>
                                <p:cTn id="115" presetID="24" presetClass="entr" presetSubtype="0" fill="hold" grpId="0" nodeType="withEffect">
                                  <p:stCondLst>
                                    <p:cond delay="0"/>
                                  </p:stCondLst>
                                  <p:childTnLst>
                                    <p:set>
                                      <p:cBhvr>
                                        <p:cTn id="116" dur="1" fill="hold">
                                          <p:stCondLst>
                                            <p:cond delay="0"/>
                                          </p:stCondLst>
                                        </p:cTn>
                                        <p:tgtEl>
                                          <p:spTgt spid="87"/>
                                        </p:tgtEl>
                                        <p:attrNameLst>
                                          <p:attrName>style.visibility</p:attrName>
                                        </p:attrNameLst>
                                      </p:cBhvr>
                                      <p:to>
                                        <p:strVal val="visible"/>
                                      </p:to>
                                    </p:set>
                                    <p:anim to="" calcmode="lin" valueType="num">
                                      <p:cBhvr>
                                        <p:cTn id="117" dur="1" fill="hold"/>
                                        <p:tgtEl>
                                          <p:spTgt spid="87"/>
                                        </p:tgtEl>
                                        <p:attrNameLst>
                                          <p:attrName/>
                                        </p:attrNameLst>
                                      </p:cBhvr>
                                    </p:anim>
                                  </p:childTnLst>
                                </p:cTn>
                              </p:par>
                              <p:par>
                                <p:cTn id="118" presetID="24" presetClass="entr" presetSubtype="0" fill="hold" grpId="0" nodeType="withEffect">
                                  <p:stCondLst>
                                    <p:cond delay="0"/>
                                  </p:stCondLst>
                                  <p:childTnLst>
                                    <p:set>
                                      <p:cBhvr>
                                        <p:cTn id="119" dur="1" fill="hold">
                                          <p:stCondLst>
                                            <p:cond delay="0"/>
                                          </p:stCondLst>
                                        </p:cTn>
                                        <p:tgtEl>
                                          <p:spTgt spid="88"/>
                                        </p:tgtEl>
                                        <p:attrNameLst>
                                          <p:attrName>style.visibility</p:attrName>
                                        </p:attrNameLst>
                                      </p:cBhvr>
                                      <p:to>
                                        <p:strVal val="visible"/>
                                      </p:to>
                                    </p:set>
                                    <p:anim to="" calcmode="lin" valueType="num">
                                      <p:cBhvr>
                                        <p:cTn id="120" dur="1" fill="hold"/>
                                        <p:tgtEl>
                                          <p:spTgt spid="88"/>
                                        </p:tgtEl>
                                        <p:attrNameLst>
                                          <p:attrName/>
                                        </p:attrNameLst>
                                      </p:cBhvr>
                                    </p:anim>
                                  </p:childTnLst>
                                </p:cTn>
                              </p:par>
                              <p:par>
                                <p:cTn id="121" presetID="24" presetClass="entr" presetSubtype="0" fill="hold" nodeType="withEffect">
                                  <p:stCondLst>
                                    <p:cond delay="0"/>
                                  </p:stCondLst>
                                  <p:childTnLst>
                                    <p:set>
                                      <p:cBhvr>
                                        <p:cTn id="122" dur="1" fill="hold">
                                          <p:stCondLst>
                                            <p:cond delay="0"/>
                                          </p:stCondLst>
                                        </p:cTn>
                                        <p:tgtEl>
                                          <p:spTgt spid="89"/>
                                        </p:tgtEl>
                                        <p:attrNameLst>
                                          <p:attrName>style.visibility</p:attrName>
                                        </p:attrNameLst>
                                      </p:cBhvr>
                                      <p:to>
                                        <p:strVal val="visible"/>
                                      </p:to>
                                    </p:set>
                                    <p:anim to="" calcmode="lin" valueType="num">
                                      <p:cBhvr>
                                        <p:cTn id="123" dur="1" fill="hold"/>
                                        <p:tgtEl>
                                          <p:spTgt spid="89"/>
                                        </p:tgtEl>
                                        <p:attrNameLst>
                                          <p:attrName/>
                                        </p:attrNameLst>
                                      </p:cBhvr>
                                    </p:anim>
                                  </p:childTnLst>
                                </p:cTn>
                              </p:par>
                              <p:par>
                                <p:cTn id="124" presetID="24" presetClass="entr" presetSubtype="0" fill="hold" nodeType="withEffect">
                                  <p:stCondLst>
                                    <p:cond delay="0"/>
                                  </p:stCondLst>
                                  <p:childTnLst>
                                    <p:set>
                                      <p:cBhvr>
                                        <p:cTn id="125" dur="1" fill="hold">
                                          <p:stCondLst>
                                            <p:cond delay="0"/>
                                          </p:stCondLst>
                                        </p:cTn>
                                        <p:tgtEl>
                                          <p:spTgt spid="91"/>
                                        </p:tgtEl>
                                        <p:attrNameLst>
                                          <p:attrName>style.visibility</p:attrName>
                                        </p:attrNameLst>
                                      </p:cBhvr>
                                      <p:to>
                                        <p:strVal val="visible"/>
                                      </p:to>
                                    </p:set>
                                    <p:anim to="" calcmode="lin" valueType="num">
                                      <p:cBhvr>
                                        <p:cTn id="126" dur="1" fill="hold"/>
                                        <p:tgtEl>
                                          <p:spTgt spid="91"/>
                                        </p:tgtEl>
                                        <p:attrNameLst>
                                          <p:attrName/>
                                        </p:attrNameLst>
                                      </p:cBhvr>
                                    </p:anim>
                                  </p:childTnLst>
                                </p:cTn>
                              </p:par>
                              <p:par>
                                <p:cTn id="127" presetID="24" presetClass="entr" presetSubtype="0" fill="hold" nodeType="withEffect">
                                  <p:stCondLst>
                                    <p:cond delay="0"/>
                                  </p:stCondLst>
                                  <p:childTnLst>
                                    <p:set>
                                      <p:cBhvr>
                                        <p:cTn id="128" dur="1" fill="hold">
                                          <p:stCondLst>
                                            <p:cond delay="0"/>
                                          </p:stCondLst>
                                        </p:cTn>
                                        <p:tgtEl>
                                          <p:spTgt spid="94"/>
                                        </p:tgtEl>
                                        <p:attrNameLst>
                                          <p:attrName>style.visibility</p:attrName>
                                        </p:attrNameLst>
                                      </p:cBhvr>
                                      <p:to>
                                        <p:strVal val="visible"/>
                                      </p:to>
                                    </p:set>
                                    <p:anim to="" calcmode="lin" valueType="num">
                                      <p:cBhvr>
                                        <p:cTn id="129" dur="1" fill="hold"/>
                                        <p:tgtEl>
                                          <p:spTgt spid="94"/>
                                        </p:tgtEl>
                                        <p:attrNameLst>
                                          <p:attrName/>
                                        </p:attrNameLst>
                                      </p:cBhvr>
                                    </p:anim>
                                  </p:childTnLst>
                                </p:cTn>
                              </p:par>
                              <p:par>
                                <p:cTn id="130" presetID="24" presetClass="entr" presetSubtype="0" fill="hold" nodeType="withEffect">
                                  <p:stCondLst>
                                    <p:cond delay="0"/>
                                  </p:stCondLst>
                                  <p:childTnLst>
                                    <p:set>
                                      <p:cBhvr>
                                        <p:cTn id="131" dur="1" fill="hold">
                                          <p:stCondLst>
                                            <p:cond delay="0"/>
                                          </p:stCondLst>
                                        </p:cTn>
                                        <p:tgtEl>
                                          <p:spTgt spid="97"/>
                                        </p:tgtEl>
                                        <p:attrNameLst>
                                          <p:attrName>style.visibility</p:attrName>
                                        </p:attrNameLst>
                                      </p:cBhvr>
                                      <p:to>
                                        <p:strVal val="visible"/>
                                      </p:to>
                                    </p:set>
                                    <p:anim to="" calcmode="lin" valueType="num">
                                      <p:cBhvr>
                                        <p:cTn id="132" dur="1" fill="hold"/>
                                        <p:tgtEl>
                                          <p:spTgt spid="97"/>
                                        </p:tgtEl>
                                        <p:attrNameLst>
                                          <p:attrName/>
                                        </p:attrNameLst>
                                      </p:cBhvr>
                                    </p:anim>
                                  </p:childTnLst>
                                </p:cTn>
                              </p:par>
                            </p:childTnLst>
                          </p:cTn>
                        </p:par>
                      </p:childTnLst>
                    </p:cTn>
                  </p:par>
                  <p:par>
                    <p:cTn id="133" fill="hold">
                      <p:stCondLst>
                        <p:cond delay="indefinite"/>
                      </p:stCondLst>
                      <p:childTnLst>
                        <p:par>
                          <p:cTn id="134" fill="hold">
                            <p:stCondLst>
                              <p:cond delay="0"/>
                            </p:stCondLst>
                            <p:childTnLst>
                              <p:par>
                                <p:cTn id="135" presetID="24" presetClass="entr" presetSubtype="0" fill="hold" grpId="0" nodeType="clickEffect">
                                  <p:stCondLst>
                                    <p:cond delay="0"/>
                                  </p:stCondLst>
                                  <p:childTnLst>
                                    <p:set>
                                      <p:cBhvr>
                                        <p:cTn id="136" dur="1" fill="hold">
                                          <p:stCondLst>
                                            <p:cond delay="0"/>
                                          </p:stCondLst>
                                        </p:cTn>
                                        <p:tgtEl>
                                          <p:spTgt spid="104"/>
                                        </p:tgtEl>
                                        <p:attrNameLst>
                                          <p:attrName>style.visibility</p:attrName>
                                        </p:attrNameLst>
                                      </p:cBhvr>
                                      <p:to>
                                        <p:strVal val="visible"/>
                                      </p:to>
                                    </p:set>
                                    <p:anim to="" calcmode="lin" valueType="num">
                                      <p:cBhvr>
                                        <p:cTn id="137" dur="1" fill="hold"/>
                                        <p:tgtEl>
                                          <p:spTgt spid="104"/>
                                        </p:tgtEl>
                                        <p:attrNameLst>
                                          <p:attrName/>
                                        </p:attrNameLst>
                                      </p:cBhvr>
                                    </p:anim>
                                  </p:childTnLst>
                                </p:cTn>
                              </p:par>
                              <p:par>
                                <p:cTn id="138" presetID="24" presetClass="entr" presetSubtype="0" fill="hold" nodeType="withEffect">
                                  <p:stCondLst>
                                    <p:cond delay="0"/>
                                  </p:stCondLst>
                                  <p:childTnLst>
                                    <p:set>
                                      <p:cBhvr>
                                        <p:cTn id="139" dur="1" fill="hold">
                                          <p:stCondLst>
                                            <p:cond delay="0"/>
                                          </p:stCondLst>
                                        </p:cTn>
                                        <p:tgtEl>
                                          <p:spTgt spid="105"/>
                                        </p:tgtEl>
                                        <p:attrNameLst>
                                          <p:attrName>style.visibility</p:attrName>
                                        </p:attrNameLst>
                                      </p:cBhvr>
                                      <p:to>
                                        <p:strVal val="visible"/>
                                      </p:to>
                                    </p:set>
                                    <p:anim to="" calcmode="lin" valueType="num">
                                      <p:cBhvr>
                                        <p:cTn id="140" dur="1" fill="hold"/>
                                        <p:tgtEl>
                                          <p:spTgt spid="105"/>
                                        </p:tgtEl>
                                        <p:attrNameLst>
                                          <p:attrName/>
                                        </p:attrNameLst>
                                      </p:cBhvr>
                                    </p:anim>
                                  </p:childTnLst>
                                </p:cTn>
                              </p:par>
                              <p:par>
                                <p:cTn id="141" presetID="24" presetClass="entr" presetSubtype="0" fill="hold" grpId="0" nodeType="withEffect">
                                  <p:stCondLst>
                                    <p:cond delay="0"/>
                                  </p:stCondLst>
                                  <p:childTnLst>
                                    <p:set>
                                      <p:cBhvr>
                                        <p:cTn id="142" dur="1" fill="hold">
                                          <p:stCondLst>
                                            <p:cond delay="0"/>
                                          </p:stCondLst>
                                        </p:cTn>
                                        <p:tgtEl>
                                          <p:spTgt spid="107"/>
                                        </p:tgtEl>
                                        <p:attrNameLst>
                                          <p:attrName>style.visibility</p:attrName>
                                        </p:attrNameLst>
                                      </p:cBhvr>
                                      <p:to>
                                        <p:strVal val="visible"/>
                                      </p:to>
                                    </p:set>
                                    <p:anim to="" calcmode="lin" valueType="num">
                                      <p:cBhvr>
                                        <p:cTn id="143" dur="1" fill="hold"/>
                                        <p:tgtEl>
                                          <p:spTgt spid="107"/>
                                        </p:tgtEl>
                                        <p:attrNameLst>
                                          <p:attrName/>
                                        </p:attrNameLst>
                                      </p:cBhvr>
                                    </p:anim>
                                  </p:childTnLst>
                                </p:cTn>
                              </p:par>
                              <p:par>
                                <p:cTn id="144" presetID="24" presetClass="entr" presetSubtype="0" fill="hold" nodeType="withEffect">
                                  <p:stCondLst>
                                    <p:cond delay="0"/>
                                  </p:stCondLst>
                                  <p:childTnLst>
                                    <p:set>
                                      <p:cBhvr>
                                        <p:cTn id="145" dur="1" fill="hold">
                                          <p:stCondLst>
                                            <p:cond delay="0"/>
                                          </p:stCondLst>
                                        </p:cTn>
                                        <p:tgtEl>
                                          <p:spTgt spid="108"/>
                                        </p:tgtEl>
                                        <p:attrNameLst>
                                          <p:attrName>style.visibility</p:attrName>
                                        </p:attrNameLst>
                                      </p:cBhvr>
                                      <p:to>
                                        <p:strVal val="visible"/>
                                      </p:to>
                                    </p:set>
                                    <p:anim to="" calcmode="lin" valueType="num">
                                      <p:cBhvr>
                                        <p:cTn id="146" dur="1" fill="hold"/>
                                        <p:tgtEl>
                                          <p:spTgt spid="108"/>
                                        </p:tgtEl>
                                        <p:attrNameLst>
                                          <p:attrName/>
                                        </p:attrNameLst>
                                      </p:cBhvr>
                                    </p:anim>
                                  </p:childTnLst>
                                </p:cTn>
                              </p:par>
                              <p:par>
                                <p:cTn id="147" presetID="24" presetClass="entr" presetSubtype="0" fill="hold" grpId="0" nodeType="withEffect">
                                  <p:stCondLst>
                                    <p:cond delay="0"/>
                                  </p:stCondLst>
                                  <p:childTnLst>
                                    <p:set>
                                      <p:cBhvr>
                                        <p:cTn id="148" dur="1" fill="hold">
                                          <p:stCondLst>
                                            <p:cond delay="0"/>
                                          </p:stCondLst>
                                        </p:cTn>
                                        <p:tgtEl>
                                          <p:spTgt spid="110"/>
                                        </p:tgtEl>
                                        <p:attrNameLst>
                                          <p:attrName>style.visibility</p:attrName>
                                        </p:attrNameLst>
                                      </p:cBhvr>
                                      <p:to>
                                        <p:strVal val="visible"/>
                                      </p:to>
                                    </p:set>
                                    <p:anim to="" calcmode="lin" valueType="num">
                                      <p:cBhvr>
                                        <p:cTn id="149" dur="1" fill="hold"/>
                                        <p:tgtEl>
                                          <p:spTgt spid="110"/>
                                        </p:tgtEl>
                                        <p:attrNameLst>
                                          <p:attrName/>
                                        </p:attrNameLst>
                                      </p:cBhvr>
                                    </p:anim>
                                  </p:childTnLst>
                                </p:cTn>
                              </p:par>
                              <p:par>
                                <p:cTn id="150" presetID="24" presetClass="entr" presetSubtype="0" fill="hold" nodeType="withEffect">
                                  <p:stCondLst>
                                    <p:cond delay="0"/>
                                  </p:stCondLst>
                                  <p:childTnLst>
                                    <p:set>
                                      <p:cBhvr>
                                        <p:cTn id="151" dur="1" fill="hold">
                                          <p:stCondLst>
                                            <p:cond delay="0"/>
                                          </p:stCondLst>
                                        </p:cTn>
                                        <p:tgtEl>
                                          <p:spTgt spid="111"/>
                                        </p:tgtEl>
                                        <p:attrNameLst>
                                          <p:attrName>style.visibility</p:attrName>
                                        </p:attrNameLst>
                                      </p:cBhvr>
                                      <p:to>
                                        <p:strVal val="visible"/>
                                      </p:to>
                                    </p:set>
                                    <p:anim to="" calcmode="lin" valueType="num">
                                      <p:cBhvr>
                                        <p:cTn id="152" dur="1" fill="hold"/>
                                        <p:tgtEl>
                                          <p:spTgt spid="111"/>
                                        </p:tgtEl>
                                        <p:attrNameLst>
                                          <p:attrName/>
                                        </p:attrNameLst>
                                      </p:cBhvr>
                                    </p:anim>
                                  </p:childTnLst>
                                </p:cTn>
                              </p:par>
                              <p:par>
                                <p:cTn id="153" presetID="24" presetClass="entr" presetSubtype="0" fill="hold" grpId="0" nodeType="withEffect">
                                  <p:stCondLst>
                                    <p:cond delay="0"/>
                                  </p:stCondLst>
                                  <p:childTnLst>
                                    <p:set>
                                      <p:cBhvr>
                                        <p:cTn id="154" dur="1" fill="hold">
                                          <p:stCondLst>
                                            <p:cond delay="0"/>
                                          </p:stCondLst>
                                        </p:cTn>
                                        <p:tgtEl>
                                          <p:spTgt spid="112"/>
                                        </p:tgtEl>
                                        <p:attrNameLst>
                                          <p:attrName>style.visibility</p:attrName>
                                        </p:attrNameLst>
                                      </p:cBhvr>
                                      <p:to>
                                        <p:strVal val="visible"/>
                                      </p:to>
                                    </p:set>
                                    <p:anim to="" calcmode="lin" valueType="num">
                                      <p:cBhvr>
                                        <p:cTn id="155" dur="1" fill="hold"/>
                                        <p:tgtEl>
                                          <p:spTgt spid="112"/>
                                        </p:tgtEl>
                                        <p:attrNameLst>
                                          <p:attrName/>
                                        </p:attrNameLst>
                                      </p:cBhvr>
                                    </p:anim>
                                  </p:childTnLst>
                                </p:cTn>
                              </p:par>
                              <p:par>
                                <p:cTn id="156" presetID="24" presetClass="entr" presetSubtype="0" fill="hold" nodeType="withEffect">
                                  <p:stCondLst>
                                    <p:cond delay="0"/>
                                  </p:stCondLst>
                                  <p:childTnLst>
                                    <p:set>
                                      <p:cBhvr>
                                        <p:cTn id="157" dur="1" fill="hold">
                                          <p:stCondLst>
                                            <p:cond delay="0"/>
                                          </p:stCondLst>
                                        </p:cTn>
                                        <p:tgtEl>
                                          <p:spTgt spid="113"/>
                                        </p:tgtEl>
                                        <p:attrNameLst>
                                          <p:attrName>style.visibility</p:attrName>
                                        </p:attrNameLst>
                                      </p:cBhvr>
                                      <p:to>
                                        <p:strVal val="visible"/>
                                      </p:to>
                                    </p:set>
                                    <p:anim to="" calcmode="lin" valueType="num">
                                      <p:cBhvr>
                                        <p:cTn id="158" dur="1" fill="hold"/>
                                        <p:tgtEl>
                                          <p:spTgt spid="113"/>
                                        </p:tgtEl>
                                        <p:attrNameLst>
                                          <p:attrName/>
                                        </p:attrNameLst>
                                      </p:cBhvr>
                                    </p:anim>
                                  </p:childTnLst>
                                </p:cTn>
                              </p:par>
                              <p:par>
                                <p:cTn id="159" presetID="24" presetClass="entr" presetSubtype="0" fill="hold" grpId="0" nodeType="withEffect">
                                  <p:stCondLst>
                                    <p:cond delay="0"/>
                                  </p:stCondLst>
                                  <p:childTnLst>
                                    <p:set>
                                      <p:cBhvr>
                                        <p:cTn id="160" dur="1" fill="hold">
                                          <p:stCondLst>
                                            <p:cond delay="0"/>
                                          </p:stCondLst>
                                        </p:cTn>
                                        <p:tgtEl>
                                          <p:spTgt spid="116"/>
                                        </p:tgtEl>
                                        <p:attrNameLst>
                                          <p:attrName>style.visibility</p:attrName>
                                        </p:attrNameLst>
                                      </p:cBhvr>
                                      <p:to>
                                        <p:strVal val="visible"/>
                                      </p:to>
                                    </p:set>
                                    <p:anim to="" calcmode="lin" valueType="num">
                                      <p:cBhvr>
                                        <p:cTn id="161" dur="1" fill="hold"/>
                                        <p:tgtEl>
                                          <p:spTgt spid="116"/>
                                        </p:tgtEl>
                                        <p:attrNameLst>
                                          <p:attrName/>
                                        </p:attrNameLst>
                                      </p:cBhvr>
                                    </p:anim>
                                  </p:childTnLst>
                                </p:cTn>
                              </p:par>
                              <p:par>
                                <p:cTn id="162" presetID="24" presetClass="entr" presetSubtype="0" fill="hold" nodeType="withEffect">
                                  <p:stCondLst>
                                    <p:cond delay="0"/>
                                  </p:stCondLst>
                                  <p:childTnLst>
                                    <p:set>
                                      <p:cBhvr>
                                        <p:cTn id="163" dur="1" fill="hold">
                                          <p:stCondLst>
                                            <p:cond delay="0"/>
                                          </p:stCondLst>
                                        </p:cTn>
                                        <p:tgtEl>
                                          <p:spTgt spid="117"/>
                                        </p:tgtEl>
                                        <p:attrNameLst>
                                          <p:attrName>style.visibility</p:attrName>
                                        </p:attrNameLst>
                                      </p:cBhvr>
                                      <p:to>
                                        <p:strVal val="visible"/>
                                      </p:to>
                                    </p:set>
                                    <p:anim to="" calcmode="lin" valueType="num">
                                      <p:cBhvr>
                                        <p:cTn id="164" dur="1" fill="hold"/>
                                        <p:tgtEl>
                                          <p:spTgt spid="1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P spid="42" grpId="0"/>
      <p:bldP spid="44" grpId="0"/>
      <p:bldP spid="45" grpId="0"/>
      <p:bldP spid="46" grpId="0"/>
      <p:bldP spid="47" grpId="0"/>
      <p:bldP spid="66" grpId="0"/>
      <p:bldP spid="67" grpId="0"/>
      <p:bldP spid="68" grpId="0"/>
      <p:bldP spid="85" grpId="0"/>
      <p:bldP spid="86" grpId="0"/>
      <p:bldP spid="87" grpId="0"/>
      <p:bldP spid="88" grpId="0"/>
      <p:bldP spid="104" grpId="0"/>
      <p:bldP spid="107" grpId="0"/>
      <p:bldP spid="110" grpId="0"/>
      <p:bldP spid="112" grpId="0"/>
      <p:bldP spid="1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24579"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5-7</a:t>
            </a:r>
          </a:p>
        </p:txBody>
      </p:sp>
      <p:sp>
        <p:nvSpPr>
          <p:cNvPr id="5" name="Rectangle 4"/>
          <p:cNvSpPr>
            <a:spLocks noChangeArrowheads="1"/>
          </p:cNvSpPr>
          <p:nvPr/>
        </p:nvSpPr>
        <p:spPr bwMode="auto">
          <a:xfrm>
            <a:off x="0" y="914400"/>
            <a:ext cx="9144000" cy="2278063"/>
          </a:xfrm>
          <a:prstGeom prst="rect">
            <a:avLst/>
          </a:prstGeom>
          <a:noFill/>
          <a:ln w="9525">
            <a:noFill/>
            <a:miter lim="800000"/>
            <a:headEnd/>
            <a:tailEnd/>
          </a:ln>
        </p:spPr>
        <p:txBody>
          <a:bodyPr>
            <a:spAutoFit/>
          </a:bodyPr>
          <a:lstStyle/>
          <a:p>
            <a:pPr algn="ctr"/>
            <a:r>
              <a:rPr lang="en-CA" b="1">
                <a:solidFill>
                  <a:srgbClr val="FF0000"/>
                </a:solidFill>
                <a:latin typeface="Times New Roman" pitchFamily="18" charset="0"/>
                <a:cs typeface="Times New Roman" pitchFamily="18" charset="0"/>
              </a:rPr>
              <a:t>Procedure</a:t>
            </a:r>
          </a:p>
          <a:p>
            <a:pPr algn="ctr"/>
            <a:endParaRPr lang="en-CA" b="1">
              <a:solidFill>
                <a:srgbClr val="FF0000"/>
              </a:solidFill>
              <a:latin typeface="Times New Roman" pitchFamily="18" charset="0"/>
              <a:cs typeface="Times New Roman" pitchFamily="18" charset="0"/>
            </a:endParaRPr>
          </a:p>
          <a:p>
            <a:pPr algn="ctr"/>
            <a:r>
              <a:rPr lang="en-CA" b="1">
                <a:solidFill>
                  <a:srgbClr val="FF0000"/>
                </a:solidFill>
                <a:latin typeface="Times New Roman" pitchFamily="18" charset="0"/>
                <a:cs typeface="Times New Roman" pitchFamily="18" charset="0"/>
              </a:rPr>
              <a:t>2. </a:t>
            </a:r>
            <a:r>
              <a:rPr lang="en-CA" b="1">
                <a:latin typeface="Times New Roman" pitchFamily="18" charset="0"/>
                <a:cs typeface="Times New Roman" pitchFamily="18" charset="0"/>
              </a:rPr>
              <a:t>Each team will be contributing to a display that shows Kiva’s activities around the world. </a:t>
            </a:r>
          </a:p>
          <a:p>
            <a:pPr algn="ctr"/>
            <a:endParaRPr lang="en-CA" sz="800" b="1">
              <a:latin typeface="Times New Roman" pitchFamily="18" charset="0"/>
              <a:cs typeface="Times New Roman" pitchFamily="18" charset="0"/>
            </a:endParaRPr>
          </a:p>
          <a:p>
            <a:pPr algn="ctr"/>
            <a:r>
              <a:rPr lang="en-CA" b="1">
                <a:latin typeface="Times New Roman" pitchFamily="18" charset="0"/>
                <a:cs typeface="Times New Roman" pitchFamily="18" charset="0"/>
              </a:rPr>
              <a:t>Each team’s job is to develop a display that will communicate the history, culture, geography, and economic conditions in the region. </a:t>
            </a:r>
          </a:p>
          <a:p>
            <a:pPr algn="ctr"/>
            <a:endParaRPr lang="en-CA" sz="800" b="1">
              <a:latin typeface="Times New Roman" pitchFamily="18" charset="0"/>
              <a:cs typeface="Times New Roman" pitchFamily="18" charset="0"/>
            </a:endParaRPr>
          </a:p>
          <a:p>
            <a:pPr algn="ctr"/>
            <a:r>
              <a:rPr lang="en-CA" b="1">
                <a:latin typeface="Times New Roman" pitchFamily="18" charset="0"/>
                <a:cs typeface="Times New Roman" pitchFamily="18" charset="0"/>
              </a:rPr>
              <a:t>More importantly, each display should communicate how geographic and social conditions in a particular region affect the lives of Kiva entrepreneurs.</a:t>
            </a:r>
          </a:p>
        </p:txBody>
      </p:sp>
      <p:sp>
        <p:nvSpPr>
          <p:cNvPr id="6"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Kiva in the World</a:t>
            </a:r>
          </a:p>
        </p:txBody>
      </p:sp>
      <p:pic>
        <p:nvPicPr>
          <p:cNvPr id="7" name="Picture 2"/>
          <p:cNvPicPr>
            <a:picLocks noChangeAspect="1" noChangeArrowheads="1"/>
          </p:cNvPicPr>
          <p:nvPr/>
        </p:nvPicPr>
        <p:blipFill>
          <a:blip r:embed="rId3" cstate="print"/>
          <a:srcRect/>
          <a:stretch>
            <a:fillRect/>
          </a:stretch>
        </p:blipFill>
        <p:spPr bwMode="auto">
          <a:xfrm>
            <a:off x="3405188" y="3790950"/>
            <a:ext cx="2333625" cy="2990850"/>
          </a:xfrm>
          <a:prstGeom prst="rect">
            <a:avLst/>
          </a:prstGeom>
          <a:noFill/>
          <a:ln w="9525">
            <a:noFill/>
            <a:miter lim="800000"/>
            <a:headEnd/>
            <a:tailEnd/>
          </a:ln>
        </p:spPr>
      </p:pic>
      <p:sp>
        <p:nvSpPr>
          <p:cNvPr id="8" name="TextBox 7"/>
          <p:cNvSpPr txBox="1">
            <a:spLocks noChangeArrowheads="1"/>
          </p:cNvSpPr>
          <p:nvPr/>
        </p:nvSpPr>
        <p:spPr bwMode="auto">
          <a:xfrm>
            <a:off x="0" y="3502025"/>
            <a:ext cx="9144000" cy="307975"/>
          </a:xfrm>
          <a:prstGeom prst="rect">
            <a:avLst/>
          </a:prstGeom>
          <a:noFill/>
          <a:ln w="9525">
            <a:noFill/>
            <a:miter lim="800000"/>
            <a:headEnd/>
            <a:tailEnd/>
          </a:ln>
        </p:spPr>
        <p:txBody>
          <a:bodyPr>
            <a:spAutoFit/>
          </a:bodyPr>
          <a:lstStyle/>
          <a:p>
            <a:pPr algn="ctr"/>
            <a:r>
              <a:rPr lang="en-CA" sz="1400" b="1">
                <a:latin typeface="Times New Roman" pitchFamily="18" charset="0"/>
                <a:cs typeface="Times New Roman" pitchFamily="18" charset="0"/>
              </a:rPr>
              <a:t>Be sure you include the title of your region!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to="" calcmode="lin" valueType="num">
                                      <p:cBhvr>
                                        <p:cTn id="10" dur="1" fill="hold"/>
                                        <p:tgtEl>
                                          <p:spTgt spid="5">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to="" calcmode="lin" valueType="num">
                                      <p:cBhvr>
                                        <p:cTn id="21" dur="1" fill="hold"/>
                                        <p:tgtEl>
                                          <p:spTgt spid="5">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 to="" calcmode="lin" valueType="num">
                                      <p:cBhvr>
                                        <p:cTn id="26" dur="1" fill="hold"/>
                                        <p:tgtEl>
                                          <p:spTgt spid="5">
                                            <p:txEl>
                                              <p:pRg st="6" end="6"/>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to="" calcmode="lin" valueType="num">
                                      <p:cBhvr>
                                        <p:cTn id="31" dur="1" fill="hold"/>
                                        <p:tgtEl>
                                          <p:spTgt spid="8">
                                            <p:txEl>
                                              <p:pRg st="0" end="0"/>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 to="" calcmode="lin" valueType="num">
                                      <p:cBhvr>
                                        <p:cTn id="34"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25603"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5-7</a:t>
            </a:r>
          </a:p>
        </p:txBody>
      </p:sp>
      <p:sp>
        <p:nvSpPr>
          <p:cNvPr id="5" name="Rectangle 4"/>
          <p:cNvSpPr>
            <a:spLocks noChangeArrowheads="1"/>
          </p:cNvSpPr>
          <p:nvPr/>
        </p:nvSpPr>
        <p:spPr bwMode="auto">
          <a:xfrm>
            <a:off x="0" y="1828800"/>
            <a:ext cx="9144000" cy="3205163"/>
          </a:xfrm>
          <a:prstGeom prst="rect">
            <a:avLst/>
          </a:prstGeom>
          <a:noFill/>
          <a:ln w="9525">
            <a:noFill/>
            <a:miter lim="800000"/>
            <a:headEnd/>
            <a:tailEnd/>
          </a:ln>
        </p:spPr>
        <p:txBody>
          <a:bodyPr>
            <a:spAutoFit/>
          </a:bodyPr>
          <a:lstStyle/>
          <a:p>
            <a:pPr algn="ctr"/>
            <a:r>
              <a:rPr lang="en-CA" b="1" dirty="0">
                <a:solidFill>
                  <a:srgbClr val="FF0000"/>
                </a:solidFill>
                <a:latin typeface="Times New Roman" pitchFamily="18" charset="0"/>
                <a:cs typeface="Times New Roman" pitchFamily="18" charset="0"/>
              </a:rPr>
              <a:t>Procedure</a:t>
            </a:r>
          </a:p>
          <a:p>
            <a:pPr algn="ctr"/>
            <a:endParaRPr lang="en-CA" b="1" dirty="0">
              <a:latin typeface="Times New Roman" pitchFamily="18" charset="0"/>
              <a:cs typeface="Times New Roman" pitchFamily="18" charset="0"/>
            </a:endParaRPr>
          </a:p>
          <a:p>
            <a:pPr algn="ctr"/>
            <a:r>
              <a:rPr lang="en-CA" b="1" dirty="0">
                <a:solidFill>
                  <a:srgbClr val="FF0000"/>
                </a:solidFill>
                <a:latin typeface="Times New Roman" pitchFamily="18" charset="0"/>
                <a:cs typeface="Times New Roman" pitchFamily="18" charset="0"/>
              </a:rPr>
              <a:t>3. </a:t>
            </a:r>
            <a:r>
              <a:rPr lang="en-CA" b="1" dirty="0">
                <a:latin typeface="Times New Roman" pitchFamily="18" charset="0"/>
                <a:cs typeface="Times New Roman" pitchFamily="18" charset="0"/>
              </a:rPr>
              <a:t>Upon completion, each group should prepare a five minute presentation for the class. </a:t>
            </a:r>
          </a:p>
          <a:p>
            <a:pPr algn="ctr"/>
            <a:endParaRPr lang="en-CA" sz="800" b="1" dirty="0">
              <a:latin typeface="Times New Roman" pitchFamily="18" charset="0"/>
              <a:cs typeface="Times New Roman" pitchFamily="18" charset="0"/>
            </a:endParaRPr>
          </a:p>
          <a:p>
            <a:pPr algn="ctr"/>
            <a:r>
              <a:rPr lang="en-CA" b="1" dirty="0" smtClean="0">
                <a:latin typeface="Times New Roman" pitchFamily="18" charset="0"/>
                <a:cs typeface="Times New Roman" pitchFamily="18" charset="0"/>
              </a:rPr>
              <a:t>Groups can </a:t>
            </a:r>
            <a:r>
              <a:rPr lang="en-CA" b="1" dirty="0">
                <a:latin typeface="Times New Roman" pitchFamily="18" charset="0"/>
                <a:cs typeface="Times New Roman" pitchFamily="18" charset="0"/>
              </a:rPr>
              <a:t>use any format to present </a:t>
            </a:r>
            <a:r>
              <a:rPr lang="en-CA" b="1" dirty="0" smtClean="0">
                <a:latin typeface="Times New Roman" pitchFamily="18" charset="0"/>
                <a:cs typeface="Times New Roman" pitchFamily="18" charset="0"/>
              </a:rPr>
              <a:t>their understandings</a:t>
            </a:r>
            <a:r>
              <a:rPr lang="en-CA" b="1" dirty="0">
                <a:latin typeface="Times New Roman" pitchFamily="18" charset="0"/>
                <a:cs typeface="Times New Roman" pitchFamily="18" charset="0"/>
              </a:rPr>
              <a:t>, but each group should highlight the information in their display and present the information as if they were trying to advise potential lenders who are interested in investing in the region.</a:t>
            </a:r>
          </a:p>
          <a:p>
            <a:pPr algn="ctr"/>
            <a:endParaRPr lang="en-CA" sz="800" b="1" dirty="0">
              <a:latin typeface="Times New Roman" pitchFamily="18" charset="0"/>
              <a:cs typeface="Times New Roman" pitchFamily="18" charset="0"/>
            </a:endParaRPr>
          </a:p>
          <a:p>
            <a:pPr algn="ctr"/>
            <a:r>
              <a:rPr lang="en-CA" b="1" dirty="0">
                <a:latin typeface="Times New Roman" pitchFamily="18" charset="0"/>
                <a:cs typeface="Times New Roman" pitchFamily="18" charset="0"/>
              </a:rPr>
              <a:t>The library is booked for you </a:t>
            </a:r>
            <a:r>
              <a:rPr lang="en-CA" b="1" dirty="0" smtClean="0">
                <a:latin typeface="Times New Roman" pitchFamily="18" charset="0"/>
                <a:cs typeface="Times New Roman" pitchFamily="18" charset="0"/>
              </a:rPr>
              <a:t>March 9</a:t>
            </a:r>
            <a:r>
              <a:rPr lang="en-CA" b="1" baseline="30000" dirty="0" smtClean="0">
                <a:latin typeface="Times New Roman" pitchFamily="18" charset="0"/>
                <a:cs typeface="Times New Roman" pitchFamily="18" charset="0"/>
              </a:rPr>
              <a:t>th</a:t>
            </a:r>
            <a:r>
              <a:rPr lang="en-CA" b="1" dirty="0" smtClean="0">
                <a:latin typeface="Times New Roman" pitchFamily="18" charset="0"/>
                <a:cs typeface="Times New Roman" pitchFamily="18" charset="0"/>
              </a:rPr>
              <a:t> and March 16</a:t>
            </a:r>
            <a:r>
              <a:rPr lang="en-CA" b="1" baseline="30000" dirty="0" smtClean="0">
                <a:latin typeface="Times New Roman" pitchFamily="18" charset="0"/>
                <a:cs typeface="Times New Roman" pitchFamily="18" charset="0"/>
              </a:rPr>
              <a:t>th</a:t>
            </a:r>
            <a:r>
              <a:rPr lang="en-CA" b="1" dirty="0" smtClean="0">
                <a:latin typeface="Times New Roman" pitchFamily="18" charset="0"/>
                <a:cs typeface="Times New Roman" pitchFamily="18" charset="0"/>
              </a:rPr>
              <a:t> </a:t>
            </a:r>
            <a:endParaRPr lang="en-CA" b="1" dirty="0">
              <a:latin typeface="Times New Roman" pitchFamily="18" charset="0"/>
              <a:cs typeface="Times New Roman" pitchFamily="18" charset="0"/>
            </a:endParaRPr>
          </a:p>
          <a:p>
            <a:pPr algn="ctr"/>
            <a:endParaRPr lang="en-CA" sz="800" b="1" dirty="0">
              <a:latin typeface="Times New Roman" pitchFamily="18" charset="0"/>
              <a:cs typeface="Times New Roman" pitchFamily="18" charset="0"/>
            </a:endParaRPr>
          </a:p>
          <a:p>
            <a:pPr algn="ctr"/>
            <a:r>
              <a:rPr lang="en-CA" b="1" dirty="0">
                <a:latin typeface="Times New Roman" pitchFamily="18" charset="0"/>
                <a:cs typeface="Times New Roman" pitchFamily="18" charset="0"/>
              </a:rPr>
              <a:t>Presentations will take place at the beginning of class on </a:t>
            </a:r>
            <a:r>
              <a:rPr lang="en-CA" b="1" dirty="0" smtClean="0">
                <a:latin typeface="Times New Roman" pitchFamily="18" charset="0"/>
                <a:cs typeface="Times New Roman" pitchFamily="18" charset="0"/>
              </a:rPr>
              <a:t>March 23</a:t>
            </a:r>
            <a:r>
              <a:rPr lang="en-CA" b="1" baseline="30000" dirty="0" smtClean="0">
                <a:latin typeface="Times New Roman" pitchFamily="18" charset="0"/>
                <a:cs typeface="Times New Roman" pitchFamily="18" charset="0"/>
              </a:rPr>
              <a:t>rd</a:t>
            </a:r>
            <a:r>
              <a:rPr lang="en-CA" b="1" dirty="0" smtClean="0">
                <a:latin typeface="Times New Roman" pitchFamily="18" charset="0"/>
                <a:cs typeface="Times New Roman" pitchFamily="18" charset="0"/>
              </a:rPr>
              <a:t>  </a:t>
            </a:r>
            <a:endParaRPr lang="en-CA" b="1" dirty="0">
              <a:latin typeface="Times New Roman" pitchFamily="18" charset="0"/>
              <a:cs typeface="Times New Roman" pitchFamily="18" charset="0"/>
            </a:endParaRPr>
          </a:p>
          <a:p>
            <a:pPr algn="ctr"/>
            <a:endParaRPr lang="en-CA" b="1" dirty="0">
              <a:latin typeface="Times New Roman" pitchFamily="18" charset="0"/>
              <a:cs typeface="Times New Roman" pitchFamily="18" charset="0"/>
            </a:endParaRPr>
          </a:p>
          <a:p>
            <a:pPr algn="ctr"/>
            <a:endParaRPr lang="en-US" b="1" dirty="0">
              <a:latin typeface="Times New Roman" pitchFamily="18" charset="0"/>
            </a:endParaRPr>
          </a:p>
        </p:txBody>
      </p:sp>
      <p:sp>
        <p:nvSpPr>
          <p:cNvPr id="6"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Kiva in the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to="" calcmode="lin" valueType="num">
                                      <p:cBhvr>
                                        <p:cTn id="10" dur="1" fill="hold"/>
                                        <p:tgtEl>
                                          <p:spTgt spid="5">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to="" calcmode="lin" valueType="num">
                                      <p:cBhvr>
                                        <p:cTn id="21" dur="1" fill="hold"/>
                                        <p:tgtEl>
                                          <p:spTgt spid="5">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 to="" calcmode="lin" valueType="num">
                                      <p:cBhvr>
                                        <p:cTn id="26" dur="1" fill="hold"/>
                                        <p:tgtEl>
                                          <p:spTgt spid="5">
                                            <p:txEl>
                                              <p:pRg st="6" end="6"/>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to="" calcmode="lin" valueType="num">
                                      <p:cBhvr>
                                        <p:cTn id="31" dur="1" fill="hold"/>
                                        <p:tgtEl>
                                          <p:spTgt spid="5">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26627"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5-7</a:t>
            </a:r>
          </a:p>
        </p:txBody>
      </p:sp>
      <p:sp>
        <p:nvSpPr>
          <p:cNvPr id="5" name="Rectangle 4"/>
          <p:cNvSpPr>
            <a:spLocks noChangeArrowheads="1"/>
          </p:cNvSpPr>
          <p:nvPr/>
        </p:nvSpPr>
        <p:spPr bwMode="auto">
          <a:xfrm>
            <a:off x="0" y="990600"/>
            <a:ext cx="9144000" cy="5249863"/>
          </a:xfrm>
          <a:prstGeom prst="rect">
            <a:avLst/>
          </a:prstGeom>
          <a:noFill/>
          <a:ln w="9525">
            <a:noFill/>
            <a:miter lim="800000"/>
            <a:headEnd/>
            <a:tailEnd/>
          </a:ln>
        </p:spPr>
        <p:txBody>
          <a:bodyPr>
            <a:spAutoFit/>
          </a:bodyPr>
          <a:lstStyle/>
          <a:p>
            <a:pPr algn="ctr"/>
            <a:r>
              <a:rPr lang="en-CA" b="1" dirty="0">
                <a:solidFill>
                  <a:srgbClr val="FF0000"/>
                </a:solidFill>
                <a:latin typeface="Times New Roman" pitchFamily="18" charset="0"/>
                <a:cs typeface="Times New Roman" pitchFamily="18" charset="0"/>
              </a:rPr>
              <a:t>Procedure </a:t>
            </a:r>
          </a:p>
          <a:p>
            <a:pPr algn="ctr"/>
            <a:endParaRPr lang="en-CA" b="1" dirty="0">
              <a:solidFill>
                <a:srgbClr val="FF0000"/>
              </a:solidFill>
              <a:latin typeface="Times New Roman" pitchFamily="18" charset="0"/>
              <a:cs typeface="Times New Roman" pitchFamily="18" charset="0"/>
            </a:endParaRPr>
          </a:p>
          <a:p>
            <a:pPr algn="ctr"/>
            <a:r>
              <a:rPr lang="en-CA" b="1" dirty="0">
                <a:solidFill>
                  <a:srgbClr val="FF0000"/>
                </a:solidFill>
                <a:latin typeface="Times New Roman" pitchFamily="18" charset="0"/>
                <a:cs typeface="Times New Roman" pitchFamily="18" charset="0"/>
              </a:rPr>
              <a:t>4. </a:t>
            </a:r>
            <a:r>
              <a:rPr lang="en-CA" b="1" dirty="0">
                <a:latin typeface="Times New Roman" pitchFamily="18" charset="0"/>
                <a:cs typeface="Times New Roman" pitchFamily="18" charset="0"/>
              </a:rPr>
              <a:t>Each of the two Social </a:t>
            </a:r>
            <a:r>
              <a:rPr lang="en-CA" b="1" dirty="0" smtClean="0">
                <a:latin typeface="Times New Roman" pitchFamily="18" charset="0"/>
                <a:cs typeface="Times New Roman" pitchFamily="18" charset="0"/>
              </a:rPr>
              <a:t>10 </a:t>
            </a:r>
            <a:r>
              <a:rPr lang="en-CA" b="1" dirty="0">
                <a:latin typeface="Times New Roman" pitchFamily="18" charset="0"/>
                <a:cs typeface="Times New Roman" pitchFamily="18" charset="0"/>
              </a:rPr>
              <a:t>classes will be given one of the two bulletin boards at the back of the classroom where your work will be displayed.</a:t>
            </a:r>
          </a:p>
          <a:p>
            <a:pPr algn="ctr"/>
            <a:endParaRPr lang="en-CA" sz="800" b="1" dirty="0">
              <a:latin typeface="Times New Roman" pitchFamily="18" charset="0"/>
              <a:cs typeface="Times New Roman" pitchFamily="18" charset="0"/>
            </a:endParaRPr>
          </a:p>
          <a:p>
            <a:pPr algn="ctr"/>
            <a:r>
              <a:rPr lang="en-CA" b="1" dirty="0">
                <a:latin typeface="Times New Roman" pitchFamily="18" charset="0"/>
                <a:cs typeface="Times New Roman" pitchFamily="18" charset="0"/>
              </a:rPr>
              <a:t>Therefore, each group will be limited to only their designated space </a:t>
            </a:r>
          </a:p>
          <a:p>
            <a:pPr algn="ctr"/>
            <a:endParaRPr lang="en-CA" sz="800" b="1" dirty="0">
              <a:latin typeface="Times New Roman" pitchFamily="18" charset="0"/>
              <a:cs typeface="Times New Roman" pitchFamily="18" charset="0"/>
            </a:endParaRPr>
          </a:p>
          <a:p>
            <a:pPr algn="ctr"/>
            <a:r>
              <a:rPr lang="en-CA" b="1" dirty="0">
                <a:latin typeface="Times New Roman" pitchFamily="18" charset="0"/>
                <a:cs typeface="Times New Roman" pitchFamily="18" charset="0"/>
              </a:rPr>
              <a:t>Once presentations are complete on </a:t>
            </a:r>
            <a:r>
              <a:rPr lang="en-CA" b="1" dirty="0" smtClean="0">
                <a:latin typeface="Times New Roman" pitchFamily="18" charset="0"/>
                <a:cs typeface="Times New Roman" pitchFamily="18" charset="0"/>
              </a:rPr>
              <a:t>March 23</a:t>
            </a:r>
            <a:r>
              <a:rPr lang="en-CA" b="1" baseline="30000" dirty="0" smtClean="0">
                <a:latin typeface="Times New Roman" pitchFamily="18" charset="0"/>
                <a:cs typeface="Times New Roman" pitchFamily="18" charset="0"/>
              </a:rPr>
              <a:t>rd</a:t>
            </a:r>
            <a:r>
              <a:rPr lang="en-CA" b="1" dirty="0" smtClean="0">
                <a:latin typeface="Times New Roman" pitchFamily="18" charset="0"/>
                <a:cs typeface="Times New Roman" pitchFamily="18" charset="0"/>
              </a:rPr>
              <a:t>, </a:t>
            </a:r>
            <a:r>
              <a:rPr lang="en-CA" b="1" dirty="0">
                <a:latin typeface="Times New Roman" pitchFamily="18" charset="0"/>
                <a:cs typeface="Times New Roman" pitchFamily="18" charset="0"/>
              </a:rPr>
              <a:t>each teams work will be displayed on their bulletin board</a:t>
            </a:r>
          </a:p>
          <a:p>
            <a:pPr algn="ctr"/>
            <a:endParaRPr lang="en-CA" sz="800" b="1" dirty="0">
              <a:latin typeface="Times New Roman" pitchFamily="18" charset="0"/>
              <a:cs typeface="Times New Roman" pitchFamily="18" charset="0"/>
            </a:endParaRPr>
          </a:p>
          <a:p>
            <a:pPr algn="ctr"/>
            <a:r>
              <a:rPr lang="en-CA" b="1" dirty="0">
                <a:latin typeface="Times New Roman" pitchFamily="18" charset="0"/>
                <a:cs typeface="Times New Roman" pitchFamily="18" charset="0"/>
              </a:rPr>
              <a:t>* Be sure that your work not only fits into your designated area on the bulletin board, but that it can be read by those looking at it! – Don’t make it too small!*</a:t>
            </a:r>
          </a:p>
          <a:p>
            <a:pPr algn="ctr"/>
            <a:endParaRPr lang="en-CA" b="1" dirty="0">
              <a:latin typeface="Times New Roman" pitchFamily="18" charset="0"/>
              <a:cs typeface="Times New Roman" pitchFamily="18" charset="0"/>
            </a:endParaRPr>
          </a:p>
          <a:p>
            <a:pPr algn="ctr"/>
            <a:r>
              <a:rPr lang="en-US" b="1" dirty="0">
                <a:latin typeface="Times New Roman" pitchFamily="18" charset="0"/>
              </a:rPr>
              <a:t>Use the handout as a review and a reference.</a:t>
            </a:r>
            <a:endParaRPr lang="en-CA" b="1" dirty="0">
              <a:solidFill>
                <a:srgbClr val="FF0000"/>
              </a:solidFill>
              <a:latin typeface="Times New Roman" pitchFamily="18" charset="0"/>
              <a:cs typeface="Times New Roman" pitchFamily="18" charset="0"/>
            </a:endParaRPr>
          </a:p>
          <a:p>
            <a:pPr algn="ctr"/>
            <a:endParaRPr lang="en-CA" b="1" dirty="0">
              <a:solidFill>
                <a:srgbClr val="FF0000"/>
              </a:solidFill>
              <a:latin typeface="Times New Roman" pitchFamily="18" charset="0"/>
              <a:cs typeface="Times New Roman" pitchFamily="18" charset="0"/>
            </a:endParaRPr>
          </a:p>
          <a:p>
            <a:pPr algn="ctr"/>
            <a:r>
              <a:rPr lang="en-CA" b="1" dirty="0">
                <a:solidFill>
                  <a:srgbClr val="FF0000"/>
                </a:solidFill>
                <a:latin typeface="Times New Roman" pitchFamily="18" charset="0"/>
                <a:cs typeface="Times New Roman" pitchFamily="18" charset="0"/>
              </a:rPr>
              <a:t>Assessment</a:t>
            </a:r>
          </a:p>
          <a:p>
            <a:pPr algn="ctr"/>
            <a:endParaRPr lang="en-CA" b="1" dirty="0">
              <a:solidFill>
                <a:srgbClr val="FF0000"/>
              </a:solidFill>
              <a:latin typeface="Times New Roman" pitchFamily="18" charset="0"/>
              <a:cs typeface="Times New Roman" pitchFamily="18" charset="0"/>
            </a:endParaRPr>
          </a:p>
          <a:p>
            <a:pPr algn="ctr"/>
            <a:r>
              <a:rPr lang="en-CA" b="1" dirty="0">
                <a:latin typeface="Times New Roman" pitchFamily="18" charset="0"/>
                <a:cs typeface="Times New Roman" pitchFamily="18" charset="0"/>
              </a:rPr>
              <a:t>Displays should clearly communicate what it is like to live in the region and should contain the features listed in the table.</a:t>
            </a:r>
            <a:r>
              <a:rPr lang="en-CA" b="1" i="1" dirty="0">
                <a:latin typeface="Times New Roman" pitchFamily="18" charset="0"/>
                <a:cs typeface="Times New Roman" pitchFamily="18" charset="0"/>
              </a:rPr>
              <a:t> </a:t>
            </a:r>
          </a:p>
          <a:p>
            <a:pPr algn="ctr"/>
            <a:endParaRPr lang="en-CA" sz="800" b="1" i="1" dirty="0">
              <a:latin typeface="Times New Roman" pitchFamily="18" charset="0"/>
              <a:cs typeface="Times New Roman" pitchFamily="18" charset="0"/>
            </a:endParaRPr>
          </a:p>
          <a:p>
            <a:pPr algn="ctr"/>
            <a:r>
              <a:rPr lang="en-CA" b="1" dirty="0">
                <a:latin typeface="Times New Roman" pitchFamily="18" charset="0"/>
                <a:cs typeface="Times New Roman" pitchFamily="18" charset="0"/>
              </a:rPr>
              <a:t>Presentations should be</a:t>
            </a:r>
            <a:r>
              <a:rPr lang="en-CA" b="1" i="1" dirty="0">
                <a:latin typeface="Times New Roman" pitchFamily="18" charset="0"/>
                <a:cs typeface="Times New Roman" pitchFamily="18" charset="0"/>
              </a:rPr>
              <a:t> </a:t>
            </a:r>
            <a:r>
              <a:rPr lang="en-CA" b="1" dirty="0">
                <a:latin typeface="Times New Roman" pitchFamily="18" charset="0"/>
                <a:cs typeface="Times New Roman" pitchFamily="18" charset="0"/>
              </a:rPr>
              <a:t>engaging and should cover the major points in each display. </a:t>
            </a:r>
          </a:p>
        </p:txBody>
      </p:sp>
      <p:sp>
        <p:nvSpPr>
          <p:cNvPr id="6"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Kiva in the World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to="" calcmode="lin" valueType="num">
                                      <p:cBhvr>
                                        <p:cTn id="21" dur="1" fill="hold"/>
                                        <p:tgtEl>
                                          <p:spTgt spid="5">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 to="" calcmode="lin" valueType="num">
                                      <p:cBhvr>
                                        <p:cTn id="26" dur="1" fill="hold"/>
                                        <p:tgtEl>
                                          <p:spTgt spid="5">
                                            <p:txEl>
                                              <p:pRg st="6" end="6"/>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to="" calcmode="lin" valueType="num">
                                      <p:cBhvr>
                                        <p:cTn id="31" dur="1" fill="hold"/>
                                        <p:tgtEl>
                                          <p:spTgt spid="5">
                                            <p:txEl>
                                              <p:pRg st="8" end="8"/>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 to="" calcmode="lin" valueType="num">
                                      <p:cBhvr>
                                        <p:cTn id="36" dur="1" fill="hold"/>
                                        <p:tgtEl>
                                          <p:spTgt spid="5">
                                            <p:txEl>
                                              <p:pRg st="10" end="10"/>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5">
                                            <p:txEl>
                                              <p:pRg st="12" end="12"/>
                                            </p:txEl>
                                          </p:spTgt>
                                        </p:tgtEl>
                                        <p:attrNameLst>
                                          <p:attrName>style.visibility</p:attrName>
                                        </p:attrNameLst>
                                      </p:cBhvr>
                                      <p:to>
                                        <p:strVal val="visible"/>
                                      </p:to>
                                    </p:set>
                                    <p:anim to="" calcmode="lin" valueType="num">
                                      <p:cBhvr>
                                        <p:cTn id="41" dur="1" fill="hold"/>
                                        <p:tgtEl>
                                          <p:spTgt spid="5">
                                            <p:txEl>
                                              <p:pRg st="12" end="12"/>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5">
                                            <p:txEl>
                                              <p:pRg st="14" end="14"/>
                                            </p:txEl>
                                          </p:spTgt>
                                        </p:tgtEl>
                                        <p:attrNameLst>
                                          <p:attrName>style.visibility</p:attrName>
                                        </p:attrNameLst>
                                      </p:cBhvr>
                                      <p:to>
                                        <p:strVal val="visible"/>
                                      </p:to>
                                    </p:set>
                                    <p:anim to="" calcmode="lin" valueType="num">
                                      <p:cBhvr>
                                        <p:cTn id="46" dur="1" fill="hold"/>
                                        <p:tgtEl>
                                          <p:spTgt spid="5">
                                            <p:txEl>
                                              <p:pRg st="14" end="14"/>
                                            </p:txEl>
                                          </p:spTgt>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5">
                                            <p:txEl>
                                              <p:pRg st="16" end="16"/>
                                            </p:txEl>
                                          </p:spTgt>
                                        </p:tgtEl>
                                        <p:attrNameLst>
                                          <p:attrName>style.visibility</p:attrName>
                                        </p:attrNameLst>
                                      </p:cBhvr>
                                      <p:to>
                                        <p:strVal val="visible"/>
                                      </p:to>
                                    </p:set>
                                    <p:anim to="" calcmode="lin" valueType="num">
                                      <p:cBhvr>
                                        <p:cTn id="51" dur="1" fill="hold"/>
                                        <p:tgtEl>
                                          <p:spTgt spid="5">
                                            <p:txEl>
                                              <p:pRg st="16" end="1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42"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Statistical Analysis</a:t>
            </a:r>
          </a:p>
        </p:txBody>
      </p:sp>
      <p:sp>
        <p:nvSpPr>
          <p:cNvPr id="5" name="Rectangle 4"/>
          <p:cNvSpPr>
            <a:spLocks noChangeArrowheads="1"/>
          </p:cNvSpPr>
          <p:nvPr/>
        </p:nvSpPr>
        <p:spPr bwMode="auto">
          <a:xfrm>
            <a:off x="0" y="1143000"/>
            <a:ext cx="9144000" cy="4975225"/>
          </a:xfrm>
          <a:prstGeom prst="rect">
            <a:avLst/>
          </a:prstGeom>
          <a:noFill/>
          <a:ln w="9525">
            <a:noFill/>
            <a:miter lim="800000"/>
            <a:headEnd/>
            <a:tailEnd/>
          </a:ln>
        </p:spPr>
        <p:txBody>
          <a:bodyPr>
            <a:spAutoFit/>
          </a:bodyPr>
          <a:lstStyle/>
          <a:p>
            <a:pPr marL="342900" indent="-342900" algn="ctr"/>
            <a:r>
              <a:rPr lang="en-US" b="1">
                <a:solidFill>
                  <a:srgbClr val="FF0000"/>
                </a:solidFill>
                <a:latin typeface="Times New Roman" pitchFamily="18" charset="0"/>
              </a:rPr>
              <a:t>The Assignment:</a:t>
            </a:r>
          </a:p>
          <a:p>
            <a:pPr marL="342900" indent="-342900" algn="ctr"/>
            <a:endParaRPr lang="en-CA" b="1">
              <a:latin typeface="Times New Roman" pitchFamily="18" charset="0"/>
              <a:cs typeface="Times New Roman" pitchFamily="18" charset="0"/>
            </a:endParaRPr>
          </a:p>
          <a:p>
            <a:pPr marL="342900" indent="-342900" algn="ctr"/>
            <a:r>
              <a:rPr lang="en-CA" b="1">
                <a:latin typeface="Times New Roman" pitchFamily="18" charset="0"/>
              </a:rPr>
              <a:t>In this activity, students will assess the significance of data related to the economic         well-being of nations. </a:t>
            </a:r>
          </a:p>
          <a:p>
            <a:pPr marL="342900" indent="-342900" algn="ctr"/>
            <a:endParaRPr lang="en-CA" b="1">
              <a:latin typeface="Times New Roman" pitchFamily="18" charset="0"/>
            </a:endParaRPr>
          </a:p>
          <a:p>
            <a:pPr marL="342900" indent="-342900" algn="ctr"/>
            <a:r>
              <a:rPr lang="en-CA" b="1">
                <a:latin typeface="Times New Roman" pitchFamily="18" charset="0"/>
              </a:rPr>
              <a:t>You will explore terms like </a:t>
            </a:r>
            <a:r>
              <a:rPr lang="en-CA" b="1" i="1">
                <a:latin typeface="Times New Roman" pitchFamily="18" charset="0"/>
              </a:rPr>
              <a:t>Childhood Mortality</a:t>
            </a:r>
            <a:r>
              <a:rPr lang="en-CA" b="1">
                <a:latin typeface="Times New Roman" pitchFamily="18" charset="0"/>
              </a:rPr>
              <a:t> and </a:t>
            </a:r>
            <a:r>
              <a:rPr lang="en-CA" b="1" i="1">
                <a:latin typeface="Times New Roman" pitchFamily="18" charset="0"/>
              </a:rPr>
              <a:t>Per-Capita GDP</a:t>
            </a:r>
          </a:p>
          <a:p>
            <a:pPr marL="342900" indent="-342900" algn="ctr"/>
            <a:endParaRPr lang="en-CA" b="1" i="1">
              <a:latin typeface="Times New Roman" pitchFamily="18" charset="0"/>
            </a:endParaRPr>
          </a:p>
          <a:p>
            <a:pPr marL="342900" indent="-342900" algn="ctr"/>
            <a:r>
              <a:rPr lang="en-US" b="1">
                <a:solidFill>
                  <a:srgbClr val="FF0000"/>
                </a:solidFill>
                <a:latin typeface="Times New Roman" pitchFamily="18" charset="0"/>
              </a:rPr>
              <a:t>Objectives:</a:t>
            </a:r>
          </a:p>
          <a:p>
            <a:pPr marL="342900" indent="-342900" algn="ctr"/>
            <a:endParaRPr lang="en-CA" b="1">
              <a:latin typeface="Times New Roman" pitchFamily="18" charset="0"/>
              <a:cs typeface="Times New Roman" pitchFamily="18" charset="0"/>
            </a:endParaRPr>
          </a:p>
          <a:p>
            <a:pPr marL="342900" indent="-342900" algn="ctr"/>
            <a:r>
              <a:rPr lang="en-CA" b="1">
                <a:latin typeface="Times New Roman" pitchFamily="18" charset="0"/>
              </a:rPr>
              <a:t>As data is collected, the students may be able to answer questions such as:</a:t>
            </a:r>
          </a:p>
          <a:p>
            <a:pPr marL="342900" indent="-342900" algn="ctr"/>
            <a:endParaRPr lang="en-CA" b="1">
              <a:latin typeface="Times New Roman" pitchFamily="18" charset="0"/>
            </a:endParaRPr>
          </a:p>
          <a:p>
            <a:pPr marL="342900" indent="-342900" algn="ctr">
              <a:buFontTx/>
              <a:buAutoNum type="arabicPeriod"/>
            </a:pPr>
            <a:r>
              <a:rPr lang="en-CA" b="1">
                <a:latin typeface="Times New Roman" pitchFamily="18" charset="0"/>
              </a:rPr>
              <a:t>What factors create a high infant mortality rate?</a:t>
            </a:r>
          </a:p>
          <a:p>
            <a:pPr marL="342900" indent="-342900" algn="ctr">
              <a:buFontTx/>
              <a:buAutoNum type="arabicPeriod"/>
            </a:pPr>
            <a:endParaRPr lang="en-CA" sz="800" b="1">
              <a:latin typeface="Times New Roman" pitchFamily="18" charset="0"/>
            </a:endParaRPr>
          </a:p>
          <a:p>
            <a:pPr marL="342900" indent="-342900" algn="ctr"/>
            <a:r>
              <a:rPr lang="en-CA" b="1">
                <a:latin typeface="Times New Roman" pitchFamily="18" charset="0"/>
              </a:rPr>
              <a:t>2. What might happen if mothers can’t read?</a:t>
            </a:r>
          </a:p>
          <a:p>
            <a:pPr marL="342900" indent="-342900" algn="ctr"/>
            <a:endParaRPr lang="en-CA" sz="800" b="1">
              <a:latin typeface="Times New Roman" pitchFamily="18" charset="0"/>
            </a:endParaRPr>
          </a:p>
          <a:p>
            <a:pPr marL="342900" indent="-342900" algn="ctr"/>
            <a:r>
              <a:rPr lang="en-CA" b="1">
                <a:latin typeface="Times New Roman" pitchFamily="18" charset="0"/>
              </a:rPr>
              <a:t>3. How can anyone exist on $1 a day?</a:t>
            </a:r>
          </a:p>
          <a:p>
            <a:pPr marL="342900" indent="-342900" algn="ctr"/>
            <a:endParaRPr lang="en-CA" sz="800" b="1">
              <a:latin typeface="Times New Roman" pitchFamily="18" charset="0"/>
            </a:endParaRPr>
          </a:p>
          <a:p>
            <a:pPr marL="342900" indent="-342900" algn="ctr"/>
            <a:r>
              <a:rPr lang="en-CA" b="1">
                <a:latin typeface="Times New Roman" pitchFamily="18" charset="0"/>
              </a:rPr>
              <a:t>4. Which nations might experience more religious tension?</a:t>
            </a:r>
          </a:p>
          <a:p>
            <a:pPr marL="342900" indent="-342900" algn="ctr"/>
            <a:endParaRPr lang="en-CA" sz="800" b="1">
              <a:latin typeface="Times New Roman" pitchFamily="18" charset="0"/>
            </a:endParaRPr>
          </a:p>
          <a:p>
            <a:pPr marL="342900" indent="-342900" algn="ctr"/>
            <a:r>
              <a:rPr lang="en-CA" b="1">
                <a:latin typeface="Times New Roman" pitchFamily="18" charset="0"/>
              </a:rPr>
              <a:t>5. How does corruption affect the economy?</a:t>
            </a:r>
          </a:p>
        </p:txBody>
      </p:sp>
      <p:sp>
        <p:nvSpPr>
          <p:cNvPr id="27653"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to="" calcmode="lin" valueType="num">
                                      <p:cBhvr>
                                        <p:cTn id="7" dur="1" fill="hold"/>
                                        <p:tgtEl>
                                          <p:spTgt spid="307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 to="" calcmode="lin" valueType="num">
                                      <p:cBhvr>
                                        <p:cTn id="10" dur="1" fill="hold"/>
                                        <p:tgtEl>
                                          <p:spTgt spid="4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to="" calcmode="lin" valueType="num">
                                      <p:cBhvr>
                                        <p:cTn id="21" dur="1" fill="hold"/>
                                        <p:tgtEl>
                                          <p:spTgt spid="5">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 to="" calcmode="lin" valueType="num">
                                      <p:cBhvr>
                                        <p:cTn id="26" dur="1" fill="hold"/>
                                        <p:tgtEl>
                                          <p:spTgt spid="5">
                                            <p:txEl>
                                              <p:pRg st="6" end="6"/>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to="" calcmode="lin" valueType="num">
                                      <p:cBhvr>
                                        <p:cTn id="31" dur="1" fill="hold"/>
                                        <p:tgtEl>
                                          <p:spTgt spid="5">
                                            <p:txEl>
                                              <p:pRg st="8" end="8"/>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5">
                                            <p:txEl>
                                              <p:pRg st="10" end="10"/>
                                            </p:txEl>
                                          </p:spTgt>
                                        </p:tgtEl>
                                        <p:attrNameLst>
                                          <p:attrName>style.visibility</p:attrName>
                                        </p:attrNameLst>
                                      </p:cBhvr>
                                      <p:to>
                                        <p:strVal val="visible"/>
                                      </p:to>
                                    </p:set>
                                    <p:anim to="" calcmode="lin" valueType="num">
                                      <p:cBhvr>
                                        <p:cTn id="34" dur="1" fill="hold"/>
                                        <p:tgtEl>
                                          <p:spTgt spid="5">
                                            <p:txEl>
                                              <p:pRg st="10" end="10"/>
                                            </p:txEl>
                                          </p:spTgt>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anim to="" calcmode="lin" valueType="num">
                                      <p:cBhvr>
                                        <p:cTn id="39" dur="1" fill="hold"/>
                                        <p:tgtEl>
                                          <p:spTgt spid="5">
                                            <p:txEl>
                                              <p:pRg st="12" end="12"/>
                                            </p:txEl>
                                          </p:spTgt>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5">
                                            <p:txEl>
                                              <p:pRg st="14" end="14"/>
                                            </p:txEl>
                                          </p:spTgt>
                                        </p:tgtEl>
                                        <p:attrNameLst>
                                          <p:attrName>style.visibility</p:attrName>
                                        </p:attrNameLst>
                                      </p:cBhvr>
                                      <p:to>
                                        <p:strVal val="visible"/>
                                      </p:to>
                                    </p:set>
                                    <p:anim to="" calcmode="lin" valueType="num">
                                      <p:cBhvr>
                                        <p:cTn id="44" dur="1" fill="hold"/>
                                        <p:tgtEl>
                                          <p:spTgt spid="5">
                                            <p:txEl>
                                              <p:pRg st="14" end="14"/>
                                            </p:txEl>
                                          </p:spTgt>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5">
                                            <p:txEl>
                                              <p:pRg st="16" end="16"/>
                                            </p:txEl>
                                          </p:spTgt>
                                        </p:tgtEl>
                                        <p:attrNameLst>
                                          <p:attrName>style.visibility</p:attrName>
                                        </p:attrNameLst>
                                      </p:cBhvr>
                                      <p:to>
                                        <p:strVal val="visible"/>
                                      </p:to>
                                    </p:set>
                                    <p:anim to="" calcmode="lin" valueType="num">
                                      <p:cBhvr>
                                        <p:cTn id="49" dur="1" fill="hold"/>
                                        <p:tgtEl>
                                          <p:spTgt spid="5">
                                            <p:txEl>
                                              <p:pRg st="16" end="16"/>
                                            </p:txEl>
                                          </p:spTgt>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nodeType="clickEffect">
                                  <p:stCondLst>
                                    <p:cond delay="0"/>
                                  </p:stCondLst>
                                  <p:childTnLst>
                                    <p:set>
                                      <p:cBhvr>
                                        <p:cTn id="53" dur="1" fill="hold">
                                          <p:stCondLst>
                                            <p:cond delay="0"/>
                                          </p:stCondLst>
                                        </p:cTn>
                                        <p:tgtEl>
                                          <p:spTgt spid="5">
                                            <p:txEl>
                                              <p:pRg st="18" end="18"/>
                                            </p:txEl>
                                          </p:spTgt>
                                        </p:tgtEl>
                                        <p:attrNameLst>
                                          <p:attrName>style.visibility</p:attrName>
                                        </p:attrNameLst>
                                      </p:cBhvr>
                                      <p:to>
                                        <p:strVal val="visible"/>
                                      </p:to>
                                    </p:set>
                                    <p:anim to="" calcmode="lin" valueType="num">
                                      <p:cBhvr>
                                        <p:cTn id="54" dur="1" fill="hold"/>
                                        <p:tgtEl>
                                          <p:spTgt spid="5">
                                            <p:txEl>
                                              <p:pRg st="18" end="1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42"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Statistical Analysis</a:t>
            </a:r>
          </a:p>
        </p:txBody>
      </p:sp>
      <p:sp>
        <p:nvSpPr>
          <p:cNvPr id="28676"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8</a:t>
            </a:r>
          </a:p>
        </p:txBody>
      </p:sp>
      <p:sp>
        <p:nvSpPr>
          <p:cNvPr id="5" name="Rectangle 4"/>
          <p:cNvSpPr>
            <a:spLocks noChangeArrowheads="1"/>
          </p:cNvSpPr>
          <p:nvPr/>
        </p:nvSpPr>
        <p:spPr bwMode="auto">
          <a:xfrm>
            <a:off x="0" y="2160588"/>
            <a:ext cx="9144000" cy="2563812"/>
          </a:xfrm>
          <a:prstGeom prst="rect">
            <a:avLst/>
          </a:prstGeom>
          <a:noFill/>
          <a:ln w="9525">
            <a:noFill/>
            <a:miter lim="800000"/>
            <a:headEnd/>
            <a:tailEnd/>
          </a:ln>
        </p:spPr>
        <p:txBody>
          <a:bodyPr>
            <a:spAutoFit/>
          </a:bodyPr>
          <a:lstStyle/>
          <a:p>
            <a:pPr marL="342900" indent="-342900" algn="ctr"/>
            <a:r>
              <a:rPr lang="en-CA" b="1" dirty="0">
                <a:solidFill>
                  <a:srgbClr val="FF0000"/>
                </a:solidFill>
                <a:latin typeface="Times New Roman" pitchFamily="18" charset="0"/>
                <a:cs typeface="Times New Roman" pitchFamily="18" charset="0"/>
              </a:rPr>
              <a:t>Procedure</a:t>
            </a:r>
          </a:p>
          <a:p>
            <a:pPr marL="342900" indent="-342900" algn="ctr"/>
            <a:endParaRPr lang="en-CA" b="1" dirty="0">
              <a:solidFill>
                <a:srgbClr val="FF0000"/>
              </a:solidFill>
              <a:latin typeface="Times New Roman" pitchFamily="18" charset="0"/>
              <a:cs typeface="Times New Roman" pitchFamily="18" charset="0"/>
            </a:endParaRPr>
          </a:p>
          <a:p>
            <a:pPr marL="342900" indent="-342900" algn="ctr">
              <a:buFontTx/>
              <a:buAutoNum type="arabicPeriod"/>
            </a:pPr>
            <a:r>
              <a:rPr lang="en-CA" b="1" dirty="0">
                <a:latin typeface="Times New Roman" pitchFamily="18" charset="0"/>
                <a:cs typeface="Times New Roman" pitchFamily="18" charset="0"/>
              </a:rPr>
              <a:t>Students will be assigned two countries (from the handout); one from the countries from the </a:t>
            </a:r>
            <a:r>
              <a:rPr lang="en-CA" b="1" i="1" dirty="0">
                <a:latin typeface="Times New Roman" pitchFamily="18" charset="0"/>
                <a:cs typeface="Times New Roman" pitchFamily="18" charset="0"/>
              </a:rPr>
              <a:t>Developed Countries</a:t>
            </a:r>
            <a:r>
              <a:rPr lang="en-CA" b="1" dirty="0">
                <a:latin typeface="Times New Roman" pitchFamily="18" charset="0"/>
                <a:cs typeface="Times New Roman" pitchFamily="18" charset="0"/>
              </a:rPr>
              <a:t> list and one from the </a:t>
            </a:r>
            <a:r>
              <a:rPr lang="en-CA" b="1" i="1" dirty="0">
                <a:latin typeface="Times New Roman" pitchFamily="18" charset="0"/>
                <a:cs typeface="Times New Roman" pitchFamily="18" charset="0"/>
              </a:rPr>
              <a:t>Developing Countries</a:t>
            </a:r>
            <a:r>
              <a:rPr lang="en-CA" b="1" dirty="0">
                <a:latin typeface="Times New Roman" pitchFamily="18" charset="0"/>
                <a:cs typeface="Times New Roman" pitchFamily="18" charset="0"/>
              </a:rPr>
              <a:t> list</a:t>
            </a:r>
          </a:p>
          <a:p>
            <a:pPr marL="342900" indent="-342900" algn="ctr">
              <a:buFontTx/>
              <a:buAutoNum type="arabicPeriod"/>
            </a:pPr>
            <a:endParaRPr lang="en-CA" b="1" dirty="0">
              <a:latin typeface="Times New Roman" pitchFamily="18" charset="0"/>
              <a:cs typeface="Times New Roman" pitchFamily="18" charset="0"/>
            </a:endParaRPr>
          </a:p>
          <a:p>
            <a:pPr marL="342900" indent="-342900" algn="ctr">
              <a:buFontTx/>
              <a:buAutoNum type="arabicPeriod"/>
            </a:pPr>
            <a:r>
              <a:rPr lang="en-CA" b="1" dirty="0">
                <a:latin typeface="Times New Roman" pitchFamily="18" charset="0"/>
                <a:cs typeface="Times New Roman" pitchFamily="18" charset="0"/>
              </a:rPr>
              <a:t>Using the two countries, students will be </a:t>
            </a:r>
            <a:r>
              <a:rPr lang="en-CA" b="1" dirty="0" smtClean="0">
                <a:latin typeface="Times New Roman" pitchFamily="18" charset="0"/>
                <a:cs typeface="Times New Roman" pitchFamily="18" charset="0"/>
              </a:rPr>
              <a:t>using the laptops to </a:t>
            </a:r>
            <a:r>
              <a:rPr lang="en-CA" b="1" dirty="0">
                <a:latin typeface="Times New Roman" pitchFamily="18" charset="0"/>
                <a:cs typeface="Times New Roman" pitchFamily="18" charset="0"/>
              </a:rPr>
              <a:t>complete both sides of the handout:  </a:t>
            </a:r>
            <a:r>
              <a:rPr lang="en-CA" b="1" i="1" dirty="0">
                <a:latin typeface="Times New Roman" pitchFamily="18" charset="0"/>
                <a:cs typeface="Times New Roman" pitchFamily="18" charset="0"/>
              </a:rPr>
              <a:t>Statistical Information Handout</a:t>
            </a:r>
          </a:p>
          <a:p>
            <a:pPr marL="342900" indent="-342900" algn="ctr">
              <a:buFontTx/>
              <a:buAutoNum type="arabicPeriod"/>
            </a:pPr>
            <a:endParaRPr lang="en-CA" b="1" i="1" dirty="0">
              <a:latin typeface="Times New Roman" pitchFamily="18" charset="0"/>
              <a:cs typeface="Times New Roman" pitchFamily="18" charset="0"/>
            </a:endParaRPr>
          </a:p>
          <a:p>
            <a:pPr marL="342900" indent="-342900" algn="ctr">
              <a:buFontTx/>
              <a:buAutoNum type="arabicPeriod"/>
            </a:pPr>
            <a:r>
              <a:rPr lang="en-CA" b="1" dirty="0">
                <a:latin typeface="Times New Roman" pitchFamily="18" charset="0"/>
                <a:cs typeface="Times New Roman" pitchFamily="18" charset="0"/>
              </a:rPr>
              <a:t>Upon completion of the handout, </a:t>
            </a:r>
            <a:r>
              <a:rPr lang="en-CA" b="1" dirty="0" smtClean="0">
                <a:latin typeface="Times New Roman" pitchFamily="18" charset="0"/>
                <a:cs typeface="Times New Roman" pitchFamily="18" charset="0"/>
              </a:rPr>
              <a:t>you will put away the laptops</a:t>
            </a:r>
            <a:endParaRPr lang="en-CA" b="1" dirty="0">
              <a:latin typeface="Times New Roman" pitchFamily="18" charset="0"/>
              <a:cs typeface="Times New Roman" pitchFamily="18" charset="0"/>
            </a:endParaRPr>
          </a:p>
        </p:txBody>
      </p:sp>
      <p:sp>
        <p:nvSpPr>
          <p:cNvPr id="6" name="TextBox 5"/>
          <p:cNvSpPr txBox="1"/>
          <p:nvPr/>
        </p:nvSpPr>
        <p:spPr>
          <a:xfrm>
            <a:off x="0" y="990600"/>
            <a:ext cx="9144000" cy="923330"/>
          </a:xfrm>
          <a:prstGeom prst="rect">
            <a:avLst/>
          </a:prstGeom>
          <a:noFill/>
        </p:spPr>
        <p:txBody>
          <a:bodyPr wrap="square" rtlCol="0">
            <a:spAutoFit/>
          </a:bodyPr>
          <a:lstStyle/>
          <a:p>
            <a:pPr algn="ctr"/>
            <a:r>
              <a:rPr lang="en-CA" b="1" dirty="0" smtClean="0">
                <a:solidFill>
                  <a:srgbClr val="FF0000"/>
                </a:solidFill>
                <a:latin typeface="Times New Roman" pitchFamily="18" charset="0"/>
                <a:cs typeface="Times New Roman" pitchFamily="18" charset="0"/>
              </a:rPr>
              <a:t>Introductory Quiz</a:t>
            </a:r>
          </a:p>
          <a:p>
            <a:pPr algn="ctr"/>
            <a:endParaRPr lang="en-CA" b="1" dirty="0" smtClean="0">
              <a:solidFill>
                <a:srgbClr val="FF0000"/>
              </a:solidFill>
              <a:latin typeface="Times New Roman" pitchFamily="18" charset="0"/>
              <a:cs typeface="Times New Roman" pitchFamily="18" charset="0"/>
            </a:endParaRPr>
          </a:p>
          <a:p>
            <a:pPr algn="ctr"/>
            <a:r>
              <a:rPr lang="en-CA" b="1" dirty="0" err="1" smtClean="0">
                <a:solidFill>
                  <a:srgbClr val="002060"/>
                </a:solidFill>
                <a:latin typeface="Times New Roman" pitchFamily="18" charset="0"/>
                <a:cs typeface="Times New Roman" pitchFamily="18" charset="0"/>
              </a:rPr>
              <a:t>Gapminder</a:t>
            </a:r>
            <a:endParaRPr lang="en-US"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to="" calcmode="lin" valueType="num">
                                      <p:cBhvr>
                                        <p:cTn id="7" dur="1" fill="hold"/>
                                        <p:tgtEl>
                                          <p:spTgt spid="307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 to="" calcmode="lin" valueType="num">
                                      <p:cBhvr>
                                        <p:cTn id="10" dur="1" fill="hold"/>
                                        <p:tgtEl>
                                          <p:spTgt spid="42"/>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to="" calcmode="lin" valueType="num">
                                      <p:cBhvr>
                                        <p:cTn id="20" dur="1" fill="hold"/>
                                        <p:tgtEl>
                                          <p:spTgt spid="5">
                                            <p:txEl>
                                              <p:pRg st="0" end="0"/>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to="" calcmode="lin" valueType="num">
                                      <p:cBhvr>
                                        <p:cTn id="23" dur="1" fill="hold"/>
                                        <p:tgtEl>
                                          <p:spTgt spid="5">
                                            <p:txEl>
                                              <p:pRg st="2" end="2"/>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to="" calcmode="lin" valueType="num">
                                      <p:cBhvr>
                                        <p:cTn id="28" dur="1" fill="hold"/>
                                        <p:tgtEl>
                                          <p:spTgt spid="5">
                                            <p:txEl>
                                              <p:pRg st="4" end="4"/>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to="" calcmode="lin" valueType="num">
                                      <p:cBhvr>
                                        <p:cTn id="33" dur="1" fill="hold"/>
                                        <p:tgtEl>
                                          <p:spTgt spid="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42"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Statistical Analysis</a:t>
            </a:r>
          </a:p>
        </p:txBody>
      </p:sp>
      <p:sp>
        <p:nvSpPr>
          <p:cNvPr id="29700"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8</a:t>
            </a:r>
          </a:p>
        </p:txBody>
      </p:sp>
      <p:sp>
        <p:nvSpPr>
          <p:cNvPr id="5" name="Rectangle 4"/>
          <p:cNvSpPr>
            <a:spLocks noChangeArrowheads="1"/>
          </p:cNvSpPr>
          <p:nvPr/>
        </p:nvSpPr>
        <p:spPr bwMode="auto">
          <a:xfrm>
            <a:off x="0" y="1905000"/>
            <a:ext cx="9144000" cy="3235325"/>
          </a:xfrm>
          <a:prstGeom prst="rect">
            <a:avLst/>
          </a:prstGeom>
          <a:noFill/>
          <a:ln w="9525">
            <a:noFill/>
            <a:miter lim="800000"/>
            <a:headEnd/>
            <a:tailEnd/>
          </a:ln>
        </p:spPr>
        <p:txBody>
          <a:bodyPr>
            <a:spAutoFit/>
          </a:bodyPr>
          <a:lstStyle/>
          <a:p>
            <a:pPr marL="342900" indent="-342900" algn="ctr"/>
            <a:r>
              <a:rPr lang="en-CA" b="1" dirty="0">
                <a:solidFill>
                  <a:srgbClr val="FF0000"/>
                </a:solidFill>
                <a:latin typeface="Times New Roman" pitchFamily="18" charset="0"/>
                <a:cs typeface="Times New Roman" pitchFamily="18" charset="0"/>
              </a:rPr>
              <a:t>Procedure</a:t>
            </a:r>
          </a:p>
          <a:p>
            <a:pPr marL="342900" indent="-342900" algn="ctr"/>
            <a:endParaRPr lang="en-CA" b="1" dirty="0">
              <a:latin typeface="Times New Roman" pitchFamily="18" charset="0"/>
              <a:cs typeface="Times New Roman" pitchFamily="18" charset="0"/>
            </a:endParaRPr>
          </a:p>
          <a:p>
            <a:pPr marL="342900" indent="-342900" algn="ctr"/>
            <a:r>
              <a:rPr lang="en-CA" b="1" dirty="0">
                <a:latin typeface="Times New Roman" pitchFamily="18" charset="0"/>
                <a:cs typeface="Times New Roman" pitchFamily="18" charset="0"/>
              </a:rPr>
              <a:t>4.   </a:t>
            </a:r>
            <a:r>
              <a:rPr lang="en-CA" b="1" dirty="0" smtClean="0">
                <a:latin typeface="Times New Roman" pitchFamily="18" charset="0"/>
                <a:cs typeface="Times New Roman" pitchFamily="18" charset="0"/>
              </a:rPr>
              <a:t>When all are complete, </a:t>
            </a:r>
            <a:r>
              <a:rPr lang="en-CA" b="1" dirty="0">
                <a:latin typeface="Times New Roman" pitchFamily="18" charset="0"/>
                <a:cs typeface="Times New Roman" pitchFamily="18" charset="0"/>
              </a:rPr>
              <a:t>students will get into groups of 4 – 5</a:t>
            </a:r>
          </a:p>
          <a:p>
            <a:pPr marL="342900" indent="-342900" algn="ctr"/>
            <a:endParaRPr lang="en-CA" b="1" dirty="0">
              <a:latin typeface="Times New Roman" pitchFamily="18" charset="0"/>
              <a:cs typeface="Times New Roman" pitchFamily="18" charset="0"/>
            </a:endParaRPr>
          </a:p>
          <a:p>
            <a:pPr marL="342900" indent="-342900" algn="ctr"/>
            <a:r>
              <a:rPr lang="en-CA" b="1" dirty="0">
                <a:latin typeface="Times New Roman" pitchFamily="18" charset="0"/>
              </a:rPr>
              <a:t>5.   Once you’ve reviewed and analyzed your data, you will be given a challenge.  First, select a product. It could be anything: automobiles, wind turbines, solar  panels, sneakers, soda, or board games, etc. </a:t>
            </a:r>
          </a:p>
          <a:p>
            <a:pPr marL="342900" indent="-342900" algn="ctr">
              <a:buFontTx/>
              <a:buChar char="•"/>
            </a:pPr>
            <a:endParaRPr lang="en-CA" b="1" dirty="0">
              <a:latin typeface="Times New Roman" pitchFamily="18" charset="0"/>
            </a:endParaRPr>
          </a:p>
          <a:p>
            <a:pPr marL="342900" indent="-342900" algn="ctr"/>
            <a:r>
              <a:rPr lang="en-CA" b="1" dirty="0">
                <a:latin typeface="Times New Roman" pitchFamily="18" charset="0"/>
              </a:rPr>
              <a:t>6.    Second, using the handout provided (</a:t>
            </a:r>
            <a:r>
              <a:rPr lang="en-CA" b="1" i="1" dirty="0">
                <a:latin typeface="Times New Roman" pitchFamily="18" charset="0"/>
              </a:rPr>
              <a:t>What’s the Best Spot for Us?</a:t>
            </a:r>
            <a:r>
              <a:rPr lang="en-CA" b="1" dirty="0">
                <a:latin typeface="Times New Roman" pitchFamily="18" charset="0"/>
              </a:rPr>
              <a:t>) your  job is to determine which nation (of the 8-10 nations in your group) should be the site for the construction of a factory that will manufacture your product.</a:t>
            </a:r>
          </a:p>
          <a:p>
            <a:pPr marL="342900" indent="-342900" algn="ctr">
              <a:buFontTx/>
              <a:buChar char="•"/>
            </a:pPr>
            <a:endParaRPr lang="en-CA" sz="8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to="" calcmode="lin" valueType="num">
                                      <p:cBhvr>
                                        <p:cTn id="7" dur="1" fill="hold"/>
                                        <p:tgtEl>
                                          <p:spTgt spid="307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 to="" calcmode="lin" valueType="num">
                                      <p:cBhvr>
                                        <p:cTn id="10" dur="1" fill="hold"/>
                                        <p:tgtEl>
                                          <p:spTgt spid="4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to="" calcmode="lin" valueType="num">
                                      <p:cBhvr>
                                        <p:cTn id="18" dur="1" fill="hold"/>
                                        <p:tgtEl>
                                          <p:spTgt spid="5">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to="" calcmode="lin" valueType="num">
                                      <p:cBhvr>
                                        <p:cTn id="23" dur="1" fill="hold"/>
                                        <p:tgtEl>
                                          <p:spTgt spid="5">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 to="" calcmode="lin" valueType="num">
                                      <p:cBhvr>
                                        <p:cTn id="28" dur="1" fill="hold"/>
                                        <p:tgtEl>
                                          <p:spTgt spid="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42"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Statistical Analysis</a:t>
            </a:r>
          </a:p>
        </p:txBody>
      </p:sp>
      <p:sp>
        <p:nvSpPr>
          <p:cNvPr id="30724"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8</a:t>
            </a:r>
          </a:p>
        </p:txBody>
      </p:sp>
      <p:sp>
        <p:nvSpPr>
          <p:cNvPr id="5" name="Rectangle 4"/>
          <p:cNvSpPr>
            <a:spLocks noChangeArrowheads="1"/>
          </p:cNvSpPr>
          <p:nvPr/>
        </p:nvSpPr>
        <p:spPr bwMode="auto">
          <a:xfrm>
            <a:off x="0" y="1701800"/>
            <a:ext cx="9144000" cy="3784600"/>
          </a:xfrm>
          <a:prstGeom prst="rect">
            <a:avLst/>
          </a:prstGeom>
          <a:noFill/>
          <a:ln w="9525">
            <a:noFill/>
            <a:miter lim="800000"/>
            <a:headEnd/>
            <a:tailEnd/>
          </a:ln>
        </p:spPr>
        <p:txBody>
          <a:bodyPr>
            <a:spAutoFit/>
          </a:bodyPr>
          <a:lstStyle/>
          <a:p>
            <a:pPr marL="342900" indent="-342900" algn="ctr"/>
            <a:r>
              <a:rPr lang="en-CA" b="1">
                <a:solidFill>
                  <a:srgbClr val="FF0000"/>
                </a:solidFill>
                <a:latin typeface="Times New Roman" pitchFamily="18" charset="0"/>
                <a:cs typeface="Times New Roman" pitchFamily="18" charset="0"/>
              </a:rPr>
              <a:t>Procedure</a:t>
            </a:r>
          </a:p>
          <a:p>
            <a:pPr marL="342900" indent="-342900" algn="ctr"/>
            <a:endParaRPr lang="en-CA" b="1">
              <a:latin typeface="Times New Roman" pitchFamily="18" charset="0"/>
              <a:cs typeface="Times New Roman" pitchFamily="18" charset="0"/>
            </a:endParaRPr>
          </a:p>
          <a:p>
            <a:pPr marL="342900" indent="-342900" algn="ctr">
              <a:buFontTx/>
              <a:buAutoNum type="arabicPeriod" startAt="5"/>
            </a:pPr>
            <a:endParaRPr lang="en-CA" sz="800" b="1">
              <a:latin typeface="Times New Roman" pitchFamily="18" charset="0"/>
            </a:endParaRPr>
          </a:p>
          <a:p>
            <a:pPr marL="342900" indent="-342900" algn="ctr"/>
            <a:r>
              <a:rPr lang="en-CA" b="1">
                <a:latin typeface="Times New Roman" pitchFamily="18" charset="0"/>
              </a:rPr>
              <a:t>7.   To complete this assignment, you will have to first determine which information you should consider:</a:t>
            </a:r>
          </a:p>
          <a:p>
            <a:pPr marL="342900" indent="-342900" algn="ctr"/>
            <a:r>
              <a:rPr lang="en-CA" b="1">
                <a:solidFill>
                  <a:schemeClr val="accent2"/>
                </a:solidFill>
                <a:latin typeface="Times New Roman" pitchFamily="18" charset="0"/>
              </a:rPr>
              <a:t>Does literacy matter? </a:t>
            </a:r>
          </a:p>
          <a:p>
            <a:pPr marL="342900" indent="-342900" algn="ctr"/>
            <a:r>
              <a:rPr lang="en-CA" b="1">
                <a:solidFill>
                  <a:schemeClr val="accent2"/>
                </a:solidFill>
                <a:latin typeface="Times New Roman" pitchFamily="18" charset="0"/>
              </a:rPr>
              <a:t>Does infant mortality matter? Why or why not?</a:t>
            </a:r>
          </a:p>
          <a:p>
            <a:pPr marL="342900" indent="-342900" algn="ctr"/>
            <a:r>
              <a:rPr lang="en-CA" b="1">
                <a:latin typeface="Times New Roman" pitchFamily="18" charset="0"/>
              </a:rPr>
              <a:t>You may have to think of additional information you need to make your decision.</a:t>
            </a:r>
          </a:p>
          <a:p>
            <a:pPr marL="342900" indent="-342900" algn="ctr"/>
            <a:endParaRPr lang="en-CA" b="1">
              <a:latin typeface="Times New Roman" pitchFamily="18" charset="0"/>
            </a:endParaRPr>
          </a:p>
          <a:p>
            <a:pPr marL="342900" indent="-342900" algn="ctr"/>
            <a:r>
              <a:rPr lang="en-CA" b="1">
                <a:latin typeface="Times New Roman" pitchFamily="18" charset="0"/>
              </a:rPr>
              <a:t>8.   Each group can present their findings to the class through a variety of means. </a:t>
            </a:r>
          </a:p>
          <a:p>
            <a:pPr marL="342900" indent="-342900" algn="ctr"/>
            <a:r>
              <a:rPr lang="en-CA" b="1">
                <a:latin typeface="Times New Roman" pitchFamily="18" charset="0"/>
              </a:rPr>
              <a:t>You can simply stand and explain your findings, or you could compose a presentation.      It’s up to you.</a:t>
            </a:r>
          </a:p>
          <a:p>
            <a:pPr marL="342900" indent="-342900" algn="ctr"/>
            <a:endParaRPr lang="en-CA" b="1">
              <a:latin typeface="Times New Roman" pitchFamily="18" charset="0"/>
            </a:endParaRPr>
          </a:p>
          <a:p>
            <a:pPr marL="342900" indent="-342900" algn="ctr"/>
            <a:r>
              <a:rPr lang="en-CA" b="1">
                <a:latin typeface="Times New Roman" pitchFamily="18" charset="0"/>
              </a:rPr>
              <a:t>9.   Presentations will begin today and (if necessary) finished next class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to="" calcmode="lin" valueType="num">
                                      <p:cBhvr>
                                        <p:cTn id="7" dur="1" fill="hold"/>
                                        <p:tgtEl>
                                          <p:spTgt spid="307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 to="" calcmode="lin" valueType="num">
                                      <p:cBhvr>
                                        <p:cTn id="10" dur="1" fill="hold"/>
                                        <p:tgtEl>
                                          <p:spTgt spid="4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 to="" calcmode="lin" valueType="num">
                                      <p:cBhvr>
                                        <p:cTn id="18" dur="1" fill="hold"/>
                                        <p:tgtEl>
                                          <p:spTgt spid="5">
                                            <p:txEl>
                                              <p:pRg st="3" end="3"/>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to="" calcmode="lin" valueType="num">
                                      <p:cBhvr>
                                        <p:cTn id="23" dur="1" fill="hold"/>
                                        <p:tgtEl>
                                          <p:spTgt spid="5">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to="" calcmode="lin" valueType="num">
                                      <p:cBhvr>
                                        <p:cTn id="28" dur="1" fill="hold"/>
                                        <p:tgtEl>
                                          <p:spTgt spid="5">
                                            <p:txEl>
                                              <p:pRg st="5" end="5"/>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to="" calcmode="lin" valueType="num">
                                      <p:cBhvr>
                                        <p:cTn id="33" dur="1" fill="hold"/>
                                        <p:tgtEl>
                                          <p:spTgt spid="5">
                                            <p:txEl>
                                              <p:pRg st="6" end="6"/>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 to="" calcmode="lin" valueType="num">
                                      <p:cBhvr>
                                        <p:cTn id="38" dur="1" fill="hold"/>
                                        <p:tgtEl>
                                          <p:spTgt spid="5">
                                            <p:txEl>
                                              <p:pRg st="8" end="8"/>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to="" calcmode="lin" valueType="num">
                                      <p:cBhvr>
                                        <p:cTn id="43" dur="1" fill="hold"/>
                                        <p:tgtEl>
                                          <p:spTgt spid="5">
                                            <p:txEl>
                                              <p:pRg st="9" end="9"/>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5">
                                            <p:txEl>
                                              <p:pRg st="11" end="11"/>
                                            </p:txEl>
                                          </p:spTgt>
                                        </p:tgtEl>
                                        <p:attrNameLst>
                                          <p:attrName>style.visibility</p:attrName>
                                        </p:attrNameLst>
                                      </p:cBhvr>
                                      <p:to>
                                        <p:strVal val="visible"/>
                                      </p:to>
                                    </p:set>
                                    <p:anim to="" calcmode="lin" valueType="num">
                                      <p:cBhvr>
                                        <p:cTn id="48" dur="1" fill="hold"/>
                                        <p:tgtEl>
                                          <p:spTgt spid="5">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4099" name="Text Box 3"/>
          <p:cNvSpPr txBox="1">
            <a:spLocks noChangeArrowheads="1"/>
          </p:cNvSpPr>
          <p:nvPr/>
        </p:nvSpPr>
        <p:spPr bwMode="auto">
          <a:xfrm>
            <a:off x="0" y="0"/>
            <a:ext cx="9144000" cy="914400"/>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Related Issue #4</a:t>
            </a:r>
          </a:p>
          <a:p>
            <a:pPr algn="ctr">
              <a:spcBef>
                <a:spcPct val="50000"/>
              </a:spcBef>
            </a:pPr>
            <a:r>
              <a:rPr lang="en-US" sz="2400" b="1" dirty="0" smtClean="0">
                <a:solidFill>
                  <a:srgbClr val="FF0000"/>
                </a:solidFill>
                <a:latin typeface="Times New Roman" pitchFamily="18" charset="0"/>
              </a:rPr>
              <a:t>(To </a:t>
            </a:r>
            <a:r>
              <a:rPr lang="en-US" sz="2400" b="1" dirty="0">
                <a:solidFill>
                  <a:srgbClr val="FF0000"/>
                </a:solidFill>
                <a:latin typeface="Times New Roman" pitchFamily="18" charset="0"/>
              </a:rPr>
              <a:t>What </a:t>
            </a:r>
            <a:r>
              <a:rPr lang="en-US" sz="2400" b="1" dirty="0" smtClean="0">
                <a:solidFill>
                  <a:srgbClr val="FF0000"/>
                </a:solidFill>
                <a:latin typeface="Times New Roman" pitchFamily="18" charset="0"/>
              </a:rPr>
              <a:t>Extent) </a:t>
            </a:r>
            <a:r>
              <a:rPr lang="en-US" sz="2400" b="1" dirty="0">
                <a:solidFill>
                  <a:srgbClr val="FF0000"/>
                </a:solidFill>
                <a:latin typeface="Times New Roman" pitchFamily="18" charset="0"/>
              </a:rPr>
              <a:t>Should I , As A Citizen, Respond to Globalization?</a:t>
            </a:r>
          </a:p>
        </p:txBody>
      </p:sp>
      <p:sp>
        <p:nvSpPr>
          <p:cNvPr id="4100" name="Text Box 4"/>
          <p:cNvSpPr txBox="1">
            <a:spLocks noChangeArrowheads="1"/>
          </p:cNvSpPr>
          <p:nvPr/>
        </p:nvSpPr>
        <p:spPr bwMode="auto">
          <a:xfrm>
            <a:off x="0" y="1828800"/>
            <a:ext cx="9144000" cy="4662815"/>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Beginning next Wednesday, the class will be working together to learn more about </a:t>
            </a:r>
            <a:r>
              <a:rPr lang="en-US" sz="2400" b="1" dirty="0" smtClean="0">
                <a:latin typeface="Times New Roman" pitchFamily="18" charset="0"/>
              </a:rPr>
              <a:t>micro-financing, </a:t>
            </a:r>
            <a:r>
              <a:rPr lang="en-US" sz="2400" b="1" dirty="0">
                <a:latin typeface="Times New Roman" pitchFamily="18" charset="0"/>
              </a:rPr>
              <a:t>what Kiva does and how it is a response to Globalization</a:t>
            </a:r>
          </a:p>
          <a:p>
            <a:pPr algn="ctr">
              <a:spcBef>
                <a:spcPct val="50000"/>
              </a:spcBef>
            </a:pPr>
            <a:endParaRPr lang="en-US" sz="2400" b="1" dirty="0">
              <a:latin typeface="Times New Roman" pitchFamily="18" charset="0"/>
            </a:endParaRPr>
          </a:p>
          <a:p>
            <a:pPr algn="ctr">
              <a:spcBef>
                <a:spcPct val="50000"/>
              </a:spcBef>
            </a:pPr>
            <a:r>
              <a:rPr lang="en-US" sz="2400" b="1" dirty="0">
                <a:latin typeface="Times New Roman" pitchFamily="18" charset="0"/>
              </a:rPr>
              <a:t>Most Wednesday’s will be known as </a:t>
            </a:r>
            <a:r>
              <a:rPr lang="en-US" sz="2400" b="1" i="1" dirty="0">
                <a:solidFill>
                  <a:schemeClr val="accent2"/>
                </a:solidFill>
                <a:latin typeface="Times New Roman" pitchFamily="18" charset="0"/>
              </a:rPr>
              <a:t>Kiva Wednesday’s</a:t>
            </a:r>
            <a:r>
              <a:rPr lang="en-US" sz="2400" b="1" dirty="0">
                <a:latin typeface="Times New Roman" pitchFamily="18" charset="0"/>
              </a:rPr>
              <a:t>, where we will work towards making a personal and global impact…</a:t>
            </a:r>
          </a:p>
          <a:p>
            <a:pPr algn="ctr">
              <a:spcBef>
                <a:spcPct val="50000"/>
              </a:spcBef>
            </a:pPr>
            <a:endParaRPr lang="en-US" sz="2400" b="1" dirty="0">
              <a:latin typeface="Times New Roman" pitchFamily="18" charset="0"/>
            </a:endParaRPr>
          </a:p>
          <a:p>
            <a:pPr algn="ctr">
              <a:spcBef>
                <a:spcPct val="50000"/>
              </a:spcBef>
            </a:pPr>
            <a:r>
              <a:rPr lang="en-US" sz="2400" b="1" dirty="0">
                <a:latin typeface="Times New Roman" pitchFamily="18" charset="0"/>
              </a:rPr>
              <a:t>We will be doing this through a number of activities, but eventually we will be making a loan of our own</a:t>
            </a:r>
            <a:r>
              <a:rPr lang="en-US" sz="2400" b="1" dirty="0" smtClean="0">
                <a:latin typeface="Times New Roman" pitchFamily="18" charset="0"/>
              </a:rPr>
              <a:t>!</a:t>
            </a:r>
          </a:p>
          <a:p>
            <a:pPr algn="ctr">
              <a:spcBef>
                <a:spcPct val="50000"/>
              </a:spcBef>
            </a:pPr>
            <a:r>
              <a:rPr lang="en-CA" sz="2200" b="1" dirty="0" smtClean="0">
                <a:solidFill>
                  <a:srgbClr val="FF0000"/>
                </a:solidFill>
                <a:latin typeface="Times New Roman" pitchFamily="18" charset="0"/>
                <a:cs typeface="Times New Roman" pitchFamily="18" charset="0"/>
              </a:rPr>
              <a:t>(Over $</a:t>
            </a:r>
            <a:r>
              <a:rPr lang="en-CA" sz="2200" b="1" dirty="0" smtClean="0">
                <a:solidFill>
                  <a:srgbClr val="FF0000"/>
                </a:solidFill>
                <a:latin typeface="Times New Roman" pitchFamily="18" charset="0"/>
                <a:cs typeface="Times New Roman" pitchFamily="18" charset="0"/>
              </a:rPr>
              <a:t>2250 </a:t>
            </a:r>
            <a:r>
              <a:rPr lang="en-CA" sz="2200" b="1" dirty="0" smtClean="0">
                <a:solidFill>
                  <a:srgbClr val="FF0000"/>
                </a:solidFill>
                <a:latin typeface="Times New Roman" pitchFamily="18" charset="0"/>
                <a:cs typeface="Times New Roman" pitchFamily="18" charset="0"/>
              </a:rPr>
              <a:t>has been loaned to 30 entrepreneurs over the two last years!)</a:t>
            </a:r>
            <a:endParaRPr lang="en-US" sz="2200" b="1" dirty="0">
              <a:solidFill>
                <a:srgbClr val="FF0000"/>
              </a:solidFill>
              <a:latin typeface="Times New Roman" pitchFamily="18" charset="0"/>
              <a:cs typeface="Times New Roman" pitchFamily="18" charset="0"/>
            </a:endParaRPr>
          </a:p>
        </p:txBody>
      </p:sp>
      <p:sp>
        <p:nvSpPr>
          <p:cNvPr id="4101" name="Text Box 5"/>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Intro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099"/>
                                        </p:tgtEl>
                                        <p:attrNameLst>
                                          <p:attrName>style.visibility</p:attrName>
                                        </p:attrNameLst>
                                      </p:cBhvr>
                                      <p:to>
                                        <p:strVal val="visible"/>
                                      </p:to>
                                    </p:set>
                                    <p:anim to="" calcmode="lin" valueType="num">
                                      <p:cBhvr>
                                        <p:cTn id="10" dur="1" fill="hold"/>
                                        <p:tgtEl>
                                          <p:spTgt spid="409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100">
                                            <p:txEl>
                                              <p:pRg st="0" end="0"/>
                                            </p:txEl>
                                          </p:spTgt>
                                        </p:tgtEl>
                                        <p:attrNameLst>
                                          <p:attrName>style.visibility</p:attrName>
                                        </p:attrNameLst>
                                      </p:cBhvr>
                                      <p:to>
                                        <p:strVal val="visible"/>
                                      </p:to>
                                    </p:set>
                                    <p:anim to="" calcmode="lin" valueType="num">
                                      <p:cBhvr>
                                        <p:cTn id="13" dur="1" fill="hold"/>
                                        <p:tgtEl>
                                          <p:spTgt spid="4100">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4100">
                                            <p:txEl>
                                              <p:pRg st="2" end="2"/>
                                            </p:txEl>
                                          </p:spTgt>
                                        </p:tgtEl>
                                        <p:attrNameLst>
                                          <p:attrName>style.visibility</p:attrName>
                                        </p:attrNameLst>
                                      </p:cBhvr>
                                      <p:to>
                                        <p:strVal val="visible"/>
                                      </p:to>
                                    </p:set>
                                    <p:anim to="" calcmode="lin" valueType="num">
                                      <p:cBhvr>
                                        <p:cTn id="18" dur="1" fill="hold"/>
                                        <p:tgtEl>
                                          <p:spTgt spid="4100">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anim to="" calcmode="lin" valueType="num">
                                      <p:cBhvr>
                                        <p:cTn id="23" dur="1" fill="hold"/>
                                        <p:tgtEl>
                                          <p:spTgt spid="4100">
                                            <p:txEl>
                                              <p:pRg st="4" end="4"/>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4100">
                                            <p:txEl>
                                              <p:pRg st="5" end="5"/>
                                            </p:txEl>
                                          </p:spTgt>
                                        </p:tgtEl>
                                        <p:attrNameLst>
                                          <p:attrName>style.visibility</p:attrName>
                                        </p:attrNameLst>
                                      </p:cBhvr>
                                      <p:to>
                                        <p:strVal val="visible"/>
                                      </p:to>
                                    </p:set>
                                    <p:anim to="" calcmode="lin" valueType="num">
                                      <p:cBhvr>
                                        <p:cTn id="26" dur="1" fill="hold"/>
                                        <p:tgtEl>
                                          <p:spTgt spid="4100">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42"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Statistical Analysis</a:t>
            </a:r>
          </a:p>
        </p:txBody>
      </p:sp>
      <p:sp>
        <p:nvSpPr>
          <p:cNvPr id="31748"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8</a:t>
            </a:r>
          </a:p>
        </p:txBody>
      </p:sp>
      <p:sp>
        <p:nvSpPr>
          <p:cNvPr id="5" name="Rectangle 4"/>
          <p:cNvSpPr>
            <a:spLocks noChangeArrowheads="1"/>
          </p:cNvSpPr>
          <p:nvPr/>
        </p:nvSpPr>
        <p:spPr bwMode="auto">
          <a:xfrm>
            <a:off x="0" y="1752600"/>
            <a:ext cx="9144000" cy="3662363"/>
          </a:xfrm>
          <a:prstGeom prst="rect">
            <a:avLst/>
          </a:prstGeom>
          <a:noFill/>
          <a:ln w="9525">
            <a:noFill/>
            <a:miter lim="800000"/>
            <a:headEnd/>
            <a:tailEnd/>
          </a:ln>
        </p:spPr>
        <p:txBody>
          <a:bodyPr>
            <a:spAutoFit/>
          </a:bodyPr>
          <a:lstStyle/>
          <a:p>
            <a:pPr marL="342900" indent="-342900" algn="ctr"/>
            <a:r>
              <a:rPr lang="en-CA" b="1" dirty="0">
                <a:solidFill>
                  <a:srgbClr val="FF0000"/>
                </a:solidFill>
                <a:latin typeface="Times New Roman" pitchFamily="18" charset="0"/>
              </a:rPr>
              <a:t>Assessment </a:t>
            </a:r>
          </a:p>
          <a:p>
            <a:pPr marL="342900" indent="-342900" algn="ctr"/>
            <a:endParaRPr lang="en-CA" b="1" dirty="0">
              <a:solidFill>
                <a:srgbClr val="FF0000"/>
              </a:solidFill>
              <a:latin typeface="Times New Roman" pitchFamily="18" charset="0"/>
            </a:endParaRPr>
          </a:p>
          <a:p>
            <a:pPr marL="342900" indent="-342900" algn="ctr">
              <a:buFontTx/>
              <a:buAutoNum type="arabicPeriod"/>
            </a:pPr>
            <a:r>
              <a:rPr lang="en-CA" b="1" dirty="0">
                <a:latin typeface="Times New Roman" pitchFamily="18" charset="0"/>
              </a:rPr>
              <a:t>   Statistical research should be complete and accurately reported.</a:t>
            </a:r>
          </a:p>
          <a:p>
            <a:pPr marL="342900" indent="-342900" algn="ctr">
              <a:buFontTx/>
              <a:buAutoNum type="arabicPeriod"/>
            </a:pPr>
            <a:endParaRPr lang="en-CA" b="1" dirty="0">
              <a:latin typeface="Times New Roman" pitchFamily="18" charset="0"/>
            </a:endParaRPr>
          </a:p>
          <a:p>
            <a:pPr marL="342900" indent="-342900" algn="ctr">
              <a:buFontTx/>
              <a:buAutoNum type="arabicPeriod" startAt="2"/>
            </a:pPr>
            <a:r>
              <a:rPr lang="en-CA" b="1" dirty="0">
                <a:latin typeface="Times New Roman" pitchFamily="18" charset="0"/>
              </a:rPr>
              <a:t>   Determinations on where your products will be manufactured are thoughtfully considered.</a:t>
            </a:r>
          </a:p>
          <a:p>
            <a:pPr marL="342900" indent="-342900" algn="ctr">
              <a:buFontTx/>
              <a:buAutoNum type="arabicPeriod" startAt="2"/>
            </a:pPr>
            <a:endParaRPr lang="en-CA" b="1" dirty="0">
              <a:latin typeface="Times New Roman" pitchFamily="18" charset="0"/>
            </a:endParaRPr>
          </a:p>
          <a:p>
            <a:pPr marL="342900" indent="-342900" algn="ctr"/>
            <a:r>
              <a:rPr lang="en-CA" b="1" dirty="0">
                <a:latin typeface="Times New Roman" pitchFamily="18" charset="0"/>
              </a:rPr>
              <a:t>3.   Presentations should be</a:t>
            </a:r>
            <a:r>
              <a:rPr lang="en-CA" b="1" i="1" dirty="0">
                <a:latin typeface="Times New Roman" pitchFamily="18" charset="0"/>
              </a:rPr>
              <a:t> </a:t>
            </a:r>
            <a:r>
              <a:rPr lang="en-CA" b="1" dirty="0">
                <a:latin typeface="Times New Roman" pitchFamily="18" charset="0"/>
              </a:rPr>
              <a:t>thorough and complete. </a:t>
            </a:r>
          </a:p>
          <a:p>
            <a:pPr marL="342900" indent="-342900" algn="ctr"/>
            <a:endParaRPr lang="en-CA" b="1" dirty="0">
              <a:latin typeface="Times New Roman" pitchFamily="18" charset="0"/>
            </a:endParaRPr>
          </a:p>
          <a:p>
            <a:pPr marL="342900" indent="-342900" algn="ctr"/>
            <a:endParaRPr lang="en-CA" b="1" dirty="0">
              <a:latin typeface="Times New Roman" pitchFamily="18" charset="0"/>
            </a:endParaRPr>
          </a:p>
          <a:p>
            <a:pPr marL="342900" indent="-342900" algn="ctr"/>
            <a:r>
              <a:rPr lang="en-CA" b="1" dirty="0">
                <a:solidFill>
                  <a:srgbClr val="FF0000"/>
                </a:solidFill>
                <a:latin typeface="Times New Roman" pitchFamily="18" charset="0"/>
              </a:rPr>
              <a:t>Due:</a:t>
            </a:r>
          </a:p>
          <a:p>
            <a:pPr marL="342900" indent="-342900" algn="ctr"/>
            <a:endParaRPr lang="en-CA" b="1" dirty="0">
              <a:solidFill>
                <a:srgbClr val="FF0000"/>
              </a:solidFill>
              <a:latin typeface="Times New Roman" pitchFamily="18" charset="0"/>
            </a:endParaRPr>
          </a:p>
          <a:p>
            <a:pPr marL="342900" indent="-342900" algn="ctr"/>
            <a:r>
              <a:rPr lang="en-CA" b="1" dirty="0">
                <a:latin typeface="Times New Roman" pitchFamily="18" charset="0"/>
              </a:rPr>
              <a:t>It is to be completed and placed in your Kiva portfolio no later than </a:t>
            </a:r>
            <a:r>
              <a:rPr lang="en-CA" b="1" dirty="0" smtClean="0">
                <a:latin typeface="Times New Roman" pitchFamily="18" charset="0"/>
              </a:rPr>
              <a:t>April 13</a:t>
            </a:r>
            <a:r>
              <a:rPr lang="en-CA" b="1" baseline="30000" dirty="0" smtClean="0">
                <a:latin typeface="Times New Roman" pitchFamily="18" charset="0"/>
              </a:rPr>
              <a:t>th</a:t>
            </a:r>
            <a:r>
              <a:rPr lang="en-CA" b="1" dirty="0" smtClean="0">
                <a:latin typeface="Times New Roman" pitchFamily="18" charset="0"/>
              </a:rPr>
              <a:t> </a:t>
            </a:r>
            <a:endParaRPr lang="en-CA"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to="" calcmode="lin" valueType="num">
                                      <p:cBhvr>
                                        <p:cTn id="7" dur="1" fill="hold"/>
                                        <p:tgtEl>
                                          <p:spTgt spid="307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 to="" calcmode="lin" valueType="num">
                                      <p:cBhvr>
                                        <p:cTn id="10" dur="1" fill="hold"/>
                                        <p:tgtEl>
                                          <p:spTgt spid="4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to="" calcmode="lin" valueType="num">
                                      <p:cBhvr>
                                        <p:cTn id="19" dur="1" fill="hold"/>
                                        <p:tgtEl>
                                          <p:spTgt spid="5">
                                            <p:txEl>
                                              <p:pRg st="4" end="4"/>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 to="" calcmode="lin" valueType="num">
                                      <p:cBhvr>
                                        <p:cTn id="22" dur="1" fill="hold"/>
                                        <p:tgtEl>
                                          <p:spTgt spid="5">
                                            <p:txEl>
                                              <p:pRg st="6" end="6"/>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 to="" calcmode="lin" valueType="num">
                                      <p:cBhvr>
                                        <p:cTn id="25" dur="1" fill="hold"/>
                                        <p:tgtEl>
                                          <p:spTgt spid="5">
                                            <p:txEl>
                                              <p:pRg st="9" end="9"/>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5">
                                            <p:txEl>
                                              <p:pRg st="11" end="11"/>
                                            </p:txEl>
                                          </p:spTgt>
                                        </p:tgtEl>
                                        <p:attrNameLst>
                                          <p:attrName>style.visibility</p:attrName>
                                        </p:attrNameLst>
                                      </p:cBhvr>
                                      <p:to>
                                        <p:strVal val="visible"/>
                                      </p:to>
                                    </p:set>
                                    <p:anim to="" calcmode="lin" valueType="num">
                                      <p:cBhvr>
                                        <p:cTn id="28" dur="1" fill="hold"/>
                                        <p:tgtEl>
                                          <p:spTgt spid="5">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42"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Walk a Mile in Another’s Shoe</a:t>
            </a:r>
          </a:p>
        </p:txBody>
      </p:sp>
      <p:sp>
        <p:nvSpPr>
          <p:cNvPr id="32772"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9</a:t>
            </a:r>
          </a:p>
        </p:txBody>
      </p:sp>
      <p:sp>
        <p:nvSpPr>
          <p:cNvPr id="5" name="Rectangle 4"/>
          <p:cNvSpPr>
            <a:spLocks noChangeArrowheads="1"/>
          </p:cNvSpPr>
          <p:nvPr/>
        </p:nvSpPr>
        <p:spPr bwMode="auto">
          <a:xfrm>
            <a:off x="0" y="1143000"/>
            <a:ext cx="9144000" cy="3937000"/>
          </a:xfrm>
          <a:prstGeom prst="rect">
            <a:avLst/>
          </a:prstGeom>
          <a:noFill/>
          <a:ln w="9525">
            <a:noFill/>
            <a:miter lim="800000"/>
            <a:headEnd/>
            <a:tailEnd/>
          </a:ln>
        </p:spPr>
        <p:txBody>
          <a:bodyPr>
            <a:spAutoFit/>
          </a:bodyPr>
          <a:lstStyle/>
          <a:p>
            <a:pPr marL="342900" indent="-342900" algn="ctr"/>
            <a:r>
              <a:rPr lang="en-US" b="1">
                <a:solidFill>
                  <a:srgbClr val="FF0000"/>
                </a:solidFill>
                <a:latin typeface="Times New Roman" pitchFamily="18" charset="0"/>
              </a:rPr>
              <a:t>The Assignment:</a:t>
            </a:r>
          </a:p>
          <a:p>
            <a:pPr marL="342900" indent="-342900" algn="ctr"/>
            <a:endParaRPr lang="en-CA" b="1">
              <a:latin typeface="Times New Roman" pitchFamily="18" charset="0"/>
              <a:cs typeface="Times New Roman" pitchFamily="18" charset="0"/>
            </a:endParaRPr>
          </a:p>
          <a:p>
            <a:pPr marL="342900" indent="-342900" algn="ctr"/>
            <a:r>
              <a:rPr lang="en-CA" b="1">
                <a:latin typeface="Times New Roman" pitchFamily="18" charset="0"/>
              </a:rPr>
              <a:t>Play a “game” which students will be (in a very basic sense) walking in the shoes of those living in developing countries</a:t>
            </a:r>
            <a:endParaRPr lang="en-CA" b="1" i="1">
              <a:latin typeface="Times New Roman" pitchFamily="18" charset="0"/>
            </a:endParaRPr>
          </a:p>
          <a:p>
            <a:pPr marL="342900" indent="-342900" algn="ctr"/>
            <a:endParaRPr lang="en-CA" b="1" i="1">
              <a:latin typeface="Times New Roman" pitchFamily="18" charset="0"/>
            </a:endParaRPr>
          </a:p>
          <a:p>
            <a:pPr marL="342900" indent="-342900" algn="ctr"/>
            <a:endParaRPr lang="en-US" b="1">
              <a:solidFill>
                <a:srgbClr val="FF0000"/>
              </a:solidFill>
              <a:latin typeface="Times New Roman" pitchFamily="18" charset="0"/>
            </a:endParaRPr>
          </a:p>
          <a:p>
            <a:pPr marL="342900" indent="-342900" algn="ctr"/>
            <a:r>
              <a:rPr lang="en-US" b="1">
                <a:solidFill>
                  <a:srgbClr val="FF0000"/>
                </a:solidFill>
                <a:latin typeface="Times New Roman" pitchFamily="18" charset="0"/>
              </a:rPr>
              <a:t>Objectives:</a:t>
            </a:r>
          </a:p>
          <a:p>
            <a:pPr marL="342900" indent="-342900" algn="ctr"/>
            <a:endParaRPr lang="en-CA" b="1">
              <a:latin typeface="Times New Roman" pitchFamily="18" charset="0"/>
              <a:cs typeface="Times New Roman" pitchFamily="18" charset="0"/>
            </a:endParaRPr>
          </a:p>
          <a:p>
            <a:pPr marL="342900" indent="-342900" algn="ctr"/>
            <a:r>
              <a:rPr lang="en-CA" b="1">
                <a:latin typeface="Times New Roman" pitchFamily="18" charset="0"/>
              </a:rPr>
              <a:t>Students begin to appreciate what it might be like to live in poverty, realizing that two of the greatest obstacles to getting out of poverty are disease and political situations that are beyond the control of the poor</a:t>
            </a:r>
          </a:p>
          <a:p>
            <a:pPr marL="342900" indent="-342900" algn="ctr"/>
            <a:endParaRPr lang="en-CA" b="1">
              <a:latin typeface="Times New Roman" pitchFamily="18" charset="0"/>
            </a:endParaRPr>
          </a:p>
          <a:p>
            <a:pPr marL="342900" indent="-342900" algn="ctr"/>
            <a:r>
              <a:rPr lang="en-CA" b="1">
                <a:latin typeface="Times New Roman" pitchFamily="18" charset="0"/>
              </a:rPr>
              <a:t>This “game” provides the opportunity to have students empathize with people who are the victims of circumstances beyond their control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to="" calcmode="lin" valueType="num">
                                      <p:cBhvr>
                                        <p:cTn id="7" dur="1" fill="hold"/>
                                        <p:tgtEl>
                                          <p:spTgt spid="307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 to="" calcmode="lin" valueType="num">
                                      <p:cBhvr>
                                        <p:cTn id="10" dur="1" fill="hold"/>
                                        <p:tgtEl>
                                          <p:spTgt spid="4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to="" calcmode="lin" valueType="num">
                                      <p:cBhvr>
                                        <p:cTn id="21" dur="1" fill="hold"/>
                                        <p:tgtEl>
                                          <p:spTgt spid="5">
                                            <p:txEl>
                                              <p:pRg st="5" end="5"/>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 to="" calcmode="lin" valueType="num">
                                      <p:cBhvr>
                                        <p:cTn id="26" dur="1" fill="hold"/>
                                        <p:tgtEl>
                                          <p:spTgt spid="5">
                                            <p:txEl>
                                              <p:pRg st="7" end="7"/>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 to="" calcmode="lin" valueType="num">
                                      <p:cBhvr>
                                        <p:cTn id="31" dur="1" fill="hold"/>
                                        <p:tgtEl>
                                          <p:spTgt spid="5">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33795"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9</a:t>
            </a:r>
          </a:p>
        </p:txBody>
      </p:sp>
      <p:sp>
        <p:nvSpPr>
          <p:cNvPr id="5" name="Rectangle 4"/>
          <p:cNvSpPr>
            <a:spLocks noChangeArrowheads="1"/>
          </p:cNvSpPr>
          <p:nvPr/>
        </p:nvSpPr>
        <p:spPr bwMode="auto">
          <a:xfrm>
            <a:off x="0" y="1219200"/>
            <a:ext cx="9144000" cy="4760913"/>
          </a:xfrm>
          <a:prstGeom prst="rect">
            <a:avLst/>
          </a:prstGeom>
          <a:noFill/>
          <a:ln w="9525">
            <a:noFill/>
            <a:miter lim="800000"/>
            <a:headEnd/>
            <a:tailEnd/>
          </a:ln>
        </p:spPr>
        <p:txBody>
          <a:bodyPr>
            <a:spAutoFit/>
          </a:bodyPr>
          <a:lstStyle/>
          <a:p>
            <a:pPr marL="342900" indent="-342900" algn="ctr"/>
            <a:r>
              <a:rPr lang="en-CA" b="1">
                <a:solidFill>
                  <a:srgbClr val="FF0000"/>
                </a:solidFill>
                <a:latin typeface="Times New Roman" pitchFamily="18" charset="0"/>
                <a:cs typeface="Times New Roman" pitchFamily="18" charset="0"/>
              </a:rPr>
              <a:t>Procedure</a:t>
            </a:r>
          </a:p>
          <a:p>
            <a:pPr marL="342900" indent="-342900" algn="ctr"/>
            <a:endParaRPr lang="en-CA" b="1">
              <a:solidFill>
                <a:srgbClr val="FF0000"/>
              </a:solidFill>
              <a:latin typeface="Times New Roman" pitchFamily="18" charset="0"/>
              <a:cs typeface="Times New Roman" pitchFamily="18" charset="0"/>
            </a:endParaRPr>
          </a:p>
          <a:p>
            <a:pPr marL="342900" indent="-342900" algn="ctr">
              <a:buFontTx/>
              <a:buAutoNum type="arabicPeriod"/>
            </a:pPr>
            <a:r>
              <a:rPr lang="en-CA" b="1">
                <a:latin typeface="Times New Roman" pitchFamily="18" charset="0"/>
              </a:rPr>
              <a:t>Clear the desks out of the center of the classroom.</a:t>
            </a:r>
          </a:p>
          <a:p>
            <a:pPr marL="342900" indent="-342900" algn="ctr">
              <a:buFontTx/>
              <a:buAutoNum type="arabicPeriod"/>
            </a:pPr>
            <a:endParaRPr lang="en-CA" b="1">
              <a:latin typeface="Times New Roman" pitchFamily="18" charset="0"/>
            </a:endParaRPr>
          </a:p>
          <a:p>
            <a:pPr marL="342900" indent="-342900" algn="ctr"/>
            <a:r>
              <a:rPr lang="en-CA" b="1">
                <a:latin typeface="Times New Roman" pitchFamily="18" charset="0"/>
              </a:rPr>
              <a:t>2.  Create a pathway on the floor of the classroom. Use masking tape to create the pathway. </a:t>
            </a:r>
          </a:p>
          <a:p>
            <a:pPr marL="342900" indent="-342900" algn="ctr"/>
            <a:endParaRPr lang="en-CA" b="1">
              <a:latin typeface="Times New Roman" pitchFamily="18" charset="0"/>
            </a:endParaRPr>
          </a:p>
          <a:p>
            <a:pPr marL="342900" indent="-342900" algn="ctr"/>
            <a:r>
              <a:rPr lang="en-CA" b="1">
                <a:latin typeface="Times New Roman" pitchFamily="18" charset="0"/>
              </a:rPr>
              <a:t>3. The pathway should have about 15 steps (approximately one foot in length each).         The pathway will have to be wide enough to accommodate about half of the students in the class all on one step.</a:t>
            </a:r>
          </a:p>
          <a:p>
            <a:pPr marL="342900" indent="-342900" algn="ctr"/>
            <a:endParaRPr lang="en-CA" b="1">
              <a:latin typeface="Times New Roman" pitchFamily="18" charset="0"/>
            </a:endParaRPr>
          </a:p>
          <a:p>
            <a:pPr marL="342900" indent="-342900" algn="ctr"/>
            <a:r>
              <a:rPr lang="en-CA" b="1">
                <a:latin typeface="Times New Roman" pitchFamily="18" charset="0"/>
              </a:rPr>
              <a:t>4. At the end of the pathway, line up a row of desks. There should be enough desks to accommodate half of the students in the class. Place numbers on the desks, in order, starting with one.</a:t>
            </a:r>
          </a:p>
          <a:p>
            <a:pPr marL="342900" indent="-342900" algn="ctr"/>
            <a:endParaRPr lang="en-CA" b="1">
              <a:latin typeface="Times New Roman" pitchFamily="18" charset="0"/>
            </a:endParaRPr>
          </a:p>
          <a:p>
            <a:pPr marL="342900" indent="-342900" algn="ctr"/>
            <a:r>
              <a:rPr lang="en-CA" b="1">
                <a:latin typeface="Times New Roman" pitchFamily="18" charset="0"/>
              </a:rPr>
              <a:t>5. Select one umpire. Her/his job is to make sure no one cheats. You can select two umpires if  there are an even number of students in the class</a:t>
            </a:r>
          </a:p>
          <a:p>
            <a:pPr marL="342900" indent="-342900" algn="ctr"/>
            <a:r>
              <a:rPr lang="en-CA" b="1">
                <a:latin typeface="Times New Roman" pitchFamily="18" charset="0"/>
              </a:rPr>
              <a:t> </a:t>
            </a:r>
          </a:p>
        </p:txBody>
      </p:sp>
      <p:sp>
        <p:nvSpPr>
          <p:cNvPr id="42"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Walk a Mile in Another’s Shoe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to="" calcmode="lin" valueType="num">
                                      <p:cBhvr>
                                        <p:cTn id="7" dur="1" fill="hold"/>
                                        <p:tgtEl>
                                          <p:spTgt spid="307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 to="" calcmode="lin" valueType="num">
                                      <p:cBhvr>
                                        <p:cTn id="10" dur="1" fill="hold"/>
                                        <p:tgtEl>
                                          <p:spTgt spid="4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to="" calcmode="lin" valueType="num">
                                      <p:cBhvr>
                                        <p:cTn id="21" dur="1" fill="hold"/>
                                        <p:tgtEl>
                                          <p:spTgt spid="5">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 to="" calcmode="lin" valueType="num">
                                      <p:cBhvr>
                                        <p:cTn id="26" dur="1" fill="hold"/>
                                        <p:tgtEl>
                                          <p:spTgt spid="5">
                                            <p:txEl>
                                              <p:pRg st="6" end="6"/>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to="" calcmode="lin" valueType="num">
                                      <p:cBhvr>
                                        <p:cTn id="31" dur="1" fill="hold"/>
                                        <p:tgtEl>
                                          <p:spTgt spid="5">
                                            <p:txEl>
                                              <p:pRg st="8" end="8"/>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 to="" calcmode="lin" valueType="num">
                                      <p:cBhvr>
                                        <p:cTn id="36" dur="1" fill="hold"/>
                                        <p:tgtEl>
                                          <p:spTgt spid="5">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34819"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9</a:t>
            </a:r>
          </a:p>
        </p:txBody>
      </p:sp>
      <p:sp>
        <p:nvSpPr>
          <p:cNvPr id="5" name="Rectangle 4"/>
          <p:cNvSpPr>
            <a:spLocks noChangeArrowheads="1"/>
          </p:cNvSpPr>
          <p:nvPr/>
        </p:nvSpPr>
        <p:spPr bwMode="auto">
          <a:xfrm>
            <a:off x="0" y="990600"/>
            <a:ext cx="9144000" cy="5310188"/>
          </a:xfrm>
          <a:prstGeom prst="rect">
            <a:avLst/>
          </a:prstGeom>
          <a:noFill/>
          <a:ln w="9525">
            <a:noFill/>
            <a:miter lim="800000"/>
            <a:headEnd/>
            <a:tailEnd/>
          </a:ln>
        </p:spPr>
        <p:txBody>
          <a:bodyPr>
            <a:spAutoFit/>
          </a:bodyPr>
          <a:lstStyle/>
          <a:p>
            <a:pPr marL="342900" indent="-342900" algn="ctr"/>
            <a:r>
              <a:rPr lang="en-CA" b="1">
                <a:solidFill>
                  <a:srgbClr val="FF0000"/>
                </a:solidFill>
                <a:latin typeface="Times New Roman" pitchFamily="18" charset="0"/>
                <a:cs typeface="Times New Roman" pitchFamily="18" charset="0"/>
              </a:rPr>
              <a:t>Procedure</a:t>
            </a:r>
          </a:p>
          <a:p>
            <a:pPr marL="342900" indent="-342900" algn="ctr"/>
            <a:r>
              <a:rPr lang="en-CA" b="1">
                <a:latin typeface="Times New Roman" pitchFamily="18" charset="0"/>
              </a:rPr>
              <a:t> </a:t>
            </a:r>
          </a:p>
          <a:p>
            <a:pPr marL="342900" indent="-342900" algn="ctr"/>
            <a:r>
              <a:rPr lang="en-CA" b="1">
                <a:latin typeface="Times New Roman" pitchFamily="18" charset="0"/>
              </a:rPr>
              <a:t>6. Have students pick numbers out of a hat. Students with matching number become partners.</a:t>
            </a:r>
          </a:p>
          <a:p>
            <a:pPr marL="342900" indent="-342900" algn="ctr"/>
            <a:endParaRPr lang="en-CA" b="1">
              <a:latin typeface="Times New Roman" pitchFamily="18" charset="0"/>
            </a:endParaRPr>
          </a:p>
          <a:p>
            <a:pPr marL="342900" indent="-342900" algn="ctr"/>
            <a:r>
              <a:rPr lang="en-CA" b="1">
                <a:latin typeface="Times New Roman" pitchFamily="18" charset="0"/>
              </a:rPr>
              <a:t>7. One member of the team stands on the “starting point” or 8th step.</a:t>
            </a:r>
          </a:p>
          <a:p>
            <a:pPr marL="342900" indent="-342900" algn="ctr"/>
            <a:endParaRPr lang="en-CA" b="1">
              <a:latin typeface="Times New Roman" pitchFamily="18" charset="0"/>
            </a:endParaRPr>
          </a:p>
          <a:p>
            <a:pPr marL="342900" indent="-342900" algn="ctr"/>
            <a:r>
              <a:rPr lang="en-CA" b="1">
                <a:latin typeface="Times New Roman" pitchFamily="18" charset="0"/>
              </a:rPr>
              <a:t>8. The other member of the team sits in the desk with the corresponding number.</a:t>
            </a:r>
          </a:p>
          <a:p>
            <a:pPr marL="342900" indent="-342900" algn="ctr"/>
            <a:endParaRPr lang="en-CA" b="1">
              <a:latin typeface="Times New Roman" pitchFamily="18" charset="0"/>
            </a:endParaRPr>
          </a:p>
          <a:p>
            <a:pPr marL="342900" indent="-342900" algn="ctr"/>
            <a:r>
              <a:rPr lang="en-CA" b="1">
                <a:latin typeface="Times New Roman" pitchFamily="18" charset="0"/>
              </a:rPr>
              <a:t>9. The person sitting in the desk selects a piece of paper out of a hat.  That piece of paper details what has befallen the pair, and gives instruction for the other person to move forward or backward on the path.  All team members who are in the desks will take turns pulling a piece of paper.</a:t>
            </a:r>
          </a:p>
          <a:p>
            <a:pPr marL="342900" indent="-342900" algn="ctr"/>
            <a:endParaRPr lang="en-CA" b="1">
              <a:latin typeface="Times New Roman" pitchFamily="18" charset="0"/>
            </a:endParaRPr>
          </a:p>
          <a:p>
            <a:pPr marL="342900" indent="-342900" algn="ctr"/>
            <a:r>
              <a:rPr lang="en-CA" b="1">
                <a:latin typeface="Times New Roman" pitchFamily="18" charset="0"/>
              </a:rPr>
              <a:t>10. The goal of the activity is to reach the 15th step. Whoever reaches first wins.</a:t>
            </a:r>
          </a:p>
          <a:p>
            <a:pPr marL="342900" indent="-342900" algn="ctr"/>
            <a:endParaRPr lang="en-CA" b="1">
              <a:latin typeface="Times New Roman" pitchFamily="18" charset="0"/>
            </a:endParaRPr>
          </a:p>
          <a:p>
            <a:pPr marL="342900" indent="-342900" algn="ctr"/>
            <a:r>
              <a:rPr lang="en-CA" b="1">
                <a:latin typeface="Times New Roman" pitchFamily="18" charset="0"/>
              </a:rPr>
              <a:t>11. If time, we will play again, switching roles so the person sitting now has to stand.</a:t>
            </a:r>
          </a:p>
          <a:p>
            <a:pPr marL="342900" indent="-342900" algn="ctr"/>
            <a:endParaRPr lang="en-CA" b="1">
              <a:latin typeface="Times New Roman" pitchFamily="18" charset="0"/>
            </a:endParaRPr>
          </a:p>
          <a:p>
            <a:pPr marL="342900" indent="-342900" algn="ctr"/>
            <a:r>
              <a:rPr lang="en-CA" b="1">
                <a:latin typeface="Times New Roman" pitchFamily="18" charset="0"/>
              </a:rPr>
              <a:t>12. When we finish, we will be processing the activity through discussion.</a:t>
            </a:r>
            <a:endParaRPr lang="en-CA" b="1">
              <a:latin typeface="Times New Roman" pitchFamily="18" charset="0"/>
              <a:cs typeface="Times New Roman" pitchFamily="18" charset="0"/>
            </a:endParaRPr>
          </a:p>
        </p:txBody>
      </p:sp>
      <p:sp>
        <p:nvSpPr>
          <p:cNvPr id="42"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Walk a Mile in Another’s Shoe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to="" calcmode="lin" valueType="num">
                                      <p:cBhvr>
                                        <p:cTn id="7" dur="1" fill="hold"/>
                                        <p:tgtEl>
                                          <p:spTgt spid="307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 to="" calcmode="lin" valueType="num">
                                      <p:cBhvr>
                                        <p:cTn id="10" dur="1" fill="hold"/>
                                        <p:tgtEl>
                                          <p:spTgt spid="4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to="" calcmode="lin" valueType="num">
                                      <p:cBhvr>
                                        <p:cTn id="21" dur="1" fill="hold"/>
                                        <p:tgtEl>
                                          <p:spTgt spid="5">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 to="" calcmode="lin" valueType="num">
                                      <p:cBhvr>
                                        <p:cTn id="26" dur="1" fill="hold"/>
                                        <p:tgtEl>
                                          <p:spTgt spid="5">
                                            <p:txEl>
                                              <p:pRg st="6" end="6"/>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to="" calcmode="lin" valueType="num">
                                      <p:cBhvr>
                                        <p:cTn id="31" dur="1" fill="hold"/>
                                        <p:tgtEl>
                                          <p:spTgt spid="5">
                                            <p:txEl>
                                              <p:pRg st="8" end="8"/>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 to="" calcmode="lin" valueType="num">
                                      <p:cBhvr>
                                        <p:cTn id="36" dur="1" fill="hold"/>
                                        <p:tgtEl>
                                          <p:spTgt spid="5">
                                            <p:txEl>
                                              <p:pRg st="10" end="10"/>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5">
                                            <p:txEl>
                                              <p:pRg st="12" end="12"/>
                                            </p:txEl>
                                          </p:spTgt>
                                        </p:tgtEl>
                                        <p:attrNameLst>
                                          <p:attrName>style.visibility</p:attrName>
                                        </p:attrNameLst>
                                      </p:cBhvr>
                                      <p:to>
                                        <p:strVal val="visible"/>
                                      </p:to>
                                    </p:set>
                                    <p:anim to="" calcmode="lin" valueType="num">
                                      <p:cBhvr>
                                        <p:cTn id="41" dur="1" fill="hold"/>
                                        <p:tgtEl>
                                          <p:spTgt spid="5">
                                            <p:txEl>
                                              <p:pRg st="12" end="12"/>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5">
                                            <p:txEl>
                                              <p:pRg st="14" end="14"/>
                                            </p:txEl>
                                          </p:spTgt>
                                        </p:tgtEl>
                                        <p:attrNameLst>
                                          <p:attrName>style.visibility</p:attrName>
                                        </p:attrNameLst>
                                      </p:cBhvr>
                                      <p:to>
                                        <p:strVal val="visible"/>
                                      </p:to>
                                    </p:set>
                                    <p:anim to="" calcmode="lin" valueType="num">
                                      <p:cBhvr>
                                        <p:cTn id="46" dur="1" fill="hold"/>
                                        <p:tgtEl>
                                          <p:spTgt spid="5">
                                            <p:txEl>
                                              <p:pRg st="14" end="1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35843"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9</a:t>
            </a:r>
          </a:p>
        </p:txBody>
      </p:sp>
      <p:sp>
        <p:nvSpPr>
          <p:cNvPr id="5" name="Rectangle 4"/>
          <p:cNvSpPr>
            <a:spLocks noChangeArrowheads="1"/>
          </p:cNvSpPr>
          <p:nvPr/>
        </p:nvSpPr>
        <p:spPr bwMode="auto">
          <a:xfrm>
            <a:off x="0" y="1219200"/>
            <a:ext cx="9144000" cy="4760913"/>
          </a:xfrm>
          <a:prstGeom prst="rect">
            <a:avLst/>
          </a:prstGeom>
          <a:noFill/>
          <a:ln w="9525">
            <a:noFill/>
            <a:miter lim="800000"/>
            <a:headEnd/>
            <a:tailEnd/>
          </a:ln>
        </p:spPr>
        <p:txBody>
          <a:bodyPr>
            <a:spAutoFit/>
          </a:bodyPr>
          <a:lstStyle/>
          <a:p>
            <a:pPr marL="342900" indent="-342900" algn="ctr"/>
            <a:r>
              <a:rPr lang="en-CA" b="1">
                <a:solidFill>
                  <a:srgbClr val="FF0000"/>
                </a:solidFill>
                <a:latin typeface="Times New Roman" pitchFamily="18" charset="0"/>
              </a:rPr>
              <a:t>Processing</a:t>
            </a:r>
          </a:p>
          <a:p>
            <a:pPr marL="342900" indent="-342900" algn="ctr"/>
            <a:endParaRPr lang="en-CA" b="1">
              <a:solidFill>
                <a:srgbClr val="FF0000"/>
              </a:solidFill>
              <a:latin typeface="Times New Roman" pitchFamily="18" charset="0"/>
              <a:cs typeface="Times New Roman" pitchFamily="18" charset="0"/>
            </a:endParaRPr>
          </a:p>
          <a:p>
            <a:pPr marL="342900" indent="-342900" algn="ctr">
              <a:buFontTx/>
              <a:buAutoNum type="arabicPeriod"/>
            </a:pPr>
            <a:r>
              <a:rPr lang="en-CA" b="1">
                <a:latin typeface="Times New Roman" pitchFamily="18" charset="0"/>
              </a:rPr>
              <a:t>What did we learn?</a:t>
            </a:r>
          </a:p>
          <a:p>
            <a:pPr marL="342900" indent="-342900" algn="ctr">
              <a:buFontTx/>
              <a:buAutoNum type="arabicPeriod"/>
            </a:pPr>
            <a:endParaRPr lang="en-CA" b="1">
              <a:latin typeface="Times New Roman" pitchFamily="18" charset="0"/>
            </a:endParaRPr>
          </a:p>
          <a:p>
            <a:pPr marL="342900" indent="-342900" algn="ctr"/>
            <a:r>
              <a:rPr lang="en-CA" b="1">
                <a:latin typeface="Times New Roman" pitchFamily="18" charset="0"/>
              </a:rPr>
              <a:t>2. What causes poverty?</a:t>
            </a:r>
          </a:p>
          <a:p>
            <a:pPr marL="342900" indent="-342900" algn="ctr"/>
            <a:endParaRPr lang="en-CA" b="1">
              <a:latin typeface="Times New Roman" pitchFamily="18" charset="0"/>
            </a:endParaRPr>
          </a:p>
          <a:p>
            <a:pPr marL="342900" indent="-342900" algn="ctr"/>
            <a:r>
              <a:rPr lang="en-CA" b="1">
                <a:latin typeface="Times New Roman" pitchFamily="18" charset="0"/>
              </a:rPr>
              <a:t>3. What conditions have to exist for people to get out of poverty?</a:t>
            </a:r>
          </a:p>
          <a:p>
            <a:pPr marL="342900" indent="-342900" algn="ctr"/>
            <a:endParaRPr lang="en-CA" b="1">
              <a:latin typeface="Times New Roman" pitchFamily="18" charset="0"/>
            </a:endParaRPr>
          </a:p>
          <a:p>
            <a:pPr marL="342900" indent="-342900" algn="ctr"/>
            <a:r>
              <a:rPr lang="en-CA" b="1">
                <a:latin typeface="Times New Roman" pitchFamily="18" charset="0"/>
              </a:rPr>
              <a:t>4. Why has the “Canadian dream” been possible for so many people in our country?         Do we have the right conditions for people to escape poverty? What are they?</a:t>
            </a:r>
          </a:p>
          <a:p>
            <a:pPr marL="342900" indent="-342900" algn="ctr"/>
            <a:endParaRPr lang="en-CA" b="1">
              <a:latin typeface="Times New Roman" pitchFamily="18" charset="0"/>
            </a:endParaRPr>
          </a:p>
          <a:p>
            <a:pPr marL="342900" indent="-342900" algn="ctr"/>
            <a:r>
              <a:rPr lang="en-CA" b="1">
                <a:latin typeface="Times New Roman" pitchFamily="18" charset="0"/>
              </a:rPr>
              <a:t>5. Is our economic situation ideal?  Are there any problems in our economy that could prevent people from being economically secure? </a:t>
            </a:r>
          </a:p>
          <a:p>
            <a:pPr marL="342900" indent="-342900" algn="ctr"/>
            <a:r>
              <a:rPr lang="en-CA" b="1">
                <a:latin typeface="Times New Roman" pitchFamily="18" charset="0"/>
              </a:rPr>
              <a:t>What could we improve in our own economy? </a:t>
            </a:r>
          </a:p>
          <a:p>
            <a:pPr marL="342900" indent="-342900" algn="ctr"/>
            <a:r>
              <a:rPr lang="en-CA" b="1">
                <a:latin typeface="Times New Roman" pitchFamily="18" charset="0"/>
              </a:rPr>
              <a:t>Can we accomplish those goals?</a:t>
            </a:r>
          </a:p>
          <a:p>
            <a:pPr marL="342900" indent="-342900" algn="ctr"/>
            <a:endParaRPr lang="en-CA" b="1">
              <a:latin typeface="Times New Roman" pitchFamily="18" charset="0"/>
            </a:endParaRPr>
          </a:p>
          <a:p>
            <a:pPr marL="342900" indent="-342900" algn="ctr"/>
            <a:r>
              <a:rPr lang="en-CA" b="1">
                <a:latin typeface="Times New Roman" pitchFamily="18" charset="0"/>
              </a:rPr>
              <a:t>6. What can we do, as outsiders, to help people who are impoverished around the world? </a:t>
            </a:r>
          </a:p>
        </p:txBody>
      </p:sp>
      <p:sp>
        <p:nvSpPr>
          <p:cNvPr id="42"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Walk a Mile…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to="" calcmode="lin" valueType="num">
                                      <p:cBhvr>
                                        <p:cTn id="7" dur="1" fill="hold"/>
                                        <p:tgtEl>
                                          <p:spTgt spid="307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 to="" calcmode="lin" valueType="num">
                                      <p:cBhvr>
                                        <p:cTn id="10" dur="1" fill="hold"/>
                                        <p:tgtEl>
                                          <p:spTgt spid="4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to="" calcmode="lin" valueType="num">
                                      <p:cBhvr>
                                        <p:cTn id="21" dur="1" fill="hold"/>
                                        <p:tgtEl>
                                          <p:spTgt spid="5">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 to="" calcmode="lin" valueType="num">
                                      <p:cBhvr>
                                        <p:cTn id="26" dur="1" fill="hold"/>
                                        <p:tgtEl>
                                          <p:spTgt spid="5">
                                            <p:txEl>
                                              <p:pRg st="6" end="6"/>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to="" calcmode="lin" valueType="num">
                                      <p:cBhvr>
                                        <p:cTn id="31" dur="1" fill="hold"/>
                                        <p:tgtEl>
                                          <p:spTgt spid="5">
                                            <p:txEl>
                                              <p:pRg st="8" end="8"/>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 to="" calcmode="lin" valueType="num">
                                      <p:cBhvr>
                                        <p:cTn id="36" dur="1" fill="hold"/>
                                        <p:tgtEl>
                                          <p:spTgt spid="5">
                                            <p:txEl>
                                              <p:pRg st="10" end="10"/>
                                            </p:txEl>
                                          </p:spTgt>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anim to="" calcmode="lin" valueType="num">
                                      <p:cBhvr>
                                        <p:cTn id="39" dur="1" fill="hold"/>
                                        <p:tgtEl>
                                          <p:spTgt spid="5">
                                            <p:txEl>
                                              <p:pRg st="11" end="11"/>
                                            </p:txEl>
                                          </p:spTgt>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5">
                                            <p:txEl>
                                              <p:pRg st="12" end="12"/>
                                            </p:txEl>
                                          </p:spTgt>
                                        </p:tgtEl>
                                        <p:attrNameLst>
                                          <p:attrName>style.visibility</p:attrName>
                                        </p:attrNameLst>
                                      </p:cBhvr>
                                      <p:to>
                                        <p:strVal val="visible"/>
                                      </p:to>
                                    </p:set>
                                    <p:anim to="" calcmode="lin" valueType="num">
                                      <p:cBhvr>
                                        <p:cTn id="42" dur="1" fill="hold"/>
                                        <p:tgtEl>
                                          <p:spTgt spid="5">
                                            <p:txEl>
                                              <p:pRg st="12" end="12"/>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5">
                                            <p:txEl>
                                              <p:pRg st="14" end="14"/>
                                            </p:txEl>
                                          </p:spTgt>
                                        </p:tgtEl>
                                        <p:attrNameLst>
                                          <p:attrName>style.visibility</p:attrName>
                                        </p:attrNameLst>
                                      </p:cBhvr>
                                      <p:to>
                                        <p:strVal val="visible"/>
                                      </p:to>
                                    </p:set>
                                    <p:anim to="" calcmode="lin" valueType="num">
                                      <p:cBhvr>
                                        <p:cTn id="47" dur="1" fill="hold"/>
                                        <p:tgtEl>
                                          <p:spTgt spid="5">
                                            <p:txEl>
                                              <p:pRg st="14" end="1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42"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Writing a Kiva Resume</a:t>
            </a:r>
          </a:p>
        </p:txBody>
      </p:sp>
      <p:sp>
        <p:nvSpPr>
          <p:cNvPr id="36868"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10</a:t>
            </a:r>
          </a:p>
        </p:txBody>
      </p:sp>
      <p:sp>
        <p:nvSpPr>
          <p:cNvPr id="5" name="Rectangle 4"/>
          <p:cNvSpPr>
            <a:spLocks noChangeArrowheads="1"/>
          </p:cNvSpPr>
          <p:nvPr/>
        </p:nvSpPr>
        <p:spPr bwMode="auto">
          <a:xfrm>
            <a:off x="0" y="1905000"/>
            <a:ext cx="9144000" cy="3387725"/>
          </a:xfrm>
          <a:prstGeom prst="rect">
            <a:avLst/>
          </a:prstGeom>
          <a:noFill/>
          <a:ln w="9525">
            <a:noFill/>
            <a:miter lim="800000"/>
            <a:headEnd/>
            <a:tailEnd/>
          </a:ln>
        </p:spPr>
        <p:txBody>
          <a:bodyPr>
            <a:spAutoFit/>
          </a:bodyPr>
          <a:lstStyle/>
          <a:p>
            <a:pPr marL="342900" indent="-342900" algn="ctr"/>
            <a:r>
              <a:rPr lang="en-US" b="1">
                <a:solidFill>
                  <a:srgbClr val="FF0000"/>
                </a:solidFill>
                <a:latin typeface="Times New Roman" pitchFamily="18" charset="0"/>
              </a:rPr>
              <a:t>The Assignment:</a:t>
            </a:r>
          </a:p>
          <a:p>
            <a:pPr marL="342900" indent="-342900" algn="ctr"/>
            <a:endParaRPr lang="en-CA" b="1">
              <a:latin typeface="Times New Roman" pitchFamily="18" charset="0"/>
              <a:cs typeface="Times New Roman" pitchFamily="18" charset="0"/>
            </a:endParaRPr>
          </a:p>
          <a:p>
            <a:pPr marL="342900" indent="-342900" algn="ctr"/>
            <a:r>
              <a:rPr lang="en-CA" b="1">
                <a:latin typeface="Times New Roman" pitchFamily="18" charset="0"/>
              </a:rPr>
              <a:t>In this activity, students will review several examples of resumes and then practice writing a sample resume for a Kiva entrepreneur</a:t>
            </a:r>
            <a:endParaRPr lang="en-CA" b="1" i="1">
              <a:latin typeface="Times New Roman" pitchFamily="18" charset="0"/>
            </a:endParaRPr>
          </a:p>
          <a:p>
            <a:pPr marL="342900" indent="-342900" algn="ctr"/>
            <a:endParaRPr lang="en-US" b="1">
              <a:solidFill>
                <a:srgbClr val="FF0000"/>
              </a:solidFill>
              <a:latin typeface="Times New Roman" pitchFamily="18" charset="0"/>
            </a:endParaRPr>
          </a:p>
          <a:p>
            <a:pPr marL="342900" indent="-342900" algn="ctr"/>
            <a:r>
              <a:rPr lang="en-US" b="1">
                <a:solidFill>
                  <a:srgbClr val="FF0000"/>
                </a:solidFill>
                <a:latin typeface="Times New Roman" pitchFamily="18" charset="0"/>
              </a:rPr>
              <a:t>Objectives:</a:t>
            </a:r>
          </a:p>
          <a:p>
            <a:pPr marL="342900" indent="-342900" algn="ctr"/>
            <a:endParaRPr lang="en-CA" b="1">
              <a:latin typeface="Times New Roman" pitchFamily="18" charset="0"/>
              <a:cs typeface="Times New Roman" pitchFamily="18" charset="0"/>
            </a:endParaRPr>
          </a:p>
          <a:p>
            <a:pPr marL="342900" indent="-342900" algn="ctr"/>
            <a:r>
              <a:rPr lang="en-CA" b="1">
                <a:latin typeface="Times New Roman" pitchFamily="18" charset="0"/>
              </a:rPr>
              <a:t>Students will learn the basics of resume writing, and practice writing a resume that clearly expresses an individual’s talents, skills, and experiences</a:t>
            </a:r>
          </a:p>
          <a:p>
            <a:pPr marL="342900" indent="-342900" algn="ctr"/>
            <a:endParaRPr lang="en-CA" b="1">
              <a:latin typeface="Times New Roman" pitchFamily="18" charset="0"/>
            </a:endParaRPr>
          </a:p>
          <a:p>
            <a:pPr marL="342900" indent="-342900" algn="ctr"/>
            <a:r>
              <a:rPr lang="en-CA" b="1">
                <a:latin typeface="Times New Roman" pitchFamily="18" charset="0"/>
              </a:rPr>
              <a:t>Students will discuss the limitations of resumes as tools for communicating the experiences and skills of individuals who have different cultural and socioeconomic backgrounds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to="" calcmode="lin" valueType="num">
                                      <p:cBhvr>
                                        <p:cTn id="7" dur="1" fill="hold"/>
                                        <p:tgtEl>
                                          <p:spTgt spid="307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 to="" calcmode="lin" valueType="num">
                                      <p:cBhvr>
                                        <p:cTn id="10" dur="1" fill="hold"/>
                                        <p:tgtEl>
                                          <p:spTgt spid="4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to="" calcmode="lin" valueType="num">
                                      <p:cBhvr>
                                        <p:cTn id="21" dur="1" fill="hold"/>
                                        <p:tgtEl>
                                          <p:spTgt spid="5">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 to="" calcmode="lin" valueType="num">
                                      <p:cBhvr>
                                        <p:cTn id="26" dur="1" fill="hold"/>
                                        <p:tgtEl>
                                          <p:spTgt spid="5">
                                            <p:txEl>
                                              <p:pRg st="6" end="6"/>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to="" calcmode="lin" valueType="num">
                                      <p:cBhvr>
                                        <p:cTn id="31" dur="1" fill="hold"/>
                                        <p:tgtEl>
                                          <p:spTgt spid="5">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37891"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10</a:t>
            </a:r>
          </a:p>
        </p:txBody>
      </p:sp>
      <p:sp>
        <p:nvSpPr>
          <p:cNvPr id="5" name="Rectangle 4"/>
          <p:cNvSpPr>
            <a:spLocks noChangeArrowheads="1"/>
          </p:cNvSpPr>
          <p:nvPr/>
        </p:nvSpPr>
        <p:spPr bwMode="auto">
          <a:xfrm>
            <a:off x="0" y="762000"/>
            <a:ext cx="9144000" cy="5310188"/>
          </a:xfrm>
          <a:prstGeom prst="rect">
            <a:avLst/>
          </a:prstGeom>
          <a:noFill/>
          <a:ln w="9525">
            <a:noFill/>
            <a:miter lim="800000"/>
            <a:headEnd/>
            <a:tailEnd/>
          </a:ln>
        </p:spPr>
        <p:txBody>
          <a:bodyPr>
            <a:spAutoFit/>
          </a:bodyPr>
          <a:lstStyle/>
          <a:p>
            <a:pPr marL="342900" indent="-342900" algn="ctr"/>
            <a:r>
              <a:rPr lang="en-CA" b="1">
                <a:solidFill>
                  <a:srgbClr val="FF0000"/>
                </a:solidFill>
                <a:latin typeface="Times New Roman" pitchFamily="18" charset="0"/>
                <a:cs typeface="Times New Roman" pitchFamily="18" charset="0"/>
              </a:rPr>
              <a:t>Procedure</a:t>
            </a:r>
          </a:p>
          <a:p>
            <a:pPr marL="342900" indent="-342900" algn="ctr"/>
            <a:endParaRPr lang="en-CA" b="1">
              <a:solidFill>
                <a:srgbClr val="FF0000"/>
              </a:solidFill>
              <a:latin typeface="Times New Roman" pitchFamily="18" charset="0"/>
              <a:cs typeface="Times New Roman" pitchFamily="18" charset="0"/>
            </a:endParaRPr>
          </a:p>
          <a:p>
            <a:pPr marL="342900" indent="-342900" algn="ctr"/>
            <a:r>
              <a:rPr lang="en-CA" b="1">
                <a:latin typeface="Times New Roman" pitchFamily="18" charset="0"/>
              </a:rPr>
              <a:t>1. Review examples of resumes to share with the class.</a:t>
            </a:r>
          </a:p>
          <a:p>
            <a:pPr marL="342900" indent="-342900" algn="ctr"/>
            <a:r>
              <a:rPr lang="en-CA" b="1">
                <a:latin typeface="Times New Roman" pitchFamily="18" charset="0"/>
              </a:rPr>
              <a:t>What is the purpose of a resume? </a:t>
            </a:r>
          </a:p>
          <a:p>
            <a:pPr marL="342900" indent="-342900" algn="ctr"/>
            <a:r>
              <a:rPr lang="en-CA" b="1">
                <a:latin typeface="Times New Roman" pitchFamily="18" charset="0"/>
              </a:rPr>
              <a:t>How are they used by employers and job applicants?</a:t>
            </a:r>
          </a:p>
          <a:p>
            <a:pPr marL="342900" indent="-342900" algn="ctr"/>
            <a:endParaRPr lang="en-CA" b="1">
              <a:latin typeface="Times New Roman" pitchFamily="18" charset="0"/>
            </a:endParaRPr>
          </a:p>
          <a:p>
            <a:pPr marL="342900" indent="-342900" algn="ctr"/>
            <a:r>
              <a:rPr lang="en-CA" b="1">
                <a:latin typeface="Times New Roman" pitchFamily="18" charset="0"/>
              </a:rPr>
              <a:t>2. Discuss the major parts of a resume— goal statement/objective, work experience, educational experience, and talents/skills.</a:t>
            </a:r>
          </a:p>
          <a:p>
            <a:pPr marL="342900" indent="-342900" algn="ctr"/>
            <a:endParaRPr lang="en-CA" b="1">
              <a:latin typeface="Times New Roman" pitchFamily="18" charset="0"/>
            </a:endParaRPr>
          </a:p>
          <a:p>
            <a:pPr marL="342900" indent="-342900" algn="ctr"/>
            <a:r>
              <a:rPr lang="en-CA" b="1">
                <a:latin typeface="Times New Roman" pitchFamily="18" charset="0"/>
              </a:rPr>
              <a:t>3. Why are resumes designed the way they are?</a:t>
            </a:r>
          </a:p>
          <a:p>
            <a:pPr marL="342900" indent="-342900" algn="ctr"/>
            <a:r>
              <a:rPr lang="en-CA" b="1">
                <a:latin typeface="Times New Roman" pitchFamily="18" charset="0"/>
              </a:rPr>
              <a:t>Resumes must be concise, easily scannable, and accurate.</a:t>
            </a:r>
          </a:p>
          <a:p>
            <a:pPr marL="342900" indent="-342900" algn="ctr"/>
            <a:endParaRPr lang="en-CA" b="1">
              <a:latin typeface="Times New Roman" pitchFamily="18" charset="0"/>
            </a:endParaRPr>
          </a:p>
          <a:p>
            <a:pPr marL="342900" indent="-342900" algn="ctr"/>
            <a:r>
              <a:rPr lang="en-CA" b="1">
                <a:latin typeface="Times New Roman" pitchFamily="18" charset="0"/>
              </a:rPr>
              <a:t>4. Students will be working individually to find an entrepreneur on the Kiva website who has a detailed description.</a:t>
            </a:r>
          </a:p>
          <a:p>
            <a:pPr marL="342900" indent="-342900" algn="ctr"/>
            <a:r>
              <a:rPr lang="en-CA" b="1">
                <a:latin typeface="Times New Roman" pitchFamily="18" charset="0"/>
              </a:rPr>
              <a:t>Attempt to write a resume for the entrepreneur using any acceptable resume format.</a:t>
            </a:r>
          </a:p>
          <a:p>
            <a:pPr marL="342900" indent="-342900" algn="ctr"/>
            <a:r>
              <a:rPr lang="en-CA" b="1">
                <a:latin typeface="Times New Roman" pitchFamily="18" charset="0"/>
              </a:rPr>
              <a:t>If students find areas that are incomplete, or lacking (such as education) jot down these areas.</a:t>
            </a:r>
          </a:p>
          <a:p>
            <a:pPr marL="342900" indent="-342900" algn="ctr"/>
            <a:endParaRPr lang="en-CA" b="1">
              <a:latin typeface="Times New Roman" pitchFamily="18" charset="0"/>
            </a:endParaRPr>
          </a:p>
          <a:p>
            <a:pPr marL="342900" indent="-342900" algn="ctr"/>
            <a:r>
              <a:rPr lang="en-CA" b="1">
                <a:latin typeface="Times New Roman" pitchFamily="18" charset="0"/>
              </a:rPr>
              <a:t>5. Have students share their resumes in class</a:t>
            </a:r>
          </a:p>
        </p:txBody>
      </p:sp>
      <p:sp>
        <p:nvSpPr>
          <p:cNvPr id="42"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Writing a Kiva Resume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to="" calcmode="lin" valueType="num">
                                      <p:cBhvr>
                                        <p:cTn id="7" dur="1" fill="hold"/>
                                        <p:tgtEl>
                                          <p:spTgt spid="307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to="" calcmode="lin" valueType="num">
                                      <p:cBhvr>
                                        <p:cTn id="10" dur="1" fill="hold"/>
                                        <p:tgtEl>
                                          <p:spTgt spid="5">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 to="" calcmode="lin" valueType="num">
                                      <p:cBhvr>
                                        <p:cTn id="13" dur="1" fill="hold"/>
                                        <p:tgtEl>
                                          <p:spTgt spid="42"/>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to="" calcmode="lin" valueType="num">
                                      <p:cBhvr>
                                        <p:cTn id="18" dur="1" fill="hold"/>
                                        <p:tgtEl>
                                          <p:spTgt spid="5">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to="" calcmode="lin" valueType="num">
                                      <p:cBhvr>
                                        <p:cTn id="23" dur="1" fill="hold"/>
                                        <p:tgtEl>
                                          <p:spTgt spid="5">
                                            <p:txEl>
                                              <p:pRg st="3" end="3"/>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to="" calcmode="lin" valueType="num">
                                      <p:cBhvr>
                                        <p:cTn id="28" dur="1" fill="hold"/>
                                        <p:tgtEl>
                                          <p:spTgt spid="5">
                                            <p:txEl>
                                              <p:pRg st="4" end="4"/>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to="" calcmode="lin" valueType="num">
                                      <p:cBhvr>
                                        <p:cTn id="33" dur="1" fill="hold"/>
                                        <p:tgtEl>
                                          <p:spTgt spid="5">
                                            <p:txEl>
                                              <p:pRg st="6" end="6"/>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 to="" calcmode="lin" valueType="num">
                                      <p:cBhvr>
                                        <p:cTn id="38" dur="1" fill="hold"/>
                                        <p:tgtEl>
                                          <p:spTgt spid="5">
                                            <p:txEl>
                                              <p:pRg st="8" end="8"/>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to="" calcmode="lin" valueType="num">
                                      <p:cBhvr>
                                        <p:cTn id="43" dur="1" fill="hold"/>
                                        <p:tgtEl>
                                          <p:spTgt spid="5">
                                            <p:txEl>
                                              <p:pRg st="9" end="9"/>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5">
                                            <p:txEl>
                                              <p:pRg st="11" end="11"/>
                                            </p:txEl>
                                          </p:spTgt>
                                        </p:tgtEl>
                                        <p:attrNameLst>
                                          <p:attrName>style.visibility</p:attrName>
                                        </p:attrNameLst>
                                      </p:cBhvr>
                                      <p:to>
                                        <p:strVal val="visible"/>
                                      </p:to>
                                    </p:set>
                                    <p:anim to="" calcmode="lin" valueType="num">
                                      <p:cBhvr>
                                        <p:cTn id="48" dur="1" fill="hold"/>
                                        <p:tgtEl>
                                          <p:spTgt spid="5">
                                            <p:txEl>
                                              <p:pRg st="11" end="11"/>
                                            </p:txEl>
                                          </p:spTgt>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nodeType="clickEffect">
                                  <p:stCondLst>
                                    <p:cond delay="0"/>
                                  </p:stCondLst>
                                  <p:childTnLst>
                                    <p:set>
                                      <p:cBhvr>
                                        <p:cTn id="52" dur="1" fill="hold">
                                          <p:stCondLst>
                                            <p:cond delay="0"/>
                                          </p:stCondLst>
                                        </p:cTn>
                                        <p:tgtEl>
                                          <p:spTgt spid="5">
                                            <p:txEl>
                                              <p:pRg st="12" end="12"/>
                                            </p:txEl>
                                          </p:spTgt>
                                        </p:tgtEl>
                                        <p:attrNameLst>
                                          <p:attrName>style.visibility</p:attrName>
                                        </p:attrNameLst>
                                      </p:cBhvr>
                                      <p:to>
                                        <p:strVal val="visible"/>
                                      </p:to>
                                    </p:set>
                                    <p:anim to="" calcmode="lin" valueType="num">
                                      <p:cBhvr>
                                        <p:cTn id="53" dur="1" fill="hold"/>
                                        <p:tgtEl>
                                          <p:spTgt spid="5">
                                            <p:txEl>
                                              <p:pRg st="12" end="12"/>
                                            </p:txEl>
                                          </p:spTgt>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nodeType="clickEffect">
                                  <p:stCondLst>
                                    <p:cond delay="0"/>
                                  </p:stCondLst>
                                  <p:childTnLst>
                                    <p:set>
                                      <p:cBhvr>
                                        <p:cTn id="57" dur="1" fill="hold">
                                          <p:stCondLst>
                                            <p:cond delay="0"/>
                                          </p:stCondLst>
                                        </p:cTn>
                                        <p:tgtEl>
                                          <p:spTgt spid="5">
                                            <p:txEl>
                                              <p:pRg st="13" end="13"/>
                                            </p:txEl>
                                          </p:spTgt>
                                        </p:tgtEl>
                                        <p:attrNameLst>
                                          <p:attrName>style.visibility</p:attrName>
                                        </p:attrNameLst>
                                      </p:cBhvr>
                                      <p:to>
                                        <p:strVal val="visible"/>
                                      </p:to>
                                    </p:set>
                                    <p:anim to="" calcmode="lin" valueType="num">
                                      <p:cBhvr>
                                        <p:cTn id="58" dur="1" fill="hold"/>
                                        <p:tgtEl>
                                          <p:spTgt spid="5">
                                            <p:txEl>
                                              <p:pRg st="13" end="13"/>
                                            </p:txEl>
                                          </p:spTgt>
                                        </p:tgtEl>
                                        <p:attrNameLst>
                                          <p:attrName/>
                                        </p:attrNameLst>
                                      </p:cBhvr>
                                    </p:anim>
                                  </p:childTnLst>
                                </p:cTn>
                              </p:par>
                            </p:childTnLst>
                          </p:cTn>
                        </p:par>
                      </p:childTnLst>
                    </p:cTn>
                  </p:par>
                  <p:par>
                    <p:cTn id="59" fill="hold">
                      <p:stCondLst>
                        <p:cond delay="indefinite"/>
                      </p:stCondLst>
                      <p:childTnLst>
                        <p:par>
                          <p:cTn id="60" fill="hold">
                            <p:stCondLst>
                              <p:cond delay="0"/>
                            </p:stCondLst>
                            <p:childTnLst>
                              <p:par>
                                <p:cTn id="61" presetID="24" presetClass="entr" presetSubtype="0" fill="hold" nodeType="clickEffect">
                                  <p:stCondLst>
                                    <p:cond delay="0"/>
                                  </p:stCondLst>
                                  <p:childTnLst>
                                    <p:set>
                                      <p:cBhvr>
                                        <p:cTn id="62" dur="1" fill="hold">
                                          <p:stCondLst>
                                            <p:cond delay="0"/>
                                          </p:stCondLst>
                                        </p:cTn>
                                        <p:tgtEl>
                                          <p:spTgt spid="5">
                                            <p:txEl>
                                              <p:pRg st="15" end="15"/>
                                            </p:txEl>
                                          </p:spTgt>
                                        </p:tgtEl>
                                        <p:attrNameLst>
                                          <p:attrName>style.visibility</p:attrName>
                                        </p:attrNameLst>
                                      </p:cBhvr>
                                      <p:to>
                                        <p:strVal val="visible"/>
                                      </p:to>
                                    </p:set>
                                    <p:anim to="" calcmode="lin" valueType="num">
                                      <p:cBhvr>
                                        <p:cTn id="63" dur="1" fill="hold"/>
                                        <p:tgtEl>
                                          <p:spTgt spid="5">
                                            <p:txEl>
                                              <p:pRg st="15" end="1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42"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Writing a Kiva Resume</a:t>
            </a:r>
          </a:p>
        </p:txBody>
      </p:sp>
      <p:sp>
        <p:nvSpPr>
          <p:cNvPr id="38916"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10</a:t>
            </a:r>
          </a:p>
        </p:txBody>
      </p:sp>
      <p:sp>
        <p:nvSpPr>
          <p:cNvPr id="5" name="Rectangle 4"/>
          <p:cNvSpPr>
            <a:spLocks noChangeArrowheads="1"/>
          </p:cNvSpPr>
          <p:nvPr/>
        </p:nvSpPr>
        <p:spPr bwMode="auto">
          <a:xfrm>
            <a:off x="0" y="1447800"/>
            <a:ext cx="9144000" cy="4486275"/>
          </a:xfrm>
          <a:prstGeom prst="rect">
            <a:avLst/>
          </a:prstGeom>
          <a:noFill/>
          <a:ln w="9525">
            <a:noFill/>
            <a:miter lim="800000"/>
            <a:headEnd/>
            <a:tailEnd/>
          </a:ln>
        </p:spPr>
        <p:txBody>
          <a:bodyPr>
            <a:spAutoFit/>
          </a:bodyPr>
          <a:lstStyle/>
          <a:p>
            <a:pPr marL="342900" indent="-342900" algn="ctr"/>
            <a:r>
              <a:rPr lang="en-CA" b="1" dirty="0">
                <a:solidFill>
                  <a:srgbClr val="FF0000"/>
                </a:solidFill>
                <a:latin typeface="Times New Roman" pitchFamily="18" charset="0"/>
              </a:rPr>
              <a:t>Assessment </a:t>
            </a:r>
          </a:p>
          <a:p>
            <a:pPr marL="342900" indent="-342900" algn="ctr"/>
            <a:endParaRPr lang="en-CA" b="1" dirty="0">
              <a:solidFill>
                <a:srgbClr val="FF0000"/>
              </a:solidFill>
              <a:latin typeface="Times New Roman" pitchFamily="18" charset="0"/>
            </a:endParaRPr>
          </a:p>
          <a:p>
            <a:pPr marL="342900" indent="-342900" algn="ctr"/>
            <a:r>
              <a:rPr lang="en-CA" b="1" dirty="0">
                <a:latin typeface="Times New Roman" pitchFamily="18" charset="0"/>
              </a:rPr>
              <a:t>How did writing a resume reveal similarities and differences between the lives of students and the lives of entrepreneurs?</a:t>
            </a:r>
          </a:p>
          <a:p>
            <a:pPr marL="342900" indent="-342900" algn="ctr"/>
            <a:endParaRPr lang="en-CA" b="1" dirty="0">
              <a:latin typeface="Times New Roman" pitchFamily="18" charset="0"/>
            </a:endParaRPr>
          </a:p>
          <a:p>
            <a:pPr marL="342900" indent="-342900" algn="ctr"/>
            <a:r>
              <a:rPr lang="en-CA" b="1" dirty="0">
                <a:latin typeface="Times New Roman" pitchFamily="18" charset="0"/>
              </a:rPr>
              <a:t>How effective is a resume in communicating information about an individual who is very different in culture, heritage, and experience? </a:t>
            </a:r>
          </a:p>
          <a:p>
            <a:pPr marL="342900" indent="-342900" algn="ctr"/>
            <a:endParaRPr lang="en-CA" b="1" dirty="0">
              <a:latin typeface="Times New Roman" pitchFamily="18" charset="0"/>
            </a:endParaRPr>
          </a:p>
          <a:p>
            <a:pPr marL="342900" indent="-342900" algn="ctr"/>
            <a:r>
              <a:rPr lang="en-CA" b="1" dirty="0">
                <a:latin typeface="Times New Roman" pitchFamily="18" charset="0"/>
              </a:rPr>
              <a:t>Can students think of alternative ways to communicate this information? </a:t>
            </a:r>
          </a:p>
          <a:p>
            <a:pPr marL="342900" indent="-342900" algn="ctr"/>
            <a:endParaRPr lang="en-CA" b="1" dirty="0">
              <a:latin typeface="Times New Roman" pitchFamily="18" charset="0"/>
            </a:endParaRPr>
          </a:p>
          <a:p>
            <a:pPr marL="342900" indent="-342900" algn="ctr"/>
            <a:r>
              <a:rPr lang="en-CA" b="1" dirty="0">
                <a:latin typeface="Times New Roman" pitchFamily="18" charset="0"/>
              </a:rPr>
              <a:t>Review the resumes in class, and if you have the time, have students revise the resumes based on your feedback and that of their peers.</a:t>
            </a:r>
          </a:p>
          <a:p>
            <a:pPr marL="342900" indent="-342900" algn="ctr"/>
            <a:endParaRPr lang="en-CA" b="1" dirty="0">
              <a:latin typeface="Times New Roman" pitchFamily="18" charset="0"/>
            </a:endParaRPr>
          </a:p>
          <a:p>
            <a:pPr marL="342900" indent="-342900" algn="ctr"/>
            <a:r>
              <a:rPr lang="en-CA" b="1" dirty="0">
                <a:solidFill>
                  <a:srgbClr val="FF0000"/>
                </a:solidFill>
                <a:latin typeface="Times New Roman" pitchFamily="18" charset="0"/>
              </a:rPr>
              <a:t>Due:</a:t>
            </a:r>
          </a:p>
          <a:p>
            <a:pPr marL="342900" indent="-342900" algn="ctr"/>
            <a:endParaRPr lang="en-CA" b="1" dirty="0">
              <a:solidFill>
                <a:srgbClr val="FF0000"/>
              </a:solidFill>
              <a:latin typeface="Times New Roman" pitchFamily="18" charset="0"/>
            </a:endParaRPr>
          </a:p>
          <a:p>
            <a:pPr marL="342900" indent="-342900" algn="ctr"/>
            <a:r>
              <a:rPr lang="en-CA" b="1" dirty="0">
                <a:latin typeface="Times New Roman" pitchFamily="18" charset="0"/>
              </a:rPr>
              <a:t>It is to be completed and placed in your Kiva portfolio no later than </a:t>
            </a:r>
            <a:r>
              <a:rPr lang="en-CA" b="1" dirty="0" smtClean="0">
                <a:latin typeface="Times New Roman" pitchFamily="18" charset="0"/>
              </a:rPr>
              <a:t>April 27</a:t>
            </a:r>
            <a:r>
              <a:rPr lang="en-CA" b="1" baseline="30000" dirty="0" smtClean="0">
                <a:latin typeface="Times New Roman" pitchFamily="18" charset="0"/>
              </a:rPr>
              <a:t>th</a:t>
            </a:r>
            <a:r>
              <a:rPr lang="en-CA" b="1" dirty="0" smtClean="0">
                <a:latin typeface="Times New Roman" pitchFamily="18" charset="0"/>
              </a:rPr>
              <a:t> </a:t>
            </a:r>
            <a:endParaRPr lang="en-CA"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to="" calcmode="lin" valueType="num">
                                      <p:cBhvr>
                                        <p:cTn id="7" dur="1" fill="hold"/>
                                        <p:tgtEl>
                                          <p:spTgt spid="307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 to="" calcmode="lin" valueType="num">
                                      <p:cBhvr>
                                        <p:cTn id="10" dur="1" fill="hold"/>
                                        <p:tgtEl>
                                          <p:spTgt spid="4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to="" calcmode="lin" valueType="num">
                                      <p:cBhvr>
                                        <p:cTn id="21" dur="1" fill="hold"/>
                                        <p:tgtEl>
                                          <p:spTgt spid="5">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 to="" calcmode="lin" valueType="num">
                                      <p:cBhvr>
                                        <p:cTn id="26" dur="1" fill="hold"/>
                                        <p:tgtEl>
                                          <p:spTgt spid="5">
                                            <p:txEl>
                                              <p:pRg st="6" end="6"/>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to="" calcmode="lin" valueType="num">
                                      <p:cBhvr>
                                        <p:cTn id="31" dur="1" fill="hold"/>
                                        <p:tgtEl>
                                          <p:spTgt spid="5">
                                            <p:txEl>
                                              <p:pRg st="8" end="8"/>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 to="" calcmode="lin" valueType="num">
                                      <p:cBhvr>
                                        <p:cTn id="36" dur="1" fill="hold"/>
                                        <p:tgtEl>
                                          <p:spTgt spid="5">
                                            <p:txEl>
                                              <p:pRg st="10" end="10"/>
                                            </p:txEl>
                                          </p:spTgt>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anim to="" calcmode="lin" valueType="num">
                                      <p:cBhvr>
                                        <p:cTn id="39" dur="1" fill="hold"/>
                                        <p:tgtEl>
                                          <p:spTgt spid="5">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39939"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11</a:t>
            </a:r>
          </a:p>
        </p:txBody>
      </p:sp>
      <p:sp>
        <p:nvSpPr>
          <p:cNvPr id="15364"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Writing a Letter</a:t>
            </a:r>
          </a:p>
        </p:txBody>
      </p:sp>
      <p:sp>
        <p:nvSpPr>
          <p:cNvPr id="5" name="Rectangle 4"/>
          <p:cNvSpPr>
            <a:spLocks noChangeArrowheads="1"/>
          </p:cNvSpPr>
          <p:nvPr/>
        </p:nvSpPr>
        <p:spPr bwMode="auto">
          <a:xfrm>
            <a:off x="0" y="1143000"/>
            <a:ext cx="9144000" cy="3970338"/>
          </a:xfrm>
          <a:prstGeom prst="rect">
            <a:avLst/>
          </a:prstGeom>
          <a:noFill/>
          <a:ln w="9525">
            <a:noFill/>
            <a:miter lim="800000"/>
            <a:headEnd/>
            <a:tailEnd/>
          </a:ln>
        </p:spPr>
        <p:txBody>
          <a:bodyPr>
            <a:spAutoFit/>
          </a:bodyPr>
          <a:lstStyle/>
          <a:p>
            <a:pPr algn="ctr"/>
            <a:r>
              <a:rPr lang="en-US" b="1">
                <a:solidFill>
                  <a:srgbClr val="FF0000"/>
                </a:solidFill>
                <a:latin typeface="Times New Roman" pitchFamily="18" charset="0"/>
              </a:rPr>
              <a:t>The Assignment:</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In this activity, students will work independently to write a letter for an audience of their choosing</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In the letter, the students will explain what Kiva is, express their personal values related to global social action and try to communicate the challenges faced by a Kiva entrepreneur</a:t>
            </a:r>
            <a:endParaRPr lang="en-US" b="1">
              <a:solidFill>
                <a:srgbClr val="FF0000"/>
              </a:solidFill>
              <a:latin typeface="Times New Roman" pitchFamily="18" charset="0"/>
              <a:cs typeface="Times New Roman" pitchFamily="18" charset="0"/>
            </a:endParaRPr>
          </a:p>
          <a:p>
            <a:pPr algn="ctr"/>
            <a:endParaRPr lang="en-US" b="1">
              <a:solidFill>
                <a:srgbClr val="FF0000"/>
              </a:solidFill>
              <a:latin typeface="Times New Roman" pitchFamily="18" charset="0"/>
            </a:endParaRPr>
          </a:p>
          <a:p>
            <a:pPr algn="ctr"/>
            <a:r>
              <a:rPr lang="en-US" b="1">
                <a:solidFill>
                  <a:srgbClr val="FF0000"/>
                </a:solidFill>
                <a:latin typeface="Times New Roman" pitchFamily="18" charset="0"/>
              </a:rPr>
              <a:t>Objectives:</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Students will practice writing a persuasive letter</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Students will express their values related to Kiva and attempt to communicate why a small loan might make a big difference for a Kiva entrepreneur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 to="" calcmode="lin" valueType="num">
                                      <p:cBhvr>
                                        <p:cTn id="10" dur="1" fill="hold"/>
                                        <p:tgtEl>
                                          <p:spTgt spid="1536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to="" calcmode="lin" valueType="num">
                                      <p:cBhvr>
                                        <p:cTn id="19" dur="1" fill="hold"/>
                                        <p:tgtEl>
                                          <p:spTgt spid="5">
                                            <p:txEl>
                                              <p:pRg st="4" end="4"/>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 to="" calcmode="lin" valueType="num">
                                      <p:cBhvr>
                                        <p:cTn id="24" dur="1" fill="hold"/>
                                        <p:tgtEl>
                                          <p:spTgt spid="5">
                                            <p:txEl>
                                              <p:pRg st="6" end="6"/>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 to="" calcmode="lin" valueType="num">
                                      <p:cBhvr>
                                        <p:cTn id="27" dur="1" fill="hold"/>
                                        <p:tgtEl>
                                          <p:spTgt spid="5">
                                            <p:txEl>
                                              <p:pRg st="8" end="8"/>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5">
                                            <p:txEl>
                                              <p:pRg st="10" end="10"/>
                                            </p:txEl>
                                          </p:spTgt>
                                        </p:tgtEl>
                                        <p:attrNameLst>
                                          <p:attrName>style.visibility</p:attrName>
                                        </p:attrNameLst>
                                      </p:cBhvr>
                                      <p:to>
                                        <p:strVal val="visible"/>
                                      </p:to>
                                    </p:set>
                                    <p:anim to="" calcmode="lin" valueType="num">
                                      <p:cBhvr>
                                        <p:cTn id="30" dur="1" fill="hold"/>
                                        <p:tgtEl>
                                          <p:spTgt spid="5">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40963"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11</a:t>
            </a:r>
          </a:p>
        </p:txBody>
      </p:sp>
      <p:sp>
        <p:nvSpPr>
          <p:cNvPr id="5" name="Rectangle 4"/>
          <p:cNvSpPr>
            <a:spLocks noChangeArrowheads="1"/>
          </p:cNvSpPr>
          <p:nvPr/>
        </p:nvSpPr>
        <p:spPr bwMode="auto">
          <a:xfrm>
            <a:off x="0" y="627063"/>
            <a:ext cx="9144000" cy="5986462"/>
          </a:xfrm>
          <a:prstGeom prst="rect">
            <a:avLst/>
          </a:prstGeom>
          <a:noFill/>
          <a:ln w="9525">
            <a:noFill/>
            <a:miter lim="800000"/>
            <a:headEnd/>
            <a:tailEnd/>
          </a:ln>
        </p:spPr>
        <p:txBody>
          <a:bodyPr>
            <a:spAutoFit/>
          </a:bodyPr>
          <a:lstStyle/>
          <a:p>
            <a:pPr algn="ctr">
              <a:defRPr/>
            </a:pPr>
            <a:r>
              <a:rPr lang="en-CA" b="1" dirty="0">
                <a:solidFill>
                  <a:srgbClr val="FF0000"/>
                </a:solidFill>
                <a:latin typeface="Times New Roman" pitchFamily="18" charset="0"/>
                <a:cs typeface="Times New Roman" pitchFamily="18" charset="0"/>
              </a:rPr>
              <a:t>Procedure</a:t>
            </a:r>
          </a:p>
          <a:p>
            <a:pPr algn="ctr">
              <a:defRPr/>
            </a:pPr>
            <a:endParaRPr lang="en-CA" b="1" dirty="0">
              <a:solidFill>
                <a:srgbClr val="FF0000"/>
              </a:solidFill>
              <a:latin typeface="Times New Roman" pitchFamily="18" charset="0"/>
              <a:cs typeface="Times New Roman" pitchFamily="18" charset="0"/>
            </a:endParaRPr>
          </a:p>
          <a:p>
            <a:pPr marL="342900" indent="-342900" algn="ctr">
              <a:defRPr/>
            </a:pPr>
            <a:r>
              <a:rPr lang="en-CA" b="1" dirty="0">
                <a:solidFill>
                  <a:srgbClr val="FF0000"/>
                </a:solidFill>
                <a:latin typeface="Times New Roman" pitchFamily="18" charset="0"/>
                <a:cs typeface="Times New Roman" pitchFamily="18" charset="0"/>
              </a:rPr>
              <a:t>1.  </a:t>
            </a:r>
            <a:r>
              <a:rPr lang="en-CA" b="1" dirty="0">
                <a:latin typeface="Times New Roman" pitchFamily="18" charset="0"/>
                <a:cs typeface="Times New Roman" pitchFamily="18" charset="0"/>
              </a:rPr>
              <a:t>Discuss the elements of a letter with students.                                                               </a:t>
            </a:r>
            <a:r>
              <a:rPr lang="en-CA" sz="1700" b="1" dirty="0">
                <a:latin typeface="Times New Roman" pitchFamily="18" charset="0"/>
                <a:cs typeface="Times New Roman" pitchFamily="18" charset="0"/>
              </a:rPr>
              <a:t>Discuss with students the specific elements of letters to the editor, letters to politicians, etc.</a:t>
            </a:r>
          </a:p>
          <a:p>
            <a:pPr marL="342900" indent="-342900" algn="ctr">
              <a:buFontTx/>
              <a:buAutoNum type="arabicPeriod"/>
              <a:defRPr/>
            </a:pPr>
            <a:endParaRPr lang="en-CA" b="1" dirty="0">
              <a:latin typeface="Times New Roman" pitchFamily="18" charset="0"/>
              <a:cs typeface="Times New Roman" pitchFamily="18" charset="0"/>
            </a:endParaRPr>
          </a:p>
          <a:p>
            <a:pPr algn="ctr">
              <a:defRPr/>
            </a:pPr>
            <a:r>
              <a:rPr lang="en-CA" b="1" dirty="0">
                <a:solidFill>
                  <a:srgbClr val="FF0000"/>
                </a:solidFill>
                <a:latin typeface="Times New Roman" pitchFamily="18" charset="0"/>
                <a:cs typeface="Times New Roman" pitchFamily="18" charset="0"/>
              </a:rPr>
              <a:t>2.  </a:t>
            </a:r>
            <a:r>
              <a:rPr lang="en-CA" b="1" dirty="0">
                <a:latin typeface="Times New Roman" pitchFamily="18" charset="0"/>
                <a:cs typeface="Times New Roman" pitchFamily="18" charset="0"/>
              </a:rPr>
              <a:t>The purpose of their letters will be to describe Kiva, to express what the student finds personally important or valuable about participating in Kiva, and to communicate why a loan may help a specific Kiva entrepreneur:</a:t>
            </a:r>
          </a:p>
          <a:p>
            <a:pPr algn="ctr">
              <a:defRPr/>
            </a:pPr>
            <a:endParaRPr lang="en-CA" sz="1600" b="1" dirty="0">
              <a:latin typeface="Times New Roman" pitchFamily="18" charset="0"/>
              <a:cs typeface="Times New Roman" pitchFamily="18" charset="0"/>
            </a:endParaRPr>
          </a:p>
          <a:p>
            <a:pPr algn="ctr">
              <a:defRPr/>
            </a:pPr>
            <a:r>
              <a:rPr lang="en-CA" sz="1600" b="1" dirty="0">
                <a:solidFill>
                  <a:srgbClr val="002060"/>
                </a:solidFill>
                <a:latin typeface="Times New Roman" pitchFamily="18" charset="0"/>
                <a:cs typeface="Times New Roman" pitchFamily="18" charset="0"/>
              </a:rPr>
              <a:t>Explaining Kiva</a:t>
            </a:r>
          </a:p>
          <a:p>
            <a:pPr algn="ctr">
              <a:defRPr/>
            </a:pPr>
            <a:r>
              <a:rPr lang="en-CA" sz="1600" b="1" dirty="0">
                <a:latin typeface="Times New Roman" pitchFamily="18" charset="0"/>
                <a:cs typeface="Times New Roman" pitchFamily="18" charset="0"/>
              </a:rPr>
              <a:t>• Students should explain what Kiva is, how it works, and how people participate in Kiva.</a:t>
            </a:r>
          </a:p>
          <a:p>
            <a:pPr algn="ctr">
              <a:defRPr/>
            </a:pPr>
            <a:r>
              <a:rPr lang="en-CA" sz="1600" b="1" dirty="0">
                <a:latin typeface="Times New Roman" pitchFamily="18" charset="0"/>
                <a:cs typeface="Times New Roman" pitchFamily="18" charset="0"/>
              </a:rPr>
              <a:t>• Students should include specific figures in this section: how many people lend to Kiva, how many people have been impacted?</a:t>
            </a:r>
          </a:p>
          <a:p>
            <a:pPr algn="ctr">
              <a:defRPr/>
            </a:pPr>
            <a:endParaRPr lang="en-CA" sz="1600" b="1" dirty="0">
              <a:latin typeface="Times New Roman" pitchFamily="18" charset="0"/>
              <a:cs typeface="Times New Roman" pitchFamily="18" charset="0"/>
            </a:endParaRPr>
          </a:p>
          <a:p>
            <a:pPr algn="ctr">
              <a:defRPr/>
            </a:pPr>
            <a:r>
              <a:rPr lang="en-CA" sz="1600" b="1" dirty="0">
                <a:solidFill>
                  <a:srgbClr val="002060"/>
                </a:solidFill>
                <a:latin typeface="Times New Roman" pitchFamily="18" charset="0"/>
                <a:cs typeface="Times New Roman" pitchFamily="18" charset="0"/>
              </a:rPr>
              <a:t>Personal Values</a:t>
            </a:r>
          </a:p>
          <a:p>
            <a:pPr algn="ctr">
              <a:defRPr/>
            </a:pPr>
            <a:r>
              <a:rPr lang="en-CA" sz="1600" b="1" dirty="0">
                <a:latin typeface="Times New Roman" pitchFamily="18" charset="0"/>
                <a:cs typeface="Times New Roman" pitchFamily="18" charset="0"/>
              </a:rPr>
              <a:t>• Why do you think loaning to Kiva is important? How is it different from other forms of “charity”?</a:t>
            </a:r>
          </a:p>
          <a:p>
            <a:pPr algn="ctr">
              <a:defRPr/>
            </a:pPr>
            <a:r>
              <a:rPr lang="en-CA" sz="1600" b="1" dirty="0">
                <a:latin typeface="Times New Roman" pitchFamily="18" charset="0"/>
                <a:cs typeface="Times New Roman" pitchFamily="18" charset="0"/>
              </a:rPr>
              <a:t>• What are your personal values related to Kiva? How has participating in Kiva changed your perspective on the world?</a:t>
            </a:r>
          </a:p>
          <a:p>
            <a:pPr algn="ctr">
              <a:defRPr/>
            </a:pPr>
            <a:endParaRPr lang="en-CA" sz="1600" b="1" dirty="0">
              <a:latin typeface="Times New Roman" pitchFamily="18" charset="0"/>
              <a:cs typeface="Times New Roman" pitchFamily="18" charset="0"/>
            </a:endParaRPr>
          </a:p>
          <a:p>
            <a:pPr algn="ctr">
              <a:defRPr/>
            </a:pPr>
            <a:r>
              <a:rPr lang="en-CA" sz="1600" b="1" dirty="0">
                <a:solidFill>
                  <a:srgbClr val="002060"/>
                </a:solidFill>
                <a:latin typeface="Times New Roman" pitchFamily="18" charset="0"/>
                <a:cs typeface="Times New Roman" pitchFamily="18" charset="0"/>
              </a:rPr>
              <a:t>Expressing the Impact</a:t>
            </a:r>
          </a:p>
          <a:p>
            <a:pPr algn="ctr">
              <a:defRPr/>
            </a:pPr>
            <a:r>
              <a:rPr lang="en-CA" sz="1600" b="1" dirty="0">
                <a:latin typeface="Times New Roman" pitchFamily="18" charset="0"/>
                <a:cs typeface="Times New Roman" pitchFamily="18" charset="0"/>
              </a:rPr>
              <a:t>• Choose a specific entrepreneur, and describe what life is like for him or her using details from the Kiva website. How is their life different from your own, how is it similar? How might a loan from Kiva help this individual?</a:t>
            </a:r>
          </a:p>
        </p:txBody>
      </p:sp>
      <p:sp>
        <p:nvSpPr>
          <p:cNvPr id="9"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Writing a Letter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to="" calcmode="lin" valueType="num">
                                      <p:cBhvr>
                                        <p:cTn id="21" dur="1" fill="hold"/>
                                        <p:tgtEl>
                                          <p:spTgt spid="5">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 to="" calcmode="lin" valueType="num">
                                      <p:cBhvr>
                                        <p:cTn id="26" dur="1" fill="hold"/>
                                        <p:tgtEl>
                                          <p:spTgt spid="5">
                                            <p:txEl>
                                              <p:pRg st="6" end="6"/>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to="" calcmode="lin" valueType="num">
                                      <p:cBhvr>
                                        <p:cTn id="31" dur="1" fill="hold"/>
                                        <p:tgtEl>
                                          <p:spTgt spid="5">
                                            <p:txEl>
                                              <p:pRg st="7" end="7"/>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 to="" calcmode="lin" valueType="num">
                                      <p:cBhvr>
                                        <p:cTn id="36" dur="1" fill="hold"/>
                                        <p:tgtEl>
                                          <p:spTgt spid="5">
                                            <p:txEl>
                                              <p:pRg st="8" end="8"/>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 to="" calcmode="lin" valueType="num">
                                      <p:cBhvr>
                                        <p:cTn id="41" dur="1" fill="hold"/>
                                        <p:tgtEl>
                                          <p:spTgt spid="5">
                                            <p:txEl>
                                              <p:pRg st="10" end="10"/>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5">
                                            <p:txEl>
                                              <p:pRg st="11" end="11"/>
                                            </p:txEl>
                                          </p:spTgt>
                                        </p:tgtEl>
                                        <p:attrNameLst>
                                          <p:attrName>style.visibility</p:attrName>
                                        </p:attrNameLst>
                                      </p:cBhvr>
                                      <p:to>
                                        <p:strVal val="visible"/>
                                      </p:to>
                                    </p:set>
                                    <p:anim to="" calcmode="lin" valueType="num">
                                      <p:cBhvr>
                                        <p:cTn id="46" dur="1" fill="hold"/>
                                        <p:tgtEl>
                                          <p:spTgt spid="5">
                                            <p:txEl>
                                              <p:pRg st="11" end="11"/>
                                            </p:txEl>
                                          </p:spTgt>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5">
                                            <p:txEl>
                                              <p:pRg st="12" end="12"/>
                                            </p:txEl>
                                          </p:spTgt>
                                        </p:tgtEl>
                                        <p:attrNameLst>
                                          <p:attrName>style.visibility</p:attrName>
                                        </p:attrNameLst>
                                      </p:cBhvr>
                                      <p:to>
                                        <p:strVal val="visible"/>
                                      </p:to>
                                    </p:set>
                                    <p:anim to="" calcmode="lin" valueType="num">
                                      <p:cBhvr>
                                        <p:cTn id="51" dur="1" fill="hold"/>
                                        <p:tgtEl>
                                          <p:spTgt spid="5">
                                            <p:txEl>
                                              <p:pRg st="12" end="12"/>
                                            </p:txEl>
                                          </p:spTgt>
                                        </p:tgtEl>
                                        <p:attrNameLst>
                                          <p:attrName/>
                                        </p:attrNameLst>
                                      </p:cBhvr>
                                    </p:anim>
                                  </p:childTnLst>
                                </p:cTn>
                              </p:par>
                            </p:childTnLst>
                          </p:cTn>
                        </p:par>
                      </p:childTnLst>
                    </p:cTn>
                  </p:par>
                  <p:par>
                    <p:cTn id="52" fill="hold">
                      <p:stCondLst>
                        <p:cond delay="indefinite"/>
                      </p:stCondLst>
                      <p:childTnLst>
                        <p:par>
                          <p:cTn id="53" fill="hold">
                            <p:stCondLst>
                              <p:cond delay="0"/>
                            </p:stCondLst>
                            <p:childTnLst>
                              <p:par>
                                <p:cTn id="54" presetID="24" presetClass="entr" presetSubtype="0" fill="hold" nodeType="clickEffect">
                                  <p:stCondLst>
                                    <p:cond delay="0"/>
                                  </p:stCondLst>
                                  <p:childTnLst>
                                    <p:set>
                                      <p:cBhvr>
                                        <p:cTn id="55" dur="1" fill="hold">
                                          <p:stCondLst>
                                            <p:cond delay="0"/>
                                          </p:stCondLst>
                                        </p:cTn>
                                        <p:tgtEl>
                                          <p:spTgt spid="5">
                                            <p:txEl>
                                              <p:pRg st="14" end="14"/>
                                            </p:txEl>
                                          </p:spTgt>
                                        </p:tgtEl>
                                        <p:attrNameLst>
                                          <p:attrName>style.visibility</p:attrName>
                                        </p:attrNameLst>
                                      </p:cBhvr>
                                      <p:to>
                                        <p:strVal val="visible"/>
                                      </p:to>
                                    </p:set>
                                    <p:anim to="" calcmode="lin" valueType="num">
                                      <p:cBhvr>
                                        <p:cTn id="56" dur="1" fill="hold"/>
                                        <p:tgtEl>
                                          <p:spTgt spid="5">
                                            <p:txEl>
                                              <p:pRg st="14" end="14"/>
                                            </p:txEl>
                                          </p:spTgt>
                                        </p:tgtEl>
                                        <p:attrNameLst>
                                          <p:attrName/>
                                        </p:attrNameLst>
                                      </p:cBhvr>
                                    </p:anim>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nodeType="clickEffect">
                                  <p:stCondLst>
                                    <p:cond delay="0"/>
                                  </p:stCondLst>
                                  <p:childTnLst>
                                    <p:set>
                                      <p:cBhvr>
                                        <p:cTn id="60" dur="1" fill="hold">
                                          <p:stCondLst>
                                            <p:cond delay="0"/>
                                          </p:stCondLst>
                                        </p:cTn>
                                        <p:tgtEl>
                                          <p:spTgt spid="5">
                                            <p:txEl>
                                              <p:pRg st="15" end="15"/>
                                            </p:txEl>
                                          </p:spTgt>
                                        </p:tgtEl>
                                        <p:attrNameLst>
                                          <p:attrName>style.visibility</p:attrName>
                                        </p:attrNameLst>
                                      </p:cBhvr>
                                      <p:to>
                                        <p:strVal val="visible"/>
                                      </p:to>
                                    </p:set>
                                    <p:anim to="" calcmode="lin" valueType="num">
                                      <p:cBhvr>
                                        <p:cTn id="61" dur="1" fill="hold"/>
                                        <p:tgtEl>
                                          <p:spTgt spid="5">
                                            <p:txEl>
                                              <p:pRg st="15" end="1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5123" name="Text Box 3"/>
          <p:cNvSpPr txBox="1">
            <a:spLocks noChangeArrowheads="1"/>
          </p:cNvSpPr>
          <p:nvPr/>
        </p:nvSpPr>
        <p:spPr bwMode="auto">
          <a:xfrm>
            <a:off x="0" y="0"/>
            <a:ext cx="9144000" cy="914400"/>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Related Issue #4</a:t>
            </a:r>
          </a:p>
          <a:p>
            <a:pPr algn="ctr">
              <a:spcBef>
                <a:spcPct val="50000"/>
              </a:spcBef>
            </a:pPr>
            <a:r>
              <a:rPr lang="en-US" sz="2400" b="1" dirty="0" smtClean="0">
                <a:solidFill>
                  <a:srgbClr val="FF0000"/>
                </a:solidFill>
                <a:latin typeface="Times New Roman" pitchFamily="18" charset="0"/>
              </a:rPr>
              <a:t>(To </a:t>
            </a:r>
            <a:r>
              <a:rPr lang="en-US" sz="2400" b="1" dirty="0">
                <a:solidFill>
                  <a:srgbClr val="FF0000"/>
                </a:solidFill>
                <a:latin typeface="Times New Roman" pitchFamily="18" charset="0"/>
              </a:rPr>
              <a:t>What </a:t>
            </a:r>
            <a:r>
              <a:rPr lang="en-US" sz="2400" b="1" dirty="0" smtClean="0">
                <a:solidFill>
                  <a:srgbClr val="FF0000"/>
                </a:solidFill>
                <a:latin typeface="Times New Roman" pitchFamily="18" charset="0"/>
              </a:rPr>
              <a:t>Extent) </a:t>
            </a:r>
            <a:r>
              <a:rPr lang="en-US" sz="2400" b="1" dirty="0">
                <a:solidFill>
                  <a:srgbClr val="FF0000"/>
                </a:solidFill>
                <a:latin typeface="Times New Roman" pitchFamily="18" charset="0"/>
              </a:rPr>
              <a:t>Should I , As A Citizen, Respond to Globalization?</a:t>
            </a:r>
          </a:p>
        </p:txBody>
      </p:sp>
      <p:sp>
        <p:nvSpPr>
          <p:cNvPr id="5124" name="Text Box 4"/>
          <p:cNvSpPr txBox="1">
            <a:spLocks noChangeArrowheads="1"/>
          </p:cNvSpPr>
          <p:nvPr/>
        </p:nvSpPr>
        <p:spPr bwMode="auto">
          <a:xfrm>
            <a:off x="0" y="3276600"/>
            <a:ext cx="9144000" cy="830263"/>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Between today and </a:t>
            </a:r>
            <a:r>
              <a:rPr lang="en-US" sz="2400" b="1" dirty="0" smtClean="0">
                <a:latin typeface="Times New Roman" pitchFamily="18" charset="0"/>
              </a:rPr>
              <a:t>February 9</a:t>
            </a:r>
            <a:r>
              <a:rPr lang="en-US" sz="2400" b="1" baseline="30000" dirty="0" smtClean="0">
                <a:latin typeface="Times New Roman" pitchFamily="18" charset="0"/>
              </a:rPr>
              <a:t>th</a:t>
            </a:r>
            <a:r>
              <a:rPr lang="en-US" sz="2400" b="1" dirty="0" smtClean="0">
                <a:latin typeface="Times New Roman" pitchFamily="18" charset="0"/>
              </a:rPr>
              <a:t> , </a:t>
            </a:r>
            <a:r>
              <a:rPr lang="en-US" sz="2400" b="1" dirty="0">
                <a:latin typeface="Times New Roman" pitchFamily="18" charset="0"/>
              </a:rPr>
              <a:t>it is up to you to become familiar with the website (kiva.org) and all that Kiva has to offer!</a:t>
            </a:r>
          </a:p>
        </p:txBody>
      </p:sp>
      <p:sp>
        <p:nvSpPr>
          <p:cNvPr id="5125" name="Text Box 5"/>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Intro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123"/>
                                        </p:tgtEl>
                                        <p:attrNameLst>
                                          <p:attrName>style.visibility</p:attrName>
                                        </p:attrNameLst>
                                      </p:cBhvr>
                                      <p:to>
                                        <p:strVal val="visible"/>
                                      </p:to>
                                    </p:set>
                                    <p:anim to="" calcmode="lin" valueType="num">
                                      <p:cBhvr>
                                        <p:cTn id="10" dur="1" fill="hold"/>
                                        <p:tgtEl>
                                          <p:spTgt spid="512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124">
                                            <p:txEl>
                                              <p:pRg st="0" end="0"/>
                                            </p:txEl>
                                          </p:spTgt>
                                        </p:tgtEl>
                                        <p:attrNameLst>
                                          <p:attrName>style.visibility</p:attrName>
                                        </p:attrNameLst>
                                      </p:cBhvr>
                                      <p:to>
                                        <p:strVal val="visible"/>
                                      </p:to>
                                    </p:set>
                                    <p:anim to="" calcmode="lin" valueType="num">
                                      <p:cBhvr>
                                        <p:cTn id="13" dur="1" fill="hold"/>
                                        <p:tgtEl>
                                          <p:spTgt spid="512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41987"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11</a:t>
            </a:r>
          </a:p>
        </p:txBody>
      </p:sp>
      <p:sp>
        <p:nvSpPr>
          <p:cNvPr id="5" name="Rectangle 4"/>
          <p:cNvSpPr>
            <a:spLocks noChangeArrowheads="1"/>
          </p:cNvSpPr>
          <p:nvPr/>
        </p:nvSpPr>
        <p:spPr bwMode="auto">
          <a:xfrm>
            <a:off x="0" y="914400"/>
            <a:ext cx="9144000" cy="4800600"/>
          </a:xfrm>
          <a:prstGeom prst="rect">
            <a:avLst/>
          </a:prstGeom>
          <a:noFill/>
          <a:ln w="9525">
            <a:noFill/>
            <a:miter lim="800000"/>
            <a:headEnd/>
            <a:tailEnd/>
          </a:ln>
        </p:spPr>
        <p:txBody>
          <a:bodyPr>
            <a:spAutoFit/>
          </a:bodyPr>
          <a:lstStyle/>
          <a:p>
            <a:pPr algn="ctr"/>
            <a:r>
              <a:rPr lang="en-CA" b="1">
                <a:solidFill>
                  <a:srgbClr val="FF0000"/>
                </a:solidFill>
                <a:latin typeface="Times New Roman" pitchFamily="18" charset="0"/>
                <a:cs typeface="Times New Roman" pitchFamily="18" charset="0"/>
              </a:rPr>
              <a:t>Procedure</a:t>
            </a:r>
          </a:p>
          <a:p>
            <a:pPr algn="ctr"/>
            <a:endParaRPr lang="en-CA" b="1">
              <a:solidFill>
                <a:srgbClr val="FF0000"/>
              </a:solidFill>
              <a:latin typeface="Times New Roman" pitchFamily="18" charset="0"/>
              <a:cs typeface="Times New Roman" pitchFamily="18" charset="0"/>
            </a:endParaRPr>
          </a:p>
          <a:p>
            <a:pPr algn="ctr"/>
            <a:r>
              <a:rPr lang="en-CA" b="1">
                <a:solidFill>
                  <a:srgbClr val="FF0000"/>
                </a:solidFill>
                <a:latin typeface="Times New Roman" pitchFamily="18" charset="0"/>
                <a:cs typeface="Times New Roman" pitchFamily="18" charset="0"/>
              </a:rPr>
              <a:t>3.  </a:t>
            </a:r>
            <a:r>
              <a:rPr lang="en-CA" b="1">
                <a:latin typeface="Times New Roman" pitchFamily="18" charset="0"/>
                <a:cs typeface="Times New Roman" pitchFamily="18" charset="0"/>
              </a:rPr>
              <a:t>Have students choose one of the following audiences for their letter: the editor of a local or national newspaper, a political representative, a family member, another teacher or student, or a local business or organization</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Discuss with the students how the tone of each type of letter may be different for each audience. In each case, however, the purpose of the letter should be to persuade the audience that the student’s point of view is valid</a:t>
            </a:r>
          </a:p>
          <a:p>
            <a:pPr algn="ctr"/>
            <a:endParaRPr lang="en-CA" b="1">
              <a:latin typeface="Times New Roman" pitchFamily="18" charset="0"/>
              <a:cs typeface="Times New Roman" pitchFamily="18" charset="0"/>
            </a:endParaRPr>
          </a:p>
          <a:p>
            <a:pPr algn="ctr"/>
            <a:r>
              <a:rPr lang="en-CA" b="1">
                <a:solidFill>
                  <a:srgbClr val="FF0000"/>
                </a:solidFill>
                <a:latin typeface="Times New Roman" pitchFamily="18" charset="0"/>
                <a:cs typeface="Times New Roman" pitchFamily="18" charset="0"/>
              </a:rPr>
              <a:t>4.  </a:t>
            </a:r>
            <a:r>
              <a:rPr lang="en-CA" b="1">
                <a:latin typeface="Times New Roman" pitchFamily="18" charset="0"/>
                <a:cs typeface="Times New Roman" pitchFamily="18" charset="0"/>
              </a:rPr>
              <a:t>Stress that students must anticipate questions or concerns the audience might have. Brainstorm these as a group, and discuss possible responses to each of these questions or concerns</a:t>
            </a:r>
          </a:p>
          <a:p>
            <a:pPr algn="ctr"/>
            <a:endParaRPr lang="en-CA" b="1">
              <a:latin typeface="Times New Roman" pitchFamily="18" charset="0"/>
              <a:cs typeface="Times New Roman" pitchFamily="18" charset="0"/>
            </a:endParaRPr>
          </a:p>
          <a:p>
            <a:pPr algn="ctr"/>
            <a:r>
              <a:rPr lang="en-CA" b="1">
                <a:solidFill>
                  <a:srgbClr val="FF0000"/>
                </a:solidFill>
                <a:latin typeface="Times New Roman" pitchFamily="18" charset="0"/>
                <a:cs typeface="Times New Roman" pitchFamily="18" charset="0"/>
              </a:rPr>
              <a:t>5.</a:t>
            </a:r>
            <a:r>
              <a:rPr lang="en-CA" b="1">
                <a:latin typeface="Times New Roman" pitchFamily="18" charset="0"/>
                <a:cs typeface="Times New Roman" pitchFamily="18" charset="0"/>
              </a:rPr>
              <a:t>  Students will begin to write their letters in class, using peers for feedback and revision.  If students wish, they may send their letters. If so, they will be sent from school as it will be easier to collect and post responses</a:t>
            </a:r>
          </a:p>
        </p:txBody>
      </p:sp>
      <p:sp>
        <p:nvSpPr>
          <p:cNvPr id="6"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Writing a Letter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to="" calcmode="lin" valueType="num">
                                      <p:cBhvr>
                                        <p:cTn id="19" dur="1" fill="hold"/>
                                        <p:tgtEl>
                                          <p:spTgt spid="5">
                                            <p:txEl>
                                              <p:pRg st="4" end="4"/>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 to="" calcmode="lin" valueType="num">
                                      <p:cBhvr>
                                        <p:cTn id="24" dur="1" fill="hold"/>
                                        <p:tgtEl>
                                          <p:spTgt spid="5">
                                            <p:txEl>
                                              <p:pRg st="6" end="6"/>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 to="" calcmode="lin" valueType="num">
                                      <p:cBhvr>
                                        <p:cTn id="29" dur="1" fill="hold"/>
                                        <p:tgtEl>
                                          <p:spTgt spid="5">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43011"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11</a:t>
            </a:r>
          </a:p>
        </p:txBody>
      </p:sp>
      <p:sp>
        <p:nvSpPr>
          <p:cNvPr id="5" name="Rectangle 4"/>
          <p:cNvSpPr>
            <a:spLocks noChangeArrowheads="1"/>
          </p:cNvSpPr>
          <p:nvPr/>
        </p:nvSpPr>
        <p:spPr bwMode="auto">
          <a:xfrm>
            <a:off x="0" y="1600200"/>
            <a:ext cx="9144000" cy="3693319"/>
          </a:xfrm>
          <a:prstGeom prst="rect">
            <a:avLst/>
          </a:prstGeom>
          <a:noFill/>
          <a:ln w="9525">
            <a:noFill/>
            <a:miter lim="800000"/>
            <a:headEnd/>
            <a:tailEnd/>
          </a:ln>
        </p:spPr>
        <p:txBody>
          <a:bodyPr>
            <a:spAutoFit/>
          </a:bodyPr>
          <a:lstStyle/>
          <a:p>
            <a:pPr algn="ctr"/>
            <a:r>
              <a:rPr lang="en-CA" b="1" dirty="0">
                <a:solidFill>
                  <a:srgbClr val="FF0000"/>
                </a:solidFill>
                <a:latin typeface="Times New Roman" pitchFamily="18" charset="0"/>
                <a:cs typeface="Times New Roman" pitchFamily="18" charset="0"/>
              </a:rPr>
              <a:t>Assessment</a:t>
            </a:r>
          </a:p>
          <a:p>
            <a:pPr algn="ctr"/>
            <a:endParaRPr lang="en-CA" b="1" dirty="0">
              <a:solidFill>
                <a:srgbClr val="FF0000"/>
              </a:solidFill>
              <a:latin typeface="Times New Roman" pitchFamily="18" charset="0"/>
              <a:cs typeface="Times New Roman" pitchFamily="18" charset="0"/>
            </a:endParaRPr>
          </a:p>
          <a:p>
            <a:pPr algn="ctr"/>
            <a:r>
              <a:rPr lang="en-CA" b="1" dirty="0">
                <a:latin typeface="Times New Roman" pitchFamily="18" charset="0"/>
                <a:cs typeface="Times New Roman" pitchFamily="18" charset="0"/>
              </a:rPr>
              <a:t>Each letter will be evaluated to see if it clearly explains what Kiva is, if it expresses a student’s personal values, and if it communicates why a loan will make a difference in the life of an entrepreneur</a:t>
            </a:r>
          </a:p>
          <a:p>
            <a:pPr algn="ctr"/>
            <a:endParaRPr lang="en-CA" b="1" dirty="0">
              <a:latin typeface="Times New Roman" pitchFamily="18" charset="0"/>
              <a:cs typeface="Times New Roman" pitchFamily="18" charset="0"/>
            </a:endParaRPr>
          </a:p>
          <a:p>
            <a:pPr algn="ctr"/>
            <a:r>
              <a:rPr lang="en-CA" b="1" dirty="0">
                <a:latin typeface="Times New Roman" pitchFamily="18" charset="0"/>
                <a:cs typeface="Times New Roman" pitchFamily="18" charset="0"/>
              </a:rPr>
              <a:t>The rubric shown in Step 2 will be used to evaluate student letters</a:t>
            </a:r>
          </a:p>
          <a:p>
            <a:pPr algn="ctr"/>
            <a:endParaRPr lang="en-CA" b="1" dirty="0">
              <a:latin typeface="Times New Roman" pitchFamily="18" charset="0"/>
              <a:cs typeface="Times New Roman" pitchFamily="18" charset="0"/>
            </a:endParaRPr>
          </a:p>
          <a:p>
            <a:pPr algn="ctr"/>
            <a:endParaRPr lang="en-CA" b="1" dirty="0">
              <a:latin typeface="Times New Roman" pitchFamily="18" charset="0"/>
              <a:cs typeface="Times New Roman" pitchFamily="18" charset="0"/>
            </a:endParaRPr>
          </a:p>
          <a:p>
            <a:pPr algn="ctr"/>
            <a:r>
              <a:rPr lang="en-CA" b="1" dirty="0">
                <a:solidFill>
                  <a:srgbClr val="FF0000"/>
                </a:solidFill>
                <a:latin typeface="Times New Roman" pitchFamily="18" charset="0"/>
                <a:cs typeface="Times New Roman" pitchFamily="18" charset="0"/>
              </a:rPr>
              <a:t>Due Date: </a:t>
            </a:r>
          </a:p>
          <a:p>
            <a:pPr algn="ctr"/>
            <a:endParaRPr lang="en-CA" b="1" dirty="0">
              <a:latin typeface="Times New Roman" pitchFamily="18" charset="0"/>
              <a:cs typeface="Times New Roman" pitchFamily="18" charset="0"/>
            </a:endParaRPr>
          </a:p>
          <a:p>
            <a:pPr algn="ctr"/>
            <a:r>
              <a:rPr lang="en-CA" b="1" dirty="0">
                <a:latin typeface="Times New Roman" pitchFamily="18" charset="0"/>
                <a:cs typeface="Times New Roman" pitchFamily="18" charset="0"/>
              </a:rPr>
              <a:t>Each letter must be in their portfolios no later than </a:t>
            </a:r>
            <a:r>
              <a:rPr lang="en-CA" b="1" dirty="0" smtClean="0">
                <a:latin typeface="Times New Roman" pitchFamily="18" charset="0"/>
                <a:cs typeface="Times New Roman" pitchFamily="18" charset="0"/>
              </a:rPr>
              <a:t>May 4</a:t>
            </a:r>
            <a:r>
              <a:rPr lang="en-CA" b="1" baseline="30000" dirty="0" smtClean="0">
                <a:latin typeface="Times New Roman" pitchFamily="18" charset="0"/>
                <a:cs typeface="Times New Roman" pitchFamily="18" charset="0"/>
              </a:rPr>
              <a:t>th</a:t>
            </a:r>
            <a:endParaRPr lang="en-CA" b="1" dirty="0" smtClean="0">
              <a:latin typeface="Times New Roman" pitchFamily="18" charset="0"/>
              <a:cs typeface="Times New Roman" pitchFamily="18" charset="0"/>
            </a:endParaRPr>
          </a:p>
          <a:p>
            <a:pPr algn="ctr"/>
            <a:r>
              <a:rPr lang="en-CA" b="1" dirty="0" smtClean="0">
                <a:latin typeface="Times New Roman" pitchFamily="18" charset="0"/>
                <a:cs typeface="Times New Roman" pitchFamily="18" charset="0"/>
              </a:rPr>
              <a:t>  </a:t>
            </a:r>
            <a:endParaRPr lang="en-CA" b="1" dirty="0">
              <a:latin typeface="Times New Roman" pitchFamily="18" charset="0"/>
              <a:cs typeface="Times New Roman" pitchFamily="18" charset="0"/>
            </a:endParaRPr>
          </a:p>
        </p:txBody>
      </p:sp>
      <p:sp>
        <p:nvSpPr>
          <p:cNvPr id="6"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Writing a Letter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 to="" calcmode="lin" valueType="num">
                                      <p:cBhvr>
                                        <p:cTn id="10" dur="1" fill="hold"/>
                                        <p:tgtEl>
                                          <p:spTgt spid="1536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to="" calcmode="lin" valueType="num">
                                      <p:cBhvr>
                                        <p:cTn id="21" dur="1" fill="hold"/>
                                        <p:tgtEl>
                                          <p:spTgt spid="5">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 to="" calcmode="lin" valueType="num">
                                      <p:cBhvr>
                                        <p:cTn id="26" dur="1" fill="hold"/>
                                        <p:tgtEl>
                                          <p:spTgt spid="5">
                                            <p:txEl>
                                              <p:pRg st="7" end="7"/>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anim to="" calcmode="lin" valueType="num">
                                      <p:cBhvr>
                                        <p:cTn id="29" dur="1" fill="hold"/>
                                        <p:tgtEl>
                                          <p:spTgt spid="5">
                                            <p:txEl>
                                              <p:pRg st="9" end="9"/>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 to="" calcmode="lin" valueType="num">
                                      <p:cBhvr>
                                        <p:cTn id="32" dur="1" fill="hold"/>
                                        <p:tgtEl>
                                          <p:spTgt spid="5">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Kiva_Logo"/>
          <p:cNvPicPr>
            <a:picLocks noChangeAspect="1" noChangeArrowheads="1"/>
          </p:cNvPicPr>
          <p:nvPr/>
        </p:nvPicPr>
        <p:blipFill>
          <a:blip r:embed="rId3"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43011"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dirty="0">
                <a:latin typeface="Times New Roman" pitchFamily="18" charset="0"/>
              </a:rPr>
              <a:t>Day </a:t>
            </a:r>
            <a:r>
              <a:rPr lang="en-US" sz="1200" b="1" dirty="0" smtClean="0">
                <a:latin typeface="Times New Roman" pitchFamily="18" charset="0"/>
              </a:rPr>
              <a:t>12</a:t>
            </a:r>
            <a:endParaRPr lang="en-US" sz="1200" b="1" dirty="0">
              <a:latin typeface="Times New Roman" pitchFamily="18" charset="0"/>
            </a:endParaRPr>
          </a:p>
        </p:txBody>
      </p:sp>
      <p:sp>
        <p:nvSpPr>
          <p:cNvPr id="5" name="Rectangle 4"/>
          <p:cNvSpPr>
            <a:spLocks noChangeArrowheads="1"/>
          </p:cNvSpPr>
          <p:nvPr/>
        </p:nvSpPr>
        <p:spPr bwMode="auto">
          <a:xfrm>
            <a:off x="0" y="1600200"/>
            <a:ext cx="9144000" cy="3970318"/>
          </a:xfrm>
          <a:prstGeom prst="rect">
            <a:avLst/>
          </a:prstGeom>
          <a:noFill/>
          <a:ln w="9525">
            <a:noFill/>
            <a:miter lim="800000"/>
            <a:headEnd/>
            <a:tailEnd/>
          </a:ln>
        </p:spPr>
        <p:txBody>
          <a:bodyPr>
            <a:spAutoFit/>
          </a:bodyPr>
          <a:lstStyle/>
          <a:p>
            <a:pPr algn="ctr"/>
            <a:r>
              <a:rPr lang="en-CA" b="1" dirty="0" smtClean="0">
                <a:latin typeface="Times New Roman" pitchFamily="18" charset="0"/>
                <a:cs typeface="Times New Roman" pitchFamily="18" charset="0"/>
              </a:rPr>
              <a:t>Before we begin, here is an example of how a loan can impact the life of one individual…</a:t>
            </a:r>
          </a:p>
          <a:p>
            <a:pPr algn="ctr"/>
            <a:endParaRPr lang="en-CA" b="1" dirty="0" smtClean="0">
              <a:latin typeface="Times New Roman" pitchFamily="18" charset="0"/>
              <a:cs typeface="Times New Roman" pitchFamily="18" charset="0"/>
            </a:endParaRPr>
          </a:p>
          <a:p>
            <a:pPr algn="ctr"/>
            <a:endParaRPr lang="en-CA" b="1" dirty="0" smtClean="0">
              <a:latin typeface="Times New Roman" pitchFamily="18" charset="0"/>
              <a:cs typeface="Times New Roman" pitchFamily="18" charset="0"/>
            </a:endParaRPr>
          </a:p>
          <a:p>
            <a:pPr algn="ctr"/>
            <a:endParaRPr lang="en-CA" b="1" dirty="0" smtClean="0">
              <a:latin typeface="Times New Roman" pitchFamily="18" charset="0"/>
              <a:cs typeface="Times New Roman" pitchFamily="18" charset="0"/>
            </a:endParaRPr>
          </a:p>
          <a:p>
            <a:pPr algn="ctr"/>
            <a:endParaRPr lang="en-CA" b="1" dirty="0" smtClean="0">
              <a:latin typeface="Times New Roman" pitchFamily="18" charset="0"/>
              <a:cs typeface="Times New Roman" pitchFamily="18" charset="0"/>
            </a:endParaRPr>
          </a:p>
          <a:p>
            <a:pPr algn="ctr"/>
            <a:endParaRPr lang="en-CA" b="1" dirty="0" smtClean="0">
              <a:latin typeface="Times New Roman" pitchFamily="18" charset="0"/>
              <a:cs typeface="Times New Roman" pitchFamily="18" charset="0"/>
            </a:endParaRPr>
          </a:p>
          <a:p>
            <a:pPr algn="ctr"/>
            <a:endParaRPr lang="en-CA" b="1" dirty="0" smtClean="0">
              <a:latin typeface="Times New Roman" pitchFamily="18" charset="0"/>
              <a:cs typeface="Times New Roman" pitchFamily="18" charset="0"/>
            </a:endParaRPr>
          </a:p>
          <a:p>
            <a:pPr algn="ctr"/>
            <a:endParaRPr lang="en-CA" b="1" dirty="0" smtClean="0">
              <a:latin typeface="Times New Roman" pitchFamily="18" charset="0"/>
              <a:cs typeface="Times New Roman" pitchFamily="18" charset="0"/>
            </a:endParaRPr>
          </a:p>
          <a:p>
            <a:pPr algn="ctr"/>
            <a:endParaRPr lang="en-CA" b="1" dirty="0" smtClean="0">
              <a:latin typeface="Times New Roman" pitchFamily="18" charset="0"/>
              <a:cs typeface="Times New Roman" pitchFamily="18" charset="0"/>
            </a:endParaRPr>
          </a:p>
          <a:p>
            <a:pPr algn="ctr"/>
            <a:endParaRPr lang="en-CA" b="1" dirty="0" smtClean="0">
              <a:latin typeface="Times New Roman" pitchFamily="18" charset="0"/>
              <a:cs typeface="Times New Roman" pitchFamily="18" charset="0"/>
            </a:endParaRPr>
          </a:p>
          <a:p>
            <a:pPr algn="ctr"/>
            <a:endParaRPr lang="en-CA" b="1" dirty="0" smtClean="0">
              <a:latin typeface="Times New Roman" pitchFamily="18" charset="0"/>
              <a:cs typeface="Times New Roman" pitchFamily="18" charset="0"/>
            </a:endParaRPr>
          </a:p>
          <a:p>
            <a:pPr algn="ctr"/>
            <a:endParaRPr lang="en-CA" b="1" dirty="0" smtClean="0">
              <a:latin typeface="Times New Roman" pitchFamily="18" charset="0"/>
              <a:cs typeface="Times New Roman" pitchFamily="18" charset="0"/>
            </a:endParaRPr>
          </a:p>
          <a:p>
            <a:pPr algn="ctr"/>
            <a:r>
              <a:rPr lang="en-CA" b="1" dirty="0" smtClean="0">
                <a:latin typeface="Times New Roman" pitchFamily="18" charset="0"/>
                <a:cs typeface="Times New Roman" pitchFamily="18" charset="0"/>
              </a:rPr>
              <a:t>In the </a:t>
            </a:r>
            <a:r>
              <a:rPr lang="en-CA" b="1" smtClean="0">
                <a:latin typeface="Times New Roman" pitchFamily="18" charset="0"/>
                <a:cs typeface="Times New Roman" pitchFamily="18" charset="0"/>
              </a:rPr>
              <a:t>world of…</a:t>
            </a:r>
            <a:endParaRPr lang="en-CA" b="1" dirty="0" smtClean="0">
              <a:latin typeface="Times New Roman" pitchFamily="18" charset="0"/>
              <a:cs typeface="Times New Roman" pitchFamily="18" charset="0"/>
            </a:endParaRPr>
          </a:p>
          <a:p>
            <a:pPr algn="ctr"/>
            <a:r>
              <a:rPr lang="en-CA" b="1" i="1" dirty="0" smtClean="0">
                <a:solidFill>
                  <a:srgbClr val="FF0000"/>
                </a:solidFill>
                <a:latin typeface="Times New Roman" pitchFamily="18" charset="0"/>
                <a:cs typeface="Times New Roman" pitchFamily="18" charset="0"/>
              </a:rPr>
              <a:t>The</a:t>
            </a:r>
            <a:r>
              <a:rPr lang="en-CA" b="1" i="1" dirty="0" smtClean="0">
                <a:latin typeface="Times New Roman" pitchFamily="18" charset="0"/>
                <a:cs typeface="Times New Roman" pitchFamily="18" charset="0"/>
              </a:rPr>
              <a:t> </a:t>
            </a:r>
            <a:r>
              <a:rPr lang="en-CA" b="1" i="1" dirty="0" smtClean="0">
                <a:solidFill>
                  <a:srgbClr val="FF0000"/>
                </a:solidFill>
                <a:latin typeface="Times New Roman" pitchFamily="18" charset="0"/>
                <a:cs typeface="Times New Roman" pitchFamily="18" charset="0"/>
              </a:rPr>
              <a:t>Simpsons</a:t>
            </a:r>
            <a:endParaRPr lang="en-CA" b="1" dirty="0">
              <a:latin typeface="Times New Roman" pitchFamily="18" charset="0"/>
              <a:cs typeface="Times New Roman" pitchFamily="18" charset="0"/>
            </a:endParaRPr>
          </a:p>
        </p:txBody>
      </p:sp>
      <p:sp>
        <p:nvSpPr>
          <p:cNvPr id="6"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dirty="0" smtClean="0">
                <a:solidFill>
                  <a:schemeClr val="accent2"/>
                </a:solidFill>
                <a:latin typeface="Times New Roman" pitchFamily="18" charset="0"/>
              </a:rPr>
              <a:t>It’s Loan Day!</a:t>
            </a:r>
            <a:endParaRPr lang="en-US" sz="2800" b="1" dirty="0">
              <a:solidFill>
                <a:schemeClr val="accent2"/>
              </a:solidFill>
              <a:latin typeface="Times New Roman" pitchFamily="18" charset="0"/>
            </a:endParaRPr>
          </a:p>
        </p:txBody>
      </p:sp>
      <p:pic>
        <p:nvPicPr>
          <p:cNvPr id="7" name="The Simpsons - ''Loan-a-Lisa''.wmv">
            <a:hlinkClick r:id="" action="ppaction://media"/>
          </p:cNvPr>
          <p:cNvPicPr>
            <a:picLocks noRot="1" noChangeAspect="1"/>
          </p:cNvPicPr>
          <p:nvPr>
            <a:videoFile r:link="rId1"/>
          </p:nvPr>
        </p:nvPicPr>
        <p:blipFill>
          <a:blip r:embed="rId4" cstate="print"/>
          <a:stretch>
            <a:fillRect/>
          </a:stretch>
        </p:blipFill>
        <p:spPr>
          <a:xfrm>
            <a:off x="3048000" y="2362200"/>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 to="" calcmode="lin" valueType="num">
                                      <p:cBhvr>
                                        <p:cTn id="10" dur="1" fill="hold"/>
                                        <p:tgtEl>
                                          <p:spTgt spid="15362"/>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to="" calcmode="lin" valueType="num">
                                      <p:cBhvr>
                                        <p:cTn id="15" dur="1" fill="hold"/>
                                        <p:tgtEl>
                                          <p:spTgt spid="5">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5">
                                            <p:txEl>
                                              <p:pRg st="12" end="12"/>
                                            </p:txEl>
                                          </p:spTgt>
                                        </p:tgtEl>
                                        <p:attrNameLst>
                                          <p:attrName>style.visibility</p:attrName>
                                        </p:attrNameLst>
                                      </p:cBhvr>
                                      <p:to>
                                        <p:strVal val="visible"/>
                                      </p:to>
                                    </p:set>
                                    <p:anim to="" calcmode="lin" valueType="num">
                                      <p:cBhvr>
                                        <p:cTn id="20" dur="1" fill="hold"/>
                                        <p:tgtEl>
                                          <p:spTgt spid="5">
                                            <p:txEl>
                                              <p:pRg st="12" end="12"/>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5">
                                            <p:txEl>
                                              <p:pRg st="13" end="13"/>
                                            </p:txEl>
                                          </p:spTgt>
                                        </p:tgtEl>
                                        <p:attrNameLst>
                                          <p:attrName>style.visibility</p:attrName>
                                        </p:attrNameLst>
                                      </p:cBhvr>
                                      <p:to>
                                        <p:strVal val="visible"/>
                                      </p:to>
                                    </p:set>
                                    <p:anim to="" calcmode="lin" valueType="num">
                                      <p:cBhvr>
                                        <p:cTn id="25" dur="1" fill="hold"/>
                                        <p:tgtEl>
                                          <p:spTgt spid="5">
                                            <p:txEl>
                                              <p:pRg st="13" end="13"/>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to="" calcmode="lin" valueType="num">
                                      <p:cBhvr>
                                        <p:cTn id="28"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9"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44035"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12-14</a:t>
            </a:r>
          </a:p>
        </p:txBody>
      </p:sp>
      <p:sp>
        <p:nvSpPr>
          <p:cNvPr id="15364"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Make a Kiva Presentation</a:t>
            </a:r>
          </a:p>
        </p:txBody>
      </p:sp>
      <p:sp>
        <p:nvSpPr>
          <p:cNvPr id="5" name="Rectangle 4"/>
          <p:cNvSpPr>
            <a:spLocks noChangeArrowheads="1"/>
          </p:cNvSpPr>
          <p:nvPr/>
        </p:nvSpPr>
        <p:spPr bwMode="auto">
          <a:xfrm>
            <a:off x="0" y="914400"/>
            <a:ext cx="9144000" cy="5354638"/>
          </a:xfrm>
          <a:prstGeom prst="rect">
            <a:avLst/>
          </a:prstGeom>
          <a:noFill/>
          <a:ln w="9525">
            <a:noFill/>
            <a:miter lim="800000"/>
            <a:headEnd/>
            <a:tailEnd/>
          </a:ln>
        </p:spPr>
        <p:txBody>
          <a:bodyPr>
            <a:spAutoFit/>
          </a:bodyPr>
          <a:lstStyle/>
          <a:p>
            <a:pPr algn="ctr"/>
            <a:r>
              <a:rPr lang="en-US" b="1">
                <a:solidFill>
                  <a:srgbClr val="FF0000"/>
                </a:solidFill>
                <a:latin typeface="Times New Roman" pitchFamily="18" charset="0"/>
              </a:rPr>
              <a:t>The Assignment:</a:t>
            </a:r>
          </a:p>
          <a:p>
            <a:pPr algn="ctr"/>
            <a:endParaRPr lang="en-CA">
              <a:latin typeface="Times New Roman" pitchFamily="18" charset="0"/>
              <a:cs typeface="Times New Roman" pitchFamily="18" charset="0"/>
            </a:endParaRPr>
          </a:p>
          <a:p>
            <a:pPr algn="ctr"/>
            <a:r>
              <a:rPr lang="en-CA" b="1">
                <a:latin typeface="Times New Roman" pitchFamily="18" charset="0"/>
                <a:cs typeface="Times New Roman" pitchFamily="18" charset="0"/>
              </a:rPr>
              <a:t>In this activity, students will prepare and deliver a multimedia presentation to educate others about the lives of Kiva entrepreneurs. </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By preparing multimedia presentations, students practice gathering information from various resources and organizing it in a coherent manner. </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In addition, delivering presentations in public helps students practice public speaking skills and builds self-confidence.</a:t>
            </a:r>
            <a:endParaRPr lang="en-US" b="1">
              <a:solidFill>
                <a:srgbClr val="FF0000"/>
              </a:solidFill>
              <a:latin typeface="Times New Roman" pitchFamily="18" charset="0"/>
              <a:cs typeface="Times New Roman" pitchFamily="18" charset="0"/>
            </a:endParaRPr>
          </a:p>
          <a:p>
            <a:pPr algn="ctr"/>
            <a:endParaRPr lang="en-US" b="1">
              <a:solidFill>
                <a:srgbClr val="FF0000"/>
              </a:solidFill>
              <a:latin typeface="Times New Roman" pitchFamily="18" charset="0"/>
            </a:endParaRPr>
          </a:p>
          <a:p>
            <a:pPr algn="ctr"/>
            <a:r>
              <a:rPr lang="en-US" b="1">
                <a:solidFill>
                  <a:srgbClr val="FF0000"/>
                </a:solidFill>
                <a:latin typeface="Times New Roman" pitchFamily="18" charset="0"/>
              </a:rPr>
              <a:t>Objectives:</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Students will combine text, images, and audio and draw information from resources such as television broadcasts, videos, films, newspapers, magazines, and the Internet to create a presentation.</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Students will learn about Kiva’s entrepreneur countries and understand how these factors influence an entrepreneur’s life experience.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anim to="" calcmode="lin" valueType="num">
                                      <p:cBhvr>
                                        <p:cTn id="7" dur="1" fill="hold"/>
                                        <p:tgtEl>
                                          <p:spTgt spid="1536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 to="" calcmode="lin" valueType="num">
                                      <p:cBhvr>
                                        <p:cTn id="10" dur="1" fill="hold"/>
                                        <p:tgtEl>
                                          <p:spTgt spid="1536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to="" calcmode="lin" valueType="num">
                                      <p:cBhvr>
                                        <p:cTn id="19" dur="1" fill="hold"/>
                                        <p:tgtEl>
                                          <p:spTgt spid="5">
                                            <p:txEl>
                                              <p:pRg st="4" end="4"/>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 to="" calcmode="lin" valueType="num">
                                      <p:cBhvr>
                                        <p:cTn id="22" dur="1" fill="hold"/>
                                        <p:tgtEl>
                                          <p:spTgt spid="5">
                                            <p:txEl>
                                              <p:pRg st="6" end="6"/>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 to="" calcmode="lin" valueType="num">
                                      <p:cBhvr>
                                        <p:cTn id="27" dur="1" fill="hold"/>
                                        <p:tgtEl>
                                          <p:spTgt spid="5">
                                            <p:txEl>
                                              <p:pRg st="8" end="8"/>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5">
                                            <p:txEl>
                                              <p:pRg st="10" end="10"/>
                                            </p:txEl>
                                          </p:spTgt>
                                        </p:tgtEl>
                                        <p:attrNameLst>
                                          <p:attrName>style.visibility</p:attrName>
                                        </p:attrNameLst>
                                      </p:cBhvr>
                                      <p:to>
                                        <p:strVal val="visible"/>
                                      </p:to>
                                    </p:set>
                                    <p:anim to="" calcmode="lin" valueType="num">
                                      <p:cBhvr>
                                        <p:cTn id="30" dur="1" fill="hold"/>
                                        <p:tgtEl>
                                          <p:spTgt spid="5">
                                            <p:txEl>
                                              <p:pRg st="10" end="10"/>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anim to="" calcmode="lin" valueType="num">
                                      <p:cBhvr>
                                        <p:cTn id="35" dur="1" fill="hold"/>
                                        <p:tgtEl>
                                          <p:spTgt spid="5">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5" name="Rectangle 4"/>
          <p:cNvSpPr>
            <a:spLocks noChangeArrowheads="1"/>
          </p:cNvSpPr>
          <p:nvPr/>
        </p:nvSpPr>
        <p:spPr bwMode="auto">
          <a:xfrm>
            <a:off x="0" y="798513"/>
            <a:ext cx="9144000" cy="5632450"/>
          </a:xfrm>
          <a:prstGeom prst="rect">
            <a:avLst/>
          </a:prstGeom>
          <a:noFill/>
          <a:ln w="9525">
            <a:noFill/>
            <a:miter lim="800000"/>
            <a:headEnd/>
            <a:tailEnd/>
          </a:ln>
        </p:spPr>
        <p:txBody>
          <a:bodyPr>
            <a:spAutoFit/>
          </a:bodyPr>
          <a:lstStyle/>
          <a:p>
            <a:pPr algn="ctr">
              <a:defRPr/>
            </a:pPr>
            <a:r>
              <a:rPr lang="en-CA" b="1" dirty="0">
                <a:solidFill>
                  <a:srgbClr val="FF0000"/>
                </a:solidFill>
                <a:latin typeface="Times New Roman" pitchFamily="18" charset="0"/>
                <a:cs typeface="Times New Roman" pitchFamily="18" charset="0"/>
              </a:rPr>
              <a:t>Procedure</a:t>
            </a:r>
          </a:p>
          <a:p>
            <a:pPr algn="ctr">
              <a:defRPr/>
            </a:pPr>
            <a:endParaRPr lang="en-CA" b="1" dirty="0">
              <a:solidFill>
                <a:srgbClr val="FF0000"/>
              </a:solidFill>
              <a:latin typeface="Times New Roman" pitchFamily="18" charset="0"/>
              <a:cs typeface="Times New Roman" pitchFamily="18" charset="0"/>
            </a:endParaRPr>
          </a:p>
          <a:p>
            <a:pPr algn="ctr">
              <a:defRPr/>
            </a:pPr>
            <a:r>
              <a:rPr lang="en-CA" b="1" dirty="0">
                <a:solidFill>
                  <a:srgbClr val="FF0000"/>
                </a:solidFill>
                <a:latin typeface="Times New Roman" pitchFamily="18" charset="0"/>
                <a:cs typeface="Times New Roman" pitchFamily="18" charset="0"/>
              </a:rPr>
              <a:t>1.  </a:t>
            </a:r>
            <a:r>
              <a:rPr lang="en-CA" b="1" dirty="0">
                <a:latin typeface="Times New Roman" pitchFamily="18" charset="0"/>
                <a:cs typeface="Times New Roman" pitchFamily="18" charset="0"/>
              </a:rPr>
              <a:t>Students will be organized into groups no larger than four.</a:t>
            </a:r>
          </a:p>
          <a:p>
            <a:pPr algn="ctr">
              <a:defRPr/>
            </a:pPr>
            <a:r>
              <a:rPr lang="en-CA" b="1" dirty="0">
                <a:latin typeface="Times New Roman" pitchFamily="18" charset="0"/>
                <a:cs typeface="Times New Roman" pitchFamily="18" charset="0"/>
              </a:rPr>
              <a:t>Each group will choose one of Kiva’s entrepreneur countries to research. </a:t>
            </a:r>
          </a:p>
          <a:p>
            <a:pPr algn="ctr">
              <a:defRPr/>
            </a:pPr>
            <a:r>
              <a:rPr lang="en-CA" b="1" dirty="0">
                <a:latin typeface="Times New Roman" pitchFamily="18" charset="0"/>
                <a:cs typeface="Times New Roman" pitchFamily="18" charset="0"/>
              </a:rPr>
              <a:t>Students will use a variety of media to prepare their presentations.</a:t>
            </a:r>
            <a:endParaRPr lang="en-CA" sz="1700" b="1" dirty="0">
              <a:latin typeface="Times New Roman" pitchFamily="18" charset="0"/>
              <a:cs typeface="Times New Roman" pitchFamily="18" charset="0"/>
            </a:endParaRPr>
          </a:p>
          <a:p>
            <a:pPr marL="342900" indent="-342900" algn="ctr">
              <a:buFontTx/>
              <a:buAutoNum type="arabicPeriod"/>
              <a:defRPr/>
            </a:pPr>
            <a:endParaRPr lang="en-CA" b="1" dirty="0">
              <a:latin typeface="Times New Roman" pitchFamily="18" charset="0"/>
              <a:cs typeface="Times New Roman" pitchFamily="18" charset="0"/>
            </a:endParaRPr>
          </a:p>
          <a:p>
            <a:pPr algn="ctr">
              <a:defRPr/>
            </a:pPr>
            <a:r>
              <a:rPr lang="en-CA" b="1" dirty="0">
                <a:solidFill>
                  <a:srgbClr val="FF0000"/>
                </a:solidFill>
                <a:latin typeface="Times New Roman" pitchFamily="18" charset="0"/>
                <a:cs typeface="Times New Roman" pitchFamily="18" charset="0"/>
              </a:rPr>
              <a:t>2.  </a:t>
            </a:r>
            <a:r>
              <a:rPr lang="en-CA" b="1" dirty="0">
                <a:latin typeface="Times New Roman" pitchFamily="18" charset="0"/>
                <a:cs typeface="Times New Roman" pitchFamily="18" charset="0"/>
              </a:rPr>
              <a:t>Student groups should use graphics, video clips and text to create a multimedia presentation regarding the country’s:</a:t>
            </a:r>
          </a:p>
          <a:p>
            <a:pPr algn="ctr">
              <a:defRPr/>
            </a:pPr>
            <a:r>
              <a:rPr lang="en-CA" b="1" dirty="0">
                <a:latin typeface="Times New Roman" pitchFamily="18" charset="0"/>
                <a:cs typeface="Times New Roman" pitchFamily="18" charset="0"/>
              </a:rPr>
              <a:t> </a:t>
            </a:r>
          </a:p>
          <a:p>
            <a:pPr algn="ctr">
              <a:defRPr/>
            </a:pPr>
            <a:r>
              <a:rPr lang="en-CA" sz="1600" b="1" dirty="0">
                <a:solidFill>
                  <a:srgbClr val="002060"/>
                </a:solidFill>
                <a:latin typeface="Times New Roman" pitchFamily="18" charset="0"/>
                <a:cs typeface="Times New Roman" pitchFamily="18" charset="0"/>
              </a:rPr>
              <a:t>Geography</a:t>
            </a:r>
          </a:p>
          <a:p>
            <a:pPr algn="ctr">
              <a:defRPr/>
            </a:pPr>
            <a:r>
              <a:rPr lang="en-CA" sz="1600" b="1" dirty="0">
                <a:solidFill>
                  <a:srgbClr val="002060"/>
                </a:solidFill>
                <a:latin typeface="Times New Roman" pitchFamily="18" charset="0"/>
                <a:cs typeface="Times New Roman" pitchFamily="18" charset="0"/>
              </a:rPr>
              <a:t>History</a:t>
            </a:r>
          </a:p>
          <a:p>
            <a:pPr algn="ctr">
              <a:defRPr/>
            </a:pPr>
            <a:r>
              <a:rPr lang="en-CA" sz="1600" b="1" dirty="0">
                <a:solidFill>
                  <a:srgbClr val="002060"/>
                </a:solidFill>
                <a:latin typeface="Times New Roman" pitchFamily="18" charset="0"/>
                <a:cs typeface="Times New Roman" pitchFamily="18" charset="0"/>
              </a:rPr>
              <a:t>Culture</a:t>
            </a:r>
          </a:p>
          <a:p>
            <a:pPr algn="ctr">
              <a:defRPr/>
            </a:pPr>
            <a:r>
              <a:rPr lang="en-CA" sz="1600" b="1" dirty="0">
                <a:solidFill>
                  <a:srgbClr val="002060"/>
                </a:solidFill>
                <a:latin typeface="Times New Roman" pitchFamily="18" charset="0"/>
                <a:cs typeface="Times New Roman" pitchFamily="18" charset="0"/>
              </a:rPr>
              <a:t>Transportation</a:t>
            </a:r>
          </a:p>
          <a:p>
            <a:pPr algn="ctr">
              <a:defRPr/>
            </a:pPr>
            <a:r>
              <a:rPr lang="en-CA" sz="1600" b="1" dirty="0">
                <a:solidFill>
                  <a:srgbClr val="002060"/>
                </a:solidFill>
                <a:latin typeface="Times New Roman" pitchFamily="18" charset="0"/>
                <a:cs typeface="Times New Roman" pitchFamily="18" charset="0"/>
              </a:rPr>
              <a:t>Climate</a:t>
            </a:r>
          </a:p>
          <a:p>
            <a:pPr algn="ctr">
              <a:defRPr/>
            </a:pPr>
            <a:r>
              <a:rPr lang="en-CA" sz="1600" b="1" dirty="0">
                <a:solidFill>
                  <a:srgbClr val="002060"/>
                </a:solidFill>
                <a:latin typeface="Times New Roman" pitchFamily="18" charset="0"/>
                <a:cs typeface="Times New Roman" pitchFamily="18" charset="0"/>
              </a:rPr>
              <a:t>Population</a:t>
            </a:r>
          </a:p>
          <a:p>
            <a:pPr algn="ctr">
              <a:defRPr/>
            </a:pPr>
            <a:r>
              <a:rPr lang="en-CA" sz="1600" b="1" dirty="0">
                <a:solidFill>
                  <a:srgbClr val="002060"/>
                </a:solidFill>
                <a:latin typeface="Times New Roman" pitchFamily="18" charset="0"/>
                <a:cs typeface="Times New Roman" pitchFamily="18" charset="0"/>
              </a:rPr>
              <a:t>Trade</a:t>
            </a:r>
          </a:p>
          <a:p>
            <a:pPr algn="ctr">
              <a:defRPr/>
            </a:pPr>
            <a:r>
              <a:rPr lang="en-CA" sz="1600" b="1" dirty="0">
                <a:solidFill>
                  <a:srgbClr val="002060"/>
                </a:solidFill>
                <a:latin typeface="Times New Roman" pitchFamily="18" charset="0"/>
                <a:cs typeface="Times New Roman" pitchFamily="18" charset="0"/>
              </a:rPr>
              <a:t>Economic Activities</a:t>
            </a:r>
          </a:p>
          <a:p>
            <a:pPr algn="ctr">
              <a:defRPr/>
            </a:pPr>
            <a:endParaRPr lang="en-CA" b="1" dirty="0">
              <a:latin typeface="Times New Roman" pitchFamily="18" charset="0"/>
              <a:cs typeface="Times New Roman" pitchFamily="18" charset="0"/>
            </a:endParaRPr>
          </a:p>
          <a:p>
            <a:pPr algn="ctr">
              <a:defRPr/>
            </a:pPr>
            <a:r>
              <a:rPr lang="en-CA" b="1" dirty="0">
                <a:latin typeface="Times New Roman" pitchFamily="18" charset="0"/>
                <a:cs typeface="Times New Roman" pitchFamily="18" charset="0"/>
              </a:rPr>
              <a:t>Students should use Kiva entrepreneur profiles and pictures to help add a more personal dimension to their presentations.</a:t>
            </a:r>
          </a:p>
          <a:p>
            <a:pPr algn="ctr">
              <a:defRPr/>
            </a:pPr>
            <a:endParaRPr lang="en-CA" sz="1600" b="1" dirty="0">
              <a:latin typeface="Times New Roman" pitchFamily="18" charset="0"/>
              <a:cs typeface="Times New Roman" pitchFamily="18" charset="0"/>
            </a:endParaRPr>
          </a:p>
        </p:txBody>
      </p:sp>
      <p:sp>
        <p:nvSpPr>
          <p:cNvPr id="6"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Make a Kiva Presentation</a:t>
            </a:r>
          </a:p>
        </p:txBody>
      </p:sp>
      <p:sp>
        <p:nvSpPr>
          <p:cNvPr id="45061"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12-14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 to="" calcmode="lin" valueType="num">
                                      <p:cBhvr>
                                        <p:cTn id="10" dur="1" fill="hold"/>
                                        <p:tgtEl>
                                          <p:spTgt spid="1536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to="" calcmode="lin" valueType="num">
                                      <p:cBhvr>
                                        <p:cTn id="19" dur="1" fill="hold"/>
                                        <p:tgtEl>
                                          <p:spTgt spid="5">
                                            <p:txEl>
                                              <p:pRg st="3" end="3"/>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 to="" calcmode="lin" valueType="num">
                                      <p:cBhvr>
                                        <p:cTn id="22" dur="1" fill="hold"/>
                                        <p:tgtEl>
                                          <p:spTgt spid="5">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to="" calcmode="lin" valueType="num">
                                      <p:cBhvr>
                                        <p:cTn id="27" dur="1" fill="hold"/>
                                        <p:tgtEl>
                                          <p:spTgt spid="5">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to="" calcmode="lin" valueType="num">
                                      <p:cBhvr>
                                        <p:cTn id="32" dur="1" fill="hold"/>
                                        <p:tgtEl>
                                          <p:spTgt spid="5">
                                            <p:txEl>
                                              <p:pRg st="7" end="7"/>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to="" calcmode="lin" valueType="num">
                                      <p:cBhvr>
                                        <p:cTn id="35" dur="1" fill="hold"/>
                                        <p:tgtEl>
                                          <p:spTgt spid="5">
                                            <p:txEl>
                                              <p:pRg st="8" end="8"/>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 to="" calcmode="lin" valueType="num">
                                      <p:cBhvr>
                                        <p:cTn id="38" dur="1" fill="hold"/>
                                        <p:tgtEl>
                                          <p:spTgt spid="5">
                                            <p:txEl>
                                              <p:pRg st="9" end="9"/>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 to="" calcmode="lin" valueType="num">
                                      <p:cBhvr>
                                        <p:cTn id="41" dur="1" fill="hold"/>
                                        <p:tgtEl>
                                          <p:spTgt spid="5">
                                            <p:txEl>
                                              <p:pRg st="10" end="10"/>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5">
                                            <p:txEl>
                                              <p:pRg st="11" end="11"/>
                                            </p:txEl>
                                          </p:spTgt>
                                        </p:tgtEl>
                                        <p:attrNameLst>
                                          <p:attrName>style.visibility</p:attrName>
                                        </p:attrNameLst>
                                      </p:cBhvr>
                                      <p:to>
                                        <p:strVal val="visible"/>
                                      </p:to>
                                    </p:set>
                                    <p:anim to="" calcmode="lin" valueType="num">
                                      <p:cBhvr>
                                        <p:cTn id="44" dur="1" fill="hold"/>
                                        <p:tgtEl>
                                          <p:spTgt spid="5">
                                            <p:txEl>
                                              <p:pRg st="11" end="11"/>
                                            </p:txEl>
                                          </p:spTgt>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 to="" calcmode="lin" valueType="num">
                                      <p:cBhvr>
                                        <p:cTn id="47" dur="1" fill="hold"/>
                                        <p:tgtEl>
                                          <p:spTgt spid="5">
                                            <p:txEl>
                                              <p:pRg st="12" end="12"/>
                                            </p:txEl>
                                          </p:spTgt>
                                        </p:tgtEl>
                                        <p:attrNameLst>
                                          <p:attrName/>
                                        </p:attrNameLst>
                                      </p:cBhvr>
                                    </p:anim>
                                  </p:childTnLst>
                                </p:cTn>
                              </p:par>
                              <p:par>
                                <p:cTn id="48" presetID="24" presetClass="entr" presetSubtype="0" fill="hold" nodeType="withEffect">
                                  <p:stCondLst>
                                    <p:cond delay="0"/>
                                  </p:stCondLst>
                                  <p:childTnLst>
                                    <p:set>
                                      <p:cBhvr>
                                        <p:cTn id="49" dur="1" fill="hold">
                                          <p:stCondLst>
                                            <p:cond delay="0"/>
                                          </p:stCondLst>
                                        </p:cTn>
                                        <p:tgtEl>
                                          <p:spTgt spid="5">
                                            <p:txEl>
                                              <p:pRg st="13" end="13"/>
                                            </p:txEl>
                                          </p:spTgt>
                                        </p:tgtEl>
                                        <p:attrNameLst>
                                          <p:attrName>style.visibility</p:attrName>
                                        </p:attrNameLst>
                                      </p:cBhvr>
                                      <p:to>
                                        <p:strVal val="visible"/>
                                      </p:to>
                                    </p:set>
                                    <p:anim to="" calcmode="lin" valueType="num">
                                      <p:cBhvr>
                                        <p:cTn id="50" dur="1" fill="hold"/>
                                        <p:tgtEl>
                                          <p:spTgt spid="5">
                                            <p:txEl>
                                              <p:pRg st="13" end="13"/>
                                            </p:txEl>
                                          </p:spTgt>
                                        </p:tgtEl>
                                        <p:attrNameLst>
                                          <p:attrName/>
                                        </p:attrNameLst>
                                      </p:cBhvr>
                                    </p:anim>
                                  </p:childTnLst>
                                </p:cTn>
                              </p:par>
                              <p:par>
                                <p:cTn id="51" presetID="24" presetClass="entr" presetSubtype="0" fill="hold" nodeType="withEffect">
                                  <p:stCondLst>
                                    <p:cond delay="0"/>
                                  </p:stCondLst>
                                  <p:childTnLst>
                                    <p:set>
                                      <p:cBhvr>
                                        <p:cTn id="52" dur="1" fill="hold">
                                          <p:stCondLst>
                                            <p:cond delay="0"/>
                                          </p:stCondLst>
                                        </p:cTn>
                                        <p:tgtEl>
                                          <p:spTgt spid="5">
                                            <p:txEl>
                                              <p:pRg st="14" end="14"/>
                                            </p:txEl>
                                          </p:spTgt>
                                        </p:tgtEl>
                                        <p:attrNameLst>
                                          <p:attrName>style.visibility</p:attrName>
                                        </p:attrNameLst>
                                      </p:cBhvr>
                                      <p:to>
                                        <p:strVal val="visible"/>
                                      </p:to>
                                    </p:set>
                                    <p:anim to="" calcmode="lin" valueType="num">
                                      <p:cBhvr>
                                        <p:cTn id="53" dur="1" fill="hold"/>
                                        <p:tgtEl>
                                          <p:spTgt spid="5">
                                            <p:txEl>
                                              <p:pRg st="14" end="14"/>
                                            </p:txEl>
                                          </p:spTgt>
                                        </p:tgtEl>
                                        <p:attrNameLst>
                                          <p:attrName/>
                                        </p:attrNameLst>
                                      </p:cBhvr>
                                    </p:anim>
                                  </p:childTnLst>
                                </p:cTn>
                              </p:par>
                              <p:par>
                                <p:cTn id="54" presetID="24" presetClass="entr" presetSubtype="0" fill="hold" nodeType="withEffect">
                                  <p:stCondLst>
                                    <p:cond delay="0"/>
                                  </p:stCondLst>
                                  <p:childTnLst>
                                    <p:set>
                                      <p:cBhvr>
                                        <p:cTn id="55" dur="1" fill="hold">
                                          <p:stCondLst>
                                            <p:cond delay="0"/>
                                          </p:stCondLst>
                                        </p:cTn>
                                        <p:tgtEl>
                                          <p:spTgt spid="5">
                                            <p:txEl>
                                              <p:pRg st="15" end="15"/>
                                            </p:txEl>
                                          </p:spTgt>
                                        </p:tgtEl>
                                        <p:attrNameLst>
                                          <p:attrName>style.visibility</p:attrName>
                                        </p:attrNameLst>
                                      </p:cBhvr>
                                      <p:to>
                                        <p:strVal val="visible"/>
                                      </p:to>
                                    </p:set>
                                    <p:anim to="" calcmode="lin" valueType="num">
                                      <p:cBhvr>
                                        <p:cTn id="56" dur="1" fill="hold"/>
                                        <p:tgtEl>
                                          <p:spTgt spid="5">
                                            <p:txEl>
                                              <p:pRg st="15" end="15"/>
                                            </p:txEl>
                                          </p:spTgt>
                                        </p:tgtEl>
                                        <p:attrNameLst>
                                          <p:attrName/>
                                        </p:attrNameLst>
                                      </p:cBhvr>
                                    </p:anim>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nodeType="clickEffect">
                                  <p:stCondLst>
                                    <p:cond delay="0"/>
                                  </p:stCondLst>
                                  <p:childTnLst>
                                    <p:set>
                                      <p:cBhvr>
                                        <p:cTn id="60" dur="1" fill="hold">
                                          <p:stCondLst>
                                            <p:cond delay="0"/>
                                          </p:stCondLst>
                                        </p:cTn>
                                        <p:tgtEl>
                                          <p:spTgt spid="5">
                                            <p:txEl>
                                              <p:pRg st="17" end="17"/>
                                            </p:txEl>
                                          </p:spTgt>
                                        </p:tgtEl>
                                        <p:attrNameLst>
                                          <p:attrName>style.visibility</p:attrName>
                                        </p:attrNameLst>
                                      </p:cBhvr>
                                      <p:to>
                                        <p:strVal val="visible"/>
                                      </p:to>
                                    </p:set>
                                    <p:anim to="" calcmode="lin" valueType="num">
                                      <p:cBhvr>
                                        <p:cTn id="61" dur="1" fill="hold"/>
                                        <p:tgtEl>
                                          <p:spTgt spid="5">
                                            <p:txEl>
                                              <p:pRg st="17" end="1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5" name="Rectangle 4"/>
          <p:cNvSpPr>
            <a:spLocks noChangeArrowheads="1"/>
          </p:cNvSpPr>
          <p:nvPr/>
        </p:nvSpPr>
        <p:spPr bwMode="auto">
          <a:xfrm>
            <a:off x="0" y="1752600"/>
            <a:ext cx="9144000" cy="3416300"/>
          </a:xfrm>
          <a:prstGeom prst="rect">
            <a:avLst/>
          </a:prstGeom>
          <a:noFill/>
          <a:ln w="9525">
            <a:noFill/>
            <a:miter lim="800000"/>
            <a:headEnd/>
            <a:tailEnd/>
          </a:ln>
        </p:spPr>
        <p:txBody>
          <a:bodyPr>
            <a:spAutoFit/>
          </a:bodyPr>
          <a:lstStyle/>
          <a:p>
            <a:pPr algn="ctr"/>
            <a:r>
              <a:rPr lang="en-CA" b="1">
                <a:solidFill>
                  <a:srgbClr val="FF0000"/>
                </a:solidFill>
                <a:latin typeface="Times New Roman" pitchFamily="18" charset="0"/>
                <a:cs typeface="Times New Roman" pitchFamily="18" charset="0"/>
              </a:rPr>
              <a:t>Procedure</a:t>
            </a:r>
          </a:p>
          <a:p>
            <a:pPr algn="ctr"/>
            <a:endParaRPr lang="en-CA" b="1">
              <a:solidFill>
                <a:srgbClr val="FF0000"/>
              </a:solidFill>
              <a:latin typeface="Times New Roman" pitchFamily="18" charset="0"/>
              <a:cs typeface="Times New Roman" pitchFamily="18" charset="0"/>
            </a:endParaRPr>
          </a:p>
          <a:p>
            <a:pPr algn="ctr"/>
            <a:r>
              <a:rPr lang="en-CA" b="1">
                <a:solidFill>
                  <a:srgbClr val="FF0000"/>
                </a:solidFill>
                <a:latin typeface="Times New Roman" pitchFamily="18" charset="0"/>
                <a:cs typeface="Times New Roman" pitchFamily="18" charset="0"/>
              </a:rPr>
              <a:t>3.</a:t>
            </a:r>
            <a:r>
              <a:rPr lang="en-CA" b="1">
                <a:latin typeface="Times New Roman" pitchFamily="18" charset="0"/>
                <a:cs typeface="Times New Roman" pitchFamily="18" charset="0"/>
              </a:rPr>
              <a:t>  Students will include a slide (with an accompanying handout) at the beginning of the presentation with questions that assess the audience’s knowledge of the country they chose (pre-test).</a:t>
            </a:r>
          </a:p>
          <a:p>
            <a:pPr algn="ctr"/>
            <a:r>
              <a:rPr lang="en-CA" b="1">
                <a:latin typeface="Times New Roman" pitchFamily="18" charset="0"/>
                <a:cs typeface="Times New Roman" pitchFamily="18" charset="0"/>
              </a:rPr>
              <a:t> </a:t>
            </a:r>
          </a:p>
          <a:p>
            <a:pPr algn="ctr"/>
            <a:r>
              <a:rPr lang="en-CA" b="1">
                <a:latin typeface="Times New Roman" pitchFamily="18" charset="0"/>
                <a:cs typeface="Times New Roman" pitchFamily="18" charset="0"/>
              </a:rPr>
              <a:t>At the end of the presentation, students will include an additional slide (also with an accompanying handout) that assesses the audience’s comprehension of the material they presented (post-test).  </a:t>
            </a:r>
          </a:p>
          <a:p>
            <a:pPr algn="ctr"/>
            <a:endParaRPr lang="en-CA" b="1">
              <a:latin typeface="Times New Roman" pitchFamily="18" charset="0"/>
              <a:cs typeface="Times New Roman" pitchFamily="18" charset="0"/>
            </a:endParaRPr>
          </a:p>
          <a:p>
            <a:pPr algn="ctr"/>
            <a:r>
              <a:rPr lang="en-CA" b="1" i="1">
                <a:solidFill>
                  <a:srgbClr val="002060"/>
                </a:solidFill>
                <a:latin typeface="Times New Roman" pitchFamily="18" charset="0"/>
                <a:cs typeface="Times New Roman" pitchFamily="18" charset="0"/>
              </a:rPr>
              <a:t>Questions in the post-test are to be variations of the questions in the pre-test and not the exact same questions!</a:t>
            </a:r>
          </a:p>
        </p:txBody>
      </p:sp>
      <p:sp>
        <p:nvSpPr>
          <p:cNvPr id="46084"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12-14</a:t>
            </a:r>
          </a:p>
        </p:txBody>
      </p:sp>
      <p:sp>
        <p:nvSpPr>
          <p:cNvPr id="8"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Make a Kiva Presentation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 to="" calcmode="lin" valueType="num">
                                      <p:cBhvr>
                                        <p:cTn id="10" dur="1" fill="hold"/>
                                        <p:tgtEl>
                                          <p:spTgt spid="1536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to="" calcmode="lin" valueType="num">
                                      <p:cBhvr>
                                        <p:cTn id="19" dur="1" fill="hold"/>
                                        <p:tgtEl>
                                          <p:spTgt spid="5">
                                            <p:txEl>
                                              <p:pRg st="3" end="3"/>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 to="" calcmode="lin" valueType="num">
                                      <p:cBhvr>
                                        <p:cTn id="22" dur="1" fill="hold"/>
                                        <p:tgtEl>
                                          <p:spTgt spid="5">
                                            <p:txEl>
                                              <p:pRg st="4" end="4"/>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to="" calcmode="lin" valueType="num">
                                      <p:cBhvr>
                                        <p:cTn id="25" dur="1" fill="hold"/>
                                        <p:tgtEl>
                                          <p:spTgt spid="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2"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47107" name="Text Box 3"/>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12-14</a:t>
            </a:r>
          </a:p>
        </p:txBody>
      </p:sp>
      <p:sp>
        <p:nvSpPr>
          <p:cNvPr id="8"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Make a Kiva Presentation</a:t>
            </a:r>
          </a:p>
        </p:txBody>
      </p:sp>
      <p:sp>
        <p:nvSpPr>
          <p:cNvPr id="9" name="Rectangle 8"/>
          <p:cNvSpPr>
            <a:spLocks noChangeArrowheads="1"/>
          </p:cNvSpPr>
          <p:nvPr/>
        </p:nvSpPr>
        <p:spPr bwMode="auto">
          <a:xfrm>
            <a:off x="0" y="762000"/>
            <a:ext cx="9144000" cy="5078413"/>
          </a:xfrm>
          <a:prstGeom prst="rect">
            <a:avLst/>
          </a:prstGeom>
          <a:noFill/>
          <a:ln w="9525">
            <a:noFill/>
            <a:miter lim="800000"/>
            <a:headEnd/>
            <a:tailEnd/>
          </a:ln>
        </p:spPr>
        <p:txBody>
          <a:bodyPr>
            <a:spAutoFit/>
          </a:bodyPr>
          <a:lstStyle/>
          <a:p>
            <a:pPr algn="ctr"/>
            <a:r>
              <a:rPr lang="en-CA" b="1">
                <a:solidFill>
                  <a:srgbClr val="FF0000"/>
                </a:solidFill>
                <a:latin typeface="Times New Roman" pitchFamily="18" charset="0"/>
                <a:cs typeface="Times New Roman" pitchFamily="18" charset="0"/>
              </a:rPr>
              <a:t>Assessment</a:t>
            </a:r>
          </a:p>
          <a:p>
            <a:pPr algn="ctr"/>
            <a:endParaRPr lang="en-CA" sz="800" b="1">
              <a:solidFill>
                <a:srgbClr val="FF0000"/>
              </a:solidFill>
              <a:latin typeface="Times New Roman" pitchFamily="18" charset="0"/>
              <a:cs typeface="Times New Roman" pitchFamily="18" charset="0"/>
            </a:endParaRPr>
          </a:p>
          <a:p>
            <a:pPr algn="ctr"/>
            <a:r>
              <a:rPr lang="en-CA" b="1">
                <a:latin typeface="Times New Roman" pitchFamily="18" charset="0"/>
                <a:cs typeface="Times New Roman" pitchFamily="18" charset="0"/>
              </a:rPr>
              <a:t>Each presentation will be assessed on accuracy, depth of coverage, and the appropriateness of questions asked.</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The audience’s answer sheets will be collected by the presenting group and will be evaluated (by the group members) as to each student’s reasoning.</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The presenting group will use the pre- and post- presentation responses from the audience to evaluate their effectiveness of the presentation.</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The presenting group will prepare a summary of these pre- and post-presentation responses, which will include a written group self-evaluation and a grade (out of a /100) with a written rationalization for this mark.</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The summary and the group self-evaluation will be due two days after your presentation.</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Attendance by all group members is essential!</a:t>
            </a:r>
          </a:p>
        </p:txBody>
      </p:sp>
      <p:sp>
        <p:nvSpPr>
          <p:cNvPr id="10" name="Rectangle 9"/>
          <p:cNvSpPr>
            <a:spLocks noChangeArrowheads="1"/>
          </p:cNvSpPr>
          <p:nvPr/>
        </p:nvSpPr>
        <p:spPr bwMode="auto">
          <a:xfrm>
            <a:off x="0" y="5729288"/>
            <a:ext cx="9144000" cy="1052512"/>
          </a:xfrm>
          <a:prstGeom prst="rect">
            <a:avLst/>
          </a:prstGeom>
          <a:noFill/>
          <a:ln w="9525">
            <a:noFill/>
            <a:miter lim="800000"/>
            <a:headEnd/>
            <a:tailEnd/>
          </a:ln>
        </p:spPr>
        <p:txBody>
          <a:bodyPr>
            <a:spAutoFit/>
          </a:bodyPr>
          <a:lstStyle/>
          <a:p>
            <a:pPr algn="ctr"/>
            <a:r>
              <a:rPr lang="en-CA" b="1">
                <a:solidFill>
                  <a:srgbClr val="FF0000"/>
                </a:solidFill>
                <a:latin typeface="Times New Roman" pitchFamily="18" charset="0"/>
                <a:cs typeface="Times New Roman" pitchFamily="18" charset="0"/>
              </a:rPr>
              <a:t>Due Date: </a:t>
            </a:r>
          </a:p>
          <a:p>
            <a:pPr algn="ctr"/>
            <a:endParaRPr lang="en-CA" sz="900" b="1">
              <a:latin typeface="Times New Roman" pitchFamily="18" charset="0"/>
              <a:cs typeface="Times New Roman" pitchFamily="18" charset="0"/>
            </a:endParaRPr>
          </a:p>
          <a:p>
            <a:pPr algn="ctr"/>
            <a:r>
              <a:rPr lang="en-CA" b="1">
                <a:latin typeface="Times New Roman" pitchFamily="18" charset="0"/>
                <a:cs typeface="Times New Roman" pitchFamily="18" charset="0"/>
              </a:rPr>
              <a:t>Research and preparation will take place on December 9</a:t>
            </a:r>
            <a:r>
              <a:rPr lang="en-CA" b="1" baseline="30000">
                <a:latin typeface="Times New Roman" pitchFamily="18" charset="0"/>
                <a:cs typeface="Times New Roman" pitchFamily="18" charset="0"/>
              </a:rPr>
              <a:t>th</a:t>
            </a:r>
            <a:r>
              <a:rPr lang="en-CA" b="1">
                <a:latin typeface="Times New Roman" pitchFamily="18" charset="0"/>
                <a:cs typeface="Times New Roman" pitchFamily="18" charset="0"/>
              </a:rPr>
              <a:t> and December 16</a:t>
            </a:r>
            <a:r>
              <a:rPr lang="en-CA" b="1" baseline="30000">
                <a:latin typeface="Times New Roman" pitchFamily="18" charset="0"/>
                <a:cs typeface="Times New Roman" pitchFamily="18" charset="0"/>
              </a:rPr>
              <a:t>th</a:t>
            </a:r>
            <a:r>
              <a:rPr lang="en-CA" b="1">
                <a:latin typeface="Times New Roman" pitchFamily="18" charset="0"/>
                <a:cs typeface="Times New Roman" pitchFamily="18" charset="0"/>
              </a:rPr>
              <a:t>  with presentations December 18</a:t>
            </a:r>
            <a:r>
              <a:rPr lang="en-CA" b="1" baseline="30000">
                <a:latin typeface="Times New Roman" pitchFamily="18" charset="0"/>
                <a:cs typeface="Times New Roman" pitchFamily="18" charset="0"/>
              </a:rPr>
              <a:t>th</a:t>
            </a:r>
            <a:r>
              <a:rPr lang="en-CA" b="1">
                <a:latin typeface="Times New Roman" pitchFamily="18" charset="0"/>
                <a:cs typeface="Times New Roman" pitchFamily="18" charset="0"/>
              </a:rPr>
              <a:t>.</a:t>
            </a:r>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 to="" calcmode="lin" valueType="num">
                                      <p:cBhvr>
                                        <p:cTn id="10" dur="1" fill="hold"/>
                                        <p:tgtEl>
                                          <p:spTgt spid="1536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to="" calcmode="lin" valueType="num">
                                      <p:cBhvr>
                                        <p:cTn id="13" dur="1" fill="hold"/>
                                        <p:tgtEl>
                                          <p:spTgt spid="9">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 to="" calcmode="lin" valueType="num">
                                      <p:cBhvr>
                                        <p:cTn id="16" dur="1" fill="hold"/>
                                        <p:tgtEl>
                                          <p:spTgt spid="9">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to="" calcmode="lin" valueType="num">
                                      <p:cBhvr>
                                        <p:cTn id="21" dur="1" fill="hold"/>
                                        <p:tgtEl>
                                          <p:spTgt spid="9">
                                            <p:txEl>
                                              <p:pRg st="4" end="4"/>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9">
                                            <p:txEl>
                                              <p:pRg st="6" end="6"/>
                                            </p:txEl>
                                          </p:spTgt>
                                        </p:tgtEl>
                                        <p:attrNameLst>
                                          <p:attrName>style.visibility</p:attrName>
                                        </p:attrNameLst>
                                      </p:cBhvr>
                                      <p:to>
                                        <p:strVal val="visible"/>
                                      </p:to>
                                    </p:set>
                                    <p:anim to="" calcmode="lin" valueType="num">
                                      <p:cBhvr>
                                        <p:cTn id="26" dur="1" fill="hold"/>
                                        <p:tgtEl>
                                          <p:spTgt spid="9">
                                            <p:txEl>
                                              <p:pRg st="6" end="6"/>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9">
                                            <p:txEl>
                                              <p:pRg st="8" end="8"/>
                                            </p:txEl>
                                          </p:spTgt>
                                        </p:tgtEl>
                                        <p:attrNameLst>
                                          <p:attrName>style.visibility</p:attrName>
                                        </p:attrNameLst>
                                      </p:cBhvr>
                                      <p:to>
                                        <p:strVal val="visible"/>
                                      </p:to>
                                    </p:set>
                                    <p:anim to="" calcmode="lin" valueType="num">
                                      <p:cBhvr>
                                        <p:cTn id="31" dur="1" fill="hold"/>
                                        <p:tgtEl>
                                          <p:spTgt spid="9">
                                            <p:txEl>
                                              <p:pRg st="8" end="8"/>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9">
                                            <p:txEl>
                                              <p:pRg st="10" end="10"/>
                                            </p:txEl>
                                          </p:spTgt>
                                        </p:tgtEl>
                                        <p:attrNameLst>
                                          <p:attrName>style.visibility</p:attrName>
                                        </p:attrNameLst>
                                      </p:cBhvr>
                                      <p:to>
                                        <p:strVal val="visible"/>
                                      </p:to>
                                    </p:set>
                                    <p:anim to="" calcmode="lin" valueType="num">
                                      <p:cBhvr>
                                        <p:cTn id="36" dur="1" fill="hold"/>
                                        <p:tgtEl>
                                          <p:spTgt spid="9">
                                            <p:txEl>
                                              <p:pRg st="10" end="10"/>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9">
                                            <p:txEl>
                                              <p:pRg st="12" end="12"/>
                                            </p:txEl>
                                          </p:spTgt>
                                        </p:tgtEl>
                                        <p:attrNameLst>
                                          <p:attrName>style.visibility</p:attrName>
                                        </p:attrNameLst>
                                      </p:cBhvr>
                                      <p:to>
                                        <p:strVal val="visible"/>
                                      </p:to>
                                    </p:set>
                                    <p:anim to="" calcmode="lin" valueType="num">
                                      <p:cBhvr>
                                        <p:cTn id="41" dur="1" fill="hold"/>
                                        <p:tgtEl>
                                          <p:spTgt spid="9">
                                            <p:txEl>
                                              <p:pRg st="12" end="12"/>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to="" calcmode="lin" valueType="num">
                                      <p:cBhvr>
                                        <p:cTn id="46"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research2"/>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61443" name="Rectangle 3"/>
          <p:cNvSpPr>
            <a:spLocks noGrp="1" noChangeArrowheads="1"/>
          </p:cNvSpPr>
          <p:nvPr>
            <p:ph type="title"/>
          </p:nvPr>
        </p:nvSpPr>
        <p:spPr>
          <a:xfrm>
            <a:off x="0" y="76200"/>
            <a:ext cx="9144000" cy="1143000"/>
          </a:xfrm>
        </p:spPr>
        <p:txBody>
          <a:bodyPr/>
          <a:lstStyle/>
          <a:p>
            <a:r>
              <a:rPr lang="en-US" sz="3600" b="1" smtClean="0">
                <a:solidFill>
                  <a:srgbClr val="FF0000"/>
                </a:solidFill>
                <a:latin typeface="Times New Roman" pitchFamily="18" charset="0"/>
              </a:rPr>
              <a:t>As a Global Citizen, What in the World Do I Need to Respond To?</a:t>
            </a:r>
          </a:p>
        </p:txBody>
      </p:sp>
      <p:sp>
        <p:nvSpPr>
          <p:cNvPr id="61444" name="Text Box 4"/>
          <p:cNvSpPr txBox="1">
            <a:spLocks noChangeArrowheads="1"/>
          </p:cNvSpPr>
          <p:nvPr/>
        </p:nvSpPr>
        <p:spPr bwMode="auto">
          <a:xfrm>
            <a:off x="0" y="1371600"/>
            <a:ext cx="9144000" cy="5387975"/>
          </a:xfrm>
          <a:prstGeom prst="rect">
            <a:avLst/>
          </a:prstGeom>
          <a:noFill/>
          <a:ln w="9525">
            <a:noFill/>
            <a:miter lim="800000"/>
            <a:headEnd/>
            <a:tailEnd/>
          </a:ln>
        </p:spPr>
        <p:txBody>
          <a:bodyPr>
            <a:spAutoFit/>
          </a:bodyPr>
          <a:lstStyle/>
          <a:p>
            <a:pPr algn="ctr">
              <a:spcBef>
                <a:spcPct val="50000"/>
              </a:spcBef>
            </a:pPr>
            <a:r>
              <a:rPr lang="en-US" sz="2400" b="1">
                <a:solidFill>
                  <a:schemeClr val="accent2"/>
                </a:solidFill>
                <a:latin typeface="Times New Roman" pitchFamily="18" charset="0"/>
              </a:rPr>
              <a:t>What are some of the ‘problems’ of the world that need to be responded to?</a:t>
            </a:r>
          </a:p>
          <a:p>
            <a:pPr algn="ctr">
              <a:spcBef>
                <a:spcPct val="50000"/>
              </a:spcBef>
            </a:pPr>
            <a:endParaRPr lang="en-US" sz="800" b="1">
              <a:solidFill>
                <a:schemeClr val="accent2"/>
              </a:solidFill>
              <a:latin typeface="Times New Roman" pitchFamily="18" charset="0"/>
            </a:endParaRPr>
          </a:p>
          <a:p>
            <a:pPr algn="ctr">
              <a:spcBef>
                <a:spcPct val="50000"/>
              </a:spcBef>
            </a:pPr>
            <a:r>
              <a:rPr lang="en-US" sz="2400" b="1">
                <a:latin typeface="Times New Roman" pitchFamily="18" charset="0"/>
              </a:rPr>
              <a:t>Human Rights</a:t>
            </a:r>
          </a:p>
          <a:p>
            <a:pPr algn="ctr">
              <a:spcBef>
                <a:spcPct val="50000"/>
              </a:spcBef>
            </a:pPr>
            <a:r>
              <a:rPr lang="en-US" sz="2400" b="1">
                <a:latin typeface="Times New Roman" pitchFamily="18" charset="0"/>
              </a:rPr>
              <a:t>Gender Inequality</a:t>
            </a:r>
          </a:p>
          <a:p>
            <a:pPr algn="ctr">
              <a:spcBef>
                <a:spcPct val="50000"/>
              </a:spcBef>
            </a:pPr>
            <a:r>
              <a:rPr lang="en-US" sz="2400" b="1">
                <a:latin typeface="Times New Roman" pitchFamily="18" charset="0"/>
              </a:rPr>
              <a:t>Work/Labour Issues</a:t>
            </a:r>
          </a:p>
          <a:p>
            <a:pPr algn="ctr">
              <a:spcBef>
                <a:spcPct val="50000"/>
              </a:spcBef>
            </a:pPr>
            <a:r>
              <a:rPr lang="en-US" sz="2400" b="1">
                <a:latin typeface="Times New Roman" pitchFamily="18" charset="0"/>
              </a:rPr>
              <a:t>Ineffective/Corrupt Governments</a:t>
            </a:r>
          </a:p>
          <a:p>
            <a:pPr algn="ctr">
              <a:spcBef>
                <a:spcPct val="50000"/>
              </a:spcBef>
            </a:pPr>
            <a:r>
              <a:rPr lang="en-US" sz="2400" b="1">
                <a:latin typeface="Times New Roman" pitchFamily="18" charset="0"/>
              </a:rPr>
              <a:t>Health Crisis’</a:t>
            </a:r>
          </a:p>
          <a:p>
            <a:pPr algn="ctr">
              <a:spcBef>
                <a:spcPct val="50000"/>
              </a:spcBef>
            </a:pPr>
            <a:r>
              <a:rPr lang="en-US" sz="2400" b="1">
                <a:latin typeface="Times New Roman" pitchFamily="18" charset="0"/>
              </a:rPr>
              <a:t>Poverty</a:t>
            </a:r>
          </a:p>
          <a:p>
            <a:pPr algn="ctr">
              <a:spcBef>
                <a:spcPct val="50000"/>
              </a:spcBef>
            </a:pPr>
            <a:r>
              <a:rPr lang="en-US" sz="2400" b="1">
                <a:latin typeface="Times New Roman" pitchFamily="18" charset="0"/>
              </a:rPr>
              <a:t>More?</a:t>
            </a:r>
          </a:p>
          <a:p>
            <a:pPr algn="ctr">
              <a:spcBef>
                <a:spcPct val="50000"/>
              </a:spcBef>
            </a:pPr>
            <a:r>
              <a:rPr lang="en-US" sz="2400" b="1">
                <a:solidFill>
                  <a:schemeClr val="accent2"/>
                </a:solidFill>
                <a:latin typeface="Times New Roman" pitchFamily="18" charset="0"/>
              </a:rPr>
              <a:t>Which of the above does Kiva attempt to help with?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1443"/>
                                        </p:tgtEl>
                                        <p:attrNameLst>
                                          <p:attrName>style.visibility</p:attrName>
                                        </p:attrNameLst>
                                      </p:cBhvr>
                                      <p:to>
                                        <p:strVal val="visible"/>
                                      </p:to>
                                    </p:set>
                                    <p:anim to="" calcmode="lin" valueType="num">
                                      <p:cBhvr>
                                        <p:cTn id="7" dur="1" fill="hold"/>
                                        <p:tgtEl>
                                          <p:spTgt spid="61443"/>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1444">
                                            <p:txEl>
                                              <p:pRg st="0" end="0"/>
                                            </p:txEl>
                                          </p:spTgt>
                                        </p:tgtEl>
                                        <p:attrNameLst>
                                          <p:attrName>style.visibility</p:attrName>
                                        </p:attrNameLst>
                                      </p:cBhvr>
                                      <p:to>
                                        <p:strVal val="visible"/>
                                      </p:to>
                                    </p:set>
                                    <p:anim to="" calcmode="lin" valueType="num">
                                      <p:cBhvr>
                                        <p:cTn id="10" dur="1" fill="hold"/>
                                        <p:tgtEl>
                                          <p:spTgt spid="61444">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1444">
                                            <p:txEl>
                                              <p:pRg st="2" end="2"/>
                                            </p:txEl>
                                          </p:spTgt>
                                        </p:tgtEl>
                                        <p:attrNameLst>
                                          <p:attrName>style.visibility</p:attrName>
                                        </p:attrNameLst>
                                      </p:cBhvr>
                                      <p:to>
                                        <p:strVal val="visible"/>
                                      </p:to>
                                    </p:set>
                                    <p:anim to="" calcmode="lin" valueType="num">
                                      <p:cBhvr>
                                        <p:cTn id="15" dur="1" fill="hold"/>
                                        <p:tgtEl>
                                          <p:spTgt spid="61444">
                                            <p:txEl>
                                              <p:pRg st="2" end="2"/>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61444">
                                            <p:txEl>
                                              <p:pRg st="3" end="3"/>
                                            </p:txEl>
                                          </p:spTgt>
                                        </p:tgtEl>
                                        <p:attrNameLst>
                                          <p:attrName>style.visibility</p:attrName>
                                        </p:attrNameLst>
                                      </p:cBhvr>
                                      <p:to>
                                        <p:strVal val="visible"/>
                                      </p:to>
                                    </p:set>
                                    <p:anim to="" calcmode="lin" valueType="num">
                                      <p:cBhvr>
                                        <p:cTn id="20" dur="1" fill="hold"/>
                                        <p:tgtEl>
                                          <p:spTgt spid="61444">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61444">
                                            <p:txEl>
                                              <p:pRg st="4" end="4"/>
                                            </p:txEl>
                                          </p:spTgt>
                                        </p:tgtEl>
                                        <p:attrNameLst>
                                          <p:attrName>style.visibility</p:attrName>
                                        </p:attrNameLst>
                                      </p:cBhvr>
                                      <p:to>
                                        <p:strVal val="visible"/>
                                      </p:to>
                                    </p:set>
                                    <p:anim to="" calcmode="lin" valueType="num">
                                      <p:cBhvr>
                                        <p:cTn id="25" dur="1" fill="hold"/>
                                        <p:tgtEl>
                                          <p:spTgt spid="61444">
                                            <p:txEl>
                                              <p:pRg st="4" end="4"/>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61444">
                                            <p:txEl>
                                              <p:pRg st="5" end="5"/>
                                            </p:txEl>
                                          </p:spTgt>
                                        </p:tgtEl>
                                        <p:attrNameLst>
                                          <p:attrName>style.visibility</p:attrName>
                                        </p:attrNameLst>
                                      </p:cBhvr>
                                      <p:to>
                                        <p:strVal val="visible"/>
                                      </p:to>
                                    </p:set>
                                    <p:anim to="" calcmode="lin" valueType="num">
                                      <p:cBhvr>
                                        <p:cTn id="30" dur="1" fill="hold"/>
                                        <p:tgtEl>
                                          <p:spTgt spid="61444">
                                            <p:txEl>
                                              <p:pRg st="5" end="5"/>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61444">
                                            <p:txEl>
                                              <p:pRg st="6" end="6"/>
                                            </p:txEl>
                                          </p:spTgt>
                                        </p:tgtEl>
                                        <p:attrNameLst>
                                          <p:attrName>style.visibility</p:attrName>
                                        </p:attrNameLst>
                                      </p:cBhvr>
                                      <p:to>
                                        <p:strVal val="visible"/>
                                      </p:to>
                                    </p:set>
                                    <p:anim to="" calcmode="lin" valueType="num">
                                      <p:cBhvr>
                                        <p:cTn id="35" dur="1" fill="hold"/>
                                        <p:tgtEl>
                                          <p:spTgt spid="61444">
                                            <p:txEl>
                                              <p:pRg st="6" end="6"/>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61444">
                                            <p:txEl>
                                              <p:pRg st="7" end="7"/>
                                            </p:txEl>
                                          </p:spTgt>
                                        </p:tgtEl>
                                        <p:attrNameLst>
                                          <p:attrName>style.visibility</p:attrName>
                                        </p:attrNameLst>
                                      </p:cBhvr>
                                      <p:to>
                                        <p:strVal val="visible"/>
                                      </p:to>
                                    </p:set>
                                    <p:anim to="" calcmode="lin" valueType="num">
                                      <p:cBhvr>
                                        <p:cTn id="40" dur="1" fill="hold"/>
                                        <p:tgtEl>
                                          <p:spTgt spid="61444">
                                            <p:txEl>
                                              <p:pRg st="7" end="7"/>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61444">
                                            <p:txEl>
                                              <p:pRg st="8" end="8"/>
                                            </p:txEl>
                                          </p:spTgt>
                                        </p:tgtEl>
                                        <p:attrNameLst>
                                          <p:attrName>style.visibility</p:attrName>
                                        </p:attrNameLst>
                                      </p:cBhvr>
                                      <p:to>
                                        <p:strVal val="visible"/>
                                      </p:to>
                                    </p:set>
                                    <p:anim to="" calcmode="lin" valueType="num">
                                      <p:cBhvr>
                                        <p:cTn id="45" dur="1" fill="hold"/>
                                        <p:tgtEl>
                                          <p:spTgt spid="61444">
                                            <p:txEl>
                                              <p:pRg st="8" end="8"/>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61444">
                                            <p:txEl>
                                              <p:pRg st="9" end="9"/>
                                            </p:txEl>
                                          </p:spTgt>
                                        </p:tgtEl>
                                        <p:attrNameLst>
                                          <p:attrName>style.visibility</p:attrName>
                                        </p:attrNameLst>
                                      </p:cBhvr>
                                      <p:to>
                                        <p:strVal val="visible"/>
                                      </p:to>
                                    </p:set>
                                    <p:anim to="" calcmode="lin" valueType="num">
                                      <p:cBhvr>
                                        <p:cTn id="50" dur="1" fill="hold"/>
                                        <p:tgtEl>
                                          <p:spTgt spid="61444">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globe"/>
          <p:cNvPicPr>
            <a:picLocks noChangeAspect="1" noChangeArrowheads="1"/>
          </p:cNvPicPr>
          <p:nvPr/>
        </p:nvPicPr>
        <p:blipFill>
          <a:blip r:embed="rId3" cstate="print">
            <a:lum bright="70000" contrast="-70000"/>
          </a:blip>
          <a:srcRect/>
          <a:stretch>
            <a:fillRect/>
          </a:stretch>
        </p:blipFill>
        <p:spPr bwMode="auto">
          <a:xfrm>
            <a:off x="0" y="-228600"/>
            <a:ext cx="9144000" cy="7315200"/>
          </a:xfrm>
          <a:prstGeom prst="rect">
            <a:avLst/>
          </a:prstGeom>
          <a:noFill/>
          <a:ln w="9525">
            <a:noFill/>
            <a:miter lim="800000"/>
            <a:headEnd/>
            <a:tailEnd/>
          </a:ln>
        </p:spPr>
      </p:pic>
      <p:sp>
        <p:nvSpPr>
          <p:cNvPr id="62468" name="Text Box 4"/>
          <p:cNvSpPr txBox="1">
            <a:spLocks noChangeArrowheads="1"/>
          </p:cNvSpPr>
          <p:nvPr/>
        </p:nvSpPr>
        <p:spPr bwMode="auto">
          <a:xfrm>
            <a:off x="0" y="-28575"/>
            <a:ext cx="9144000" cy="3016250"/>
          </a:xfrm>
          <a:prstGeom prst="rect">
            <a:avLst/>
          </a:prstGeom>
          <a:noFill/>
          <a:ln w="9525">
            <a:noFill/>
            <a:miter lim="800000"/>
            <a:headEnd/>
            <a:tailEnd/>
          </a:ln>
        </p:spPr>
        <p:txBody>
          <a:bodyPr>
            <a:spAutoFit/>
          </a:bodyPr>
          <a:lstStyle/>
          <a:p>
            <a:pPr algn="ctr"/>
            <a:r>
              <a:rPr lang="en-US" sz="3200" b="1" dirty="0">
                <a:solidFill>
                  <a:srgbClr val="FF0000"/>
                </a:solidFill>
                <a:latin typeface="Times New Roman" pitchFamily="18" charset="0"/>
              </a:rPr>
              <a:t>To What Extent Should I, as a Citizen, Respond to Globalization?</a:t>
            </a:r>
          </a:p>
          <a:p>
            <a:pPr algn="ctr"/>
            <a:endParaRPr lang="en-US" sz="3200" b="1" dirty="0">
              <a:solidFill>
                <a:srgbClr val="FF0000"/>
              </a:solidFill>
              <a:latin typeface="Times New Roman" pitchFamily="18" charset="0"/>
            </a:endParaRPr>
          </a:p>
          <a:p>
            <a:pPr algn="ctr"/>
            <a:endParaRPr lang="en-US" sz="3200" b="1" dirty="0">
              <a:solidFill>
                <a:srgbClr val="FF0000"/>
              </a:solidFill>
              <a:latin typeface="Times New Roman" pitchFamily="18" charset="0"/>
            </a:endParaRPr>
          </a:p>
          <a:p>
            <a:pPr algn="ctr"/>
            <a:endParaRPr lang="en-US" sz="3200" b="1" dirty="0">
              <a:solidFill>
                <a:srgbClr val="FF0000"/>
              </a:solidFill>
              <a:latin typeface="Times New Roman" pitchFamily="18" charset="0"/>
            </a:endParaRPr>
          </a:p>
          <a:p>
            <a:pPr algn="ctr"/>
            <a:r>
              <a:rPr lang="en-US" sz="3200" b="1" dirty="0">
                <a:latin typeface="Times New Roman" pitchFamily="18" charset="0"/>
              </a:rPr>
              <a:t>Ideas?</a:t>
            </a:r>
          </a:p>
        </p:txBody>
      </p:sp>
      <p:sp>
        <p:nvSpPr>
          <p:cNvPr id="62469" name="Text Box 5"/>
          <p:cNvSpPr txBox="1">
            <a:spLocks noChangeArrowheads="1"/>
          </p:cNvSpPr>
          <p:nvPr/>
        </p:nvSpPr>
        <p:spPr bwMode="auto">
          <a:xfrm>
            <a:off x="0" y="6338888"/>
            <a:ext cx="9144000" cy="366712"/>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hlinkClick r:id="rId4"/>
              </a:rPr>
              <a:t>Born Into Brothels - Preview</a:t>
            </a:r>
            <a:endParaRPr lang="en-US" b="1">
              <a:latin typeface="Times New Roman" pitchFamily="18" charset="0"/>
            </a:endParaRPr>
          </a:p>
        </p:txBody>
      </p:sp>
      <p:sp>
        <p:nvSpPr>
          <p:cNvPr id="49159" name="Text Box 7"/>
          <p:cNvSpPr txBox="1">
            <a:spLocks noChangeArrowheads="1"/>
          </p:cNvSpPr>
          <p:nvPr/>
        </p:nvSpPr>
        <p:spPr bwMode="auto">
          <a:xfrm>
            <a:off x="0" y="5943601"/>
            <a:ext cx="9144000" cy="246221"/>
          </a:xfrm>
          <a:prstGeom prst="rect">
            <a:avLst/>
          </a:prstGeom>
          <a:noFill/>
          <a:ln w="9525">
            <a:noFill/>
            <a:miter lim="800000"/>
            <a:headEnd/>
            <a:tailEnd/>
          </a:ln>
        </p:spPr>
        <p:txBody>
          <a:bodyPr wrap="square">
            <a:spAutoFit/>
          </a:bodyPr>
          <a:lstStyle/>
          <a:p>
            <a:pPr algn="ctr">
              <a:spcBef>
                <a:spcPct val="50000"/>
              </a:spcBef>
            </a:pPr>
            <a:r>
              <a:rPr lang="en-US" sz="1000" b="1" dirty="0">
                <a:latin typeface="Times New Roman" pitchFamily="18" charset="0"/>
              </a:rPr>
              <a:t>6:00</a:t>
            </a:r>
          </a:p>
        </p:txBody>
      </p:sp>
      <p:pic>
        <p:nvPicPr>
          <p:cNvPr id="8" name="Born into brothels_WMV V9.wmv">
            <a:hlinkClick r:id="" action="ppaction://media"/>
          </p:cNvPr>
          <p:cNvPicPr>
            <a:picLocks noRot="1" noChangeAspect="1"/>
          </p:cNvPicPr>
          <p:nvPr>
            <a:videoFile r:link="rId1"/>
          </p:nvPr>
        </p:nvPicPr>
        <p:blipFill>
          <a:blip r:embed="rId5" cstate="print"/>
          <a:stretch>
            <a:fillRect/>
          </a:stretch>
        </p:blipFill>
        <p:spPr>
          <a:xfrm>
            <a:off x="3048000" y="3581400"/>
            <a:ext cx="3048000" cy="2286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2466"/>
                                        </p:tgtEl>
                                        <p:attrNameLst>
                                          <p:attrName>style.visibility</p:attrName>
                                        </p:attrNameLst>
                                      </p:cBhvr>
                                      <p:to>
                                        <p:strVal val="visible"/>
                                      </p:to>
                                    </p:set>
                                    <p:anim to="" calcmode="lin" valueType="num">
                                      <p:cBhvr>
                                        <p:cTn id="7" dur="1" fill="hold"/>
                                        <p:tgtEl>
                                          <p:spTgt spid="6246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2468"/>
                                        </p:tgtEl>
                                        <p:attrNameLst>
                                          <p:attrName>style.visibility</p:attrName>
                                        </p:attrNameLst>
                                      </p:cBhvr>
                                      <p:to>
                                        <p:strVal val="visible"/>
                                      </p:to>
                                    </p:set>
                                    <p:anim to="" calcmode="lin" valueType="num">
                                      <p:cBhvr>
                                        <p:cTn id="10" dur="1" fill="hold"/>
                                        <p:tgtEl>
                                          <p:spTgt spid="62468"/>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62469"/>
                                        </p:tgtEl>
                                        <p:attrNameLst>
                                          <p:attrName>style.visibility</p:attrName>
                                        </p:attrNameLst>
                                      </p:cBhvr>
                                      <p:to>
                                        <p:strVal val="visible"/>
                                      </p:to>
                                    </p:set>
                                    <p:anim to="" calcmode="lin" valueType="num">
                                      <p:cBhvr>
                                        <p:cTn id="15" dur="1" fill="hold"/>
                                        <p:tgtEl>
                                          <p:spTgt spid="62469"/>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49159"/>
                                        </p:tgtEl>
                                        <p:attrNameLst>
                                          <p:attrName>style.visibility</p:attrName>
                                        </p:attrNameLst>
                                      </p:cBhvr>
                                      <p:to>
                                        <p:strVal val="visible"/>
                                      </p:to>
                                    </p:set>
                                    <p:anim to="" calcmode="lin" valueType="num">
                                      <p:cBhvr>
                                        <p:cTn id="18" dur="1" fill="hold"/>
                                        <p:tgtEl>
                                          <p:spTgt spid="49159"/>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to="" calcmode="lin" valueType="num">
                                      <p:cBhvr>
                                        <p:cTn id="21"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2"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62468" grpId="0"/>
      <p:bldP spid="62469" grpId="0"/>
      <p:bldP spid="4915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8" name="Picture 6" descr="1103301315_2443"/>
          <p:cNvPicPr>
            <a:picLocks noChangeAspect="1" noChangeArrowheads="1"/>
          </p:cNvPicPr>
          <p:nvPr/>
        </p:nvPicPr>
        <p:blipFill>
          <a:blip r:embed="rId2" cstate="print">
            <a:lum bright="70000" contrast="-70000"/>
          </a:blip>
          <a:srcRect/>
          <a:stretch>
            <a:fillRect/>
          </a:stretch>
        </p:blipFill>
        <p:spPr bwMode="auto">
          <a:xfrm>
            <a:off x="838200" y="34925"/>
            <a:ext cx="7467600" cy="6788150"/>
          </a:xfrm>
          <a:prstGeom prst="rect">
            <a:avLst/>
          </a:prstGeom>
          <a:noFill/>
          <a:ln w="9525">
            <a:noFill/>
            <a:miter lim="800000"/>
            <a:headEnd/>
            <a:tailEnd/>
          </a:ln>
        </p:spPr>
      </p:pic>
      <p:sp>
        <p:nvSpPr>
          <p:cNvPr id="59396" name="Rectangle 4"/>
          <p:cNvSpPr>
            <a:spLocks noGrp="1" noChangeArrowheads="1"/>
          </p:cNvSpPr>
          <p:nvPr>
            <p:ph type="title"/>
          </p:nvPr>
        </p:nvSpPr>
        <p:spPr>
          <a:xfrm>
            <a:off x="0" y="6049963"/>
            <a:ext cx="9144000" cy="808037"/>
          </a:xfrm>
        </p:spPr>
        <p:txBody>
          <a:bodyPr/>
          <a:lstStyle/>
          <a:p>
            <a:r>
              <a:rPr lang="en-US" sz="3600" b="1" smtClean="0">
                <a:solidFill>
                  <a:schemeClr val="accent2"/>
                </a:solidFill>
                <a:latin typeface="Times New Roman" pitchFamily="18" charset="0"/>
              </a:rPr>
              <a:t>Born Into Brothels</a:t>
            </a:r>
          </a:p>
        </p:txBody>
      </p:sp>
      <p:pic>
        <p:nvPicPr>
          <p:cNvPr id="59400" name="Picture 8" descr="born_into_brothels_lrg"/>
          <p:cNvPicPr>
            <a:picLocks noChangeAspect="1" noChangeArrowheads="1"/>
          </p:cNvPicPr>
          <p:nvPr/>
        </p:nvPicPr>
        <p:blipFill>
          <a:blip r:embed="rId3" cstate="print"/>
          <a:srcRect/>
          <a:stretch>
            <a:fillRect/>
          </a:stretch>
        </p:blipFill>
        <p:spPr bwMode="auto">
          <a:xfrm>
            <a:off x="2905125" y="1371600"/>
            <a:ext cx="3333750" cy="4724400"/>
          </a:xfrm>
          <a:prstGeom prst="rect">
            <a:avLst/>
          </a:prstGeom>
          <a:noFill/>
          <a:ln w="9525">
            <a:noFill/>
            <a:miter lim="800000"/>
            <a:headEnd/>
            <a:tailEnd/>
          </a:ln>
        </p:spPr>
      </p:pic>
      <p:sp>
        <p:nvSpPr>
          <p:cNvPr id="59401" name="Rectangle 9"/>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eaLnBrk="0" hangingPunct="0"/>
            <a:r>
              <a:rPr lang="en-US" sz="3600" b="1">
                <a:solidFill>
                  <a:srgbClr val="FF0000"/>
                </a:solidFill>
                <a:latin typeface="Times New Roman" pitchFamily="18" charset="0"/>
              </a:rPr>
              <a:t>To What Extent Should I, As A Citizen, Respond to Globalization?</a:t>
            </a:r>
          </a:p>
        </p:txBody>
      </p:sp>
      <p:sp>
        <p:nvSpPr>
          <p:cNvPr id="59402" name="Text Box 10"/>
          <p:cNvSpPr txBox="1">
            <a:spLocks noChangeArrowheads="1"/>
          </p:cNvSpPr>
          <p:nvPr/>
        </p:nvSpPr>
        <p:spPr bwMode="auto">
          <a:xfrm>
            <a:off x="914400" y="2743200"/>
            <a:ext cx="1828800" cy="822325"/>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A Personal Response</a:t>
            </a:r>
          </a:p>
        </p:txBody>
      </p:sp>
      <p:sp>
        <p:nvSpPr>
          <p:cNvPr id="59403" name="Text Box 11"/>
          <p:cNvSpPr txBox="1">
            <a:spLocks noChangeArrowheads="1"/>
          </p:cNvSpPr>
          <p:nvPr/>
        </p:nvSpPr>
        <p:spPr bwMode="auto">
          <a:xfrm>
            <a:off x="0" y="6643688"/>
            <a:ext cx="1066800" cy="214312"/>
          </a:xfrm>
          <a:prstGeom prst="rect">
            <a:avLst/>
          </a:prstGeom>
          <a:noFill/>
          <a:ln w="9525">
            <a:noFill/>
            <a:miter lim="800000"/>
            <a:headEnd/>
            <a:tailEnd/>
          </a:ln>
        </p:spPr>
        <p:txBody>
          <a:bodyPr>
            <a:spAutoFit/>
          </a:bodyPr>
          <a:lstStyle/>
          <a:p>
            <a:pPr algn="ctr">
              <a:spcBef>
                <a:spcPct val="50000"/>
              </a:spcBef>
            </a:pPr>
            <a:r>
              <a:rPr lang="en-US" sz="800" b="1">
                <a:latin typeface="Times New Roman" pitchFamily="18" charset="0"/>
              </a:rPr>
              <a:t>85 minutes</a:t>
            </a:r>
          </a:p>
        </p:txBody>
      </p:sp>
      <p:sp>
        <p:nvSpPr>
          <p:cNvPr id="59404" name="Text Box 3"/>
          <p:cNvSpPr txBox="1">
            <a:spLocks noChangeArrowheads="1"/>
          </p:cNvSpPr>
          <p:nvPr/>
        </p:nvSpPr>
        <p:spPr bwMode="auto">
          <a:xfrm>
            <a:off x="76200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9401"/>
                                        </p:tgtEl>
                                        <p:attrNameLst>
                                          <p:attrName>style.visibility</p:attrName>
                                        </p:attrNameLst>
                                      </p:cBhvr>
                                      <p:to>
                                        <p:strVal val="visible"/>
                                      </p:to>
                                    </p:set>
                                    <p:anim to="" calcmode="lin" valueType="num">
                                      <p:cBhvr>
                                        <p:cTn id="7" dur="1" fill="hold"/>
                                        <p:tgtEl>
                                          <p:spTgt spid="5940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9402"/>
                                        </p:tgtEl>
                                        <p:attrNameLst>
                                          <p:attrName>style.visibility</p:attrName>
                                        </p:attrNameLst>
                                      </p:cBhvr>
                                      <p:to>
                                        <p:strVal val="visible"/>
                                      </p:to>
                                    </p:set>
                                    <p:anim to="" calcmode="lin" valueType="num">
                                      <p:cBhvr>
                                        <p:cTn id="10" dur="1" fill="hold"/>
                                        <p:tgtEl>
                                          <p:spTgt spid="5940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9398"/>
                                        </p:tgtEl>
                                        <p:attrNameLst>
                                          <p:attrName>style.visibility</p:attrName>
                                        </p:attrNameLst>
                                      </p:cBhvr>
                                      <p:to>
                                        <p:strVal val="visible"/>
                                      </p:to>
                                    </p:set>
                                    <p:anim to="" calcmode="lin" valueType="num">
                                      <p:cBhvr>
                                        <p:cTn id="13" dur="1" fill="hold"/>
                                        <p:tgtEl>
                                          <p:spTgt spid="59398"/>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9400"/>
                                        </p:tgtEl>
                                        <p:attrNameLst>
                                          <p:attrName>style.visibility</p:attrName>
                                        </p:attrNameLst>
                                      </p:cBhvr>
                                      <p:to>
                                        <p:strVal val="visible"/>
                                      </p:to>
                                    </p:set>
                                    <p:anim to="" calcmode="lin" valueType="num">
                                      <p:cBhvr>
                                        <p:cTn id="16" dur="1" fill="hold"/>
                                        <p:tgtEl>
                                          <p:spTgt spid="59400"/>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59396"/>
                                        </p:tgtEl>
                                        <p:attrNameLst>
                                          <p:attrName>style.visibility</p:attrName>
                                        </p:attrNameLst>
                                      </p:cBhvr>
                                      <p:to>
                                        <p:strVal val="visible"/>
                                      </p:to>
                                    </p:set>
                                    <p:anim to="" calcmode="lin" valueType="num">
                                      <p:cBhvr>
                                        <p:cTn id="19" dur="1" fill="hold"/>
                                        <p:tgtEl>
                                          <p:spTgt spid="59396"/>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59403"/>
                                        </p:tgtEl>
                                        <p:attrNameLst>
                                          <p:attrName>style.visibility</p:attrName>
                                        </p:attrNameLst>
                                      </p:cBhvr>
                                      <p:to>
                                        <p:strVal val="visible"/>
                                      </p:to>
                                    </p:set>
                                    <p:anim to="" calcmode="lin" valueType="num">
                                      <p:cBhvr>
                                        <p:cTn id="22" dur="1" fill="hold"/>
                                        <p:tgtEl>
                                          <p:spTgt spid="59403"/>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59404"/>
                                        </p:tgtEl>
                                        <p:attrNameLst>
                                          <p:attrName>style.visibility</p:attrName>
                                        </p:attrNameLst>
                                      </p:cBhvr>
                                      <p:to>
                                        <p:strVal val="visible"/>
                                      </p:to>
                                    </p:set>
                                    <p:anim to="" calcmode="lin" valueType="num">
                                      <p:cBhvr>
                                        <p:cTn id="25" dur="1" fill="hold"/>
                                        <p:tgtEl>
                                          <p:spTgt spid="5940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P spid="59401" grpId="0"/>
      <p:bldP spid="59402" grpId="0"/>
      <p:bldP spid="59403" grpId="0"/>
      <p:bldP spid="594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Kiva_Logo"/>
          <p:cNvPicPr>
            <a:picLocks noChangeAspect="1" noChangeArrowheads="1"/>
          </p:cNvPicPr>
          <p:nvPr/>
        </p:nvPicPr>
        <p:blipFill>
          <a:blip r:embed="rId3"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6149" name="Text Box 5"/>
          <p:cNvSpPr txBox="1">
            <a:spLocks noChangeArrowheads="1"/>
          </p:cNvSpPr>
          <p:nvPr/>
        </p:nvSpPr>
        <p:spPr bwMode="auto">
          <a:xfrm>
            <a:off x="0" y="6232525"/>
            <a:ext cx="9144000" cy="549275"/>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Related Issue #4</a:t>
            </a:r>
          </a:p>
          <a:p>
            <a:pPr algn="ctr">
              <a:spcBef>
                <a:spcPct val="50000"/>
              </a:spcBef>
            </a:pPr>
            <a:r>
              <a:rPr lang="en-US" sz="1200" b="1">
                <a:solidFill>
                  <a:srgbClr val="FF0000"/>
                </a:solidFill>
                <a:latin typeface="Times New Roman" pitchFamily="18" charset="0"/>
              </a:rPr>
              <a:t>To What Extent Should I , As a Citizen, Respond to Globalization?</a:t>
            </a:r>
          </a:p>
        </p:txBody>
      </p:sp>
      <p:sp>
        <p:nvSpPr>
          <p:cNvPr id="6150" name="Text Box 6"/>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Kiva Vocabulary</a:t>
            </a:r>
          </a:p>
        </p:txBody>
      </p:sp>
      <p:sp>
        <p:nvSpPr>
          <p:cNvPr id="6152" name="Text Box 8"/>
          <p:cNvSpPr txBox="1">
            <a:spLocks noChangeArrowheads="1"/>
          </p:cNvSpPr>
          <p:nvPr/>
        </p:nvSpPr>
        <p:spPr bwMode="auto">
          <a:xfrm>
            <a:off x="0" y="1066800"/>
            <a:ext cx="9144000" cy="4473575"/>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Randomly, the class will be divided into two groups</a:t>
            </a:r>
          </a:p>
          <a:p>
            <a:pPr algn="ctr">
              <a:spcBef>
                <a:spcPct val="50000"/>
              </a:spcBef>
            </a:pPr>
            <a:endParaRPr lang="en-US" sz="2400" b="1">
              <a:latin typeface="Times New Roman" pitchFamily="18" charset="0"/>
            </a:endParaRPr>
          </a:p>
          <a:p>
            <a:pPr algn="ctr">
              <a:spcBef>
                <a:spcPct val="50000"/>
              </a:spcBef>
            </a:pPr>
            <a:r>
              <a:rPr lang="en-US" sz="2400" b="1">
                <a:latin typeface="Times New Roman" pitchFamily="18" charset="0"/>
              </a:rPr>
              <a:t>One ‘team’ will receive a list of terms and the other ‘team’ will receive a set of definitions</a:t>
            </a:r>
          </a:p>
          <a:p>
            <a:pPr algn="ctr">
              <a:spcBef>
                <a:spcPct val="50000"/>
              </a:spcBef>
            </a:pPr>
            <a:endParaRPr lang="en-US" sz="2400" b="1">
              <a:latin typeface="Times New Roman" pitchFamily="18" charset="0"/>
            </a:endParaRPr>
          </a:p>
          <a:p>
            <a:pPr algn="ctr">
              <a:spcBef>
                <a:spcPct val="50000"/>
              </a:spcBef>
            </a:pPr>
            <a:r>
              <a:rPr lang="en-US" sz="2400" b="1">
                <a:latin typeface="Times New Roman" pitchFamily="18" charset="0"/>
              </a:rPr>
              <a:t>Each person on each team will be responsible for either a term or a definition</a:t>
            </a:r>
          </a:p>
          <a:p>
            <a:pPr algn="ctr">
              <a:spcBef>
                <a:spcPct val="50000"/>
              </a:spcBef>
            </a:pPr>
            <a:endParaRPr lang="en-US" sz="2400" b="1">
              <a:latin typeface="Times New Roman" pitchFamily="18" charset="0"/>
            </a:endParaRPr>
          </a:p>
          <a:p>
            <a:pPr algn="ctr">
              <a:spcBef>
                <a:spcPct val="50000"/>
              </a:spcBef>
            </a:pPr>
            <a:r>
              <a:rPr lang="en-US" sz="2400" b="1">
                <a:latin typeface="Times New Roman" pitchFamily="18" charset="0"/>
              </a:rPr>
              <a:t>Get into two teams…My choice!</a:t>
            </a:r>
          </a:p>
        </p:txBody>
      </p:sp>
      <p:sp>
        <p:nvSpPr>
          <p:cNvPr id="2" name="Text Box 9"/>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148"/>
                                        </p:tgtEl>
                                        <p:attrNameLst>
                                          <p:attrName>style.visibility</p:attrName>
                                        </p:attrNameLst>
                                      </p:cBhvr>
                                      <p:to>
                                        <p:strVal val="visible"/>
                                      </p:to>
                                    </p:set>
                                    <p:anim to="" calcmode="lin" valueType="num">
                                      <p:cBhvr>
                                        <p:cTn id="7" dur="1" fill="hold"/>
                                        <p:tgtEl>
                                          <p:spTgt spid="614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149"/>
                                        </p:tgtEl>
                                        <p:attrNameLst>
                                          <p:attrName>style.visibility</p:attrName>
                                        </p:attrNameLst>
                                      </p:cBhvr>
                                      <p:to>
                                        <p:strVal val="visible"/>
                                      </p:to>
                                    </p:set>
                                    <p:anim to="" calcmode="lin" valueType="num">
                                      <p:cBhvr>
                                        <p:cTn id="10" dur="1" fill="hold"/>
                                        <p:tgtEl>
                                          <p:spTgt spid="6149"/>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6150"/>
                                        </p:tgtEl>
                                        <p:attrNameLst>
                                          <p:attrName>style.visibility</p:attrName>
                                        </p:attrNameLst>
                                      </p:cBhvr>
                                      <p:to>
                                        <p:strVal val="visible"/>
                                      </p:to>
                                    </p:set>
                                    <p:anim to="" calcmode="lin" valueType="num">
                                      <p:cBhvr>
                                        <p:cTn id="13" dur="1" fill="hold"/>
                                        <p:tgtEl>
                                          <p:spTgt spid="615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6152">
                                            <p:txEl>
                                              <p:pRg st="0" end="0"/>
                                            </p:txEl>
                                          </p:spTgt>
                                        </p:tgtEl>
                                        <p:attrNameLst>
                                          <p:attrName>style.visibility</p:attrName>
                                        </p:attrNameLst>
                                      </p:cBhvr>
                                      <p:to>
                                        <p:strVal val="visible"/>
                                      </p:to>
                                    </p:set>
                                    <p:anim to="" calcmode="lin" valueType="num">
                                      <p:cBhvr>
                                        <p:cTn id="18" dur="1" fill="hold"/>
                                        <p:tgtEl>
                                          <p:spTgt spid="6152">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6152">
                                            <p:txEl>
                                              <p:pRg st="2" end="2"/>
                                            </p:txEl>
                                          </p:spTgt>
                                        </p:tgtEl>
                                        <p:attrNameLst>
                                          <p:attrName>style.visibility</p:attrName>
                                        </p:attrNameLst>
                                      </p:cBhvr>
                                      <p:to>
                                        <p:strVal val="visible"/>
                                      </p:to>
                                    </p:set>
                                    <p:anim to="" calcmode="lin" valueType="num">
                                      <p:cBhvr>
                                        <p:cTn id="23" dur="1" fill="hold"/>
                                        <p:tgtEl>
                                          <p:spTgt spid="6152">
                                            <p:txEl>
                                              <p:pRg st="2" end="2"/>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6152">
                                            <p:txEl>
                                              <p:pRg st="4" end="4"/>
                                            </p:txEl>
                                          </p:spTgt>
                                        </p:tgtEl>
                                        <p:attrNameLst>
                                          <p:attrName>style.visibility</p:attrName>
                                        </p:attrNameLst>
                                      </p:cBhvr>
                                      <p:to>
                                        <p:strVal val="visible"/>
                                      </p:to>
                                    </p:set>
                                    <p:anim to="" calcmode="lin" valueType="num">
                                      <p:cBhvr>
                                        <p:cTn id="28" dur="1" fill="hold"/>
                                        <p:tgtEl>
                                          <p:spTgt spid="6152">
                                            <p:txEl>
                                              <p:pRg st="4" end="4"/>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6152">
                                            <p:txEl>
                                              <p:pRg st="6" end="6"/>
                                            </p:txEl>
                                          </p:spTgt>
                                        </p:tgtEl>
                                        <p:attrNameLst>
                                          <p:attrName>style.visibility</p:attrName>
                                        </p:attrNameLst>
                                      </p:cBhvr>
                                      <p:to>
                                        <p:strVal val="visible"/>
                                      </p:to>
                                    </p:set>
                                    <p:anim to="" calcmode="lin" valueType="num">
                                      <p:cBhvr>
                                        <p:cTn id="33" dur="1" fill="hold"/>
                                        <p:tgtEl>
                                          <p:spTgt spid="6152">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615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10243" name="Text Box 3"/>
          <p:cNvSpPr txBox="1">
            <a:spLocks noChangeArrowheads="1"/>
          </p:cNvSpPr>
          <p:nvPr/>
        </p:nvSpPr>
        <p:spPr bwMode="auto">
          <a:xfrm>
            <a:off x="0" y="6232525"/>
            <a:ext cx="9144000" cy="549275"/>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Related Issue #4</a:t>
            </a:r>
          </a:p>
          <a:p>
            <a:pPr algn="ctr">
              <a:spcBef>
                <a:spcPct val="50000"/>
              </a:spcBef>
            </a:pPr>
            <a:r>
              <a:rPr lang="en-US" sz="1200" b="1">
                <a:solidFill>
                  <a:srgbClr val="FF0000"/>
                </a:solidFill>
                <a:latin typeface="Times New Roman" pitchFamily="18" charset="0"/>
              </a:rPr>
              <a:t>To What Extent Should I, As a Citizen, Respond to Globalization?</a:t>
            </a:r>
          </a:p>
        </p:txBody>
      </p:sp>
      <p:sp>
        <p:nvSpPr>
          <p:cNvPr id="10244"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Kiva Portfolio</a:t>
            </a:r>
          </a:p>
        </p:txBody>
      </p:sp>
      <p:sp>
        <p:nvSpPr>
          <p:cNvPr id="10245" name="Text Box 5"/>
          <p:cNvSpPr txBox="1">
            <a:spLocks noChangeArrowheads="1"/>
          </p:cNvSpPr>
          <p:nvPr/>
        </p:nvSpPr>
        <p:spPr bwMode="auto">
          <a:xfrm>
            <a:off x="0" y="1295400"/>
            <a:ext cx="9144000" cy="3198813"/>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Part of your mark for Related Issue #4 involves keeping an updated portfolio</a:t>
            </a:r>
          </a:p>
          <a:p>
            <a:pPr algn="ctr">
              <a:spcBef>
                <a:spcPct val="50000"/>
              </a:spcBef>
            </a:pPr>
            <a:endParaRPr lang="en-US" sz="800" b="1">
              <a:latin typeface="Times New Roman" pitchFamily="18" charset="0"/>
            </a:endParaRPr>
          </a:p>
          <a:p>
            <a:pPr algn="ctr">
              <a:spcBef>
                <a:spcPct val="50000"/>
              </a:spcBef>
            </a:pPr>
            <a:endParaRPr lang="en-US" sz="800" b="1">
              <a:latin typeface="Times New Roman" pitchFamily="18" charset="0"/>
            </a:endParaRPr>
          </a:p>
          <a:p>
            <a:pPr algn="ctr">
              <a:spcBef>
                <a:spcPct val="50000"/>
              </a:spcBef>
            </a:pPr>
            <a:r>
              <a:rPr lang="en-US" sz="2400" b="1">
                <a:latin typeface="Times New Roman" pitchFamily="18" charset="0"/>
              </a:rPr>
              <a:t>This is to take the form of a duo-tang or similar type folder</a:t>
            </a:r>
          </a:p>
          <a:p>
            <a:pPr algn="ctr">
              <a:spcBef>
                <a:spcPct val="50000"/>
              </a:spcBef>
            </a:pPr>
            <a:endParaRPr lang="en-US" sz="2400" b="1">
              <a:latin typeface="Times New Roman" pitchFamily="18" charset="0"/>
            </a:endParaRPr>
          </a:p>
          <a:p>
            <a:pPr algn="ctr">
              <a:spcBef>
                <a:spcPct val="50000"/>
              </a:spcBef>
            </a:pPr>
            <a:r>
              <a:rPr lang="en-US" sz="2400" b="1">
                <a:latin typeface="Times New Roman" pitchFamily="18" charset="0"/>
              </a:rPr>
              <a:t>Although you will not be marked on ‘neatness’, your portfolio is to be complete, organized and legible!</a:t>
            </a:r>
            <a:endParaRPr lang="en-US" sz="800" b="1">
              <a:latin typeface="Times New Roman" pitchFamily="18" charset="0"/>
            </a:endParaRPr>
          </a:p>
        </p:txBody>
      </p:sp>
      <p:sp>
        <p:nvSpPr>
          <p:cNvPr id="51206" name="Text Box 6"/>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Final 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to="" calcmode="lin" valueType="num">
                                      <p:cBhvr>
                                        <p:cTn id="7" dur="1" fill="hold"/>
                                        <p:tgtEl>
                                          <p:spTgt spid="1024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0243"/>
                                        </p:tgtEl>
                                        <p:attrNameLst>
                                          <p:attrName>style.visibility</p:attrName>
                                        </p:attrNameLst>
                                      </p:cBhvr>
                                      <p:to>
                                        <p:strVal val="visible"/>
                                      </p:to>
                                    </p:set>
                                    <p:anim to="" calcmode="lin" valueType="num">
                                      <p:cBhvr>
                                        <p:cTn id="10" dur="1" fill="hold"/>
                                        <p:tgtEl>
                                          <p:spTgt spid="1024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0244"/>
                                        </p:tgtEl>
                                        <p:attrNameLst>
                                          <p:attrName>style.visibility</p:attrName>
                                        </p:attrNameLst>
                                      </p:cBhvr>
                                      <p:to>
                                        <p:strVal val="visible"/>
                                      </p:to>
                                    </p:set>
                                    <p:anim to="" calcmode="lin" valueType="num">
                                      <p:cBhvr>
                                        <p:cTn id="13" dur="1" fill="hold"/>
                                        <p:tgtEl>
                                          <p:spTgt spid="10244"/>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0245">
                                            <p:txEl>
                                              <p:pRg st="0" end="0"/>
                                            </p:txEl>
                                          </p:spTgt>
                                        </p:tgtEl>
                                        <p:attrNameLst>
                                          <p:attrName>style.visibility</p:attrName>
                                        </p:attrNameLst>
                                      </p:cBhvr>
                                      <p:to>
                                        <p:strVal val="visible"/>
                                      </p:to>
                                    </p:set>
                                    <p:anim to="" calcmode="lin" valueType="num">
                                      <p:cBhvr>
                                        <p:cTn id="16" dur="1" fill="hold"/>
                                        <p:tgtEl>
                                          <p:spTgt spid="10245">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0245">
                                            <p:txEl>
                                              <p:pRg st="3" end="3"/>
                                            </p:txEl>
                                          </p:spTgt>
                                        </p:tgtEl>
                                        <p:attrNameLst>
                                          <p:attrName>style.visibility</p:attrName>
                                        </p:attrNameLst>
                                      </p:cBhvr>
                                      <p:to>
                                        <p:strVal val="visible"/>
                                      </p:to>
                                    </p:set>
                                    <p:anim to="" calcmode="lin" valueType="num">
                                      <p:cBhvr>
                                        <p:cTn id="21" dur="1" fill="hold"/>
                                        <p:tgtEl>
                                          <p:spTgt spid="10245">
                                            <p:txEl>
                                              <p:pRg st="3" end="3"/>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0245">
                                            <p:txEl>
                                              <p:pRg st="5" end="5"/>
                                            </p:txEl>
                                          </p:spTgt>
                                        </p:tgtEl>
                                        <p:attrNameLst>
                                          <p:attrName>style.visibility</p:attrName>
                                        </p:attrNameLst>
                                      </p:cBhvr>
                                      <p:to>
                                        <p:strVal val="visible"/>
                                      </p:to>
                                    </p:set>
                                    <p:anim to="" calcmode="lin" valueType="num">
                                      <p:cBhvr>
                                        <p:cTn id="26" dur="1" fill="hold"/>
                                        <p:tgtEl>
                                          <p:spTgt spid="10245">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8195" name="Text Box 3"/>
          <p:cNvSpPr txBox="1">
            <a:spLocks noChangeArrowheads="1"/>
          </p:cNvSpPr>
          <p:nvPr/>
        </p:nvSpPr>
        <p:spPr bwMode="auto">
          <a:xfrm>
            <a:off x="0" y="6232525"/>
            <a:ext cx="9144000" cy="549275"/>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Related Issue #4</a:t>
            </a:r>
          </a:p>
          <a:p>
            <a:pPr algn="ctr">
              <a:spcBef>
                <a:spcPct val="50000"/>
              </a:spcBef>
            </a:pPr>
            <a:r>
              <a:rPr lang="en-US" sz="1200" b="1">
                <a:solidFill>
                  <a:srgbClr val="FF0000"/>
                </a:solidFill>
                <a:latin typeface="Times New Roman" pitchFamily="18" charset="0"/>
              </a:rPr>
              <a:t>To What Extent Should I, As a Citizen, Respond to Globalization?</a:t>
            </a:r>
          </a:p>
        </p:txBody>
      </p:sp>
      <p:sp>
        <p:nvSpPr>
          <p:cNvPr id="8197" name="Text Box 5"/>
          <p:cNvSpPr txBox="1">
            <a:spLocks noChangeArrowheads="1"/>
          </p:cNvSpPr>
          <p:nvPr/>
        </p:nvSpPr>
        <p:spPr bwMode="auto">
          <a:xfrm>
            <a:off x="0" y="914400"/>
            <a:ext cx="9144000" cy="4662815"/>
          </a:xfrm>
          <a:prstGeom prst="rect">
            <a:avLst/>
          </a:prstGeom>
          <a:noFill/>
          <a:ln w="9525">
            <a:noFill/>
            <a:miter lim="800000"/>
            <a:headEnd/>
            <a:tailEnd/>
          </a:ln>
        </p:spPr>
        <p:txBody>
          <a:bodyPr>
            <a:spAutoFit/>
          </a:bodyPr>
          <a:lstStyle/>
          <a:p>
            <a:pPr algn="ctr">
              <a:spcBef>
                <a:spcPct val="50000"/>
              </a:spcBef>
            </a:pPr>
            <a:r>
              <a:rPr lang="en-US" b="1" dirty="0">
                <a:latin typeface="Times New Roman" pitchFamily="18" charset="0"/>
              </a:rPr>
              <a:t>Title Page</a:t>
            </a:r>
          </a:p>
          <a:p>
            <a:pPr algn="ctr">
              <a:spcBef>
                <a:spcPct val="50000"/>
              </a:spcBef>
            </a:pPr>
            <a:r>
              <a:rPr lang="en-US" b="1" i="1" dirty="0">
                <a:latin typeface="Times New Roman" pitchFamily="18" charset="0"/>
              </a:rPr>
              <a:t>Kiva Vocabulary Terms</a:t>
            </a:r>
            <a:r>
              <a:rPr lang="en-US" b="1" dirty="0">
                <a:latin typeface="Times New Roman" pitchFamily="18" charset="0"/>
              </a:rPr>
              <a:t> - Handout</a:t>
            </a:r>
          </a:p>
          <a:p>
            <a:pPr algn="ctr">
              <a:spcBef>
                <a:spcPct val="50000"/>
              </a:spcBef>
            </a:pPr>
            <a:r>
              <a:rPr lang="en-US" b="1" dirty="0">
                <a:latin typeface="Times New Roman" pitchFamily="18" charset="0"/>
              </a:rPr>
              <a:t>Vocabulary Sentences</a:t>
            </a:r>
          </a:p>
          <a:p>
            <a:pPr algn="ctr">
              <a:spcBef>
                <a:spcPct val="50000"/>
              </a:spcBef>
            </a:pPr>
            <a:r>
              <a:rPr lang="en-US" b="1" i="1" dirty="0">
                <a:latin typeface="Times New Roman" pitchFamily="18" charset="0"/>
              </a:rPr>
              <a:t>Telling a Story</a:t>
            </a:r>
            <a:r>
              <a:rPr lang="en-US" b="1" dirty="0">
                <a:latin typeface="Times New Roman" pitchFamily="18" charset="0"/>
              </a:rPr>
              <a:t> – Newspaper Article</a:t>
            </a:r>
          </a:p>
          <a:p>
            <a:pPr algn="ctr">
              <a:spcBef>
                <a:spcPct val="50000"/>
              </a:spcBef>
            </a:pPr>
            <a:r>
              <a:rPr lang="en-US" b="1" i="1" dirty="0">
                <a:latin typeface="Times New Roman" pitchFamily="18" charset="0"/>
              </a:rPr>
              <a:t>Interview an Entrepreneur</a:t>
            </a:r>
            <a:r>
              <a:rPr lang="en-US" b="1" dirty="0">
                <a:latin typeface="Times New Roman" pitchFamily="18" charset="0"/>
              </a:rPr>
              <a:t>  - Notes</a:t>
            </a:r>
          </a:p>
          <a:p>
            <a:pPr algn="ctr">
              <a:spcBef>
                <a:spcPct val="50000"/>
              </a:spcBef>
            </a:pPr>
            <a:r>
              <a:rPr lang="en-CA" b="1" i="1" dirty="0">
                <a:latin typeface="Times New Roman" pitchFamily="18" charset="0"/>
              </a:rPr>
              <a:t>Statistical Information - </a:t>
            </a:r>
            <a:r>
              <a:rPr lang="en-CA" b="1" dirty="0">
                <a:latin typeface="Times New Roman" pitchFamily="18" charset="0"/>
              </a:rPr>
              <a:t>Handout</a:t>
            </a:r>
          </a:p>
          <a:p>
            <a:pPr algn="ctr">
              <a:spcBef>
                <a:spcPct val="50000"/>
              </a:spcBef>
            </a:pPr>
            <a:r>
              <a:rPr lang="en-CA" b="1" i="1" dirty="0">
                <a:latin typeface="Times New Roman" pitchFamily="18" charset="0"/>
              </a:rPr>
              <a:t>What’s the Best Spot for Us?</a:t>
            </a:r>
            <a:r>
              <a:rPr lang="en-CA" b="1" dirty="0">
                <a:latin typeface="Times New Roman" pitchFamily="18" charset="0"/>
              </a:rPr>
              <a:t> – Handout</a:t>
            </a:r>
          </a:p>
          <a:p>
            <a:pPr algn="ctr">
              <a:spcBef>
                <a:spcPct val="50000"/>
              </a:spcBef>
            </a:pPr>
            <a:r>
              <a:rPr lang="en-CA" b="1" dirty="0">
                <a:latin typeface="Times New Roman" pitchFamily="18" charset="0"/>
              </a:rPr>
              <a:t>Kiva Resume</a:t>
            </a:r>
          </a:p>
          <a:p>
            <a:pPr algn="ctr">
              <a:spcBef>
                <a:spcPct val="50000"/>
              </a:spcBef>
            </a:pPr>
            <a:r>
              <a:rPr lang="en-CA" b="1" dirty="0">
                <a:latin typeface="Times New Roman" pitchFamily="18" charset="0"/>
              </a:rPr>
              <a:t>Kiva Letter</a:t>
            </a:r>
          </a:p>
          <a:p>
            <a:pPr algn="ctr">
              <a:spcBef>
                <a:spcPct val="50000"/>
              </a:spcBef>
            </a:pPr>
            <a:endParaRPr lang="en-CA" b="1" dirty="0">
              <a:latin typeface="Times New Roman" pitchFamily="18" charset="0"/>
            </a:endParaRPr>
          </a:p>
          <a:p>
            <a:pPr algn="ctr">
              <a:spcBef>
                <a:spcPct val="50000"/>
              </a:spcBef>
            </a:pPr>
            <a:endParaRPr lang="en-CA" sz="1200" b="1" dirty="0">
              <a:solidFill>
                <a:schemeClr val="accent2"/>
              </a:solidFill>
              <a:latin typeface="Times New Roman" pitchFamily="18" charset="0"/>
            </a:endParaRPr>
          </a:p>
          <a:p>
            <a:pPr algn="ctr">
              <a:spcBef>
                <a:spcPct val="50000"/>
              </a:spcBef>
            </a:pPr>
            <a:r>
              <a:rPr lang="en-CA" sz="1350" b="1" dirty="0" smtClean="0">
                <a:solidFill>
                  <a:srgbClr val="FF3300"/>
                </a:solidFill>
                <a:latin typeface="Times New Roman" pitchFamily="18" charset="0"/>
              </a:rPr>
              <a:t>*</a:t>
            </a:r>
            <a:r>
              <a:rPr lang="en-CA" sz="1350" b="1" dirty="0">
                <a:solidFill>
                  <a:srgbClr val="FF3300"/>
                </a:solidFill>
                <a:latin typeface="Times New Roman" pitchFamily="18" charset="0"/>
              </a:rPr>
              <a:t>All of the above should be clearly labelled, therefore, </a:t>
            </a:r>
            <a:r>
              <a:rPr lang="en-CA" sz="1350" b="1">
                <a:solidFill>
                  <a:srgbClr val="FF3300"/>
                </a:solidFill>
                <a:latin typeface="Times New Roman" pitchFamily="18" charset="0"/>
              </a:rPr>
              <a:t>you </a:t>
            </a:r>
            <a:r>
              <a:rPr lang="en-CA" sz="1350" b="1" smtClean="0">
                <a:solidFill>
                  <a:srgbClr val="FF3300"/>
                </a:solidFill>
                <a:latin typeface="Times New Roman" pitchFamily="18" charset="0"/>
              </a:rPr>
              <a:t>may </a:t>
            </a:r>
            <a:r>
              <a:rPr lang="en-CA" sz="1350" b="1" dirty="0" smtClean="0">
                <a:solidFill>
                  <a:srgbClr val="FF3300"/>
                </a:solidFill>
                <a:latin typeface="Times New Roman" pitchFamily="18" charset="0"/>
              </a:rPr>
              <a:t>but do not have to include any of the assignment sheets!*</a:t>
            </a:r>
            <a:endParaRPr lang="en-US" sz="1350" b="1" dirty="0">
              <a:solidFill>
                <a:srgbClr val="FF3300"/>
              </a:solidFill>
              <a:latin typeface="Times New Roman" pitchFamily="18" charset="0"/>
            </a:endParaRPr>
          </a:p>
        </p:txBody>
      </p:sp>
      <p:sp>
        <p:nvSpPr>
          <p:cNvPr id="52229" name="Text Box 6"/>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Final Day!</a:t>
            </a:r>
          </a:p>
        </p:txBody>
      </p:sp>
      <p:sp>
        <p:nvSpPr>
          <p:cNvPr id="10244"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Your Kiva Portfolio is to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to="" calcmode="lin" valueType="num">
                                      <p:cBhvr>
                                        <p:cTn id="7" dur="1" fill="hold"/>
                                        <p:tgtEl>
                                          <p:spTgt spid="819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195"/>
                                        </p:tgtEl>
                                        <p:attrNameLst>
                                          <p:attrName>style.visibility</p:attrName>
                                        </p:attrNameLst>
                                      </p:cBhvr>
                                      <p:to>
                                        <p:strVal val="visible"/>
                                      </p:to>
                                    </p:set>
                                    <p:anim to="" calcmode="lin" valueType="num">
                                      <p:cBhvr>
                                        <p:cTn id="10" dur="1" fill="hold"/>
                                        <p:tgtEl>
                                          <p:spTgt spid="819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0244"/>
                                        </p:tgtEl>
                                        <p:attrNameLst>
                                          <p:attrName>style.visibility</p:attrName>
                                        </p:attrNameLst>
                                      </p:cBhvr>
                                      <p:to>
                                        <p:strVal val="visible"/>
                                      </p:to>
                                    </p:set>
                                    <p:anim to="" calcmode="lin" valueType="num">
                                      <p:cBhvr>
                                        <p:cTn id="13" dur="1" fill="hold"/>
                                        <p:tgtEl>
                                          <p:spTgt spid="10244"/>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8197">
                                            <p:txEl>
                                              <p:pRg st="0" end="0"/>
                                            </p:txEl>
                                          </p:spTgt>
                                        </p:tgtEl>
                                        <p:attrNameLst>
                                          <p:attrName>style.visibility</p:attrName>
                                        </p:attrNameLst>
                                      </p:cBhvr>
                                      <p:to>
                                        <p:strVal val="visible"/>
                                      </p:to>
                                    </p:set>
                                    <p:anim to="" calcmode="lin" valueType="num">
                                      <p:cBhvr>
                                        <p:cTn id="18" dur="1" fill="hold"/>
                                        <p:tgtEl>
                                          <p:spTgt spid="8197">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8197">
                                            <p:txEl>
                                              <p:pRg st="1" end="1"/>
                                            </p:txEl>
                                          </p:spTgt>
                                        </p:tgtEl>
                                        <p:attrNameLst>
                                          <p:attrName>style.visibility</p:attrName>
                                        </p:attrNameLst>
                                      </p:cBhvr>
                                      <p:to>
                                        <p:strVal val="visible"/>
                                      </p:to>
                                    </p:set>
                                    <p:anim to="" calcmode="lin" valueType="num">
                                      <p:cBhvr>
                                        <p:cTn id="23" dur="1" fill="hold"/>
                                        <p:tgtEl>
                                          <p:spTgt spid="8197">
                                            <p:txEl>
                                              <p:pRg st="1" end="1"/>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8197">
                                            <p:txEl>
                                              <p:pRg st="2" end="2"/>
                                            </p:txEl>
                                          </p:spTgt>
                                        </p:tgtEl>
                                        <p:attrNameLst>
                                          <p:attrName>style.visibility</p:attrName>
                                        </p:attrNameLst>
                                      </p:cBhvr>
                                      <p:to>
                                        <p:strVal val="visible"/>
                                      </p:to>
                                    </p:set>
                                    <p:anim to="" calcmode="lin" valueType="num">
                                      <p:cBhvr>
                                        <p:cTn id="28" dur="1" fill="hold"/>
                                        <p:tgtEl>
                                          <p:spTgt spid="8197">
                                            <p:txEl>
                                              <p:pRg st="2" end="2"/>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8197">
                                            <p:txEl>
                                              <p:pRg st="3" end="3"/>
                                            </p:txEl>
                                          </p:spTgt>
                                        </p:tgtEl>
                                        <p:attrNameLst>
                                          <p:attrName>style.visibility</p:attrName>
                                        </p:attrNameLst>
                                      </p:cBhvr>
                                      <p:to>
                                        <p:strVal val="visible"/>
                                      </p:to>
                                    </p:set>
                                    <p:anim to="" calcmode="lin" valueType="num">
                                      <p:cBhvr>
                                        <p:cTn id="33" dur="1" fill="hold"/>
                                        <p:tgtEl>
                                          <p:spTgt spid="8197">
                                            <p:txEl>
                                              <p:pRg st="3" end="3"/>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8197">
                                            <p:txEl>
                                              <p:pRg st="4" end="4"/>
                                            </p:txEl>
                                          </p:spTgt>
                                        </p:tgtEl>
                                        <p:attrNameLst>
                                          <p:attrName>style.visibility</p:attrName>
                                        </p:attrNameLst>
                                      </p:cBhvr>
                                      <p:to>
                                        <p:strVal val="visible"/>
                                      </p:to>
                                    </p:set>
                                    <p:anim to="" calcmode="lin" valueType="num">
                                      <p:cBhvr>
                                        <p:cTn id="38" dur="1" fill="hold"/>
                                        <p:tgtEl>
                                          <p:spTgt spid="8197">
                                            <p:txEl>
                                              <p:pRg st="4" end="4"/>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8197">
                                            <p:txEl>
                                              <p:pRg st="5" end="5"/>
                                            </p:txEl>
                                          </p:spTgt>
                                        </p:tgtEl>
                                        <p:attrNameLst>
                                          <p:attrName>style.visibility</p:attrName>
                                        </p:attrNameLst>
                                      </p:cBhvr>
                                      <p:to>
                                        <p:strVal val="visible"/>
                                      </p:to>
                                    </p:set>
                                    <p:anim to="" calcmode="lin" valueType="num">
                                      <p:cBhvr>
                                        <p:cTn id="43" dur="1" fill="hold"/>
                                        <p:tgtEl>
                                          <p:spTgt spid="8197">
                                            <p:txEl>
                                              <p:pRg st="5" end="5"/>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8197">
                                            <p:txEl>
                                              <p:pRg st="6" end="6"/>
                                            </p:txEl>
                                          </p:spTgt>
                                        </p:tgtEl>
                                        <p:attrNameLst>
                                          <p:attrName>style.visibility</p:attrName>
                                        </p:attrNameLst>
                                      </p:cBhvr>
                                      <p:to>
                                        <p:strVal val="visible"/>
                                      </p:to>
                                    </p:set>
                                    <p:anim to="" calcmode="lin" valueType="num">
                                      <p:cBhvr>
                                        <p:cTn id="48" dur="1" fill="hold"/>
                                        <p:tgtEl>
                                          <p:spTgt spid="8197">
                                            <p:txEl>
                                              <p:pRg st="6" end="6"/>
                                            </p:txEl>
                                          </p:spTgt>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nodeType="clickEffect">
                                  <p:stCondLst>
                                    <p:cond delay="0"/>
                                  </p:stCondLst>
                                  <p:childTnLst>
                                    <p:set>
                                      <p:cBhvr>
                                        <p:cTn id="52" dur="1" fill="hold">
                                          <p:stCondLst>
                                            <p:cond delay="0"/>
                                          </p:stCondLst>
                                        </p:cTn>
                                        <p:tgtEl>
                                          <p:spTgt spid="8197">
                                            <p:txEl>
                                              <p:pRg st="7" end="7"/>
                                            </p:txEl>
                                          </p:spTgt>
                                        </p:tgtEl>
                                        <p:attrNameLst>
                                          <p:attrName>style.visibility</p:attrName>
                                        </p:attrNameLst>
                                      </p:cBhvr>
                                      <p:to>
                                        <p:strVal val="visible"/>
                                      </p:to>
                                    </p:set>
                                    <p:anim to="" calcmode="lin" valueType="num">
                                      <p:cBhvr>
                                        <p:cTn id="53" dur="1" fill="hold"/>
                                        <p:tgtEl>
                                          <p:spTgt spid="8197">
                                            <p:txEl>
                                              <p:pRg st="7" end="7"/>
                                            </p:txEl>
                                          </p:spTgt>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nodeType="clickEffect">
                                  <p:stCondLst>
                                    <p:cond delay="0"/>
                                  </p:stCondLst>
                                  <p:childTnLst>
                                    <p:set>
                                      <p:cBhvr>
                                        <p:cTn id="57" dur="1" fill="hold">
                                          <p:stCondLst>
                                            <p:cond delay="0"/>
                                          </p:stCondLst>
                                        </p:cTn>
                                        <p:tgtEl>
                                          <p:spTgt spid="8197">
                                            <p:txEl>
                                              <p:pRg st="8" end="8"/>
                                            </p:txEl>
                                          </p:spTgt>
                                        </p:tgtEl>
                                        <p:attrNameLst>
                                          <p:attrName>style.visibility</p:attrName>
                                        </p:attrNameLst>
                                      </p:cBhvr>
                                      <p:to>
                                        <p:strVal val="visible"/>
                                      </p:to>
                                    </p:set>
                                    <p:anim to="" calcmode="lin" valueType="num">
                                      <p:cBhvr>
                                        <p:cTn id="58" dur="1" fill="hold"/>
                                        <p:tgtEl>
                                          <p:spTgt spid="8197">
                                            <p:txEl>
                                              <p:pRg st="8" end="8"/>
                                            </p:txEl>
                                          </p:spTgt>
                                        </p:tgtEl>
                                        <p:attrNameLst>
                                          <p:attrName/>
                                        </p:attrNameLst>
                                      </p:cBhvr>
                                    </p:anim>
                                  </p:childTnLst>
                                </p:cTn>
                              </p:par>
                            </p:childTnLst>
                          </p:cTn>
                        </p:par>
                      </p:childTnLst>
                    </p:cTn>
                  </p:par>
                  <p:par>
                    <p:cTn id="59" fill="hold">
                      <p:stCondLst>
                        <p:cond delay="indefinite"/>
                      </p:stCondLst>
                      <p:childTnLst>
                        <p:par>
                          <p:cTn id="60" fill="hold">
                            <p:stCondLst>
                              <p:cond delay="0"/>
                            </p:stCondLst>
                            <p:childTnLst>
                              <p:par>
                                <p:cTn id="61" presetID="24" presetClass="entr" presetSubtype="0" fill="hold" nodeType="clickEffect">
                                  <p:stCondLst>
                                    <p:cond delay="0"/>
                                  </p:stCondLst>
                                  <p:childTnLst>
                                    <p:set>
                                      <p:cBhvr>
                                        <p:cTn id="62" dur="1" fill="hold">
                                          <p:stCondLst>
                                            <p:cond delay="0"/>
                                          </p:stCondLst>
                                        </p:cTn>
                                        <p:tgtEl>
                                          <p:spTgt spid="8197">
                                            <p:txEl>
                                              <p:pRg st="11" end="11"/>
                                            </p:txEl>
                                          </p:spTgt>
                                        </p:tgtEl>
                                        <p:attrNameLst>
                                          <p:attrName>style.visibility</p:attrName>
                                        </p:attrNameLst>
                                      </p:cBhvr>
                                      <p:to>
                                        <p:strVal val="visible"/>
                                      </p:to>
                                    </p:set>
                                    <p:anim to="" calcmode="lin" valueType="num">
                                      <p:cBhvr>
                                        <p:cTn id="63" dur="1" fill="hold"/>
                                        <p:tgtEl>
                                          <p:spTgt spid="8197">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10244" grpId="0"/>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8195" name="Text Box 3"/>
          <p:cNvSpPr txBox="1">
            <a:spLocks noChangeArrowheads="1"/>
          </p:cNvSpPr>
          <p:nvPr/>
        </p:nvSpPr>
        <p:spPr bwMode="auto">
          <a:xfrm>
            <a:off x="0" y="6232525"/>
            <a:ext cx="9144000" cy="549275"/>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Related Issue #4</a:t>
            </a:r>
          </a:p>
          <a:p>
            <a:pPr algn="ctr">
              <a:spcBef>
                <a:spcPct val="50000"/>
              </a:spcBef>
            </a:pPr>
            <a:r>
              <a:rPr lang="en-US" sz="1200" b="1">
                <a:solidFill>
                  <a:srgbClr val="FF0000"/>
                </a:solidFill>
                <a:latin typeface="Times New Roman" pitchFamily="18" charset="0"/>
              </a:rPr>
              <a:t>To What Extent Should I, As a Citizen, Respond to Globalization?</a:t>
            </a:r>
          </a:p>
        </p:txBody>
      </p:sp>
      <p:sp>
        <p:nvSpPr>
          <p:cNvPr id="8197" name="Text Box 5"/>
          <p:cNvSpPr txBox="1">
            <a:spLocks noChangeArrowheads="1"/>
          </p:cNvSpPr>
          <p:nvPr/>
        </p:nvSpPr>
        <p:spPr bwMode="auto">
          <a:xfrm>
            <a:off x="0" y="914400"/>
            <a:ext cx="9144000" cy="504190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Title Page</a:t>
            </a:r>
          </a:p>
          <a:p>
            <a:pPr algn="ctr">
              <a:spcBef>
                <a:spcPct val="50000"/>
              </a:spcBef>
            </a:pPr>
            <a:r>
              <a:rPr lang="en-US" b="1" i="1">
                <a:latin typeface="Times New Roman" pitchFamily="18" charset="0"/>
              </a:rPr>
              <a:t>Kiva Vocabulary Terms</a:t>
            </a:r>
            <a:r>
              <a:rPr lang="en-US" b="1">
                <a:latin typeface="Times New Roman" pitchFamily="18" charset="0"/>
              </a:rPr>
              <a:t> - Handout</a:t>
            </a:r>
          </a:p>
          <a:p>
            <a:pPr algn="ctr">
              <a:spcBef>
                <a:spcPct val="50000"/>
              </a:spcBef>
            </a:pPr>
            <a:r>
              <a:rPr lang="en-US" b="1">
                <a:latin typeface="Times New Roman" pitchFamily="18" charset="0"/>
              </a:rPr>
              <a:t>Vocabulary Sentences</a:t>
            </a:r>
          </a:p>
          <a:p>
            <a:pPr algn="ctr">
              <a:spcBef>
                <a:spcPct val="50000"/>
              </a:spcBef>
            </a:pPr>
            <a:r>
              <a:rPr lang="en-US" b="1" i="1">
                <a:latin typeface="Times New Roman" pitchFamily="18" charset="0"/>
              </a:rPr>
              <a:t>Telling a Story</a:t>
            </a:r>
            <a:r>
              <a:rPr lang="en-US" b="1">
                <a:latin typeface="Times New Roman" pitchFamily="18" charset="0"/>
              </a:rPr>
              <a:t> – Newspaper Article</a:t>
            </a:r>
          </a:p>
          <a:p>
            <a:pPr algn="ctr">
              <a:spcBef>
                <a:spcPct val="50000"/>
              </a:spcBef>
            </a:pPr>
            <a:r>
              <a:rPr lang="en-US" b="1" i="1">
                <a:latin typeface="Times New Roman" pitchFamily="18" charset="0"/>
              </a:rPr>
              <a:t>Interview an Entrepreneur</a:t>
            </a:r>
            <a:r>
              <a:rPr lang="en-US" b="1">
                <a:latin typeface="Times New Roman" pitchFamily="18" charset="0"/>
              </a:rPr>
              <a:t>  - Notes</a:t>
            </a:r>
          </a:p>
          <a:p>
            <a:pPr algn="ctr">
              <a:spcBef>
                <a:spcPct val="50000"/>
              </a:spcBef>
            </a:pPr>
            <a:r>
              <a:rPr lang="en-CA" b="1" i="1">
                <a:latin typeface="Times New Roman" pitchFamily="18" charset="0"/>
              </a:rPr>
              <a:t>Statistical Information - </a:t>
            </a:r>
            <a:r>
              <a:rPr lang="en-CA" b="1">
                <a:latin typeface="Times New Roman" pitchFamily="18" charset="0"/>
              </a:rPr>
              <a:t>Handout</a:t>
            </a:r>
          </a:p>
          <a:p>
            <a:pPr algn="ctr">
              <a:spcBef>
                <a:spcPct val="50000"/>
              </a:spcBef>
            </a:pPr>
            <a:r>
              <a:rPr lang="en-CA" b="1" i="1">
                <a:latin typeface="Times New Roman" pitchFamily="18" charset="0"/>
              </a:rPr>
              <a:t>What’s the Best Spot for Us?</a:t>
            </a:r>
            <a:r>
              <a:rPr lang="en-CA" b="1">
                <a:latin typeface="Times New Roman" pitchFamily="18" charset="0"/>
              </a:rPr>
              <a:t> – Handout</a:t>
            </a:r>
          </a:p>
          <a:p>
            <a:pPr algn="ctr">
              <a:spcBef>
                <a:spcPct val="50000"/>
              </a:spcBef>
            </a:pPr>
            <a:r>
              <a:rPr lang="en-CA" b="1">
                <a:latin typeface="Times New Roman" pitchFamily="18" charset="0"/>
              </a:rPr>
              <a:t>Kiva Resume</a:t>
            </a:r>
          </a:p>
          <a:p>
            <a:pPr algn="ctr">
              <a:spcBef>
                <a:spcPct val="50000"/>
              </a:spcBef>
            </a:pPr>
            <a:r>
              <a:rPr lang="en-CA" b="1">
                <a:latin typeface="Times New Roman" pitchFamily="18" charset="0"/>
              </a:rPr>
              <a:t>Kiva Letter</a:t>
            </a:r>
          </a:p>
          <a:p>
            <a:pPr algn="ctr">
              <a:spcBef>
                <a:spcPct val="50000"/>
              </a:spcBef>
            </a:pPr>
            <a:r>
              <a:rPr lang="en-CA" b="1">
                <a:latin typeface="Times New Roman" pitchFamily="18" charset="0"/>
              </a:rPr>
              <a:t>Evidence of Your Kiva Presentation </a:t>
            </a:r>
          </a:p>
          <a:p>
            <a:pPr algn="ctr">
              <a:spcBef>
                <a:spcPct val="50000"/>
              </a:spcBef>
            </a:pPr>
            <a:r>
              <a:rPr lang="en-CA" sz="1600" b="1">
                <a:solidFill>
                  <a:schemeClr val="accent2"/>
                </a:solidFill>
                <a:latin typeface="Times New Roman" pitchFamily="18" charset="0"/>
              </a:rPr>
              <a:t>(Any or all of the following - Pre-Test / Post-Test/‘Handout’ of slide show)</a:t>
            </a:r>
          </a:p>
          <a:p>
            <a:pPr algn="ctr">
              <a:spcBef>
                <a:spcPct val="50000"/>
              </a:spcBef>
            </a:pPr>
            <a:endParaRPr lang="en-CA" sz="1200" b="1">
              <a:solidFill>
                <a:schemeClr val="accent2"/>
              </a:solidFill>
              <a:latin typeface="Times New Roman" pitchFamily="18" charset="0"/>
            </a:endParaRPr>
          </a:p>
          <a:p>
            <a:pPr algn="ctr">
              <a:spcBef>
                <a:spcPct val="50000"/>
              </a:spcBef>
            </a:pPr>
            <a:r>
              <a:rPr lang="en-CA" sz="1400" b="1">
                <a:solidFill>
                  <a:srgbClr val="FF3300"/>
                </a:solidFill>
                <a:latin typeface="Times New Roman" pitchFamily="18" charset="0"/>
              </a:rPr>
              <a:t>**All of the above should be clearly labelled, therefore, you are not to include ANY of the assignment sheets!**</a:t>
            </a:r>
            <a:endParaRPr lang="en-US" sz="1400" b="1">
              <a:solidFill>
                <a:srgbClr val="FF3300"/>
              </a:solidFill>
              <a:latin typeface="Times New Roman" pitchFamily="18" charset="0"/>
            </a:endParaRPr>
          </a:p>
        </p:txBody>
      </p:sp>
      <p:sp>
        <p:nvSpPr>
          <p:cNvPr id="52229" name="Text Box 6"/>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Final Day!</a:t>
            </a:r>
          </a:p>
        </p:txBody>
      </p:sp>
      <p:sp>
        <p:nvSpPr>
          <p:cNvPr id="10244"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Your Kiva Portfolio is to Include: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to="" calcmode="lin" valueType="num">
                                      <p:cBhvr>
                                        <p:cTn id="7" dur="1" fill="hold"/>
                                        <p:tgtEl>
                                          <p:spTgt spid="819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195"/>
                                        </p:tgtEl>
                                        <p:attrNameLst>
                                          <p:attrName>style.visibility</p:attrName>
                                        </p:attrNameLst>
                                      </p:cBhvr>
                                      <p:to>
                                        <p:strVal val="visible"/>
                                      </p:to>
                                    </p:set>
                                    <p:anim to="" calcmode="lin" valueType="num">
                                      <p:cBhvr>
                                        <p:cTn id="10" dur="1" fill="hold"/>
                                        <p:tgtEl>
                                          <p:spTgt spid="819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0244"/>
                                        </p:tgtEl>
                                        <p:attrNameLst>
                                          <p:attrName>style.visibility</p:attrName>
                                        </p:attrNameLst>
                                      </p:cBhvr>
                                      <p:to>
                                        <p:strVal val="visible"/>
                                      </p:to>
                                    </p:set>
                                    <p:anim to="" calcmode="lin" valueType="num">
                                      <p:cBhvr>
                                        <p:cTn id="13" dur="1" fill="hold"/>
                                        <p:tgtEl>
                                          <p:spTgt spid="10244"/>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8197">
                                            <p:txEl>
                                              <p:pRg st="0" end="0"/>
                                            </p:txEl>
                                          </p:spTgt>
                                        </p:tgtEl>
                                        <p:attrNameLst>
                                          <p:attrName>style.visibility</p:attrName>
                                        </p:attrNameLst>
                                      </p:cBhvr>
                                      <p:to>
                                        <p:strVal val="visible"/>
                                      </p:to>
                                    </p:set>
                                    <p:anim to="" calcmode="lin" valueType="num">
                                      <p:cBhvr>
                                        <p:cTn id="18" dur="1" fill="hold"/>
                                        <p:tgtEl>
                                          <p:spTgt spid="8197">
                                            <p:txEl>
                                              <p:pRg st="0" end="0"/>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8197">
                                            <p:txEl>
                                              <p:pRg st="1" end="1"/>
                                            </p:txEl>
                                          </p:spTgt>
                                        </p:tgtEl>
                                        <p:attrNameLst>
                                          <p:attrName>style.visibility</p:attrName>
                                        </p:attrNameLst>
                                      </p:cBhvr>
                                      <p:to>
                                        <p:strVal val="visible"/>
                                      </p:to>
                                    </p:set>
                                    <p:anim to="" calcmode="lin" valueType="num">
                                      <p:cBhvr>
                                        <p:cTn id="23" dur="1" fill="hold"/>
                                        <p:tgtEl>
                                          <p:spTgt spid="8197">
                                            <p:txEl>
                                              <p:pRg st="1" end="1"/>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8197">
                                            <p:txEl>
                                              <p:pRg st="2" end="2"/>
                                            </p:txEl>
                                          </p:spTgt>
                                        </p:tgtEl>
                                        <p:attrNameLst>
                                          <p:attrName>style.visibility</p:attrName>
                                        </p:attrNameLst>
                                      </p:cBhvr>
                                      <p:to>
                                        <p:strVal val="visible"/>
                                      </p:to>
                                    </p:set>
                                    <p:anim to="" calcmode="lin" valueType="num">
                                      <p:cBhvr>
                                        <p:cTn id="28" dur="1" fill="hold"/>
                                        <p:tgtEl>
                                          <p:spTgt spid="8197">
                                            <p:txEl>
                                              <p:pRg st="2" end="2"/>
                                            </p:txEl>
                                          </p:spTgt>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8197">
                                            <p:txEl>
                                              <p:pRg st="3" end="3"/>
                                            </p:txEl>
                                          </p:spTgt>
                                        </p:tgtEl>
                                        <p:attrNameLst>
                                          <p:attrName>style.visibility</p:attrName>
                                        </p:attrNameLst>
                                      </p:cBhvr>
                                      <p:to>
                                        <p:strVal val="visible"/>
                                      </p:to>
                                    </p:set>
                                    <p:anim to="" calcmode="lin" valueType="num">
                                      <p:cBhvr>
                                        <p:cTn id="33" dur="1" fill="hold"/>
                                        <p:tgtEl>
                                          <p:spTgt spid="8197">
                                            <p:txEl>
                                              <p:pRg st="3" end="3"/>
                                            </p:txEl>
                                          </p:spTgt>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8197">
                                            <p:txEl>
                                              <p:pRg st="4" end="4"/>
                                            </p:txEl>
                                          </p:spTgt>
                                        </p:tgtEl>
                                        <p:attrNameLst>
                                          <p:attrName>style.visibility</p:attrName>
                                        </p:attrNameLst>
                                      </p:cBhvr>
                                      <p:to>
                                        <p:strVal val="visible"/>
                                      </p:to>
                                    </p:set>
                                    <p:anim to="" calcmode="lin" valueType="num">
                                      <p:cBhvr>
                                        <p:cTn id="38" dur="1" fill="hold"/>
                                        <p:tgtEl>
                                          <p:spTgt spid="8197">
                                            <p:txEl>
                                              <p:pRg st="4" end="4"/>
                                            </p:txEl>
                                          </p:spTgt>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8197">
                                            <p:txEl>
                                              <p:pRg st="5" end="5"/>
                                            </p:txEl>
                                          </p:spTgt>
                                        </p:tgtEl>
                                        <p:attrNameLst>
                                          <p:attrName>style.visibility</p:attrName>
                                        </p:attrNameLst>
                                      </p:cBhvr>
                                      <p:to>
                                        <p:strVal val="visible"/>
                                      </p:to>
                                    </p:set>
                                    <p:anim to="" calcmode="lin" valueType="num">
                                      <p:cBhvr>
                                        <p:cTn id="43" dur="1" fill="hold"/>
                                        <p:tgtEl>
                                          <p:spTgt spid="8197">
                                            <p:txEl>
                                              <p:pRg st="5" end="5"/>
                                            </p:txEl>
                                          </p:spTgt>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8197">
                                            <p:txEl>
                                              <p:pRg st="6" end="6"/>
                                            </p:txEl>
                                          </p:spTgt>
                                        </p:tgtEl>
                                        <p:attrNameLst>
                                          <p:attrName>style.visibility</p:attrName>
                                        </p:attrNameLst>
                                      </p:cBhvr>
                                      <p:to>
                                        <p:strVal val="visible"/>
                                      </p:to>
                                    </p:set>
                                    <p:anim to="" calcmode="lin" valueType="num">
                                      <p:cBhvr>
                                        <p:cTn id="48" dur="1" fill="hold"/>
                                        <p:tgtEl>
                                          <p:spTgt spid="8197">
                                            <p:txEl>
                                              <p:pRg st="6" end="6"/>
                                            </p:txEl>
                                          </p:spTgt>
                                        </p:tgtEl>
                                        <p:attrNameLst>
                                          <p:attrName/>
                                        </p:attrNameLst>
                                      </p:cBhvr>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nodeType="clickEffect">
                                  <p:stCondLst>
                                    <p:cond delay="0"/>
                                  </p:stCondLst>
                                  <p:childTnLst>
                                    <p:set>
                                      <p:cBhvr>
                                        <p:cTn id="52" dur="1" fill="hold">
                                          <p:stCondLst>
                                            <p:cond delay="0"/>
                                          </p:stCondLst>
                                        </p:cTn>
                                        <p:tgtEl>
                                          <p:spTgt spid="8197">
                                            <p:txEl>
                                              <p:pRg st="7" end="7"/>
                                            </p:txEl>
                                          </p:spTgt>
                                        </p:tgtEl>
                                        <p:attrNameLst>
                                          <p:attrName>style.visibility</p:attrName>
                                        </p:attrNameLst>
                                      </p:cBhvr>
                                      <p:to>
                                        <p:strVal val="visible"/>
                                      </p:to>
                                    </p:set>
                                    <p:anim to="" calcmode="lin" valueType="num">
                                      <p:cBhvr>
                                        <p:cTn id="53" dur="1" fill="hold"/>
                                        <p:tgtEl>
                                          <p:spTgt spid="8197">
                                            <p:txEl>
                                              <p:pRg st="7" end="7"/>
                                            </p:txEl>
                                          </p:spTgt>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nodeType="clickEffect">
                                  <p:stCondLst>
                                    <p:cond delay="0"/>
                                  </p:stCondLst>
                                  <p:childTnLst>
                                    <p:set>
                                      <p:cBhvr>
                                        <p:cTn id="57" dur="1" fill="hold">
                                          <p:stCondLst>
                                            <p:cond delay="0"/>
                                          </p:stCondLst>
                                        </p:cTn>
                                        <p:tgtEl>
                                          <p:spTgt spid="8197">
                                            <p:txEl>
                                              <p:pRg st="8" end="8"/>
                                            </p:txEl>
                                          </p:spTgt>
                                        </p:tgtEl>
                                        <p:attrNameLst>
                                          <p:attrName>style.visibility</p:attrName>
                                        </p:attrNameLst>
                                      </p:cBhvr>
                                      <p:to>
                                        <p:strVal val="visible"/>
                                      </p:to>
                                    </p:set>
                                    <p:anim to="" calcmode="lin" valueType="num">
                                      <p:cBhvr>
                                        <p:cTn id="58" dur="1" fill="hold"/>
                                        <p:tgtEl>
                                          <p:spTgt spid="8197">
                                            <p:txEl>
                                              <p:pRg st="8" end="8"/>
                                            </p:txEl>
                                          </p:spTgt>
                                        </p:tgtEl>
                                        <p:attrNameLst>
                                          <p:attrName/>
                                        </p:attrNameLst>
                                      </p:cBhvr>
                                    </p:anim>
                                  </p:childTnLst>
                                </p:cTn>
                              </p:par>
                            </p:childTnLst>
                          </p:cTn>
                        </p:par>
                      </p:childTnLst>
                    </p:cTn>
                  </p:par>
                  <p:par>
                    <p:cTn id="59" fill="hold">
                      <p:stCondLst>
                        <p:cond delay="indefinite"/>
                      </p:stCondLst>
                      <p:childTnLst>
                        <p:par>
                          <p:cTn id="60" fill="hold">
                            <p:stCondLst>
                              <p:cond delay="0"/>
                            </p:stCondLst>
                            <p:childTnLst>
                              <p:par>
                                <p:cTn id="61" presetID="24" presetClass="entr" presetSubtype="0" fill="hold" nodeType="clickEffect">
                                  <p:stCondLst>
                                    <p:cond delay="0"/>
                                  </p:stCondLst>
                                  <p:childTnLst>
                                    <p:set>
                                      <p:cBhvr>
                                        <p:cTn id="62" dur="1" fill="hold">
                                          <p:stCondLst>
                                            <p:cond delay="0"/>
                                          </p:stCondLst>
                                        </p:cTn>
                                        <p:tgtEl>
                                          <p:spTgt spid="8197">
                                            <p:txEl>
                                              <p:pRg st="9" end="9"/>
                                            </p:txEl>
                                          </p:spTgt>
                                        </p:tgtEl>
                                        <p:attrNameLst>
                                          <p:attrName>style.visibility</p:attrName>
                                        </p:attrNameLst>
                                      </p:cBhvr>
                                      <p:to>
                                        <p:strVal val="visible"/>
                                      </p:to>
                                    </p:set>
                                    <p:anim to="" calcmode="lin" valueType="num">
                                      <p:cBhvr>
                                        <p:cTn id="63" dur="1" fill="hold"/>
                                        <p:tgtEl>
                                          <p:spTgt spid="8197">
                                            <p:txEl>
                                              <p:pRg st="9" end="9"/>
                                            </p:txEl>
                                          </p:spTgt>
                                        </p:tgtEl>
                                        <p:attrNameLst>
                                          <p:attrName/>
                                        </p:attrNameLst>
                                      </p:cBhvr>
                                    </p:anim>
                                  </p:childTnLst>
                                </p:cTn>
                              </p:par>
                              <p:par>
                                <p:cTn id="64" presetID="24" presetClass="entr" presetSubtype="0" fill="hold" nodeType="withEffect">
                                  <p:stCondLst>
                                    <p:cond delay="0"/>
                                  </p:stCondLst>
                                  <p:childTnLst>
                                    <p:set>
                                      <p:cBhvr>
                                        <p:cTn id="65" dur="1" fill="hold">
                                          <p:stCondLst>
                                            <p:cond delay="0"/>
                                          </p:stCondLst>
                                        </p:cTn>
                                        <p:tgtEl>
                                          <p:spTgt spid="8197">
                                            <p:txEl>
                                              <p:pRg st="10" end="10"/>
                                            </p:txEl>
                                          </p:spTgt>
                                        </p:tgtEl>
                                        <p:attrNameLst>
                                          <p:attrName>style.visibility</p:attrName>
                                        </p:attrNameLst>
                                      </p:cBhvr>
                                      <p:to>
                                        <p:strVal val="visible"/>
                                      </p:to>
                                    </p:set>
                                    <p:anim to="" calcmode="lin" valueType="num">
                                      <p:cBhvr>
                                        <p:cTn id="66" dur="1" fill="hold"/>
                                        <p:tgtEl>
                                          <p:spTgt spid="8197">
                                            <p:txEl>
                                              <p:pRg st="10" end="10"/>
                                            </p:txEl>
                                          </p:spTgt>
                                        </p:tgtEl>
                                        <p:attrNameLst>
                                          <p:attrName/>
                                        </p:attrNameLst>
                                      </p:cBhvr>
                                    </p:anim>
                                  </p:childTnLst>
                                </p:cTn>
                              </p:par>
                            </p:childTnLst>
                          </p:cTn>
                        </p:par>
                      </p:childTnLst>
                    </p:cTn>
                  </p:par>
                  <p:par>
                    <p:cTn id="67" fill="hold">
                      <p:stCondLst>
                        <p:cond delay="indefinite"/>
                      </p:stCondLst>
                      <p:childTnLst>
                        <p:par>
                          <p:cTn id="68" fill="hold">
                            <p:stCondLst>
                              <p:cond delay="0"/>
                            </p:stCondLst>
                            <p:childTnLst>
                              <p:par>
                                <p:cTn id="69" presetID="24" presetClass="entr" presetSubtype="0" fill="hold" nodeType="clickEffect">
                                  <p:stCondLst>
                                    <p:cond delay="0"/>
                                  </p:stCondLst>
                                  <p:childTnLst>
                                    <p:set>
                                      <p:cBhvr>
                                        <p:cTn id="70" dur="1" fill="hold">
                                          <p:stCondLst>
                                            <p:cond delay="0"/>
                                          </p:stCondLst>
                                        </p:cTn>
                                        <p:tgtEl>
                                          <p:spTgt spid="8197">
                                            <p:txEl>
                                              <p:pRg st="12" end="12"/>
                                            </p:txEl>
                                          </p:spTgt>
                                        </p:tgtEl>
                                        <p:attrNameLst>
                                          <p:attrName>style.visibility</p:attrName>
                                        </p:attrNameLst>
                                      </p:cBhvr>
                                      <p:to>
                                        <p:strVal val="visible"/>
                                      </p:to>
                                    </p:set>
                                    <p:anim to="" calcmode="lin" valueType="num">
                                      <p:cBhvr>
                                        <p:cTn id="71" dur="1" fill="hold"/>
                                        <p:tgtEl>
                                          <p:spTgt spid="8197">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102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7171" name="Text Box 3"/>
          <p:cNvSpPr txBox="1">
            <a:spLocks noChangeArrowheads="1"/>
          </p:cNvSpPr>
          <p:nvPr/>
        </p:nvSpPr>
        <p:spPr bwMode="auto">
          <a:xfrm>
            <a:off x="0" y="6232525"/>
            <a:ext cx="9144000" cy="549275"/>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Related Issue #4</a:t>
            </a:r>
          </a:p>
          <a:p>
            <a:pPr algn="ctr">
              <a:spcBef>
                <a:spcPct val="50000"/>
              </a:spcBef>
            </a:pPr>
            <a:r>
              <a:rPr lang="en-US" sz="1200" b="1">
                <a:solidFill>
                  <a:srgbClr val="FF0000"/>
                </a:solidFill>
                <a:latin typeface="Times New Roman" pitchFamily="18" charset="0"/>
              </a:rPr>
              <a:t>To What Extent Should I , As a Citizen, Respond to Globalization?</a:t>
            </a:r>
          </a:p>
        </p:txBody>
      </p:sp>
      <p:sp>
        <p:nvSpPr>
          <p:cNvPr id="7172"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Kiva Vocabulary</a:t>
            </a:r>
          </a:p>
        </p:txBody>
      </p:sp>
      <p:sp>
        <p:nvSpPr>
          <p:cNvPr id="7173" name="Text Box 5"/>
          <p:cNvSpPr txBox="1">
            <a:spLocks noChangeArrowheads="1"/>
          </p:cNvSpPr>
          <p:nvPr/>
        </p:nvSpPr>
        <p:spPr bwMode="auto">
          <a:xfrm>
            <a:off x="0" y="1216025"/>
            <a:ext cx="9144000" cy="4422775"/>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The team closest to the window will be “</a:t>
            </a:r>
            <a:r>
              <a:rPr lang="en-US" sz="2400" b="1" dirty="0">
                <a:solidFill>
                  <a:schemeClr val="accent2"/>
                </a:solidFill>
                <a:latin typeface="Times New Roman" pitchFamily="18" charset="0"/>
              </a:rPr>
              <a:t>Team Term”</a:t>
            </a:r>
          </a:p>
          <a:p>
            <a:pPr algn="ctr">
              <a:spcBef>
                <a:spcPct val="50000"/>
              </a:spcBef>
            </a:pPr>
            <a:endParaRPr lang="en-US" sz="800" b="1" dirty="0">
              <a:solidFill>
                <a:schemeClr val="accent2"/>
              </a:solidFill>
              <a:latin typeface="Times New Roman" pitchFamily="18" charset="0"/>
            </a:endParaRPr>
          </a:p>
          <a:p>
            <a:pPr algn="ctr">
              <a:spcBef>
                <a:spcPct val="50000"/>
              </a:spcBef>
            </a:pPr>
            <a:r>
              <a:rPr lang="en-US" sz="2400" b="1" dirty="0">
                <a:latin typeface="Times New Roman" pitchFamily="18" charset="0"/>
              </a:rPr>
              <a:t>The team closest to the door will be “</a:t>
            </a:r>
            <a:r>
              <a:rPr lang="en-US" sz="2400" b="1" dirty="0">
                <a:solidFill>
                  <a:schemeClr val="accent2"/>
                </a:solidFill>
                <a:latin typeface="Times New Roman" pitchFamily="18" charset="0"/>
              </a:rPr>
              <a:t>Team Definition</a:t>
            </a:r>
            <a:r>
              <a:rPr lang="en-US" sz="2400" b="1" dirty="0">
                <a:latin typeface="Times New Roman" pitchFamily="18" charset="0"/>
              </a:rPr>
              <a:t>”</a:t>
            </a:r>
          </a:p>
          <a:p>
            <a:pPr algn="ctr">
              <a:spcBef>
                <a:spcPct val="50000"/>
              </a:spcBef>
            </a:pPr>
            <a:endParaRPr lang="en-US" sz="800" b="1" dirty="0">
              <a:latin typeface="Times New Roman" pitchFamily="18" charset="0"/>
            </a:endParaRPr>
          </a:p>
          <a:p>
            <a:pPr algn="ctr">
              <a:spcBef>
                <a:spcPct val="50000"/>
              </a:spcBef>
            </a:pPr>
            <a:r>
              <a:rPr lang="en-US" sz="2000" b="1" dirty="0">
                <a:latin typeface="Times New Roman" pitchFamily="18" charset="0"/>
              </a:rPr>
              <a:t>After all members on “</a:t>
            </a:r>
            <a:r>
              <a:rPr lang="en-US" sz="2000" b="1" dirty="0">
                <a:solidFill>
                  <a:schemeClr val="accent2"/>
                </a:solidFill>
                <a:latin typeface="Times New Roman" pitchFamily="18" charset="0"/>
              </a:rPr>
              <a:t>Team Term</a:t>
            </a:r>
            <a:r>
              <a:rPr lang="en-US" sz="2000" b="1" dirty="0">
                <a:latin typeface="Times New Roman" pitchFamily="18" charset="0"/>
              </a:rPr>
              <a:t>” have been given their ‘term’, all of you are to sit together as a group (or smaller groups) and come up with a synonym for each of the terms.  Write this synonym on the back of the paper.</a:t>
            </a:r>
          </a:p>
          <a:p>
            <a:pPr algn="ctr">
              <a:spcBef>
                <a:spcPct val="50000"/>
              </a:spcBef>
            </a:pPr>
            <a:endParaRPr lang="en-US" sz="800" b="1" dirty="0">
              <a:latin typeface="Times New Roman" pitchFamily="18" charset="0"/>
            </a:endParaRPr>
          </a:p>
          <a:p>
            <a:pPr algn="ctr">
              <a:spcBef>
                <a:spcPct val="50000"/>
              </a:spcBef>
            </a:pPr>
            <a:r>
              <a:rPr lang="en-US" sz="2400" b="1" dirty="0">
                <a:latin typeface="Times New Roman" pitchFamily="18" charset="0"/>
              </a:rPr>
              <a:t>And</a:t>
            </a:r>
          </a:p>
          <a:p>
            <a:pPr algn="ctr">
              <a:spcBef>
                <a:spcPct val="50000"/>
              </a:spcBef>
            </a:pPr>
            <a:endParaRPr lang="en-US" sz="800" b="1" dirty="0">
              <a:latin typeface="Times New Roman" pitchFamily="18" charset="0"/>
            </a:endParaRPr>
          </a:p>
          <a:p>
            <a:pPr algn="ctr">
              <a:spcBef>
                <a:spcPct val="50000"/>
              </a:spcBef>
            </a:pPr>
            <a:r>
              <a:rPr lang="en-US" sz="2000" b="1" dirty="0">
                <a:latin typeface="Times New Roman" pitchFamily="18" charset="0"/>
              </a:rPr>
              <a:t>After all members on “</a:t>
            </a:r>
            <a:r>
              <a:rPr lang="en-US" sz="2000" b="1" dirty="0">
                <a:solidFill>
                  <a:schemeClr val="accent2"/>
                </a:solidFill>
                <a:latin typeface="Times New Roman" pitchFamily="18" charset="0"/>
              </a:rPr>
              <a:t>Team Definition</a:t>
            </a:r>
            <a:r>
              <a:rPr lang="en-US" sz="2000" b="1" dirty="0">
                <a:latin typeface="Times New Roman" pitchFamily="18" charset="0"/>
              </a:rPr>
              <a:t>” have been given their ‘definition’, all of you are to sit together as a group (or smaller groups) and agree on an alternate version for each definition.  Write this alternate version on the back of the </a:t>
            </a:r>
            <a:r>
              <a:rPr lang="en-US" sz="2000" b="1" dirty="0" smtClean="0">
                <a:latin typeface="Times New Roman" pitchFamily="18" charset="0"/>
              </a:rPr>
              <a:t>paper.</a:t>
            </a:r>
            <a:endParaRPr lang="en-US" sz="2000" b="1" dirty="0">
              <a:latin typeface="Times New Roman" pitchFamily="18" charset="0"/>
            </a:endParaRPr>
          </a:p>
        </p:txBody>
      </p:sp>
      <p:sp>
        <p:nvSpPr>
          <p:cNvPr id="7174" name="Text Box 6"/>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to="" calcmode="lin" valueType="num">
                                      <p:cBhvr>
                                        <p:cTn id="7" dur="1" fill="hold"/>
                                        <p:tgtEl>
                                          <p:spTgt spid="7170"/>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171"/>
                                        </p:tgtEl>
                                        <p:attrNameLst>
                                          <p:attrName>style.visibility</p:attrName>
                                        </p:attrNameLst>
                                      </p:cBhvr>
                                      <p:to>
                                        <p:strVal val="visible"/>
                                      </p:to>
                                    </p:set>
                                    <p:anim to="" calcmode="lin" valueType="num">
                                      <p:cBhvr>
                                        <p:cTn id="10" dur="1" fill="hold"/>
                                        <p:tgtEl>
                                          <p:spTgt spid="7171"/>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172"/>
                                        </p:tgtEl>
                                        <p:attrNameLst>
                                          <p:attrName>style.visibility</p:attrName>
                                        </p:attrNameLst>
                                      </p:cBhvr>
                                      <p:to>
                                        <p:strVal val="visible"/>
                                      </p:to>
                                    </p:set>
                                    <p:anim to="" calcmode="lin" valueType="num">
                                      <p:cBhvr>
                                        <p:cTn id="13" dur="1" fill="hold"/>
                                        <p:tgtEl>
                                          <p:spTgt spid="7172"/>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7173">
                                            <p:txEl>
                                              <p:pRg st="0" end="0"/>
                                            </p:txEl>
                                          </p:spTgt>
                                        </p:tgtEl>
                                        <p:attrNameLst>
                                          <p:attrName>style.visibility</p:attrName>
                                        </p:attrNameLst>
                                      </p:cBhvr>
                                      <p:to>
                                        <p:strVal val="visible"/>
                                      </p:to>
                                    </p:set>
                                    <p:anim to="" calcmode="lin" valueType="num">
                                      <p:cBhvr>
                                        <p:cTn id="16" dur="1" fill="hold"/>
                                        <p:tgtEl>
                                          <p:spTgt spid="7173">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7173">
                                            <p:txEl>
                                              <p:pRg st="2" end="2"/>
                                            </p:txEl>
                                          </p:spTgt>
                                        </p:tgtEl>
                                        <p:attrNameLst>
                                          <p:attrName>style.visibility</p:attrName>
                                        </p:attrNameLst>
                                      </p:cBhvr>
                                      <p:to>
                                        <p:strVal val="visible"/>
                                      </p:to>
                                    </p:set>
                                    <p:anim to="" calcmode="lin" valueType="num">
                                      <p:cBhvr>
                                        <p:cTn id="21" dur="1" fill="hold"/>
                                        <p:tgtEl>
                                          <p:spTgt spid="7173">
                                            <p:txEl>
                                              <p:pRg st="2" end="2"/>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7173">
                                            <p:txEl>
                                              <p:pRg st="4" end="4"/>
                                            </p:txEl>
                                          </p:spTgt>
                                        </p:tgtEl>
                                        <p:attrNameLst>
                                          <p:attrName>style.visibility</p:attrName>
                                        </p:attrNameLst>
                                      </p:cBhvr>
                                      <p:to>
                                        <p:strVal val="visible"/>
                                      </p:to>
                                    </p:set>
                                    <p:anim to="" calcmode="lin" valueType="num">
                                      <p:cBhvr>
                                        <p:cTn id="26" dur="1" fill="hold"/>
                                        <p:tgtEl>
                                          <p:spTgt spid="7173">
                                            <p:txEl>
                                              <p:pRg st="4" end="4"/>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7173">
                                            <p:txEl>
                                              <p:pRg st="6" end="6"/>
                                            </p:txEl>
                                          </p:spTgt>
                                        </p:tgtEl>
                                        <p:attrNameLst>
                                          <p:attrName>style.visibility</p:attrName>
                                        </p:attrNameLst>
                                      </p:cBhvr>
                                      <p:to>
                                        <p:strVal val="visible"/>
                                      </p:to>
                                    </p:set>
                                    <p:anim to="" calcmode="lin" valueType="num">
                                      <p:cBhvr>
                                        <p:cTn id="31" dur="1" fill="hold"/>
                                        <p:tgtEl>
                                          <p:spTgt spid="7173">
                                            <p:txEl>
                                              <p:pRg st="6" end="6"/>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7173">
                                            <p:txEl>
                                              <p:pRg st="8" end="8"/>
                                            </p:txEl>
                                          </p:spTgt>
                                        </p:tgtEl>
                                        <p:attrNameLst>
                                          <p:attrName>style.visibility</p:attrName>
                                        </p:attrNameLst>
                                      </p:cBhvr>
                                      <p:to>
                                        <p:strVal val="visible"/>
                                      </p:to>
                                    </p:set>
                                    <p:anim to="" calcmode="lin" valueType="num">
                                      <p:cBhvr>
                                        <p:cTn id="36" dur="1" fill="hold"/>
                                        <p:tgtEl>
                                          <p:spTgt spid="717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8195" name="Text Box 3"/>
          <p:cNvSpPr txBox="1">
            <a:spLocks noChangeArrowheads="1"/>
          </p:cNvSpPr>
          <p:nvPr/>
        </p:nvSpPr>
        <p:spPr bwMode="auto">
          <a:xfrm>
            <a:off x="0" y="6232525"/>
            <a:ext cx="9144000" cy="549275"/>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Related Issue #4</a:t>
            </a:r>
          </a:p>
          <a:p>
            <a:pPr algn="ctr">
              <a:spcBef>
                <a:spcPct val="50000"/>
              </a:spcBef>
            </a:pPr>
            <a:r>
              <a:rPr lang="en-US" sz="1200" b="1">
                <a:solidFill>
                  <a:srgbClr val="FF0000"/>
                </a:solidFill>
                <a:latin typeface="Times New Roman" pitchFamily="18" charset="0"/>
              </a:rPr>
              <a:t>To What Extent Should I , As a Citizen, Respond to Globalization?</a:t>
            </a:r>
          </a:p>
        </p:txBody>
      </p:sp>
      <p:sp>
        <p:nvSpPr>
          <p:cNvPr id="8196"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Kiva Vocabulary</a:t>
            </a:r>
          </a:p>
        </p:txBody>
      </p:sp>
      <p:sp>
        <p:nvSpPr>
          <p:cNvPr id="8197" name="Text Box 5"/>
          <p:cNvSpPr txBox="1">
            <a:spLocks noChangeArrowheads="1"/>
          </p:cNvSpPr>
          <p:nvPr/>
        </p:nvSpPr>
        <p:spPr bwMode="auto">
          <a:xfrm>
            <a:off x="0" y="1676400"/>
            <a:ext cx="9144000" cy="3743325"/>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rPr>
              <a:t>Before reviewing your new terms and definitions, attempt to find the matching term with the correct definition.  When you feel you have been matched correctly, sit with your match and wait until everyone is finished.</a:t>
            </a:r>
          </a:p>
          <a:p>
            <a:pPr algn="ctr">
              <a:spcBef>
                <a:spcPct val="50000"/>
              </a:spcBef>
            </a:pPr>
            <a:endParaRPr lang="en-US" sz="2400" b="1">
              <a:latin typeface="Times New Roman" pitchFamily="18" charset="0"/>
            </a:endParaRPr>
          </a:p>
          <a:p>
            <a:pPr algn="ctr">
              <a:spcBef>
                <a:spcPct val="50000"/>
              </a:spcBef>
            </a:pPr>
            <a:r>
              <a:rPr lang="en-US" sz="2400" b="1">
                <a:latin typeface="Times New Roman" pitchFamily="18" charset="0"/>
              </a:rPr>
              <a:t>Review</a:t>
            </a:r>
          </a:p>
          <a:p>
            <a:pPr algn="ctr">
              <a:spcBef>
                <a:spcPct val="50000"/>
              </a:spcBef>
            </a:pPr>
            <a:endParaRPr lang="en-US" sz="2400" b="1">
              <a:latin typeface="Times New Roman" pitchFamily="18" charset="0"/>
            </a:endParaRPr>
          </a:p>
          <a:p>
            <a:pPr algn="ctr">
              <a:spcBef>
                <a:spcPct val="50000"/>
              </a:spcBef>
            </a:pPr>
            <a:r>
              <a:rPr lang="en-US" sz="2400" b="1">
                <a:latin typeface="Times New Roman" pitchFamily="18" charset="0"/>
              </a:rPr>
              <a:t>Review handout of terms</a:t>
            </a:r>
          </a:p>
        </p:txBody>
      </p:sp>
      <p:sp>
        <p:nvSpPr>
          <p:cNvPr id="8198" name="Text Box 6"/>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to="" calcmode="lin" valueType="num">
                                      <p:cBhvr>
                                        <p:cTn id="7" dur="1" fill="hold"/>
                                        <p:tgtEl>
                                          <p:spTgt spid="819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195"/>
                                        </p:tgtEl>
                                        <p:attrNameLst>
                                          <p:attrName>style.visibility</p:attrName>
                                        </p:attrNameLst>
                                      </p:cBhvr>
                                      <p:to>
                                        <p:strVal val="visible"/>
                                      </p:to>
                                    </p:set>
                                    <p:anim to="" calcmode="lin" valueType="num">
                                      <p:cBhvr>
                                        <p:cTn id="10" dur="1" fill="hold"/>
                                        <p:tgtEl>
                                          <p:spTgt spid="8195"/>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8196"/>
                                        </p:tgtEl>
                                        <p:attrNameLst>
                                          <p:attrName>style.visibility</p:attrName>
                                        </p:attrNameLst>
                                      </p:cBhvr>
                                      <p:to>
                                        <p:strVal val="visible"/>
                                      </p:to>
                                    </p:set>
                                    <p:anim to="" calcmode="lin" valueType="num">
                                      <p:cBhvr>
                                        <p:cTn id="13" dur="1" fill="hold"/>
                                        <p:tgtEl>
                                          <p:spTgt spid="819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8197">
                                            <p:txEl>
                                              <p:pRg st="0" end="0"/>
                                            </p:txEl>
                                          </p:spTgt>
                                        </p:tgtEl>
                                        <p:attrNameLst>
                                          <p:attrName>style.visibility</p:attrName>
                                        </p:attrNameLst>
                                      </p:cBhvr>
                                      <p:to>
                                        <p:strVal val="visible"/>
                                      </p:to>
                                    </p:set>
                                    <p:anim to="" calcmode="lin" valueType="num">
                                      <p:cBhvr>
                                        <p:cTn id="16" dur="1" fill="hold"/>
                                        <p:tgtEl>
                                          <p:spTgt spid="8197">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8197">
                                            <p:txEl>
                                              <p:pRg st="2" end="2"/>
                                            </p:txEl>
                                          </p:spTgt>
                                        </p:tgtEl>
                                        <p:attrNameLst>
                                          <p:attrName>style.visibility</p:attrName>
                                        </p:attrNameLst>
                                      </p:cBhvr>
                                      <p:to>
                                        <p:strVal val="visible"/>
                                      </p:to>
                                    </p:set>
                                    <p:anim to="" calcmode="lin" valueType="num">
                                      <p:cBhvr>
                                        <p:cTn id="21" dur="1" fill="hold"/>
                                        <p:tgtEl>
                                          <p:spTgt spid="8197">
                                            <p:txEl>
                                              <p:pRg st="2" end="2"/>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8197">
                                            <p:txEl>
                                              <p:pRg st="4" end="4"/>
                                            </p:txEl>
                                          </p:spTgt>
                                        </p:tgtEl>
                                        <p:attrNameLst>
                                          <p:attrName>style.visibility</p:attrName>
                                        </p:attrNameLst>
                                      </p:cBhvr>
                                      <p:to>
                                        <p:strVal val="visible"/>
                                      </p:to>
                                    </p:set>
                                    <p:anim to="" calcmode="lin" valueType="num">
                                      <p:cBhvr>
                                        <p:cTn id="26" dur="1" fill="hold"/>
                                        <p:tgtEl>
                                          <p:spTgt spid="819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9219" name="Text Box 3"/>
          <p:cNvSpPr txBox="1">
            <a:spLocks noChangeArrowheads="1"/>
          </p:cNvSpPr>
          <p:nvPr/>
        </p:nvSpPr>
        <p:spPr bwMode="auto">
          <a:xfrm>
            <a:off x="0" y="6232525"/>
            <a:ext cx="9144000" cy="549275"/>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Related Issue #4</a:t>
            </a:r>
          </a:p>
          <a:p>
            <a:pPr algn="ctr">
              <a:spcBef>
                <a:spcPct val="50000"/>
              </a:spcBef>
            </a:pPr>
            <a:r>
              <a:rPr lang="en-US" sz="1200" b="1">
                <a:solidFill>
                  <a:srgbClr val="FF0000"/>
                </a:solidFill>
                <a:latin typeface="Times New Roman" pitchFamily="18" charset="0"/>
              </a:rPr>
              <a:t>To What Extent Should I , As a Citizen, Respond to Globalization?</a:t>
            </a:r>
          </a:p>
        </p:txBody>
      </p:sp>
      <p:sp>
        <p:nvSpPr>
          <p:cNvPr id="9220"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Kiva Vocabulary</a:t>
            </a:r>
          </a:p>
        </p:txBody>
      </p:sp>
      <p:sp>
        <p:nvSpPr>
          <p:cNvPr id="9221" name="Text Box 5"/>
          <p:cNvSpPr txBox="1">
            <a:spLocks noChangeArrowheads="1"/>
          </p:cNvSpPr>
          <p:nvPr/>
        </p:nvSpPr>
        <p:spPr bwMode="auto">
          <a:xfrm>
            <a:off x="0" y="1343025"/>
            <a:ext cx="9144000" cy="4238625"/>
          </a:xfrm>
          <a:prstGeom prst="rect">
            <a:avLst/>
          </a:prstGeom>
          <a:noFill/>
          <a:ln w="9525">
            <a:noFill/>
            <a:miter lim="800000"/>
            <a:headEnd/>
            <a:tailEnd/>
          </a:ln>
        </p:spPr>
        <p:txBody>
          <a:bodyPr>
            <a:spAutoFit/>
          </a:bodyPr>
          <a:lstStyle/>
          <a:p>
            <a:pPr algn="ctr">
              <a:spcBef>
                <a:spcPct val="50000"/>
              </a:spcBef>
            </a:pPr>
            <a:r>
              <a:rPr lang="en-US" sz="2300" b="1">
                <a:latin typeface="Times New Roman" pitchFamily="18" charset="0"/>
              </a:rPr>
              <a:t>Additional terms may be added to this handout as we come across them</a:t>
            </a:r>
          </a:p>
          <a:p>
            <a:pPr algn="ctr">
              <a:spcBef>
                <a:spcPct val="50000"/>
              </a:spcBef>
            </a:pPr>
            <a:endParaRPr lang="en-US" sz="2300" b="1">
              <a:latin typeface="Times New Roman" pitchFamily="18" charset="0"/>
            </a:endParaRPr>
          </a:p>
          <a:p>
            <a:pPr algn="ctr">
              <a:spcBef>
                <a:spcPct val="50000"/>
              </a:spcBef>
            </a:pPr>
            <a:r>
              <a:rPr lang="en-US" sz="2400" b="1">
                <a:latin typeface="Times New Roman" pitchFamily="18" charset="0"/>
              </a:rPr>
              <a:t>Now, work independently to use </a:t>
            </a:r>
            <a:r>
              <a:rPr lang="en-US" sz="2400" b="1" i="1">
                <a:latin typeface="Times New Roman" pitchFamily="18" charset="0"/>
              </a:rPr>
              <a:t>each</a:t>
            </a:r>
            <a:r>
              <a:rPr lang="en-US" sz="2400" b="1">
                <a:latin typeface="Times New Roman" pitchFamily="18" charset="0"/>
              </a:rPr>
              <a:t> word in a sentence that expresses your </a:t>
            </a:r>
            <a:r>
              <a:rPr lang="en-US" sz="2400" b="1" i="1">
                <a:latin typeface="Times New Roman" pitchFamily="18" charset="0"/>
              </a:rPr>
              <a:t>own</a:t>
            </a:r>
            <a:r>
              <a:rPr lang="en-US" sz="2400" b="1">
                <a:latin typeface="Times New Roman" pitchFamily="18" charset="0"/>
              </a:rPr>
              <a:t> </a:t>
            </a:r>
            <a:r>
              <a:rPr lang="en-US" sz="2400" b="1" i="1">
                <a:latin typeface="Times New Roman" pitchFamily="18" charset="0"/>
              </a:rPr>
              <a:t>personal values or opinions</a:t>
            </a:r>
            <a:r>
              <a:rPr lang="en-US" sz="2400" b="1">
                <a:latin typeface="Times New Roman" pitchFamily="18" charset="0"/>
              </a:rPr>
              <a:t> – Write neatly!</a:t>
            </a:r>
          </a:p>
          <a:p>
            <a:pPr algn="ctr">
              <a:spcBef>
                <a:spcPct val="50000"/>
              </a:spcBef>
            </a:pPr>
            <a:endParaRPr lang="en-US" sz="800" b="1">
              <a:latin typeface="Times New Roman" pitchFamily="18" charset="0"/>
            </a:endParaRPr>
          </a:p>
          <a:p>
            <a:pPr algn="ctr">
              <a:spcBef>
                <a:spcPct val="50000"/>
              </a:spcBef>
            </a:pPr>
            <a:r>
              <a:rPr lang="en-US" sz="2400" b="1">
                <a:latin typeface="Times New Roman" pitchFamily="18" charset="0"/>
              </a:rPr>
              <a:t>If you aren’t sure how to phrase these sentences, you could start with…</a:t>
            </a:r>
          </a:p>
          <a:p>
            <a:pPr algn="ctr">
              <a:spcBef>
                <a:spcPct val="50000"/>
              </a:spcBef>
            </a:pPr>
            <a:r>
              <a:rPr lang="en-US" sz="2400" b="1">
                <a:solidFill>
                  <a:schemeClr val="accent2"/>
                </a:solidFill>
                <a:latin typeface="Times New Roman" pitchFamily="18" charset="0"/>
              </a:rPr>
              <a:t>“I feel that…”</a:t>
            </a:r>
            <a:r>
              <a:rPr lang="en-US" sz="2400" b="1">
                <a:latin typeface="Times New Roman" pitchFamily="18" charset="0"/>
              </a:rPr>
              <a:t> or </a:t>
            </a:r>
            <a:r>
              <a:rPr lang="en-US" sz="2400" b="1">
                <a:solidFill>
                  <a:schemeClr val="accent2"/>
                </a:solidFill>
                <a:latin typeface="Times New Roman" pitchFamily="18" charset="0"/>
              </a:rPr>
              <a:t>“I believe that…”</a:t>
            </a:r>
          </a:p>
          <a:p>
            <a:pPr algn="ctr">
              <a:spcBef>
                <a:spcPct val="50000"/>
              </a:spcBef>
            </a:pPr>
            <a:endParaRPr lang="en-US" sz="800" b="1">
              <a:solidFill>
                <a:schemeClr val="accent2"/>
              </a:solidFill>
              <a:latin typeface="Times New Roman" pitchFamily="18" charset="0"/>
            </a:endParaRPr>
          </a:p>
          <a:p>
            <a:pPr algn="ctr">
              <a:spcBef>
                <a:spcPct val="50000"/>
              </a:spcBef>
            </a:pPr>
            <a:r>
              <a:rPr lang="en-US" sz="2300" b="1">
                <a:latin typeface="Times New Roman" pitchFamily="18" charset="0"/>
              </a:rPr>
              <a:t>Keep these completed sentences and your handout for future reference</a:t>
            </a:r>
          </a:p>
        </p:txBody>
      </p:sp>
      <p:sp>
        <p:nvSpPr>
          <p:cNvPr id="9222" name="Text Box 7"/>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to="" calcmode="lin" valueType="num">
                                      <p:cBhvr>
                                        <p:cTn id="7" dur="1" fill="hold"/>
                                        <p:tgtEl>
                                          <p:spTgt spid="921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219"/>
                                        </p:tgtEl>
                                        <p:attrNameLst>
                                          <p:attrName>style.visibility</p:attrName>
                                        </p:attrNameLst>
                                      </p:cBhvr>
                                      <p:to>
                                        <p:strVal val="visible"/>
                                      </p:to>
                                    </p:set>
                                    <p:anim to="" calcmode="lin" valueType="num">
                                      <p:cBhvr>
                                        <p:cTn id="10" dur="1" fill="hold"/>
                                        <p:tgtEl>
                                          <p:spTgt spid="9219"/>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9220"/>
                                        </p:tgtEl>
                                        <p:attrNameLst>
                                          <p:attrName>style.visibility</p:attrName>
                                        </p:attrNameLst>
                                      </p:cBhvr>
                                      <p:to>
                                        <p:strVal val="visible"/>
                                      </p:to>
                                    </p:set>
                                    <p:anim to="" calcmode="lin" valueType="num">
                                      <p:cBhvr>
                                        <p:cTn id="13" dur="1" fill="hold"/>
                                        <p:tgtEl>
                                          <p:spTgt spid="9220"/>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9221">
                                            <p:txEl>
                                              <p:pRg st="0" end="0"/>
                                            </p:txEl>
                                          </p:spTgt>
                                        </p:tgtEl>
                                        <p:attrNameLst>
                                          <p:attrName>style.visibility</p:attrName>
                                        </p:attrNameLst>
                                      </p:cBhvr>
                                      <p:to>
                                        <p:strVal val="visible"/>
                                      </p:to>
                                    </p:set>
                                    <p:anim to="" calcmode="lin" valueType="num">
                                      <p:cBhvr>
                                        <p:cTn id="16" dur="1" fill="hold"/>
                                        <p:tgtEl>
                                          <p:spTgt spid="9221">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9221">
                                            <p:txEl>
                                              <p:pRg st="2" end="2"/>
                                            </p:txEl>
                                          </p:spTgt>
                                        </p:tgtEl>
                                        <p:attrNameLst>
                                          <p:attrName>style.visibility</p:attrName>
                                        </p:attrNameLst>
                                      </p:cBhvr>
                                      <p:to>
                                        <p:strVal val="visible"/>
                                      </p:to>
                                    </p:set>
                                    <p:anim to="" calcmode="lin" valueType="num">
                                      <p:cBhvr>
                                        <p:cTn id="21" dur="1" fill="hold"/>
                                        <p:tgtEl>
                                          <p:spTgt spid="9221">
                                            <p:txEl>
                                              <p:pRg st="2" end="2"/>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9221">
                                            <p:txEl>
                                              <p:pRg st="4" end="4"/>
                                            </p:txEl>
                                          </p:spTgt>
                                        </p:tgtEl>
                                        <p:attrNameLst>
                                          <p:attrName>style.visibility</p:attrName>
                                        </p:attrNameLst>
                                      </p:cBhvr>
                                      <p:to>
                                        <p:strVal val="visible"/>
                                      </p:to>
                                    </p:set>
                                    <p:anim to="" calcmode="lin" valueType="num">
                                      <p:cBhvr>
                                        <p:cTn id="26" dur="1" fill="hold"/>
                                        <p:tgtEl>
                                          <p:spTgt spid="9221">
                                            <p:txEl>
                                              <p:pRg st="4" end="4"/>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9221">
                                            <p:txEl>
                                              <p:pRg st="5" end="5"/>
                                            </p:txEl>
                                          </p:spTgt>
                                        </p:tgtEl>
                                        <p:attrNameLst>
                                          <p:attrName>style.visibility</p:attrName>
                                        </p:attrNameLst>
                                      </p:cBhvr>
                                      <p:to>
                                        <p:strVal val="visible"/>
                                      </p:to>
                                    </p:set>
                                    <p:anim to="" calcmode="lin" valueType="num">
                                      <p:cBhvr>
                                        <p:cTn id="29" dur="1" fill="hold"/>
                                        <p:tgtEl>
                                          <p:spTgt spid="9221">
                                            <p:txEl>
                                              <p:pRg st="5" end="5"/>
                                            </p:txEl>
                                          </p:spTgt>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nodeType="clickEffect">
                                  <p:stCondLst>
                                    <p:cond delay="0"/>
                                  </p:stCondLst>
                                  <p:childTnLst>
                                    <p:set>
                                      <p:cBhvr>
                                        <p:cTn id="33" dur="1" fill="hold">
                                          <p:stCondLst>
                                            <p:cond delay="0"/>
                                          </p:stCondLst>
                                        </p:cTn>
                                        <p:tgtEl>
                                          <p:spTgt spid="9221">
                                            <p:txEl>
                                              <p:pRg st="7" end="7"/>
                                            </p:txEl>
                                          </p:spTgt>
                                        </p:tgtEl>
                                        <p:attrNameLst>
                                          <p:attrName>style.visibility</p:attrName>
                                        </p:attrNameLst>
                                      </p:cBhvr>
                                      <p:to>
                                        <p:strVal val="visible"/>
                                      </p:to>
                                    </p:set>
                                    <p:anim to="" calcmode="lin" valueType="num">
                                      <p:cBhvr>
                                        <p:cTn id="34" dur="1" fill="hold"/>
                                        <p:tgtEl>
                                          <p:spTgt spid="9221">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Kiva_Logo"/>
          <p:cNvPicPr>
            <a:picLocks noChangeAspect="1" noChangeArrowheads="1"/>
          </p:cNvPicPr>
          <p:nvPr/>
        </p:nvPicPr>
        <p:blipFill>
          <a:blip r:embed="rId2" cstate="print">
            <a:lum bright="70000" contrast="-70000"/>
          </a:blip>
          <a:srcRect/>
          <a:stretch>
            <a:fillRect/>
          </a:stretch>
        </p:blipFill>
        <p:spPr bwMode="auto">
          <a:xfrm>
            <a:off x="1219200" y="0"/>
            <a:ext cx="6934200" cy="6858000"/>
          </a:xfrm>
          <a:prstGeom prst="rect">
            <a:avLst/>
          </a:prstGeom>
          <a:noFill/>
          <a:ln w="9525">
            <a:noFill/>
            <a:miter lim="800000"/>
            <a:headEnd/>
            <a:tailEnd/>
          </a:ln>
        </p:spPr>
      </p:pic>
      <p:sp>
        <p:nvSpPr>
          <p:cNvPr id="10243" name="Text Box 3"/>
          <p:cNvSpPr txBox="1">
            <a:spLocks noChangeArrowheads="1"/>
          </p:cNvSpPr>
          <p:nvPr/>
        </p:nvSpPr>
        <p:spPr bwMode="auto">
          <a:xfrm>
            <a:off x="0" y="6232525"/>
            <a:ext cx="9144000" cy="549275"/>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Related Issue #4</a:t>
            </a:r>
          </a:p>
          <a:p>
            <a:pPr algn="ctr">
              <a:spcBef>
                <a:spcPct val="50000"/>
              </a:spcBef>
            </a:pPr>
            <a:r>
              <a:rPr lang="en-US" sz="1200" b="1">
                <a:solidFill>
                  <a:srgbClr val="FF0000"/>
                </a:solidFill>
                <a:latin typeface="Times New Roman" pitchFamily="18" charset="0"/>
              </a:rPr>
              <a:t>To What Extent Should I , As a Citizen, Respond to Globalization?</a:t>
            </a:r>
          </a:p>
        </p:txBody>
      </p:sp>
      <p:sp>
        <p:nvSpPr>
          <p:cNvPr id="10244" name="Text Box 4"/>
          <p:cNvSpPr txBox="1">
            <a:spLocks noChangeArrowheads="1"/>
          </p:cNvSpPr>
          <p:nvPr/>
        </p:nvSpPr>
        <p:spPr bwMode="auto">
          <a:xfrm>
            <a:off x="0" y="76200"/>
            <a:ext cx="9144000" cy="519113"/>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latin typeface="Times New Roman" pitchFamily="18" charset="0"/>
              </a:rPr>
              <a:t>Kiva Portfolio</a:t>
            </a:r>
          </a:p>
        </p:txBody>
      </p:sp>
      <p:sp>
        <p:nvSpPr>
          <p:cNvPr id="10245" name="Text Box 5"/>
          <p:cNvSpPr txBox="1">
            <a:spLocks noChangeArrowheads="1"/>
          </p:cNvSpPr>
          <p:nvPr/>
        </p:nvSpPr>
        <p:spPr bwMode="auto">
          <a:xfrm>
            <a:off x="0" y="1295400"/>
            <a:ext cx="9144000" cy="4893647"/>
          </a:xfrm>
          <a:prstGeom prst="rect">
            <a:avLst/>
          </a:prstGeom>
          <a:noFill/>
          <a:ln w="9525">
            <a:noFill/>
            <a:miter lim="800000"/>
            <a:headEnd/>
            <a:tailEnd/>
          </a:ln>
        </p:spPr>
        <p:txBody>
          <a:bodyPr>
            <a:spAutoFit/>
          </a:bodyPr>
          <a:lstStyle/>
          <a:p>
            <a:pPr algn="ctr">
              <a:spcBef>
                <a:spcPct val="50000"/>
              </a:spcBef>
            </a:pPr>
            <a:r>
              <a:rPr lang="en-US" sz="2400" b="1" dirty="0">
                <a:latin typeface="Times New Roman" pitchFamily="18" charset="0"/>
              </a:rPr>
              <a:t>Part of your mark for Related Issue #4 involves keeping an updated portfolio</a:t>
            </a:r>
          </a:p>
          <a:p>
            <a:pPr algn="ctr">
              <a:spcBef>
                <a:spcPct val="50000"/>
              </a:spcBef>
            </a:pPr>
            <a:endParaRPr lang="en-US" sz="800" b="1" dirty="0">
              <a:latin typeface="Times New Roman" pitchFamily="18" charset="0"/>
            </a:endParaRPr>
          </a:p>
          <a:p>
            <a:pPr algn="ctr">
              <a:spcBef>
                <a:spcPct val="50000"/>
              </a:spcBef>
            </a:pPr>
            <a:r>
              <a:rPr lang="en-US" sz="2400" b="1" dirty="0">
                <a:latin typeface="Times New Roman" pitchFamily="18" charset="0"/>
              </a:rPr>
              <a:t>This is to take the form of a duo-tang or similar type folder that will be kept in the back of the classroom</a:t>
            </a:r>
          </a:p>
          <a:p>
            <a:pPr algn="ctr">
              <a:spcBef>
                <a:spcPct val="50000"/>
              </a:spcBef>
            </a:pPr>
            <a:endParaRPr lang="en-US" sz="800" b="1" dirty="0">
              <a:latin typeface="Times New Roman" pitchFamily="18" charset="0"/>
            </a:endParaRPr>
          </a:p>
          <a:p>
            <a:pPr algn="ctr">
              <a:spcBef>
                <a:spcPct val="50000"/>
              </a:spcBef>
            </a:pPr>
            <a:r>
              <a:rPr lang="en-US" sz="2400" b="1" dirty="0">
                <a:latin typeface="Times New Roman" pitchFamily="18" charset="0"/>
              </a:rPr>
              <a:t>It needs to have some sort of title page on it, followed by any and all work we do on </a:t>
            </a:r>
            <a:r>
              <a:rPr lang="en-US" sz="2400" b="1" dirty="0" err="1">
                <a:latin typeface="Times New Roman" pitchFamily="18" charset="0"/>
              </a:rPr>
              <a:t>Kiva</a:t>
            </a:r>
            <a:r>
              <a:rPr lang="en-US" sz="2400" b="1" dirty="0">
                <a:latin typeface="Times New Roman" pitchFamily="18" charset="0"/>
              </a:rPr>
              <a:t> Wednesday’s (including today’s work!)         This includes work you may have been absent </a:t>
            </a:r>
            <a:r>
              <a:rPr lang="en-US" sz="2400" b="1" dirty="0" smtClean="0">
                <a:latin typeface="Times New Roman" pitchFamily="18" charset="0"/>
              </a:rPr>
              <a:t>for</a:t>
            </a:r>
            <a:endParaRPr lang="en-US" sz="2400" b="1" dirty="0">
              <a:latin typeface="Times New Roman" pitchFamily="18" charset="0"/>
            </a:endParaRPr>
          </a:p>
          <a:p>
            <a:pPr algn="ctr">
              <a:spcBef>
                <a:spcPct val="50000"/>
              </a:spcBef>
            </a:pPr>
            <a:endParaRPr lang="en-US" sz="800" b="1" dirty="0">
              <a:latin typeface="Times New Roman" pitchFamily="18" charset="0"/>
            </a:endParaRPr>
          </a:p>
          <a:p>
            <a:pPr algn="ctr">
              <a:spcBef>
                <a:spcPct val="50000"/>
              </a:spcBef>
            </a:pPr>
            <a:r>
              <a:rPr lang="en-US" sz="2400" b="1" dirty="0">
                <a:latin typeface="Times New Roman" pitchFamily="18" charset="0"/>
              </a:rPr>
              <a:t>Although you will not be marked on ‘neatness’, your portfolio is to be complete, organized and legible!</a:t>
            </a:r>
          </a:p>
          <a:p>
            <a:pPr algn="ctr">
              <a:spcBef>
                <a:spcPct val="50000"/>
              </a:spcBef>
            </a:pPr>
            <a:r>
              <a:rPr lang="en-US" sz="1600" b="1" dirty="0">
                <a:solidFill>
                  <a:schemeClr val="accent2"/>
                </a:solidFill>
                <a:latin typeface="Times New Roman" pitchFamily="18" charset="0"/>
              </a:rPr>
              <a:t>Handout – Final Assessment</a:t>
            </a:r>
          </a:p>
        </p:txBody>
      </p:sp>
      <p:sp>
        <p:nvSpPr>
          <p:cNvPr id="10246" name="Text Box 6"/>
          <p:cNvSpPr txBox="1">
            <a:spLocks noChangeArrowheads="1"/>
          </p:cNvSpPr>
          <p:nvPr/>
        </p:nvSpPr>
        <p:spPr bwMode="auto">
          <a:xfrm>
            <a:off x="7543800" y="6507163"/>
            <a:ext cx="1524000" cy="274637"/>
          </a:xfrm>
          <a:prstGeom prst="rect">
            <a:avLst/>
          </a:prstGeom>
          <a:noFill/>
          <a:ln w="9525">
            <a:noFill/>
            <a:miter lim="800000"/>
            <a:headEnd/>
            <a:tailEnd/>
          </a:ln>
        </p:spPr>
        <p:txBody>
          <a:bodyPr>
            <a:spAutoFit/>
          </a:bodyPr>
          <a:lstStyle/>
          <a:p>
            <a:pPr algn="ctr">
              <a:spcBef>
                <a:spcPct val="50000"/>
              </a:spcBef>
            </a:pPr>
            <a:r>
              <a:rPr lang="en-US" sz="1200" b="1">
                <a:latin typeface="Times New Roman" pitchFamily="18" charset="0"/>
              </a:rPr>
              <a:t>Day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 to="" calcmode="lin" valueType="num">
                                      <p:cBhvr>
                                        <p:cTn id="7" dur="1" fill="hold"/>
                                        <p:tgtEl>
                                          <p:spTgt spid="1024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0243"/>
                                        </p:tgtEl>
                                        <p:attrNameLst>
                                          <p:attrName>style.visibility</p:attrName>
                                        </p:attrNameLst>
                                      </p:cBhvr>
                                      <p:to>
                                        <p:strVal val="visible"/>
                                      </p:to>
                                    </p:set>
                                    <p:anim to="" calcmode="lin" valueType="num">
                                      <p:cBhvr>
                                        <p:cTn id="10" dur="1" fill="hold"/>
                                        <p:tgtEl>
                                          <p:spTgt spid="1024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0244"/>
                                        </p:tgtEl>
                                        <p:attrNameLst>
                                          <p:attrName>style.visibility</p:attrName>
                                        </p:attrNameLst>
                                      </p:cBhvr>
                                      <p:to>
                                        <p:strVal val="visible"/>
                                      </p:to>
                                    </p:set>
                                    <p:anim to="" calcmode="lin" valueType="num">
                                      <p:cBhvr>
                                        <p:cTn id="13" dur="1" fill="hold"/>
                                        <p:tgtEl>
                                          <p:spTgt spid="10244"/>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0245">
                                            <p:txEl>
                                              <p:pRg st="0" end="0"/>
                                            </p:txEl>
                                          </p:spTgt>
                                        </p:tgtEl>
                                        <p:attrNameLst>
                                          <p:attrName>style.visibility</p:attrName>
                                        </p:attrNameLst>
                                      </p:cBhvr>
                                      <p:to>
                                        <p:strVal val="visible"/>
                                      </p:to>
                                    </p:set>
                                    <p:anim to="" calcmode="lin" valueType="num">
                                      <p:cBhvr>
                                        <p:cTn id="16" dur="1" fill="hold"/>
                                        <p:tgtEl>
                                          <p:spTgt spid="10245">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0245">
                                            <p:txEl>
                                              <p:pRg st="2" end="2"/>
                                            </p:txEl>
                                          </p:spTgt>
                                        </p:tgtEl>
                                        <p:attrNameLst>
                                          <p:attrName>style.visibility</p:attrName>
                                        </p:attrNameLst>
                                      </p:cBhvr>
                                      <p:to>
                                        <p:strVal val="visible"/>
                                      </p:to>
                                    </p:set>
                                    <p:anim to="" calcmode="lin" valueType="num">
                                      <p:cBhvr>
                                        <p:cTn id="21" dur="1" fill="hold"/>
                                        <p:tgtEl>
                                          <p:spTgt spid="10245">
                                            <p:txEl>
                                              <p:pRg st="2" end="2"/>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0245">
                                            <p:txEl>
                                              <p:pRg st="4" end="4"/>
                                            </p:txEl>
                                          </p:spTgt>
                                        </p:tgtEl>
                                        <p:attrNameLst>
                                          <p:attrName>style.visibility</p:attrName>
                                        </p:attrNameLst>
                                      </p:cBhvr>
                                      <p:to>
                                        <p:strVal val="visible"/>
                                      </p:to>
                                    </p:set>
                                    <p:anim to="" calcmode="lin" valueType="num">
                                      <p:cBhvr>
                                        <p:cTn id="26" dur="1" fill="hold"/>
                                        <p:tgtEl>
                                          <p:spTgt spid="10245">
                                            <p:txEl>
                                              <p:pRg st="4" end="4"/>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0245">
                                            <p:txEl>
                                              <p:pRg st="6" end="6"/>
                                            </p:txEl>
                                          </p:spTgt>
                                        </p:tgtEl>
                                        <p:attrNameLst>
                                          <p:attrName>style.visibility</p:attrName>
                                        </p:attrNameLst>
                                      </p:cBhvr>
                                      <p:to>
                                        <p:strVal val="visible"/>
                                      </p:to>
                                    </p:set>
                                    <p:anim to="" calcmode="lin" valueType="num">
                                      <p:cBhvr>
                                        <p:cTn id="31" dur="1" fill="hold"/>
                                        <p:tgtEl>
                                          <p:spTgt spid="10245">
                                            <p:txEl>
                                              <p:pRg st="6" end="6"/>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10245">
                                            <p:txEl>
                                              <p:pRg st="7" end="7"/>
                                            </p:txEl>
                                          </p:spTgt>
                                        </p:tgtEl>
                                        <p:attrNameLst>
                                          <p:attrName>style.visibility</p:attrName>
                                        </p:attrNameLst>
                                      </p:cBhvr>
                                      <p:to>
                                        <p:strVal val="visible"/>
                                      </p:to>
                                    </p:set>
                                    <p:anim to="" calcmode="lin" valueType="num">
                                      <p:cBhvr>
                                        <p:cTn id="36" dur="1" fill="hold"/>
                                        <p:tgtEl>
                                          <p:spTgt spid="10245">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4557</TotalTime>
  <Words>5133</Words>
  <Application>Microsoft Office PowerPoint</Application>
  <PresentationFormat>On-screen Show (4:3)</PresentationFormat>
  <Paragraphs>683</Paragraphs>
  <Slides>52</Slides>
  <Notes>1</Notes>
  <HiddenSlides>5</HiddenSlides>
  <MMClips>6</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As a Global Citizen, What in the World Do I Need to Respond To?</vt:lpstr>
      <vt:lpstr>Slide 48</vt:lpstr>
      <vt:lpstr>Born Into Brothels</vt:lpstr>
      <vt:lpstr>Slide 50</vt:lpstr>
      <vt:lpstr>Slide 51</vt:lpstr>
      <vt:lpstr>Slide 52</vt:lpstr>
    </vt:vector>
  </TitlesOfParts>
  <Company>Elk Island Public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EIPS</dc:creator>
  <cp:lastModifiedBy>brendan edwards</cp:lastModifiedBy>
  <cp:revision>229</cp:revision>
  <dcterms:created xsi:type="dcterms:W3CDTF">2009-01-22T17:18:56Z</dcterms:created>
  <dcterms:modified xsi:type="dcterms:W3CDTF">2011-06-22T00:11:27Z</dcterms:modified>
</cp:coreProperties>
</file>