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82" r:id="rId16"/>
    <p:sldId id="287" r:id="rId17"/>
    <p:sldId id="289" r:id="rId18"/>
    <p:sldId id="290" r:id="rId19"/>
    <p:sldId id="292" r:id="rId20"/>
    <p:sldId id="293" r:id="rId21"/>
    <p:sldId id="295" r:id="rId22"/>
    <p:sldId id="296" r:id="rId23"/>
    <p:sldId id="297" r:id="rId24"/>
    <p:sldId id="306" r:id="rId25"/>
    <p:sldId id="298" r:id="rId26"/>
    <p:sldId id="299" r:id="rId27"/>
    <p:sldId id="300" r:id="rId28"/>
    <p:sldId id="301" r:id="rId29"/>
    <p:sldId id="302" r:id="rId30"/>
    <p:sldId id="303" r:id="rId31"/>
    <p:sldId id="304" r:id="rId32"/>
    <p:sldId id="305" r:id="rId33"/>
    <p:sldId id="307" r:id="rId34"/>
    <p:sldId id="273" r:id="rId35"/>
    <p:sldId id="272" r:id="rId36"/>
    <p:sldId id="274" r:id="rId37"/>
    <p:sldId id="276" r:id="rId38"/>
    <p:sldId id="283" r:id="rId39"/>
    <p:sldId id="275" r:id="rId40"/>
    <p:sldId id="308" r:id="rId41"/>
    <p:sldId id="309" r:id="rId42"/>
    <p:sldId id="310" r:id="rId43"/>
    <p:sldId id="278" r:id="rId44"/>
    <p:sldId id="279" r:id="rId45"/>
    <p:sldId id="284" r:id="rId46"/>
    <p:sldId id="280" r:id="rId47"/>
    <p:sldId id="281"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F1F0"/>
    <a:srgbClr val="97E7E5"/>
    <a:srgbClr val="33CC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96"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F3AD83-EC10-4848-947A-56FD4D9196C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A95393-ED97-41CF-9D50-77D882F1EB7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BE2D6A-7D82-4930-BA03-9CEF4E67301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5684243-2540-4F88-BF12-C5CCD2DB9AA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1689A8-0A39-4A21-B3E7-E8B53C8525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820C58-7014-48C8-AB39-C13F4980536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18C367-8F44-49D6-B106-9E2809523CB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D169021-36D2-4CBB-9398-ED75DB117B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B3CDAC7-779B-4638-B52D-3CEF10BFC7E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7F5B5A7-DE49-4347-9C32-AE177F11F8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D11A98-48AE-4C25-AAC9-F29F49587D8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718C42-E2B7-46AB-99D5-52F28BB8FEE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EBE8CE-A68C-4628-A7B1-F8CF650E1F7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www.historyonthenet.com/WW1/assassination.htm" TargetMode="External"/><Relationship Id="rId3" Type="http://schemas.openxmlformats.org/officeDocument/2006/relationships/hyperlink" Target="http://www.firstworldwar.com/origins/causes.htm" TargetMode="External"/><Relationship Id="rId7" Type="http://schemas.openxmlformats.org/officeDocument/2006/relationships/hyperlink" Target="http://www.historyonthenet.com/WW1/causes.htm#Imperialism"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hyperlink" Target="http://www.historyonthenet.com/WW1/causes.htm#Nationalism" TargetMode="External"/><Relationship Id="rId5" Type="http://schemas.openxmlformats.org/officeDocument/2006/relationships/hyperlink" Target="http://www.historyonthenet.com/WW1/causes.htm#Alliances" TargetMode="External"/><Relationship Id="rId4" Type="http://schemas.openxmlformats.org/officeDocument/2006/relationships/hyperlink" Target="http://www.historyonthenet.com/WW1/causes.htm#Militaris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0.xml"/><Relationship Id="rId7" Type="http://schemas.openxmlformats.org/officeDocument/2006/relationships/slide" Target="slide21.xml"/><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slide" Target="slide28.xml"/><Relationship Id="rId11" Type="http://schemas.openxmlformats.org/officeDocument/2006/relationships/image" Target="../media/image24.jpeg"/><Relationship Id="rId5" Type="http://schemas.openxmlformats.org/officeDocument/2006/relationships/slide" Target="slide32.xml"/><Relationship Id="rId10" Type="http://schemas.openxmlformats.org/officeDocument/2006/relationships/slide" Target="slide18.xml"/><Relationship Id="rId4" Type="http://schemas.openxmlformats.org/officeDocument/2006/relationships/slide" Target="slide31.xml"/><Relationship Id="rId9" Type="http://schemas.openxmlformats.org/officeDocument/2006/relationships/slide" Target="slide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www.pitt.edu/~dash/northlinks.html#liechtenstein" TargetMode="External"/><Relationship Id="rId13" Type="http://schemas.openxmlformats.org/officeDocument/2006/relationships/hyperlink" Target="http://www.pitt.edu/~dash/northlinks.html#switzerland" TargetMode="External"/><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hyperlink" Target="http://www.pitt.edu/~dash/northlinks.html#austria" TargetMode="External"/><Relationship Id="rId21" Type="http://schemas.openxmlformats.org/officeDocument/2006/relationships/image" Target="../media/image38.png"/><Relationship Id="rId7" Type="http://schemas.openxmlformats.org/officeDocument/2006/relationships/hyperlink" Target="http://www.pitt.edu/~dash/northlinks.html#germany" TargetMode="External"/><Relationship Id="rId12" Type="http://schemas.openxmlformats.org/officeDocument/2006/relationships/hyperlink" Target="http://www.pitt.edu/~dash/northlinks.html#sweden" TargetMode="External"/><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24.jpe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http://www.pitt.edu/~dash/northlinks.html#iceland" TargetMode="External"/><Relationship Id="rId11" Type="http://schemas.openxmlformats.org/officeDocument/2006/relationships/hyperlink" Target="http://www.pitt.edu/~dash/northlinks.html#norway" TargetMode="External"/><Relationship Id="rId24" Type="http://schemas.openxmlformats.org/officeDocument/2006/relationships/image" Target="../media/image41.png"/><Relationship Id="rId5" Type="http://schemas.openxmlformats.org/officeDocument/2006/relationships/hyperlink" Target="http://www.pitt.edu/~dash/northlinks.html#denmark" TargetMode="External"/><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hyperlink" Target="http://www.pitt.edu/~dash/northlinks.html#netherlands" TargetMode="External"/><Relationship Id="rId19" Type="http://schemas.openxmlformats.org/officeDocument/2006/relationships/image" Target="../media/image36.png"/><Relationship Id="rId4" Type="http://schemas.openxmlformats.org/officeDocument/2006/relationships/hyperlink" Target="http://www.pitt.edu/~dash/northlinks.html#belgium" TargetMode="External"/><Relationship Id="rId9" Type="http://schemas.openxmlformats.org/officeDocument/2006/relationships/hyperlink" Target="http://www.pitt.edu/~dash/northlinks.html#luxembourg" TargetMode="External"/><Relationship Id="rId14" Type="http://schemas.openxmlformats.org/officeDocument/2006/relationships/hyperlink" Target="http://www.pitt.edu/~dash/northlinks.html#unitedkingdom" TargetMode="External"/><Relationship Id="rId22"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hyperlink" Target="http://www.firstworldwar.com/bio/ferdinand.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5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Layout" Target="../slideLayouts/slideLayout7.xml"/><Relationship Id="rId7" Type="http://schemas.openxmlformats.org/officeDocument/2006/relationships/image" Target="../media/image65.png"/><Relationship Id="rId2" Type="http://schemas.openxmlformats.org/officeDocument/2006/relationships/video" Target="file:///\\fhs-ms\MSDATA\Staff\Brendan%20Edwards\Social\Social%2020-2\Related%20Issue%20%232\War%20in%20Iraq_WMV%20V9.wmv" TargetMode="External"/><Relationship Id="rId1" Type="http://schemas.openxmlformats.org/officeDocument/2006/relationships/video" Target="file:///\\fhs-ms\MSDATA\Staff\Brendan%20Edwards\Social\Social%2020-2\Related%20Issue%20%232\Iraq%20War%202003_WMV%20V9.wmv" TargetMode="Externa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PersonalInterest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052" name="Rectangle 4"/>
          <p:cNvSpPr>
            <a:spLocks noChangeArrowheads="1"/>
          </p:cNvSpPr>
          <p:nvPr/>
        </p:nvSpPr>
        <p:spPr bwMode="auto">
          <a:xfrm>
            <a:off x="0" y="228600"/>
            <a:ext cx="9144000" cy="519113"/>
          </a:xfrm>
          <a:prstGeom prst="rect">
            <a:avLst/>
          </a:prstGeom>
          <a:noFill/>
          <a:ln w="9525">
            <a:noFill/>
            <a:miter lim="800000"/>
            <a:headEnd/>
            <a:tailEnd/>
          </a:ln>
          <a:effectLst/>
        </p:spPr>
        <p:txBody>
          <a:bodyPr>
            <a:spAutoFit/>
          </a:bodyPr>
          <a:lstStyle/>
          <a:p>
            <a:pPr algn="ctr"/>
            <a:r>
              <a:rPr lang="en-US" sz="2800" b="1">
                <a:solidFill>
                  <a:schemeClr val="accent2"/>
                </a:solidFill>
              </a:rPr>
              <a:t>What Is in My Best Personal Interests?</a:t>
            </a:r>
          </a:p>
        </p:txBody>
      </p:sp>
      <p:pic>
        <p:nvPicPr>
          <p:cNvPr id="2053" name="Picture 5"/>
          <p:cNvPicPr>
            <a:picLocks noChangeAspect="1" noChangeArrowheads="1"/>
          </p:cNvPicPr>
          <p:nvPr/>
        </p:nvPicPr>
        <p:blipFill>
          <a:blip r:embed="rId3" cstate="print"/>
          <a:srcRect/>
          <a:stretch>
            <a:fillRect/>
          </a:stretch>
        </p:blipFill>
        <p:spPr bwMode="auto">
          <a:xfrm>
            <a:off x="2441575" y="990600"/>
            <a:ext cx="4340225" cy="5486400"/>
          </a:xfrm>
          <a:prstGeom prst="rect">
            <a:avLst/>
          </a:prstGeom>
          <a:noFill/>
          <a:ln w="9525">
            <a:noFill/>
            <a:miter lim="800000"/>
            <a:headEnd/>
            <a:tailEnd/>
          </a:ln>
          <a:effectLst/>
        </p:spPr>
      </p:pic>
      <p:sp>
        <p:nvSpPr>
          <p:cNvPr id="2054" name="Text Box 6"/>
          <p:cNvSpPr txBox="1">
            <a:spLocks noChangeArrowheads="1"/>
          </p:cNvSpPr>
          <p:nvPr/>
        </p:nvSpPr>
        <p:spPr bwMode="auto">
          <a:xfrm>
            <a:off x="304800" y="1524000"/>
            <a:ext cx="1905000" cy="4614863"/>
          </a:xfrm>
          <a:prstGeom prst="rect">
            <a:avLst/>
          </a:prstGeom>
          <a:noFill/>
          <a:ln w="9525">
            <a:noFill/>
            <a:miter lim="800000"/>
            <a:headEnd/>
            <a:tailEnd/>
          </a:ln>
          <a:effectLst/>
        </p:spPr>
        <p:txBody>
          <a:bodyPr>
            <a:spAutoFit/>
          </a:bodyPr>
          <a:lstStyle/>
          <a:p>
            <a:pPr algn="ctr">
              <a:spcBef>
                <a:spcPct val="50000"/>
              </a:spcBef>
            </a:pPr>
            <a:r>
              <a:rPr lang="en-US" sz="1600" b="1"/>
              <a:t>Brainstorm a list of your personal interests and how you might go about pursuing them</a:t>
            </a:r>
          </a:p>
          <a:p>
            <a:pPr algn="ctr">
              <a:spcBef>
                <a:spcPct val="50000"/>
              </a:spcBef>
            </a:pPr>
            <a:r>
              <a:rPr lang="en-US" sz="1600" b="1"/>
              <a:t>For example:</a:t>
            </a:r>
          </a:p>
          <a:p>
            <a:pPr algn="ctr">
              <a:spcBef>
                <a:spcPct val="50000"/>
              </a:spcBef>
            </a:pPr>
            <a:r>
              <a:rPr lang="en-US" sz="1600" b="1" i="1"/>
              <a:t>Professional Athlete</a:t>
            </a:r>
          </a:p>
          <a:p>
            <a:pPr algn="ctr">
              <a:spcBef>
                <a:spcPct val="50000"/>
              </a:spcBef>
            </a:pPr>
            <a:r>
              <a:rPr lang="en-US" sz="1600" b="1"/>
              <a:t>What would I have to do to become one?</a:t>
            </a:r>
          </a:p>
          <a:p>
            <a:pPr algn="ctr">
              <a:spcBef>
                <a:spcPct val="50000"/>
              </a:spcBef>
            </a:pPr>
            <a:r>
              <a:rPr lang="en-US" sz="1600" b="1"/>
              <a:t>Remember: </a:t>
            </a:r>
          </a:p>
          <a:p>
            <a:pPr algn="ctr">
              <a:spcBef>
                <a:spcPct val="50000"/>
              </a:spcBef>
            </a:pPr>
            <a:r>
              <a:rPr lang="en-US" sz="1600" b="1"/>
              <a:t>The best way to pursue our interests may involve things we may not like!</a:t>
            </a:r>
          </a:p>
        </p:txBody>
      </p:sp>
      <p:sp>
        <p:nvSpPr>
          <p:cNvPr id="2057" name="Text Box 9"/>
          <p:cNvSpPr txBox="1">
            <a:spLocks noChangeArrowheads="1"/>
          </p:cNvSpPr>
          <p:nvPr/>
        </p:nvSpPr>
        <p:spPr bwMode="auto">
          <a:xfrm>
            <a:off x="6858000" y="3429000"/>
            <a:ext cx="1905000" cy="1077218"/>
          </a:xfrm>
          <a:prstGeom prst="rect">
            <a:avLst/>
          </a:prstGeom>
          <a:noFill/>
          <a:ln w="9525">
            <a:noFill/>
            <a:miter lim="800000"/>
            <a:headEnd/>
            <a:tailEnd/>
          </a:ln>
          <a:effectLst/>
        </p:spPr>
        <p:txBody>
          <a:bodyPr>
            <a:spAutoFit/>
          </a:bodyPr>
          <a:lstStyle/>
          <a:p>
            <a:pPr algn="ctr">
              <a:spcBef>
                <a:spcPct val="50000"/>
              </a:spcBef>
            </a:pPr>
            <a:r>
              <a:rPr lang="en-US" sz="1600" b="1" dirty="0"/>
              <a:t>Take one of the </a:t>
            </a:r>
            <a:r>
              <a:rPr lang="en-US" sz="1600" b="1" i="1" dirty="0"/>
              <a:t>Interests</a:t>
            </a:r>
            <a:r>
              <a:rPr lang="en-US" sz="1600" b="1" dirty="0"/>
              <a:t> you just listed and complete the questions </a:t>
            </a:r>
            <a:r>
              <a:rPr lang="en-US" sz="1600" b="1" dirty="0" smtClean="0"/>
              <a:t>listed</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6"/>
                                        </p:tgtEl>
                                        <p:attrNameLst>
                                          <p:attrName>style.visibility</p:attrName>
                                        </p:attrNameLst>
                                      </p:cBhvr>
                                      <p:to>
                                        <p:strVal val="visible"/>
                                      </p:to>
                                    </p:set>
                                    <p:anim to="" calcmode="lin" valueType="num">
                                      <p:cBhvr>
                                        <p:cTn id="7" dur="1" fill="hold"/>
                                        <p:tgtEl>
                                          <p:spTgt spid="205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54">
                                            <p:txEl>
                                              <p:pRg st="0" end="0"/>
                                            </p:txEl>
                                          </p:spTgt>
                                        </p:tgtEl>
                                        <p:attrNameLst>
                                          <p:attrName>style.visibility</p:attrName>
                                        </p:attrNameLst>
                                      </p:cBhvr>
                                      <p:to>
                                        <p:strVal val="visible"/>
                                      </p:to>
                                    </p:set>
                                    <p:anim to="" calcmode="lin" valueType="num">
                                      <p:cBhvr>
                                        <p:cTn id="10" dur="1" fill="hold"/>
                                        <p:tgtEl>
                                          <p:spTgt spid="2054">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54">
                                            <p:txEl>
                                              <p:pRg st="1" end="1"/>
                                            </p:txEl>
                                          </p:spTgt>
                                        </p:tgtEl>
                                        <p:attrNameLst>
                                          <p:attrName>style.visibility</p:attrName>
                                        </p:attrNameLst>
                                      </p:cBhvr>
                                      <p:to>
                                        <p:strVal val="visible"/>
                                      </p:to>
                                    </p:set>
                                    <p:anim to="" calcmode="lin" valueType="num">
                                      <p:cBhvr>
                                        <p:cTn id="13" dur="1" fill="hold"/>
                                        <p:tgtEl>
                                          <p:spTgt spid="2054">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54">
                                            <p:txEl>
                                              <p:pRg st="2" end="2"/>
                                            </p:txEl>
                                          </p:spTgt>
                                        </p:tgtEl>
                                        <p:attrNameLst>
                                          <p:attrName>style.visibility</p:attrName>
                                        </p:attrNameLst>
                                      </p:cBhvr>
                                      <p:to>
                                        <p:strVal val="visible"/>
                                      </p:to>
                                    </p:set>
                                    <p:anim to="" calcmode="lin" valueType="num">
                                      <p:cBhvr>
                                        <p:cTn id="16" dur="1" fill="hold"/>
                                        <p:tgtEl>
                                          <p:spTgt spid="2054">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054">
                                            <p:txEl>
                                              <p:pRg st="3" end="3"/>
                                            </p:txEl>
                                          </p:spTgt>
                                        </p:tgtEl>
                                        <p:attrNameLst>
                                          <p:attrName>style.visibility</p:attrName>
                                        </p:attrNameLst>
                                      </p:cBhvr>
                                      <p:to>
                                        <p:strVal val="visible"/>
                                      </p:to>
                                    </p:set>
                                    <p:anim to="" calcmode="lin" valueType="num">
                                      <p:cBhvr>
                                        <p:cTn id="19" dur="1" fill="hold"/>
                                        <p:tgtEl>
                                          <p:spTgt spid="2054">
                                            <p:txEl>
                                              <p:pRg st="3" end="3"/>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2054">
                                            <p:txEl>
                                              <p:pRg st="4" end="4"/>
                                            </p:txEl>
                                          </p:spTgt>
                                        </p:tgtEl>
                                        <p:attrNameLst>
                                          <p:attrName>style.visibility</p:attrName>
                                        </p:attrNameLst>
                                      </p:cBhvr>
                                      <p:to>
                                        <p:strVal val="visible"/>
                                      </p:to>
                                    </p:set>
                                    <p:anim to="" calcmode="lin" valueType="num">
                                      <p:cBhvr>
                                        <p:cTn id="24" dur="1" fill="hold"/>
                                        <p:tgtEl>
                                          <p:spTgt spid="2054">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054">
                                            <p:txEl>
                                              <p:pRg st="5" end="5"/>
                                            </p:txEl>
                                          </p:spTgt>
                                        </p:tgtEl>
                                        <p:attrNameLst>
                                          <p:attrName>style.visibility</p:attrName>
                                        </p:attrNameLst>
                                      </p:cBhvr>
                                      <p:to>
                                        <p:strVal val="visible"/>
                                      </p:to>
                                    </p:set>
                                    <p:anim to="" calcmode="lin" valueType="num">
                                      <p:cBhvr>
                                        <p:cTn id="27" dur="1" fill="hold"/>
                                        <p:tgtEl>
                                          <p:spTgt spid="2054">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052"/>
                                        </p:tgtEl>
                                        <p:attrNameLst>
                                          <p:attrName>style.visibility</p:attrName>
                                        </p:attrNameLst>
                                      </p:cBhvr>
                                      <p:to>
                                        <p:strVal val="visible"/>
                                      </p:to>
                                    </p:set>
                                    <p:anim to="" calcmode="lin" valueType="num">
                                      <p:cBhvr>
                                        <p:cTn id="32" dur="1" fill="hold"/>
                                        <p:tgtEl>
                                          <p:spTgt spid="2052"/>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 to="" calcmode="lin" valueType="num">
                                      <p:cBhvr>
                                        <p:cTn id="35" dur="1" fill="hold"/>
                                        <p:tgtEl>
                                          <p:spTgt spid="2053"/>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2057">
                                            <p:txEl>
                                              <p:pRg st="0" end="0"/>
                                            </p:txEl>
                                          </p:spTgt>
                                        </p:tgtEl>
                                        <p:attrNameLst>
                                          <p:attrName>style.visibility</p:attrName>
                                        </p:attrNameLst>
                                      </p:cBhvr>
                                      <p:to>
                                        <p:strVal val="visible"/>
                                      </p:to>
                                    </p:set>
                                    <p:anim to="" calcmode="lin" valueType="num">
                                      <p:cBhvr>
                                        <p:cTn id="38" dur="1" fill="hold"/>
                                        <p:tgtEl>
                                          <p:spTgt spid="205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VictoryPoseonTankHtoH"/>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14340" name="Picture 4"/>
          <p:cNvPicPr>
            <a:picLocks noChangeAspect="1" noChangeArrowheads="1"/>
          </p:cNvPicPr>
          <p:nvPr/>
        </p:nvPicPr>
        <p:blipFill>
          <a:blip r:embed="rId3" cstate="print"/>
          <a:srcRect/>
          <a:stretch>
            <a:fillRect/>
          </a:stretch>
        </p:blipFill>
        <p:spPr bwMode="auto">
          <a:xfrm>
            <a:off x="3929063" y="990600"/>
            <a:ext cx="4130675" cy="4724400"/>
          </a:xfrm>
          <a:prstGeom prst="rect">
            <a:avLst/>
          </a:prstGeom>
          <a:noFill/>
          <a:ln w="9525">
            <a:noFill/>
            <a:miter lim="800000"/>
            <a:headEnd/>
            <a:tailEnd/>
          </a:ln>
          <a:effectLst/>
        </p:spPr>
      </p:pic>
      <p:sp>
        <p:nvSpPr>
          <p:cNvPr id="14343" name="Text Box 7"/>
          <p:cNvSpPr txBox="1">
            <a:spLocks noChangeArrowheads="1"/>
          </p:cNvSpPr>
          <p:nvPr/>
        </p:nvSpPr>
        <p:spPr bwMode="auto">
          <a:xfrm>
            <a:off x="457200" y="2695575"/>
            <a:ext cx="2895600" cy="1190625"/>
          </a:xfrm>
          <a:prstGeom prst="rect">
            <a:avLst/>
          </a:prstGeom>
          <a:noFill/>
          <a:ln w="9525">
            <a:noFill/>
            <a:miter lim="800000"/>
            <a:headEnd/>
            <a:tailEnd/>
          </a:ln>
          <a:effectLst/>
        </p:spPr>
        <p:txBody>
          <a:bodyPr>
            <a:spAutoFit/>
          </a:bodyPr>
          <a:lstStyle/>
          <a:p>
            <a:pPr algn="ctr">
              <a:spcBef>
                <a:spcPct val="50000"/>
              </a:spcBef>
            </a:pPr>
            <a:r>
              <a:rPr lang="en-US" b="1"/>
              <a:t>Using the handout, read pages 118 and 119 and take jot notes about each person’s point of view</a:t>
            </a:r>
          </a:p>
        </p:txBody>
      </p:sp>
      <p:sp>
        <p:nvSpPr>
          <p:cNvPr id="14344" name="Rectangle 8"/>
          <p:cNvSpPr>
            <a:spLocks noChangeArrowheads="1"/>
          </p:cNvSpPr>
          <p:nvPr/>
        </p:nvSpPr>
        <p:spPr bwMode="auto">
          <a:xfrm>
            <a:off x="0" y="76200"/>
            <a:ext cx="9144000" cy="914400"/>
          </a:xfrm>
          <a:prstGeom prst="rect">
            <a:avLst/>
          </a:prstGeom>
          <a:noFill/>
          <a:ln w="9525">
            <a:noFill/>
            <a:miter lim="800000"/>
            <a:headEnd/>
            <a:tailEnd/>
          </a:ln>
          <a:effectLst/>
        </p:spPr>
        <p:txBody>
          <a:bodyPr anchor="ctr"/>
          <a:lstStyle/>
          <a:p>
            <a:pPr algn="ctr"/>
            <a:r>
              <a:rPr lang="en-US" sz="4400" b="1">
                <a:solidFill>
                  <a:schemeClr val="accent2"/>
                </a:solidFill>
              </a:rPr>
              <a:t>Differing Views on National Interest</a:t>
            </a:r>
          </a:p>
        </p:txBody>
      </p:sp>
      <p:sp>
        <p:nvSpPr>
          <p:cNvPr id="14345" name="Text Box 9"/>
          <p:cNvSpPr txBox="1">
            <a:spLocks noChangeArrowheads="1"/>
          </p:cNvSpPr>
          <p:nvPr/>
        </p:nvSpPr>
        <p:spPr bwMode="auto">
          <a:xfrm>
            <a:off x="0" y="5715000"/>
            <a:ext cx="9144000" cy="1054100"/>
          </a:xfrm>
          <a:prstGeom prst="rect">
            <a:avLst/>
          </a:prstGeom>
          <a:noFill/>
          <a:ln w="9525">
            <a:noFill/>
            <a:miter lim="800000"/>
            <a:headEnd/>
            <a:tailEnd/>
          </a:ln>
          <a:effectLst/>
        </p:spPr>
        <p:txBody>
          <a:bodyPr>
            <a:spAutoFit/>
          </a:bodyPr>
          <a:lstStyle/>
          <a:p>
            <a:pPr algn="ctr">
              <a:spcBef>
                <a:spcPct val="50000"/>
              </a:spcBef>
            </a:pPr>
            <a:r>
              <a:rPr lang="en-US" b="1">
                <a:solidFill>
                  <a:schemeClr val="accent2"/>
                </a:solidFill>
              </a:rPr>
              <a:t>Can a national government ever represent the interests of all citizens through a single national policy?</a:t>
            </a:r>
          </a:p>
          <a:p>
            <a:pPr algn="ctr">
              <a:spcBef>
                <a:spcPct val="50000"/>
              </a:spcBef>
            </a:pPr>
            <a:r>
              <a:rPr lang="en-US" b="1"/>
              <a:t>Use the information on your chart to prepare a response to the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42"/>
                                        </p:tgtEl>
                                        <p:attrNameLst>
                                          <p:attrName>style.visibility</p:attrName>
                                        </p:attrNameLst>
                                      </p:cBhvr>
                                      <p:to>
                                        <p:strVal val="visible"/>
                                      </p:to>
                                    </p:set>
                                    <p:anim to="" calcmode="lin" valueType="num">
                                      <p:cBhvr>
                                        <p:cTn id="7" dur="1" fill="hold"/>
                                        <p:tgtEl>
                                          <p:spTgt spid="1434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 to="" calcmode="lin" valueType="num">
                                      <p:cBhvr>
                                        <p:cTn id="10" dur="1" fill="hold"/>
                                        <p:tgtEl>
                                          <p:spTgt spid="1434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anim to="" calcmode="lin" valueType="num">
                                      <p:cBhvr>
                                        <p:cTn id="13" dur="1" fill="hold"/>
                                        <p:tgtEl>
                                          <p:spTgt spid="14343"/>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4344"/>
                                        </p:tgtEl>
                                        <p:attrNameLst>
                                          <p:attrName>style.visibility</p:attrName>
                                        </p:attrNameLst>
                                      </p:cBhvr>
                                      <p:to>
                                        <p:strVal val="visible"/>
                                      </p:to>
                                    </p:set>
                                    <p:anim to="" calcmode="lin" valueType="num">
                                      <p:cBhvr>
                                        <p:cTn id="16" dur="1" fill="hold"/>
                                        <p:tgtEl>
                                          <p:spTgt spid="1434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4345">
                                            <p:txEl>
                                              <p:pRg st="0" end="0"/>
                                            </p:txEl>
                                          </p:spTgt>
                                        </p:tgtEl>
                                        <p:attrNameLst>
                                          <p:attrName>style.visibility</p:attrName>
                                        </p:attrNameLst>
                                      </p:cBhvr>
                                      <p:to>
                                        <p:strVal val="visible"/>
                                      </p:to>
                                    </p:set>
                                    <p:anim to="" calcmode="lin" valueType="num">
                                      <p:cBhvr>
                                        <p:cTn id="21" dur="1" fill="hold"/>
                                        <p:tgtEl>
                                          <p:spTgt spid="14345">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4345">
                                            <p:txEl>
                                              <p:pRg st="1" end="1"/>
                                            </p:txEl>
                                          </p:spTgt>
                                        </p:tgtEl>
                                        <p:attrNameLst>
                                          <p:attrName>style.visibility</p:attrName>
                                        </p:attrNameLst>
                                      </p:cBhvr>
                                      <p:to>
                                        <p:strVal val="visible"/>
                                      </p:to>
                                    </p:set>
                                    <p:anim to="" calcmode="lin" valueType="num">
                                      <p:cBhvr>
                                        <p:cTn id="26" dur="1" fill="hold"/>
                                        <p:tgtEl>
                                          <p:spTgt spid="1434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midd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5366" name="Rectangle 6"/>
          <p:cNvSpPr>
            <a:spLocks noChangeArrowheads="1"/>
          </p:cNvSpPr>
          <p:nvPr/>
        </p:nvSpPr>
        <p:spPr bwMode="auto">
          <a:xfrm>
            <a:off x="0" y="76200"/>
            <a:ext cx="9144000" cy="1219200"/>
          </a:xfrm>
          <a:prstGeom prst="rect">
            <a:avLst/>
          </a:prstGeom>
          <a:noFill/>
          <a:ln w="9525">
            <a:noFill/>
            <a:miter lim="800000"/>
            <a:headEnd/>
            <a:tailEnd/>
          </a:ln>
          <a:effectLst/>
        </p:spPr>
        <p:txBody>
          <a:bodyPr anchor="ctr"/>
          <a:lstStyle/>
          <a:p>
            <a:pPr algn="ctr"/>
            <a:r>
              <a:rPr lang="en-US" sz="4400" b="1">
                <a:solidFill>
                  <a:schemeClr val="accent2"/>
                </a:solidFill>
              </a:rPr>
              <a:t>National Interest and Arctic Sovereignty </a:t>
            </a:r>
          </a:p>
        </p:txBody>
      </p:sp>
      <p:pic>
        <p:nvPicPr>
          <p:cNvPr id="15367" name="Picture 7" descr="Fig5-07_p119.jpg"/>
          <p:cNvPicPr>
            <a:picLocks noChangeAspect="1" noChangeArrowheads="1"/>
          </p:cNvPicPr>
          <p:nvPr/>
        </p:nvPicPr>
        <p:blipFill>
          <a:blip r:embed="rId3" cstate="print"/>
          <a:srcRect/>
          <a:stretch>
            <a:fillRect/>
          </a:stretch>
        </p:blipFill>
        <p:spPr bwMode="auto">
          <a:xfrm>
            <a:off x="4267200" y="1752600"/>
            <a:ext cx="4191000" cy="4183063"/>
          </a:xfrm>
          <a:prstGeom prst="rect">
            <a:avLst/>
          </a:prstGeom>
          <a:noFill/>
        </p:spPr>
      </p:pic>
      <p:sp>
        <p:nvSpPr>
          <p:cNvPr id="15368" name="Text Box 8"/>
          <p:cNvSpPr txBox="1">
            <a:spLocks noChangeArrowheads="1"/>
          </p:cNvSpPr>
          <p:nvPr/>
        </p:nvSpPr>
        <p:spPr bwMode="auto">
          <a:xfrm>
            <a:off x="457200" y="1819275"/>
            <a:ext cx="3581400" cy="4676775"/>
          </a:xfrm>
          <a:prstGeom prst="rect">
            <a:avLst/>
          </a:prstGeom>
          <a:noFill/>
          <a:ln w="9525">
            <a:noFill/>
            <a:miter lim="800000"/>
            <a:headEnd/>
            <a:tailEnd/>
          </a:ln>
          <a:effectLst/>
        </p:spPr>
        <p:txBody>
          <a:bodyPr>
            <a:spAutoFit/>
          </a:bodyPr>
          <a:lstStyle/>
          <a:p>
            <a:pPr algn="ctr">
              <a:spcBef>
                <a:spcPct val="50000"/>
              </a:spcBef>
            </a:pPr>
            <a:r>
              <a:rPr lang="en-US" b="1"/>
              <a:t>Has climate change affected the Northwest Passage?</a:t>
            </a:r>
          </a:p>
          <a:p>
            <a:pPr algn="ctr">
              <a:spcBef>
                <a:spcPct val="50000"/>
              </a:spcBef>
            </a:pPr>
            <a:endParaRPr lang="en-US" sz="800" b="1"/>
          </a:p>
          <a:p>
            <a:pPr algn="ctr">
              <a:spcBef>
                <a:spcPct val="50000"/>
              </a:spcBef>
            </a:pPr>
            <a:r>
              <a:rPr lang="en-US" b="1"/>
              <a:t>Is it in Canada’s national interest to claim the Northwest passage? Why?</a:t>
            </a:r>
          </a:p>
          <a:p>
            <a:pPr algn="ctr">
              <a:spcBef>
                <a:spcPct val="50000"/>
              </a:spcBef>
            </a:pPr>
            <a:endParaRPr lang="en-US" sz="800" b="1"/>
          </a:p>
          <a:p>
            <a:pPr algn="ctr">
              <a:spcBef>
                <a:spcPct val="50000"/>
              </a:spcBef>
            </a:pPr>
            <a:r>
              <a:rPr lang="en-US" b="1"/>
              <a:t>What arguments might the government use to claim the Northwest Passage for Canada?</a:t>
            </a:r>
          </a:p>
          <a:p>
            <a:pPr algn="ctr">
              <a:spcBef>
                <a:spcPct val="50000"/>
              </a:spcBef>
            </a:pPr>
            <a:endParaRPr lang="en-US" sz="800" b="1"/>
          </a:p>
          <a:p>
            <a:pPr algn="ctr">
              <a:spcBef>
                <a:spcPct val="50000"/>
              </a:spcBef>
            </a:pPr>
            <a:r>
              <a:rPr lang="en-US" b="1"/>
              <a:t>Should Canada maintain a military presence in the Arctic?</a:t>
            </a:r>
          </a:p>
          <a:p>
            <a:pPr algn="ctr">
              <a:spcBef>
                <a:spcPct val="50000"/>
              </a:spcBef>
            </a:pPr>
            <a:endParaRPr lang="en-US" sz="800" b="1"/>
          </a:p>
          <a:p>
            <a:pPr algn="ctr">
              <a:spcBef>
                <a:spcPct val="50000"/>
              </a:spcBef>
            </a:pPr>
            <a:r>
              <a:rPr lang="en-US" b="1"/>
              <a:t>How should the issue of Arctic sovereignty be resolved?</a:t>
            </a:r>
          </a:p>
        </p:txBody>
      </p:sp>
      <p:sp>
        <p:nvSpPr>
          <p:cNvPr id="15369" name="Text Box 9"/>
          <p:cNvSpPr txBox="1">
            <a:spLocks noChangeArrowheads="1"/>
          </p:cNvSpPr>
          <p:nvPr/>
        </p:nvSpPr>
        <p:spPr bwMode="auto">
          <a:xfrm>
            <a:off x="4343400" y="6096000"/>
            <a:ext cx="4114800" cy="366713"/>
          </a:xfrm>
          <a:prstGeom prst="rect">
            <a:avLst/>
          </a:prstGeom>
          <a:noFill/>
          <a:ln w="9525">
            <a:noFill/>
            <a:miter lim="800000"/>
            <a:headEnd/>
            <a:tailEnd/>
          </a:ln>
          <a:effectLst/>
        </p:spPr>
        <p:txBody>
          <a:bodyPr>
            <a:spAutoFit/>
          </a:bodyPr>
          <a:lstStyle/>
          <a:p>
            <a:pPr algn="ctr">
              <a:spcBef>
                <a:spcPct val="50000"/>
              </a:spcBef>
            </a:pPr>
            <a:r>
              <a:rPr lang="en-US" b="1"/>
              <a:t>Review this illustration on page 119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 to="" calcmode="lin" valueType="num">
                                      <p:cBhvr>
                                        <p:cTn id="7" dur="1" fill="hold"/>
                                        <p:tgtEl>
                                          <p:spTgt spid="1536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6"/>
                                        </p:tgtEl>
                                        <p:attrNameLst>
                                          <p:attrName>style.visibility</p:attrName>
                                        </p:attrNameLst>
                                      </p:cBhvr>
                                      <p:to>
                                        <p:strVal val="visible"/>
                                      </p:to>
                                    </p:set>
                                    <p:anim to="" calcmode="lin" valueType="num">
                                      <p:cBhvr>
                                        <p:cTn id="10" dur="1" fill="hold"/>
                                        <p:tgtEl>
                                          <p:spTgt spid="1536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7"/>
                                        </p:tgtEl>
                                        <p:attrNameLst>
                                          <p:attrName>style.visibility</p:attrName>
                                        </p:attrNameLst>
                                      </p:cBhvr>
                                      <p:to>
                                        <p:strVal val="visible"/>
                                      </p:to>
                                    </p:set>
                                    <p:anim to="" calcmode="lin" valueType="num">
                                      <p:cBhvr>
                                        <p:cTn id="13" dur="1" fill="hold"/>
                                        <p:tgtEl>
                                          <p:spTgt spid="1536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5369">
                                            <p:txEl>
                                              <p:pRg st="0" end="0"/>
                                            </p:txEl>
                                          </p:spTgt>
                                        </p:tgtEl>
                                        <p:attrNameLst>
                                          <p:attrName>style.visibility</p:attrName>
                                        </p:attrNameLst>
                                      </p:cBhvr>
                                      <p:to>
                                        <p:strVal val="visible"/>
                                      </p:to>
                                    </p:set>
                                    <p:anim to="" calcmode="lin" valueType="num">
                                      <p:cBhvr>
                                        <p:cTn id="16" dur="1" fill="hold"/>
                                        <p:tgtEl>
                                          <p:spTgt spid="15369">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5368">
                                            <p:txEl>
                                              <p:pRg st="0" end="0"/>
                                            </p:txEl>
                                          </p:spTgt>
                                        </p:tgtEl>
                                        <p:attrNameLst>
                                          <p:attrName>style.visibility</p:attrName>
                                        </p:attrNameLst>
                                      </p:cBhvr>
                                      <p:to>
                                        <p:strVal val="visible"/>
                                      </p:to>
                                    </p:set>
                                    <p:anim to="" calcmode="lin" valueType="num">
                                      <p:cBhvr>
                                        <p:cTn id="21" dur="1" fill="hold"/>
                                        <p:tgtEl>
                                          <p:spTgt spid="15368">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5368">
                                            <p:txEl>
                                              <p:pRg st="2" end="2"/>
                                            </p:txEl>
                                          </p:spTgt>
                                        </p:tgtEl>
                                        <p:attrNameLst>
                                          <p:attrName>style.visibility</p:attrName>
                                        </p:attrNameLst>
                                      </p:cBhvr>
                                      <p:to>
                                        <p:strVal val="visible"/>
                                      </p:to>
                                    </p:set>
                                    <p:anim to="" calcmode="lin" valueType="num">
                                      <p:cBhvr>
                                        <p:cTn id="26" dur="1" fill="hold"/>
                                        <p:tgtEl>
                                          <p:spTgt spid="15368">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5368">
                                            <p:txEl>
                                              <p:pRg st="4" end="4"/>
                                            </p:txEl>
                                          </p:spTgt>
                                        </p:tgtEl>
                                        <p:attrNameLst>
                                          <p:attrName>style.visibility</p:attrName>
                                        </p:attrNameLst>
                                      </p:cBhvr>
                                      <p:to>
                                        <p:strVal val="visible"/>
                                      </p:to>
                                    </p:set>
                                    <p:anim to="" calcmode="lin" valueType="num">
                                      <p:cBhvr>
                                        <p:cTn id="31" dur="1" fill="hold"/>
                                        <p:tgtEl>
                                          <p:spTgt spid="15368">
                                            <p:txEl>
                                              <p:pRg st="4" end="4"/>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5368">
                                            <p:txEl>
                                              <p:pRg st="6" end="6"/>
                                            </p:txEl>
                                          </p:spTgt>
                                        </p:tgtEl>
                                        <p:attrNameLst>
                                          <p:attrName>style.visibility</p:attrName>
                                        </p:attrNameLst>
                                      </p:cBhvr>
                                      <p:to>
                                        <p:strVal val="visible"/>
                                      </p:to>
                                    </p:set>
                                    <p:anim to="" calcmode="lin" valueType="num">
                                      <p:cBhvr>
                                        <p:cTn id="36" dur="1" fill="hold"/>
                                        <p:tgtEl>
                                          <p:spTgt spid="15368">
                                            <p:txEl>
                                              <p:pRg st="6" end="6"/>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15368">
                                            <p:txEl>
                                              <p:pRg st="8" end="8"/>
                                            </p:txEl>
                                          </p:spTgt>
                                        </p:tgtEl>
                                        <p:attrNameLst>
                                          <p:attrName>style.visibility</p:attrName>
                                        </p:attrNameLst>
                                      </p:cBhvr>
                                      <p:to>
                                        <p:strVal val="visible"/>
                                      </p:to>
                                    </p:set>
                                    <p:anim to="" calcmode="lin" valueType="num">
                                      <p:cBhvr>
                                        <p:cTn id="41" dur="1" fill="hold"/>
                                        <p:tgtEl>
                                          <p:spTgt spid="15368">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ersonalInterest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6387" name="Rectangle 3"/>
          <p:cNvSpPr>
            <a:spLocks noChangeArrowheads="1"/>
          </p:cNvSpPr>
          <p:nvPr/>
        </p:nvSpPr>
        <p:spPr bwMode="auto">
          <a:xfrm>
            <a:off x="0" y="228600"/>
            <a:ext cx="9144000" cy="519113"/>
          </a:xfrm>
          <a:prstGeom prst="rect">
            <a:avLst/>
          </a:prstGeom>
          <a:noFill/>
          <a:ln w="9525">
            <a:noFill/>
            <a:miter lim="800000"/>
            <a:headEnd/>
            <a:tailEnd/>
          </a:ln>
          <a:effectLst/>
        </p:spPr>
        <p:txBody>
          <a:bodyPr>
            <a:spAutoFit/>
          </a:bodyPr>
          <a:lstStyle/>
          <a:p>
            <a:pPr algn="ctr"/>
            <a:r>
              <a:rPr lang="en-US" sz="2800" b="1">
                <a:solidFill>
                  <a:schemeClr val="accent2"/>
                </a:solidFill>
              </a:rPr>
              <a:t>What Is in My Nations Best Interests?</a:t>
            </a:r>
          </a:p>
        </p:txBody>
      </p:sp>
      <p:sp>
        <p:nvSpPr>
          <p:cNvPr id="16389" name="Text Box 5"/>
          <p:cNvSpPr txBox="1">
            <a:spLocks noChangeArrowheads="1"/>
          </p:cNvSpPr>
          <p:nvPr/>
        </p:nvSpPr>
        <p:spPr bwMode="auto">
          <a:xfrm>
            <a:off x="457200" y="3048000"/>
            <a:ext cx="1905000" cy="1803400"/>
          </a:xfrm>
          <a:prstGeom prst="rect">
            <a:avLst/>
          </a:prstGeom>
          <a:noFill/>
          <a:ln w="9525">
            <a:noFill/>
            <a:miter lim="800000"/>
            <a:headEnd/>
            <a:tailEnd/>
          </a:ln>
          <a:effectLst/>
        </p:spPr>
        <p:txBody>
          <a:bodyPr>
            <a:spAutoFit/>
          </a:bodyPr>
          <a:lstStyle/>
          <a:p>
            <a:pPr algn="ctr">
              <a:spcBef>
                <a:spcPct val="50000"/>
              </a:spcBef>
            </a:pPr>
            <a:r>
              <a:rPr lang="en-US" sz="1600" b="1"/>
              <a:t>Fill in this handout with an issue of your own choice</a:t>
            </a:r>
          </a:p>
          <a:p>
            <a:pPr algn="ctr">
              <a:spcBef>
                <a:spcPct val="50000"/>
              </a:spcBef>
            </a:pPr>
            <a:endParaRPr lang="en-US" sz="1600" b="1"/>
          </a:p>
          <a:p>
            <a:pPr algn="ctr">
              <a:spcBef>
                <a:spcPct val="50000"/>
              </a:spcBef>
            </a:pPr>
            <a:r>
              <a:rPr lang="en-US" sz="1600" b="1"/>
              <a:t>File this for future reference</a:t>
            </a:r>
          </a:p>
        </p:txBody>
      </p:sp>
      <p:pic>
        <p:nvPicPr>
          <p:cNvPr id="16391" name="Picture 7"/>
          <p:cNvPicPr>
            <a:picLocks noChangeAspect="1" noChangeArrowheads="1"/>
          </p:cNvPicPr>
          <p:nvPr/>
        </p:nvPicPr>
        <p:blipFill>
          <a:blip r:embed="rId3" cstate="print"/>
          <a:srcRect/>
          <a:stretch>
            <a:fillRect/>
          </a:stretch>
        </p:blipFill>
        <p:spPr bwMode="auto">
          <a:xfrm>
            <a:off x="2590800" y="1371600"/>
            <a:ext cx="4017963" cy="4832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389">
                                            <p:txEl>
                                              <p:pRg st="0" end="0"/>
                                            </p:txEl>
                                          </p:spTgt>
                                        </p:tgtEl>
                                        <p:attrNameLst>
                                          <p:attrName>style.visibility</p:attrName>
                                        </p:attrNameLst>
                                      </p:cBhvr>
                                      <p:to>
                                        <p:strVal val="visible"/>
                                      </p:to>
                                    </p:set>
                                    <p:anim to="" calcmode="lin" valueType="num">
                                      <p:cBhvr>
                                        <p:cTn id="10" dur="1" fill="hold"/>
                                        <p:tgtEl>
                                          <p:spTgt spid="16389">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389">
                                            <p:txEl>
                                              <p:pRg st="2" end="2"/>
                                            </p:txEl>
                                          </p:spTgt>
                                        </p:tgtEl>
                                        <p:attrNameLst>
                                          <p:attrName>style.visibility</p:attrName>
                                        </p:attrNameLst>
                                      </p:cBhvr>
                                      <p:to>
                                        <p:strVal val="visible"/>
                                      </p:to>
                                    </p:set>
                                    <p:anim to="" calcmode="lin" valueType="num">
                                      <p:cBhvr>
                                        <p:cTn id="13" dur="1" fill="hold"/>
                                        <p:tgtEl>
                                          <p:spTgt spid="16389">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6391"/>
                                        </p:tgtEl>
                                        <p:attrNameLst>
                                          <p:attrName>style.visibility</p:attrName>
                                        </p:attrNameLst>
                                      </p:cBhvr>
                                      <p:to>
                                        <p:strVal val="visible"/>
                                      </p:to>
                                    </p:set>
                                    <p:anim to="" calcmode="lin" valueType="num">
                                      <p:cBhvr>
                                        <p:cTn id="16" dur="1" fill="hold"/>
                                        <p:tgtEl>
                                          <p:spTgt spid="16391"/>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6387"/>
                                        </p:tgtEl>
                                        <p:attrNameLst>
                                          <p:attrName>style.visibility</p:attrName>
                                        </p:attrNameLst>
                                      </p:cBhvr>
                                      <p:to>
                                        <p:strVal val="visible"/>
                                      </p:to>
                                    </p:set>
                                    <p:anim to="" calcmode="lin" valueType="num">
                                      <p:cBhvr>
                                        <p:cTn id="19" dur="1" fill="hold"/>
                                        <p:tgtEl>
                                          <p:spTgt spid="1638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7411" name="Rectangle 3"/>
          <p:cNvSpPr>
            <a:spLocks noGrp="1" noChangeArrowheads="1"/>
          </p:cNvSpPr>
          <p:nvPr>
            <p:ph type="title"/>
          </p:nvPr>
        </p:nvSpPr>
        <p:spPr>
          <a:noFill/>
          <a:ln/>
        </p:spPr>
        <p:txBody>
          <a:bodyPr/>
          <a:lstStyle/>
          <a:p>
            <a:r>
              <a:rPr lang="en-US" b="1">
                <a:solidFill>
                  <a:schemeClr val="accent2"/>
                </a:solidFill>
              </a:rPr>
              <a:t>And Finally…</a:t>
            </a:r>
          </a:p>
        </p:txBody>
      </p:sp>
      <p:sp>
        <p:nvSpPr>
          <p:cNvPr id="17412"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t>Begin a </a:t>
            </a:r>
            <a:r>
              <a:rPr lang="en-US" sz="2400" b="1">
                <a:solidFill>
                  <a:schemeClr val="accent2"/>
                </a:solidFill>
              </a:rPr>
              <a:t>list</a:t>
            </a:r>
            <a:r>
              <a:rPr lang="en-US" sz="2400" b="1"/>
              <a:t> of terms from this chapter, which include… </a:t>
            </a:r>
          </a:p>
          <a:p>
            <a:pPr algn="ctr"/>
            <a:endParaRPr lang="en-US" sz="2400" b="1"/>
          </a:p>
          <a:p>
            <a:pPr algn="ctr"/>
            <a:r>
              <a:rPr lang="en-US" sz="2400" b="1"/>
              <a:t>Any term/phrase/concept that would be considered important in helping you with your …</a:t>
            </a:r>
          </a:p>
          <a:p>
            <a:pPr algn="ctr"/>
            <a:endParaRPr lang="en-US" sz="2400" b="1"/>
          </a:p>
          <a:p>
            <a:pPr algn="ctr"/>
            <a:r>
              <a:rPr lang="en-US" sz="2400" b="1">
                <a:solidFill>
                  <a:schemeClr val="accent2"/>
                </a:solidFill>
              </a:rPr>
              <a:t>Investigative Report</a:t>
            </a:r>
          </a:p>
          <a:p>
            <a:pPr algn="ctr"/>
            <a:endParaRPr lang="en-US" sz="2400" b="1">
              <a:solidFill>
                <a:schemeClr val="accent2"/>
              </a:solidFill>
            </a:endParaRPr>
          </a:p>
          <a:p>
            <a:pPr algn="ctr"/>
            <a:r>
              <a:rPr lang="en-US" sz="2400" b="1"/>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 to="" calcmode="lin" valueType="num">
                                      <p:cBhvr>
                                        <p:cTn id="10" dur="1" fill="hold"/>
                                        <p:tgtEl>
                                          <p:spTgt spid="1741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anim to="" calcmode="lin" valueType="num">
                                      <p:cBhvr>
                                        <p:cTn id="13" dur="1" fill="hold"/>
                                        <p:tgtEl>
                                          <p:spTgt spid="174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lunch_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8437" name="Rectangle 5"/>
          <p:cNvSpPr>
            <a:spLocks noChangeArrowheads="1"/>
          </p:cNvSpPr>
          <p:nvPr/>
        </p:nvSpPr>
        <p:spPr bwMode="auto">
          <a:xfrm>
            <a:off x="0" y="1204913"/>
            <a:ext cx="9144000" cy="4967287"/>
          </a:xfrm>
          <a:prstGeom prst="rect">
            <a:avLst/>
          </a:prstGeom>
          <a:noFill/>
          <a:ln w="9525">
            <a:noFill/>
            <a:miter lim="800000"/>
            <a:headEnd/>
            <a:tailEnd/>
          </a:ln>
          <a:effectLst/>
        </p:spPr>
        <p:txBody>
          <a:bodyPr>
            <a:spAutoFit/>
          </a:bodyPr>
          <a:lstStyle/>
          <a:p>
            <a:pPr algn="ctr">
              <a:spcBef>
                <a:spcPct val="50000"/>
              </a:spcBef>
            </a:pPr>
            <a:r>
              <a:rPr lang="en-US" sz="2400" b="1"/>
              <a:t>What are some elements of our school policy?</a:t>
            </a:r>
          </a:p>
          <a:p>
            <a:pPr algn="ctr">
              <a:spcBef>
                <a:spcPct val="50000"/>
              </a:spcBef>
            </a:pPr>
            <a:endParaRPr lang="en-US" sz="2400" b="1"/>
          </a:p>
          <a:p>
            <a:pPr algn="ctr">
              <a:spcBef>
                <a:spcPct val="50000"/>
              </a:spcBef>
            </a:pPr>
            <a:r>
              <a:rPr lang="en-US" sz="2000" b="1"/>
              <a:t>Write out 5-6 aspects of Fort High’s school policy </a:t>
            </a:r>
          </a:p>
          <a:p>
            <a:pPr algn="ctr">
              <a:spcBef>
                <a:spcPct val="50000"/>
              </a:spcBef>
            </a:pPr>
            <a:r>
              <a:rPr lang="en-US" sz="2000" b="1"/>
              <a:t>and</a:t>
            </a:r>
          </a:p>
          <a:p>
            <a:pPr algn="ctr">
              <a:spcBef>
                <a:spcPct val="50000"/>
              </a:spcBef>
            </a:pPr>
            <a:r>
              <a:rPr lang="en-US" sz="2000" b="1"/>
              <a:t>For </a:t>
            </a:r>
            <a:r>
              <a:rPr lang="en-US" sz="2000" b="1" i="1"/>
              <a:t>one</a:t>
            </a:r>
            <a:r>
              <a:rPr lang="en-US" sz="2000" b="1"/>
              <a:t> of these elements, make notes on how the policy affects students, teachers, school administrators and parents</a:t>
            </a:r>
          </a:p>
          <a:p>
            <a:pPr algn="ctr">
              <a:spcBef>
                <a:spcPct val="50000"/>
              </a:spcBef>
            </a:pPr>
            <a:endParaRPr lang="en-US" sz="2000" b="1"/>
          </a:p>
          <a:p>
            <a:pPr algn="ctr">
              <a:spcBef>
                <a:spcPct val="50000"/>
              </a:spcBef>
            </a:pPr>
            <a:r>
              <a:rPr lang="en-US" sz="2000" b="1"/>
              <a:t>Read page 122</a:t>
            </a:r>
          </a:p>
          <a:p>
            <a:pPr algn="ctr">
              <a:spcBef>
                <a:spcPct val="50000"/>
              </a:spcBef>
            </a:pPr>
            <a:endParaRPr lang="en-US" sz="2000" b="1"/>
          </a:p>
          <a:p>
            <a:pPr algn="ctr">
              <a:spcBef>
                <a:spcPct val="50000"/>
              </a:spcBef>
            </a:pPr>
            <a:r>
              <a:rPr lang="en-US" sz="2000" b="1"/>
              <a:t>Be certain you understand the meanings of </a:t>
            </a:r>
          </a:p>
          <a:p>
            <a:pPr algn="ctr">
              <a:spcBef>
                <a:spcPct val="50000"/>
              </a:spcBef>
            </a:pPr>
            <a:r>
              <a:rPr lang="en-US" sz="2000" b="1">
                <a:solidFill>
                  <a:schemeClr val="accent2"/>
                </a:solidFill>
              </a:rPr>
              <a:t>Domestic Policy</a:t>
            </a:r>
            <a:r>
              <a:rPr lang="en-US" sz="2000" b="1"/>
              <a:t> and </a:t>
            </a:r>
            <a:r>
              <a:rPr lang="en-US" sz="2000" b="1">
                <a:solidFill>
                  <a:schemeClr val="accent2"/>
                </a:solidFill>
              </a:rPr>
              <a:t>Foreign Policy</a:t>
            </a:r>
          </a:p>
        </p:txBody>
      </p:sp>
      <p:sp>
        <p:nvSpPr>
          <p:cNvPr id="18440" name="Text Box 8"/>
          <p:cNvSpPr txBox="1">
            <a:spLocks noChangeArrowheads="1"/>
          </p:cNvSpPr>
          <p:nvPr/>
        </p:nvSpPr>
        <p:spPr bwMode="auto">
          <a:xfrm>
            <a:off x="0" y="304800"/>
            <a:ext cx="9144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3300"/>
                </a:solidFill>
              </a:rPr>
              <a:t>How Has National Interest Shaped Foreign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8439"/>
                                        </p:tgtEl>
                                        <p:attrNameLst>
                                          <p:attrName>style.visibility</p:attrName>
                                        </p:attrNameLst>
                                      </p:cBhvr>
                                      <p:to>
                                        <p:strVal val="visible"/>
                                      </p:to>
                                    </p:set>
                                    <p:anim to="" calcmode="lin" valueType="num">
                                      <p:cBhvr>
                                        <p:cTn id="7" dur="1" fill="hold"/>
                                        <p:tgtEl>
                                          <p:spTgt spid="1843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8437">
                                            <p:txEl>
                                              <p:pRg st="0" end="0"/>
                                            </p:txEl>
                                          </p:spTgt>
                                        </p:tgtEl>
                                        <p:attrNameLst>
                                          <p:attrName>style.visibility</p:attrName>
                                        </p:attrNameLst>
                                      </p:cBhvr>
                                      <p:to>
                                        <p:strVal val="visible"/>
                                      </p:to>
                                    </p:set>
                                    <p:anim to="" calcmode="lin" valueType="num">
                                      <p:cBhvr>
                                        <p:cTn id="10" dur="1" fill="hold"/>
                                        <p:tgtEl>
                                          <p:spTgt spid="1843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8437">
                                            <p:txEl>
                                              <p:pRg st="2" end="2"/>
                                            </p:txEl>
                                          </p:spTgt>
                                        </p:tgtEl>
                                        <p:attrNameLst>
                                          <p:attrName>style.visibility</p:attrName>
                                        </p:attrNameLst>
                                      </p:cBhvr>
                                      <p:to>
                                        <p:strVal val="visible"/>
                                      </p:to>
                                    </p:set>
                                    <p:anim to="" calcmode="lin" valueType="num">
                                      <p:cBhvr>
                                        <p:cTn id="15" dur="1" fill="hold"/>
                                        <p:tgtEl>
                                          <p:spTgt spid="18437">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8437">
                                            <p:txEl>
                                              <p:pRg st="3" end="3"/>
                                            </p:txEl>
                                          </p:spTgt>
                                        </p:tgtEl>
                                        <p:attrNameLst>
                                          <p:attrName>style.visibility</p:attrName>
                                        </p:attrNameLst>
                                      </p:cBhvr>
                                      <p:to>
                                        <p:strVal val="visible"/>
                                      </p:to>
                                    </p:set>
                                    <p:anim to="" calcmode="lin" valueType="num">
                                      <p:cBhvr>
                                        <p:cTn id="18" dur="1" fill="hold"/>
                                        <p:tgtEl>
                                          <p:spTgt spid="18437">
                                            <p:txEl>
                                              <p:pRg st="3" end="3"/>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8437">
                                            <p:txEl>
                                              <p:pRg st="4" end="4"/>
                                            </p:txEl>
                                          </p:spTgt>
                                        </p:tgtEl>
                                        <p:attrNameLst>
                                          <p:attrName>style.visibility</p:attrName>
                                        </p:attrNameLst>
                                      </p:cBhvr>
                                      <p:to>
                                        <p:strVal val="visible"/>
                                      </p:to>
                                    </p:set>
                                    <p:anim to="" calcmode="lin" valueType="num">
                                      <p:cBhvr>
                                        <p:cTn id="21" dur="1" fill="hold"/>
                                        <p:tgtEl>
                                          <p:spTgt spid="18437">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8440">
                                            <p:txEl>
                                              <p:pRg st="0" end="0"/>
                                            </p:txEl>
                                          </p:spTgt>
                                        </p:tgtEl>
                                        <p:attrNameLst>
                                          <p:attrName>style.visibility</p:attrName>
                                        </p:attrNameLst>
                                      </p:cBhvr>
                                      <p:to>
                                        <p:strVal val="visible"/>
                                      </p:to>
                                    </p:set>
                                    <p:anim to="" calcmode="lin" valueType="num">
                                      <p:cBhvr>
                                        <p:cTn id="26" dur="1" fill="hold"/>
                                        <p:tgtEl>
                                          <p:spTgt spid="18440">
                                            <p:txEl>
                                              <p:pRg st="0" end="0"/>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8437">
                                            <p:txEl>
                                              <p:pRg st="6" end="6"/>
                                            </p:txEl>
                                          </p:spTgt>
                                        </p:tgtEl>
                                        <p:attrNameLst>
                                          <p:attrName>style.visibility</p:attrName>
                                        </p:attrNameLst>
                                      </p:cBhvr>
                                      <p:to>
                                        <p:strVal val="visible"/>
                                      </p:to>
                                    </p:set>
                                    <p:anim to="" calcmode="lin" valueType="num">
                                      <p:cBhvr>
                                        <p:cTn id="29" dur="1" fill="hold"/>
                                        <p:tgtEl>
                                          <p:spTgt spid="18437">
                                            <p:txEl>
                                              <p:pRg st="6" end="6"/>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8437">
                                            <p:txEl>
                                              <p:pRg st="8" end="8"/>
                                            </p:txEl>
                                          </p:spTgt>
                                        </p:tgtEl>
                                        <p:attrNameLst>
                                          <p:attrName>style.visibility</p:attrName>
                                        </p:attrNameLst>
                                      </p:cBhvr>
                                      <p:to>
                                        <p:strVal val="visible"/>
                                      </p:to>
                                    </p:set>
                                    <p:anim to="" calcmode="lin" valueType="num">
                                      <p:cBhvr>
                                        <p:cTn id="34" dur="1" fill="hold"/>
                                        <p:tgtEl>
                                          <p:spTgt spid="18437">
                                            <p:txEl>
                                              <p:pRg st="8" end="8"/>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8437">
                                            <p:txEl>
                                              <p:pRg st="9" end="9"/>
                                            </p:txEl>
                                          </p:spTgt>
                                        </p:tgtEl>
                                        <p:attrNameLst>
                                          <p:attrName>style.visibility</p:attrName>
                                        </p:attrNameLst>
                                      </p:cBhvr>
                                      <p:to>
                                        <p:strVal val="visible"/>
                                      </p:to>
                                    </p:set>
                                    <p:anim to="" calcmode="lin" valueType="num">
                                      <p:cBhvr>
                                        <p:cTn id="37" dur="1" fill="hold"/>
                                        <p:tgtEl>
                                          <p:spTgt spid="1843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91850-004-ED039F1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0724" name="Rectangle 4"/>
          <p:cNvSpPr>
            <a:spLocks noGrp="1" noChangeArrowheads="1"/>
          </p:cNvSpPr>
          <p:nvPr>
            <p:ph type="title"/>
          </p:nvPr>
        </p:nvSpPr>
        <p:spPr>
          <a:xfrm>
            <a:off x="457200" y="76200"/>
            <a:ext cx="8229600" cy="1143000"/>
          </a:xfrm>
        </p:spPr>
        <p:txBody>
          <a:bodyPr/>
          <a:lstStyle/>
          <a:p>
            <a:r>
              <a:rPr lang="en-US" b="1">
                <a:solidFill>
                  <a:schemeClr val="accent2"/>
                </a:solidFill>
              </a:rPr>
              <a:t>Causes of World War One</a:t>
            </a:r>
          </a:p>
        </p:txBody>
      </p:sp>
      <p:sp>
        <p:nvSpPr>
          <p:cNvPr id="30727" name="Text Box 7"/>
          <p:cNvSpPr txBox="1">
            <a:spLocks noChangeArrowheads="1"/>
          </p:cNvSpPr>
          <p:nvPr/>
        </p:nvSpPr>
        <p:spPr bwMode="auto">
          <a:xfrm>
            <a:off x="0" y="1524000"/>
            <a:ext cx="9144000" cy="1965325"/>
          </a:xfrm>
          <a:prstGeom prst="rect">
            <a:avLst/>
          </a:prstGeom>
          <a:noFill/>
          <a:ln w="9525">
            <a:noFill/>
            <a:miter lim="800000"/>
            <a:headEnd/>
            <a:tailEnd/>
          </a:ln>
          <a:effectLst/>
        </p:spPr>
        <p:txBody>
          <a:bodyPr>
            <a:spAutoFit/>
          </a:bodyPr>
          <a:lstStyle/>
          <a:p>
            <a:pPr algn="ctr">
              <a:spcBef>
                <a:spcPct val="50000"/>
              </a:spcBef>
            </a:pPr>
            <a:r>
              <a:rPr lang="en-US" sz="2400" b="1"/>
              <a:t>Read pages 232 – 237 of the handout</a:t>
            </a:r>
          </a:p>
          <a:p>
            <a:pPr>
              <a:spcBef>
                <a:spcPct val="50000"/>
              </a:spcBef>
            </a:pPr>
            <a:endParaRPr lang="en-US" sz="2400" b="1"/>
          </a:p>
          <a:p>
            <a:pPr algn="ctr">
              <a:spcBef>
                <a:spcPct val="50000"/>
              </a:spcBef>
            </a:pPr>
            <a:r>
              <a:rPr lang="en-US" sz="2400" b="1"/>
              <a:t>Complete all questions on pages 235 and 237</a:t>
            </a:r>
          </a:p>
          <a:p>
            <a:pPr algn="ctr">
              <a:spcBef>
                <a:spcPct val="50000"/>
              </a:spcBef>
            </a:pPr>
            <a:r>
              <a:rPr lang="en-US" b="1"/>
              <a:t>Use the map handout to assist you</a:t>
            </a:r>
          </a:p>
        </p:txBody>
      </p:sp>
      <p:pic>
        <p:nvPicPr>
          <p:cNvPr id="30729" name="Picture 9" descr="Map of countries in the Triple Entente and the Triple Alliance"/>
          <p:cNvPicPr>
            <a:picLocks noChangeAspect="1" noChangeArrowheads="1"/>
          </p:cNvPicPr>
          <p:nvPr/>
        </p:nvPicPr>
        <p:blipFill>
          <a:blip r:embed="rId3" cstate="print"/>
          <a:srcRect/>
          <a:stretch>
            <a:fillRect/>
          </a:stretch>
        </p:blipFill>
        <p:spPr bwMode="auto">
          <a:xfrm>
            <a:off x="2514600" y="3632200"/>
            <a:ext cx="4343400" cy="3073400"/>
          </a:xfrm>
          <a:prstGeom prst="rect">
            <a:avLst/>
          </a:prstGeom>
          <a:noFill/>
        </p:spPr>
      </p:pic>
      <p:sp>
        <p:nvSpPr>
          <p:cNvPr id="30730" name="Text Box 10"/>
          <p:cNvSpPr txBox="1">
            <a:spLocks noChangeArrowheads="1"/>
          </p:cNvSpPr>
          <p:nvPr/>
        </p:nvSpPr>
        <p:spPr bwMode="auto">
          <a:xfrm>
            <a:off x="381000" y="4419600"/>
            <a:ext cx="1752600" cy="1100138"/>
          </a:xfrm>
          <a:prstGeom prst="rect">
            <a:avLst/>
          </a:prstGeom>
          <a:noFill/>
          <a:ln w="9525">
            <a:noFill/>
            <a:miter lim="800000"/>
            <a:headEnd/>
            <a:tailEnd/>
          </a:ln>
          <a:effectLst/>
        </p:spPr>
        <p:txBody>
          <a:bodyPr>
            <a:spAutoFit/>
          </a:bodyPr>
          <a:lstStyle/>
          <a:p>
            <a:pPr algn="ctr">
              <a:spcBef>
                <a:spcPct val="50000"/>
              </a:spcBef>
            </a:pPr>
            <a:r>
              <a:rPr lang="en-US" b="1"/>
              <a:t>The First World War:  To Arms - 1914 </a:t>
            </a:r>
          </a:p>
          <a:p>
            <a:pPr algn="ctr">
              <a:spcBef>
                <a:spcPct val="50000"/>
              </a:spcBef>
            </a:pPr>
            <a:r>
              <a:rPr lang="en-US" sz="800" b="1"/>
              <a:t>(35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6"/>
                                        </p:tgtEl>
                                        <p:attrNameLst>
                                          <p:attrName>style.visibility</p:attrName>
                                        </p:attrNameLst>
                                      </p:cBhvr>
                                      <p:to>
                                        <p:strVal val="visible"/>
                                      </p:to>
                                    </p:set>
                                    <p:anim to="" calcmode="lin" valueType="num">
                                      <p:cBhvr>
                                        <p:cTn id="7" dur="1" fill="hold"/>
                                        <p:tgtEl>
                                          <p:spTgt spid="3072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0724"/>
                                        </p:tgtEl>
                                        <p:attrNameLst>
                                          <p:attrName>style.visibility</p:attrName>
                                        </p:attrNameLst>
                                      </p:cBhvr>
                                      <p:to>
                                        <p:strVal val="visible"/>
                                      </p:to>
                                    </p:set>
                                    <p:anim to="" calcmode="lin" valueType="num">
                                      <p:cBhvr>
                                        <p:cTn id="10" dur="1" fill="hold"/>
                                        <p:tgtEl>
                                          <p:spTgt spid="3072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27">
                                            <p:txEl>
                                              <p:pRg st="0" end="0"/>
                                            </p:txEl>
                                          </p:spTgt>
                                        </p:tgtEl>
                                        <p:attrNameLst>
                                          <p:attrName>style.visibility</p:attrName>
                                        </p:attrNameLst>
                                      </p:cBhvr>
                                      <p:to>
                                        <p:strVal val="visible"/>
                                      </p:to>
                                    </p:set>
                                    <p:anim to="" calcmode="lin" valueType="num">
                                      <p:cBhvr>
                                        <p:cTn id="15" dur="1" fill="hold"/>
                                        <p:tgtEl>
                                          <p:spTgt spid="30727">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27">
                                            <p:txEl>
                                              <p:pRg st="2" end="2"/>
                                            </p:txEl>
                                          </p:spTgt>
                                        </p:tgtEl>
                                        <p:attrNameLst>
                                          <p:attrName>style.visibility</p:attrName>
                                        </p:attrNameLst>
                                      </p:cBhvr>
                                      <p:to>
                                        <p:strVal val="visible"/>
                                      </p:to>
                                    </p:set>
                                    <p:anim to="" calcmode="lin" valueType="num">
                                      <p:cBhvr>
                                        <p:cTn id="20" dur="1" fill="hold"/>
                                        <p:tgtEl>
                                          <p:spTgt spid="30727">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0727">
                                            <p:txEl>
                                              <p:pRg st="3" end="3"/>
                                            </p:txEl>
                                          </p:spTgt>
                                        </p:tgtEl>
                                        <p:attrNameLst>
                                          <p:attrName>style.visibility</p:attrName>
                                        </p:attrNameLst>
                                      </p:cBhvr>
                                      <p:to>
                                        <p:strVal val="visible"/>
                                      </p:to>
                                    </p:set>
                                    <p:anim to="" calcmode="lin" valueType="num">
                                      <p:cBhvr>
                                        <p:cTn id="23" dur="1" fill="hold"/>
                                        <p:tgtEl>
                                          <p:spTgt spid="30727">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0729"/>
                                        </p:tgtEl>
                                        <p:attrNameLst>
                                          <p:attrName>style.visibility</p:attrName>
                                        </p:attrNameLst>
                                      </p:cBhvr>
                                      <p:to>
                                        <p:strVal val="visible"/>
                                      </p:to>
                                    </p:set>
                                    <p:anim to="" calcmode="lin" valueType="num">
                                      <p:cBhvr>
                                        <p:cTn id="26" dur="1" fill="hold"/>
                                        <p:tgtEl>
                                          <p:spTgt spid="30729"/>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0730">
                                            <p:txEl>
                                              <p:pRg st="0" end="0"/>
                                            </p:txEl>
                                          </p:spTgt>
                                        </p:tgtEl>
                                        <p:attrNameLst>
                                          <p:attrName>style.visibility</p:attrName>
                                        </p:attrNameLst>
                                      </p:cBhvr>
                                      <p:to>
                                        <p:strVal val="visible"/>
                                      </p:to>
                                    </p:set>
                                    <p:anim to="" calcmode="lin" valueType="num">
                                      <p:cBhvr>
                                        <p:cTn id="31" dur="1" fill="hold"/>
                                        <p:tgtEl>
                                          <p:spTgt spid="30730">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0730">
                                            <p:txEl>
                                              <p:pRg st="1" end="1"/>
                                            </p:txEl>
                                          </p:spTgt>
                                        </p:tgtEl>
                                        <p:attrNameLst>
                                          <p:attrName>style.visibility</p:attrName>
                                        </p:attrNameLst>
                                      </p:cBhvr>
                                      <p:to>
                                        <p:strVal val="visible"/>
                                      </p:to>
                                    </p:set>
                                    <p:anim to="" calcmode="lin" valueType="num">
                                      <p:cBhvr>
                                        <p:cTn id="34" dur="1" fill="hold"/>
                                        <p:tgtEl>
                                          <p:spTgt spid="3073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39939" name="Rectangle 3"/>
          <p:cNvSpPr>
            <a:spLocks noChangeArrowheads="1"/>
          </p:cNvSpPr>
          <p:nvPr/>
        </p:nvSpPr>
        <p:spPr bwMode="auto">
          <a:xfrm>
            <a:off x="1447800" y="0"/>
            <a:ext cx="6172200" cy="579438"/>
          </a:xfrm>
          <a:prstGeom prst="rect">
            <a:avLst/>
          </a:prstGeom>
          <a:noFill/>
          <a:ln w="9525">
            <a:noFill/>
            <a:miter lim="800000"/>
            <a:headEnd/>
            <a:tailEnd/>
          </a:ln>
          <a:effectLst/>
        </p:spPr>
        <p:txBody>
          <a:bodyPr>
            <a:spAutoFit/>
          </a:bodyPr>
          <a:lstStyle/>
          <a:p>
            <a:pPr algn="r"/>
            <a:r>
              <a:rPr lang="en-US" sz="3200" b="1">
                <a:hlinkClick r:id="rId3"/>
              </a:rPr>
              <a:t>Causes of World War I</a:t>
            </a:r>
            <a:r>
              <a:rPr lang="en-US" sz="3200" b="1"/>
              <a:t> -</a:t>
            </a:r>
          </a:p>
        </p:txBody>
      </p:sp>
      <p:sp>
        <p:nvSpPr>
          <p:cNvPr id="39940" name="Rectangle 4"/>
          <p:cNvSpPr>
            <a:spLocks noChangeArrowheads="1"/>
          </p:cNvSpPr>
          <p:nvPr/>
        </p:nvSpPr>
        <p:spPr bwMode="auto">
          <a:xfrm>
            <a:off x="1447800" y="736600"/>
            <a:ext cx="609600" cy="5521325"/>
          </a:xfrm>
          <a:prstGeom prst="rect">
            <a:avLst/>
          </a:prstGeom>
          <a:noFill/>
          <a:ln w="9525">
            <a:noFill/>
            <a:miter lim="800000"/>
            <a:headEnd/>
            <a:tailEnd/>
          </a:ln>
          <a:effectLst/>
        </p:spPr>
        <p:txBody>
          <a:bodyPr>
            <a:spAutoFit/>
          </a:bodyPr>
          <a:lstStyle/>
          <a:p>
            <a:pPr>
              <a:lnSpc>
                <a:spcPct val="90000"/>
              </a:lnSpc>
            </a:pPr>
            <a:r>
              <a:rPr lang="en-US" sz="4400" b="1">
                <a:solidFill>
                  <a:srgbClr val="CC3300"/>
                </a:solidFill>
              </a:rPr>
              <a:t>M</a:t>
            </a:r>
          </a:p>
          <a:p>
            <a:pPr>
              <a:lnSpc>
                <a:spcPct val="90000"/>
              </a:lnSpc>
            </a:pPr>
            <a:endParaRPr lang="en-US" sz="4400" b="1">
              <a:solidFill>
                <a:srgbClr val="CC3300"/>
              </a:solidFill>
            </a:endParaRPr>
          </a:p>
          <a:p>
            <a:pPr>
              <a:lnSpc>
                <a:spcPct val="90000"/>
              </a:lnSpc>
            </a:pPr>
            <a:r>
              <a:rPr lang="en-US" sz="4400" b="1">
                <a:solidFill>
                  <a:srgbClr val="006600"/>
                </a:solidFill>
              </a:rPr>
              <a:t>A</a:t>
            </a:r>
          </a:p>
          <a:p>
            <a:pPr>
              <a:lnSpc>
                <a:spcPct val="90000"/>
              </a:lnSpc>
            </a:pPr>
            <a:endParaRPr lang="en-US" sz="4400" b="1">
              <a:solidFill>
                <a:srgbClr val="006600"/>
              </a:solidFill>
            </a:endParaRPr>
          </a:p>
          <a:p>
            <a:pPr>
              <a:lnSpc>
                <a:spcPct val="90000"/>
              </a:lnSpc>
            </a:pPr>
            <a:r>
              <a:rPr lang="en-US" sz="4400" b="1">
                <a:solidFill>
                  <a:srgbClr val="0000CC"/>
                </a:solidFill>
              </a:rPr>
              <a:t>N</a:t>
            </a:r>
          </a:p>
          <a:p>
            <a:pPr>
              <a:lnSpc>
                <a:spcPct val="90000"/>
              </a:lnSpc>
            </a:pPr>
            <a:endParaRPr lang="en-US" sz="4400" b="1">
              <a:solidFill>
                <a:srgbClr val="0000CC"/>
              </a:solidFill>
            </a:endParaRPr>
          </a:p>
          <a:p>
            <a:pPr>
              <a:lnSpc>
                <a:spcPct val="90000"/>
              </a:lnSpc>
            </a:pPr>
            <a:r>
              <a:rPr lang="en-US" sz="4400" b="1">
                <a:solidFill>
                  <a:srgbClr val="9900CC"/>
                </a:solidFill>
              </a:rPr>
              <a:t>I</a:t>
            </a:r>
          </a:p>
          <a:p>
            <a:pPr>
              <a:lnSpc>
                <a:spcPct val="90000"/>
              </a:lnSpc>
            </a:pPr>
            <a:endParaRPr lang="en-US" sz="4400" b="1">
              <a:solidFill>
                <a:srgbClr val="9900CC"/>
              </a:solidFill>
            </a:endParaRPr>
          </a:p>
          <a:p>
            <a:pPr>
              <a:lnSpc>
                <a:spcPct val="90000"/>
              </a:lnSpc>
            </a:pPr>
            <a:r>
              <a:rPr lang="en-US" sz="4400" b="1">
                <a:solidFill>
                  <a:srgbClr val="663300"/>
                </a:solidFill>
              </a:rPr>
              <a:t>A</a:t>
            </a:r>
          </a:p>
        </p:txBody>
      </p:sp>
      <p:sp>
        <p:nvSpPr>
          <p:cNvPr id="39941" name="Text Box 5"/>
          <p:cNvSpPr txBox="1">
            <a:spLocks noChangeArrowheads="1"/>
          </p:cNvSpPr>
          <p:nvPr/>
        </p:nvSpPr>
        <p:spPr bwMode="auto">
          <a:xfrm>
            <a:off x="1981200" y="838200"/>
            <a:ext cx="7162800" cy="946150"/>
          </a:xfrm>
          <a:prstGeom prst="rect">
            <a:avLst/>
          </a:prstGeom>
          <a:noFill/>
          <a:ln w="9525">
            <a:noFill/>
            <a:miter lim="800000"/>
            <a:headEnd/>
            <a:tailEnd/>
          </a:ln>
          <a:effectLst/>
        </p:spPr>
        <p:txBody>
          <a:bodyPr>
            <a:spAutoFit/>
          </a:bodyPr>
          <a:lstStyle/>
          <a:p>
            <a:pPr>
              <a:spcBef>
                <a:spcPct val="50000"/>
              </a:spcBef>
            </a:pPr>
            <a:r>
              <a:rPr lang="en-US" sz="2800" b="1" i="1">
                <a:hlinkClick r:id="rId4"/>
              </a:rPr>
              <a:t>ilitarism</a:t>
            </a:r>
            <a:r>
              <a:rPr lang="en-US" sz="2800" b="1">
                <a:hlinkClick r:id="rId4"/>
              </a:rPr>
              <a:t> </a:t>
            </a:r>
            <a:r>
              <a:rPr lang="en-US" sz="2800" b="1"/>
              <a:t>– policy of building up strong military forces to prepare for war </a:t>
            </a:r>
          </a:p>
        </p:txBody>
      </p:sp>
      <p:sp>
        <p:nvSpPr>
          <p:cNvPr id="39942" name="Rectangle 6"/>
          <p:cNvSpPr>
            <a:spLocks noChangeArrowheads="1"/>
          </p:cNvSpPr>
          <p:nvPr/>
        </p:nvSpPr>
        <p:spPr bwMode="auto">
          <a:xfrm>
            <a:off x="1828800" y="2057400"/>
            <a:ext cx="7315200" cy="946150"/>
          </a:xfrm>
          <a:prstGeom prst="rect">
            <a:avLst/>
          </a:prstGeom>
          <a:noFill/>
          <a:ln w="9525">
            <a:noFill/>
            <a:miter lim="800000"/>
            <a:headEnd/>
            <a:tailEnd/>
          </a:ln>
          <a:effectLst/>
        </p:spPr>
        <p:txBody>
          <a:bodyPr anchor="ctr">
            <a:spAutoFit/>
          </a:bodyPr>
          <a:lstStyle/>
          <a:p>
            <a:r>
              <a:rPr lang="en-US" sz="2800" b="1" i="1">
                <a:hlinkClick r:id="rId5"/>
              </a:rPr>
              <a:t>lliances</a:t>
            </a:r>
            <a:r>
              <a:rPr lang="en-US" sz="2800" b="1" i="1"/>
              <a:t> - </a:t>
            </a:r>
            <a:r>
              <a:rPr lang="en-US" sz="2800" b="1"/>
              <a:t>agreements between nations to aid and protect one another</a:t>
            </a:r>
            <a:r>
              <a:rPr lang="en-US" b="1">
                <a:latin typeface="Arial" charset="0"/>
              </a:rPr>
              <a:t> </a:t>
            </a:r>
          </a:p>
        </p:txBody>
      </p:sp>
      <p:sp>
        <p:nvSpPr>
          <p:cNvPr id="39943" name="Rectangle 7"/>
          <p:cNvSpPr>
            <a:spLocks noChangeArrowheads="1"/>
          </p:cNvSpPr>
          <p:nvPr/>
        </p:nvSpPr>
        <p:spPr bwMode="auto">
          <a:xfrm>
            <a:off x="1828800" y="3321050"/>
            <a:ext cx="7315200" cy="946150"/>
          </a:xfrm>
          <a:prstGeom prst="rect">
            <a:avLst/>
          </a:prstGeom>
          <a:noFill/>
          <a:ln w="9525">
            <a:noFill/>
            <a:miter lim="800000"/>
            <a:headEnd/>
            <a:tailEnd/>
          </a:ln>
          <a:effectLst/>
        </p:spPr>
        <p:txBody>
          <a:bodyPr anchor="ctr">
            <a:spAutoFit/>
          </a:bodyPr>
          <a:lstStyle/>
          <a:p>
            <a:r>
              <a:rPr lang="en-US" sz="2800" b="1" i="1">
                <a:hlinkClick r:id="rId6"/>
              </a:rPr>
              <a:t>ationalism</a:t>
            </a:r>
            <a:r>
              <a:rPr lang="en-US" sz="2800" b="1"/>
              <a:t> – pride in or devotion to one’s country</a:t>
            </a:r>
            <a:r>
              <a:rPr lang="en-US" b="1">
                <a:latin typeface="Arial" charset="0"/>
              </a:rPr>
              <a:t> </a:t>
            </a:r>
          </a:p>
        </p:txBody>
      </p:sp>
      <p:sp>
        <p:nvSpPr>
          <p:cNvPr id="39944" name="Rectangle 8"/>
          <p:cNvSpPr>
            <a:spLocks noChangeArrowheads="1"/>
          </p:cNvSpPr>
          <p:nvPr/>
        </p:nvSpPr>
        <p:spPr bwMode="auto">
          <a:xfrm>
            <a:off x="1676400" y="4495800"/>
            <a:ext cx="7467600" cy="946150"/>
          </a:xfrm>
          <a:prstGeom prst="rect">
            <a:avLst/>
          </a:prstGeom>
          <a:noFill/>
          <a:ln w="9525">
            <a:noFill/>
            <a:miter lim="800000"/>
            <a:headEnd/>
            <a:tailEnd/>
          </a:ln>
          <a:effectLst/>
        </p:spPr>
        <p:txBody>
          <a:bodyPr anchor="ctr">
            <a:spAutoFit/>
          </a:bodyPr>
          <a:lstStyle/>
          <a:p>
            <a:r>
              <a:rPr lang="en-US" sz="2800" b="1" i="1">
                <a:hlinkClick r:id="rId7"/>
              </a:rPr>
              <a:t>mperialism </a:t>
            </a:r>
            <a:r>
              <a:rPr lang="en-US" sz="2800" b="1"/>
              <a:t>– when one country takes over another country economically and politically</a:t>
            </a:r>
            <a:endParaRPr lang="en-US" b="1">
              <a:latin typeface="Arial" charset="0"/>
            </a:endParaRPr>
          </a:p>
        </p:txBody>
      </p:sp>
      <p:sp>
        <p:nvSpPr>
          <p:cNvPr id="39945" name="Rectangle 9"/>
          <p:cNvSpPr>
            <a:spLocks noChangeArrowheads="1"/>
          </p:cNvSpPr>
          <p:nvPr/>
        </p:nvSpPr>
        <p:spPr bwMode="auto">
          <a:xfrm>
            <a:off x="1828800" y="5638800"/>
            <a:ext cx="7315200" cy="946150"/>
          </a:xfrm>
          <a:prstGeom prst="rect">
            <a:avLst/>
          </a:prstGeom>
          <a:noFill/>
          <a:ln w="9525">
            <a:noFill/>
            <a:miter lim="800000"/>
            <a:headEnd/>
            <a:tailEnd/>
          </a:ln>
          <a:effectLst/>
        </p:spPr>
        <p:txBody>
          <a:bodyPr anchor="ctr">
            <a:spAutoFit/>
          </a:bodyPr>
          <a:lstStyle/>
          <a:p>
            <a:r>
              <a:rPr lang="en-US" sz="2800" b="1" i="1">
                <a:hlinkClick r:id="rId8"/>
              </a:rPr>
              <a:t>ssassination</a:t>
            </a:r>
            <a:r>
              <a:rPr lang="en-US" sz="2800" b="1"/>
              <a:t> – murder of Austrian Archduke Franz Ferdinand</a:t>
            </a:r>
            <a:endParaRPr lang="en-US" b="1">
              <a:latin typeface="Arial" charset="0"/>
            </a:endParaRPr>
          </a:p>
        </p:txBody>
      </p:sp>
      <p:sp>
        <p:nvSpPr>
          <p:cNvPr id="39946" name="Text Box 10"/>
          <p:cNvSpPr txBox="1">
            <a:spLocks noChangeArrowheads="1"/>
          </p:cNvSpPr>
          <p:nvPr/>
        </p:nvSpPr>
        <p:spPr bwMode="auto">
          <a:xfrm>
            <a:off x="7391400" y="0"/>
            <a:ext cx="1676400" cy="579438"/>
          </a:xfrm>
          <a:prstGeom prst="rect">
            <a:avLst/>
          </a:prstGeom>
          <a:noFill/>
          <a:ln w="9525">
            <a:noFill/>
            <a:miter lim="800000"/>
            <a:headEnd/>
            <a:tailEnd/>
          </a:ln>
          <a:effectLst/>
        </p:spPr>
        <p:txBody>
          <a:bodyPr>
            <a:spAutoFit/>
          </a:bodyPr>
          <a:lstStyle/>
          <a:p>
            <a:pPr algn="ctr">
              <a:spcBef>
                <a:spcPct val="50000"/>
              </a:spcBef>
            </a:pPr>
            <a:r>
              <a:rPr lang="en-US" sz="3200" b="1">
                <a:solidFill>
                  <a:srgbClr val="CC3300"/>
                </a:solidFill>
              </a:rPr>
              <a:t>M</a:t>
            </a:r>
            <a:r>
              <a:rPr lang="en-US" sz="3200" b="1">
                <a:solidFill>
                  <a:srgbClr val="006600"/>
                </a:solidFill>
              </a:rPr>
              <a:t>A</a:t>
            </a:r>
            <a:r>
              <a:rPr lang="en-US" sz="3200" b="1">
                <a:solidFill>
                  <a:srgbClr val="0000CC"/>
                </a:solidFill>
              </a:rPr>
              <a:t>N</a:t>
            </a:r>
            <a:r>
              <a:rPr lang="en-US" sz="3200" b="1">
                <a:solidFill>
                  <a:srgbClr val="CC0066"/>
                </a:solidFill>
              </a:rPr>
              <a:t>I</a:t>
            </a:r>
            <a:r>
              <a:rPr lang="en-US" sz="3200" b="1">
                <a:solidFill>
                  <a:srgbClr val="663300"/>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9946">
                                            <p:txEl>
                                              <p:pRg st="0" end="0"/>
                                            </p:txEl>
                                          </p:spTgt>
                                        </p:tgtEl>
                                        <p:attrNameLst>
                                          <p:attrName>style.visibility</p:attrName>
                                        </p:attrNameLst>
                                      </p:cBhvr>
                                      <p:to>
                                        <p:strVal val="visible"/>
                                      </p:to>
                                    </p:set>
                                    <p:anim calcmode="discrete" valueType="clr">
                                      <p:cBhvr override="childStyle">
                                        <p:cTn id="7" dur="2000"/>
                                        <p:tgtEl>
                                          <p:spTgt spid="399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00"/>
                                        <p:tgtEl>
                                          <p:spTgt spid="39946">
                                            <p:txEl>
                                              <p:pRg st="0" end="0"/>
                                            </p:txEl>
                                          </p:spTgt>
                                        </p:tgtEl>
                                        <p:attrNameLst>
                                          <p:attrName>fillcolor</p:attrName>
                                        </p:attrNameLst>
                                      </p:cBhvr>
                                      <p:tavLst>
                                        <p:tav tm="0">
                                          <p:val>
                                            <p:clrVal>
                                              <a:schemeClr val="accent2"/>
                                            </p:clrVal>
                                          </p:val>
                                        </p:tav>
                                        <p:tav tm="50000">
                                          <p:val>
                                            <p:clrVal>
                                              <a:schemeClr val="hlink"/>
                                            </p:clrVal>
                                          </p:val>
                                        </p:tav>
                                      </p:tavLst>
                                    </p:anim>
                                    <p:set>
                                      <p:cBhvr>
                                        <p:cTn id="9" dur="2000"/>
                                        <p:tgtEl>
                                          <p:spTgt spid="3994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9940"/>
                                        </p:tgtEl>
                                        <p:attrNameLst>
                                          <p:attrName>style.visibility</p:attrName>
                                        </p:attrNameLst>
                                      </p:cBhvr>
                                      <p:to>
                                        <p:strVal val="visible"/>
                                      </p:to>
                                    </p:set>
                                    <p:animEffect transition="in" filter="wipe(up)">
                                      <p:cBhvr>
                                        <p:cTn id="14" dur="2000"/>
                                        <p:tgtEl>
                                          <p:spTgt spid="3994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9941"/>
                                        </p:tgtEl>
                                        <p:attrNameLst>
                                          <p:attrName>style.visibility</p:attrName>
                                        </p:attrNameLst>
                                      </p:cBhvr>
                                      <p:to>
                                        <p:strVal val="visible"/>
                                      </p:to>
                                    </p:set>
                                    <p:animEffect transition="in" filter="blinds(horizontal)">
                                      <p:cBhvr>
                                        <p:cTn id="19" dur="500"/>
                                        <p:tgtEl>
                                          <p:spTgt spid="3994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9942"/>
                                        </p:tgtEl>
                                        <p:attrNameLst>
                                          <p:attrName>style.visibility</p:attrName>
                                        </p:attrNameLst>
                                      </p:cBhvr>
                                      <p:to>
                                        <p:strVal val="visible"/>
                                      </p:to>
                                    </p:set>
                                    <p:animEffect transition="in" filter="box(in)">
                                      <p:cBhvr>
                                        <p:cTn id="24" dur="500"/>
                                        <p:tgtEl>
                                          <p:spTgt spid="3994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9943"/>
                                        </p:tgtEl>
                                        <p:attrNameLst>
                                          <p:attrName>style.visibility</p:attrName>
                                        </p:attrNameLst>
                                      </p:cBhvr>
                                      <p:to>
                                        <p:strVal val="visible"/>
                                      </p:to>
                                    </p:set>
                                    <p:animEffect transition="in" filter="checkerboard(across)">
                                      <p:cBhvr>
                                        <p:cTn id="29" dur="500"/>
                                        <p:tgtEl>
                                          <p:spTgt spid="39943"/>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9944"/>
                                        </p:tgtEl>
                                        <p:attrNameLst>
                                          <p:attrName>style.visibility</p:attrName>
                                        </p:attrNameLst>
                                      </p:cBhvr>
                                      <p:to>
                                        <p:strVal val="visible"/>
                                      </p:to>
                                    </p:set>
                                    <p:anim calcmode="lin" valueType="num">
                                      <p:cBhvr>
                                        <p:cTn id="34" dur="500" fill="hold"/>
                                        <p:tgtEl>
                                          <p:spTgt spid="39944"/>
                                        </p:tgtEl>
                                        <p:attrNameLst>
                                          <p:attrName>ppt_w</p:attrName>
                                        </p:attrNameLst>
                                      </p:cBhvr>
                                      <p:tavLst>
                                        <p:tav tm="0">
                                          <p:val>
                                            <p:strVal val="#ppt_w*0.05"/>
                                          </p:val>
                                        </p:tav>
                                        <p:tav tm="100000">
                                          <p:val>
                                            <p:strVal val="#ppt_w"/>
                                          </p:val>
                                        </p:tav>
                                      </p:tavLst>
                                    </p:anim>
                                    <p:anim calcmode="lin" valueType="num">
                                      <p:cBhvr>
                                        <p:cTn id="35" dur="500" fill="hold"/>
                                        <p:tgtEl>
                                          <p:spTgt spid="39944"/>
                                        </p:tgtEl>
                                        <p:attrNameLst>
                                          <p:attrName>ppt_h</p:attrName>
                                        </p:attrNameLst>
                                      </p:cBhvr>
                                      <p:tavLst>
                                        <p:tav tm="0">
                                          <p:val>
                                            <p:strVal val="#ppt_h"/>
                                          </p:val>
                                        </p:tav>
                                        <p:tav tm="100000">
                                          <p:val>
                                            <p:strVal val="#ppt_h"/>
                                          </p:val>
                                        </p:tav>
                                      </p:tavLst>
                                    </p:anim>
                                    <p:anim calcmode="lin" valueType="num">
                                      <p:cBhvr>
                                        <p:cTn id="36" dur="500" fill="hold"/>
                                        <p:tgtEl>
                                          <p:spTgt spid="39944"/>
                                        </p:tgtEl>
                                        <p:attrNameLst>
                                          <p:attrName>ppt_x</p:attrName>
                                        </p:attrNameLst>
                                      </p:cBhvr>
                                      <p:tavLst>
                                        <p:tav tm="0">
                                          <p:val>
                                            <p:strVal val="#ppt_x-.2"/>
                                          </p:val>
                                        </p:tav>
                                        <p:tav tm="100000">
                                          <p:val>
                                            <p:strVal val="#ppt_x"/>
                                          </p:val>
                                        </p:tav>
                                      </p:tavLst>
                                    </p:anim>
                                    <p:anim calcmode="lin" valueType="num">
                                      <p:cBhvr>
                                        <p:cTn id="37" dur="500" fill="hold"/>
                                        <p:tgtEl>
                                          <p:spTgt spid="39944"/>
                                        </p:tgtEl>
                                        <p:attrNameLst>
                                          <p:attrName>ppt_y</p:attrName>
                                        </p:attrNameLst>
                                      </p:cBhvr>
                                      <p:tavLst>
                                        <p:tav tm="0">
                                          <p:val>
                                            <p:strVal val="#ppt_y"/>
                                          </p:val>
                                        </p:tav>
                                        <p:tav tm="100000">
                                          <p:val>
                                            <p:strVal val="#ppt_y"/>
                                          </p:val>
                                        </p:tav>
                                      </p:tavLst>
                                    </p:anim>
                                    <p:animEffect transition="in" filter="fade">
                                      <p:cBhvr>
                                        <p:cTn id="38" dur="500"/>
                                        <p:tgtEl>
                                          <p:spTgt spid="39944"/>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9945"/>
                                        </p:tgtEl>
                                        <p:attrNameLst>
                                          <p:attrName>style.visibility</p:attrName>
                                        </p:attrNameLst>
                                      </p:cBhvr>
                                      <p:to>
                                        <p:strVal val="visible"/>
                                      </p:to>
                                    </p:set>
                                    <p:anim calcmode="lin" valueType="num">
                                      <p:cBhvr>
                                        <p:cTn id="43" dur="250" decel="50000" fill="hold">
                                          <p:stCondLst>
                                            <p:cond delay="0"/>
                                          </p:stCondLst>
                                        </p:cTn>
                                        <p:tgtEl>
                                          <p:spTgt spid="39945"/>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39945"/>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39945"/>
                                        </p:tgtEl>
                                        <p:attrNameLst>
                                          <p:attrName>ppt_w</p:attrName>
                                        </p:attrNameLst>
                                      </p:cBhvr>
                                      <p:tavLst>
                                        <p:tav tm="0">
                                          <p:val>
                                            <p:strVal val="#ppt_w*.05"/>
                                          </p:val>
                                        </p:tav>
                                        <p:tav tm="100000">
                                          <p:val>
                                            <p:strVal val="#ppt_w"/>
                                          </p:val>
                                        </p:tav>
                                      </p:tavLst>
                                    </p:anim>
                                    <p:anim calcmode="lin" valueType="num">
                                      <p:cBhvr>
                                        <p:cTn id="46" dur="500" fill="hold"/>
                                        <p:tgtEl>
                                          <p:spTgt spid="39945"/>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39945"/>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39945"/>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39945"/>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P spid="39942" grpId="0"/>
      <p:bldP spid="39943" grpId="0"/>
      <p:bldP spid="39944" grpId="0"/>
      <p:bldP spid="399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Group 2"/>
          <p:cNvGraphicFramePr>
            <a:graphicFrameLocks noGrp="1"/>
          </p:cNvGraphicFramePr>
          <p:nvPr>
            <p:ph sz="half" idx="2"/>
          </p:nvPr>
        </p:nvGraphicFramePr>
        <p:xfrm>
          <a:off x="1447800" y="3843338"/>
          <a:ext cx="7696200" cy="3017520"/>
        </p:xfrm>
        <a:graphic>
          <a:graphicData uri="http://schemas.openxmlformats.org/drawingml/2006/table">
            <a:tbl>
              <a:tblPr/>
              <a:tblGrid>
                <a:gridCol w="2308225"/>
                <a:gridCol w="5387975"/>
              </a:tblGrid>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rPr>
                        <a:t>1910-1914 Increase in Defense Expenditures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67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France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20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Britain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Russia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20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Germany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73%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2006" name="Text Box 22"/>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CC3300"/>
                </a:solidFill>
              </a:rPr>
              <a:t> </a:t>
            </a:r>
            <a:r>
              <a:rPr lang="en-US" sz="4800" b="1">
                <a:solidFill>
                  <a:srgbClr val="CC3300"/>
                </a:solidFill>
              </a:rPr>
              <a:t>M</a:t>
            </a:r>
            <a:r>
              <a:rPr lang="en-US" sz="3600">
                <a:solidFill>
                  <a:srgbClr val="CC3300"/>
                </a:solidFill>
              </a:rPr>
              <a:t>ilitarism</a:t>
            </a:r>
          </a:p>
        </p:txBody>
      </p:sp>
      <p:graphicFrame>
        <p:nvGraphicFramePr>
          <p:cNvPr id="42007" name="Group 23"/>
          <p:cNvGraphicFramePr>
            <a:graphicFrameLocks noGrp="1"/>
          </p:cNvGraphicFramePr>
          <p:nvPr>
            <p:ph sz="half" idx="1"/>
          </p:nvPr>
        </p:nvGraphicFramePr>
        <p:xfrm>
          <a:off x="1524000" y="2362200"/>
          <a:ext cx="7620000" cy="1100773"/>
        </p:xfrm>
        <a:graphic>
          <a:graphicData uri="http://schemas.openxmlformats.org/drawingml/2006/table">
            <a:tbl>
              <a:tblPr/>
              <a:tblGrid>
                <a:gridCol w="1270000"/>
                <a:gridCol w="1270000"/>
                <a:gridCol w="1270000"/>
                <a:gridCol w="1270000"/>
                <a:gridCol w="1270000"/>
                <a:gridCol w="1270000"/>
              </a:tblGrid>
              <a:tr h="331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1870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1880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1890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1900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1910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1914</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noFill/>
                  </a:tcPr>
                </a:tc>
              </a:tr>
              <a:tr h="5826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94</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130</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154</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268</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289</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398</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42024" name="Text Box 40"/>
          <p:cNvSpPr txBox="1">
            <a:spLocks noChangeArrowheads="1"/>
          </p:cNvSpPr>
          <p:nvPr/>
        </p:nvSpPr>
        <p:spPr bwMode="auto">
          <a:xfrm>
            <a:off x="1447800" y="762000"/>
            <a:ext cx="7696200" cy="13731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800" b="1">
                <a:solidFill>
                  <a:srgbClr val="1B1B53"/>
                </a:solidFill>
                <a:effectLst>
                  <a:outerShdw blurRad="38100" dist="38100" dir="2700000" algn="tl">
                    <a:srgbClr val="C0C0C0"/>
                  </a:outerShdw>
                </a:effectLst>
              </a:rPr>
              <a:t>Total Defense Expenditures for the Great Powers [Ger., A-H, It., Fr., Br., Rus.] </a:t>
            </a:r>
            <a:br>
              <a:rPr lang="en-US" sz="2800" b="1">
                <a:solidFill>
                  <a:srgbClr val="1B1B53"/>
                </a:solidFill>
                <a:effectLst>
                  <a:outerShdw blurRad="38100" dist="38100" dir="2700000" algn="tl">
                    <a:srgbClr val="C0C0C0"/>
                  </a:outerShdw>
                </a:effectLst>
              </a:rPr>
            </a:br>
            <a:r>
              <a:rPr lang="en-US" sz="2800" b="1">
                <a:solidFill>
                  <a:srgbClr val="1B1B53"/>
                </a:solidFill>
                <a:effectLst>
                  <a:outerShdw blurRad="38100" dist="38100" dir="2700000" algn="tl">
                    <a:srgbClr val="C0C0C0"/>
                  </a:outerShdw>
                </a:effectLst>
              </a:rPr>
              <a:t>in millions of £s (British pounds).</a:t>
            </a:r>
          </a:p>
        </p:txBody>
      </p:sp>
      <p:pic>
        <p:nvPicPr>
          <p:cNvPr id="42025" name="Picture 41"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pic>
        <p:nvPicPr>
          <p:cNvPr id="43011" name="Picture 3" descr="france_large"/>
          <p:cNvPicPr>
            <a:picLocks noChangeAspect="1" noChangeArrowheads="1"/>
          </p:cNvPicPr>
          <p:nvPr/>
        </p:nvPicPr>
        <p:blipFill>
          <a:blip r:embed="rId3" cstate="print"/>
          <a:srcRect/>
          <a:stretch>
            <a:fillRect/>
          </a:stretch>
        </p:blipFill>
        <p:spPr bwMode="auto">
          <a:xfrm>
            <a:off x="1676400" y="3581400"/>
            <a:ext cx="1981200" cy="1320800"/>
          </a:xfrm>
          <a:prstGeom prst="rect">
            <a:avLst/>
          </a:prstGeom>
          <a:noFill/>
          <a:ln w="9525">
            <a:noFill/>
            <a:miter lim="800000"/>
            <a:headEnd/>
            <a:tailEnd/>
          </a:ln>
          <a:effectLst/>
        </p:spPr>
      </p:pic>
      <p:pic>
        <p:nvPicPr>
          <p:cNvPr id="43012" name="Picture 4" descr="russia_large"/>
          <p:cNvPicPr>
            <a:picLocks noChangeAspect="1" noChangeArrowheads="1"/>
          </p:cNvPicPr>
          <p:nvPr/>
        </p:nvPicPr>
        <p:blipFill>
          <a:blip r:embed="rId4" cstate="print"/>
          <a:srcRect/>
          <a:stretch>
            <a:fillRect/>
          </a:stretch>
        </p:blipFill>
        <p:spPr bwMode="auto">
          <a:xfrm>
            <a:off x="1676400" y="5334000"/>
            <a:ext cx="1981200" cy="1320800"/>
          </a:xfrm>
          <a:prstGeom prst="rect">
            <a:avLst/>
          </a:prstGeom>
          <a:noFill/>
          <a:ln w="9525">
            <a:noFill/>
            <a:miter lim="800000"/>
            <a:headEnd/>
            <a:tailEnd/>
          </a:ln>
          <a:effectLst/>
        </p:spPr>
      </p:pic>
      <p:pic>
        <p:nvPicPr>
          <p:cNvPr id="43013" name="Picture 5" descr="unitedkingdom_medium"/>
          <p:cNvPicPr>
            <a:picLocks noChangeAspect="1" noChangeArrowheads="1"/>
          </p:cNvPicPr>
          <p:nvPr/>
        </p:nvPicPr>
        <p:blipFill>
          <a:blip r:embed="rId5" cstate="print"/>
          <a:srcRect/>
          <a:stretch>
            <a:fillRect/>
          </a:stretch>
        </p:blipFill>
        <p:spPr bwMode="auto">
          <a:xfrm>
            <a:off x="1676400" y="1676400"/>
            <a:ext cx="1981200" cy="1295400"/>
          </a:xfrm>
          <a:prstGeom prst="rect">
            <a:avLst/>
          </a:prstGeom>
          <a:noFill/>
          <a:ln w="9525">
            <a:noFill/>
            <a:miter lim="800000"/>
            <a:headEnd/>
            <a:tailEnd/>
          </a:ln>
          <a:effectLst/>
        </p:spPr>
      </p:pic>
      <p:pic>
        <p:nvPicPr>
          <p:cNvPr id="43014" name="Picture 6" descr="arms"/>
          <p:cNvPicPr>
            <a:picLocks noChangeAspect="1" noChangeArrowheads="1"/>
          </p:cNvPicPr>
          <p:nvPr/>
        </p:nvPicPr>
        <p:blipFill>
          <a:blip r:embed="rId6" cstate="print"/>
          <a:srcRect l="1622" r="1622"/>
          <a:stretch>
            <a:fillRect/>
          </a:stretch>
        </p:blipFill>
        <p:spPr bwMode="auto">
          <a:xfrm>
            <a:off x="6705600" y="3505200"/>
            <a:ext cx="1981200" cy="1357313"/>
          </a:xfrm>
          <a:prstGeom prst="rect">
            <a:avLst/>
          </a:prstGeom>
          <a:noFill/>
          <a:ln w="9525">
            <a:noFill/>
            <a:miter lim="800000"/>
            <a:headEnd/>
            <a:tailEnd/>
          </a:ln>
          <a:effectLst/>
        </p:spPr>
      </p:pic>
      <p:pic>
        <p:nvPicPr>
          <p:cNvPr id="43015" name="Picture 7" descr="germany_noeagle_medium"/>
          <p:cNvPicPr>
            <a:picLocks noChangeAspect="1" noChangeArrowheads="1"/>
          </p:cNvPicPr>
          <p:nvPr/>
        </p:nvPicPr>
        <p:blipFill>
          <a:blip r:embed="rId7" cstate="print"/>
          <a:srcRect/>
          <a:stretch>
            <a:fillRect/>
          </a:stretch>
        </p:blipFill>
        <p:spPr bwMode="auto">
          <a:xfrm>
            <a:off x="6705600" y="1752600"/>
            <a:ext cx="1981200" cy="1295400"/>
          </a:xfrm>
          <a:prstGeom prst="rect">
            <a:avLst/>
          </a:prstGeom>
          <a:noFill/>
        </p:spPr>
      </p:pic>
      <p:pic>
        <p:nvPicPr>
          <p:cNvPr id="43016" name="Picture 8" descr="ITAL001"/>
          <p:cNvPicPr>
            <a:picLocks noChangeAspect="1" noChangeArrowheads="1"/>
          </p:cNvPicPr>
          <p:nvPr/>
        </p:nvPicPr>
        <p:blipFill>
          <a:blip r:embed="rId8" cstate="print"/>
          <a:srcRect l="2777" t="4117" r="2777" b="5318"/>
          <a:stretch>
            <a:fillRect/>
          </a:stretch>
        </p:blipFill>
        <p:spPr bwMode="auto">
          <a:xfrm>
            <a:off x="6705600" y="5334000"/>
            <a:ext cx="1981200" cy="1295400"/>
          </a:xfrm>
          <a:prstGeom prst="rect">
            <a:avLst/>
          </a:prstGeom>
          <a:noFill/>
        </p:spPr>
      </p:pic>
      <p:sp>
        <p:nvSpPr>
          <p:cNvPr id="43017" name="Line 9"/>
          <p:cNvSpPr>
            <a:spLocks noChangeShapeType="1"/>
          </p:cNvSpPr>
          <p:nvPr/>
        </p:nvSpPr>
        <p:spPr bwMode="auto">
          <a:xfrm>
            <a:off x="3962400" y="4191000"/>
            <a:ext cx="304800" cy="0"/>
          </a:xfrm>
          <a:prstGeom prst="line">
            <a:avLst/>
          </a:prstGeom>
          <a:noFill/>
          <a:ln w="38100" cap="sq">
            <a:solidFill>
              <a:srgbClr val="E61F0A"/>
            </a:solidFill>
            <a:round/>
            <a:headEnd type="none" w="sm" len="sm"/>
            <a:tailEnd type="triangle" w="med" len="med"/>
          </a:ln>
          <a:effectLst/>
        </p:spPr>
        <p:txBody>
          <a:bodyPr wrap="none"/>
          <a:lstStyle/>
          <a:p>
            <a:endParaRPr lang="en-US"/>
          </a:p>
        </p:txBody>
      </p:sp>
      <p:sp>
        <p:nvSpPr>
          <p:cNvPr id="43018" name="Line 10"/>
          <p:cNvSpPr>
            <a:spLocks noChangeShapeType="1"/>
          </p:cNvSpPr>
          <p:nvPr/>
        </p:nvSpPr>
        <p:spPr bwMode="auto">
          <a:xfrm flipH="1">
            <a:off x="6400800" y="2286000"/>
            <a:ext cx="0" cy="3657600"/>
          </a:xfrm>
          <a:prstGeom prst="line">
            <a:avLst/>
          </a:prstGeom>
          <a:noFill/>
          <a:ln w="38100" cap="sq">
            <a:solidFill>
              <a:schemeClr val="folHlink"/>
            </a:solidFill>
            <a:round/>
            <a:headEnd type="none" w="sm" len="sm"/>
            <a:tailEnd type="none" w="sm" len="sm"/>
          </a:ln>
          <a:effectLst/>
        </p:spPr>
        <p:txBody>
          <a:bodyPr wrap="none"/>
          <a:lstStyle/>
          <a:p>
            <a:endParaRPr lang="en-US"/>
          </a:p>
        </p:txBody>
      </p:sp>
      <p:sp>
        <p:nvSpPr>
          <p:cNvPr id="43019" name="Line 11"/>
          <p:cNvSpPr>
            <a:spLocks noChangeShapeType="1"/>
          </p:cNvSpPr>
          <p:nvPr/>
        </p:nvSpPr>
        <p:spPr bwMode="auto">
          <a:xfrm flipH="1">
            <a:off x="6096000" y="4191000"/>
            <a:ext cx="304800" cy="0"/>
          </a:xfrm>
          <a:prstGeom prst="line">
            <a:avLst/>
          </a:prstGeom>
          <a:noFill/>
          <a:ln w="38100" cap="sq">
            <a:solidFill>
              <a:schemeClr val="folHlink"/>
            </a:solidFill>
            <a:round/>
            <a:headEnd type="none" w="sm" len="sm"/>
            <a:tailEnd type="triangle" w="med" len="med"/>
          </a:ln>
          <a:effectLst/>
        </p:spPr>
        <p:txBody>
          <a:bodyPr wrap="none"/>
          <a:lstStyle/>
          <a:p>
            <a:endParaRPr lang="en-US"/>
          </a:p>
        </p:txBody>
      </p:sp>
      <p:sp>
        <p:nvSpPr>
          <p:cNvPr id="43020" name="AutoShape 12"/>
          <p:cNvSpPr>
            <a:spLocks noChangeArrowheads="1"/>
          </p:cNvSpPr>
          <p:nvPr/>
        </p:nvSpPr>
        <p:spPr bwMode="auto">
          <a:xfrm>
            <a:off x="4419600" y="3124200"/>
            <a:ext cx="1600200" cy="1981200"/>
          </a:xfrm>
          <a:prstGeom prst="irregularSeal1">
            <a:avLst/>
          </a:prstGeom>
          <a:gradFill rotWithShape="1">
            <a:gsLst>
              <a:gs pos="0">
                <a:srgbClr val="4D0808"/>
              </a:gs>
              <a:gs pos="30000">
                <a:srgbClr val="FF0300"/>
              </a:gs>
              <a:gs pos="55000">
                <a:srgbClr val="FF7A00"/>
              </a:gs>
              <a:gs pos="100000">
                <a:srgbClr val="FFF200"/>
              </a:gs>
            </a:gsLst>
            <a:lin ang="18900000" scaled="1"/>
          </a:gradFill>
          <a:ln w="12700" cap="sq">
            <a:solidFill>
              <a:schemeClr val="tx1"/>
            </a:solidFill>
            <a:miter lim="800000"/>
            <a:headEnd type="none" w="sm" len="sm"/>
            <a:tailEnd type="none" w="sm" len="sm"/>
          </a:ln>
          <a:effectLst>
            <a:outerShdw dist="92457" dir="4443276" algn="ctr" rotWithShape="0">
              <a:srgbClr val="996600"/>
            </a:outerShdw>
          </a:effectLst>
        </p:spPr>
        <p:txBody>
          <a:bodyPr wrap="none" anchor="ctr"/>
          <a:lstStyle/>
          <a:p>
            <a:pPr algn="ctr"/>
            <a:endParaRPr lang="en-US" sz="2400">
              <a:effectLst>
                <a:outerShdw blurRad="38100" dist="38100" dir="2700000" algn="tl">
                  <a:srgbClr val="FFFFFF"/>
                </a:outerShdw>
              </a:effectLst>
              <a:latin typeface="Arial Narrow" pitchFamily="34" charset="0"/>
            </a:endParaRPr>
          </a:p>
        </p:txBody>
      </p:sp>
      <p:sp>
        <p:nvSpPr>
          <p:cNvPr id="43021" name="Text Box 13"/>
          <p:cNvSpPr txBox="1">
            <a:spLocks noChangeArrowheads="1"/>
          </p:cNvSpPr>
          <p:nvPr/>
        </p:nvSpPr>
        <p:spPr bwMode="auto">
          <a:xfrm>
            <a:off x="1219200" y="762000"/>
            <a:ext cx="31242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pPr>
            <a:r>
              <a:rPr lang="en-US" sz="2800" u="sng">
                <a:solidFill>
                  <a:srgbClr val="E61F0A"/>
                </a:solidFill>
                <a:effectLst>
                  <a:outerShdw blurRad="38100" dist="38100" dir="2700000" algn="tl">
                    <a:srgbClr val="C0C0C0"/>
                  </a:outerShdw>
                </a:effectLst>
              </a:rPr>
              <a:t>Triple Entente</a:t>
            </a:r>
            <a:r>
              <a:rPr lang="en-US" sz="2800">
                <a:solidFill>
                  <a:srgbClr val="E61F0A"/>
                </a:solidFill>
                <a:effectLst>
                  <a:outerShdw blurRad="38100" dist="38100" dir="2700000" algn="tl">
                    <a:srgbClr val="C0C0C0"/>
                  </a:outerShdw>
                </a:effectLst>
              </a:rPr>
              <a:t>:</a:t>
            </a:r>
          </a:p>
        </p:txBody>
      </p:sp>
      <p:sp>
        <p:nvSpPr>
          <p:cNvPr id="43022" name="Text Box 14"/>
          <p:cNvSpPr txBox="1">
            <a:spLocks noChangeArrowheads="1"/>
          </p:cNvSpPr>
          <p:nvPr/>
        </p:nvSpPr>
        <p:spPr bwMode="auto">
          <a:xfrm>
            <a:off x="6324600" y="762000"/>
            <a:ext cx="28194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pPr>
            <a:r>
              <a:rPr lang="en-US" sz="2800" u="sng">
                <a:solidFill>
                  <a:schemeClr val="folHlink"/>
                </a:solidFill>
                <a:effectLst>
                  <a:outerShdw blurRad="38100" dist="38100" dir="2700000" algn="tl">
                    <a:srgbClr val="C0C0C0"/>
                  </a:outerShdw>
                </a:effectLst>
              </a:rPr>
              <a:t>Triple Alliance</a:t>
            </a:r>
            <a:r>
              <a:rPr lang="en-US" sz="2800">
                <a:solidFill>
                  <a:schemeClr val="folHlink"/>
                </a:solidFill>
                <a:effectLst>
                  <a:outerShdw blurRad="38100" dist="38100" dir="2700000" algn="tl">
                    <a:srgbClr val="C0C0C0"/>
                  </a:outerShdw>
                </a:effectLst>
              </a:rPr>
              <a:t>:</a:t>
            </a:r>
          </a:p>
        </p:txBody>
      </p:sp>
      <p:sp>
        <p:nvSpPr>
          <p:cNvPr id="43023" name="Line 15"/>
          <p:cNvSpPr>
            <a:spLocks noChangeShapeType="1"/>
          </p:cNvSpPr>
          <p:nvPr/>
        </p:nvSpPr>
        <p:spPr bwMode="auto">
          <a:xfrm flipH="1">
            <a:off x="3962400" y="2209800"/>
            <a:ext cx="0" cy="3657600"/>
          </a:xfrm>
          <a:prstGeom prst="line">
            <a:avLst/>
          </a:prstGeom>
          <a:noFill/>
          <a:ln w="38100" cap="sq">
            <a:solidFill>
              <a:srgbClr val="CC3300"/>
            </a:solidFill>
            <a:round/>
            <a:headEnd type="none" w="sm" len="sm"/>
            <a:tailEnd type="none" w="sm" len="sm"/>
          </a:ln>
          <a:effectLst/>
        </p:spPr>
        <p:txBody>
          <a:bodyPr wrap="none"/>
          <a:lstStyle/>
          <a:p>
            <a:endParaRPr lang="en-US"/>
          </a:p>
        </p:txBody>
      </p:sp>
      <p:sp>
        <p:nvSpPr>
          <p:cNvPr id="43024" name="Text Box 16"/>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009900"/>
                </a:solidFill>
              </a:rPr>
              <a:t>A</a:t>
            </a:r>
            <a:r>
              <a:rPr lang="en-US" sz="3600">
                <a:solidFill>
                  <a:srgbClr val="009900"/>
                </a:solidFill>
              </a:rPr>
              <a:t>lliances</a:t>
            </a:r>
          </a:p>
        </p:txBody>
      </p:sp>
      <p:sp>
        <p:nvSpPr>
          <p:cNvPr id="43025" name="Text Box 17"/>
          <p:cNvSpPr txBox="1">
            <a:spLocks noChangeArrowheads="1"/>
          </p:cNvSpPr>
          <p:nvPr/>
        </p:nvSpPr>
        <p:spPr bwMode="auto">
          <a:xfrm>
            <a:off x="6553200" y="1295400"/>
            <a:ext cx="2286000" cy="519113"/>
          </a:xfrm>
          <a:prstGeom prst="rect">
            <a:avLst/>
          </a:prstGeom>
          <a:noFill/>
          <a:ln w="9525">
            <a:noFill/>
            <a:miter lim="800000"/>
            <a:headEnd/>
            <a:tailEnd/>
          </a:ln>
          <a:effectLst/>
        </p:spPr>
        <p:txBody>
          <a:bodyPr>
            <a:spAutoFit/>
          </a:bodyPr>
          <a:lstStyle/>
          <a:p>
            <a:pPr algn="ctr">
              <a:spcBef>
                <a:spcPct val="50000"/>
              </a:spcBef>
            </a:pPr>
            <a:r>
              <a:rPr lang="en-US" sz="2800" b="1"/>
              <a:t>Germany</a:t>
            </a:r>
          </a:p>
        </p:txBody>
      </p:sp>
      <p:sp>
        <p:nvSpPr>
          <p:cNvPr id="43026" name="Text Box 18"/>
          <p:cNvSpPr txBox="1">
            <a:spLocks noChangeArrowheads="1"/>
          </p:cNvSpPr>
          <p:nvPr/>
        </p:nvSpPr>
        <p:spPr bwMode="auto">
          <a:xfrm>
            <a:off x="6324600" y="3048000"/>
            <a:ext cx="2819400" cy="519113"/>
          </a:xfrm>
          <a:prstGeom prst="rect">
            <a:avLst/>
          </a:prstGeom>
          <a:noFill/>
          <a:ln w="9525">
            <a:noFill/>
            <a:miter lim="800000"/>
            <a:headEnd/>
            <a:tailEnd/>
          </a:ln>
          <a:effectLst/>
        </p:spPr>
        <p:txBody>
          <a:bodyPr>
            <a:spAutoFit/>
          </a:bodyPr>
          <a:lstStyle/>
          <a:p>
            <a:pPr algn="ctr">
              <a:spcBef>
                <a:spcPct val="50000"/>
              </a:spcBef>
            </a:pPr>
            <a:r>
              <a:rPr lang="en-US" sz="2800" b="1"/>
              <a:t>Austria-Hungary</a:t>
            </a:r>
          </a:p>
        </p:txBody>
      </p:sp>
      <p:sp>
        <p:nvSpPr>
          <p:cNvPr id="43027" name="Text Box 19"/>
          <p:cNvSpPr txBox="1">
            <a:spLocks noChangeArrowheads="1"/>
          </p:cNvSpPr>
          <p:nvPr/>
        </p:nvSpPr>
        <p:spPr bwMode="auto">
          <a:xfrm>
            <a:off x="6477000" y="4876800"/>
            <a:ext cx="2286000" cy="519113"/>
          </a:xfrm>
          <a:prstGeom prst="rect">
            <a:avLst/>
          </a:prstGeom>
          <a:noFill/>
          <a:ln w="9525">
            <a:noFill/>
            <a:miter lim="800000"/>
            <a:headEnd/>
            <a:tailEnd/>
          </a:ln>
          <a:effectLst/>
        </p:spPr>
        <p:txBody>
          <a:bodyPr>
            <a:spAutoFit/>
          </a:bodyPr>
          <a:lstStyle/>
          <a:p>
            <a:pPr algn="ctr">
              <a:spcBef>
                <a:spcPct val="50000"/>
              </a:spcBef>
            </a:pPr>
            <a:r>
              <a:rPr lang="en-US" sz="2800" b="1"/>
              <a:t>Italy</a:t>
            </a:r>
          </a:p>
        </p:txBody>
      </p:sp>
      <p:sp>
        <p:nvSpPr>
          <p:cNvPr id="43028" name="Text Box 20"/>
          <p:cNvSpPr txBox="1">
            <a:spLocks noChangeArrowheads="1"/>
          </p:cNvSpPr>
          <p:nvPr/>
        </p:nvSpPr>
        <p:spPr bwMode="auto">
          <a:xfrm>
            <a:off x="1600200" y="1219200"/>
            <a:ext cx="2286000" cy="519113"/>
          </a:xfrm>
          <a:prstGeom prst="rect">
            <a:avLst/>
          </a:prstGeom>
          <a:noFill/>
          <a:ln w="9525">
            <a:noFill/>
            <a:miter lim="800000"/>
            <a:headEnd/>
            <a:tailEnd/>
          </a:ln>
          <a:effectLst/>
        </p:spPr>
        <p:txBody>
          <a:bodyPr>
            <a:spAutoFit/>
          </a:bodyPr>
          <a:lstStyle/>
          <a:p>
            <a:pPr algn="ctr">
              <a:spcBef>
                <a:spcPct val="50000"/>
              </a:spcBef>
            </a:pPr>
            <a:r>
              <a:rPr lang="en-US" sz="2800" b="1"/>
              <a:t>Great Britain</a:t>
            </a:r>
          </a:p>
        </p:txBody>
      </p:sp>
      <p:sp>
        <p:nvSpPr>
          <p:cNvPr id="43029" name="Text Box 21"/>
          <p:cNvSpPr txBox="1">
            <a:spLocks noChangeArrowheads="1"/>
          </p:cNvSpPr>
          <p:nvPr/>
        </p:nvSpPr>
        <p:spPr bwMode="auto">
          <a:xfrm>
            <a:off x="1447800" y="3124200"/>
            <a:ext cx="2286000" cy="519113"/>
          </a:xfrm>
          <a:prstGeom prst="rect">
            <a:avLst/>
          </a:prstGeom>
          <a:noFill/>
          <a:ln w="9525">
            <a:noFill/>
            <a:miter lim="800000"/>
            <a:headEnd/>
            <a:tailEnd/>
          </a:ln>
          <a:effectLst/>
        </p:spPr>
        <p:txBody>
          <a:bodyPr>
            <a:spAutoFit/>
          </a:bodyPr>
          <a:lstStyle/>
          <a:p>
            <a:pPr algn="ctr">
              <a:spcBef>
                <a:spcPct val="50000"/>
              </a:spcBef>
            </a:pPr>
            <a:r>
              <a:rPr lang="en-US" sz="2800" b="1"/>
              <a:t>France</a:t>
            </a:r>
          </a:p>
        </p:txBody>
      </p:sp>
      <p:sp>
        <p:nvSpPr>
          <p:cNvPr id="43030" name="Text Box 22"/>
          <p:cNvSpPr txBox="1">
            <a:spLocks noChangeArrowheads="1"/>
          </p:cNvSpPr>
          <p:nvPr/>
        </p:nvSpPr>
        <p:spPr bwMode="auto">
          <a:xfrm>
            <a:off x="1676400" y="4876800"/>
            <a:ext cx="1905000" cy="519113"/>
          </a:xfrm>
          <a:prstGeom prst="rect">
            <a:avLst/>
          </a:prstGeom>
          <a:noFill/>
          <a:ln w="9525">
            <a:noFill/>
            <a:miter lim="800000"/>
            <a:headEnd/>
            <a:tailEnd/>
          </a:ln>
          <a:effectLst/>
        </p:spPr>
        <p:txBody>
          <a:bodyPr>
            <a:spAutoFit/>
          </a:bodyPr>
          <a:lstStyle/>
          <a:p>
            <a:pPr algn="ctr">
              <a:spcBef>
                <a:spcPct val="50000"/>
              </a:spcBef>
            </a:pPr>
            <a:r>
              <a:rPr lang="en-US" sz="2800" b="1"/>
              <a:t>Russia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21"/>
                                        </p:tgtEl>
                                        <p:attrNameLst>
                                          <p:attrName>style.visibility</p:attrName>
                                        </p:attrNameLst>
                                      </p:cBhvr>
                                      <p:to>
                                        <p:strVal val="visible"/>
                                      </p:to>
                                    </p:set>
                                    <p:animEffect transition="in" filter="box(in)">
                                      <p:cBhvr>
                                        <p:cTn id="7" dur="500"/>
                                        <p:tgtEl>
                                          <p:spTgt spid="430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3022"/>
                                        </p:tgtEl>
                                        <p:attrNameLst>
                                          <p:attrName>style.visibility</p:attrName>
                                        </p:attrNameLst>
                                      </p:cBhvr>
                                      <p:to>
                                        <p:strVal val="visible"/>
                                      </p:to>
                                    </p:set>
                                    <p:animEffect transition="in" filter="box(in)">
                                      <p:cBhvr>
                                        <p:cTn id="10" dur="500"/>
                                        <p:tgtEl>
                                          <p:spTgt spid="430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3013"/>
                                        </p:tgtEl>
                                        <p:attrNameLst>
                                          <p:attrName>style.visibility</p:attrName>
                                        </p:attrNameLst>
                                      </p:cBhvr>
                                      <p:to>
                                        <p:strVal val="visible"/>
                                      </p:to>
                                    </p:set>
                                    <p:animEffect transition="in" filter="checkerboard(across)">
                                      <p:cBhvr>
                                        <p:cTn id="15" dur="500"/>
                                        <p:tgtEl>
                                          <p:spTgt spid="4301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3028"/>
                                        </p:tgtEl>
                                        <p:attrNameLst>
                                          <p:attrName>style.visibility</p:attrName>
                                        </p:attrNameLst>
                                      </p:cBhvr>
                                      <p:to>
                                        <p:strVal val="visible"/>
                                      </p:to>
                                    </p:set>
                                    <p:animEffect transition="in" filter="checkerboard(across)">
                                      <p:cBhvr>
                                        <p:cTn id="18" dur="500"/>
                                        <p:tgtEl>
                                          <p:spTgt spid="43028"/>
                                        </p:tgtEl>
                                      </p:cBhvr>
                                    </p:animEffect>
                                  </p:childTnLst>
                                </p:cTn>
                              </p:par>
                              <p:par>
                                <p:cTn id="19" presetID="5" presetClass="entr" presetSubtype="10" fill="hold" nodeType="withEffect">
                                  <p:stCondLst>
                                    <p:cond delay="0"/>
                                  </p:stCondLst>
                                  <p:childTnLst>
                                    <p:set>
                                      <p:cBhvr>
                                        <p:cTn id="20" dur="1" fill="hold">
                                          <p:stCondLst>
                                            <p:cond delay="0"/>
                                          </p:stCondLst>
                                        </p:cTn>
                                        <p:tgtEl>
                                          <p:spTgt spid="43011"/>
                                        </p:tgtEl>
                                        <p:attrNameLst>
                                          <p:attrName>style.visibility</p:attrName>
                                        </p:attrNameLst>
                                      </p:cBhvr>
                                      <p:to>
                                        <p:strVal val="visible"/>
                                      </p:to>
                                    </p:set>
                                    <p:animEffect transition="in" filter="checkerboard(across)">
                                      <p:cBhvr>
                                        <p:cTn id="21" dur="500"/>
                                        <p:tgtEl>
                                          <p:spTgt spid="4301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3029"/>
                                        </p:tgtEl>
                                        <p:attrNameLst>
                                          <p:attrName>style.visibility</p:attrName>
                                        </p:attrNameLst>
                                      </p:cBhvr>
                                      <p:to>
                                        <p:strVal val="visible"/>
                                      </p:to>
                                    </p:set>
                                    <p:animEffect transition="in" filter="checkerboard(across)">
                                      <p:cBhvr>
                                        <p:cTn id="24" dur="500"/>
                                        <p:tgtEl>
                                          <p:spTgt spid="43029"/>
                                        </p:tgtEl>
                                      </p:cBhvr>
                                    </p:animEffect>
                                  </p:childTnLst>
                                </p:cTn>
                              </p:par>
                              <p:par>
                                <p:cTn id="25" presetID="5" presetClass="entr" presetSubtype="10" fill="hold" nodeType="withEffect">
                                  <p:stCondLst>
                                    <p:cond delay="0"/>
                                  </p:stCondLst>
                                  <p:childTnLst>
                                    <p:set>
                                      <p:cBhvr>
                                        <p:cTn id="26" dur="1" fill="hold">
                                          <p:stCondLst>
                                            <p:cond delay="0"/>
                                          </p:stCondLst>
                                        </p:cTn>
                                        <p:tgtEl>
                                          <p:spTgt spid="43012"/>
                                        </p:tgtEl>
                                        <p:attrNameLst>
                                          <p:attrName>style.visibility</p:attrName>
                                        </p:attrNameLst>
                                      </p:cBhvr>
                                      <p:to>
                                        <p:strVal val="visible"/>
                                      </p:to>
                                    </p:set>
                                    <p:animEffect transition="in" filter="checkerboard(across)">
                                      <p:cBhvr>
                                        <p:cTn id="27" dur="500"/>
                                        <p:tgtEl>
                                          <p:spTgt spid="43012"/>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3030"/>
                                        </p:tgtEl>
                                        <p:attrNameLst>
                                          <p:attrName>style.visibility</p:attrName>
                                        </p:attrNameLst>
                                      </p:cBhvr>
                                      <p:to>
                                        <p:strVal val="visible"/>
                                      </p:to>
                                    </p:set>
                                    <p:animEffect transition="in" filter="checkerboard(across)">
                                      <p:cBhvr>
                                        <p:cTn id="30" dur="500"/>
                                        <p:tgtEl>
                                          <p:spTgt spid="4303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3025"/>
                                        </p:tgtEl>
                                        <p:attrNameLst>
                                          <p:attrName>style.visibility</p:attrName>
                                        </p:attrNameLst>
                                      </p:cBhvr>
                                      <p:to>
                                        <p:strVal val="visible"/>
                                      </p:to>
                                    </p:set>
                                    <p:animEffect transition="in" filter="box(in)">
                                      <p:cBhvr>
                                        <p:cTn id="35" dur="500"/>
                                        <p:tgtEl>
                                          <p:spTgt spid="43025"/>
                                        </p:tgtEl>
                                      </p:cBhvr>
                                    </p:animEffect>
                                  </p:childTnLst>
                                </p:cTn>
                              </p:par>
                              <p:par>
                                <p:cTn id="36" presetID="4" presetClass="entr" presetSubtype="16" fill="hold" nodeType="withEffect">
                                  <p:stCondLst>
                                    <p:cond delay="0"/>
                                  </p:stCondLst>
                                  <p:childTnLst>
                                    <p:set>
                                      <p:cBhvr>
                                        <p:cTn id="37" dur="1" fill="hold">
                                          <p:stCondLst>
                                            <p:cond delay="0"/>
                                          </p:stCondLst>
                                        </p:cTn>
                                        <p:tgtEl>
                                          <p:spTgt spid="43015"/>
                                        </p:tgtEl>
                                        <p:attrNameLst>
                                          <p:attrName>style.visibility</p:attrName>
                                        </p:attrNameLst>
                                      </p:cBhvr>
                                      <p:to>
                                        <p:strVal val="visible"/>
                                      </p:to>
                                    </p:set>
                                    <p:animEffect transition="in" filter="box(in)">
                                      <p:cBhvr>
                                        <p:cTn id="38" dur="500"/>
                                        <p:tgtEl>
                                          <p:spTgt spid="43015"/>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43026"/>
                                        </p:tgtEl>
                                        <p:attrNameLst>
                                          <p:attrName>style.visibility</p:attrName>
                                        </p:attrNameLst>
                                      </p:cBhvr>
                                      <p:to>
                                        <p:strVal val="visible"/>
                                      </p:to>
                                    </p:set>
                                    <p:animEffect transition="in" filter="box(in)">
                                      <p:cBhvr>
                                        <p:cTn id="41" dur="500"/>
                                        <p:tgtEl>
                                          <p:spTgt spid="43026"/>
                                        </p:tgtEl>
                                      </p:cBhvr>
                                    </p:animEffect>
                                  </p:childTnLst>
                                </p:cTn>
                              </p:par>
                              <p:par>
                                <p:cTn id="42" presetID="4" presetClass="entr" presetSubtype="16" fill="hold" nodeType="withEffect">
                                  <p:stCondLst>
                                    <p:cond delay="0"/>
                                  </p:stCondLst>
                                  <p:childTnLst>
                                    <p:set>
                                      <p:cBhvr>
                                        <p:cTn id="43" dur="1" fill="hold">
                                          <p:stCondLst>
                                            <p:cond delay="0"/>
                                          </p:stCondLst>
                                        </p:cTn>
                                        <p:tgtEl>
                                          <p:spTgt spid="43014"/>
                                        </p:tgtEl>
                                        <p:attrNameLst>
                                          <p:attrName>style.visibility</p:attrName>
                                        </p:attrNameLst>
                                      </p:cBhvr>
                                      <p:to>
                                        <p:strVal val="visible"/>
                                      </p:to>
                                    </p:set>
                                    <p:animEffect transition="in" filter="box(in)">
                                      <p:cBhvr>
                                        <p:cTn id="44" dur="500"/>
                                        <p:tgtEl>
                                          <p:spTgt spid="43014"/>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43027"/>
                                        </p:tgtEl>
                                        <p:attrNameLst>
                                          <p:attrName>style.visibility</p:attrName>
                                        </p:attrNameLst>
                                      </p:cBhvr>
                                      <p:to>
                                        <p:strVal val="visible"/>
                                      </p:to>
                                    </p:set>
                                    <p:animEffect transition="in" filter="box(in)">
                                      <p:cBhvr>
                                        <p:cTn id="47" dur="500"/>
                                        <p:tgtEl>
                                          <p:spTgt spid="43027"/>
                                        </p:tgtEl>
                                      </p:cBhvr>
                                    </p:animEffect>
                                  </p:childTnLst>
                                </p:cTn>
                              </p:par>
                              <p:par>
                                <p:cTn id="48" presetID="4" presetClass="entr" presetSubtype="16" fill="hold" nodeType="withEffect">
                                  <p:stCondLst>
                                    <p:cond delay="0"/>
                                  </p:stCondLst>
                                  <p:childTnLst>
                                    <p:set>
                                      <p:cBhvr>
                                        <p:cTn id="49" dur="1" fill="hold">
                                          <p:stCondLst>
                                            <p:cond delay="0"/>
                                          </p:stCondLst>
                                        </p:cTn>
                                        <p:tgtEl>
                                          <p:spTgt spid="43016"/>
                                        </p:tgtEl>
                                        <p:attrNameLst>
                                          <p:attrName>style.visibility</p:attrName>
                                        </p:attrNameLst>
                                      </p:cBhvr>
                                      <p:to>
                                        <p:strVal val="visible"/>
                                      </p:to>
                                    </p:set>
                                    <p:animEffect transition="in" filter="box(in)">
                                      <p:cBhvr>
                                        <p:cTn id="50" dur="500"/>
                                        <p:tgtEl>
                                          <p:spTgt spid="430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3023"/>
                                        </p:tgtEl>
                                        <p:attrNameLst>
                                          <p:attrName>style.visibility</p:attrName>
                                        </p:attrNameLst>
                                      </p:cBhvr>
                                      <p:to>
                                        <p:strVal val="visible"/>
                                      </p:to>
                                    </p:set>
                                    <p:animEffect transition="in" filter="fade">
                                      <p:cBhvr>
                                        <p:cTn id="55" dur="1000"/>
                                        <p:tgtEl>
                                          <p:spTgt spid="430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017"/>
                                        </p:tgtEl>
                                        <p:attrNameLst>
                                          <p:attrName>style.visibility</p:attrName>
                                        </p:attrNameLst>
                                      </p:cBhvr>
                                      <p:to>
                                        <p:strVal val="visible"/>
                                      </p:to>
                                    </p:set>
                                    <p:animEffect transition="in" filter="fade">
                                      <p:cBhvr>
                                        <p:cTn id="58" dur="1000"/>
                                        <p:tgtEl>
                                          <p:spTgt spid="430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018"/>
                                        </p:tgtEl>
                                        <p:attrNameLst>
                                          <p:attrName>style.visibility</p:attrName>
                                        </p:attrNameLst>
                                      </p:cBhvr>
                                      <p:to>
                                        <p:strVal val="visible"/>
                                      </p:to>
                                    </p:set>
                                    <p:animEffect transition="in" filter="fade">
                                      <p:cBhvr>
                                        <p:cTn id="61" dur="1000"/>
                                        <p:tgtEl>
                                          <p:spTgt spid="430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019"/>
                                        </p:tgtEl>
                                        <p:attrNameLst>
                                          <p:attrName>style.visibility</p:attrName>
                                        </p:attrNameLst>
                                      </p:cBhvr>
                                      <p:to>
                                        <p:strVal val="visible"/>
                                      </p:to>
                                    </p:set>
                                    <p:animEffect transition="in" filter="fade">
                                      <p:cBhvr>
                                        <p:cTn id="64" dur="1000"/>
                                        <p:tgtEl>
                                          <p:spTgt spid="43019"/>
                                        </p:tgtEl>
                                      </p:cBhvr>
                                    </p:animEffect>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grpId="0" nodeType="clickEffect">
                                  <p:stCondLst>
                                    <p:cond delay="0"/>
                                  </p:stCondLst>
                                  <p:childTnLst>
                                    <p:set>
                                      <p:cBhvr>
                                        <p:cTn id="68" dur="1" fill="hold">
                                          <p:stCondLst>
                                            <p:cond delay="0"/>
                                          </p:stCondLst>
                                        </p:cTn>
                                        <p:tgtEl>
                                          <p:spTgt spid="43020"/>
                                        </p:tgtEl>
                                        <p:attrNameLst>
                                          <p:attrName>style.visibility</p:attrName>
                                        </p:attrNameLst>
                                      </p:cBhvr>
                                      <p:to>
                                        <p:strVal val="visible"/>
                                      </p:to>
                                    </p:set>
                                    <p:animEffect transition="in" filter="fade">
                                      <p:cBhvr>
                                        <p:cTn id="69" dur="770" decel="100000"/>
                                        <p:tgtEl>
                                          <p:spTgt spid="43020"/>
                                        </p:tgtEl>
                                      </p:cBhvr>
                                    </p:animEffect>
                                    <p:animScale>
                                      <p:cBhvr>
                                        <p:cTn id="70" dur="770" decel="100000"/>
                                        <p:tgtEl>
                                          <p:spTgt spid="43020"/>
                                        </p:tgtEl>
                                      </p:cBhvr>
                                      <p:from x="10000" y="10000"/>
                                      <p:to x="200000" y="450000"/>
                                    </p:animScale>
                                    <p:animScale>
                                      <p:cBhvr>
                                        <p:cTn id="71" dur="1230" accel="100000" fill="hold">
                                          <p:stCondLst>
                                            <p:cond delay="770"/>
                                          </p:stCondLst>
                                        </p:cTn>
                                        <p:tgtEl>
                                          <p:spTgt spid="43020"/>
                                        </p:tgtEl>
                                      </p:cBhvr>
                                      <p:from x="200000" y="450000"/>
                                      <p:to x="100000" y="100000"/>
                                    </p:animScale>
                                    <p:set>
                                      <p:cBhvr>
                                        <p:cTn id="72" dur="770" fill="hold"/>
                                        <p:tgtEl>
                                          <p:spTgt spid="43020"/>
                                        </p:tgtEl>
                                        <p:attrNameLst>
                                          <p:attrName>ppt_x</p:attrName>
                                        </p:attrNameLst>
                                      </p:cBhvr>
                                      <p:to>
                                        <p:strVal val="(0.5)"/>
                                      </p:to>
                                    </p:set>
                                    <p:anim from="(0.5)" to="(#ppt_x)" calcmode="lin" valueType="num">
                                      <p:cBhvr>
                                        <p:cTn id="73" dur="1230" accel="100000" fill="hold">
                                          <p:stCondLst>
                                            <p:cond delay="770"/>
                                          </p:stCondLst>
                                        </p:cTn>
                                        <p:tgtEl>
                                          <p:spTgt spid="43020"/>
                                        </p:tgtEl>
                                        <p:attrNameLst>
                                          <p:attrName>ppt_x</p:attrName>
                                        </p:attrNameLst>
                                      </p:cBhvr>
                                    </p:anim>
                                    <p:set>
                                      <p:cBhvr>
                                        <p:cTn id="74" dur="770" fill="hold"/>
                                        <p:tgtEl>
                                          <p:spTgt spid="43020"/>
                                        </p:tgtEl>
                                        <p:attrNameLst>
                                          <p:attrName>ppt_y</p:attrName>
                                        </p:attrNameLst>
                                      </p:cBhvr>
                                      <p:to>
                                        <p:strVal val="(#ppt_y+0.4)"/>
                                      </p:to>
                                    </p:set>
                                    <p:anim from="(#ppt_y+0.4)" to="(#ppt_y)" calcmode="lin" valueType="num">
                                      <p:cBhvr>
                                        <p:cTn id="75" dur="1230" accel="100000" fill="hold">
                                          <p:stCondLst>
                                            <p:cond delay="770"/>
                                          </p:stCondLst>
                                        </p:cTn>
                                        <p:tgtEl>
                                          <p:spTgt spid="4302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animBg="1"/>
      <p:bldP spid="43018" grpId="0" animBg="1"/>
      <p:bldP spid="43019" grpId="0" animBg="1"/>
      <p:bldP spid="43020" grpId="0" animBg="1"/>
      <p:bldP spid="43021" grpId="0"/>
      <p:bldP spid="43022" grpId="0"/>
      <p:bldP spid="43023" grpId="0" animBg="1"/>
      <p:bldP spid="43025" grpId="0"/>
      <p:bldP spid="43026" grpId="0"/>
      <p:bldP spid="43027" grpId="0"/>
      <p:bldP spid="43028" grpId="0"/>
      <p:bldP spid="43029" grpId="0"/>
      <p:bldP spid="430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erman poster on Europe's alliances"/>
          <p:cNvPicPr preferRelativeResize="0">
            <a:picLocks noChangeArrowheads="1"/>
          </p:cNvPicPr>
          <p:nvPr/>
        </p:nvPicPr>
        <p:blipFill>
          <a:blip r:embed="rId2" cstate="print"/>
          <a:srcRect/>
          <a:stretch>
            <a:fillRect/>
          </a:stretch>
        </p:blipFill>
        <p:spPr bwMode="auto">
          <a:xfrm>
            <a:off x="2635250" y="2806700"/>
            <a:ext cx="2786063" cy="1063625"/>
          </a:xfrm>
          <a:prstGeom prst="rect">
            <a:avLst/>
          </a:prstGeom>
          <a:noFill/>
        </p:spPr>
      </p:pic>
      <p:pic>
        <p:nvPicPr>
          <p:cNvPr id="45059" name="Picture 3" descr="German poster on Europe's alliances"/>
          <p:cNvPicPr preferRelativeResize="0">
            <a:picLocks noChangeArrowheads="1"/>
          </p:cNvPicPr>
          <p:nvPr/>
        </p:nvPicPr>
        <p:blipFill>
          <a:blip r:embed="rId2" cstate="print"/>
          <a:srcRect/>
          <a:stretch>
            <a:fillRect/>
          </a:stretch>
        </p:blipFill>
        <p:spPr bwMode="auto">
          <a:xfrm>
            <a:off x="2482850" y="2554288"/>
            <a:ext cx="3482975" cy="1773237"/>
          </a:xfrm>
          <a:prstGeom prst="rect">
            <a:avLst/>
          </a:prstGeom>
          <a:noFill/>
        </p:spPr>
      </p:pic>
      <p:pic>
        <p:nvPicPr>
          <p:cNvPr id="45060" name="Picture 4" descr="German poster on Europe's alliances"/>
          <p:cNvPicPr preferRelativeResize="0">
            <a:picLocks noChangeArrowheads="1"/>
          </p:cNvPicPr>
          <p:nvPr/>
        </p:nvPicPr>
        <p:blipFill>
          <a:blip r:embed="rId2" cstate="print"/>
          <a:srcRect/>
          <a:stretch>
            <a:fillRect/>
          </a:stretch>
        </p:blipFill>
        <p:spPr bwMode="auto">
          <a:xfrm>
            <a:off x="2330450" y="2301875"/>
            <a:ext cx="4178300" cy="2481263"/>
          </a:xfrm>
          <a:prstGeom prst="rect">
            <a:avLst/>
          </a:prstGeom>
          <a:noFill/>
        </p:spPr>
      </p:pic>
      <p:pic>
        <p:nvPicPr>
          <p:cNvPr id="45061" name="Picture 5" descr="German poster on Europe's alliances"/>
          <p:cNvPicPr preferRelativeResize="0">
            <a:picLocks noChangeArrowheads="1"/>
          </p:cNvPicPr>
          <p:nvPr/>
        </p:nvPicPr>
        <p:blipFill>
          <a:blip r:embed="rId2" cstate="print"/>
          <a:srcRect/>
          <a:stretch>
            <a:fillRect/>
          </a:stretch>
        </p:blipFill>
        <p:spPr bwMode="auto">
          <a:xfrm>
            <a:off x="2178050" y="2051050"/>
            <a:ext cx="4875213" cy="3189288"/>
          </a:xfrm>
          <a:prstGeom prst="rect">
            <a:avLst/>
          </a:prstGeom>
          <a:noFill/>
        </p:spPr>
      </p:pic>
      <p:pic>
        <p:nvPicPr>
          <p:cNvPr id="45062" name="Picture 6" descr="German poster on Europe's alliances"/>
          <p:cNvPicPr preferRelativeResize="0">
            <a:picLocks noChangeArrowheads="1"/>
          </p:cNvPicPr>
          <p:nvPr/>
        </p:nvPicPr>
        <p:blipFill>
          <a:blip r:embed="rId2" cstate="print"/>
          <a:srcRect/>
          <a:stretch>
            <a:fillRect/>
          </a:stretch>
        </p:blipFill>
        <p:spPr bwMode="auto">
          <a:xfrm>
            <a:off x="2025650" y="1797050"/>
            <a:ext cx="5572125" cy="3900488"/>
          </a:xfrm>
          <a:prstGeom prst="rect">
            <a:avLst/>
          </a:prstGeom>
          <a:noFill/>
        </p:spPr>
      </p:pic>
      <p:pic>
        <p:nvPicPr>
          <p:cNvPr id="45063" name="Picture 7" descr="German poster on Europe's alliances"/>
          <p:cNvPicPr preferRelativeResize="0">
            <a:picLocks noChangeArrowheads="1"/>
          </p:cNvPicPr>
          <p:nvPr/>
        </p:nvPicPr>
        <p:blipFill>
          <a:blip r:embed="rId2" cstate="print"/>
          <a:srcRect/>
          <a:stretch>
            <a:fillRect/>
          </a:stretch>
        </p:blipFill>
        <p:spPr bwMode="auto">
          <a:xfrm>
            <a:off x="1873250" y="1546225"/>
            <a:ext cx="6267450" cy="4608513"/>
          </a:xfrm>
          <a:prstGeom prst="rect">
            <a:avLst/>
          </a:prstGeom>
          <a:noFill/>
        </p:spPr>
      </p:pic>
      <p:pic>
        <p:nvPicPr>
          <p:cNvPr id="45064" name="Picture 8" descr="German poster on Europe's alliances"/>
          <p:cNvPicPr preferRelativeResize="0">
            <a:picLocks noChangeArrowheads="1"/>
          </p:cNvPicPr>
          <p:nvPr/>
        </p:nvPicPr>
        <p:blipFill>
          <a:blip r:embed="rId2" cstate="print"/>
          <a:srcRect/>
          <a:stretch>
            <a:fillRect/>
          </a:stretch>
        </p:blipFill>
        <p:spPr bwMode="auto">
          <a:xfrm>
            <a:off x="1524000" y="990600"/>
            <a:ext cx="7239000" cy="5622925"/>
          </a:xfrm>
          <a:prstGeom prst="rect">
            <a:avLst/>
          </a:prstGeom>
          <a:noFill/>
        </p:spPr>
      </p:pic>
      <p:sp>
        <p:nvSpPr>
          <p:cNvPr id="45065" name="AutoShape 9">
            <a:hlinkClick r:id="rId3" action="ppaction://hlinksldjump" highlightClick="1"/>
          </p:cNvPr>
          <p:cNvSpPr>
            <a:spLocks noChangeArrowheads="1"/>
          </p:cNvSpPr>
          <p:nvPr/>
        </p:nvSpPr>
        <p:spPr bwMode="auto">
          <a:xfrm>
            <a:off x="1420813" y="-76200"/>
            <a:ext cx="1474787" cy="1966913"/>
          </a:xfrm>
          <a:prstGeom prst="actionButtonBlank">
            <a:avLst/>
          </a:prstGeom>
          <a:noFill/>
          <a:ln w="9525">
            <a:noFill/>
            <a:miter lim="800000"/>
            <a:headEnd/>
            <a:tailEnd/>
          </a:ln>
          <a:effectLst/>
        </p:spPr>
        <p:txBody>
          <a:bodyPr wrap="none" anchor="ctr"/>
          <a:lstStyle/>
          <a:p>
            <a:endParaRPr lang="en-US"/>
          </a:p>
        </p:txBody>
      </p:sp>
      <p:sp>
        <p:nvSpPr>
          <p:cNvPr id="45066" name="AutoShape 10">
            <a:hlinkClick r:id="rId4" action="ppaction://hlinksldjump" highlightClick="1"/>
          </p:cNvPr>
          <p:cNvSpPr>
            <a:spLocks noChangeArrowheads="1"/>
          </p:cNvSpPr>
          <p:nvPr/>
        </p:nvSpPr>
        <p:spPr bwMode="auto">
          <a:xfrm>
            <a:off x="6078538" y="561975"/>
            <a:ext cx="1984375" cy="2776538"/>
          </a:xfrm>
          <a:prstGeom prst="actionButtonBlank">
            <a:avLst/>
          </a:prstGeom>
          <a:noFill/>
          <a:ln w="9525">
            <a:noFill/>
            <a:miter lim="800000"/>
            <a:headEnd/>
            <a:tailEnd/>
          </a:ln>
          <a:effectLst/>
        </p:spPr>
        <p:txBody>
          <a:bodyPr wrap="none" anchor="ctr"/>
          <a:lstStyle/>
          <a:p>
            <a:endParaRPr lang="en-US"/>
          </a:p>
        </p:txBody>
      </p:sp>
      <p:sp>
        <p:nvSpPr>
          <p:cNvPr id="45067" name="AutoShape 11">
            <a:hlinkClick r:id="rId5" action="ppaction://hlinksldjump" highlightClick="1"/>
          </p:cNvPr>
          <p:cNvSpPr>
            <a:spLocks noChangeArrowheads="1"/>
          </p:cNvSpPr>
          <p:nvPr/>
        </p:nvSpPr>
        <p:spPr bwMode="auto">
          <a:xfrm>
            <a:off x="914400" y="2725738"/>
            <a:ext cx="1289050" cy="1831975"/>
          </a:xfrm>
          <a:prstGeom prst="actionButtonBlank">
            <a:avLst/>
          </a:prstGeom>
          <a:noFill/>
          <a:ln w="9525">
            <a:noFill/>
            <a:miter lim="800000"/>
            <a:headEnd/>
            <a:tailEnd/>
          </a:ln>
          <a:effectLst/>
        </p:spPr>
        <p:txBody>
          <a:bodyPr wrap="none" anchor="ctr"/>
          <a:lstStyle/>
          <a:p>
            <a:endParaRPr lang="en-US"/>
          </a:p>
        </p:txBody>
      </p:sp>
      <p:sp>
        <p:nvSpPr>
          <p:cNvPr id="45068" name="AutoShape 12">
            <a:hlinkClick r:id="rId6" action="ppaction://hlinksldjump" highlightClick="1"/>
          </p:cNvPr>
          <p:cNvSpPr>
            <a:spLocks noChangeArrowheads="1"/>
          </p:cNvSpPr>
          <p:nvPr/>
        </p:nvSpPr>
        <p:spPr bwMode="auto">
          <a:xfrm>
            <a:off x="6599238" y="5195888"/>
            <a:ext cx="1393825" cy="1417637"/>
          </a:xfrm>
          <a:prstGeom prst="actionButtonBlank">
            <a:avLst/>
          </a:prstGeom>
          <a:noFill/>
          <a:ln w="9525">
            <a:noFill/>
            <a:miter lim="800000"/>
            <a:headEnd/>
            <a:tailEnd/>
          </a:ln>
          <a:effectLst/>
        </p:spPr>
        <p:txBody>
          <a:bodyPr wrap="none" anchor="ctr"/>
          <a:lstStyle/>
          <a:p>
            <a:endParaRPr lang="en-US"/>
          </a:p>
        </p:txBody>
      </p:sp>
      <p:sp>
        <p:nvSpPr>
          <p:cNvPr id="45069" name="AutoShape 13">
            <a:hlinkClick r:id="rId7" action="ppaction://hlinksldjump" highlightClick="1"/>
          </p:cNvPr>
          <p:cNvSpPr>
            <a:spLocks noChangeArrowheads="1"/>
          </p:cNvSpPr>
          <p:nvPr/>
        </p:nvSpPr>
        <p:spPr bwMode="auto">
          <a:xfrm>
            <a:off x="2916238" y="4140200"/>
            <a:ext cx="987425" cy="2246313"/>
          </a:xfrm>
          <a:prstGeom prst="actionButtonBlank">
            <a:avLst/>
          </a:prstGeom>
          <a:noFill/>
          <a:ln w="9525">
            <a:noFill/>
            <a:miter lim="800000"/>
            <a:headEnd/>
            <a:tailEnd/>
          </a:ln>
          <a:effectLst/>
        </p:spPr>
        <p:txBody>
          <a:bodyPr wrap="none" anchor="ctr"/>
          <a:lstStyle/>
          <a:p>
            <a:endParaRPr lang="en-US"/>
          </a:p>
        </p:txBody>
      </p:sp>
      <p:sp>
        <p:nvSpPr>
          <p:cNvPr id="45070" name="AutoShape 14">
            <a:hlinkClick r:id="rId8" action="ppaction://hlinksldjump" highlightClick="1"/>
          </p:cNvPr>
          <p:cNvSpPr>
            <a:spLocks noChangeArrowheads="1"/>
          </p:cNvSpPr>
          <p:nvPr/>
        </p:nvSpPr>
        <p:spPr bwMode="auto">
          <a:xfrm>
            <a:off x="4465638" y="3660775"/>
            <a:ext cx="1219200" cy="592138"/>
          </a:xfrm>
          <a:prstGeom prst="actionButtonBlank">
            <a:avLst/>
          </a:prstGeom>
          <a:noFill/>
          <a:ln w="9525">
            <a:noFill/>
            <a:miter lim="800000"/>
            <a:headEnd/>
            <a:tailEnd/>
          </a:ln>
          <a:effectLst/>
        </p:spPr>
        <p:txBody>
          <a:bodyPr wrap="none" anchor="ctr"/>
          <a:lstStyle/>
          <a:p>
            <a:endParaRPr lang="en-US"/>
          </a:p>
        </p:txBody>
      </p:sp>
      <p:sp>
        <p:nvSpPr>
          <p:cNvPr id="45071" name="AutoShape 15">
            <a:hlinkClick r:id="rId8" action="ppaction://hlinksldjump" highlightClick="1"/>
          </p:cNvPr>
          <p:cNvSpPr>
            <a:spLocks noChangeArrowheads="1"/>
          </p:cNvSpPr>
          <p:nvPr/>
        </p:nvSpPr>
        <p:spPr bwMode="auto">
          <a:xfrm>
            <a:off x="3957638" y="2628900"/>
            <a:ext cx="928687" cy="709613"/>
          </a:xfrm>
          <a:prstGeom prst="actionButtonBlank">
            <a:avLst/>
          </a:prstGeom>
          <a:noFill/>
          <a:ln w="9525">
            <a:noFill/>
            <a:miter lim="800000"/>
            <a:headEnd/>
            <a:tailEnd/>
          </a:ln>
          <a:effectLst/>
        </p:spPr>
        <p:txBody>
          <a:bodyPr wrap="none" anchor="ctr"/>
          <a:lstStyle/>
          <a:p>
            <a:endParaRPr lang="en-US"/>
          </a:p>
        </p:txBody>
      </p:sp>
      <p:sp>
        <p:nvSpPr>
          <p:cNvPr id="45072" name="AutoShape 16">
            <a:hlinkClick r:id="rId8" action="ppaction://hlinksldjump" highlightClick="1"/>
          </p:cNvPr>
          <p:cNvSpPr>
            <a:spLocks noChangeArrowheads="1"/>
          </p:cNvSpPr>
          <p:nvPr/>
        </p:nvSpPr>
        <p:spPr bwMode="auto">
          <a:xfrm>
            <a:off x="3043238" y="3000375"/>
            <a:ext cx="406400" cy="414338"/>
          </a:xfrm>
          <a:prstGeom prst="actionButtonBlank">
            <a:avLst/>
          </a:prstGeom>
          <a:noFill/>
          <a:ln w="9525">
            <a:noFill/>
            <a:miter lim="800000"/>
            <a:headEnd/>
            <a:tailEnd/>
          </a:ln>
          <a:effectLst/>
        </p:spPr>
        <p:txBody>
          <a:bodyPr wrap="none" anchor="ctr"/>
          <a:lstStyle/>
          <a:p>
            <a:endParaRPr lang="en-US"/>
          </a:p>
        </p:txBody>
      </p:sp>
      <p:sp>
        <p:nvSpPr>
          <p:cNvPr id="45073" name="AutoShape 17">
            <a:hlinkClick r:id="rId9" action="ppaction://hlinksldjump" highlightClick="1"/>
          </p:cNvPr>
          <p:cNvSpPr>
            <a:spLocks noChangeArrowheads="1"/>
          </p:cNvSpPr>
          <p:nvPr/>
        </p:nvSpPr>
        <p:spPr bwMode="auto">
          <a:xfrm>
            <a:off x="4846638" y="4603750"/>
            <a:ext cx="522287" cy="944563"/>
          </a:xfrm>
          <a:prstGeom prst="actionButtonBlank">
            <a:avLst/>
          </a:prstGeom>
          <a:noFill/>
          <a:ln w="9525">
            <a:noFill/>
            <a:miter lim="800000"/>
            <a:headEnd/>
            <a:tailEnd/>
          </a:ln>
          <a:effectLst/>
        </p:spPr>
        <p:txBody>
          <a:bodyPr wrap="none" anchor="ctr"/>
          <a:lstStyle/>
          <a:p>
            <a:endParaRPr lang="en-US"/>
          </a:p>
        </p:txBody>
      </p:sp>
      <p:sp>
        <p:nvSpPr>
          <p:cNvPr id="45074" name="AutoShape 18">
            <a:hlinkClick r:id="rId10" action="ppaction://hlinksldjump" highlightClick="1"/>
          </p:cNvPr>
          <p:cNvSpPr>
            <a:spLocks noChangeArrowheads="1"/>
          </p:cNvSpPr>
          <p:nvPr/>
        </p:nvSpPr>
        <p:spPr bwMode="auto">
          <a:xfrm>
            <a:off x="3017838" y="1385888"/>
            <a:ext cx="1568450" cy="885825"/>
          </a:xfrm>
          <a:prstGeom prst="actionButtonBlank">
            <a:avLst/>
          </a:prstGeom>
          <a:noFill/>
          <a:ln w="9525">
            <a:noFill/>
            <a:miter lim="800000"/>
            <a:headEnd/>
            <a:tailEnd/>
          </a:ln>
          <a:effectLst/>
        </p:spPr>
        <p:txBody>
          <a:bodyPr wrap="none" anchor="ctr"/>
          <a:lstStyle/>
          <a:p>
            <a:endParaRPr lang="en-US"/>
          </a:p>
        </p:txBody>
      </p:sp>
      <p:sp>
        <p:nvSpPr>
          <p:cNvPr id="45075" name="AutoShape 19">
            <a:hlinkClick r:id="rId10" action="ppaction://hlinksldjump" highlightClick="1"/>
          </p:cNvPr>
          <p:cNvSpPr>
            <a:spLocks noChangeArrowheads="1"/>
          </p:cNvSpPr>
          <p:nvPr/>
        </p:nvSpPr>
        <p:spPr bwMode="auto">
          <a:xfrm>
            <a:off x="2535238" y="2449513"/>
            <a:ext cx="987425" cy="355600"/>
          </a:xfrm>
          <a:prstGeom prst="actionButtonBlank">
            <a:avLst/>
          </a:prstGeom>
          <a:noFill/>
          <a:ln w="9525">
            <a:noFill/>
            <a:miter lim="800000"/>
            <a:headEnd/>
            <a:tailEnd/>
          </a:ln>
          <a:effectLst/>
        </p:spPr>
        <p:txBody>
          <a:bodyPr wrap="none" anchor="ctr"/>
          <a:lstStyle/>
          <a:p>
            <a:endParaRPr lang="en-US"/>
          </a:p>
        </p:txBody>
      </p:sp>
      <p:sp>
        <p:nvSpPr>
          <p:cNvPr id="45076" name="AutoShape 20">
            <a:hlinkClick r:id="rId7" action="ppaction://hlinksldjump" highlightClick="1"/>
          </p:cNvPr>
          <p:cNvSpPr>
            <a:spLocks noChangeArrowheads="1"/>
          </p:cNvSpPr>
          <p:nvPr/>
        </p:nvSpPr>
        <p:spPr bwMode="auto">
          <a:xfrm>
            <a:off x="2205038" y="3619500"/>
            <a:ext cx="231775" cy="709613"/>
          </a:xfrm>
          <a:prstGeom prst="actionButtonBlank">
            <a:avLst/>
          </a:prstGeom>
          <a:noFill/>
          <a:ln w="9525">
            <a:noFill/>
            <a:miter lim="800000"/>
            <a:headEnd/>
            <a:tailEnd/>
          </a:ln>
          <a:effectLst/>
        </p:spPr>
        <p:txBody>
          <a:bodyPr wrap="none" anchor="ctr"/>
          <a:lstStyle/>
          <a:p>
            <a:endParaRPr lang="en-US"/>
          </a:p>
        </p:txBody>
      </p:sp>
      <p:sp>
        <p:nvSpPr>
          <p:cNvPr id="45077" name="AutoShape 21">
            <a:hlinkClick r:id="rId7" action="ppaction://hlinksldjump" highlightClick="1"/>
          </p:cNvPr>
          <p:cNvSpPr>
            <a:spLocks noChangeArrowheads="1"/>
          </p:cNvSpPr>
          <p:nvPr/>
        </p:nvSpPr>
        <p:spPr bwMode="auto">
          <a:xfrm>
            <a:off x="4033838" y="5213350"/>
            <a:ext cx="406400" cy="944563"/>
          </a:xfrm>
          <a:prstGeom prst="actionButtonBlank">
            <a:avLst/>
          </a:prstGeom>
          <a:noFill/>
          <a:ln w="9525">
            <a:noFill/>
            <a:miter lim="800000"/>
            <a:headEnd/>
            <a:tailEnd/>
          </a:ln>
          <a:effectLst/>
        </p:spPr>
        <p:txBody>
          <a:bodyPr wrap="none" anchor="ctr"/>
          <a:lstStyle/>
          <a:p>
            <a:endParaRPr lang="en-US"/>
          </a:p>
        </p:txBody>
      </p:sp>
      <p:sp>
        <p:nvSpPr>
          <p:cNvPr id="45078" name="AutoShape 22">
            <a:hlinkClick r:id="rId4" action="ppaction://hlinksldjump" highlightClick="1"/>
          </p:cNvPr>
          <p:cNvSpPr>
            <a:spLocks noChangeArrowheads="1"/>
          </p:cNvSpPr>
          <p:nvPr/>
        </p:nvSpPr>
        <p:spPr bwMode="auto">
          <a:xfrm>
            <a:off x="4694238" y="498475"/>
            <a:ext cx="522287" cy="1773238"/>
          </a:xfrm>
          <a:prstGeom prst="actionButtonBlank">
            <a:avLst/>
          </a:prstGeom>
          <a:noFill/>
          <a:ln w="9525">
            <a:noFill/>
            <a:miter lim="800000"/>
            <a:headEnd/>
            <a:tailEnd/>
          </a:ln>
          <a:effectLst/>
        </p:spPr>
        <p:txBody>
          <a:bodyPr wrap="none" anchor="ctr"/>
          <a:lstStyle/>
          <a:p>
            <a:endParaRPr lang="en-US"/>
          </a:p>
        </p:txBody>
      </p:sp>
      <p:pic>
        <p:nvPicPr>
          <p:cNvPr id="45079" name="Picture 23" descr="WWI_background"/>
          <p:cNvPicPr>
            <a:picLocks noChangeAspect="1" noChangeArrowheads="1"/>
          </p:cNvPicPr>
          <p:nvPr/>
        </p:nvPicPr>
        <p:blipFill>
          <a:blip r:embed="rId11" cstate="print"/>
          <a:srcRect r="84166"/>
          <a:stretch>
            <a:fillRect/>
          </a:stretch>
        </p:blipFill>
        <p:spPr bwMode="auto">
          <a:xfrm>
            <a:off x="0" y="0"/>
            <a:ext cx="1447800" cy="6858000"/>
          </a:xfrm>
          <a:prstGeom prst="rect">
            <a:avLst/>
          </a:prstGeom>
          <a:noFill/>
        </p:spPr>
      </p:pic>
      <p:sp>
        <p:nvSpPr>
          <p:cNvPr id="45080" name="Text Box 24"/>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chemeClr val="accent2"/>
                </a:solidFill>
              </a:rPr>
              <a:t>N</a:t>
            </a:r>
            <a:r>
              <a:rPr lang="en-US" sz="3600">
                <a:solidFill>
                  <a:schemeClr val="accent2"/>
                </a:solidFill>
              </a:rPr>
              <a:t>ationalism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ox(out)">
                                      <p:cBhvr>
                                        <p:cTn id="7" dur="500"/>
                                        <p:tgtEl>
                                          <p:spTgt spid="4505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5059"/>
                                        </p:tgtEl>
                                        <p:attrNameLst>
                                          <p:attrName>style.visibility</p:attrName>
                                        </p:attrNameLst>
                                      </p:cBhvr>
                                      <p:to>
                                        <p:strVal val="visible"/>
                                      </p:to>
                                    </p:set>
                                    <p:animEffect transition="in" filter="box(out)">
                                      <p:cBhvr>
                                        <p:cTn id="11" dur="500"/>
                                        <p:tgtEl>
                                          <p:spTgt spid="4505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45060"/>
                                        </p:tgtEl>
                                        <p:attrNameLst>
                                          <p:attrName>style.visibility</p:attrName>
                                        </p:attrNameLst>
                                      </p:cBhvr>
                                      <p:to>
                                        <p:strVal val="visible"/>
                                      </p:to>
                                    </p:set>
                                    <p:animEffect transition="in" filter="box(out)">
                                      <p:cBhvr>
                                        <p:cTn id="15" dur="500"/>
                                        <p:tgtEl>
                                          <p:spTgt spid="45060"/>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45061"/>
                                        </p:tgtEl>
                                        <p:attrNameLst>
                                          <p:attrName>style.visibility</p:attrName>
                                        </p:attrNameLst>
                                      </p:cBhvr>
                                      <p:to>
                                        <p:strVal val="visible"/>
                                      </p:to>
                                    </p:set>
                                    <p:animEffect transition="in" filter="box(out)">
                                      <p:cBhvr>
                                        <p:cTn id="19" dur="500"/>
                                        <p:tgtEl>
                                          <p:spTgt spid="45061"/>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5062"/>
                                        </p:tgtEl>
                                        <p:attrNameLst>
                                          <p:attrName>style.visibility</p:attrName>
                                        </p:attrNameLst>
                                      </p:cBhvr>
                                      <p:to>
                                        <p:strVal val="visible"/>
                                      </p:to>
                                    </p:set>
                                    <p:animEffect transition="in" filter="box(out)">
                                      <p:cBhvr>
                                        <p:cTn id="23" dur="500"/>
                                        <p:tgtEl>
                                          <p:spTgt spid="45062"/>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45063"/>
                                        </p:tgtEl>
                                        <p:attrNameLst>
                                          <p:attrName>style.visibility</p:attrName>
                                        </p:attrNameLst>
                                      </p:cBhvr>
                                      <p:to>
                                        <p:strVal val="visible"/>
                                      </p:to>
                                    </p:set>
                                    <p:animEffect transition="in" filter="box(out)">
                                      <p:cBhvr>
                                        <p:cTn id="27" dur="500"/>
                                        <p:tgtEl>
                                          <p:spTgt spid="45063"/>
                                        </p:tgtEl>
                                      </p:cBhvr>
                                    </p:animEffect>
                                  </p:childTnLst>
                                </p:cTn>
                              </p:par>
                            </p:childTnLst>
                          </p:cTn>
                        </p:par>
                        <p:par>
                          <p:cTn id="28" fill="hold">
                            <p:stCondLst>
                              <p:cond delay="3000"/>
                            </p:stCondLst>
                            <p:childTnLst>
                              <p:par>
                                <p:cTn id="29" presetID="4" presetClass="entr" presetSubtype="32" fill="hold" nodeType="afterEffect">
                                  <p:stCondLst>
                                    <p:cond delay="0"/>
                                  </p:stCondLst>
                                  <p:childTnLst>
                                    <p:set>
                                      <p:cBhvr>
                                        <p:cTn id="30" dur="1" fill="hold">
                                          <p:stCondLst>
                                            <p:cond delay="0"/>
                                          </p:stCondLst>
                                        </p:cTn>
                                        <p:tgtEl>
                                          <p:spTgt spid="45064"/>
                                        </p:tgtEl>
                                        <p:attrNameLst>
                                          <p:attrName>style.visibility</p:attrName>
                                        </p:attrNameLst>
                                      </p:cBhvr>
                                      <p:to>
                                        <p:strVal val="visible"/>
                                      </p:to>
                                    </p:set>
                                    <p:animEffect transition="in" filter="box(out)">
                                      <p:cBhvr>
                                        <p:cTn id="31"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nr58-1[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075" name="Rectangle 3"/>
          <p:cNvSpPr>
            <a:spLocks noGrp="1" noChangeArrowheads="1"/>
          </p:cNvSpPr>
          <p:nvPr>
            <p:ph type="title"/>
          </p:nvPr>
        </p:nvSpPr>
        <p:spPr>
          <a:xfrm>
            <a:off x="0" y="152400"/>
            <a:ext cx="9144000" cy="1143000"/>
          </a:xfrm>
        </p:spPr>
        <p:txBody>
          <a:bodyPr/>
          <a:lstStyle/>
          <a:p>
            <a:r>
              <a:rPr lang="en-US" sz="3600" b="1">
                <a:solidFill>
                  <a:srgbClr val="FF3300"/>
                </a:solidFill>
              </a:rPr>
              <a:t>To What Extent Should National Interest Be Pursued?</a:t>
            </a:r>
          </a:p>
        </p:txBody>
      </p:sp>
      <p:sp>
        <p:nvSpPr>
          <p:cNvPr id="3084" name="Text Box 12"/>
          <p:cNvSpPr txBox="1">
            <a:spLocks noChangeArrowheads="1"/>
          </p:cNvSpPr>
          <p:nvPr/>
        </p:nvSpPr>
        <p:spPr bwMode="auto">
          <a:xfrm>
            <a:off x="0" y="1828800"/>
            <a:ext cx="9144000" cy="457200"/>
          </a:xfrm>
          <a:prstGeom prst="rect">
            <a:avLst/>
          </a:prstGeom>
          <a:noFill/>
          <a:ln w="9525">
            <a:noFill/>
            <a:miter lim="800000"/>
            <a:headEnd/>
            <a:tailEnd/>
          </a:ln>
          <a:effectLst/>
        </p:spPr>
        <p:txBody>
          <a:bodyPr>
            <a:spAutoFit/>
          </a:bodyPr>
          <a:lstStyle/>
          <a:p>
            <a:pPr algn="ctr">
              <a:spcBef>
                <a:spcPct val="50000"/>
              </a:spcBef>
            </a:pPr>
            <a:r>
              <a:rPr lang="en-US" sz="2400" b="1"/>
              <a:t>Turn to page 110 of your textbook</a:t>
            </a:r>
          </a:p>
        </p:txBody>
      </p:sp>
      <p:sp>
        <p:nvSpPr>
          <p:cNvPr id="3085" name="Rectangle 13"/>
          <p:cNvSpPr>
            <a:spLocks noChangeArrowheads="1"/>
          </p:cNvSpPr>
          <p:nvPr/>
        </p:nvSpPr>
        <p:spPr bwMode="auto">
          <a:xfrm>
            <a:off x="0" y="3411538"/>
            <a:ext cx="9144000" cy="1917700"/>
          </a:xfrm>
          <a:prstGeom prst="rect">
            <a:avLst/>
          </a:prstGeom>
          <a:noFill/>
          <a:ln w="9525">
            <a:noFill/>
            <a:miter lim="800000"/>
            <a:headEnd/>
            <a:tailEnd/>
          </a:ln>
          <a:effectLst/>
        </p:spPr>
        <p:txBody>
          <a:bodyPr>
            <a:spAutoFit/>
          </a:bodyPr>
          <a:lstStyle/>
          <a:p>
            <a:pPr algn="ctr"/>
            <a:r>
              <a:rPr lang="en-US" sz="2400" b="1"/>
              <a:t>Review </a:t>
            </a:r>
            <a:r>
              <a:rPr lang="en-US" sz="2400" b="1" i="1"/>
              <a:t>Related Issue #2</a:t>
            </a:r>
            <a:r>
              <a:rPr lang="en-US" sz="2400" b="1"/>
              <a:t> and the four chapters included</a:t>
            </a:r>
          </a:p>
          <a:p>
            <a:pPr algn="ctr"/>
            <a:endParaRPr lang="en-US" sz="2400" b="1"/>
          </a:p>
          <a:p>
            <a:pPr algn="ctr"/>
            <a:r>
              <a:rPr lang="en-US" sz="2400" b="1"/>
              <a:t>What is the connection between the related issue question, the individual chapter questions and each of the chapter inquiry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 to="" calcmode="lin" valueType="num">
                                      <p:cBhvr>
                                        <p:cTn id="7" dur="1" fill="hold"/>
                                        <p:tgtEl>
                                          <p:spTgt spid="307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83"/>
                                        </p:tgtEl>
                                        <p:attrNameLst>
                                          <p:attrName>style.visibility</p:attrName>
                                        </p:attrNameLst>
                                      </p:cBhvr>
                                      <p:to>
                                        <p:strVal val="visible"/>
                                      </p:to>
                                    </p:set>
                                    <p:anim to="" calcmode="lin" valueType="num">
                                      <p:cBhvr>
                                        <p:cTn id="10" dur="1" fill="hold"/>
                                        <p:tgtEl>
                                          <p:spTgt spid="308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084"/>
                                        </p:tgtEl>
                                        <p:attrNameLst>
                                          <p:attrName>style.visibility</p:attrName>
                                        </p:attrNameLst>
                                      </p:cBhvr>
                                      <p:to>
                                        <p:strVal val="visible"/>
                                      </p:to>
                                    </p:set>
                                    <p:anim to="" calcmode="lin" valueType="num">
                                      <p:cBhvr>
                                        <p:cTn id="13" dur="1" fill="hold"/>
                                        <p:tgtEl>
                                          <p:spTgt spid="308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85">
                                            <p:txEl>
                                              <p:pRg st="0" end="0"/>
                                            </p:txEl>
                                          </p:spTgt>
                                        </p:tgtEl>
                                        <p:attrNameLst>
                                          <p:attrName>style.visibility</p:attrName>
                                        </p:attrNameLst>
                                      </p:cBhvr>
                                      <p:to>
                                        <p:strVal val="visible"/>
                                      </p:to>
                                    </p:set>
                                    <p:anim to="" calcmode="lin" valueType="num">
                                      <p:cBhvr>
                                        <p:cTn id="18" dur="1" fill="hold"/>
                                        <p:tgtEl>
                                          <p:spTgt spid="3085">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085">
                                            <p:txEl>
                                              <p:pRg st="2" end="2"/>
                                            </p:txEl>
                                          </p:spTgt>
                                        </p:tgtEl>
                                        <p:attrNameLst>
                                          <p:attrName>style.visibility</p:attrName>
                                        </p:attrNameLst>
                                      </p:cBhvr>
                                      <p:to>
                                        <p:strVal val="visible"/>
                                      </p:to>
                                    </p:set>
                                    <p:anim to="" calcmode="lin" valueType="num">
                                      <p:cBhvr>
                                        <p:cTn id="23" dur="1" fill="hold"/>
                                        <p:tgtEl>
                                          <p:spTgt spid="308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46083"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chemeClr val="accent2"/>
                </a:solidFill>
              </a:rPr>
              <a:t>N</a:t>
            </a:r>
            <a:r>
              <a:rPr lang="en-US" sz="3600">
                <a:solidFill>
                  <a:schemeClr val="accent2"/>
                </a:solidFill>
              </a:rPr>
              <a:t>ationalism</a:t>
            </a:r>
          </a:p>
        </p:txBody>
      </p:sp>
      <p:sp>
        <p:nvSpPr>
          <p:cNvPr id="46084" name="Text Box 4"/>
          <p:cNvSpPr txBox="1">
            <a:spLocks noChangeArrowheads="1"/>
          </p:cNvSpPr>
          <p:nvPr/>
        </p:nvSpPr>
        <p:spPr bwMode="auto">
          <a:xfrm>
            <a:off x="1447800" y="1143000"/>
            <a:ext cx="7696200" cy="946150"/>
          </a:xfrm>
          <a:prstGeom prst="rect">
            <a:avLst/>
          </a:prstGeom>
          <a:noFill/>
          <a:ln w="9525">
            <a:noFill/>
            <a:miter lim="800000"/>
            <a:headEnd/>
            <a:tailEnd/>
          </a:ln>
          <a:effectLst/>
        </p:spPr>
        <p:txBody>
          <a:bodyPr>
            <a:spAutoFit/>
          </a:bodyPr>
          <a:lstStyle/>
          <a:p>
            <a:pPr>
              <a:spcBef>
                <a:spcPct val="50000"/>
              </a:spcBef>
            </a:pPr>
            <a:r>
              <a:rPr lang="en-US" sz="2800" b="1" i="1" u="sng"/>
              <a:t>Pan-Germanism</a:t>
            </a:r>
            <a:r>
              <a:rPr lang="en-US" b="1" i="1"/>
              <a:t> </a:t>
            </a:r>
            <a:r>
              <a:rPr lang="en-US" sz="2800" b="1" i="1"/>
              <a:t> - </a:t>
            </a:r>
            <a:r>
              <a:rPr lang="en-US" sz="2800" b="1"/>
              <a:t>movement to unify the people of all German speaking countries</a:t>
            </a:r>
          </a:p>
        </p:txBody>
      </p:sp>
      <p:sp>
        <p:nvSpPr>
          <p:cNvPr id="46085" name="Text Box 5"/>
          <p:cNvSpPr txBox="1">
            <a:spLocks noChangeArrowheads="1"/>
          </p:cNvSpPr>
          <p:nvPr/>
        </p:nvSpPr>
        <p:spPr bwMode="auto">
          <a:xfrm>
            <a:off x="2743200" y="2819400"/>
            <a:ext cx="2667000" cy="2654300"/>
          </a:xfrm>
          <a:prstGeom prst="rect">
            <a:avLst/>
          </a:prstGeom>
          <a:noFill/>
          <a:ln w="9525">
            <a:noFill/>
            <a:miter lim="800000"/>
            <a:headEnd/>
            <a:tailEnd/>
          </a:ln>
          <a:effectLst/>
        </p:spPr>
        <p:txBody>
          <a:bodyPr>
            <a:spAutoFit/>
          </a:bodyPr>
          <a:lstStyle/>
          <a:p>
            <a:pPr marL="342900" indent="-342900"/>
            <a:r>
              <a:rPr lang="en-US" sz="2800" b="1">
                <a:hlinkClick r:id="rId3"/>
              </a:rPr>
              <a:t>Austria</a:t>
            </a:r>
            <a:r>
              <a:rPr lang="en-US" sz="2800" b="1"/>
              <a:t> </a:t>
            </a:r>
            <a:r>
              <a:rPr lang="en-US" sz="2800" b="1">
                <a:solidFill>
                  <a:srgbClr val="FF3300"/>
                </a:solidFill>
              </a:rPr>
              <a:t>*</a:t>
            </a:r>
          </a:p>
          <a:p>
            <a:pPr marL="342900" indent="-342900"/>
            <a:r>
              <a:rPr lang="en-US" sz="2800" b="1">
                <a:hlinkClick r:id="rId4"/>
              </a:rPr>
              <a:t>Belgium</a:t>
            </a:r>
            <a:r>
              <a:rPr lang="en-US" sz="2800" b="1"/>
              <a:t> </a:t>
            </a:r>
          </a:p>
          <a:p>
            <a:pPr marL="342900" indent="-342900"/>
            <a:r>
              <a:rPr lang="en-US" sz="2800" b="1">
                <a:hlinkClick r:id="rId5"/>
              </a:rPr>
              <a:t>Denmark</a:t>
            </a:r>
            <a:endParaRPr lang="en-US" sz="2800" b="1"/>
          </a:p>
          <a:p>
            <a:pPr marL="342900" indent="-342900"/>
            <a:r>
              <a:rPr lang="en-US" sz="2800" b="1">
                <a:hlinkClick r:id="rId6"/>
              </a:rPr>
              <a:t>Iceland</a:t>
            </a:r>
            <a:r>
              <a:rPr lang="en-US" sz="2800" b="1"/>
              <a:t> </a:t>
            </a:r>
          </a:p>
          <a:p>
            <a:pPr marL="342900" indent="-342900"/>
            <a:r>
              <a:rPr lang="en-US" sz="2800" b="1">
                <a:hlinkClick r:id="rId7"/>
              </a:rPr>
              <a:t>Germany</a:t>
            </a:r>
            <a:r>
              <a:rPr lang="en-US" sz="2800" b="1"/>
              <a:t> </a:t>
            </a:r>
            <a:r>
              <a:rPr lang="en-US" sz="2800" b="1">
                <a:solidFill>
                  <a:srgbClr val="FF3300"/>
                </a:solidFill>
              </a:rPr>
              <a:t>*</a:t>
            </a:r>
          </a:p>
          <a:p>
            <a:pPr marL="342900" indent="-342900"/>
            <a:r>
              <a:rPr lang="en-US" sz="2800" b="1">
                <a:hlinkClick r:id="rId8"/>
              </a:rPr>
              <a:t>Liechtenstein</a:t>
            </a:r>
            <a:r>
              <a:rPr lang="en-US" sz="2800"/>
              <a:t> </a:t>
            </a:r>
            <a:r>
              <a:rPr lang="en-US" sz="2800" b="1">
                <a:solidFill>
                  <a:srgbClr val="FF3300"/>
                </a:solidFill>
              </a:rPr>
              <a:t>*</a:t>
            </a:r>
          </a:p>
        </p:txBody>
      </p:sp>
      <p:sp>
        <p:nvSpPr>
          <p:cNvPr id="46086" name="Rectangle 6"/>
          <p:cNvSpPr>
            <a:spLocks noChangeArrowheads="1"/>
          </p:cNvSpPr>
          <p:nvPr/>
        </p:nvSpPr>
        <p:spPr bwMode="auto">
          <a:xfrm>
            <a:off x="6096000" y="2819400"/>
            <a:ext cx="3048000" cy="2654300"/>
          </a:xfrm>
          <a:prstGeom prst="rect">
            <a:avLst/>
          </a:prstGeom>
          <a:noFill/>
          <a:ln w="9525">
            <a:noFill/>
            <a:miter lim="800000"/>
            <a:headEnd/>
            <a:tailEnd/>
          </a:ln>
          <a:effectLst/>
        </p:spPr>
        <p:txBody>
          <a:bodyPr>
            <a:spAutoFit/>
          </a:bodyPr>
          <a:lstStyle/>
          <a:p>
            <a:r>
              <a:rPr lang="en-US" sz="2800" b="1">
                <a:hlinkClick r:id="rId9"/>
              </a:rPr>
              <a:t>Luxembourg</a:t>
            </a:r>
            <a:r>
              <a:rPr lang="en-US" sz="2800" b="1"/>
              <a:t> </a:t>
            </a:r>
          </a:p>
          <a:p>
            <a:r>
              <a:rPr lang="en-US" sz="2800" b="1">
                <a:hlinkClick r:id="rId10"/>
              </a:rPr>
              <a:t>Netherlands</a:t>
            </a:r>
            <a:r>
              <a:rPr lang="en-US" sz="2800" b="1"/>
              <a:t> </a:t>
            </a:r>
          </a:p>
          <a:p>
            <a:r>
              <a:rPr lang="en-US" sz="2800" b="1">
                <a:hlinkClick r:id="rId11"/>
              </a:rPr>
              <a:t>Norway</a:t>
            </a:r>
            <a:r>
              <a:rPr lang="en-US" sz="2800" b="1"/>
              <a:t> </a:t>
            </a:r>
          </a:p>
          <a:p>
            <a:r>
              <a:rPr lang="en-US" sz="2800" b="1">
                <a:hlinkClick r:id="rId12"/>
              </a:rPr>
              <a:t>Sweden</a:t>
            </a:r>
            <a:r>
              <a:rPr lang="en-US" sz="2800" b="1"/>
              <a:t> </a:t>
            </a:r>
          </a:p>
          <a:p>
            <a:r>
              <a:rPr lang="en-US" sz="2800" b="1">
                <a:hlinkClick r:id="rId13"/>
              </a:rPr>
              <a:t>Switzerland</a:t>
            </a:r>
            <a:r>
              <a:rPr lang="en-US" sz="2800" b="1"/>
              <a:t> </a:t>
            </a:r>
            <a:r>
              <a:rPr lang="en-US" sz="2800" b="1">
                <a:solidFill>
                  <a:srgbClr val="FF3300"/>
                </a:solidFill>
              </a:rPr>
              <a:t>*</a:t>
            </a:r>
          </a:p>
          <a:p>
            <a:r>
              <a:rPr lang="en-US" sz="2800" b="1">
                <a:hlinkClick r:id="rId14"/>
              </a:rPr>
              <a:t>United Kingdom</a:t>
            </a:r>
            <a:r>
              <a:rPr lang="en-US" sz="2800"/>
              <a:t> </a:t>
            </a:r>
          </a:p>
        </p:txBody>
      </p:sp>
      <p:pic>
        <p:nvPicPr>
          <p:cNvPr id="46087" name="Picture 7"/>
          <p:cNvPicPr>
            <a:picLocks noChangeAspect="1" noChangeArrowheads="1"/>
          </p:cNvPicPr>
          <p:nvPr/>
        </p:nvPicPr>
        <p:blipFill>
          <a:blip r:embed="rId15" cstate="print"/>
          <a:srcRect/>
          <a:stretch>
            <a:fillRect/>
          </a:stretch>
        </p:blipFill>
        <p:spPr bwMode="auto">
          <a:xfrm>
            <a:off x="2286000" y="2971800"/>
            <a:ext cx="457200" cy="304800"/>
          </a:xfrm>
          <a:prstGeom prst="rect">
            <a:avLst/>
          </a:prstGeom>
          <a:noFill/>
          <a:ln w="9525">
            <a:noFill/>
            <a:miter lim="800000"/>
            <a:headEnd/>
            <a:tailEnd/>
          </a:ln>
          <a:effectLst/>
        </p:spPr>
      </p:pic>
      <p:pic>
        <p:nvPicPr>
          <p:cNvPr id="46088" name="Picture 8"/>
          <p:cNvPicPr>
            <a:picLocks noChangeAspect="1" noChangeArrowheads="1"/>
          </p:cNvPicPr>
          <p:nvPr/>
        </p:nvPicPr>
        <p:blipFill>
          <a:blip r:embed="rId16" cstate="print"/>
          <a:srcRect/>
          <a:stretch>
            <a:fillRect/>
          </a:stretch>
        </p:blipFill>
        <p:spPr bwMode="auto">
          <a:xfrm>
            <a:off x="2286000" y="4724400"/>
            <a:ext cx="476250" cy="285750"/>
          </a:xfrm>
          <a:prstGeom prst="rect">
            <a:avLst/>
          </a:prstGeom>
          <a:noFill/>
          <a:ln w="9525">
            <a:noFill/>
            <a:miter lim="800000"/>
            <a:headEnd/>
            <a:tailEnd/>
          </a:ln>
          <a:effectLst/>
        </p:spPr>
      </p:pic>
      <p:pic>
        <p:nvPicPr>
          <p:cNvPr id="46089" name="Picture 9"/>
          <p:cNvPicPr>
            <a:picLocks noChangeAspect="1" noChangeArrowheads="1"/>
          </p:cNvPicPr>
          <p:nvPr/>
        </p:nvPicPr>
        <p:blipFill>
          <a:blip r:embed="rId17" cstate="print"/>
          <a:srcRect/>
          <a:stretch>
            <a:fillRect/>
          </a:stretch>
        </p:blipFill>
        <p:spPr bwMode="auto">
          <a:xfrm>
            <a:off x="2286000" y="5105400"/>
            <a:ext cx="503238" cy="304800"/>
          </a:xfrm>
          <a:prstGeom prst="rect">
            <a:avLst/>
          </a:prstGeom>
          <a:noFill/>
          <a:ln w="9525">
            <a:noFill/>
            <a:miter lim="800000"/>
            <a:headEnd/>
            <a:tailEnd/>
          </a:ln>
          <a:effectLst/>
        </p:spPr>
      </p:pic>
      <p:pic>
        <p:nvPicPr>
          <p:cNvPr id="46090" name="Picture 10"/>
          <p:cNvPicPr>
            <a:picLocks noChangeAspect="1" noChangeArrowheads="1"/>
          </p:cNvPicPr>
          <p:nvPr/>
        </p:nvPicPr>
        <p:blipFill>
          <a:blip r:embed="rId18" cstate="print"/>
          <a:srcRect/>
          <a:stretch>
            <a:fillRect/>
          </a:stretch>
        </p:blipFill>
        <p:spPr bwMode="auto">
          <a:xfrm>
            <a:off x="5791200" y="4724400"/>
            <a:ext cx="301625" cy="301625"/>
          </a:xfrm>
          <a:prstGeom prst="rect">
            <a:avLst/>
          </a:prstGeom>
          <a:noFill/>
          <a:ln w="9525">
            <a:noFill/>
            <a:miter lim="800000"/>
            <a:headEnd/>
            <a:tailEnd/>
          </a:ln>
          <a:effectLst/>
        </p:spPr>
      </p:pic>
      <p:pic>
        <p:nvPicPr>
          <p:cNvPr id="46091" name="Picture 11"/>
          <p:cNvPicPr>
            <a:picLocks noChangeAspect="1" noChangeArrowheads="1"/>
          </p:cNvPicPr>
          <p:nvPr/>
        </p:nvPicPr>
        <p:blipFill>
          <a:blip r:embed="rId19" cstate="print"/>
          <a:srcRect/>
          <a:stretch>
            <a:fillRect/>
          </a:stretch>
        </p:blipFill>
        <p:spPr bwMode="auto">
          <a:xfrm>
            <a:off x="2362200" y="3352800"/>
            <a:ext cx="352425" cy="304800"/>
          </a:xfrm>
          <a:prstGeom prst="rect">
            <a:avLst/>
          </a:prstGeom>
          <a:noFill/>
          <a:ln w="9525">
            <a:noFill/>
            <a:miter lim="800000"/>
            <a:headEnd/>
            <a:tailEnd/>
          </a:ln>
          <a:effectLst/>
        </p:spPr>
      </p:pic>
      <p:pic>
        <p:nvPicPr>
          <p:cNvPr id="46092" name="Picture 12"/>
          <p:cNvPicPr>
            <a:picLocks noChangeAspect="1" noChangeArrowheads="1"/>
          </p:cNvPicPr>
          <p:nvPr/>
        </p:nvPicPr>
        <p:blipFill>
          <a:blip r:embed="rId20" cstate="print"/>
          <a:srcRect/>
          <a:stretch>
            <a:fillRect/>
          </a:stretch>
        </p:blipFill>
        <p:spPr bwMode="auto">
          <a:xfrm>
            <a:off x="5638800" y="2971800"/>
            <a:ext cx="476250" cy="285750"/>
          </a:xfrm>
          <a:prstGeom prst="rect">
            <a:avLst/>
          </a:prstGeom>
          <a:noFill/>
          <a:ln w="9525">
            <a:noFill/>
            <a:miter lim="800000"/>
            <a:headEnd/>
            <a:tailEnd/>
          </a:ln>
          <a:effectLst/>
        </p:spPr>
      </p:pic>
      <p:pic>
        <p:nvPicPr>
          <p:cNvPr id="46093" name="Picture 13"/>
          <p:cNvPicPr>
            <a:picLocks noChangeAspect="1" noChangeArrowheads="1"/>
          </p:cNvPicPr>
          <p:nvPr/>
        </p:nvPicPr>
        <p:blipFill>
          <a:blip r:embed="rId21" cstate="print"/>
          <a:srcRect/>
          <a:stretch>
            <a:fillRect/>
          </a:stretch>
        </p:blipFill>
        <p:spPr bwMode="auto">
          <a:xfrm>
            <a:off x="5638800" y="3352800"/>
            <a:ext cx="457200" cy="304800"/>
          </a:xfrm>
          <a:prstGeom prst="rect">
            <a:avLst/>
          </a:prstGeom>
          <a:noFill/>
          <a:ln w="9525">
            <a:noFill/>
            <a:miter lim="800000"/>
            <a:headEnd/>
            <a:tailEnd/>
          </a:ln>
          <a:effectLst/>
        </p:spPr>
      </p:pic>
      <p:pic>
        <p:nvPicPr>
          <p:cNvPr id="46094" name="Picture 14"/>
          <p:cNvPicPr>
            <a:picLocks noChangeAspect="1" noChangeArrowheads="1"/>
          </p:cNvPicPr>
          <p:nvPr/>
        </p:nvPicPr>
        <p:blipFill>
          <a:blip r:embed="rId22" cstate="print"/>
          <a:srcRect/>
          <a:stretch>
            <a:fillRect/>
          </a:stretch>
        </p:blipFill>
        <p:spPr bwMode="auto">
          <a:xfrm>
            <a:off x="2362200" y="3810000"/>
            <a:ext cx="371475" cy="285750"/>
          </a:xfrm>
          <a:prstGeom prst="rect">
            <a:avLst/>
          </a:prstGeom>
          <a:noFill/>
          <a:ln w="9525">
            <a:noFill/>
            <a:miter lim="800000"/>
            <a:headEnd/>
            <a:tailEnd/>
          </a:ln>
          <a:effectLst/>
        </p:spPr>
      </p:pic>
      <p:pic>
        <p:nvPicPr>
          <p:cNvPr id="46095" name="Picture 15"/>
          <p:cNvPicPr>
            <a:picLocks noChangeAspect="1" noChangeArrowheads="1"/>
          </p:cNvPicPr>
          <p:nvPr/>
        </p:nvPicPr>
        <p:blipFill>
          <a:blip r:embed="rId23" cstate="print"/>
          <a:srcRect/>
          <a:stretch>
            <a:fillRect/>
          </a:stretch>
        </p:blipFill>
        <p:spPr bwMode="auto">
          <a:xfrm>
            <a:off x="2362200" y="4267200"/>
            <a:ext cx="381000" cy="276225"/>
          </a:xfrm>
          <a:prstGeom prst="rect">
            <a:avLst/>
          </a:prstGeom>
          <a:noFill/>
          <a:ln w="9525">
            <a:noFill/>
            <a:miter lim="800000"/>
            <a:headEnd/>
            <a:tailEnd/>
          </a:ln>
          <a:effectLst/>
        </p:spPr>
      </p:pic>
      <p:pic>
        <p:nvPicPr>
          <p:cNvPr id="46096" name="Picture 16"/>
          <p:cNvPicPr>
            <a:picLocks noChangeAspect="1" noChangeArrowheads="1"/>
          </p:cNvPicPr>
          <p:nvPr/>
        </p:nvPicPr>
        <p:blipFill>
          <a:blip r:embed="rId24" cstate="print"/>
          <a:srcRect/>
          <a:stretch>
            <a:fillRect/>
          </a:stretch>
        </p:blipFill>
        <p:spPr bwMode="auto">
          <a:xfrm>
            <a:off x="5715000" y="3886200"/>
            <a:ext cx="381000" cy="276225"/>
          </a:xfrm>
          <a:prstGeom prst="rect">
            <a:avLst/>
          </a:prstGeom>
          <a:noFill/>
          <a:ln w="9525">
            <a:noFill/>
            <a:miter lim="800000"/>
            <a:headEnd/>
            <a:tailEnd/>
          </a:ln>
          <a:effectLst/>
        </p:spPr>
      </p:pic>
      <p:pic>
        <p:nvPicPr>
          <p:cNvPr id="46097" name="Picture 17"/>
          <p:cNvPicPr>
            <a:picLocks noChangeAspect="1" noChangeArrowheads="1"/>
          </p:cNvPicPr>
          <p:nvPr/>
        </p:nvPicPr>
        <p:blipFill>
          <a:blip r:embed="rId25" cstate="print"/>
          <a:srcRect/>
          <a:stretch>
            <a:fillRect/>
          </a:stretch>
        </p:blipFill>
        <p:spPr bwMode="auto">
          <a:xfrm>
            <a:off x="5638800" y="4267200"/>
            <a:ext cx="466725" cy="295275"/>
          </a:xfrm>
          <a:prstGeom prst="rect">
            <a:avLst/>
          </a:prstGeom>
          <a:noFill/>
          <a:ln w="9525">
            <a:noFill/>
            <a:miter lim="800000"/>
            <a:headEnd/>
            <a:tailEnd/>
          </a:ln>
          <a:effectLst/>
        </p:spPr>
      </p:pic>
      <p:pic>
        <p:nvPicPr>
          <p:cNvPr id="46098" name="Picture 18"/>
          <p:cNvPicPr>
            <a:picLocks noChangeAspect="1" noChangeArrowheads="1"/>
          </p:cNvPicPr>
          <p:nvPr/>
        </p:nvPicPr>
        <p:blipFill>
          <a:blip r:embed="rId26" cstate="print"/>
          <a:srcRect/>
          <a:stretch>
            <a:fillRect/>
          </a:stretch>
        </p:blipFill>
        <p:spPr bwMode="auto">
          <a:xfrm>
            <a:off x="5562600" y="5105400"/>
            <a:ext cx="571500" cy="285750"/>
          </a:xfrm>
          <a:prstGeom prst="rect">
            <a:avLst/>
          </a:prstGeom>
          <a:noFill/>
          <a:ln w="9525">
            <a:noFill/>
            <a:miter lim="800000"/>
            <a:headEnd/>
            <a:tailEnd/>
          </a:ln>
          <a:effectLst/>
        </p:spPr>
      </p:pic>
      <p:sp>
        <p:nvSpPr>
          <p:cNvPr id="46099" name="Rectangle 19"/>
          <p:cNvSpPr>
            <a:spLocks noChangeArrowheads="1"/>
          </p:cNvSpPr>
          <p:nvPr/>
        </p:nvSpPr>
        <p:spPr bwMode="auto">
          <a:xfrm>
            <a:off x="2819400" y="5715000"/>
            <a:ext cx="4714875" cy="519113"/>
          </a:xfrm>
          <a:prstGeom prst="rect">
            <a:avLst/>
          </a:prstGeom>
          <a:noFill/>
          <a:ln w="9525">
            <a:noFill/>
            <a:miter lim="800000"/>
            <a:headEnd/>
            <a:tailEnd/>
          </a:ln>
          <a:effectLst/>
        </p:spPr>
        <p:txBody>
          <a:bodyPr wrap="none">
            <a:spAutoFit/>
          </a:bodyPr>
          <a:lstStyle/>
          <a:p>
            <a:r>
              <a:rPr lang="en-US" sz="2800" b="1">
                <a:solidFill>
                  <a:srgbClr val="FF3300"/>
                </a:solidFill>
              </a:rPr>
              <a:t>* </a:t>
            </a:r>
            <a:r>
              <a:rPr lang="en-US" sz="2800" b="1"/>
              <a:t>= German speaking country</a:t>
            </a:r>
          </a:p>
        </p:txBody>
      </p:sp>
      <p:sp>
        <p:nvSpPr>
          <p:cNvPr id="46100" name="Text Box 20"/>
          <p:cNvSpPr txBox="1">
            <a:spLocks noChangeArrowheads="1"/>
          </p:cNvSpPr>
          <p:nvPr/>
        </p:nvSpPr>
        <p:spPr bwMode="auto">
          <a:xfrm>
            <a:off x="1447800" y="2209800"/>
            <a:ext cx="7696200" cy="519113"/>
          </a:xfrm>
          <a:prstGeom prst="rect">
            <a:avLst/>
          </a:prstGeom>
          <a:noFill/>
          <a:ln w="9525">
            <a:noFill/>
            <a:miter lim="800000"/>
            <a:headEnd/>
            <a:tailEnd/>
          </a:ln>
          <a:effectLst/>
        </p:spPr>
        <p:txBody>
          <a:bodyPr>
            <a:spAutoFit/>
          </a:bodyPr>
          <a:lstStyle/>
          <a:p>
            <a:pPr algn="ctr">
              <a:spcBef>
                <a:spcPct val="50000"/>
              </a:spcBef>
            </a:pPr>
            <a:r>
              <a:rPr lang="en-US" sz="2800" b="1" u="sng"/>
              <a:t>Germanic Countries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48131"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chemeClr val="accent2"/>
                </a:solidFill>
              </a:rPr>
              <a:t>N</a:t>
            </a:r>
            <a:r>
              <a:rPr lang="en-US" sz="3600" b="1">
                <a:solidFill>
                  <a:schemeClr val="accent2"/>
                </a:solidFill>
              </a:rPr>
              <a:t>ationalism</a:t>
            </a:r>
          </a:p>
        </p:txBody>
      </p:sp>
      <p:sp>
        <p:nvSpPr>
          <p:cNvPr id="48132" name="Text Box 4"/>
          <p:cNvSpPr txBox="1">
            <a:spLocks noChangeArrowheads="1"/>
          </p:cNvSpPr>
          <p:nvPr/>
        </p:nvSpPr>
        <p:spPr bwMode="auto">
          <a:xfrm>
            <a:off x="1447800" y="990600"/>
            <a:ext cx="7696200" cy="473075"/>
          </a:xfrm>
          <a:prstGeom prst="rect">
            <a:avLst/>
          </a:prstGeom>
          <a:noFill/>
          <a:ln w="9525">
            <a:noFill/>
            <a:miter lim="800000"/>
            <a:headEnd/>
            <a:tailEnd/>
          </a:ln>
          <a:effectLst/>
        </p:spPr>
        <p:txBody>
          <a:bodyPr>
            <a:spAutoFit/>
          </a:bodyPr>
          <a:lstStyle/>
          <a:p>
            <a:pPr>
              <a:spcBef>
                <a:spcPct val="50000"/>
              </a:spcBef>
            </a:pPr>
            <a:r>
              <a:rPr lang="en-US" sz="2500" b="1" i="1" u="sng"/>
              <a:t>Pan-Slavism</a:t>
            </a:r>
            <a:r>
              <a:rPr lang="en-US" sz="2500" b="1" i="1"/>
              <a:t>  - </a:t>
            </a:r>
            <a:r>
              <a:rPr lang="en-US" sz="2400" b="1"/>
              <a:t>movement to unify all of the Slavic people </a:t>
            </a:r>
          </a:p>
        </p:txBody>
      </p:sp>
      <p:pic>
        <p:nvPicPr>
          <p:cNvPr id="48133" name="Picture 5"/>
          <p:cNvPicPr>
            <a:picLocks noChangeAspect="1" noChangeArrowheads="1"/>
          </p:cNvPicPr>
          <p:nvPr/>
        </p:nvPicPr>
        <p:blipFill>
          <a:blip r:embed="rId3" cstate="print"/>
          <a:srcRect/>
          <a:stretch>
            <a:fillRect/>
          </a:stretch>
        </p:blipFill>
        <p:spPr bwMode="auto">
          <a:xfrm>
            <a:off x="1981200" y="2106613"/>
            <a:ext cx="6399213" cy="4751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49155"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CC0066"/>
                </a:solidFill>
              </a:rPr>
              <a:t>I</a:t>
            </a:r>
            <a:r>
              <a:rPr lang="en-US" sz="3600">
                <a:solidFill>
                  <a:srgbClr val="CC0066"/>
                </a:solidFill>
              </a:rPr>
              <a:t>mperialism</a:t>
            </a:r>
          </a:p>
        </p:txBody>
      </p:sp>
      <p:pic>
        <p:nvPicPr>
          <p:cNvPr id="49156" name="Picture 4"/>
          <p:cNvPicPr>
            <a:picLocks noChangeAspect="1" noChangeArrowheads="1"/>
          </p:cNvPicPr>
          <p:nvPr/>
        </p:nvPicPr>
        <p:blipFill>
          <a:blip r:embed="rId3" cstate="print"/>
          <a:srcRect t="9900" r="6483" b="16002"/>
          <a:stretch>
            <a:fillRect/>
          </a:stretch>
        </p:blipFill>
        <p:spPr bwMode="auto">
          <a:xfrm>
            <a:off x="1450975" y="762000"/>
            <a:ext cx="7693025" cy="6096000"/>
          </a:xfrm>
          <a:prstGeom prst="rect">
            <a:avLst/>
          </a:prstGeom>
          <a:noFill/>
          <a:ln w="9525">
            <a:noFill/>
            <a:miter lim="800000"/>
            <a:headEnd/>
            <a:tailEnd/>
          </a:ln>
          <a:effectLst/>
        </p:spPr>
      </p:pic>
      <p:pic>
        <p:nvPicPr>
          <p:cNvPr id="49157" name="Picture 5"/>
          <p:cNvPicPr>
            <a:picLocks noChangeAspect="1" noChangeArrowheads="1"/>
          </p:cNvPicPr>
          <p:nvPr/>
        </p:nvPicPr>
        <p:blipFill>
          <a:blip r:embed="rId4" cstate="print"/>
          <a:srcRect l="5600" t="72009" r="74089" b="16002"/>
          <a:stretch>
            <a:fillRect/>
          </a:stretch>
        </p:blipFill>
        <p:spPr bwMode="auto">
          <a:xfrm>
            <a:off x="1447800" y="5030788"/>
            <a:ext cx="3098800" cy="1827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0179"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CC0066"/>
                </a:solidFill>
              </a:rPr>
              <a:t>I</a:t>
            </a:r>
            <a:r>
              <a:rPr lang="en-US" sz="3600">
                <a:solidFill>
                  <a:srgbClr val="CC0066"/>
                </a:solidFill>
              </a:rPr>
              <a:t>mperialism</a:t>
            </a:r>
          </a:p>
        </p:txBody>
      </p:sp>
      <p:pic>
        <p:nvPicPr>
          <p:cNvPr id="50180" name="Picture 4"/>
          <p:cNvPicPr>
            <a:picLocks noChangeAspect="1" noChangeArrowheads="1"/>
          </p:cNvPicPr>
          <p:nvPr/>
        </p:nvPicPr>
        <p:blipFill>
          <a:blip r:embed="rId3" cstate="print"/>
          <a:srcRect t="20473" b="24661"/>
          <a:stretch>
            <a:fillRect/>
          </a:stretch>
        </p:blipFill>
        <p:spPr bwMode="auto">
          <a:xfrm>
            <a:off x="1447800" y="1066800"/>
            <a:ext cx="7696200" cy="5105400"/>
          </a:xfrm>
          <a:prstGeom prst="rect">
            <a:avLst/>
          </a:prstGeom>
          <a:noFill/>
          <a:ln w="9525">
            <a:noFill/>
            <a:miter lim="800000"/>
            <a:headEnd/>
            <a:tailEnd/>
          </a:ln>
          <a:effectLst/>
        </p:spPr>
      </p:pic>
      <p:pic>
        <p:nvPicPr>
          <p:cNvPr id="50181" name="Picture 5"/>
          <p:cNvPicPr>
            <a:picLocks noChangeAspect="1" noChangeArrowheads="1"/>
          </p:cNvPicPr>
          <p:nvPr/>
        </p:nvPicPr>
        <p:blipFill>
          <a:blip r:embed="rId3" cstate="print"/>
          <a:srcRect l="63367" t="1637" r="4950" b="80347"/>
          <a:stretch>
            <a:fillRect/>
          </a:stretch>
        </p:blipFill>
        <p:spPr bwMode="auto">
          <a:xfrm>
            <a:off x="1447800" y="5181600"/>
            <a:ext cx="24384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785938" y="0"/>
            <a:ext cx="7358062" cy="6854825"/>
          </a:xfrm>
          <a:prstGeom prst="rect">
            <a:avLst/>
          </a:prstGeom>
          <a:noFill/>
          <a:ln w="9525">
            <a:noFill/>
            <a:miter lim="800000"/>
            <a:headEnd/>
            <a:tailEnd/>
          </a:ln>
          <a:effectLst/>
        </p:spPr>
      </p:pic>
      <p:sp>
        <p:nvSpPr>
          <p:cNvPr id="60419" name="Rectangle 3"/>
          <p:cNvSpPr>
            <a:spLocks noChangeArrowheads="1"/>
          </p:cNvSpPr>
          <p:nvPr/>
        </p:nvSpPr>
        <p:spPr bwMode="auto">
          <a:xfrm>
            <a:off x="1752600" y="1752600"/>
            <a:ext cx="685800" cy="2133600"/>
          </a:xfrm>
          <a:prstGeom prst="rect">
            <a:avLst/>
          </a:prstGeom>
          <a:solidFill>
            <a:srgbClr val="DDD097"/>
          </a:solidFill>
          <a:ln w="9525">
            <a:noFill/>
            <a:miter lim="800000"/>
            <a:headEnd/>
            <a:tailEnd/>
          </a:ln>
          <a:effectLst/>
        </p:spPr>
        <p:txBody>
          <a:bodyPr wrap="none" anchor="ctr"/>
          <a:lstStyle/>
          <a:p>
            <a:pPr algn="ctr"/>
            <a:endParaRPr lang="en-US">
              <a:latin typeface="Arial" charset="0"/>
            </a:endParaRPr>
          </a:p>
        </p:txBody>
      </p:sp>
      <p:pic>
        <p:nvPicPr>
          <p:cNvPr id="60420" name="Picture 4" descr="WWI_background"/>
          <p:cNvPicPr>
            <a:picLocks noChangeAspect="1" noChangeArrowheads="1"/>
          </p:cNvPicPr>
          <p:nvPr/>
        </p:nvPicPr>
        <p:blipFill>
          <a:blip r:embed="rId3" cstate="print"/>
          <a:srcRect r="84166"/>
          <a:stretch>
            <a:fillRect/>
          </a:stretch>
        </p:blipFill>
        <p:spPr bwMode="auto">
          <a:xfrm>
            <a:off x="0" y="0"/>
            <a:ext cx="1447800" cy="6858000"/>
          </a:xfrm>
          <a:prstGeom prst="rect">
            <a:avLst/>
          </a:prstGeom>
          <a:noFill/>
        </p:spPr>
      </p:pic>
      <p:sp>
        <p:nvSpPr>
          <p:cNvPr id="60421" name="Text Box 5"/>
          <p:cNvSpPr txBox="1">
            <a:spLocks noChangeArrowheads="1"/>
          </p:cNvSpPr>
          <p:nvPr/>
        </p:nvSpPr>
        <p:spPr bwMode="auto">
          <a:xfrm>
            <a:off x="0" y="0"/>
            <a:ext cx="2438400" cy="1800225"/>
          </a:xfrm>
          <a:prstGeom prst="rect">
            <a:avLst/>
          </a:prstGeom>
          <a:solidFill>
            <a:srgbClr val="DDD097"/>
          </a:solidFill>
          <a:ln w="9525">
            <a:noFill/>
            <a:miter lim="800000"/>
            <a:headEnd/>
            <a:tailEnd/>
          </a:ln>
          <a:effectLst/>
        </p:spPr>
        <p:txBody>
          <a:bodyPr>
            <a:spAutoFit/>
          </a:bodyPr>
          <a:lstStyle/>
          <a:p>
            <a:pPr algn="ctr">
              <a:spcBef>
                <a:spcPct val="50000"/>
              </a:spcBef>
            </a:pPr>
            <a:r>
              <a:rPr lang="en-US" sz="2800" b="1" u="sng"/>
              <a:t>Imperialism:</a:t>
            </a:r>
            <a:r>
              <a:rPr lang="en-US" sz="2800" b="1"/>
              <a:t> European conquest of Africa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Picture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02" name="Rectangle 2"/>
          <p:cNvSpPr>
            <a:spLocks noGrp="1" noChangeArrowheads="1"/>
          </p:cNvSpPr>
          <p:nvPr>
            <p:ph type="ctrTitle"/>
          </p:nvPr>
        </p:nvSpPr>
        <p:spPr>
          <a:xfrm>
            <a:off x="4038600" y="609600"/>
            <a:ext cx="4876800" cy="2971800"/>
          </a:xfrm>
          <a:effectLst>
            <a:outerShdw dist="35921" dir="2700000" algn="ctr" rotWithShape="0">
              <a:srgbClr val="333399">
                <a:alpha val="50000"/>
              </a:srgbClr>
            </a:outerShdw>
          </a:effectLst>
        </p:spPr>
        <p:txBody>
          <a:bodyPr anchor="t"/>
          <a:lstStyle/>
          <a:p>
            <a:r>
              <a:rPr lang="en-US" sz="2400">
                <a:latin typeface="Lombardic Narrow" pitchFamily="2" charset="0"/>
              </a:rPr>
              <a:t/>
            </a:r>
            <a:br>
              <a:rPr lang="en-US" sz="2400">
                <a:latin typeface="Lombardic Narrow" pitchFamily="2" charset="0"/>
              </a:rPr>
            </a:br>
            <a:r>
              <a:rPr lang="en-US" sz="9000" b="1">
                <a:solidFill>
                  <a:srgbClr val="333399"/>
                </a:solidFill>
              </a:rPr>
              <a:t>The</a:t>
            </a:r>
            <a:br>
              <a:rPr lang="en-US" sz="9000" b="1">
                <a:solidFill>
                  <a:srgbClr val="333399"/>
                </a:solidFill>
              </a:rPr>
            </a:br>
            <a:r>
              <a:rPr lang="en-US" sz="9000" b="1">
                <a:solidFill>
                  <a:srgbClr val="333399"/>
                </a:solidFill>
              </a:rPr>
              <a:t>“Spark”</a:t>
            </a:r>
            <a:endParaRPr lang="en-US" sz="11000" b="1">
              <a:solidFill>
                <a:srgbClr val="6644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2227"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663300"/>
                </a:solidFill>
              </a:rPr>
              <a:t>A</a:t>
            </a:r>
            <a:r>
              <a:rPr lang="en-US" sz="3600">
                <a:solidFill>
                  <a:srgbClr val="663300"/>
                </a:solidFill>
              </a:rPr>
              <a:t>ssassination</a:t>
            </a:r>
          </a:p>
        </p:txBody>
      </p:sp>
      <p:pic>
        <p:nvPicPr>
          <p:cNvPr id="52228" name="Picture 4"/>
          <p:cNvPicPr>
            <a:picLocks noChangeAspect="1" noChangeArrowheads="1"/>
          </p:cNvPicPr>
          <p:nvPr/>
        </p:nvPicPr>
        <p:blipFill>
          <a:blip r:embed="rId3" cstate="print"/>
          <a:srcRect/>
          <a:stretch>
            <a:fillRect/>
          </a:stretch>
        </p:blipFill>
        <p:spPr bwMode="auto">
          <a:xfrm>
            <a:off x="2743200" y="914400"/>
            <a:ext cx="5484813" cy="4881563"/>
          </a:xfrm>
          <a:prstGeom prst="rect">
            <a:avLst/>
          </a:prstGeom>
          <a:noFill/>
          <a:ln w="9525">
            <a:noFill/>
            <a:miter lim="800000"/>
            <a:headEnd/>
            <a:tailEnd/>
          </a:ln>
          <a:effectLst/>
        </p:spPr>
      </p:pic>
      <p:sp>
        <p:nvSpPr>
          <p:cNvPr id="52229" name="Text Box 5"/>
          <p:cNvSpPr txBox="1">
            <a:spLocks noChangeArrowheads="1"/>
          </p:cNvSpPr>
          <p:nvPr/>
        </p:nvSpPr>
        <p:spPr bwMode="auto">
          <a:xfrm>
            <a:off x="1447800" y="5911850"/>
            <a:ext cx="7696200" cy="946150"/>
          </a:xfrm>
          <a:prstGeom prst="rect">
            <a:avLst/>
          </a:prstGeom>
          <a:noFill/>
          <a:ln w="9525">
            <a:noFill/>
            <a:miter lim="800000"/>
            <a:headEnd/>
            <a:tailEnd/>
          </a:ln>
          <a:effectLst/>
        </p:spPr>
        <p:txBody>
          <a:bodyPr>
            <a:spAutoFit/>
          </a:bodyPr>
          <a:lstStyle/>
          <a:p>
            <a:pPr algn="ctr">
              <a:spcBef>
                <a:spcPct val="50000"/>
              </a:spcBef>
            </a:pPr>
            <a:r>
              <a:rPr lang="en-US" sz="2800" b="1" i="1"/>
              <a:t>Archduke Franz Ferdinand and Duchess Sophie at Sarajevo, Bosnia, on June 28</a:t>
            </a:r>
            <a:r>
              <a:rPr lang="en-US" sz="2800" b="1" i="1" baseline="30000"/>
              <a:t>th</a:t>
            </a:r>
            <a:r>
              <a:rPr lang="en-US" sz="2800" b="1" i="1"/>
              <a:t>, 1914.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3251"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663300"/>
                </a:solidFill>
              </a:rPr>
              <a:t>A</a:t>
            </a:r>
            <a:r>
              <a:rPr lang="en-US" sz="3600">
                <a:solidFill>
                  <a:srgbClr val="663300"/>
                </a:solidFill>
              </a:rPr>
              <a:t>ssassination</a:t>
            </a:r>
          </a:p>
        </p:txBody>
      </p:sp>
      <p:pic>
        <p:nvPicPr>
          <p:cNvPr id="53252" name="Picture 4"/>
          <p:cNvPicPr>
            <a:picLocks noChangeAspect="1" noChangeArrowheads="1"/>
          </p:cNvPicPr>
          <p:nvPr/>
        </p:nvPicPr>
        <p:blipFill>
          <a:blip r:embed="rId3" cstate="print"/>
          <a:srcRect t="20473" b="24661"/>
          <a:stretch>
            <a:fillRect/>
          </a:stretch>
        </p:blipFill>
        <p:spPr bwMode="auto">
          <a:xfrm>
            <a:off x="1447800" y="1066800"/>
            <a:ext cx="7696200" cy="5105400"/>
          </a:xfrm>
          <a:prstGeom prst="rect">
            <a:avLst/>
          </a:prstGeom>
          <a:noFill/>
          <a:ln w="9525">
            <a:noFill/>
            <a:miter lim="800000"/>
            <a:headEnd/>
            <a:tailEnd/>
          </a:ln>
          <a:effectLst/>
        </p:spPr>
      </p:pic>
      <p:pic>
        <p:nvPicPr>
          <p:cNvPr id="53253" name="Picture 5"/>
          <p:cNvPicPr>
            <a:picLocks noChangeAspect="1" noChangeArrowheads="1"/>
          </p:cNvPicPr>
          <p:nvPr/>
        </p:nvPicPr>
        <p:blipFill>
          <a:blip r:embed="rId3" cstate="print"/>
          <a:srcRect l="63367" t="1637" r="4950" b="80347"/>
          <a:stretch>
            <a:fillRect/>
          </a:stretch>
        </p:blipFill>
        <p:spPr bwMode="auto">
          <a:xfrm>
            <a:off x="1447800" y="5181600"/>
            <a:ext cx="2438400" cy="1676400"/>
          </a:xfrm>
          <a:prstGeom prst="rect">
            <a:avLst/>
          </a:prstGeom>
          <a:noFill/>
          <a:ln w="9525">
            <a:noFill/>
            <a:miter lim="800000"/>
            <a:headEnd/>
            <a:tailEnd/>
          </a:ln>
          <a:effectLst/>
        </p:spPr>
      </p:pic>
      <p:pic>
        <p:nvPicPr>
          <p:cNvPr id="53254" name="Picture 6"/>
          <p:cNvPicPr>
            <a:picLocks noChangeAspect="1" noChangeArrowheads="1"/>
          </p:cNvPicPr>
          <p:nvPr/>
        </p:nvPicPr>
        <p:blipFill>
          <a:blip r:embed="rId4" cstate="print"/>
          <a:srcRect l="11235" r="17108"/>
          <a:stretch>
            <a:fillRect/>
          </a:stretch>
        </p:blipFill>
        <p:spPr bwMode="auto">
          <a:xfrm>
            <a:off x="4648200" y="2057400"/>
            <a:ext cx="612775" cy="919163"/>
          </a:xfrm>
          <a:prstGeom prst="rect">
            <a:avLst/>
          </a:prstGeom>
          <a:noFill/>
          <a:ln w="9525">
            <a:noFill/>
            <a:miter lim="800000"/>
            <a:headEnd/>
            <a:tailEnd/>
          </a:ln>
          <a:effectLst/>
        </p:spPr>
      </p:pic>
      <p:sp>
        <p:nvSpPr>
          <p:cNvPr id="53255" name="Line 7"/>
          <p:cNvSpPr>
            <a:spLocks noChangeShapeType="1"/>
          </p:cNvSpPr>
          <p:nvPr/>
        </p:nvSpPr>
        <p:spPr bwMode="auto">
          <a:xfrm>
            <a:off x="4572000" y="2819400"/>
            <a:ext cx="990600" cy="2667000"/>
          </a:xfrm>
          <a:prstGeom prst="line">
            <a:avLst/>
          </a:prstGeom>
          <a:noFill/>
          <a:ln w="57150">
            <a:solidFill>
              <a:srgbClr val="FF33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fade">
                                      <p:cBhvr>
                                        <p:cTn id="7" dur="1000"/>
                                        <p:tgtEl>
                                          <p:spTgt spid="532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3255"/>
                                        </p:tgtEl>
                                        <p:attrNameLst>
                                          <p:attrName>style.visibility</p:attrName>
                                        </p:attrNameLst>
                                      </p:cBhvr>
                                      <p:to>
                                        <p:strVal val="visible"/>
                                      </p:to>
                                    </p:set>
                                    <p:animEffect transition="in" filter="wipe(up)">
                                      <p:cBhvr>
                                        <p:cTn id="12" dur="2000"/>
                                        <p:tgtEl>
                                          <p:spTgt spid="53255"/>
                                        </p:tgtEl>
                                      </p:cBhvr>
                                    </p:animEffect>
                                  </p:childTnLst>
                                </p:cTn>
                              </p:par>
                              <p:par>
                                <p:cTn id="13" presetID="49" presetClass="path" presetSubtype="0" accel="50000" decel="50000" fill="hold" nodeType="withEffect">
                                  <p:stCondLst>
                                    <p:cond delay="0"/>
                                  </p:stCondLst>
                                  <p:childTnLst>
                                    <p:animMotion origin="layout" path="M -2.77778E-7 -3.98844E-6 L 0.10816 0.42151 " pathEditMode="relative" rAng="0" ptsTypes="AA">
                                      <p:cBhvr>
                                        <p:cTn id="14" dur="3000" fill="hold"/>
                                        <p:tgtEl>
                                          <p:spTgt spid="53254"/>
                                        </p:tgtEl>
                                        <p:attrNameLst>
                                          <p:attrName>ppt_x</p:attrName>
                                          <p:attrName>ppt_y</p:attrName>
                                        </p:attrNameLst>
                                      </p:cBhvr>
                                      <p:rCtr x="54" y="2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arajevo Assassination-sketch"/>
          <p:cNvPicPr>
            <a:picLocks noChangeAspect="1" noChangeArrowheads="1"/>
          </p:cNvPicPr>
          <p:nvPr/>
        </p:nvPicPr>
        <p:blipFill>
          <a:blip r:embed="rId2" cstate="print">
            <a:lum contrast="6000"/>
          </a:blip>
          <a:srcRect/>
          <a:stretch>
            <a:fillRect/>
          </a:stretch>
        </p:blipFill>
        <p:spPr bwMode="auto">
          <a:xfrm>
            <a:off x="3505200" y="1143000"/>
            <a:ext cx="5638800" cy="5387975"/>
          </a:xfrm>
          <a:prstGeom prst="rect">
            <a:avLst/>
          </a:prstGeom>
          <a:noFill/>
          <a:ln w="9525">
            <a:solidFill>
              <a:srgbClr val="664400"/>
            </a:solidFill>
            <a:miter lim="800000"/>
            <a:headEnd/>
            <a:tailEnd/>
          </a:ln>
          <a:effectLst/>
        </p:spPr>
      </p:pic>
      <p:pic>
        <p:nvPicPr>
          <p:cNvPr id="54275" name="Picture 3" descr="WWI_background"/>
          <p:cNvPicPr>
            <a:picLocks noChangeAspect="1" noChangeArrowheads="1"/>
          </p:cNvPicPr>
          <p:nvPr/>
        </p:nvPicPr>
        <p:blipFill>
          <a:blip r:embed="rId3" cstate="print"/>
          <a:srcRect r="84166"/>
          <a:stretch>
            <a:fillRect/>
          </a:stretch>
        </p:blipFill>
        <p:spPr bwMode="auto">
          <a:xfrm>
            <a:off x="0" y="0"/>
            <a:ext cx="1447800" cy="6858000"/>
          </a:xfrm>
          <a:prstGeom prst="rect">
            <a:avLst/>
          </a:prstGeom>
          <a:noFill/>
        </p:spPr>
      </p:pic>
      <p:sp>
        <p:nvSpPr>
          <p:cNvPr id="54276" name="Text Box 4"/>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663300"/>
                </a:solidFill>
              </a:rPr>
              <a:t>A</a:t>
            </a:r>
            <a:r>
              <a:rPr lang="en-US" sz="3600">
                <a:solidFill>
                  <a:srgbClr val="663300"/>
                </a:solidFill>
              </a:rPr>
              <a:t>ssassination</a:t>
            </a:r>
          </a:p>
        </p:txBody>
      </p:sp>
      <p:sp>
        <p:nvSpPr>
          <p:cNvPr id="54277" name="Text Box 5"/>
          <p:cNvSpPr txBox="1">
            <a:spLocks noChangeArrowheads="1"/>
          </p:cNvSpPr>
          <p:nvPr/>
        </p:nvSpPr>
        <p:spPr bwMode="auto">
          <a:xfrm>
            <a:off x="1447800" y="990600"/>
            <a:ext cx="2133600" cy="5643563"/>
          </a:xfrm>
          <a:prstGeom prst="rect">
            <a:avLst/>
          </a:prstGeom>
          <a:noFill/>
          <a:ln w="9525">
            <a:noFill/>
            <a:miter lim="800000"/>
            <a:headEnd/>
            <a:tailEnd/>
          </a:ln>
          <a:effectLst/>
        </p:spPr>
        <p:txBody>
          <a:bodyPr>
            <a:spAutoFit/>
          </a:bodyPr>
          <a:lstStyle/>
          <a:p>
            <a:pPr algn="ctr">
              <a:spcBef>
                <a:spcPct val="50000"/>
              </a:spcBef>
            </a:pPr>
            <a:r>
              <a:rPr lang="en-US" sz="2800" b="1" i="1"/>
              <a:t>Austrian </a:t>
            </a:r>
            <a:r>
              <a:rPr lang="en-US" sz="2800" b="1" i="1">
                <a:hlinkClick r:id="rId4"/>
              </a:rPr>
              <a:t>Archduke Franz Ferdinand</a:t>
            </a:r>
            <a:r>
              <a:rPr lang="en-US" sz="2800" b="1" i="1"/>
              <a:t> was killed in Bosnia by a Serbian nationalist who believed that Bosnia should belong to Serbia.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ssassination-Princips Caught"/>
          <p:cNvPicPr>
            <a:picLocks noChangeAspect="1" noChangeArrowheads="1"/>
          </p:cNvPicPr>
          <p:nvPr/>
        </p:nvPicPr>
        <p:blipFill>
          <a:blip r:embed="rId2" cstate="print">
            <a:lum bright="6000" contrast="6000"/>
          </a:blip>
          <a:srcRect l="4384" t="4109" r="2443" b="10959"/>
          <a:stretch>
            <a:fillRect/>
          </a:stretch>
        </p:blipFill>
        <p:spPr bwMode="auto">
          <a:xfrm>
            <a:off x="1447800" y="1584325"/>
            <a:ext cx="4114800" cy="3292475"/>
          </a:xfrm>
          <a:prstGeom prst="rect">
            <a:avLst/>
          </a:prstGeom>
          <a:noFill/>
          <a:ln w="9525">
            <a:solidFill>
              <a:srgbClr val="664400"/>
            </a:solidFill>
            <a:miter lim="800000"/>
            <a:headEnd/>
            <a:tailEnd/>
          </a:ln>
          <a:effectLst/>
        </p:spPr>
      </p:pic>
      <p:pic>
        <p:nvPicPr>
          <p:cNvPr id="55299" name="Picture 3" descr="Gavrilo Princip"/>
          <p:cNvPicPr>
            <a:picLocks noChangeAspect="1" noChangeArrowheads="1"/>
          </p:cNvPicPr>
          <p:nvPr/>
        </p:nvPicPr>
        <p:blipFill>
          <a:blip r:embed="rId3" cstate="print">
            <a:lum contrast="6000"/>
          </a:blip>
          <a:srcRect/>
          <a:stretch>
            <a:fillRect/>
          </a:stretch>
        </p:blipFill>
        <p:spPr bwMode="auto">
          <a:xfrm>
            <a:off x="6019800" y="3810000"/>
            <a:ext cx="3124200" cy="3048000"/>
          </a:xfrm>
          <a:prstGeom prst="rect">
            <a:avLst/>
          </a:prstGeom>
          <a:noFill/>
          <a:ln w="9525">
            <a:solidFill>
              <a:srgbClr val="664400"/>
            </a:solidFill>
            <a:miter lim="800000"/>
            <a:headEnd/>
            <a:tailEnd/>
          </a:ln>
          <a:effectLst/>
        </p:spPr>
      </p:pic>
      <p:sp>
        <p:nvSpPr>
          <p:cNvPr id="55300" name="Line 4"/>
          <p:cNvSpPr>
            <a:spLocks noChangeShapeType="1"/>
          </p:cNvSpPr>
          <p:nvPr/>
        </p:nvSpPr>
        <p:spPr bwMode="auto">
          <a:xfrm>
            <a:off x="4876800" y="2895600"/>
            <a:ext cx="1905000" cy="1905000"/>
          </a:xfrm>
          <a:prstGeom prst="line">
            <a:avLst/>
          </a:prstGeom>
          <a:noFill/>
          <a:ln w="57150" cap="sq">
            <a:solidFill>
              <a:srgbClr val="E61F0A"/>
            </a:solidFill>
            <a:round/>
            <a:headEnd type="none" w="sm" len="sm"/>
            <a:tailEnd type="triangle" w="sm" len="sm"/>
          </a:ln>
          <a:effectLst/>
        </p:spPr>
        <p:txBody>
          <a:bodyPr wrap="none"/>
          <a:lstStyle/>
          <a:p>
            <a:endParaRPr lang="en-US"/>
          </a:p>
        </p:txBody>
      </p:sp>
      <p:pic>
        <p:nvPicPr>
          <p:cNvPr id="55301" name="Picture 5" descr="WWI_background"/>
          <p:cNvPicPr>
            <a:picLocks noChangeAspect="1" noChangeArrowheads="1"/>
          </p:cNvPicPr>
          <p:nvPr/>
        </p:nvPicPr>
        <p:blipFill>
          <a:blip r:embed="rId4" cstate="print"/>
          <a:srcRect r="84166"/>
          <a:stretch>
            <a:fillRect/>
          </a:stretch>
        </p:blipFill>
        <p:spPr bwMode="auto">
          <a:xfrm>
            <a:off x="0" y="0"/>
            <a:ext cx="1447800" cy="6858000"/>
          </a:xfrm>
          <a:prstGeom prst="rect">
            <a:avLst/>
          </a:prstGeom>
          <a:noFill/>
        </p:spPr>
      </p:pic>
      <p:sp>
        <p:nvSpPr>
          <p:cNvPr id="55302" name="Text Box 6"/>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663300"/>
                </a:solidFill>
              </a:rPr>
              <a:t>A</a:t>
            </a:r>
            <a:r>
              <a:rPr lang="en-US" sz="3600">
                <a:solidFill>
                  <a:srgbClr val="663300"/>
                </a:solidFill>
              </a:rPr>
              <a:t>ssassination</a:t>
            </a:r>
          </a:p>
        </p:txBody>
      </p:sp>
      <p:sp>
        <p:nvSpPr>
          <p:cNvPr id="55303" name="Text Box 7"/>
          <p:cNvSpPr txBox="1">
            <a:spLocks noChangeArrowheads="1"/>
          </p:cNvSpPr>
          <p:nvPr/>
        </p:nvSpPr>
        <p:spPr bwMode="auto">
          <a:xfrm>
            <a:off x="5715000" y="1600200"/>
            <a:ext cx="3429000" cy="1800225"/>
          </a:xfrm>
          <a:prstGeom prst="rect">
            <a:avLst/>
          </a:prstGeom>
          <a:noFill/>
          <a:ln w="9525">
            <a:noFill/>
            <a:miter lim="800000"/>
            <a:headEnd/>
            <a:tailEnd/>
          </a:ln>
          <a:effectLst/>
        </p:spPr>
        <p:txBody>
          <a:bodyPr>
            <a:spAutoFit/>
          </a:bodyPr>
          <a:lstStyle/>
          <a:p>
            <a:pPr algn="ctr">
              <a:spcBef>
                <a:spcPct val="50000"/>
              </a:spcBef>
            </a:pPr>
            <a:r>
              <a:rPr lang="en-US" sz="2800" b="1" i="1"/>
              <a:t>Gavrilo Princip after his assassination of Austrian Archduke Franz Ferdinand.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55299"/>
                                        </p:tgtEl>
                                        <p:attrNameLst>
                                          <p:attrName>style.visibility</p:attrName>
                                        </p:attrNameLst>
                                      </p:cBhvr>
                                      <p:to>
                                        <p:strVal val="visible"/>
                                      </p:to>
                                    </p:set>
                                    <p:animEffect transition="in" filter="dissolve">
                                      <p:cBhvr>
                                        <p:cTn id="11" dur="2000"/>
                                        <p:tgtEl>
                                          <p:spTgt spid="552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5300"/>
                                        </p:tgtEl>
                                        <p:attrNameLst>
                                          <p:attrName>style.visibility</p:attrName>
                                        </p:attrNameLst>
                                      </p:cBhvr>
                                      <p:to>
                                        <p:strVal val="visible"/>
                                      </p:to>
                                    </p:set>
                                    <p:animEffect transition="in" filter="wipe(up)">
                                      <p:cBhvr>
                                        <p:cTn id="16" dur="2000"/>
                                        <p:tgtEl>
                                          <p:spTgt spid="5530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5303"/>
                                        </p:tgtEl>
                                        <p:attrNameLst>
                                          <p:attrName>style.visibility</p:attrName>
                                        </p:attrNameLst>
                                      </p:cBhvr>
                                      <p:to>
                                        <p:strVal val="visible"/>
                                      </p:to>
                                    </p:set>
                                    <p:animEffect transition="in" filter="box(in)">
                                      <p:cBhvr>
                                        <p:cTn id="19"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nr58-1[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099" name="Rectangle 3"/>
          <p:cNvSpPr>
            <a:spLocks noGrp="1" noChangeArrowheads="1"/>
          </p:cNvSpPr>
          <p:nvPr>
            <p:ph type="title"/>
          </p:nvPr>
        </p:nvSpPr>
        <p:spPr>
          <a:xfrm>
            <a:off x="0" y="274638"/>
            <a:ext cx="9144000" cy="1143000"/>
          </a:xfrm>
        </p:spPr>
        <p:txBody>
          <a:bodyPr/>
          <a:lstStyle/>
          <a:p>
            <a:r>
              <a:rPr lang="en-US" b="1">
                <a:solidFill>
                  <a:schemeClr val="accent2"/>
                </a:solidFill>
              </a:rPr>
              <a:t>Canada’s Role In Afghanistan</a:t>
            </a:r>
          </a:p>
        </p:txBody>
      </p:sp>
      <p:sp>
        <p:nvSpPr>
          <p:cNvPr id="4103" name="Rectangle 7"/>
          <p:cNvSpPr>
            <a:spLocks noChangeArrowheads="1"/>
          </p:cNvSpPr>
          <p:nvPr/>
        </p:nvSpPr>
        <p:spPr bwMode="auto">
          <a:xfrm>
            <a:off x="0" y="2057400"/>
            <a:ext cx="9144000" cy="3743325"/>
          </a:xfrm>
          <a:prstGeom prst="rect">
            <a:avLst/>
          </a:prstGeom>
          <a:noFill/>
          <a:ln w="9525">
            <a:noFill/>
            <a:miter lim="800000"/>
            <a:headEnd/>
            <a:tailEnd/>
          </a:ln>
          <a:effectLst/>
        </p:spPr>
        <p:txBody>
          <a:bodyPr>
            <a:spAutoFit/>
          </a:bodyPr>
          <a:lstStyle/>
          <a:p>
            <a:pPr algn="ctr"/>
            <a:r>
              <a:rPr lang="en-US" sz="2400" b="1"/>
              <a:t>Choose a number from 1 to 4 and write it down</a:t>
            </a:r>
          </a:p>
          <a:p>
            <a:pPr algn="ctr"/>
            <a:endParaRPr lang="en-US" sz="2400" b="1"/>
          </a:p>
          <a:p>
            <a:pPr algn="ctr"/>
            <a:r>
              <a:rPr lang="en-US" sz="2400" b="1"/>
              <a:t>Read page 111 – The Big Picture</a:t>
            </a:r>
          </a:p>
          <a:p>
            <a:pPr algn="ctr"/>
            <a:endParaRPr lang="en-US" sz="2400" b="1"/>
          </a:p>
          <a:p>
            <a:pPr algn="ctr"/>
            <a:r>
              <a:rPr lang="en-US" sz="2400" b="1"/>
              <a:t>As you read the bulleted points, consider Canada’s role in Afghanistan</a:t>
            </a:r>
          </a:p>
          <a:p>
            <a:pPr algn="ctr"/>
            <a:endParaRPr lang="en-US" sz="2400" b="1"/>
          </a:p>
          <a:p>
            <a:pPr algn="ctr"/>
            <a:r>
              <a:rPr lang="en-US" sz="2400" b="1" i="1"/>
              <a:t>How does each of the four bulleted items relate to Canada’s mission?  </a:t>
            </a:r>
          </a:p>
          <a:p>
            <a:pPr algn="ctr"/>
            <a:endParaRPr lang="en-US" sz="2400" b="1" i="1"/>
          </a:p>
          <a:p>
            <a:pPr algn="ctr"/>
            <a:r>
              <a:rPr lang="en-US" sz="2400" b="1"/>
              <a:t>Write down up to three points for your assigned bullet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to="" calcmode="lin" valueType="num">
                                      <p:cBhvr>
                                        <p:cTn id="7" dur="1" fill="hold"/>
                                        <p:tgtEl>
                                          <p:spTgt spid="410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3">
                                            <p:txEl>
                                              <p:pRg st="0" end="0"/>
                                            </p:txEl>
                                          </p:spTgt>
                                        </p:tgtEl>
                                        <p:attrNameLst>
                                          <p:attrName>style.visibility</p:attrName>
                                        </p:attrNameLst>
                                      </p:cBhvr>
                                      <p:to>
                                        <p:strVal val="visible"/>
                                      </p:to>
                                    </p:set>
                                    <p:anim to="" calcmode="lin" valueType="num">
                                      <p:cBhvr>
                                        <p:cTn id="10" dur="1" fill="hold"/>
                                        <p:tgtEl>
                                          <p:spTgt spid="410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103">
                                            <p:txEl>
                                              <p:pRg st="2" end="2"/>
                                            </p:txEl>
                                          </p:spTgt>
                                        </p:tgtEl>
                                        <p:attrNameLst>
                                          <p:attrName>style.visibility</p:attrName>
                                        </p:attrNameLst>
                                      </p:cBhvr>
                                      <p:to>
                                        <p:strVal val="visible"/>
                                      </p:to>
                                    </p:set>
                                    <p:anim to="" calcmode="lin" valueType="num">
                                      <p:cBhvr>
                                        <p:cTn id="15" dur="1" fill="hold"/>
                                        <p:tgtEl>
                                          <p:spTgt spid="410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4103">
                                            <p:txEl>
                                              <p:pRg st="4" end="4"/>
                                            </p:txEl>
                                          </p:spTgt>
                                        </p:tgtEl>
                                        <p:attrNameLst>
                                          <p:attrName>style.visibility</p:attrName>
                                        </p:attrNameLst>
                                      </p:cBhvr>
                                      <p:to>
                                        <p:strVal val="visible"/>
                                      </p:to>
                                    </p:set>
                                    <p:anim to="" calcmode="lin" valueType="num">
                                      <p:cBhvr>
                                        <p:cTn id="18" dur="1" fill="hold"/>
                                        <p:tgtEl>
                                          <p:spTgt spid="4103">
                                            <p:txEl>
                                              <p:pRg st="4" end="4"/>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4099"/>
                                        </p:tgtEl>
                                        <p:attrNameLst>
                                          <p:attrName>style.visibility</p:attrName>
                                        </p:attrNameLst>
                                      </p:cBhvr>
                                      <p:to>
                                        <p:strVal val="visible"/>
                                      </p:to>
                                    </p:set>
                                    <p:anim to="" calcmode="lin" valueType="num">
                                      <p:cBhvr>
                                        <p:cTn id="21" dur="1" fill="hold"/>
                                        <p:tgtEl>
                                          <p:spTgt spid="4099"/>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4103">
                                            <p:txEl>
                                              <p:pRg st="6" end="6"/>
                                            </p:txEl>
                                          </p:spTgt>
                                        </p:tgtEl>
                                        <p:attrNameLst>
                                          <p:attrName>style.visibility</p:attrName>
                                        </p:attrNameLst>
                                      </p:cBhvr>
                                      <p:to>
                                        <p:strVal val="visible"/>
                                      </p:to>
                                    </p:set>
                                    <p:anim to="" calcmode="lin" valueType="num">
                                      <p:cBhvr>
                                        <p:cTn id="26" dur="1" fill="hold"/>
                                        <p:tgtEl>
                                          <p:spTgt spid="4103">
                                            <p:txEl>
                                              <p:pRg st="6" end="6"/>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4103">
                                            <p:txEl>
                                              <p:pRg st="8" end="8"/>
                                            </p:txEl>
                                          </p:spTgt>
                                        </p:tgtEl>
                                        <p:attrNameLst>
                                          <p:attrName>style.visibility</p:attrName>
                                        </p:attrNameLst>
                                      </p:cBhvr>
                                      <p:to>
                                        <p:strVal val="visible"/>
                                      </p:to>
                                    </p:set>
                                    <p:anim to="" calcmode="lin" valueType="num">
                                      <p:cBhvr>
                                        <p:cTn id="29" dur="1" fill="hold"/>
                                        <p:tgtEl>
                                          <p:spTgt spid="410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6323" name="Text Box 3"/>
          <p:cNvSpPr txBox="1">
            <a:spLocks noChangeArrowheads="1"/>
          </p:cNvSpPr>
          <p:nvPr/>
        </p:nvSpPr>
        <p:spPr bwMode="auto">
          <a:xfrm>
            <a:off x="1447800" y="0"/>
            <a:ext cx="7696200" cy="1068388"/>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rPr>
              <a:t>The Point of No Return:</a:t>
            </a:r>
            <a:r>
              <a:rPr lang="en-US"/>
              <a:t>                                            </a:t>
            </a:r>
            <a:r>
              <a:rPr lang="en-US" sz="2800" b="1">
                <a:solidFill>
                  <a:srgbClr val="663300"/>
                </a:solidFill>
              </a:rPr>
              <a:t>The Assassination of Archduke Franz Ferdinand</a:t>
            </a:r>
            <a:endParaRPr lang="en-US">
              <a:solidFill>
                <a:srgbClr val="663300"/>
              </a:solidFill>
            </a:endParaRPr>
          </a:p>
        </p:txBody>
      </p:sp>
      <p:sp>
        <p:nvSpPr>
          <p:cNvPr id="56324" name="Line 4"/>
          <p:cNvSpPr>
            <a:spLocks noChangeShapeType="1"/>
          </p:cNvSpPr>
          <p:nvPr/>
        </p:nvSpPr>
        <p:spPr bwMode="auto">
          <a:xfrm>
            <a:off x="1447800" y="1066800"/>
            <a:ext cx="7696200" cy="0"/>
          </a:xfrm>
          <a:prstGeom prst="line">
            <a:avLst/>
          </a:prstGeom>
          <a:noFill/>
          <a:ln w="12700">
            <a:solidFill>
              <a:schemeClr val="tx1"/>
            </a:solidFill>
            <a:round/>
            <a:headEnd/>
            <a:tailEnd/>
          </a:ln>
          <a:effectLst/>
        </p:spPr>
        <p:txBody>
          <a:bodyPr/>
          <a:lstStyle/>
          <a:p>
            <a:endParaRPr lang="en-US"/>
          </a:p>
        </p:txBody>
      </p:sp>
      <p:sp>
        <p:nvSpPr>
          <p:cNvPr id="56325" name="Rectangle 5"/>
          <p:cNvSpPr>
            <a:spLocks noChangeArrowheads="1"/>
          </p:cNvSpPr>
          <p:nvPr/>
        </p:nvSpPr>
        <p:spPr bwMode="auto">
          <a:xfrm>
            <a:off x="1447800" y="1295400"/>
            <a:ext cx="7696200" cy="946150"/>
          </a:xfrm>
          <a:prstGeom prst="rect">
            <a:avLst/>
          </a:prstGeom>
          <a:noFill/>
          <a:ln w="9525">
            <a:noFill/>
            <a:miter lim="800000"/>
            <a:headEnd/>
            <a:tailEnd/>
          </a:ln>
          <a:effectLst/>
        </p:spPr>
        <p:txBody>
          <a:bodyPr anchor="ctr">
            <a:spAutoFit/>
          </a:bodyPr>
          <a:lstStyle/>
          <a:p>
            <a:pPr algn="ctr"/>
            <a:r>
              <a:rPr lang="en-US" sz="2800" b="1"/>
              <a:t>Austria blamed Serbia for Ferdinand’s death and declared war on Serbia. </a:t>
            </a:r>
          </a:p>
        </p:txBody>
      </p:sp>
      <p:sp>
        <p:nvSpPr>
          <p:cNvPr id="56326" name="AutoShape 6"/>
          <p:cNvSpPr>
            <a:spLocks noChangeArrowheads="1"/>
          </p:cNvSpPr>
          <p:nvPr/>
        </p:nvSpPr>
        <p:spPr bwMode="auto">
          <a:xfrm>
            <a:off x="4800600" y="23622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6327" name="Text Box 7"/>
          <p:cNvSpPr txBox="1">
            <a:spLocks noChangeArrowheads="1"/>
          </p:cNvSpPr>
          <p:nvPr/>
        </p:nvSpPr>
        <p:spPr bwMode="auto">
          <a:xfrm>
            <a:off x="1447800" y="2819400"/>
            <a:ext cx="7696200" cy="1373188"/>
          </a:xfrm>
          <a:prstGeom prst="rect">
            <a:avLst/>
          </a:prstGeom>
          <a:noFill/>
          <a:ln w="9525">
            <a:noFill/>
            <a:miter lim="800000"/>
            <a:headEnd/>
            <a:tailEnd/>
          </a:ln>
          <a:effectLst/>
        </p:spPr>
        <p:txBody>
          <a:bodyPr>
            <a:spAutoFit/>
          </a:bodyPr>
          <a:lstStyle/>
          <a:p>
            <a:pPr algn="ctr">
              <a:spcBef>
                <a:spcPct val="50000"/>
              </a:spcBef>
            </a:pPr>
            <a:r>
              <a:rPr lang="en-US" sz="2800" b="1"/>
              <a:t>Germany pledged their support for Austria -Hungary.</a:t>
            </a:r>
            <a:br>
              <a:rPr lang="en-US" sz="2800" b="1"/>
            </a:br>
            <a:r>
              <a:rPr lang="en-US" sz="2800" b="1"/>
              <a:t>· example of Pan-German nationalism </a:t>
            </a:r>
          </a:p>
        </p:txBody>
      </p:sp>
      <p:sp>
        <p:nvSpPr>
          <p:cNvPr id="56328" name="AutoShape 8"/>
          <p:cNvSpPr>
            <a:spLocks noChangeArrowheads="1"/>
          </p:cNvSpPr>
          <p:nvPr/>
        </p:nvSpPr>
        <p:spPr bwMode="auto">
          <a:xfrm>
            <a:off x="4800600" y="42672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6329" name="Text Box 9"/>
          <p:cNvSpPr txBox="1">
            <a:spLocks noChangeArrowheads="1"/>
          </p:cNvSpPr>
          <p:nvPr/>
        </p:nvSpPr>
        <p:spPr bwMode="auto">
          <a:xfrm>
            <a:off x="1447800" y="4876800"/>
            <a:ext cx="7696200" cy="946150"/>
          </a:xfrm>
          <a:prstGeom prst="rect">
            <a:avLst/>
          </a:prstGeom>
          <a:noFill/>
          <a:ln w="9525">
            <a:noFill/>
            <a:miter lim="800000"/>
            <a:headEnd/>
            <a:tailEnd/>
          </a:ln>
          <a:effectLst/>
        </p:spPr>
        <p:txBody>
          <a:bodyPr>
            <a:spAutoFit/>
          </a:bodyPr>
          <a:lstStyle/>
          <a:p>
            <a:pPr algn="ctr">
              <a:spcBef>
                <a:spcPct val="50000"/>
              </a:spcBef>
            </a:pPr>
            <a:r>
              <a:rPr lang="en-US" sz="2800" b="1"/>
              <a:t>Russia pledged their support for Serbia.</a:t>
            </a:r>
            <a:br>
              <a:rPr lang="en-US" sz="2800" b="1"/>
            </a:br>
            <a:r>
              <a:rPr lang="en-US" sz="2800" b="1"/>
              <a:t>· example of Pan-Slavic nationalism </a:t>
            </a:r>
          </a:p>
        </p:txBody>
      </p:sp>
      <p:sp>
        <p:nvSpPr>
          <p:cNvPr id="56330" name="AutoShape 10"/>
          <p:cNvSpPr>
            <a:spLocks noChangeArrowheads="1"/>
          </p:cNvSpPr>
          <p:nvPr/>
        </p:nvSpPr>
        <p:spPr bwMode="auto">
          <a:xfrm>
            <a:off x="4800600" y="58674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box(in)">
                                      <p:cBhvr>
                                        <p:cTn id="7" dur="500"/>
                                        <p:tgtEl>
                                          <p:spTgt spid="563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checkerboard(across)">
                                      <p:cBhvr>
                                        <p:cTn id="12" dur="500"/>
                                        <p:tgtEl>
                                          <p:spTgt spid="563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7"/>
                                        </p:tgtEl>
                                        <p:attrNameLst>
                                          <p:attrName>style.visibility</p:attrName>
                                        </p:attrNameLst>
                                      </p:cBhvr>
                                      <p:to>
                                        <p:strVal val="visible"/>
                                      </p:to>
                                    </p:set>
                                    <p:animEffect transition="in" filter="blinds(horizontal)">
                                      <p:cBhvr>
                                        <p:cTn id="17" dur="500"/>
                                        <p:tgtEl>
                                          <p:spTgt spid="5632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6328"/>
                                        </p:tgtEl>
                                        <p:attrNameLst>
                                          <p:attrName>style.visibility</p:attrName>
                                        </p:attrNameLst>
                                      </p:cBhvr>
                                      <p:to>
                                        <p:strVal val="visible"/>
                                      </p:to>
                                    </p:set>
                                    <p:animEffect transition="in" filter="checkerboard(across)">
                                      <p:cBhvr>
                                        <p:cTn id="22" dur="500"/>
                                        <p:tgtEl>
                                          <p:spTgt spid="563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29"/>
                                        </p:tgtEl>
                                        <p:attrNameLst>
                                          <p:attrName>style.visibility</p:attrName>
                                        </p:attrNameLst>
                                      </p:cBhvr>
                                      <p:to>
                                        <p:strVal val="visible"/>
                                      </p:to>
                                    </p:set>
                                    <p:animEffect transition="in" filter="blinds(horizontal)">
                                      <p:cBhvr>
                                        <p:cTn id="27" dur="500"/>
                                        <p:tgtEl>
                                          <p:spTgt spid="5632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6330"/>
                                        </p:tgtEl>
                                        <p:attrNameLst>
                                          <p:attrName>style.visibility</p:attrName>
                                        </p:attrNameLst>
                                      </p:cBhvr>
                                      <p:to>
                                        <p:strVal val="visible"/>
                                      </p:to>
                                    </p:set>
                                    <p:animEffect transition="in" filter="checkerboard(across)">
                                      <p:cBhvr>
                                        <p:cTn id="32" dur="5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animBg="1"/>
      <p:bldP spid="56327" grpId="0"/>
      <p:bldP spid="56328" grpId="0" animBg="1"/>
      <p:bldP spid="56329" grpId="0"/>
      <p:bldP spid="563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7347" name="Text Box 3"/>
          <p:cNvSpPr txBox="1">
            <a:spLocks noChangeArrowheads="1"/>
          </p:cNvSpPr>
          <p:nvPr/>
        </p:nvSpPr>
        <p:spPr bwMode="auto">
          <a:xfrm>
            <a:off x="1447800" y="0"/>
            <a:ext cx="7696200" cy="1068388"/>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rPr>
              <a:t>The Point of No Return:</a:t>
            </a:r>
            <a:r>
              <a:rPr lang="en-US"/>
              <a:t>                                            </a:t>
            </a:r>
            <a:r>
              <a:rPr lang="en-US" sz="2800" b="1">
                <a:solidFill>
                  <a:srgbClr val="663300"/>
                </a:solidFill>
              </a:rPr>
              <a:t>The Assassination of Archduke Franz Ferdinand</a:t>
            </a:r>
            <a:endParaRPr lang="en-US">
              <a:solidFill>
                <a:srgbClr val="663300"/>
              </a:solidFill>
            </a:endParaRPr>
          </a:p>
        </p:txBody>
      </p:sp>
      <p:sp>
        <p:nvSpPr>
          <p:cNvPr id="57348" name="Text Box 4"/>
          <p:cNvSpPr txBox="1">
            <a:spLocks noChangeArrowheads="1"/>
          </p:cNvSpPr>
          <p:nvPr/>
        </p:nvSpPr>
        <p:spPr bwMode="auto">
          <a:xfrm>
            <a:off x="1447800" y="1371600"/>
            <a:ext cx="7696200" cy="519113"/>
          </a:xfrm>
          <a:prstGeom prst="rect">
            <a:avLst/>
          </a:prstGeom>
          <a:noFill/>
          <a:ln w="9525">
            <a:noFill/>
            <a:miter lim="800000"/>
            <a:headEnd/>
            <a:tailEnd/>
          </a:ln>
          <a:effectLst/>
        </p:spPr>
        <p:txBody>
          <a:bodyPr>
            <a:spAutoFit/>
          </a:bodyPr>
          <a:lstStyle/>
          <a:p>
            <a:pPr algn="ctr">
              <a:spcBef>
                <a:spcPct val="50000"/>
              </a:spcBef>
            </a:pPr>
            <a:r>
              <a:rPr lang="en-US" sz="2800" b="1"/>
              <a:t>Germany declares war on Russia. </a:t>
            </a:r>
          </a:p>
        </p:txBody>
      </p:sp>
      <p:sp>
        <p:nvSpPr>
          <p:cNvPr id="57349" name="Line 5"/>
          <p:cNvSpPr>
            <a:spLocks noChangeShapeType="1"/>
          </p:cNvSpPr>
          <p:nvPr/>
        </p:nvSpPr>
        <p:spPr bwMode="auto">
          <a:xfrm>
            <a:off x="1447800" y="1066800"/>
            <a:ext cx="7696200" cy="0"/>
          </a:xfrm>
          <a:prstGeom prst="line">
            <a:avLst/>
          </a:prstGeom>
          <a:noFill/>
          <a:ln w="12700">
            <a:solidFill>
              <a:schemeClr val="tx1"/>
            </a:solidFill>
            <a:round/>
            <a:headEnd/>
            <a:tailEnd/>
          </a:ln>
          <a:effectLst/>
        </p:spPr>
        <p:txBody>
          <a:bodyPr/>
          <a:lstStyle/>
          <a:p>
            <a:endParaRPr lang="en-US"/>
          </a:p>
        </p:txBody>
      </p:sp>
      <p:sp>
        <p:nvSpPr>
          <p:cNvPr id="57350" name="AutoShape 6"/>
          <p:cNvSpPr>
            <a:spLocks noChangeArrowheads="1"/>
          </p:cNvSpPr>
          <p:nvPr/>
        </p:nvSpPr>
        <p:spPr bwMode="auto">
          <a:xfrm>
            <a:off x="5105400" y="20574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7351" name="Rectangle 7"/>
          <p:cNvSpPr>
            <a:spLocks noChangeArrowheads="1"/>
          </p:cNvSpPr>
          <p:nvPr/>
        </p:nvSpPr>
        <p:spPr bwMode="auto">
          <a:xfrm>
            <a:off x="1447800" y="2514600"/>
            <a:ext cx="7696200" cy="519113"/>
          </a:xfrm>
          <a:prstGeom prst="rect">
            <a:avLst/>
          </a:prstGeom>
          <a:noFill/>
          <a:ln w="9525">
            <a:noFill/>
            <a:miter lim="800000"/>
            <a:headEnd/>
            <a:tailEnd/>
          </a:ln>
          <a:effectLst/>
        </p:spPr>
        <p:txBody>
          <a:bodyPr anchor="ctr">
            <a:spAutoFit/>
          </a:bodyPr>
          <a:lstStyle/>
          <a:p>
            <a:pPr algn="ctr"/>
            <a:r>
              <a:rPr lang="en-US" sz="2800" b="1"/>
              <a:t>France pledges their support for Russia.</a:t>
            </a:r>
            <a:r>
              <a:rPr lang="en-US" b="1">
                <a:latin typeface="Arial" charset="0"/>
              </a:rPr>
              <a:t> </a:t>
            </a:r>
          </a:p>
        </p:txBody>
      </p:sp>
      <p:sp>
        <p:nvSpPr>
          <p:cNvPr id="57352" name="Rectangle 8"/>
          <p:cNvSpPr>
            <a:spLocks noChangeArrowheads="1"/>
          </p:cNvSpPr>
          <p:nvPr/>
        </p:nvSpPr>
        <p:spPr bwMode="auto">
          <a:xfrm>
            <a:off x="1447800" y="3657600"/>
            <a:ext cx="7696200" cy="519113"/>
          </a:xfrm>
          <a:prstGeom prst="rect">
            <a:avLst/>
          </a:prstGeom>
          <a:noFill/>
          <a:ln w="9525">
            <a:noFill/>
            <a:miter lim="800000"/>
            <a:headEnd/>
            <a:tailEnd/>
          </a:ln>
          <a:effectLst/>
        </p:spPr>
        <p:txBody>
          <a:bodyPr anchor="ctr">
            <a:spAutoFit/>
          </a:bodyPr>
          <a:lstStyle/>
          <a:p>
            <a:pPr algn="ctr"/>
            <a:r>
              <a:rPr lang="en-US" sz="2800" b="1"/>
              <a:t>Germany declares war on France.</a:t>
            </a:r>
            <a:r>
              <a:rPr lang="en-US" b="1">
                <a:latin typeface="Arial" charset="0"/>
              </a:rPr>
              <a:t> </a:t>
            </a:r>
          </a:p>
        </p:txBody>
      </p:sp>
      <p:sp>
        <p:nvSpPr>
          <p:cNvPr id="57353" name="Rectangle 9"/>
          <p:cNvSpPr>
            <a:spLocks noChangeArrowheads="1"/>
          </p:cNvSpPr>
          <p:nvPr/>
        </p:nvSpPr>
        <p:spPr bwMode="auto">
          <a:xfrm>
            <a:off x="1447800" y="4724400"/>
            <a:ext cx="7635875" cy="519113"/>
          </a:xfrm>
          <a:prstGeom prst="rect">
            <a:avLst/>
          </a:prstGeom>
          <a:noFill/>
          <a:ln w="9525">
            <a:noFill/>
            <a:miter lim="800000"/>
            <a:headEnd/>
            <a:tailEnd/>
          </a:ln>
          <a:effectLst/>
        </p:spPr>
        <p:txBody>
          <a:bodyPr wrap="none" anchor="ctr">
            <a:spAutoFit/>
          </a:bodyPr>
          <a:lstStyle/>
          <a:p>
            <a:pPr algn="ctr"/>
            <a:r>
              <a:rPr lang="en-US" sz="2800" b="1"/>
              <a:t>Germany invades Belgium on the way to France.</a:t>
            </a:r>
            <a:r>
              <a:rPr lang="en-US" b="1">
                <a:latin typeface="Arial" charset="0"/>
              </a:rPr>
              <a:t> </a:t>
            </a:r>
          </a:p>
        </p:txBody>
      </p:sp>
      <p:sp>
        <p:nvSpPr>
          <p:cNvPr id="57354" name="AutoShape 10"/>
          <p:cNvSpPr>
            <a:spLocks noChangeArrowheads="1"/>
          </p:cNvSpPr>
          <p:nvPr/>
        </p:nvSpPr>
        <p:spPr bwMode="auto">
          <a:xfrm>
            <a:off x="5105400" y="32004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7355" name="AutoShape 11"/>
          <p:cNvSpPr>
            <a:spLocks noChangeArrowheads="1"/>
          </p:cNvSpPr>
          <p:nvPr/>
        </p:nvSpPr>
        <p:spPr bwMode="auto">
          <a:xfrm>
            <a:off x="5105400" y="42672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7356" name="AutoShape 12"/>
          <p:cNvSpPr>
            <a:spLocks noChangeArrowheads="1"/>
          </p:cNvSpPr>
          <p:nvPr/>
        </p:nvSpPr>
        <p:spPr bwMode="auto">
          <a:xfrm>
            <a:off x="5105400" y="54102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7357" name="Rectangle 13"/>
          <p:cNvSpPr>
            <a:spLocks noChangeArrowheads="1"/>
          </p:cNvSpPr>
          <p:nvPr/>
        </p:nvSpPr>
        <p:spPr bwMode="auto">
          <a:xfrm>
            <a:off x="2032000" y="3824288"/>
            <a:ext cx="184150" cy="641350"/>
          </a:xfrm>
          <a:prstGeom prst="rect">
            <a:avLst/>
          </a:prstGeom>
          <a:noFill/>
          <a:ln w="9525">
            <a:noFill/>
            <a:miter lim="800000"/>
            <a:headEnd/>
            <a:tailEnd/>
          </a:ln>
          <a:effectLst/>
        </p:spPr>
        <p:txBody>
          <a:bodyPr wrap="none" anchor="ctr">
            <a:spAutoFit/>
          </a:bodyPr>
          <a:lstStyle/>
          <a:p>
            <a:r>
              <a:rPr lang="en-US">
                <a:latin typeface="Arial" charset="0"/>
              </a:rPr>
              <a:t/>
            </a:r>
            <a:br>
              <a:rPr lang="en-US">
                <a:latin typeface="Arial" charset="0"/>
              </a:rPr>
            </a:br>
            <a:endParaRPr lang="en-US">
              <a:latin typeface="Arial" charset="0"/>
            </a:endParaRPr>
          </a:p>
        </p:txBody>
      </p:sp>
      <p:sp>
        <p:nvSpPr>
          <p:cNvPr id="57358" name="Rectangle 14"/>
          <p:cNvSpPr>
            <a:spLocks noChangeArrowheads="1"/>
          </p:cNvSpPr>
          <p:nvPr/>
        </p:nvSpPr>
        <p:spPr bwMode="auto">
          <a:xfrm>
            <a:off x="1447800" y="5911850"/>
            <a:ext cx="7696200" cy="946150"/>
          </a:xfrm>
          <a:prstGeom prst="rect">
            <a:avLst/>
          </a:prstGeom>
          <a:noFill/>
          <a:ln w="9525">
            <a:noFill/>
            <a:miter lim="800000"/>
            <a:headEnd/>
            <a:tailEnd/>
          </a:ln>
          <a:effectLst/>
        </p:spPr>
        <p:txBody>
          <a:bodyPr anchor="ctr">
            <a:spAutoFit/>
          </a:bodyPr>
          <a:lstStyle/>
          <a:p>
            <a:pPr algn="ctr"/>
            <a:r>
              <a:rPr lang="en-US" sz="2800" b="1"/>
              <a:t>Great Britain supports Belgium and declares war on Germany.</a:t>
            </a:r>
            <a:r>
              <a:rPr lang="en-US" b="1">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linds(horizontal)">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50"/>
                                        </p:tgtEl>
                                        <p:attrNameLst>
                                          <p:attrName>style.visibility</p:attrName>
                                        </p:attrNameLst>
                                      </p:cBhvr>
                                      <p:to>
                                        <p:strVal val="visible"/>
                                      </p:to>
                                    </p:set>
                                    <p:animEffect transition="in" filter="checkerboard(across)">
                                      <p:cBhvr>
                                        <p:cTn id="12" dur="500"/>
                                        <p:tgtEl>
                                          <p:spTgt spid="573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351"/>
                                        </p:tgtEl>
                                        <p:attrNameLst>
                                          <p:attrName>style.visibility</p:attrName>
                                        </p:attrNameLst>
                                      </p:cBhvr>
                                      <p:to>
                                        <p:strVal val="visible"/>
                                      </p:to>
                                    </p:set>
                                    <p:animEffect transition="in" filter="blinds(horizontal)">
                                      <p:cBhvr>
                                        <p:cTn id="17" dur="500"/>
                                        <p:tgtEl>
                                          <p:spTgt spid="5735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354"/>
                                        </p:tgtEl>
                                        <p:attrNameLst>
                                          <p:attrName>style.visibility</p:attrName>
                                        </p:attrNameLst>
                                      </p:cBhvr>
                                      <p:to>
                                        <p:strVal val="visible"/>
                                      </p:to>
                                    </p:set>
                                    <p:animEffect transition="in" filter="checkerboard(across)">
                                      <p:cBhvr>
                                        <p:cTn id="22" dur="500"/>
                                        <p:tgtEl>
                                          <p:spTgt spid="5735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352"/>
                                        </p:tgtEl>
                                        <p:attrNameLst>
                                          <p:attrName>style.visibility</p:attrName>
                                        </p:attrNameLst>
                                      </p:cBhvr>
                                      <p:to>
                                        <p:strVal val="visible"/>
                                      </p:to>
                                    </p:set>
                                    <p:animEffect transition="in" filter="blinds(horizontal)">
                                      <p:cBhvr>
                                        <p:cTn id="27" dur="500"/>
                                        <p:tgtEl>
                                          <p:spTgt spid="5735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7355"/>
                                        </p:tgtEl>
                                        <p:attrNameLst>
                                          <p:attrName>style.visibility</p:attrName>
                                        </p:attrNameLst>
                                      </p:cBhvr>
                                      <p:to>
                                        <p:strVal val="visible"/>
                                      </p:to>
                                    </p:set>
                                    <p:animEffect transition="in" filter="checkerboard(across)">
                                      <p:cBhvr>
                                        <p:cTn id="32" dur="500"/>
                                        <p:tgtEl>
                                          <p:spTgt spid="5735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7353"/>
                                        </p:tgtEl>
                                        <p:attrNameLst>
                                          <p:attrName>style.visibility</p:attrName>
                                        </p:attrNameLst>
                                      </p:cBhvr>
                                      <p:to>
                                        <p:strVal val="visible"/>
                                      </p:to>
                                    </p:set>
                                    <p:animEffect transition="in" filter="blinds(horizontal)">
                                      <p:cBhvr>
                                        <p:cTn id="37" dur="500"/>
                                        <p:tgtEl>
                                          <p:spTgt spid="5735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7356"/>
                                        </p:tgtEl>
                                        <p:attrNameLst>
                                          <p:attrName>style.visibility</p:attrName>
                                        </p:attrNameLst>
                                      </p:cBhvr>
                                      <p:to>
                                        <p:strVal val="visible"/>
                                      </p:to>
                                    </p:set>
                                    <p:animEffect transition="in" filter="checkerboard(across)">
                                      <p:cBhvr>
                                        <p:cTn id="42" dur="500"/>
                                        <p:tgtEl>
                                          <p:spTgt spid="5735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7358"/>
                                        </p:tgtEl>
                                        <p:attrNameLst>
                                          <p:attrName>style.visibility</p:attrName>
                                        </p:attrNameLst>
                                      </p:cBhvr>
                                      <p:to>
                                        <p:strVal val="visible"/>
                                      </p:to>
                                    </p:set>
                                    <p:animEffect transition="in" filter="blinds(horizontal)">
                                      <p:cBhvr>
                                        <p:cTn id="47" dur="500"/>
                                        <p:tgtEl>
                                          <p:spTgt spid="57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50" grpId="0" animBg="1"/>
      <p:bldP spid="57351" grpId="0"/>
      <p:bldP spid="57352" grpId="0"/>
      <p:bldP spid="57353" grpId="0"/>
      <p:bldP spid="57354" grpId="0" animBg="1"/>
      <p:bldP spid="57355" grpId="0" animBg="1"/>
      <p:bldP spid="57356" grpId="0" animBg="1"/>
      <p:bldP spid="573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rance_large"/>
          <p:cNvPicPr>
            <a:picLocks noChangeAspect="1" noChangeArrowheads="1"/>
          </p:cNvPicPr>
          <p:nvPr/>
        </p:nvPicPr>
        <p:blipFill>
          <a:blip r:embed="rId2" cstate="print"/>
          <a:srcRect/>
          <a:stretch>
            <a:fillRect/>
          </a:stretch>
        </p:blipFill>
        <p:spPr bwMode="auto">
          <a:xfrm>
            <a:off x="1676400" y="2590800"/>
            <a:ext cx="1719263" cy="1146175"/>
          </a:xfrm>
          <a:prstGeom prst="rect">
            <a:avLst/>
          </a:prstGeom>
          <a:noFill/>
          <a:ln w="9525">
            <a:noFill/>
            <a:miter lim="800000"/>
            <a:headEnd/>
            <a:tailEnd/>
          </a:ln>
          <a:effectLst/>
        </p:spPr>
      </p:pic>
      <p:pic>
        <p:nvPicPr>
          <p:cNvPr id="58371" name="Picture 3" descr="russia_large"/>
          <p:cNvPicPr>
            <a:picLocks noChangeAspect="1" noChangeArrowheads="1"/>
          </p:cNvPicPr>
          <p:nvPr/>
        </p:nvPicPr>
        <p:blipFill>
          <a:blip r:embed="rId3" cstate="print"/>
          <a:srcRect/>
          <a:stretch>
            <a:fillRect/>
          </a:stretch>
        </p:blipFill>
        <p:spPr bwMode="auto">
          <a:xfrm>
            <a:off x="1676400" y="4191000"/>
            <a:ext cx="1714500" cy="1143000"/>
          </a:xfrm>
          <a:prstGeom prst="rect">
            <a:avLst/>
          </a:prstGeom>
          <a:noFill/>
          <a:ln w="9525">
            <a:noFill/>
            <a:miter lim="800000"/>
            <a:headEnd/>
            <a:tailEnd/>
          </a:ln>
          <a:effectLst/>
        </p:spPr>
      </p:pic>
      <p:pic>
        <p:nvPicPr>
          <p:cNvPr id="58372" name="Picture 4" descr="unitedkingdom_medium"/>
          <p:cNvPicPr>
            <a:picLocks noChangeAspect="1" noChangeArrowheads="1"/>
          </p:cNvPicPr>
          <p:nvPr/>
        </p:nvPicPr>
        <p:blipFill>
          <a:blip r:embed="rId4" cstate="print"/>
          <a:srcRect/>
          <a:stretch>
            <a:fillRect/>
          </a:stretch>
        </p:blipFill>
        <p:spPr bwMode="auto">
          <a:xfrm>
            <a:off x="1752600" y="1066800"/>
            <a:ext cx="1746250" cy="1141413"/>
          </a:xfrm>
          <a:prstGeom prst="rect">
            <a:avLst/>
          </a:prstGeom>
          <a:noFill/>
          <a:ln w="9525">
            <a:noFill/>
            <a:miter lim="800000"/>
            <a:headEnd/>
            <a:tailEnd/>
          </a:ln>
          <a:effectLst/>
        </p:spPr>
      </p:pic>
      <p:pic>
        <p:nvPicPr>
          <p:cNvPr id="58373" name="Picture 5" descr="arms"/>
          <p:cNvPicPr>
            <a:picLocks noChangeAspect="1" noChangeArrowheads="1"/>
          </p:cNvPicPr>
          <p:nvPr/>
        </p:nvPicPr>
        <p:blipFill>
          <a:blip r:embed="rId5" cstate="print"/>
          <a:srcRect l="1622" r="1622"/>
          <a:stretch>
            <a:fillRect/>
          </a:stretch>
        </p:blipFill>
        <p:spPr bwMode="auto">
          <a:xfrm>
            <a:off x="6705600" y="2590800"/>
            <a:ext cx="1668463" cy="1143000"/>
          </a:xfrm>
          <a:prstGeom prst="rect">
            <a:avLst/>
          </a:prstGeom>
          <a:noFill/>
          <a:ln w="9525">
            <a:noFill/>
            <a:miter lim="800000"/>
            <a:headEnd/>
            <a:tailEnd/>
          </a:ln>
          <a:effectLst/>
        </p:spPr>
      </p:pic>
      <p:pic>
        <p:nvPicPr>
          <p:cNvPr id="58374" name="Picture 6" descr="germany_noeagle_medium"/>
          <p:cNvPicPr>
            <a:picLocks noChangeAspect="1" noChangeArrowheads="1"/>
          </p:cNvPicPr>
          <p:nvPr/>
        </p:nvPicPr>
        <p:blipFill>
          <a:blip r:embed="rId6" cstate="print"/>
          <a:srcRect/>
          <a:stretch>
            <a:fillRect/>
          </a:stretch>
        </p:blipFill>
        <p:spPr bwMode="auto">
          <a:xfrm>
            <a:off x="6705600" y="914400"/>
            <a:ext cx="1747838" cy="1143000"/>
          </a:xfrm>
          <a:prstGeom prst="rect">
            <a:avLst/>
          </a:prstGeom>
          <a:noFill/>
        </p:spPr>
      </p:pic>
      <p:sp>
        <p:nvSpPr>
          <p:cNvPr id="58375" name="AutoShape 7"/>
          <p:cNvSpPr>
            <a:spLocks noChangeArrowheads="1"/>
          </p:cNvSpPr>
          <p:nvPr/>
        </p:nvSpPr>
        <p:spPr bwMode="auto">
          <a:xfrm>
            <a:off x="3886200" y="1676400"/>
            <a:ext cx="2438400" cy="2895600"/>
          </a:xfrm>
          <a:prstGeom prst="irregularSeal1">
            <a:avLst/>
          </a:prstGeom>
          <a:gradFill rotWithShape="1">
            <a:gsLst>
              <a:gs pos="0">
                <a:srgbClr val="4D0808"/>
              </a:gs>
              <a:gs pos="30000">
                <a:srgbClr val="FF0300"/>
              </a:gs>
              <a:gs pos="55000">
                <a:srgbClr val="FF7A00"/>
              </a:gs>
              <a:gs pos="100000">
                <a:srgbClr val="FFF200"/>
              </a:gs>
            </a:gsLst>
            <a:lin ang="18900000" scaled="1"/>
          </a:gradFill>
          <a:ln w="12700" cap="sq">
            <a:solidFill>
              <a:schemeClr val="tx1"/>
            </a:solidFill>
            <a:miter lim="800000"/>
            <a:headEnd type="none" w="sm" len="sm"/>
            <a:tailEnd type="none" w="sm" len="sm"/>
          </a:ln>
          <a:effectLst>
            <a:outerShdw dist="92457" dir="4443276" algn="ctr" rotWithShape="0">
              <a:srgbClr val="996600"/>
            </a:outerShdw>
          </a:effectLst>
        </p:spPr>
        <p:txBody>
          <a:bodyPr wrap="none" anchor="ctr"/>
          <a:lstStyle/>
          <a:p>
            <a:pPr algn="ctr"/>
            <a:r>
              <a:rPr lang="en-US" sz="2000" b="1">
                <a:effectLst>
                  <a:outerShdw blurRad="38100" dist="38100" dir="2700000" algn="tl">
                    <a:srgbClr val="FFFFFF"/>
                  </a:outerShdw>
                </a:effectLst>
              </a:rPr>
              <a:t>World War I</a:t>
            </a:r>
          </a:p>
        </p:txBody>
      </p:sp>
      <p:sp>
        <p:nvSpPr>
          <p:cNvPr id="58376" name="Text Box 8"/>
          <p:cNvSpPr txBox="1">
            <a:spLocks noChangeArrowheads="1"/>
          </p:cNvSpPr>
          <p:nvPr/>
        </p:nvSpPr>
        <p:spPr bwMode="auto">
          <a:xfrm>
            <a:off x="1219200" y="0"/>
            <a:ext cx="31242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pPr>
            <a:r>
              <a:rPr lang="en-US" sz="2800" b="1" u="sng">
                <a:solidFill>
                  <a:srgbClr val="E61F0A"/>
                </a:solidFill>
                <a:effectLst>
                  <a:outerShdw blurRad="38100" dist="38100" dir="2700000" algn="tl">
                    <a:srgbClr val="C0C0C0"/>
                  </a:outerShdw>
                </a:effectLst>
              </a:rPr>
              <a:t>Allied Powers</a:t>
            </a:r>
            <a:r>
              <a:rPr lang="en-US" sz="2800" b="1">
                <a:solidFill>
                  <a:srgbClr val="E61F0A"/>
                </a:solidFill>
                <a:effectLst>
                  <a:outerShdw blurRad="38100" dist="38100" dir="2700000" algn="tl">
                    <a:srgbClr val="C0C0C0"/>
                  </a:outerShdw>
                </a:effectLst>
              </a:rPr>
              <a:t>:</a:t>
            </a:r>
          </a:p>
        </p:txBody>
      </p:sp>
      <p:sp>
        <p:nvSpPr>
          <p:cNvPr id="58377" name="Text Box 9"/>
          <p:cNvSpPr txBox="1">
            <a:spLocks noChangeArrowheads="1"/>
          </p:cNvSpPr>
          <p:nvPr/>
        </p:nvSpPr>
        <p:spPr bwMode="auto">
          <a:xfrm>
            <a:off x="6324600" y="0"/>
            <a:ext cx="28194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pPr>
            <a:r>
              <a:rPr lang="en-US" sz="2800" b="1" u="sng">
                <a:solidFill>
                  <a:schemeClr val="folHlink"/>
                </a:solidFill>
                <a:effectLst>
                  <a:outerShdw blurRad="38100" dist="38100" dir="2700000" algn="tl">
                    <a:srgbClr val="C0C0C0"/>
                  </a:outerShdw>
                </a:effectLst>
              </a:rPr>
              <a:t>Central Powers</a:t>
            </a:r>
            <a:r>
              <a:rPr lang="en-US" sz="2800" b="1">
                <a:solidFill>
                  <a:schemeClr val="folHlink"/>
                </a:solidFill>
                <a:effectLst>
                  <a:outerShdw blurRad="38100" dist="38100" dir="2700000" algn="tl">
                    <a:srgbClr val="C0C0C0"/>
                  </a:outerShdw>
                </a:effectLst>
              </a:rPr>
              <a:t>:</a:t>
            </a:r>
          </a:p>
        </p:txBody>
      </p:sp>
      <p:pic>
        <p:nvPicPr>
          <p:cNvPr id="58378" name="Picture 10"/>
          <p:cNvPicPr>
            <a:picLocks noChangeAspect="1" noChangeArrowheads="1"/>
          </p:cNvPicPr>
          <p:nvPr/>
        </p:nvPicPr>
        <p:blipFill>
          <a:blip r:embed="rId7" cstate="print"/>
          <a:srcRect/>
          <a:stretch>
            <a:fillRect/>
          </a:stretch>
        </p:blipFill>
        <p:spPr bwMode="auto">
          <a:xfrm>
            <a:off x="6705600" y="4114800"/>
            <a:ext cx="1725613" cy="1143000"/>
          </a:xfrm>
          <a:prstGeom prst="rect">
            <a:avLst/>
          </a:prstGeom>
          <a:noFill/>
          <a:ln w="12700" cap="sq">
            <a:noFill/>
            <a:miter lim="800000"/>
            <a:headEnd type="none" w="sm" len="sm"/>
            <a:tailEnd type="none" w="sm" len="sm"/>
          </a:ln>
          <a:effectLst/>
        </p:spPr>
      </p:pic>
      <p:pic>
        <p:nvPicPr>
          <p:cNvPr id="58379" name="Picture 11" descr="ITAL001"/>
          <p:cNvPicPr>
            <a:picLocks noChangeAspect="1" noChangeArrowheads="1"/>
          </p:cNvPicPr>
          <p:nvPr/>
        </p:nvPicPr>
        <p:blipFill>
          <a:blip r:embed="rId8" cstate="print"/>
          <a:srcRect l="2777" t="4117" r="2777" b="5318"/>
          <a:stretch>
            <a:fillRect/>
          </a:stretch>
        </p:blipFill>
        <p:spPr bwMode="auto">
          <a:xfrm>
            <a:off x="6705600" y="5715000"/>
            <a:ext cx="1747838" cy="1143000"/>
          </a:xfrm>
          <a:prstGeom prst="rect">
            <a:avLst/>
          </a:prstGeom>
          <a:noFill/>
        </p:spPr>
      </p:pic>
      <p:pic>
        <p:nvPicPr>
          <p:cNvPr id="58380" name="Picture 12" descr="WWI_background"/>
          <p:cNvPicPr>
            <a:picLocks noChangeAspect="1" noChangeArrowheads="1"/>
          </p:cNvPicPr>
          <p:nvPr/>
        </p:nvPicPr>
        <p:blipFill>
          <a:blip r:embed="rId9" cstate="print"/>
          <a:srcRect r="84166"/>
          <a:stretch>
            <a:fillRect/>
          </a:stretch>
        </p:blipFill>
        <p:spPr bwMode="auto">
          <a:xfrm>
            <a:off x="0" y="0"/>
            <a:ext cx="1447800" cy="6858000"/>
          </a:xfrm>
          <a:prstGeom prst="rect">
            <a:avLst/>
          </a:prstGeom>
          <a:noFill/>
        </p:spPr>
      </p:pic>
      <p:sp>
        <p:nvSpPr>
          <p:cNvPr id="58381" name="Text Box 13"/>
          <p:cNvSpPr txBox="1">
            <a:spLocks noChangeArrowheads="1"/>
          </p:cNvSpPr>
          <p:nvPr/>
        </p:nvSpPr>
        <p:spPr bwMode="auto">
          <a:xfrm>
            <a:off x="1447800" y="609600"/>
            <a:ext cx="2362200" cy="519113"/>
          </a:xfrm>
          <a:prstGeom prst="rect">
            <a:avLst/>
          </a:prstGeom>
          <a:noFill/>
          <a:ln w="9525">
            <a:noFill/>
            <a:miter lim="800000"/>
            <a:headEnd/>
            <a:tailEnd/>
          </a:ln>
          <a:effectLst/>
        </p:spPr>
        <p:txBody>
          <a:bodyPr>
            <a:spAutoFit/>
          </a:bodyPr>
          <a:lstStyle/>
          <a:p>
            <a:pPr algn="ctr">
              <a:spcBef>
                <a:spcPct val="50000"/>
              </a:spcBef>
            </a:pPr>
            <a:r>
              <a:rPr lang="en-US" sz="2800" b="1"/>
              <a:t>Great Britain</a:t>
            </a:r>
          </a:p>
        </p:txBody>
      </p:sp>
      <p:sp>
        <p:nvSpPr>
          <p:cNvPr id="58382" name="Text Box 14"/>
          <p:cNvSpPr txBox="1">
            <a:spLocks noChangeArrowheads="1"/>
          </p:cNvSpPr>
          <p:nvPr/>
        </p:nvSpPr>
        <p:spPr bwMode="auto">
          <a:xfrm>
            <a:off x="1600200" y="2133600"/>
            <a:ext cx="1752600" cy="519113"/>
          </a:xfrm>
          <a:prstGeom prst="rect">
            <a:avLst/>
          </a:prstGeom>
          <a:noFill/>
          <a:ln w="9525">
            <a:noFill/>
            <a:miter lim="800000"/>
            <a:headEnd/>
            <a:tailEnd/>
          </a:ln>
          <a:effectLst/>
        </p:spPr>
        <p:txBody>
          <a:bodyPr>
            <a:spAutoFit/>
          </a:bodyPr>
          <a:lstStyle/>
          <a:p>
            <a:pPr algn="ctr">
              <a:spcBef>
                <a:spcPct val="50000"/>
              </a:spcBef>
            </a:pPr>
            <a:r>
              <a:rPr lang="en-US" sz="2800" b="1"/>
              <a:t>France</a:t>
            </a:r>
          </a:p>
        </p:txBody>
      </p:sp>
      <p:sp>
        <p:nvSpPr>
          <p:cNvPr id="58383" name="Text Box 15"/>
          <p:cNvSpPr txBox="1">
            <a:spLocks noChangeArrowheads="1"/>
          </p:cNvSpPr>
          <p:nvPr/>
        </p:nvSpPr>
        <p:spPr bwMode="auto">
          <a:xfrm>
            <a:off x="1676400" y="3733800"/>
            <a:ext cx="1676400" cy="519113"/>
          </a:xfrm>
          <a:prstGeom prst="rect">
            <a:avLst/>
          </a:prstGeom>
          <a:noFill/>
          <a:ln w="9525">
            <a:noFill/>
            <a:miter lim="800000"/>
            <a:headEnd/>
            <a:tailEnd/>
          </a:ln>
          <a:effectLst/>
        </p:spPr>
        <p:txBody>
          <a:bodyPr>
            <a:spAutoFit/>
          </a:bodyPr>
          <a:lstStyle/>
          <a:p>
            <a:pPr algn="ctr">
              <a:spcBef>
                <a:spcPct val="50000"/>
              </a:spcBef>
            </a:pPr>
            <a:r>
              <a:rPr lang="en-US" sz="2800" b="1"/>
              <a:t>Russia</a:t>
            </a:r>
          </a:p>
        </p:txBody>
      </p:sp>
      <p:sp>
        <p:nvSpPr>
          <p:cNvPr id="58384" name="Text Box 16"/>
          <p:cNvSpPr txBox="1">
            <a:spLocks noChangeArrowheads="1"/>
          </p:cNvSpPr>
          <p:nvPr/>
        </p:nvSpPr>
        <p:spPr bwMode="auto">
          <a:xfrm>
            <a:off x="6553200" y="5257800"/>
            <a:ext cx="2057400" cy="519113"/>
          </a:xfrm>
          <a:prstGeom prst="rect">
            <a:avLst/>
          </a:prstGeom>
          <a:noFill/>
          <a:ln w="9525">
            <a:noFill/>
            <a:miter lim="800000"/>
            <a:headEnd/>
            <a:tailEnd/>
          </a:ln>
          <a:effectLst/>
        </p:spPr>
        <p:txBody>
          <a:bodyPr>
            <a:spAutoFit/>
          </a:bodyPr>
          <a:lstStyle/>
          <a:p>
            <a:pPr algn="ctr">
              <a:spcBef>
                <a:spcPct val="50000"/>
              </a:spcBef>
            </a:pPr>
            <a:r>
              <a:rPr lang="en-US" sz="2800" b="1"/>
              <a:t>Italy</a:t>
            </a:r>
          </a:p>
        </p:txBody>
      </p:sp>
      <p:sp>
        <p:nvSpPr>
          <p:cNvPr id="58385" name="Text Box 17"/>
          <p:cNvSpPr txBox="1">
            <a:spLocks noChangeArrowheads="1"/>
          </p:cNvSpPr>
          <p:nvPr/>
        </p:nvSpPr>
        <p:spPr bwMode="auto">
          <a:xfrm>
            <a:off x="6553200" y="457200"/>
            <a:ext cx="2057400" cy="519113"/>
          </a:xfrm>
          <a:prstGeom prst="rect">
            <a:avLst/>
          </a:prstGeom>
          <a:noFill/>
          <a:ln w="9525">
            <a:noFill/>
            <a:miter lim="800000"/>
            <a:headEnd/>
            <a:tailEnd/>
          </a:ln>
          <a:effectLst/>
        </p:spPr>
        <p:txBody>
          <a:bodyPr>
            <a:spAutoFit/>
          </a:bodyPr>
          <a:lstStyle/>
          <a:p>
            <a:pPr algn="ctr">
              <a:spcBef>
                <a:spcPct val="50000"/>
              </a:spcBef>
            </a:pPr>
            <a:r>
              <a:rPr lang="en-US" sz="2800" b="1"/>
              <a:t>Germany</a:t>
            </a:r>
          </a:p>
        </p:txBody>
      </p:sp>
      <p:sp>
        <p:nvSpPr>
          <p:cNvPr id="58386" name="Text Box 18"/>
          <p:cNvSpPr txBox="1">
            <a:spLocks noChangeArrowheads="1"/>
          </p:cNvSpPr>
          <p:nvPr/>
        </p:nvSpPr>
        <p:spPr bwMode="auto">
          <a:xfrm>
            <a:off x="6324600" y="2133600"/>
            <a:ext cx="2819400" cy="519113"/>
          </a:xfrm>
          <a:prstGeom prst="rect">
            <a:avLst/>
          </a:prstGeom>
          <a:noFill/>
          <a:ln w="9525">
            <a:noFill/>
            <a:miter lim="800000"/>
            <a:headEnd/>
            <a:tailEnd/>
          </a:ln>
          <a:effectLst/>
        </p:spPr>
        <p:txBody>
          <a:bodyPr>
            <a:spAutoFit/>
          </a:bodyPr>
          <a:lstStyle/>
          <a:p>
            <a:pPr algn="ctr">
              <a:spcBef>
                <a:spcPct val="50000"/>
              </a:spcBef>
            </a:pPr>
            <a:r>
              <a:rPr lang="en-US" sz="2800" b="1"/>
              <a:t>Austria-Hungary</a:t>
            </a:r>
          </a:p>
        </p:txBody>
      </p:sp>
      <p:sp>
        <p:nvSpPr>
          <p:cNvPr id="58387" name="Text Box 19"/>
          <p:cNvSpPr txBox="1">
            <a:spLocks noChangeArrowheads="1"/>
          </p:cNvSpPr>
          <p:nvPr/>
        </p:nvSpPr>
        <p:spPr bwMode="auto">
          <a:xfrm>
            <a:off x="6324600" y="3657600"/>
            <a:ext cx="2819400" cy="519113"/>
          </a:xfrm>
          <a:prstGeom prst="rect">
            <a:avLst/>
          </a:prstGeom>
          <a:noFill/>
          <a:ln w="9525">
            <a:noFill/>
            <a:miter lim="800000"/>
            <a:headEnd/>
            <a:tailEnd/>
          </a:ln>
          <a:effectLst/>
        </p:spPr>
        <p:txBody>
          <a:bodyPr>
            <a:spAutoFit/>
          </a:bodyPr>
          <a:lstStyle/>
          <a:p>
            <a:pPr algn="ctr">
              <a:spcBef>
                <a:spcPct val="50000"/>
              </a:spcBef>
            </a:pPr>
            <a:r>
              <a:rPr lang="en-US" sz="2800" b="1"/>
              <a:t>Ottoman Empire</a:t>
            </a:r>
          </a:p>
        </p:txBody>
      </p:sp>
      <p:sp>
        <p:nvSpPr>
          <p:cNvPr id="58388" name="Line 20"/>
          <p:cNvSpPr>
            <a:spLocks noChangeShapeType="1"/>
          </p:cNvSpPr>
          <p:nvPr/>
        </p:nvSpPr>
        <p:spPr bwMode="auto">
          <a:xfrm>
            <a:off x="3581400" y="3124200"/>
            <a:ext cx="304800" cy="0"/>
          </a:xfrm>
          <a:prstGeom prst="line">
            <a:avLst/>
          </a:prstGeom>
          <a:noFill/>
          <a:ln w="38100" cap="sq">
            <a:solidFill>
              <a:srgbClr val="E61F0A"/>
            </a:solidFill>
            <a:round/>
            <a:headEnd type="none" w="sm" len="sm"/>
            <a:tailEnd type="triangle" w="med" len="med"/>
          </a:ln>
          <a:effectLst/>
        </p:spPr>
        <p:txBody>
          <a:bodyPr wrap="none"/>
          <a:lstStyle/>
          <a:p>
            <a:endParaRPr lang="en-US"/>
          </a:p>
        </p:txBody>
      </p:sp>
      <p:sp>
        <p:nvSpPr>
          <p:cNvPr id="58389" name="Line 21"/>
          <p:cNvSpPr>
            <a:spLocks noChangeShapeType="1"/>
          </p:cNvSpPr>
          <p:nvPr/>
        </p:nvSpPr>
        <p:spPr bwMode="auto">
          <a:xfrm flipH="1">
            <a:off x="6400800" y="1524000"/>
            <a:ext cx="0" cy="4800600"/>
          </a:xfrm>
          <a:prstGeom prst="line">
            <a:avLst/>
          </a:prstGeom>
          <a:noFill/>
          <a:ln w="38100" cap="sq">
            <a:solidFill>
              <a:schemeClr val="folHlink"/>
            </a:solidFill>
            <a:round/>
            <a:headEnd type="none" w="sm" len="sm"/>
            <a:tailEnd type="none" w="sm" len="sm"/>
          </a:ln>
          <a:effectLst/>
        </p:spPr>
        <p:txBody>
          <a:bodyPr wrap="none"/>
          <a:lstStyle/>
          <a:p>
            <a:endParaRPr lang="en-US"/>
          </a:p>
        </p:txBody>
      </p:sp>
      <p:sp>
        <p:nvSpPr>
          <p:cNvPr id="58390" name="Line 22"/>
          <p:cNvSpPr>
            <a:spLocks noChangeShapeType="1"/>
          </p:cNvSpPr>
          <p:nvPr/>
        </p:nvSpPr>
        <p:spPr bwMode="auto">
          <a:xfrm flipH="1">
            <a:off x="6096000" y="3124200"/>
            <a:ext cx="304800" cy="0"/>
          </a:xfrm>
          <a:prstGeom prst="line">
            <a:avLst/>
          </a:prstGeom>
          <a:noFill/>
          <a:ln w="38100" cap="sq">
            <a:solidFill>
              <a:schemeClr val="folHlink"/>
            </a:solidFill>
            <a:round/>
            <a:headEnd type="none" w="sm" len="sm"/>
            <a:tailEnd type="triangle" w="med" len="med"/>
          </a:ln>
          <a:effectLst/>
        </p:spPr>
        <p:txBody>
          <a:bodyPr wrap="none"/>
          <a:lstStyle/>
          <a:p>
            <a:endParaRPr lang="en-US"/>
          </a:p>
        </p:txBody>
      </p:sp>
      <p:sp>
        <p:nvSpPr>
          <p:cNvPr id="58391" name="Line 23"/>
          <p:cNvSpPr>
            <a:spLocks noChangeShapeType="1"/>
          </p:cNvSpPr>
          <p:nvPr/>
        </p:nvSpPr>
        <p:spPr bwMode="auto">
          <a:xfrm flipH="1">
            <a:off x="3581400" y="1295400"/>
            <a:ext cx="0" cy="3657600"/>
          </a:xfrm>
          <a:prstGeom prst="line">
            <a:avLst/>
          </a:prstGeom>
          <a:noFill/>
          <a:ln w="38100" cap="sq">
            <a:solidFill>
              <a:srgbClr val="CC3300"/>
            </a:solidFill>
            <a:round/>
            <a:headEnd type="none" w="sm" len="sm"/>
            <a:tailEnd type="none" w="sm" len="sm"/>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1000" fill="hold"/>
                                        <p:tgtEl>
                                          <p:spTgt spid="58370"/>
                                        </p:tgtEl>
                                        <p:attrNameLst>
                                          <p:attrName>ppt_x</p:attrName>
                                        </p:attrNameLst>
                                      </p:cBhvr>
                                      <p:tavLst>
                                        <p:tav tm="0">
                                          <p:val>
                                            <p:strVal val="0-#ppt_w/2"/>
                                          </p:val>
                                        </p:tav>
                                        <p:tav tm="100000">
                                          <p:val>
                                            <p:strVal val="#ppt_x"/>
                                          </p:val>
                                        </p:tav>
                                      </p:tavLst>
                                    </p:anim>
                                    <p:anim calcmode="lin" valueType="num">
                                      <p:cBhvr additive="base">
                                        <p:cTn id="8" dur="1000" fill="hold"/>
                                        <p:tgtEl>
                                          <p:spTgt spid="58370"/>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58371"/>
                                        </p:tgtEl>
                                        <p:attrNameLst>
                                          <p:attrName>style.visibility</p:attrName>
                                        </p:attrNameLst>
                                      </p:cBhvr>
                                      <p:to>
                                        <p:strVal val="visible"/>
                                      </p:to>
                                    </p:set>
                                    <p:anim calcmode="lin" valueType="num">
                                      <p:cBhvr additive="base">
                                        <p:cTn id="11" dur="1000" fill="hold"/>
                                        <p:tgtEl>
                                          <p:spTgt spid="58371"/>
                                        </p:tgtEl>
                                        <p:attrNameLst>
                                          <p:attrName>ppt_x</p:attrName>
                                        </p:attrNameLst>
                                      </p:cBhvr>
                                      <p:tavLst>
                                        <p:tav tm="0">
                                          <p:val>
                                            <p:strVal val="0-#ppt_w/2"/>
                                          </p:val>
                                        </p:tav>
                                        <p:tav tm="100000">
                                          <p:val>
                                            <p:strVal val="#ppt_x"/>
                                          </p:val>
                                        </p:tav>
                                      </p:tavLst>
                                    </p:anim>
                                    <p:anim calcmode="lin" valueType="num">
                                      <p:cBhvr additive="base">
                                        <p:cTn id="12" dur="1000" fill="hold"/>
                                        <p:tgtEl>
                                          <p:spTgt spid="58371"/>
                                        </p:tgtEl>
                                        <p:attrNameLst>
                                          <p:attrName>ppt_y</p:attrName>
                                        </p:attrNameLst>
                                      </p:cBhvr>
                                      <p:tavLst>
                                        <p:tav tm="0">
                                          <p:val>
                                            <p:strVal val="#ppt_y"/>
                                          </p:val>
                                        </p:tav>
                                        <p:tav tm="100000">
                                          <p:val>
                                            <p:strVal val="#ppt_y"/>
                                          </p:val>
                                        </p:tav>
                                      </p:tavLst>
                                    </p:anim>
                                  </p:childTnLst>
                                </p:cTn>
                              </p:par>
                              <p:par>
                                <p:cTn id="13" presetID="7" presetClass="entr" presetSubtype="8" fill="hold" nodeType="withEffect">
                                  <p:stCondLst>
                                    <p:cond delay="0"/>
                                  </p:stCondLst>
                                  <p:childTnLst>
                                    <p:set>
                                      <p:cBhvr>
                                        <p:cTn id="14" dur="1" fill="hold">
                                          <p:stCondLst>
                                            <p:cond delay="0"/>
                                          </p:stCondLst>
                                        </p:cTn>
                                        <p:tgtEl>
                                          <p:spTgt spid="58372"/>
                                        </p:tgtEl>
                                        <p:attrNameLst>
                                          <p:attrName>style.visibility</p:attrName>
                                        </p:attrNameLst>
                                      </p:cBhvr>
                                      <p:to>
                                        <p:strVal val="visible"/>
                                      </p:to>
                                    </p:set>
                                    <p:anim calcmode="lin" valueType="num">
                                      <p:cBhvr additive="base">
                                        <p:cTn id="15" dur="1000" fill="hold"/>
                                        <p:tgtEl>
                                          <p:spTgt spid="58372"/>
                                        </p:tgtEl>
                                        <p:attrNameLst>
                                          <p:attrName>ppt_x</p:attrName>
                                        </p:attrNameLst>
                                      </p:cBhvr>
                                      <p:tavLst>
                                        <p:tav tm="0">
                                          <p:val>
                                            <p:strVal val="0-#ppt_w/2"/>
                                          </p:val>
                                        </p:tav>
                                        <p:tav tm="100000">
                                          <p:val>
                                            <p:strVal val="#ppt_x"/>
                                          </p:val>
                                        </p:tav>
                                      </p:tavLst>
                                    </p:anim>
                                    <p:anim calcmode="lin" valueType="num">
                                      <p:cBhvr additive="base">
                                        <p:cTn id="16" dur="1000" fill="hold"/>
                                        <p:tgtEl>
                                          <p:spTgt spid="58372"/>
                                        </p:tgtEl>
                                        <p:attrNameLst>
                                          <p:attrName>ppt_y</p:attrName>
                                        </p:attrNameLst>
                                      </p:cBhvr>
                                      <p:tavLst>
                                        <p:tav tm="0">
                                          <p:val>
                                            <p:strVal val="#ppt_y"/>
                                          </p:val>
                                        </p:tav>
                                        <p:tav tm="100000">
                                          <p:val>
                                            <p:strVal val="#ppt_y"/>
                                          </p:val>
                                        </p:tav>
                                      </p:tavLst>
                                    </p:anim>
                                  </p:childTnLst>
                                </p:cTn>
                              </p:par>
                              <p:par>
                                <p:cTn id="17" presetID="5" presetClass="entr" presetSubtype="10" fill="hold" grpId="0" nodeType="withEffect">
                                  <p:stCondLst>
                                    <p:cond delay="0"/>
                                  </p:stCondLst>
                                  <p:childTnLst>
                                    <p:set>
                                      <p:cBhvr>
                                        <p:cTn id="18" dur="1" fill="hold">
                                          <p:stCondLst>
                                            <p:cond delay="0"/>
                                          </p:stCondLst>
                                        </p:cTn>
                                        <p:tgtEl>
                                          <p:spTgt spid="58381"/>
                                        </p:tgtEl>
                                        <p:attrNameLst>
                                          <p:attrName>style.visibility</p:attrName>
                                        </p:attrNameLst>
                                      </p:cBhvr>
                                      <p:to>
                                        <p:strVal val="visible"/>
                                      </p:to>
                                    </p:set>
                                    <p:animEffect transition="in" filter="checkerboard(across)">
                                      <p:cBhvr>
                                        <p:cTn id="19" dur="2000"/>
                                        <p:tgtEl>
                                          <p:spTgt spid="5838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8382"/>
                                        </p:tgtEl>
                                        <p:attrNameLst>
                                          <p:attrName>style.visibility</p:attrName>
                                        </p:attrNameLst>
                                      </p:cBhvr>
                                      <p:to>
                                        <p:strVal val="visible"/>
                                      </p:to>
                                    </p:set>
                                    <p:animEffect transition="in" filter="checkerboard(across)">
                                      <p:cBhvr>
                                        <p:cTn id="22" dur="2000"/>
                                        <p:tgtEl>
                                          <p:spTgt spid="5838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8383"/>
                                        </p:tgtEl>
                                        <p:attrNameLst>
                                          <p:attrName>style.visibility</p:attrName>
                                        </p:attrNameLst>
                                      </p:cBhvr>
                                      <p:to>
                                        <p:strVal val="visible"/>
                                      </p:to>
                                    </p:set>
                                    <p:animEffect transition="in" filter="checkerboard(across)">
                                      <p:cBhvr>
                                        <p:cTn id="25" dur="2000"/>
                                        <p:tgtEl>
                                          <p:spTgt spid="5838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8385"/>
                                        </p:tgtEl>
                                        <p:attrNameLst>
                                          <p:attrName>style.visibility</p:attrName>
                                        </p:attrNameLst>
                                      </p:cBhvr>
                                      <p:to>
                                        <p:strVal val="visible"/>
                                      </p:to>
                                    </p:set>
                                    <p:animEffect transition="in" filter="checkerboard(across)">
                                      <p:cBhvr>
                                        <p:cTn id="30" dur="500"/>
                                        <p:tgtEl>
                                          <p:spTgt spid="58385"/>
                                        </p:tgtEl>
                                      </p:cBhvr>
                                    </p:animEffect>
                                  </p:childTnLst>
                                </p:cTn>
                              </p:par>
                              <p:par>
                                <p:cTn id="31" presetID="5" presetClass="entr" presetSubtype="10" fill="hold" nodeType="withEffect">
                                  <p:stCondLst>
                                    <p:cond delay="0"/>
                                  </p:stCondLst>
                                  <p:childTnLst>
                                    <p:set>
                                      <p:cBhvr>
                                        <p:cTn id="32" dur="1" fill="hold">
                                          <p:stCondLst>
                                            <p:cond delay="0"/>
                                          </p:stCondLst>
                                        </p:cTn>
                                        <p:tgtEl>
                                          <p:spTgt spid="58374"/>
                                        </p:tgtEl>
                                        <p:attrNameLst>
                                          <p:attrName>style.visibility</p:attrName>
                                        </p:attrNameLst>
                                      </p:cBhvr>
                                      <p:to>
                                        <p:strVal val="visible"/>
                                      </p:to>
                                    </p:set>
                                    <p:animEffect transition="in" filter="checkerboard(across)">
                                      <p:cBhvr>
                                        <p:cTn id="33" dur="500"/>
                                        <p:tgtEl>
                                          <p:spTgt spid="5837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58386"/>
                                        </p:tgtEl>
                                        <p:attrNameLst>
                                          <p:attrName>style.visibility</p:attrName>
                                        </p:attrNameLst>
                                      </p:cBhvr>
                                      <p:to>
                                        <p:strVal val="visible"/>
                                      </p:to>
                                    </p:set>
                                    <p:animEffect transition="in" filter="checkerboard(across)">
                                      <p:cBhvr>
                                        <p:cTn id="36" dur="500"/>
                                        <p:tgtEl>
                                          <p:spTgt spid="58386"/>
                                        </p:tgtEl>
                                      </p:cBhvr>
                                    </p:animEffect>
                                  </p:childTnLst>
                                </p:cTn>
                              </p:par>
                              <p:par>
                                <p:cTn id="37" presetID="5" presetClass="entr" presetSubtype="10" fill="hold" nodeType="withEffect">
                                  <p:stCondLst>
                                    <p:cond delay="0"/>
                                  </p:stCondLst>
                                  <p:childTnLst>
                                    <p:set>
                                      <p:cBhvr>
                                        <p:cTn id="38" dur="1" fill="hold">
                                          <p:stCondLst>
                                            <p:cond delay="0"/>
                                          </p:stCondLst>
                                        </p:cTn>
                                        <p:tgtEl>
                                          <p:spTgt spid="58373"/>
                                        </p:tgtEl>
                                        <p:attrNameLst>
                                          <p:attrName>style.visibility</p:attrName>
                                        </p:attrNameLst>
                                      </p:cBhvr>
                                      <p:to>
                                        <p:strVal val="visible"/>
                                      </p:to>
                                    </p:set>
                                    <p:animEffect transition="in" filter="checkerboard(across)">
                                      <p:cBhvr>
                                        <p:cTn id="39" dur="500"/>
                                        <p:tgtEl>
                                          <p:spTgt spid="5837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8387"/>
                                        </p:tgtEl>
                                        <p:attrNameLst>
                                          <p:attrName>style.visibility</p:attrName>
                                        </p:attrNameLst>
                                      </p:cBhvr>
                                      <p:to>
                                        <p:strVal val="visible"/>
                                      </p:to>
                                    </p:set>
                                    <p:animEffect transition="in" filter="checkerboard(across)">
                                      <p:cBhvr>
                                        <p:cTn id="42" dur="500"/>
                                        <p:tgtEl>
                                          <p:spTgt spid="58387"/>
                                        </p:tgtEl>
                                      </p:cBhvr>
                                    </p:animEffect>
                                  </p:childTnLst>
                                </p:cTn>
                              </p:par>
                              <p:par>
                                <p:cTn id="43" presetID="5" presetClass="entr" presetSubtype="10" fill="hold" nodeType="withEffect">
                                  <p:stCondLst>
                                    <p:cond delay="0"/>
                                  </p:stCondLst>
                                  <p:childTnLst>
                                    <p:set>
                                      <p:cBhvr>
                                        <p:cTn id="44" dur="1" fill="hold">
                                          <p:stCondLst>
                                            <p:cond delay="0"/>
                                          </p:stCondLst>
                                        </p:cTn>
                                        <p:tgtEl>
                                          <p:spTgt spid="58378"/>
                                        </p:tgtEl>
                                        <p:attrNameLst>
                                          <p:attrName>style.visibility</p:attrName>
                                        </p:attrNameLst>
                                      </p:cBhvr>
                                      <p:to>
                                        <p:strVal val="visible"/>
                                      </p:to>
                                    </p:set>
                                    <p:animEffect transition="in" filter="checkerboard(across)">
                                      <p:cBhvr>
                                        <p:cTn id="45" dur="500"/>
                                        <p:tgtEl>
                                          <p:spTgt spid="58378"/>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58384"/>
                                        </p:tgtEl>
                                        <p:attrNameLst>
                                          <p:attrName>style.visibility</p:attrName>
                                        </p:attrNameLst>
                                      </p:cBhvr>
                                      <p:to>
                                        <p:strVal val="visible"/>
                                      </p:to>
                                    </p:set>
                                    <p:animEffect transition="in" filter="checkerboard(across)">
                                      <p:cBhvr>
                                        <p:cTn id="48" dur="500"/>
                                        <p:tgtEl>
                                          <p:spTgt spid="58384"/>
                                        </p:tgtEl>
                                      </p:cBhvr>
                                    </p:animEffect>
                                  </p:childTnLst>
                                </p:cTn>
                              </p:par>
                              <p:par>
                                <p:cTn id="49" presetID="5" presetClass="entr" presetSubtype="10" fill="hold" nodeType="withEffect">
                                  <p:stCondLst>
                                    <p:cond delay="0"/>
                                  </p:stCondLst>
                                  <p:childTnLst>
                                    <p:set>
                                      <p:cBhvr>
                                        <p:cTn id="50" dur="1" fill="hold">
                                          <p:stCondLst>
                                            <p:cond delay="0"/>
                                          </p:stCondLst>
                                        </p:cTn>
                                        <p:tgtEl>
                                          <p:spTgt spid="58379"/>
                                        </p:tgtEl>
                                        <p:attrNameLst>
                                          <p:attrName>style.visibility</p:attrName>
                                        </p:attrNameLst>
                                      </p:cBhvr>
                                      <p:to>
                                        <p:strVal val="visible"/>
                                      </p:to>
                                    </p:set>
                                    <p:animEffect transition="in" filter="checkerboard(across)">
                                      <p:cBhvr>
                                        <p:cTn id="51" dur="500"/>
                                        <p:tgtEl>
                                          <p:spTgt spid="5837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8391"/>
                                        </p:tgtEl>
                                        <p:attrNameLst>
                                          <p:attrName>style.visibility</p:attrName>
                                        </p:attrNameLst>
                                      </p:cBhvr>
                                      <p:to>
                                        <p:strVal val="visible"/>
                                      </p:to>
                                    </p:set>
                                    <p:animEffect transition="in" filter="fade">
                                      <p:cBhvr>
                                        <p:cTn id="56" dur="1000"/>
                                        <p:tgtEl>
                                          <p:spTgt spid="5839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8388"/>
                                        </p:tgtEl>
                                        <p:attrNameLst>
                                          <p:attrName>style.visibility</p:attrName>
                                        </p:attrNameLst>
                                      </p:cBhvr>
                                      <p:to>
                                        <p:strVal val="visible"/>
                                      </p:to>
                                    </p:set>
                                    <p:animEffect transition="in" filter="fade">
                                      <p:cBhvr>
                                        <p:cTn id="59" dur="1000"/>
                                        <p:tgtEl>
                                          <p:spTgt spid="583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389"/>
                                        </p:tgtEl>
                                        <p:attrNameLst>
                                          <p:attrName>style.visibility</p:attrName>
                                        </p:attrNameLst>
                                      </p:cBhvr>
                                      <p:to>
                                        <p:strVal val="visible"/>
                                      </p:to>
                                    </p:set>
                                    <p:animEffect transition="in" filter="fade">
                                      <p:cBhvr>
                                        <p:cTn id="62" dur="1000"/>
                                        <p:tgtEl>
                                          <p:spTgt spid="5838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8390"/>
                                        </p:tgtEl>
                                        <p:attrNameLst>
                                          <p:attrName>style.visibility</p:attrName>
                                        </p:attrNameLst>
                                      </p:cBhvr>
                                      <p:to>
                                        <p:strVal val="visible"/>
                                      </p:to>
                                    </p:set>
                                    <p:animEffect transition="in" filter="fade">
                                      <p:cBhvr>
                                        <p:cTn id="65" dur="1000"/>
                                        <p:tgtEl>
                                          <p:spTgt spid="58390"/>
                                        </p:tgtEl>
                                      </p:cBhvr>
                                    </p:animEffect>
                                  </p:childTnLst>
                                </p:cTn>
                              </p:par>
                            </p:childTnLst>
                          </p:cTn>
                        </p:par>
                      </p:childTnLst>
                    </p:cTn>
                  </p:par>
                  <p:par>
                    <p:cTn id="66" fill="hold">
                      <p:stCondLst>
                        <p:cond delay="indefinite"/>
                      </p:stCondLst>
                      <p:childTnLst>
                        <p:par>
                          <p:cTn id="67" fill="hold">
                            <p:stCondLst>
                              <p:cond delay="0"/>
                            </p:stCondLst>
                            <p:childTnLst>
                              <p:par>
                                <p:cTn id="68" presetID="51" presetClass="entr" presetSubtype="0" fill="hold" grpId="0" nodeType="clickEffect">
                                  <p:stCondLst>
                                    <p:cond delay="0"/>
                                  </p:stCondLst>
                                  <p:childTnLst>
                                    <p:set>
                                      <p:cBhvr>
                                        <p:cTn id="69" dur="1" fill="hold">
                                          <p:stCondLst>
                                            <p:cond delay="0"/>
                                          </p:stCondLst>
                                        </p:cTn>
                                        <p:tgtEl>
                                          <p:spTgt spid="58375"/>
                                        </p:tgtEl>
                                        <p:attrNameLst>
                                          <p:attrName>style.visibility</p:attrName>
                                        </p:attrNameLst>
                                      </p:cBhvr>
                                      <p:to>
                                        <p:strVal val="visible"/>
                                      </p:to>
                                    </p:set>
                                    <p:animEffect transition="in" filter="fade">
                                      <p:cBhvr>
                                        <p:cTn id="70" dur="770" decel="100000"/>
                                        <p:tgtEl>
                                          <p:spTgt spid="58375"/>
                                        </p:tgtEl>
                                      </p:cBhvr>
                                    </p:animEffect>
                                    <p:animScale>
                                      <p:cBhvr>
                                        <p:cTn id="71" dur="770" decel="100000"/>
                                        <p:tgtEl>
                                          <p:spTgt spid="58375"/>
                                        </p:tgtEl>
                                      </p:cBhvr>
                                      <p:from x="10000" y="10000"/>
                                      <p:to x="200000" y="450000"/>
                                    </p:animScale>
                                    <p:animScale>
                                      <p:cBhvr>
                                        <p:cTn id="72" dur="1230" accel="100000" fill="hold">
                                          <p:stCondLst>
                                            <p:cond delay="770"/>
                                          </p:stCondLst>
                                        </p:cTn>
                                        <p:tgtEl>
                                          <p:spTgt spid="58375"/>
                                        </p:tgtEl>
                                      </p:cBhvr>
                                      <p:from x="200000" y="450000"/>
                                      <p:to x="100000" y="100000"/>
                                    </p:animScale>
                                    <p:set>
                                      <p:cBhvr>
                                        <p:cTn id="73" dur="770" fill="hold"/>
                                        <p:tgtEl>
                                          <p:spTgt spid="58375"/>
                                        </p:tgtEl>
                                        <p:attrNameLst>
                                          <p:attrName>ppt_x</p:attrName>
                                        </p:attrNameLst>
                                      </p:cBhvr>
                                      <p:to>
                                        <p:strVal val="(0.5)"/>
                                      </p:to>
                                    </p:set>
                                    <p:anim from="(0.5)" to="(#ppt_x)" calcmode="lin" valueType="num">
                                      <p:cBhvr>
                                        <p:cTn id="74" dur="1230" accel="100000" fill="hold">
                                          <p:stCondLst>
                                            <p:cond delay="770"/>
                                          </p:stCondLst>
                                        </p:cTn>
                                        <p:tgtEl>
                                          <p:spTgt spid="58375"/>
                                        </p:tgtEl>
                                        <p:attrNameLst>
                                          <p:attrName>ppt_x</p:attrName>
                                        </p:attrNameLst>
                                      </p:cBhvr>
                                    </p:anim>
                                    <p:set>
                                      <p:cBhvr>
                                        <p:cTn id="75" dur="770" fill="hold"/>
                                        <p:tgtEl>
                                          <p:spTgt spid="58375"/>
                                        </p:tgtEl>
                                        <p:attrNameLst>
                                          <p:attrName>ppt_y</p:attrName>
                                        </p:attrNameLst>
                                      </p:cBhvr>
                                      <p:to>
                                        <p:strVal val="(#ppt_y+0.4)"/>
                                      </p:to>
                                    </p:set>
                                    <p:anim from="(#ppt_y+0.4)" to="(#ppt_y)" calcmode="lin" valueType="num">
                                      <p:cBhvr>
                                        <p:cTn id="76" dur="1230" accel="100000" fill="hold">
                                          <p:stCondLst>
                                            <p:cond delay="770"/>
                                          </p:stCondLst>
                                        </p:cTn>
                                        <p:tgtEl>
                                          <p:spTgt spid="5837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animBg="1"/>
      <p:bldP spid="58381" grpId="0"/>
      <p:bldP spid="58382" grpId="0"/>
      <p:bldP spid="58383" grpId="0"/>
      <p:bldP spid="58384" grpId="0"/>
      <p:bldP spid="58385" grpId="0"/>
      <p:bldP spid="58386" grpId="0"/>
      <p:bldP spid="58387" grpId="0"/>
      <p:bldP spid="58388" grpId="0" animBg="1"/>
      <p:bldP spid="58389" grpId="0" animBg="1"/>
      <p:bldP spid="58390" grpId="0" animBg="1"/>
      <p:bldP spid="5839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45" name="Picture 5" descr="allquietonthewesternfront"/>
          <p:cNvPicPr>
            <a:picLocks noChangeAspect="1" noChangeArrowheads="1"/>
          </p:cNvPicPr>
          <p:nvPr/>
        </p:nvPicPr>
        <p:blipFill>
          <a:blip r:embed="rId2" cstate="print"/>
          <a:srcRect/>
          <a:stretch>
            <a:fillRect/>
          </a:stretch>
        </p:blipFill>
        <p:spPr bwMode="auto">
          <a:xfrm>
            <a:off x="2233613" y="0"/>
            <a:ext cx="4676775" cy="6858000"/>
          </a:xfrm>
          <a:prstGeom prst="rect">
            <a:avLst/>
          </a:prstGeom>
          <a:noFill/>
        </p:spPr>
      </p:pic>
      <p:sp>
        <p:nvSpPr>
          <p:cNvPr id="61446" name="Text Box 6"/>
          <p:cNvSpPr txBox="1">
            <a:spLocks noChangeArrowheads="1"/>
          </p:cNvSpPr>
          <p:nvPr/>
        </p:nvSpPr>
        <p:spPr bwMode="auto">
          <a:xfrm>
            <a:off x="7391400" y="6324600"/>
            <a:ext cx="1295400" cy="274638"/>
          </a:xfrm>
          <a:prstGeom prst="rect">
            <a:avLst/>
          </a:prstGeom>
          <a:noFill/>
          <a:ln w="9525">
            <a:noFill/>
            <a:miter lim="800000"/>
            <a:headEnd/>
            <a:tailEnd/>
          </a:ln>
          <a:effectLst/>
        </p:spPr>
        <p:txBody>
          <a:bodyPr>
            <a:spAutoFit/>
          </a:bodyPr>
          <a:lstStyle/>
          <a:p>
            <a:pPr algn="ctr">
              <a:spcBef>
                <a:spcPct val="50000"/>
              </a:spcBef>
            </a:pPr>
            <a:r>
              <a:rPr lang="en-US" sz="1200" b="1"/>
              <a:t>132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445"/>
                                        </p:tgtEl>
                                        <p:attrNameLst>
                                          <p:attrName>style.visibility</p:attrName>
                                        </p:attrNameLst>
                                      </p:cBhvr>
                                      <p:to>
                                        <p:strVal val="visible"/>
                                      </p:to>
                                    </p:set>
                                    <p:anim to="" calcmode="lin" valueType="num">
                                      <p:cBhvr>
                                        <p:cTn id="7" dur="1" fill="hold"/>
                                        <p:tgtEl>
                                          <p:spTgt spid="6144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1446"/>
                                        </p:tgtEl>
                                        <p:attrNameLst>
                                          <p:attrName>style.visibility</p:attrName>
                                        </p:attrNameLst>
                                      </p:cBhvr>
                                      <p:to>
                                        <p:strVal val="visible"/>
                                      </p:to>
                                    </p:set>
                                    <p:anim to="" calcmode="lin" valueType="num">
                                      <p:cBhvr>
                                        <p:cTn id="10" dur="1" fill="hold"/>
                                        <p:tgtEl>
                                          <p:spTgt spid="614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ww1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0483" name="Text Box 3"/>
          <p:cNvSpPr txBox="1">
            <a:spLocks noChangeArrowheads="1"/>
          </p:cNvSpPr>
          <p:nvPr/>
        </p:nvSpPr>
        <p:spPr bwMode="auto">
          <a:xfrm>
            <a:off x="0" y="2641600"/>
            <a:ext cx="9144000" cy="3759200"/>
          </a:xfrm>
          <a:prstGeom prst="rect">
            <a:avLst/>
          </a:prstGeom>
          <a:noFill/>
          <a:ln w="9525">
            <a:noFill/>
            <a:miter lim="800000"/>
            <a:headEnd/>
            <a:tailEnd/>
          </a:ln>
          <a:effectLst/>
        </p:spPr>
        <p:txBody>
          <a:bodyPr>
            <a:spAutoFit/>
          </a:bodyPr>
          <a:lstStyle/>
          <a:p>
            <a:pPr algn="ctr"/>
            <a:r>
              <a:rPr lang="en-US" sz="1600" b="1"/>
              <a:t>Momentarily, you will be numbered off </a:t>
            </a:r>
            <a:r>
              <a:rPr lang="en-US" sz="1600" b="1" i="1">
                <a:solidFill>
                  <a:schemeClr val="hlink"/>
                </a:solidFill>
              </a:rPr>
              <a:t>one</a:t>
            </a:r>
            <a:r>
              <a:rPr lang="en-US" sz="1600" b="1">
                <a:solidFill>
                  <a:schemeClr val="hlink"/>
                </a:solidFill>
              </a:rPr>
              <a:t> </a:t>
            </a:r>
            <a:r>
              <a:rPr lang="en-US" sz="1600" b="1" i="1">
                <a:solidFill>
                  <a:schemeClr val="hlink"/>
                </a:solidFill>
              </a:rPr>
              <a:t>through</a:t>
            </a:r>
            <a:r>
              <a:rPr lang="en-US" sz="1600" b="1">
                <a:solidFill>
                  <a:schemeClr val="hlink"/>
                </a:solidFill>
              </a:rPr>
              <a:t> </a:t>
            </a:r>
            <a:r>
              <a:rPr lang="en-US" sz="1600" b="1" i="1">
                <a:solidFill>
                  <a:schemeClr val="hlink"/>
                </a:solidFill>
              </a:rPr>
              <a:t>five</a:t>
            </a:r>
            <a:r>
              <a:rPr lang="en-US" sz="1600" b="1"/>
              <a:t>.  Each of you will go to one of the five assigned EXPERT groups and complete a brief summary. You will have approximately 15-20 minutes to do this.</a:t>
            </a:r>
          </a:p>
          <a:p>
            <a:pPr algn="ctr"/>
            <a:endParaRPr lang="en-US" sz="1600" b="1"/>
          </a:p>
          <a:p>
            <a:pPr algn="ctr"/>
            <a:endParaRPr lang="en-US" sz="1600" b="1"/>
          </a:p>
          <a:p>
            <a:pPr lvl="1" algn="ctr"/>
            <a:r>
              <a:rPr lang="en-US" sz="1600" b="1"/>
              <a:t>#1 – </a:t>
            </a:r>
            <a:r>
              <a:rPr lang="en-US" sz="1600" b="1" i="1"/>
              <a:t>World War One (top half of page 123)</a:t>
            </a:r>
          </a:p>
          <a:p>
            <a:pPr lvl="1" algn="ctr"/>
            <a:r>
              <a:rPr lang="en-US" sz="1600" b="1"/>
              <a:t>#2 – </a:t>
            </a:r>
            <a:r>
              <a:rPr lang="en-US" sz="1600" b="1" i="1"/>
              <a:t>Treaty Negotiations in France (page 123)</a:t>
            </a:r>
          </a:p>
          <a:p>
            <a:pPr lvl="1" algn="ctr"/>
            <a:r>
              <a:rPr lang="en-US" sz="1600" b="1"/>
              <a:t>#3 – </a:t>
            </a:r>
            <a:r>
              <a:rPr lang="en-US" sz="1600" b="1" i="1"/>
              <a:t>National Interests after World War One (top half of page 126)</a:t>
            </a:r>
          </a:p>
          <a:p>
            <a:pPr lvl="1" algn="ctr"/>
            <a:r>
              <a:rPr lang="en-US" sz="1600" b="1" i="1"/>
              <a:t>#4 – Nationalism and National Interests in the Middle East (page 126)</a:t>
            </a:r>
          </a:p>
          <a:p>
            <a:pPr lvl="1" algn="ctr"/>
            <a:r>
              <a:rPr lang="en-US" sz="1600" b="1" i="1"/>
              <a:t>#5 – Treaties in the Middle East (page 127)</a:t>
            </a:r>
          </a:p>
          <a:p>
            <a:pPr lvl="1" algn="ctr"/>
            <a:endParaRPr lang="en-US" sz="1600" b="1"/>
          </a:p>
          <a:p>
            <a:pPr algn="ctr"/>
            <a:endParaRPr lang="en-US" sz="1600" b="1"/>
          </a:p>
          <a:p>
            <a:pPr algn="ctr"/>
            <a:endParaRPr lang="en-US" sz="1600" b="1"/>
          </a:p>
          <a:p>
            <a:pPr algn="ctr"/>
            <a:r>
              <a:rPr lang="en-US" sz="1600" b="1"/>
              <a:t>When finished, return to your original group of five and share your EXPERTISE with your other four group members.  They will do the same for you.  When you are done, you will have information on all five readings</a:t>
            </a:r>
          </a:p>
        </p:txBody>
      </p:sp>
      <p:sp>
        <p:nvSpPr>
          <p:cNvPr id="20484" name="Text Box 4"/>
          <p:cNvSpPr txBox="1">
            <a:spLocks noChangeArrowheads="1"/>
          </p:cNvSpPr>
          <p:nvPr/>
        </p:nvSpPr>
        <p:spPr bwMode="auto">
          <a:xfrm>
            <a:off x="3276600" y="2057400"/>
            <a:ext cx="3048000" cy="366713"/>
          </a:xfrm>
          <a:prstGeom prst="rect">
            <a:avLst/>
          </a:prstGeom>
          <a:noFill/>
          <a:ln w="9525">
            <a:noFill/>
            <a:miter lim="800000"/>
            <a:headEnd/>
            <a:tailEnd/>
          </a:ln>
          <a:effectLst/>
        </p:spPr>
        <p:txBody>
          <a:bodyPr>
            <a:spAutoFit/>
          </a:bodyPr>
          <a:lstStyle/>
          <a:p>
            <a:pPr algn="ctr"/>
            <a:r>
              <a:rPr lang="en-US" b="1"/>
              <a:t>Get into groups of five…</a:t>
            </a:r>
          </a:p>
        </p:txBody>
      </p:sp>
      <p:sp>
        <p:nvSpPr>
          <p:cNvPr id="20485" name="Rectangle 5"/>
          <p:cNvSpPr>
            <a:spLocks noChangeArrowheads="1"/>
          </p:cNvSpPr>
          <p:nvPr/>
        </p:nvSpPr>
        <p:spPr bwMode="auto">
          <a:xfrm>
            <a:off x="0" y="76200"/>
            <a:ext cx="9144000" cy="990600"/>
          </a:xfrm>
          <a:prstGeom prst="rect">
            <a:avLst/>
          </a:prstGeom>
          <a:noFill/>
          <a:ln w="9525">
            <a:noFill/>
            <a:miter lim="800000"/>
            <a:headEnd/>
            <a:tailEnd/>
          </a:ln>
          <a:effectLst/>
        </p:spPr>
        <p:txBody>
          <a:bodyPr anchor="ctr"/>
          <a:lstStyle/>
          <a:p>
            <a:pPr algn="ctr"/>
            <a:r>
              <a:rPr lang="en-US" sz="3600" b="1">
                <a:solidFill>
                  <a:schemeClr val="accent2"/>
                </a:solidFill>
              </a:rPr>
              <a:t>National Interest and World War One Peace Settlements</a:t>
            </a:r>
            <a:endParaRPr lang="en-US" sz="3600" b="1" i="1">
              <a:solidFill>
                <a:schemeClr val="accent2"/>
              </a:solidFill>
            </a:endParaRPr>
          </a:p>
        </p:txBody>
      </p:sp>
      <p:sp>
        <p:nvSpPr>
          <p:cNvPr id="20488" name="Text Box 8"/>
          <p:cNvSpPr txBox="1">
            <a:spLocks noChangeArrowheads="1"/>
          </p:cNvSpPr>
          <p:nvPr/>
        </p:nvSpPr>
        <p:spPr bwMode="auto">
          <a:xfrm>
            <a:off x="0" y="1295400"/>
            <a:ext cx="9144000" cy="550863"/>
          </a:xfrm>
          <a:prstGeom prst="rect">
            <a:avLst/>
          </a:prstGeom>
          <a:noFill/>
          <a:ln w="9525">
            <a:noFill/>
            <a:miter lim="800000"/>
            <a:headEnd/>
            <a:tailEnd/>
          </a:ln>
          <a:effectLst/>
        </p:spPr>
        <p:txBody>
          <a:bodyPr>
            <a:spAutoFit/>
          </a:bodyPr>
          <a:lstStyle/>
          <a:p>
            <a:pPr algn="ctr">
              <a:spcBef>
                <a:spcPct val="50000"/>
              </a:spcBef>
            </a:pPr>
            <a:r>
              <a:rPr lang="en-US" b="1"/>
              <a:t>The First World War:  War Without End </a:t>
            </a:r>
          </a:p>
          <a:p>
            <a:pPr algn="ctr">
              <a:spcBef>
                <a:spcPct val="50000"/>
              </a:spcBef>
            </a:pPr>
            <a:r>
              <a:rPr lang="en-US" sz="800" b="1"/>
              <a:t>(28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485"/>
                                        </p:tgtEl>
                                        <p:attrNameLst>
                                          <p:attrName>style.visibility</p:attrName>
                                        </p:attrNameLst>
                                      </p:cBhvr>
                                      <p:to>
                                        <p:strVal val="visible"/>
                                      </p:to>
                                    </p:set>
                                    <p:anim to="" calcmode="lin" valueType="num">
                                      <p:cBhvr>
                                        <p:cTn id="7" dur="1" fill="hold"/>
                                        <p:tgtEl>
                                          <p:spTgt spid="2048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487"/>
                                        </p:tgtEl>
                                        <p:attrNameLst>
                                          <p:attrName>style.visibility</p:attrName>
                                        </p:attrNameLst>
                                      </p:cBhvr>
                                      <p:to>
                                        <p:strVal val="visible"/>
                                      </p:to>
                                    </p:set>
                                    <p:anim to="" calcmode="lin" valueType="num">
                                      <p:cBhvr>
                                        <p:cTn id="10" dur="1" fill="hold"/>
                                        <p:tgtEl>
                                          <p:spTgt spid="2048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488">
                                            <p:txEl>
                                              <p:pRg st="0" end="0"/>
                                            </p:txEl>
                                          </p:spTgt>
                                        </p:tgtEl>
                                        <p:attrNameLst>
                                          <p:attrName>style.visibility</p:attrName>
                                        </p:attrNameLst>
                                      </p:cBhvr>
                                      <p:to>
                                        <p:strVal val="visible"/>
                                      </p:to>
                                    </p:set>
                                    <p:anim to="" calcmode="lin" valueType="num">
                                      <p:cBhvr>
                                        <p:cTn id="13" dur="1" fill="hold"/>
                                        <p:tgtEl>
                                          <p:spTgt spid="2048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488">
                                            <p:txEl>
                                              <p:pRg st="1" end="1"/>
                                            </p:txEl>
                                          </p:spTgt>
                                        </p:tgtEl>
                                        <p:attrNameLst>
                                          <p:attrName>style.visibility</p:attrName>
                                        </p:attrNameLst>
                                      </p:cBhvr>
                                      <p:to>
                                        <p:strVal val="visible"/>
                                      </p:to>
                                    </p:set>
                                    <p:anim to="" calcmode="lin" valueType="num">
                                      <p:cBhvr>
                                        <p:cTn id="16" dur="1" fill="hold"/>
                                        <p:tgtEl>
                                          <p:spTgt spid="20488">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0484"/>
                                        </p:tgtEl>
                                        <p:attrNameLst>
                                          <p:attrName>style.visibility</p:attrName>
                                        </p:attrNameLst>
                                      </p:cBhvr>
                                      <p:to>
                                        <p:strVal val="visible"/>
                                      </p:to>
                                    </p:set>
                                    <p:anim to="" calcmode="lin" valueType="num">
                                      <p:cBhvr>
                                        <p:cTn id="21" dur="1" fill="hold"/>
                                        <p:tgtEl>
                                          <p:spTgt spid="20484"/>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20483"/>
                                        </p:tgtEl>
                                        <p:attrNameLst>
                                          <p:attrName>style.visibility</p:attrName>
                                        </p:attrNameLst>
                                      </p:cBhvr>
                                      <p:to>
                                        <p:strVal val="visible"/>
                                      </p:to>
                                    </p:set>
                                    <p:anim to="" calcmode="lin" valueType="num">
                                      <p:cBhvr>
                                        <p:cTn id="26" dur="1" fill="hold"/>
                                        <p:tgtEl>
                                          <p:spTgt spid="204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48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ww1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9461" name="Rectangle 5"/>
          <p:cNvSpPr>
            <a:spLocks noChangeArrowheads="1"/>
          </p:cNvSpPr>
          <p:nvPr/>
        </p:nvSpPr>
        <p:spPr bwMode="auto">
          <a:xfrm>
            <a:off x="0" y="76200"/>
            <a:ext cx="9144000" cy="990600"/>
          </a:xfrm>
          <a:prstGeom prst="rect">
            <a:avLst/>
          </a:prstGeom>
          <a:noFill/>
          <a:ln w="9525">
            <a:noFill/>
            <a:miter lim="800000"/>
            <a:headEnd/>
            <a:tailEnd/>
          </a:ln>
          <a:effectLst/>
        </p:spPr>
        <p:txBody>
          <a:bodyPr anchor="ctr"/>
          <a:lstStyle/>
          <a:p>
            <a:pPr algn="ctr"/>
            <a:r>
              <a:rPr lang="en-US" sz="3600" b="1">
                <a:solidFill>
                  <a:schemeClr val="accent2"/>
                </a:solidFill>
              </a:rPr>
              <a:t>National Interest and World War One Peace Settlements</a:t>
            </a:r>
            <a:endParaRPr lang="en-US" sz="3600" b="1" i="1">
              <a:solidFill>
                <a:schemeClr val="accent2"/>
              </a:solidFill>
            </a:endParaRPr>
          </a:p>
        </p:txBody>
      </p:sp>
      <p:sp>
        <p:nvSpPr>
          <p:cNvPr id="19462" name="Text Box 6"/>
          <p:cNvSpPr txBox="1">
            <a:spLocks noChangeArrowheads="1"/>
          </p:cNvSpPr>
          <p:nvPr/>
        </p:nvSpPr>
        <p:spPr bwMode="auto">
          <a:xfrm>
            <a:off x="0" y="2514600"/>
            <a:ext cx="9144000" cy="396875"/>
          </a:xfrm>
          <a:prstGeom prst="rect">
            <a:avLst/>
          </a:prstGeom>
          <a:noFill/>
          <a:ln w="9525">
            <a:noFill/>
            <a:miter lim="800000"/>
            <a:headEnd/>
            <a:tailEnd/>
          </a:ln>
          <a:effectLst/>
        </p:spPr>
        <p:txBody>
          <a:bodyPr>
            <a:spAutoFit/>
          </a:bodyPr>
          <a:lstStyle/>
          <a:p>
            <a:pPr algn="ctr">
              <a:spcBef>
                <a:spcPct val="50000"/>
              </a:spcBef>
            </a:pPr>
            <a:r>
              <a:rPr lang="en-US" sz="2000" b="1"/>
              <a:t>Review </a:t>
            </a:r>
            <a:r>
              <a:rPr lang="en-US" sz="2000" b="1" i="1"/>
              <a:t>Treaty Negotiations in France</a:t>
            </a:r>
            <a:r>
              <a:rPr lang="en-US" sz="2000" b="1"/>
              <a:t> (Page 123) and complete the </a:t>
            </a:r>
            <a:r>
              <a:rPr lang="en-US" sz="2000" b="1" i="1"/>
              <a:t>Activity</a:t>
            </a:r>
          </a:p>
        </p:txBody>
      </p:sp>
      <p:sp>
        <p:nvSpPr>
          <p:cNvPr id="19464" name="Text Box 8"/>
          <p:cNvSpPr txBox="1">
            <a:spLocks noChangeArrowheads="1"/>
          </p:cNvSpPr>
          <p:nvPr/>
        </p:nvSpPr>
        <p:spPr bwMode="auto">
          <a:xfrm>
            <a:off x="0" y="3946525"/>
            <a:ext cx="9144000" cy="701675"/>
          </a:xfrm>
          <a:prstGeom prst="rect">
            <a:avLst/>
          </a:prstGeom>
          <a:noFill/>
          <a:ln w="9525">
            <a:noFill/>
            <a:miter lim="800000"/>
            <a:headEnd/>
            <a:tailEnd/>
          </a:ln>
          <a:effectLst/>
        </p:spPr>
        <p:txBody>
          <a:bodyPr>
            <a:spAutoFit/>
          </a:bodyPr>
          <a:lstStyle/>
          <a:p>
            <a:pPr algn="ctr">
              <a:spcBef>
                <a:spcPct val="50000"/>
              </a:spcBef>
            </a:pPr>
            <a:r>
              <a:rPr lang="en-US" sz="2000" b="1"/>
              <a:t>Review </a:t>
            </a:r>
            <a:r>
              <a:rPr lang="en-US" sz="2000" b="1" i="1"/>
              <a:t>Nationalism and National Interests in the Middle East</a:t>
            </a:r>
            <a:r>
              <a:rPr lang="en-US" sz="2000" b="1"/>
              <a:t> (Page 126) and complete the </a:t>
            </a:r>
            <a:r>
              <a:rPr lang="en-US" sz="2000" b="1" i="1"/>
              <a:t>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anim to="" calcmode="lin" valueType="num">
                                      <p:cBhvr>
                                        <p:cTn id="7" dur="1" fill="hold"/>
                                        <p:tgtEl>
                                          <p:spTgt spid="1946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 to="" calcmode="lin" valueType="num">
                                      <p:cBhvr>
                                        <p:cTn id="10" dur="1" fill="hold"/>
                                        <p:tgtEl>
                                          <p:spTgt spid="1946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9462"/>
                                        </p:tgtEl>
                                        <p:attrNameLst>
                                          <p:attrName>style.visibility</p:attrName>
                                        </p:attrNameLst>
                                      </p:cBhvr>
                                      <p:to>
                                        <p:strVal val="visible"/>
                                      </p:to>
                                    </p:set>
                                    <p:anim to="" calcmode="lin" valueType="num">
                                      <p:cBhvr>
                                        <p:cTn id="13" dur="1" fill="hold"/>
                                        <p:tgtEl>
                                          <p:spTgt spid="19462"/>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9464"/>
                                        </p:tgtEl>
                                        <p:attrNameLst>
                                          <p:attrName>style.visibility</p:attrName>
                                        </p:attrNameLst>
                                      </p:cBhvr>
                                      <p:to>
                                        <p:strVal val="visible"/>
                                      </p:to>
                                    </p:set>
                                    <p:anim to="" calcmode="lin" valueType="num">
                                      <p:cBhvr>
                                        <p:cTn id="16" dur="1" fill="hold"/>
                                        <p:tgtEl>
                                          <p:spTgt spid="194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4"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9" name="Picture 5" descr="jb_reform_wilson_1_e"/>
          <p:cNvPicPr>
            <a:picLocks noChangeAspect="1" noChangeArrowheads="1"/>
          </p:cNvPicPr>
          <p:nvPr/>
        </p:nvPicPr>
        <p:blipFill>
          <a:blip r:embed="rId2" cstate="print">
            <a:lum bright="70000" contrast="-70000"/>
          </a:blip>
          <a:srcRect/>
          <a:stretch>
            <a:fillRect/>
          </a:stretch>
        </p:blipFill>
        <p:spPr bwMode="auto">
          <a:xfrm>
            <a:off x="1143000" y="0"/>
            <a:ext cx="6858000" cy="6858000"/>
          </a:xfrm>
          <a:prstGeom prst="rect">
            <a:avLst/>
          </a:prstGeom>
          <a:noFill/>
        </p:spPr>
      </p:pic>
      <p:sp>
        <p:nvSpPr>
          <p:cNvPr id="21510" name="Text Box 6"/>
          <p:cNvSpPr txBox="1">
            <a:spLocks noChangeArrowheads="1"/>
          </p:cNvSpPr>
          <p:nvPr/>
        </p:nvSpPr>
        <p:spPr bwMode="auto">
          <a:xfrm>
            <a:off x="0" y="762000"/>
            <a:ext cx="9144000" cy="869950"/>
          </a:xfrm>
          <a:prstGeom prst="rect">
            <a:avLst/>
          </a:prstGeom>
          <a:noFill/>
          <a:ln w="9525">
            <a:noFill/>
            <a:miter lim="800000"/>
            <a:headEnd/>
            <a:tailEnd/>
          </a:ln>
          <a:effectLst/>
        </p:spPr>
        <p:txBody>
          <a:bodyPr>
            <a:spAutoFit/>
          </a:bodyPr>
          <a:lstStyle/>
          <a:p>
            <a:pPr algn="ctr">
              <a:spcBef>
                <a:spcPct val="50000"/>
              </a:spcBef>
            </a:pPr>
            <a:r>
              <a:rPr lang="en-US" sz="2400" b="1"/>
              <a:t>Read Woodrow Wilson: Visionary or Dreamer?</a:t>
            </a:r>
          </a:p>
          <a:p>
            <a:pPr algn="ctr">
              <a:spcBef>
                <a:spcPct val="50000"/>
              </a:spcBef>
            </a:pPr>
            <a:r>
              <a:rPr lang="en-US" b="1"/>
              <a:t>Page 124</a:t>
            </a:r>
          </a:p>
        </p:txBody>
      </p:sp>
      <p:sp>
        <p:nvSpPr>
          <p:cNvPr id="21511" name="Text Box 7"/>
          <p:cNvSpPr txBox="1">
            <a:spLocks noChangeArrowheads="1"/>
          </p:cNvSpPr>
          <p:nvPr/>
        </p:nvSpPr>
        <p:spPr bwMode="auto">
          <a:xfrm>
            <a:off x="0" y="6003925"/>
            <a:ext cx="9144000" cy="396875"/>
          </a:xfrm>
          <a:prstGeom prst="rect">
            <a:avLst/>
          </a:prstGeom>
          <a:noFill/>
          <a:ln w="9525">
            <a:noFill/>
            <a:miter lim="800000"/>
            <a:headEnd/>
            <a:tailEnd/>
          </a:ln>
          <a:effectLst/>
        </p:spPr>
        <p:txBody>
          <a:bodyPr>
            <a:spAutoFit/>
          </a:bodyPr>
          <a:lstStyle/>
          <a:p>
            <a:pPr algn="ctr">
              <a:spcBef>
                <a:spcPct val="50000"/>
              </a:spcBef>
            </a:pPr>
            <a:r>
              <a:rPr lang="en-US" sz="2000" b="1"/>
              <a:t>Complete </a:t>
            </a:r>
            <a:r>
              <a:rPr lang="en-US" sz="2000" b="1" i="1"/>
              <a:t>Explorations</a:t>
            </a:r>
            <a:r>
              <a:rPr lang="en-US" sz="2000" b="1"/>
              <a:t> at the bottom of the page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09"/>
                                        </p:tgtEl>
                                        <p:attrNameLst>
                                          <p:attrName>style.visibility</p:attrName>
                                        </p:attrNameLst>
                                      </p:cBhvr>
                                      <p:to>
                                        <p:strVal val="visible"/>
                                      </p:to>
                                    </p:set>
                                    <p:anim to="" calcmode="lin" valueType="num">
                                      <p:cBhvr>
                                        <p:cTn id="7" dur="1" fill="hold"/>
                                        <p:tgtEl>
                                          <p:spTgt spid="2150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 to="" calcmode="lin" valueType="num">
                                      <p:cBhvr>
                                        <p:cTn id="10" dur="1" fill="hold"/>
                                        <p:tgtEl>
                                          <p:spTgt spid="2151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1511"/>
                                        </p:tgtEl>
                                        <p:attrNameLst>
                                          <p:attrName>style.visibility</p:attrName>
                                        </p:attrNameLst>
                                      </p:cBhvr>
                                      <p:to>
                                        <p:strVal val="visible"/>
                                      </p:to>
                                    </p:set>
                                    <p:anim to="" calcmode="lin" valueType="num">
                                      <p:cBhvr>
                                        <p:cTn id="13" dur="1" fill="hold"/>
                                        <p:tgtEl>
                                          <p:spTgt spid="21511"/>
                                        </p:tgtEl>
                                        <p:attrNameLst>
                                          <p:attrName/>
                                        </p:attrNameLst>
                                      </p:cBhvr>
                                    </p:anim>
                                  </p:childTnLst>
                                </p:cTn>
                              </p:par>
                              <p:par>
                                <p:cTn id="14" presetID="24" presetClass="entr" presetSubtype="0" fill="hold" grpId="1" nodeType="withEffect">
                                  <p:stCondLst>
                                    <p:cond delay="0"/>
                                  </p:stCondLst>
                                  <p:childTnLst>
                                    <p:set>
                                      <p:cBhvr>
                                        <p:cTn id="15" dur="1" fill="hold">
                                          <p:stCondLst>
                                            <p:cond delay="0"/>
                                          </p:stCondLst>
                                        </p:cTn>
                                        <p:tgtEl>
                                          <p:spTgt spid="21511"/>
                                        </p:tgtEl>
                                        <p:attrNameLst>
                                          <p:attrName>style.visibility</p:attrName>
                                        </p:attrNameLst>
                                      </p:cBhvr>
                                      <p:to>
                                        <p:strVal val="visible"/>
                                      </p:to>
                                    </p:set>
                                    <p:anim to="" calcmode="lin" valueType="num">
                                      <p:cBhvr>
                                        <p:cTn id="16" dur="1" fill="hold"/>
                                        <p:tgtEl>
                                          <p:spTgt spid="215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P spid="21511"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71448-004-9BCD8C64"/>
          <p:cNvPicPr>
            <a:picLocks noChangeAspect="1" noChangeArrowheads="1"/>
          </p:cNvPicPr>
          <p:nvPr/>
        </p:nvPicPr>
        <p:blipFill>
          <a:blip r:embed="rId2" cstate="print">
            <a:lum bright="70000" contrast="-70000"/>
          </a:blip>
          <a:srcRect/>
          <a:stretch>
            <a:fillRect/>
          </a:stretch>
        </p:blipFill>
        <p:spPr bwMode="auto">
          <a:xfrm>
            <a:off x="0" y="22225"/>
            <a:ext cx="9144000" cy="6835775"/>
          </a:xfrm>
          <a:prstGeom prst="rect">
            <a:avLst/>
          </a:prstGeom>
          <a:noFill/>
        </p:spPr>
      </p:pic>
      <p:sp>
        <p:nvSpPr>
          <p:cNvPr id="23555" name="Rectangle 3"/>
          <p:cNvSpPr>
            <a:spLocks noChangeArrowheads="1"/>
          </p:cNvSpPr>
          <p:nvPr/>
        </p:nvSpPr>
        <p:spPr bwMode="auto">
          <a:xfrm>
            <a:off x="0" y="76200"/>
            <a:ext cx="9144000" cy="1190625"/>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rPr>
              <a:t>The Treaty of Versailles Was a Significant Cause of World War II</a:t>
            </a:r>
          </a:p>
        </p:txBody>
      </p:sp>
      <p:sp>
        <p:nvSpPr>
          <p:cNvPr id="23556" name="Text Box 4"/>
          <p:cNvSpPr txBox="1">
            <a:spLocks noChangeArrowheads="1"/>
          </p:cNvSpPr>
          <p:nvPr/>
        </p:nvSpPr>
        <p:spPr bwMode="auto">
          <a:xfrm>
            <a:off x="0" y="2209800"/>
            <a:ext cx="9144000" cy="4225925"/>
          </a:xfrm>
          <a:prstGeom prst="rect">
            <a:avLst/>
          </a:prstGeom>
          <a:noFill/>
          <a:ln w="9525">
            <a:noFill/>
            <a:miter lim="800000"/>
            <a:headEnd/>
            <a:tailEnd/>
          </a:ln>
          <a:effectLst/>
        </p:spPr>
        <p:txBody>
          <a:bodyPr>
            <a:spAutoFit/>
          </a:bodyPr>
          <a:lstStyle/>
          <a:p>
            <a:pPr algn="ctr">
              <a:spcBef>
                <a:spcPct val="50000"/>
              </a:spcBef>
            </a:pPr>
            <a:r>
              <a:rPr lang="en-US" sz="2000" b="1"/>
              <a:t>Using the knowledge you gained from chapter five and the handout                  </a:t>
            </a:r>
            <a:r>
              <a:rPr lang="en-US" sz="2000" b="1" i="1"/>
              <a:t>Some Terms of the Treaty of Versailles</a:t>
            </a:r>
            <a:r>
              <a:rPr lang="en-US" sz="2000" b="1"/>
              <a:t>, prepare for a</a:t>
            </a:r>
          </a:p>
          <a:p>
            <a:pPr algn="ctr">
              <a:spcBef>
                <a:spcPct val="50000"/>
              </a:spcBef>
            </a:pPr>
            <a:r>
              <a:rPr lang="en-US" sz="2000" b="1"/>
              <a:t>TAG Debate</a:t>
            </a:r>
          </a:p>
          <a:p>
            <a:pPr algn="ctr">
              <a:spcBef>
                <a:spcPct val="50000"/>
              </a:spcBef>
            </a:pPr>
            <a:endParaRPr lang="en-US" sz="2000" b="1"/>
          </a:p>
          <a:p>
            <a:pPr algn="ctr">
              <a:spcBef>
                <a:spcPct val="50000"/>
              </a:spcBef>
            </a:pPr>
            <a:r>
              <a:rPr lang="en-US" sz="2000" b="1"/>
              <a:t>The left-hand side of the class will take the </a:t>
            </a:r>
            <a:r>
              <a:rPr lang="en-US" sz="2000" b="1" i="1"/>
              <a:t>Agree</a:t>
            </a:r>
            <a:r>
              <a:rPr lang="en-US" sz="2000" b="1"/>
              <a:t> side</a:t>
            </a:r>
          </a:p>
          <a:p>
            <a:pPr algn="ctr">
              <a:spcBef>
                <a:spcPct val="50000"/>
              </a:spcBef>
            </a:pPr>
            <a:r>
              <a:rPr lang="en-US" sz="2000" b="1"/>
              <a:t>The right-hand side of the class will take the </a:t>
            </a:r>
            <a:r>
              <a:rPr lang="en-US" sz="2000" b="1" i="1"/>
              <a:t>Disagree</a:t>
            </a:r>
            <a:r>
              <a:rPr lang="en-US" sz="2000" b="1"/>
              <a:t> side.</a:t>
            </a:r>
          </a:p>
          <a:p>
            <a:pPr algn="ctr">
              <a:spcBef>
                <a:spcPct val="50000"/>
              </a:spcBef>
            </a:pPr>
            <a:endParaRPr lang="en-US" sz="2000" b="1"/>
          </a:p>
          <a:p>
            <a:pPr algn="ctr">
              <a:spcBef>
                <a:spcPct val="50000"/>
              </a:spcBef>
            </a:pPr>
            <a:r>
              <a:rPr lang="en-US" b="1"/>
              <a:t>Each side will prepare up to five arguments</a:t>
            </a:r>
          </a:p>
          <a:p>
            <a:pPr algn="ctr">
              <a:spcBef>
                <a:spcPct val="50000"/>
              </a:spcBef>
            </a:pPr>
            <a:endParaRPr lang="en-US" b="1"/>
          </a:p>
          <a:p>
            <a:pPr algn="ctr">
              <a:spcBef>
                <a:spcPct val="50000"/>
              </a:spcBef>
            </a:pPr>
            <a:r>
              <a:rPr lang="en-US" b="1"/>
              <a:t>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3558"/>
                                        </p:tgtEl>
                                        <p:attrNameLst>
                                          <p:attrName>style.visibility</p:attrName>
                                        </p:attrNameLst>
                                      </p:cBhvr>
                                      <p:to>
                                        <p:strVal val="visible"/>
                                      </p:to>
                                    </p:set>
                                    <p:anim to="" calcmode="lin" valueType="num">
                                      <p:cBhvr>
                                        <p:cTn id="7" dur="1" fill="hold"/>
                                        <p:tgtEl>
                                          <p:spTgt spid="2355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3555"/>
                                        </p:tgtEl>
                                        <p:attrNameLst>
                                          <p:attrName>style.visibility</p:attrName>
                                        </p:attrNameLst>
                                      </p:cBhvr>
                                      <p:to>
                                        <p:strVal val="visible"/>
                                      </p:to>
                                    </p:set>
                                    <p:anim to="" calcmode="lin" valueType="num">
                                      <p:cBhvr>
                                        <p:cTn id="10" dur="1" fill="hold"/>
                                        <p:tgtEl>
                                          <p:spTgt spid="2355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3556">
                                            <p:txEl>
                                              <p:pRg st="0" end="0"/>
                                            </p:txEl>
                                          </p:spTgt>
                                        </p:tgtEl>
                                        <p:attrNameLst>
                                          <p:attrName>style.visibility</p:attrName>
                                        </p:attrNameLst>
                                      </p:cBhvr>
                                      <p:to>
                                        <p:strVal val="visible"/>
                                      </p:to>
                                    </p:set>
                                    <p:anim to="" calcmode="lin" valueType="num">
                                      <p:cBhvr>
                                        <p:cTn id="15" dur="1" fill="hold"/>
                                        <p:tgtEl>
                                          <p:spTgt spid="23556">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3556">
                                            <p:txEl>
                                              <p:pRg st="1" end="1"/>
                                            </p:txEl>
                                          </p:spTgt>
                                        </p:tgtEl>
                                        <p:attrNameLst>
                                          <p:attrName>style.visibility</p:attrName>
                                        </p:attrNameLst>
                                      </p:cBhvr>
                                      <p:to>
                                        <p:strVal val="visible"/>
                                      </p:to>
                                    </p:set>
                                    <p:anim to="" calcmode="lin" valueType="num">
                                      <p:cBhvr>
                                        <p:cTn id="18" dur="1" fill="hold"/>
                                        <p:tgtEl>
                                          <p:spTgt spid="23556">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3556">
                                            <p:txEl>
                                              <p:pRg st="3" end="3"/>
                                            </p:txEl>
                                          </p:spTgt>
                                        </p:tgtEl>
                                        <p:attrNameLst>
                                          <p:attrName>style.visibility</p:attrName>
                                        </p:attrNameLst>
                                      </p:cBhvr>
                                      <p:to>
                                        <p:strVal val="visible"/>
                                      </p:to>
                                    </p:set>
                                    <p:anim to="" calcmode="lin" valueType="num">
                                      <p:cBhvr>
                                        <p:cTn id="23" dur="1" fill="hold"/>
                                        <p:tgtEl>
                                          <p:spTgt spid="23556">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3556">
                                            <p:txEl>
                                              <p:pRg st="4" end="4"/>
                                            </p:txEl>
                                          </p:spTgt>
                                        </p:tgtEl>
                                        <p:attrNameLst>
                                          <p:attrName>style.visibility</p:attrName>
                                        </p:attrNameLst>
                                      </p:cBhvr>
                                      <p:to>
                                        <p:strVal val="visible"/>
                                      </p:to>
                                    </p:set>
                                    <p:anim to="" calcmode="lin" valueType="num">
                                      <p:cBhvr>
                                        <p:cTn id="26" dur="1" fill="hold"/>
                                        <p:tgtEl>
                                          <p:spTgt spid="23556">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3556">
                                            <p:txEl>
                                              <p:pRg st="6" end="6"/>
                                            </p:txEl>
                                          </p:spTgt>
                                        </p:tgtEl>
                                        <p:attrNameLst>
                                          <p:attrName>style.visibility</p:attrName>
                                        </p:attrNameLst>
                                      </p:cBhvr>
                                      <p:to>
                                        <p:strVal val="visible"/>
                                      </p:to>
                                    </p:set>
                                    <p:anim to="" calcmode="lin" valueType="num">
                                      <p:cBhvr>
                                        <p:cTn id="31" dur="1" fill="hold"/>
                                        <p:tgtEl>
                                          <p:spTgt spid="23556">
                                            <p:txEl>
                                              <p:pRg st="6" end="6"/>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3556">
                                            <p:txEl>
                                              <p:pRg st="8" end="8"/>
                                            </p:txEl>
                                          </p:spTgt>
                                        </p:tgtEl>
                                        <p:attrNameLst>
                                          <p:attrName>style.visibility</p:attrName>
                                        </p:attrNameLst>
                                      </p:cBhvr>
                                      <p:to>
                                        <p:strVal val="visible"/>
                                      </p:to>
                                    </p:set>
                                    <p:anim to="" calcmode="lin" valueType="num">
                                      <p:cBhvr>
                                        <p:cTn id="36" dur="1" fill="hold"/>
                                        <p:tgtEl>
                                          <p:spTgt spid="23556">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ww1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2771" name="Rectangle 3"/>
          <p:cNvSpPr>
            <a:spLocks noChangeArrowheads="1"/>
          </p:cNvSpPr>
          <p:nvPr/>
        </p:nvSpPr>
        <p:spPr bwMode="auto">
          <a:xfrm>
            <a:off x="457200" y="76200"/>
            <a:ext cx="8229600" cy="1371600"/>
          </a:xfrm>
          <a:prstGeom prst="rect">
            <a:avLst/>
          </a:prstGeom>
          <a:noFill/>
          <a:ln w="9525">
            <a:noFill/>
            <a:miter lim="800000"/>
            <a:headEnd/>
            <a:tailEnd/>
          </a:ln>
          <a:effectLst/>
        </p:spPr>
        <p:txBody>
          <a:bodyPr anchor="ctr"/>
          <a:lstStyle/>
          <a:p>
            <a:pPr algn="ctr"/>
            <a:r>
              <a:rPr lang="en-US" sz="4400" b="1">
                <a:solidFill>
                  <a:schemeClr val="accent2"/>
                </a:solidFill>
              </a:rPr>
              <a:t>Nationalism as a Major Cause of World War One</a:t>
            </a:r>
          </a:p>
        </p:txBody>
      </p:sp>
      <p:sp>
        <p:nvSpPr>
          <p:cNvPr id="32772" name="Rectangle 4"/>
          <p:cNvSpPr>
            <a:spLocks noChangeArrowheads="1"/>
          </p:cNvSpPr>
          <p:nvPr/>
        </p:nvSpPr>
        <p:spPr bwMode="auto">
          <a:xfrm>
            <a:off x="0" y="2035175"/>
            <a:ext cx="9144000" cy="3375025"/>
          </a:xfrm>
          <a:prstGeom prst="rect">
            <a:avLst/>
          </a:prstGeom>
          <a:noFill/>
          <a:ln w="9525">
            <a:noFill/>
            <a:miter lim="800000"/>
            <a:headEnd/>
            <a:tailEnd/>
          </a:ln>
          <a:effectLst/>
        </p:spPr>
        <p:txBody>
          <a:bodyPr lIns="44436" tIns="44436" rIns="44436" bIns="44436" anchor="ctr">
            <a:spAutoFit/>
          </a:bodyPr>
          <a:lstStyle/>
          <a:p>
            <a:pPr algn="ctr"/>
            <a:r>
              <a:rPr lang="en-US" sz="2400" b="1"/>
              <a:t>Much of the origin of the war was based on the desire of the Slavic peoples in Bosnia and Herzegovina to no longer be part of Austria- Hungary but instead be part of Serbia. In this way, nationalism led directly to the War. </a:t>
            </a:r>
          </a:p>
          <a:p>
            <a:pPr algn="ctr"/>
            <a:endParaRPr lang="en-US" sz="2400" b="1"/>
          </a:p>
          <a:p>
            <a:pPr algn="ctr"/>
            <a:r>
              <a:rPr lang="en-US" sz="2400" b="1"/>
              <a:t>In a more general way, however, the nationalism of the various countries throughout Europe contributed not only to the beginning but the extension of the war in Europe. Each country tried to prove their dominance and power.</a:t>
            </a:r>
            <a:r>
              <a:rPr lang="en-US">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to="" calcmode="lin" valueType="num">
                                      <p:cBhvr>
                                        <p:cTn id="7" dur="1" fill="hold"/>
                                        <p:tgtEl>
                                          <p:spTgt spid="3277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2770"/>
                                        </p:tgtEl>
                                        <p:attrNameLst>
                                          <p:attrName>style.visibility</p:attrName>
                                        </p:attrNameLst>
                                      </p:cBhvr>
                                      <p:to>
                                        <p:strVal val="visible"/>
                                      </p:to>
                                    </p:set>
                                    <p:anim to="" calcmode="lin" valueType="num">
                                      <p:cBhvr>
                                        <p:cTn id="10" dur="1" fill="hold"/>
                                        <p:tgtEl>
                                          <p:spTgt spid="3277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2772"/>
                                        </p:tgtEl>
                                        <p:attrNameLst>
                                          <p:attrName>style.visibility</p:attrName>
                                        </p:attrNameLst>
                                      </p:cBhvr>
                                      <p:to>
                                        <p:strVal val="visible"/>
                                      </p:to>
                                    </p:set>
                                    <p:anim to="" calcmode="lin" valueType="num">
                                      <p:cBhvr>
                                        <p:cTn id="13" dur="1" fill="hold"/>
                                        <p:tgtEl>
                                          <p:spTgt spid="327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2531" name="Rectangle 3"/>
          <p:cNvSpPr>
            <a:spLocks noGrp="1" noChangeArrowheads="1"/>
          </p:cNvSpPr>
          <p:nvPr>
            <p:ph type="title"/>
          </p:nvPr>
        </p:nvSpPr>
        <p:spPr>
          <a:noFill/>
          <a:ln/>
        </p:spPr>
        <p:txBody>
          <a:bodyPr/>
          <a:lstStyle/>
          <a:p>
            <a:r>
              <a:rPr lang="en-US" b="1">
                <a:solidFill>
                  <a:schemeClr val="accent2"/>
                </a:solidFill>
              </a:rPr>
              <a:t>And Finally…</a:t>
            </a:r>
          </a:p>
        </p:txBody>
      </p:sp>
      <p:sp>
        <p:nvSpPr>
          <p:cNvPr id="22532"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t>Continue your </a:t>
            </a:r>
            <a:r>
              <a:rPr lang="en-US" sz="2400" b="1">
                <a:solidFill>
                  <a:schemeClr val="accent2"/>
                </a:solidFill>
              </a:rPr>
              <a:t>list</a:t>
            </a:r>
            <a:r>
              <a:rPr lang="en-US" sz="2400" b="1"/>
              <a:t> of terms from this chapter, which include… </a:t>
            </a:r>
          </a:p>
          <a:p>
            <a:pPr algn="ctr"/>
            <a:endParaRPr lang="en-US" sz="2400" b="1"/>
          </a:p>
          <a:p>
            <a:pPr algn="ctr"/>
            <a:r>
              <a:rPr lang="en-US" sz="2400" b="1"/>
              <a:t>Any term/phrase/concept that would be considered important in helping you with your …</a:t>
            </a:r>
          </a:p>
          <a:p>
            <a:pPr algn="ctr"/>
            <a:endParaRPr lang="en-US" sz="2400" b="1"/>
          </a:p>
          <a:p>
            <a:pPr algn="ctr"/>
            <a:r>
              <a:rPr lang="en-US" sz="2400" b="1">
                <a:solidFill>
                  <a:schemeClr val="accent2"/>
                </a:solidFill>
              </a:rPr>
              <a:t>Investigative Report</a:t>
            </a:r>
          </a:p>
          <a:p>
            <a:pPr algn="ctr"/>
            <a:endParaRPr lang="en-US" sz="2400" b="1">
              <a:solidFill>
                <a:schemeClr val="accent2"/>
              </a:solidFill>
            </a:endParaRPr>
          </a:p>
          <a:p>
            <a:pPr algn="ctr"/>
            <a:r>
              <a:rPr lang="en-US" sz="2400" b="1"/>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to="" calcmode="lin" valueType="num">
                                      <p:cBhvr>
                                        <p:cTn id="7" dur="1" fill="hold"/>
                                        <p:tgtEl>
                                          <p:spTgt spid="225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 to="" calcmode="lin" valueType="num">
                                      <p:cBhvr>
                                        <p:cTn id="10" dur="1" fill="hold"/>
                                        <p:tgtEl>
                                          <p:spTgt spid="2253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 to="" calcmode="lin" valueType="num">
                                      <p:cBhvr>
                                        <p:cTn id="13" dur="1" fill="hold"/>
                                        <p:tgtEl>
                                          <p:spTgt spid="225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6147" name="Rectangle 3"/>
          <p:cNvSpPr>
            <a:spLocks noGrp="1" noChangeArrowheads="1"/>
          </p:cNvSpPr>
          <p:nvPr>
            <p:ph type="title"/>
          </p:nvPr>
        </p:nvSpPr>
        <p:spPr>
          <a:xfrm>
            <a:off x="0" y="0"/>
            <a:ext cx="9144000" cy="1143000"/>
          </a:xfrm>
        </p:spPr>
        <p:txBody>
          <a:bodyPr/>
          <a:lstStyle/>
          <a:p>
            <a:r>
              <a:rPr lang="en-US" b="1">
                <a:solidFill>
                  <a:schemeClr val="accent2"/>
                </a:solidFill>
              </a:rPr>
              <a:t>Your Challenge: Investigative Report</a:t>
            </a:r>
          </a:p>
        </p:txBody>
      </p:sp>
      <p:sp>
        <p:nvSpPr>
          <p:cNvPr id="6148" name="Text Box 4"/>
          <p:cNvSpPr txBox="1">
            <a:spLocks noChangeArrowheads="1"/>
          </p:cNvSpPr>
          <p:nvPr/>
        </p:nvSpPr>
        <p:spPr bwMode="auto">
          <a:xfrm>
            <a:off x="1295400" y="1905000"/>
            <a:ext cx="6477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149" name="Rectangle 5"/>
          <p:cNvSpPr>
            <a:spLocks noChangeArrowheads="1"/>
          </p:cNvSpPr>
          <p:nvPr/>
        </p:nvSpPr>
        <p:spPr bwMode="auto">
          <a:xfrm>
            <a:off x="0" y="1066800"/>
            <a:ext cx="9144000" cy="1143000"/>
          </a:xfrm>
          <a:prstGeom prst="rect">
            <a:avLst/>
          </a:prstGeom>
          <a:noFill/>
          <a:ln w="9525">
            <a:noFill/>
            <a:miter lim="800000"/>
            <a:headEnd/>
            <a:tailEnd/>
          </a:ln>
          <a:effectLst/>
        </p:spPr>
        <p:txBody>
          <a:bodyPr anchor="ctr"/>
          <a:lstStyle/>
          <a:p>
            <a:pPr algn="ctr"/>
            <a:r>
              <a:rPr lang="en-US" sz="3600" b="1">
                <a:solidFill>
                  <a:srgbClr val="FF3300"/>
                </a:solidFill>
              </a:rPr>
              <a:t>To What Extent Should National Interest Be Pursued?</a:t>
            </a:r>
          </a:p>
        </p:txBody>
      </p:sp>
      <p:sp>
        <p:nvSpPr>
          <p:cNvPr id="6154" name="Text Box 10"/>
          <p:cNvSpPr txBox="1">
            <a:spLocks noChangeArrowheads="1"/>
          </p:cNvSpPr>
          <p:nvPr/>
        </p:nvSpPr>
        <p:spPr bwMode="auto">
          <a:xfrm>
            <a:off x="0" y="2667000"/>
            <a:ext cx="9144000" cy="3378200"/>
          </a:xfrm>
          <a:prstGeom prst="rect">
            <a:avLst/>
          </a:prstGeom>
          <a:noFill/>
          <a:ln w="9525">
            <a:noFill/>
            <a:miter lim="800000"/>
            <a:headEnd/>
            <a:tailEnd/>
          </a:ln>
          <a:effectLst/>
        </p:spPr>
        <p:txBody>
          <a:bodyPr>
            <a:spAutoFit/>
          </a:bodyPr>
          <a:lstStyle/>
          <a:p>
            <a:pPr algn="ctr">
              <a:spcBef>
                <a:spcPct val="50000"/>
              </a:spcBef>
            </a:pPr>
            <a:r>
              <a:rPr lang="en-US" sz="2400" b="1"/>
              <a:t>Review the top of page 112 – </a:t>
            </a:r>
            <a:r>
              <a:rPr lang="en-US" sz="2400" b="1" i="1"/>
              <a:t>Your Challenge</a:t>
            </a:r>
          </a:p>
          <a:p>
            <a:pPr algn="ctr">
              <a:spcBef>
                <a:spcPct val="50000"/>
              </a:spcBef>
            </a:pPr>
            <a:r>
              <a:rPr lang="en-US" sz="2400" b="1"/>
              <a:t>Read the rest of page 112</a:t>
            </a:r>
          </a:p>
          <a:p>
            <a:pPr algn="ctr">
              <a:spcBef>
                <a:spcPct val="50000"/>
              </a:spcBef>
            </a:pPr>
            <a:r>
              <a:rPr lang="en-US" sz="2400" b="1" i="1"/>
              <a:t/>
            </a:r>
            <a:br>
              <a:rPr lang="en-US" sz="2400" b="1" i="1"/>
            </a:br>
            <a:r>
              <a:rPr lang="en-US" sz="2400" b="1"/>
              <a:t/>
            </a:r>
            <a:br>
              <a:rPr lang="en-US" sz="2400" b="1"/>
            </a:br>
            <a:r>
              <a:rPr lang="en-US" sz="2400" b="1" i="1"/>
              <a:t>Any suggestions on what National Movements you might include?</a:t>
            </a:r>
          </a:p>
          <a:p>
            <a:pPr algn="ctr">
              <a:spcBef>
                <a:spcPct val="50000"/>
              </a:spcBef>
            </a:pPr>
            <a:endParaRPr lang="en-US" sz="2400" b="1" i="1"/>
          </a:p>
          <a:p>
            <a:pPr algn="ctr">
              <a:spcBef>
                <a:spcPct val="50000"/>
              </a:spcBef>
            </a:pPr>
            <a:r>
              <a:rPr lang="en-US" sz="2400" b="1" i="1"/>
              <a:t>How might you use technology to present your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 to="" calcmode="lin" valueType="num">
                                      <p:cBhvr>
                                        <p:cTn id="7" dur="1" fill="hold"/>
                                        <p:tgtEl>
                                          <p:spTgt spid="614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52"/>
                                        </p:tgtEl>
                                        <p:attrNameLst>
                                          <p:attrName>style.visibility</p:attrName>
                                        </p:attrNameLst>
                                      </p:cBhvr>
                                      <p:to>
                                        <p:strVal val="visible"/>
                                      </p:to>
                                    </p:set>
                                    <p:anim to="" calcmode="lin" valueType="num">
                                      <p:cBhvr>
                                        <p:cTn id="10" dur="1" fill="hold"/>
                                        <p:tgtEl>
                                          <p:spTgt spid="615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149"/>
                                        </p:tgtEl>
                                        <p:attrNameLst>
                                          <p:attrName>style.visibility</p:attrName>
                                        </p:attrNameLst>
                                      </p:cBhvr>
                                      <p:to>
                                        <p:strVal val="visible"/>
                                      </p:to>
                                    </p:set>
                                    <p:anim to="" calcmode="lin" valueType="num">
                                      <p:cBhvr>
                                        <p:cTn id="13" dur="1" fill="hold"/>
                                        <p:tgtEl>
                                          <p:spTgt spid="614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154">
                                            <p:txEl>
                                              <p:pRg st="0" end="0"/>
                                            </p:txEl>
                                          </p:spTgt>
                                        </p:tgtEl>
                                        <p:attrNameLst>
                                          <p:attrName>style.visibility</p:attrName>
                                        </p:attrNameLst>
                                      </p:cBhvr>
                                      <p:to>
                                        <p:strVal val="visible"/>
                                      </p:to>
                                    </p:set>
                                    <p:anim to="" calcmode="lin" valueType="num">
                                      <p:cBhvr>
                                        <p:cTn id="16" dur="1" fill="hold"/>
                                        <p:tgtEl>
                                          <p:spTgt spid="6154">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6154">
                                            <p:txEl>
                                              <p:pRg st="1" end="1"/>
                                            </p:txEl>
                                          </p:spTgt>
                                        </p:tgtEl>
                                        <p:attrNameLst>
                                          <p:attrName>style.visibility</p:attrName>
                                        </p:attrNameLst>
                                      </p:cBhvr>
                                      <p:to>
                                        <p:strVal val="visible"/>
                                      </p:to>
                                    </p:set>
                                    <p:anim to="" calcmode="lin" valueType="num">
                                      <p:cBhvr>
                                        <p:cTn id="21" dur="1" fill="hold"/>
                                        <p:tgtEl>
                                          <p:spTgt spid="6154">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6154">
                                            <p:txEl>
                                              <p:pRg st="2" end="2"/>
                                            </p:txEl>
                                          </p:spTgt>
                                        </p:tgtEl>
                                        <p:attrNameLst>
                                          <p:attrName>style.visibility</p:attrName>
                                        </p:attrNameLst>
                                      </p:cBhvr>
                                      <p:to>
                                        <p:strVal val="visible"/>
                                      </p:to>
                                    </p:set>
                                    <p:anim to="" calcmode="lin" valueType="num">
                                      <p:cBhvr>
                                        <p:cTn id="26" dur="1" fill="hold"/>
                                        <p:tgtEl>
                                          <p:spTgt spid="6154">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6154">
                                            <p:txEl>
                                              <p:pRg st="4" end="4"/>
                                            </p:txEl>
                                          </p:spTgt>
                                        </p:tgtEl>
                                        <p:attrNameLst>
                                          <p:attrName>style.visibility</p:attrName>
                                        </p:attrNameLst>
                                      </p:cBhvr>
                                      <p:to>
                                        <p:strVal val="visible"/>
                                      </p:to>
                                    </p:set>
                                    <p:anim to="" calcmode="lin" valueType="num">
                                      <p:cBhvr>
                                        <p:cTn id="31" dur="1" fill="hold"/>
                                        <p:tgtEl>
                                          <p:spTgt spid="615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5F1F0"/>
        </a:solidFill>
        <a:effectLst/>
      </p:bgPr>
    </p:bg>
    <p:spTree>
      <p:nvGrpSpPr>
        <p:cNvPr id="1" name=""/>
        <p:cNvGrpSpPr/>
        <p:nvPr/>
      </p:nvGrpSpPr>
      <p:grpSpPr>
        <a:xfrm>
          <a:off x="0" y="0"/>
          <a:ext cx="0" cy="0"/>
          <a:chOff x="0" y="0"/>
          <a:chExt cx="0" cy="0"/>
        </a:xfrm>
      </p:grpSpPr>
      <p:pic>
        <p:nvPicPr>
          <p:cNvPr id="62471" name="Picture 7" descr="gallipoliL1904_468x289"/>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62469" name="Picture 5" descr="Gallipoli-DVDcoverart"/>
          <p:cNvPicPr>
            <a:picLocks noChangeAspect="1" noChangeArrowheads="1"/>
          </p:cNvPicPr>
          <p:nvPr/>
        </p:nvPicPr>
        <p:blipFill>
          <a:blip r:embed="rId3" cstate="print"/>
          <a:srcRect/>
          <a:stretch>
            <a:fillRect/>
          </a:stretch>
        </p:blipFill>
        <p:spPr bwMode="auto">
          <a:xfrm>
            <a:off x="2976563" y="1166813"/>
            <a:ext cx="3190875" cy="4524375"/>
          </a:xfrm>
          <a:prstGeom prst="rect">
            <a:avLst/>
          </a:prstGeom>
          <a:noFill/>
        </p:spPr>
      </p:pic>
      <p:sp>
        <p:nvSpPr>
          <p:cNvPr id="62470" name="Text Box 6"/>
          <p:cNvSpPr txBox="1">
            <a:spLocks noChangeArrowheads="1"/>
          </p:cNvSpPr>
          <p:nvPr/>
        </p:nvSpPr>
        <p:spPr bwMode="auto">
          <a:xfrm>
            <a:off x="0" y="5943600"/>
            <a:ext cx="9144000" cy="244475"/>
          </a:xfrm>
          <a:prstGeom prst="rect">
            <a:avLst/>
          </a:prstGeom>
          <a:noFill/>
          <a:ln w="9525">
            <a:noFill/>
            <a:miter lim="800000"/>
            <a:headEnd/>
            <a:tailEnd/>
          </a:ln>
          <a:effectLst/>
        </p:spPr>
        <p:txBody>
          <a:bodyPr>
            <a:spAutoFit/>
          </a:bodyPr>
          <a:lstStyle/>
          <a:p>
            <a:pPr algn="ctr">
              <a:spcBef>
                <a:spcPct val="50000"/>
              </a:spcBef>
            </a:pPr>
            <a:r>
              <a:rPr lang="en-US" sz="1000" b="1"/>
              <a:t>111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2469"/>
                                        </p:tgtEl>
                                        <p:attrNameLst>
                                          <p:attrName>style.visibility</p:attrName>
                                        </p:attrNameLst>
                                      </p:cBhvr>
                                      <p:to>
                                        <p:strVal val="visible"/>
                                      </p:to>
                                    </p:set>
                                    <p:anim to="" calcmode="lin" valueType="num">
                                      <p:cBhvr>
                                        <p:cTn id="7" dur="1" fill="hold"/>
                                        <p:tgtEl>
                                          <p:spTgt spid="6246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2470">
                                            <p:txEl>
                                              <p:pRg st="0" end="0"/>
                                            </p:txEl>
                                          </p:spTgt>
                                        </p:tgtEl>
                                        <p:attrNameLst>
                                          <p:attrName>style.visibility</p:attrName>
                                        </p:attrNameLst>
                                      </p:cBhvr>
                                      <p:to>
                                        <p:strVal val="visible"/>
                                      </p:to>
                                    </p:set>
                                    <p:anim to="" calcmode="lin" valueType="num">
                                      <p:cBhvr>
                                        <p:cTn id="10" dur="1" fill="hold"/>
                                        <p:tgtEl>
                                          <p:spTgt spid="6247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2471"/>
                                        </p:tgtEl>
                                        <p:attrNameLst>
                                          <p:attrName>style.visibility</p:attrName>
                                        </p:attrNameLst>
                                      </p:cBhvr>
                                      <p:to>
                                        <p:strVal val="visible"/>
                                      </p:to>
                                    </p:set>
                                    <p:anim to="" calcmode="lin" valueType="num">
                                      <p:cBhvr>
                                        <p:cTn id="13" dur="1" fill="hold"/>
                                        <p:tgtEl>
                                          <p:spTgt spid="624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descr="gallipoliL1904_468x289"/>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63494" name="Text Box 6"/>
          <p:cNvSpPr txBox="1">
            <a:spLocks noChangeArrowheads="1"/>
          </p:cNvSpPr>
          <p:nvPr/>
        </p:nvSpPr>
        <p:spPr bwMode="auto">
          <a:xfrm>
            <a:off x="0" y="2286000"/>
            <a:ext cx="9144000" cy="2813050"/>
          </a:xfrm>
          <a:prstGeom prst="rect">
            <a:avLst/>
          </a:prstGeom>
          <a:noFill/>
          <a:ln w="9525">
            <a:noFill/>
            <a:miter lim="800000"/>
            <a:headEnd/>
            <a:tailEnd/>
          </a:ln>
          <a:effectLst/>
        </p:spPr>
        <p:txBody>
          <a:bodyPr>
            <a:spAutoFit/>
          </a:bodyPr>
          <a:lstStyle/>
          <a:p>
            <a:pPr algn="ctr">
              <a:spcBef>
                <a:spcPct val="50000"/>
              </a:spcBef>
            </a:pPr>
            <a:r>
              <a:rPr lang="en-US" sz="1700" b="1"/>
              <a:t>Using both movies, </a:t>
            </a:r>
            <a:r>
              <a:rPr lang="en-US" sz="1700" b="1" i="1"/>
              <a:t>All Quiet on the Western Front</a:t>
            </a:r>
            <a:r>
              <a:rPr lang="en-US" sz="1700" b="1"/>
              <a:t> and </a:t>
            </a:r>
            <a:r>
              <a:rPr lang="en-US" sz="1700" b="1" i="1"/>
              <a:t>Gallipoli</a:t>
            </a:r>
            <a:r>
              <a:rPr lang="en-US" sz="1700" b="1"/>
              <a:t>, answer the following question:</a:t>
            </a:r>
          </a:p>
          <a:p>
            <a:pPr algn="ctr">
              <a:spcBef>
                <a:spcPct val="50000"/>
              </a:spcBef>
            </a:pPr>
            <a:endParaRPr lang="en-US" sz="1700" b="1"/>
          </a:p>
          <a:p>
            <a:pPr algn="ctr">
              <a:spcBef>
                <a:spcPct val="50000"/>
              </a:spcBef>
            </a:pPr>
            <a:r>
              <a:rPr lang="en-US" sz="1700" b="1"/>
              <a:t>Using examples from history and both movies, </a:t>
            </a:r>
            <a:r>
              <a:rPr lang="en-US" sz="1700" b="1" i="1"/>
              <a:t>All Quiet on the Western Front</a:t>
            </a:r>
            <a:r>
              <a:rPr lang="en-US" sz="1700" b="1"/>
              <a:t> and </a:t>
            </a:r>
            <a:r>
              <a:rPr lang="en-US" sz="1700" b="1" i="1"/>
              <a:t>Gallipoli</a:t>
            </a:r>
            <a:r>
              <a:rPr lang="en-US" sz="1700" b="1"/>
              <a:t>, explain how nationalism, militarism and alliances were all factors in the causes and length of World War One.</a:t>
            </a:r>
          </a:p>
          <a:p>
            <a:pPr algn="ctr">
              <a:spcBef>
                <a:spcPct val="50000"/>
              </a:spcBef>
            </a:pPr>
            <a:endParaRPr lang="en-US" sz="1700" b="1"/>
          </a:p>
          <a:p>
            <a:pPr algn="ctr">
              <a:spcBef>
                <a:spcPct val="50000"/>
              </a:spcBef>
            </a:pPr>
            <a:endParaRPr lang="en-US" sz="1700" b="1"/>
          </a:p>
          <a:p>
            <a:pPr algn="ctr">
              <a:spcBef>
                <a:spcPct val="50000"/>
              </a:spcBef>
            </a:pPr>
            <a:r>
              <a:rPr lang="en-US" sz="1700" b="1"/>
              <a:t>You have the rest of the class to complete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3493"/>
                                        </p:tgtEl>
                                        <p:attrNameLst>
                                          <p:attrName>style.visibility</p:attrName>
                                        </p:attrNameLst>
                                      </p:cBhvr>
                                      <p:to>
                                        <p:strVal val="visible"/>
                                      </p:to>
                                    </p:set>
                                    <p:anim to="" calcmode="lin" valueType="num">
                                      <p:cBhvr>
                                        <p:cTn id="7" dur="1" fill="hold"/>
                                        <p:tgtEl>
                                          <p:spTgt spid="6349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7" name="Picture 9" descr="iraq_oil_fields_2681516"/>
          <p:cNvPicPr>
            <a:picLocks noChangeAspect="1" noChangeArrowheads="1"/>
          </p:cNvPicPr>
          <p:nvPr/>
        </p:nvPicPr>
        <p:blipFill>
          <a:blip r:embed="rId4"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3010" name="Picture 2" descr="iraq-war"/>
          <p:cNvPicPr>
            <a:picLocks noChangeAspect="1" noChangeArrowheads="1"/>
          </p:cNvPicPr>
          <p:nvPr/>
        </p:nvPicPr>
        <p:blipFill>
          <a:blip r:embed="rId5"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3018" name="Picture 10" descr="coffin"/>
          <p:cNvPicPr>
            <a:picLocks noChangeAspect="1" noChangeArrowheads="1"/>
          </p:cNvPicPr>
          <p:nvPr/>
        </p:nvPicPr>
        <p:blipFill>
          <a:blip r:embed="rId6"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3011"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Oil and National Interest In Iraq</a:t>
            </a:r>
          </a:p>
        </p:txBody>
      </p:sp>
      <p:sp>
        <p:nvSpPr>
          <p:cNvPr id="43012" name="Text Box 4"/>
          <p:cNvSpPr txBox="1">
            <a:spLocks noChangeArrowheads="1"/>
          </p:cNvSpPr>
          <p:nvPr/>
        </p:nvSpPr>
        <p:spPr bwMode="auto">
          <a:xfrm>
            <a:off x="0" y="3013075"/>
            <a:ext cx="9144000" cy="2646878"/>
          </a:xfrm>
          <a:prstGeom prst="rect">
            <a:avLst/>
          </a:prstGeom>
          <a:noFill/>
          <a:ln w="9525">
            <a:noFill/>
            <a:miter lim="800000"/>
            <a:headEnd/>
            <a:tailEnd/>
          </a:ln>
        </p:spPr>
        <p:txBody>
          <a:bodyPr>
            <a:spAutoFit/>
          </a:bodyPr>
          <a:lstStyle/>
          <a:p>
            <a:pPr algn="ctr">
              <a:spcBef>
                <a:spcPct val="50000"/>
              </a:spcBef>
            </a:pPr>
            <a:r>
              <a:rPr lang="en-US" sz="2000" b="1" dirty="0">
                <a:latin typeface="Times New Roman" pitchFamily="18" charset="0"/>
              </a:rPr>
              <a:t>With a partner open to pages </a:t>
            </a:r>
            <a:r>
              <a:rPr lang="en-US" sz="2000" b="1" dirty="0" smtClean="0">
                <a:latin typeface="Times New Roman" pitchFamily="18" charset="0"/>
              </a:rPr>
              <a:t>128-129 </a:t>
            </a:r>
            <a:r>
              <a:rPr lang="en-US" sz="2000" b="1" dirty="0">
                <a:latin typeface="Times New Roman" pitchFamily="18" charset="0"/>
              </a:rPr>
              <a:t>and read the introduction and the passages under each heading</a:t>
            </a:r>
          </a:p>
          <a:p>
            <a:pPr algn="ctr">
              <a:spcBef>
                <a:spcPct val="50000"/>
              </a:spcBef>
            </a:pPr>
            <a:endParaRPr lang="en-US" sz="800" b="1" dirty="0">
              <a:latin typeface="Times New Roman" pitchFamily="18" charset="0"/>
            </a:endParaRPr>
          </a:p>
          <a:p>
            <a:pPr algn="ctr">
              <a:spcBef>
                <a:spcPct val="50000"/>
              </a:spcBef>
            </a:pPr>
            <a:r>
              <a:rPr lang="en-US" sz="2000" b="1" dirty="0">
                <a:latin typeface="Times New Roman" pitchFamily="18" charset="0"/>
              </a:rPr>
              <a:t>As you read, in a sentence or two, summarize each of these sections</a:t>
            </a:r>
          </a:p>
          <a:p>
            <a:pPr algn="ctr">
              <a:spcBef>
                <a:spcPct val="50000"/>
              </a:spcBef>
            </a:pPr>
            <a:endParaRPr lang="en-US" sz="800" b="1" dirty="0">
              <a:latin typeface="Times New Roman" pitchFamily="18" charset="0"/>
            </a:endParaRPr>
          </a:p>
          <a:p>
            <a:pPr algn="ctr">
              <a:spcBef>
                <a:spcPct val="50000"/>
              </a:spcBef>
            </a:pPr>
            <a:r>
              <a:rPr lang="en-US" sz="2000" b="1" dirty="0" smtClean="0"/>
              <a:t>When complete, check your summaries with another group – revise as needed!</a:t>
            </a:r>
          </a:p>
          <a:p>
            <a:pPr algn="ctr">
              <a:spcBef>
                <a:spcPct val="50000"/>
              </a:spcBef>
            </a:pPr>
            <a:endParaRPr lang="en-US" sz="800" b="1" dirty="0" smtClean="0"/>
          </a:p>
          <a:p>
            <a:pPr algn="ctr">
              <a:spcBef>
                <a:spcPct val="50000"/>
              </a:spcBef>
            </a:pPr>
            <a:r>
              <a:rPr lang="en-US" sz="2000" b="1" dirty="0" smtClean="0"/>
              <a:t>Complete </a:t>
            </a:r>
            <a:r>
              <a:rPr lang="en-US" sz="2000" b="1" i="1" dirty="0" smtClean="0"/>
              <a:t>Explorations</a:t>
            </a:r>
            <a:r>
              <a:rPr lang="en-US" sz="2000" b="1" dirty="0" smtClean="0"/>
              <a:t> on page 129</a:t>
            </a:r>
            <a:endParaRPr lang="en-US" sz="2000" b="1" dirty="0"/>
          </a:p>
        </p:txBody>
      </p:sp>
      <p:sp>
        <p:nvSpPr>
          <p:cNvPr id="43013" name="Text Box 5"/>
          <p:cNvSpPr txBox="1">
            <a:spLocks noChangeArrowheads="1"/>
          </p:cNvSpPr>
          <p:nvPr/>
        </p:nvSpPr>
        <p:spPr bwMode="auto">
          <a:xfrm>
            <a:off x="0" y="962025"/>
            <a:ext cx="9144000" cy="156966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What do you know about the history of Oil in Iraq? </a:t>
            </a:r>
          </a:p>
          <a:p>
            <a:pPr algn="ctr">
              <a:spcBef>
                <a:spcPct val="50000"/>
              </a:spcBef>
            </a:pPr>
            <a:r>
              <a:rPr lang="en-US" sz="2400" b="1" dirty="0">
                <a:latin typeface="Times New Roman" pitchFamily="18" charset="0"/>
              </a:rPr>
              <a:t>What do you know about the Iraq War of 2003?</a:t>
            </a:r>
          </a:p>
          <a:p>
            <a:pPr algn="ctr">
              <a:spcBef>
                <a:spcPct val="50000"/>
              </a:spcBef>
            </a:pPr>
            <a:r>
              <a:rPr lang="en-US" sz="2400" b="1" dirty="0">
                <a:latin typeface="Times New Roman" pitchFamily="18" charset="0"/>
              </a:rPr>
              <a:t>What do you know about the Iraq War </a:t>
            </a:r>
            <a:r>
              <a:rPr lang="en-US" sz="2400" b="1" dirty="0" smtClean="0">
                <a:latin typeface="Times New Roman" pitchFamily="18" charset="0"/>
              </a:rPr>
              <a:t>recently?</a:t>
            </a:r>
            <a:endParaRPr lang="en-US" sz="2400" b="1" dirty="0">
              <a:latin typeface="Times New Roman" pitchFamily="18" charset="0"/>
            </a:endParaRPr>
          </a:p>
        </p:txBody>
      </p:sp>
      <p:pic>
        <p:nvPicPr>
          <p:cNvPr id="11" name="Iraq War 2003_WMV V9.wmv">
            <a:hlinkClick r:id="" action="ppaction://media"/>
          </p:cNvPr>
          <p:cNvPicPr>
            <a:picLocks noRot="1" noChangeAspect="1"/>
          </p:cNvPicPr>
          <p:nvPr>
            <a:videoFile r:link="rId1"/>
          </p:nvPr>
        </p:nvPicPr>
        <p:blipFill>
          <a:blip r:embed="rId7" cstate="print"/>
          <a:stretch>
            <a:fillRect/>
          </a:stretch>
        </p:blipFill>
        <p:spPr>
          <a:xfrm>
            <a:off x="8128000" y="1371600"/>
            <a:ext cx="787400" cy="590550"/>
          </a:xfrm>
          <a:prstGeom prst="rect">
            <a:avLst/>
          </a:prstGeom>
        </p:spPr>
      </p:pic>
      <p:pic>
        <p:nvPicPr>
          <p:cNvPr id="12" name="War in Iraq_WMV V9.wmv">
            <a:hlinkClick r:id="" action="ppaction://media"/>
          </p:cNvPr>
          <p:cNvPicPr>
            <a:picLocks noRot="1" noChangeAspect="1"/>
          </p:cNvPicPr>
          <p:nvPr>
            <a:videoFile r:link="rId2"/>
          </p:nvPr>
        </p:nvPicPr>
        <p:blipFill>
          <a:blip r:embed="rId8" cstate="print"/>
          <a:stretch>
            <a:fillRect/>
          </a:stretch>
        </p:blipFill>
        <p:spPr>
          <a:xfrm>
            <a:off x="7924800" y="2209800"/>
            <a:ext cx="7112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3011"/>
                                        </p:tgtEl>
                                        <p:attrNameLst>
                                          <p:attrName>style.visibility</p:attrName>
                                        </p:attrNameLst>
                                      </p:cBhvr>
                                      <p:to>
                                        <p:strVal val="visible"/>
                                      </p:to>
                                    </p:set>
                                    <p:anim to="" calcmode="lin" valueType="num">
                                      <p:cBhvr>
                                        <p:cTn id="7" dur="1" fill="hold"/>
                                        <p:tgtEl>
                                          <p:spTgt spid="4301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3017"/>
                                        </p:tgtEl>
                                        <p:attrNameLst>
                                          <p:attrName>style.visibility</p:attrName>
                                        </p:attrNameLst>
                                      </p:cBhvr>
                                      <p:to>
                                        <p:strVal val="visible"/>
                                      </p:to>
                                    </p:set>
                                    <p:anim to="" calcmode="lin" valueType="num">
                                      <p:cBhvr>
                                        <p:cTn id="10" dur="1" fill="hold"/>
                                        <p:tgtEl>
                                          <p:spTgt spid="4301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3013">
                                            <p:txEl>
                                              <p:pRg st="0" end="0"/>
                                            </p:txEl>
                                          </p:spTgt>
                                        </p:tgtEl>
                                        <p:attrNameLst>
                                          <p:attrName>style.visibility</p:attrName>
                                        </p:attrNameLst>
                                      </p:cBhvr>
                                      <p:to>
                                        <p:strVal val="visible"/>
                                      </p:to>
                                    </p:set>
                                    <p:anim to="" calcmode="lin" valueType="num">
                                      <p:cBhvr>
                                        <p:cTn id="13" dur="1" fill="hold"/>
                                        <p:tgtEl>
                                          <p:spTgt spid="4301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3013">
                                            <p:txEl>
                                              <p:pRg st="1" end="1"/>
                                            </p:txEl>
                                          </p:spTgt>
                                        </p:tgtEl>
                                        <p:attrNameLst>
                                          <p:attrName>style.visibility</p:attrName>
                                        </p:attrNameLst>
                                      </p:cBhvr>
                                      <p:to>
                                        <p:strVal val="visible"/>
                                      </p:to>
                                    </p:set>
                                    <p:anim to="" calcmode="lin" valueType="num">
                                      <p:cBhvr>
                                        <p:cTn id="18" dur="1" fill="hold"/>
                                        <p:tgtEl>
                                          <p:spTgt spid="43013">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to="" calcmode="lin" valueType="num">
                                      <p:cBhvr>
                                        <p:cTn id="23" dur="1" fill="hold"/>
                                        <p:tgtEl>
                                          <p:spTgt spid="11"/>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3013">
                                            <p:txEl>
                                              <p:pRg st="2" end="2"/>
                                            </p:txEl>
                                          </p:spTgt>
                                        </p:tgtEl>
                                        <p:attrNameLst>
                                          <p:attrName>style.visibility</p:attrName>
                                        </p:attrNameLst>
                                      </p:cBhvr>
                                      <p:to>
                                        <p:strVal val="visible"/>
                                      </p:to>
                                    </p:set>
                                    <p:anim to="" calcmode="lin" valueType="num">
                                      <p:cBhvr>
                                        <p:cTn id="28" dur="1" fill="hold"/>
                                        <p:tgtEl>
                                          <p:spTgt spid="43013">
                                            <p:txEl>
                                              <p:pRg st="2" end="2"/>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to="" calcmode="lin" valueType="num">
                                      <p:cBhvr>
                                        <p:cTn id="33" dur="1" fill="hold"/>
                                        <p:tgtEl>
                                          <p:spTgt spid="12"/>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43010"/>
                                        </p:tgtEl>
                                        <p:attrNameLst>
                                          <p:attrName>style.visibility</p:attrName>
                                        </p:attrNameLst>
                                      </p:cBhvr>
                                      <p:to>
                                        <p:strVal val="visible"/>
                                      </p:to>
                                    </p:set>
                                    <p:anim to="" calcmode="lin" valueType="num">
                                      <p:cBhvr>
                                        <p:cTn id="38" dur="1" fill="hold"/>
                                        <p:tgtEl>
                                          <p:spTgt spid="43010"/>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43012">
                                            <p:txEl>
                                              <p:pRg st="0" end="0"/>
                                            </p:txEl>
                                          </p:spTgt>
                                        </p:tgtEl>
                                        <p:attrNameLst>
                                          <p:attrName>style.visibility</p:attrName>
                                        </p:attrNameLst>
                                      </p:cBhvr>
                                      <p:to>
                                        <p:strVal val="visible"/>
                                      </p:to>
                                    </p:set>
                                    <p:anim to="" calcmode="lin" valueType="num">
                                      <p:cBhvr>
                                        <p:cTn id="41" dur="1" fill="hold"/>
                                        <p:tgtEl>
                                          <p:spTgt spid="43012">
                                            <p:txEl>
                                              <p:pRg st="0" end="0"/>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43012">
                                            <p:txEl>
                                              <p:pRg st="2" end="2"/>
                                            </p:txEl>
                                          </p:spTgt>
                                        </p:tgtEl>
                                        <p:attrNameLst>
                                          <p:attrName>style.visibility</p:attrName>
                                        </p:attrNameLst>
                                      </p:cBhvr>
                                      <p:to>
                                        <p:strVal val="visible"/>
                                      </p:to>
                                    </p:set>
                                    <p:anim to="" calcmode="lin" valueType="num">
                                      <p:cBhvr>
                                        <p:cTn id="44" dur="1" fill="hold"/>
                                        <p:tgtEl>
                                          <p:spTgt spid="43012">
                                            <p:txEl>
                                              <p:pRg st="2" end="2"/>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43018"/>
                                        </p:tgtEl>
                                        <p:attrNameLst>
                                          <p:attrName>style.visibility</p:attrName>
                                        </p:attrNameLst>
                                      </p:cBhvr>
                                      <p:to>
                                        <p:strVal val="visible"/>
                                      </p:to>
                                    </p:set>
                                    <p:anim to="" calcmode="lin" valueType="num">
                                      <p:cBhvr>
                                        <p:cTn id="47" dur="1" fill="hold"/>
                                        <p:tgtEl>
                                          <p:spTgt spid="430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8" fill="hold" display="0">
                  <p:stCondLst>
                    <p:cond delay="indefinite"/>
                  </p:stCondLst>
                  <p:endCondLst>
                    <p:cond evt="onNext" delay="0">
                      <p:tgtEl>
                        <p:sldTgt/>
                      </p:tgtEl>
                    </p:cond>
                    <p:cond evt="onPrev" delay="0">
                      <p:tgtEl>
                        <p:sldTgt/>
                      </p:tgtEl>
                    </p:cond>
                  </p:endCondLst>
                </p:cTn>
                <p:tgtEl>
                  <p:spTgt spid="11"/>
                </p:tgtEl>
              </p:cMediaNode>
            </p:video>
            <p:video fullScrn="1">
              <p:cMediaNode vol="80000">
                <p:cTn id="49" fill="hold" display="0">
                  <p:stCondLst>
                    <p:cond delay="indefinite"/>
                  </p:stCondLst>
                  <p:endCondLst>
                    <p:cond evt="onNext" delay="0">
                      <p:tgtEl>
                        <p:sldTgt/>
                      </p:tgtEl>
                    </p:cond>
                    <p:cond evt="onPrev" delay="0">
                      <p:tgtEl>
                        <p:sldTgt/>
                      </p:tgtEl>
                    </p:cond>
                  </p:endCondLst>
                </p:cTn>
                <p:tgtEl>
                  <p:spTgt spid="12"/>
                </p:tgtEl>
              </p:cMediaNode>
            </p:video>
          </p:childTnLst>
        </p:cTn>
      </p:par>
    </p:tnLst>
    <p:bldLst>
      <p:bldP spid="430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rainforest%20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5604" name="Text Box 4"/>
          <p:cNvSpPr txBox="1">
            <a:spLocks noChangeArrowheads="1"/>
          </p:cNvSpPr>
          <p:nvPr/>
        </p:nvSpPr>
        <p:spPr bwMode="auto">
          <a:xfrm>
            <a:off x="0" y="1676400"/>
            <a:ext cx="9144000" cy="822325"/>
          </a:xfrm>
          <a:prstGeom prst="rect">
            <a:avLst/>
          </a:prstGeom>
          <a:noFill/>
          <a:ln w="9525">
            <a:noFill/>
            <a:miter lim="800000"/>
            <a:headEnd/>
            <a:tailEnd/>
          </a:ln>
          <a:effectLst/>
        </p:spPr>
        <p:txBody>
          <a:bodyPr>
            <a:spAutoFit/>
          </a:bodyPr>
          <a:lstStyle/>
          <a:p>
            <a:pPr algn="ctr">
              <a:spcBef>
                <a:spcPct val="50000"/>
              </a:spcBef>
            </a:pPr>
            <a:r>
              <a:rPr lang="en-US" sz="2400" b="1">
                <a:solidFill>
                  <a:schemeClr val="accent2"/>
                </a:solidFill>
              </a:rPr>
              <a:t>Because rainforests affect the health of the whole planet, should we all have a say in how other countries manage their rainforests?</a:t>
            </a:r>
          </a:p>
        </p:txBody>
      </p:sp>
      <p:sp>
        <p:nvSpPr>
          <p:cNvPr id="25607" name="Text Box 7"/>
          <p:cNvSpPr txBox="1">
            <a:spLocks noChangeArrowheads="1"/>
          </p:cNvSpPr>
          <p:nvPr/>
        </p:nvSpPr>
        <p:spPr bwMode="auto">
          <a:xfrm>
            <a:off x="0" y="3641725"/>
            <a:ext cx="9144000" cy="396875"/>
          </a:xfrm>
          <a:prstGeom prst="rect">
            <a:avLst/>
          </a:prstGeom>
          <a:noFill/>
          <a:ln w="9525">
            <a:noFill/>
            <a:miter lim="800000"/>
            <a:headEnd/>
            <a:tailEnd/>
          </a:ln>
          <a:effectLst/>
        </p:spPr>
        <p:txBody>
          <a:bodyPr>
            <a:spAutoFit/>
          </a:bodyPr>
          <a:lstStyle/>
          <a:p>
            <a:pPr algn="ctr">
              <a:spcBef>
                <a:spcPct val="50000"/>
              </a:spcBef>
            </a:pPr>
            <a:r>
              <a:rPr lang="en-US" sz="2000" b="1"/>
              <a:t>Read page 130, completing the </a:t>
            </a:r>
            <a:r>
              <a:rPr lang="en-US" sz="2000" b="1" i="1"/>
              <a:t>Activity</a:t>
            </a:r>
            <a:r>
              <a:rPr lang="en-US" sz="2000" b="1"/>
              <a:t> at the bottom of the page</a:t>
            </a:r>
          </a:p>
        </p:txBody>
      </p:sp>
      <p:sp>
        <p:nvSpPr>
          <p:cNvPr id="25608" name="Text Box 8"/>
          <p:cNvSpPr txBox="1">
            <a:spLocks noChangeArrowheads="1"/>
          </p:cNvSpPr>
          <p:nvPr/>
        </p:nvSpPr>
        <p:spPr bwMode="auto">
          <a:xfrm>
            <a:off x="0" y="304800"/>
            <a:ext cx="9144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3300"/>
                </a:solidFill>
              </a:rPr>
              <a:t>How Has Foreign Policy Shaped National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to="" calcmode="lin" valueType="num">
                                      <p:cBhvr>
                                        <p:cTn id="7" dur="1" fill="hold"/>
                                        <p:tgtEl>
                                          <p:spTgt spid="2560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5606"/>
                                        </p:tgtEl>
                                        <p:attrNameLst>
                                          <p:attrName>style.visibility</p:attrName>
                                        </p:attrNameLst>
                                      </p:cBhvr>
                                      <p:to>
                                        <p:strVal val="visible"/>
                                      </p:to>
                                    </p:set>
                                    <p:anim to="" calcmode="lin" valueType="num">
                                      <p:cBhvr>
                                        <p:cTn id="10" dur="1" fill="hold"/>
                                        <p:tgtEl>
                                          <p:spTgt spid="2560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5607">
                                            <p:txEl>
                                              <p:pRg st="0" end="0"/>
                                            </p:txEl>
                                          </p:spTgt>
                                        </p:tgtEl>
                                        <p:attrNameLst>
                                          <p:attrName>style.visibility</p:attrName>
                                        </p:attrNameLst>
                                      </p:cBhvr>
                                      <p:to>
                                        <p:strVal val="visible"/>
                                      </p:to>
                                    </p:set>
                                    <p:anim to="" calcmode="lin" valueType="num">
                                      <p:cBhvr>
                                        <p:cTn id="15" dur="1" fill="hold"/>
                                        <p:tgtEl>
                                          <p:spTgt spid="25607">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5608">
                                            <p:txEl>
                                              <p:pRg st="0" end="0"/>
                                            </p:txEl>
                                          </p:spTgt>
                                        </p:tgtEl>
                                        <p:attrNameLst>
                                          <p:attrName>style.visibility</p:attrName>
                                        </p:attrNameLst>
                                      </p:cBhvr>
                                      <p:to>
                                        <p:strVal val="visible"/>
                                      </p:to>
                                    </p:set>
                                    <p:anim to="" calcmode="lin" valueType="num">
                                      <p:cBhvr>
                                        <p:cTn id="18" dur="1" fill="hold"/>
                                        <p:tgtEl>
                                          <p:spTgt spid="2560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arperVE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7651" name="Rectangle 3"/>
          <p:cNvSpPr>
            <a:spLocks noChangeArrowheads="1"/>
          </p:cNvSpPr>
          <p:nvPr/>
        </p:nvSpPr>
        <p:spPr bwMode="auto">
          <a:xfrm>
            <a:off x="0" y="76200"/>
            <a:ext cx="9144000" cy="1066800"/>
          </a:xfrm>
          <a:prstGeom prst="rect">
            <a:avLst/>
          </a:prstGeom>
          <a:noFill/>
          <a:ln w="9525">
            <a:noFill/>
            <a:miter lim="800000"/>
            <a:headEnd/>
            <a:tailEnd/>
          </a:ln>
          <a:effectLst/>
        </p:spPr>
        <p:txBody>
          <a:bodyPr>
            <a:spAutoFit/>
          </a:bodyPr>
          <a:lstStyle/>
          <a:p>
            <a:pPr algn="ctr">
              <a:spcBef>
                <a:spcPct val="50000"/>
              </a:spcBef>
            </a:pPr>
            <a:r>
              <a:rPr lang="en-US" sz="3200" b="1">
                <a:solidFill>
                  <a:schemeClr val="accent2"/>
                </a:solidFill>
              </a:rPr>
              <a:t>“Canada Should Continue To Support The Military Mission In Afghanistan”</a:t>
            </a:r>
          </a:p>
        </p:txBody>
      </p:sp>
      <p:sp>
        <p:nvSpPr>
          <p:cNvPr id="27652" name="Text Box 4"/>
          <p:cNvSpPr txBox="1">
            <a:spLocks noChangeArrowheads="1"/>
          </p:cNvSpPr>
          <p:nvPr/>
        </p:nvSpPr>
        <p:spPr bwMode="auto">
          <a:xfrm>
            <a:off x="228600" y="1443038"/>
            <a:ext cx="4648200" cy="4833937"/>
          </a:xfrm>
          <a:prstGeom prst="rect">
            <a:avLst/>
          </a:prstGeom>
          <a:noFill/>
          <a:ln w="9525">
            <a:noFill/>
            <a:miter lim="800000"/>
            <a:headEnd/>
            <a:tailEnd/>
          </a:ln>
          <a:effectLst/>
        </p:spPr>
        <p:txBody>
          <a:bodyPr>
            <a:spAutoFit/>
          </a:bodyPr>
          <a:lstStyle/>
          <a:p>
            <a:pPr algn="ctr">
              <a:spcBef>
                <a:spcPct val="50000"/>
              </a:spcBef>
            </a:pPr>
            <a:r>
              <a:rPr lang="en-US" sz="2000" b="1" i="1"/>
              <a:t>Read the three sections on pages 131- 133 in order to prepare yourself for a </a:t>
            </a:r>
          </a:p>
          <a:p>
            <a:pPr algn="ctr">
              <a:spcBef>
                <a:spcPct val="50000"/>
              </a:spcBef>
            </a:pPr>
            <a:r>
              <a:rPr lang="en-US" sz="2000" b="1" i="1"/>
              <a:t>Debate</a:t>
            </a:r>
          </a:p>
          <a:p>
            <a:pPr algn="ctr">
              <a:spcBef>
                <a:spcPct val="50000"/>
              </a:spcBef>
            </a:pPr>
            <a:endParaRPr lang="en-US" sz="2000" b="1"/>
          </a:p>
          <a:p>
            <a:pPr algn="ctr">
              <a:spcBef>
                <a:spcPct val="50000"/>
              </a:spcBef>
            </a:pPr>
            <a:r>
              <a:rPr lang="en-US" sz="2000" b="1"/>
              <a:t>The left-hand side of the class will take the </a:t>
            </a:r>
            <a:r>
              <a:rPr lang="en-US" sz="2000" b="1" i="1"/>
              <a:t>Agree</a:t>
            </a:r>
            <a:r>
              <a:rPr lang="en-US" sz="2000" b="1"/>
              <a:t> side</a:t>
            </a:r>
          </a:p>
          <a:p>
            <a:pPr algn="ctr">
              <a:spcBef>
                <a:spcPct val="50000"/>
              </a:spcBef>
            </a:pPr>
            <a:r>
              <a:rPr lang="en-US" sz="2000" b="1"/>
              <a:t>The right-hand side of the class will take the </a:t>
            </a:r>
            <a:r>
              <a:rPr lang="en-US" sz="2000" b="1" i="1"/>
              <a:t>Disagree</a:t>
            </a:r>
            <a:r>
              <a:rPr lang="en-US" sz="2000" b="1"/>
              <a:t> side.</a:t>
            </a:r>
          </a:p>
          <a:p>
            <a:pPr algn="ctr">
              <a:spcBef>
                <a:spcPct val="50000"/>
              </a:spcBef>
            </a:pPr>
            <a:endParaRPr lang="en-US" sz="2000" b="1"/>
          </a:p>
          <a:p>
            <a:pPr algn="ctr">
              <a:spcBef>
                <a:spcPct val="50000"/>
              </a:spcBef>
            </a:pPr>
            <a:r>
              <a:rPr lang="en-US" b="1"/>
              <a:t>Give your handout a title and use it to collect information supporting both sides of the argument, so you will be prepared to refute these points during the debate</a:t>
            </a:r>
          </a:p>
        </p:txBody>
      </p:sp>
      <p:pic>
        <p:nvPicPr>
          <p:cNvPr id="27655" name="Picture 7"/>
          <p:cNvPicPr>
            <a:picLocks noChangeAspect="1" noChangeArrowheads="1"/>
          </p:cNvPicPr>
          <p:nvPr/>
        </p:nvPicPr>
        <p:blipFill>
          <a:blip r:embed="rId3" cstate="print"/>
          <a:srcRect/>
          <a:stretch>
            <a:fillRect/>
          </a:stretch>
        </p:blipFill>
        <p:spPr bwMode="auto">
          <a:xfrm>
            <a:off x="5105400" y="1676400"/>
            <a:ext cx="3762375" cy="4267200"/>
          </a:xfrm>
          <a:prstGeom prst="rect">
            <a:avLst/>
          </a:prstGeom>
          <a:noFill/>
          <a:ln w="9525">
            <a:noFill/>
            <a:miter lim="800000"/>
            <a:headEnd/>
            <a:tailEnd/>
          </a:ln>
          <a:effectLst/>
        </p:spPr>
      </p:pic>
      <p:sp>
        <p:nvSpPr>
          <p:cNvPr id="27656" name="Text Box 8"/>
          <p:cNvSpPr txBox="1">
            <a:spLocks noChangeArrowheads="1"/>
          </p:cNvSpPr>
          <p:nvPr/>
        </p:nvSpPr>
        <p:spPr bwMode="auto">
          <a:xfrm>
            <a:off x="5181600" y="1706563"/>
            <a:ext cx="1828800" cy="274637"/>
          </a:xfrm>
          <a:prstGeom prst="rect">
            <a:avLst/>
          </a:prstGeom>
          <a:noFill/>
          <a:ln w="9525">
            <a:noFill/>
            <a:miter lim="800000"/>
            <a:headEnd/>
            <a:tailEnd/>
          </a:ln>
          <a:effectLst/>
        </p:spPr>
        <p:txBody>
          <a:bodyPr>
            <a:spAutoFit/>
          </a:bodyPr>
          <a:lstStyle/>
          <a:p>
            <a:pPr algn="ctr">
              <a:spcBef>
                <a:spcPct val="50000"/>
              </a:spcBef>
            </a:pPr>
            <a:r>
              <a:rPr lang="en-US" sz="1200" b="1"/>
              <a:t>Agree</a:t>
            </a:r>
          </a:p>
        </p:txBody>
      </p:sp>
      <p:sp>
        <p:nvSpPr>
          <p:cNvPr id="27657" name="Text Box 9"/>
          <p:cNvSpPr txBox="1">
            <a:spLocks noChangeArrowheads="1"/>
          </p:cNvSpPr>
          <p:nvPr/>
        </p:nvSpPr>
        <p:spPr bwMode="auto">
          <a:xfrm>
            <a:off x="7010400" y="1706563"/>
            <a:ext cx="1828800" cy="274637"/>
          </a:xfrm>
          <a:prstGeom prst="rect">
            <a:avLst/>
          </a:prstGeom>
          <a:noFill/>
          <a:ln w="9525">
            <a:noFill/>
            <a:miter lim="800000"/>
            <a:headEnd/>
            <a:tailEnd/>
          </a:ln>
          <a:effectLst/>
        </p:spPr>
        <p:txBody>
          <a:bodyPr>
            <a:spAutoFit/>
          </a:bodyPr>
          <a:lstStyle/>
          <a:p>
            <a:pPr algn="ctr">
              <a:spcBef>
                <a:spcPct val="50000"/>
              </a:spcBef>
            </a:pPr>
            <a:r>
              <a:rPr lang="en-US" sz="1200" b="1"/>
              <a:t>Disagree</a:t>
            </a:r>
          </a:p>
        </p:txBody>
      </p:sp>
      <p:sp>
        <p:nvSpPr>
          <p:cNvPr id="27658" name="Text Box 10"/>
          <p:cNvSpPr txBox="1">
            <a:spLocks noChangeArrowheads="1"/>
          </p:cNvSpPr>
          <p:nvPr/>
        </p:nvSpPr>
        <p:spPr bwMode="auto">
          <a:xfrm>
            <a:off x="5181600" y="6096000"/>
            <a:ext cx="3581400" cy="366713"/>
          </a:xfrm>
          <a:prstGeom prst="rect">
            <a:avLst/>
          </a:prstGeom>
          <a:noFill/>
          <a:ln w="9525">
            <a:noFill/>
            <a:miter lim="800000"/>
            <a:headEnd/>
            <a:tailEnd/>
          </a:ln>
          <a:effectLst/>
        </p:spPr>
        <p:txBody>
          <a:bodyPr>
            <a:spAutoFit/>
          </a:bodyPr>
          <a:lstStyle/>
          <a:p>
            <a:pPr algn="ctr">
              <a:spcBef>
                <a:spcPct val="50000"/>
              </a:spcBef>
            </a:pPr>
            <a:r>
              <a:rPr lang="en-US" b="1"/>
              <a:t>What are you waiting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to="" calcmode="lin" valueType="num">
                                      <p:cBhvr>
                                        <p:cTn id="7" dur="1" fill="hold"/>
                                        <p:tgtEl>
                                          <p:spTgt spid="2765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7654"/>
                                        </p:tgtEl>
                                        <p:attrNameLst>
                                          <p:attrName>style.visibility</p:attrName>
                                        </p:attrNameLst>
                                      </p:cBhvr>
                                      <p:to>
                                        <p:strVal val="visible"/>
                                      </p:to>
                                    </p:set>
                                    <p:anim to="" calcmode="lin" valueType="num">
                                      <p:cBhvr>
                                        <p:cTn id="10" dur="1" fill="hold"/>
                                        <p:tgtEl>
                                          <p:spTgt spid="2765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7652">
                                            <p:txEl>
                                              <p:pRg st="0" end="0"/>
                                            </p:txEl>
                                          </p:spTgt>
                                        </p:tgtEl>
                                        <p:attrNameLst>
                                          <p:attrName>style.visibility</p:attrName>
                                        </p:attrNameLst>
                                      </p:cBhvr>
                                      <p:to>
                                        <p:strVal val="visible"/>
                                      </p:to>
                                    </p:set>
                                    <p:anim to="" calcmode="lin" valueType="num">
                                      <p:cBhvr>
                                        <p:cTn id="13" dur="1" fill="hold"/>
                                        <p:tgtEl>
                                          <p:spTgt spid="27652">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7652">
                                            <p:txEl>
                                              <p:pRg st="1" end="1"/>
                                            </p:txEl>
                                          </p:spTgt>
                                        </p:tgtEl>
                                        <p:attrNameLst>
                                          <p:attrName>style.visibility</p:attrName>
                                        </p:attrNameLst>
                                      </p:cBhvr>
                                      <p:to>
                                        <p:strVal val="visible"/>
                                      </p:to>
                                    </p:set>
                                    <p:anim to="" calcmode="lin" valueType="num">
                                      <p:cBhvr>
                                        <p:cTn id="16" dur="1" fill="hold"/>
                                        <p:tgtEl>
                                          <p:spTgt spid="27652">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7652">
                                            <p:txEl>
                                              <p:pRg st="3" end="3"/>
                                            </p:txEl>
                                          </p:spTgt>
                                        </p:tgtEl>
                                        <p:attrNameLst>
                                          <p:attrName>style.visibility</p:attrName>
                                        </p:attrNameLst>
                                      </p:cBhvr>
                                      <p:to>
                                        <p:strVal val="visible"/>
                                      </p:to>
                                    </p:set>
                                    <p:anim to="" calcmode="lin" valueType="num">
                                      <p:cBhvr>
                                        <p:cTn id="21" dur="1" fill="hold"/>
                                        <p:tgtEl>
                                          <p:spTgt spid="27652">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7652">
                                            <p:txEl>
                                              <p:pRg st="4" end="4"/>
                                            </p:txEl>
                                          </p:spTgt>
                                        </p:tgtEl>
                                        <p:attrNameLst>
                                          <p:attrName>style.visibility</p:attrName>
                                        </p:attrNameLst>
                                      </p:cBhvr>
                                      <p:to>
                                        <p:strVal val="visible"/>
                                      </p:to>
                                    </p:set>
                                    <p:anim to="" calcmode="lin" valueType="num">
                                      <p:cBhvr>
                                        <p:cTn id="24" dur="1" fill="hold"/>
                                        <p:tgtEl>
                                          <p:spTgt spid="27652">
                                            <p:txEl>
                                              <p:pRg st="4" end="4"/>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27652">
                                            <p:txEl>
                                              <p:pRg st="6" end="6"/>
                                            </p:txEl>
                                          </p:spTgt>
                                        </p:tgtEl>
                                        <p:attrNameLst>
                                          <p:attrName>style.visibility</p:attrName>
                                        </p:attrNameLst>
                                      </p:cBhvr>
                                      <p:to>
                                        <p:strVal val="visible"/>
                                      </p:to>
                                    </p:set>
                                    <p:anim to="" calcmode="lin" valueType="num">
                                      <p:cBhvr>
                                        <p:cTn id="29" dur="1" fill="hold"/>
                                        <p:tgtEl>
                                          <p:spTgt spid="27652">
                                            <p:txEl>
                                              <p:pRg st="6" end="6"/>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27655"/>
                                        </p:tgtEl>
                                        <p:attrNameLst>
                                          <p:attrName>style.visibility</p:attrName>
                                        </p:attrNameLst>
                                      </p:cBhvr>
                                      <p:to>
                                        <p:strVal val="visible"/>
                                      </p:to>
                                    </p:set>
                                    <p:anim to="" calcmode="lin" valueType="num">
                                      <p:cBhvr>
                                        <p:cTn id="32" dur="1" fill="hold"/>
                                        <p:tgtEl>
                                          <p:spTgt spid="27655"/>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27656"/>
                                        </p:tgtEl>
                                        <p:attrNameLst>
                                          <p:attrName>style.visibility</p:attrName>
                                        </p:attrNameLst>
                                      </p:cBhvr>
                                      <p:to>
                                        <p:strVal val="visible"/>
                                      </p:to>
                                    </p:set>
                                    <p:anim to="" calcmode="lin" valueType="num">
                                      <p:cBhvr>
                                        <p:cTn id="35" dur="1" fill="hold"/>
                                        <p:tgtEl>
                                          <p:spTgt spid="27656"/>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27657"/>
                                        </p:tgtEl>
                                        <p:attrNameLst>
                                          <p:attrName>style.visibility</p:attrName>
                                        </p:attrNameLst>
                                      </p:cBhvr>
                                      <p:to>
                                        <p:strVal val="visible"/>
                                      </p:to>
                                    </p:set>
                                    <p:anim to="" calcmode="lin" valueType="num">
                                      <p:cBhvr>
                                        <p:cTn id="38" dur="1" fill="hold"/>
                                        <p:tgtEl>
                                          <p:spTgt spid="27657"/>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27658">
                                            <p:txEl>
                                              <p:pRg st="0" end="0"/>
                                            </p:txEl>
                                          </p:spTgt>
                                        </p:tgtEl>
                                        <p:attrNameLst>
                                          <p:attrName>style.visibility</p:attrName>
                                        </p:attrNameLst>
                                      </p:cBhvr>
                                      <p:to>
                                        <p:strVal val="visible"/>
                                      </p:to>
                                    </p:set>
                                    <p:anim to="" calcmode="lin" valueType="num">
                                      <p:cBhvr>
                                        <p:cTn id="43" dur="1" fill="hold"/>
                                        <p:tgtEl>
                                          <p:spTgt spid="2765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6" grpId="0"/>
      <p:bldP spid="2765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arperVE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5843" name="Rectangle 3"/>
          <p:cNvSpPr>
            <a:spLocks noChangeArrowheads="1"/>
          </p:cNvSpPr>
          <p:nvPr/>
        </p:nvSpPr>
        <p:spPr bwMode="auto">
          <a:xfrm>
            <a:off x="0" y="76200"/>
            <a:ext cx="9144000" cy="1614488"/>
          </a:xfrm>
          <a:prstGeom prst="rect">
            <a:avLst/>
          </a:prstGeom>
          <a:noFill/>
          <a:ln w="9525">
            <a:noFill/>
            <a:miter lim="800000"/>
            <a:headEnd/>
            <a:tailEnd/>
          </a:ln>
          <a:effectLst/>
        </p:spPr>
        <p:txBody>
          <a:bodyPr>
            <a:spAutoFit/>
          </a:bodyPr>
          <a:lstStyle/>
          <a:p>
            <a:pPr algn="ctr">
              <a:spcBef>
                <a:spcPct val="50000"/>
              </a:spcBef>
            </a:pPr>
            <a:r>
              <a:rPr lang="en-US" sz="3200" b="1">
                <a:solidFill>
                  <a:schemeClr val="accent2"/>
                </a:solidFill>
              </a:rPr>
              <a:t>“Canada Should Continue To Support The Military Mission In Afghanistan”</a:t>
            </a:r>
          </a:p>
          <a:p>
            <a:pPr algn="ctr">
              <a:spcBef>
                <a:spcPct val="50000"/>
              </a:spcBef>
            </a:pPr>
            <a:r>
              <a:rPr lang="en-US" sz="2400" b="1">
                <a:solidFill>
                  <a:schemeClr val="accent2"/>
                </a:solidFill>
              </a:rPr>
              <a:t>A Debate</a:t>
            </a:r>
          </a:p>
        </p:txBody>
      </p:sp>
      <p:sp>
        <p:nvSpPr>
          <p:cNvPr id="35844" name="Text Box 4"/>
          <p:cNvSpPr txBox="1">
            <a:spLocks noChangeArrowheads="1"/>
          </p:cNvSpPr>
          <p:nvPr/>
        </p:nvSpPr>
        <p:spPr bwMode="auto">
          <a:xfrm>
            <a:off x="0" y="2651125"/>
            <a:ext cx="9144000" cy="2225675"/>
          </a:xfrm>
          <a:prstGeom prst="rect">
            <a:avLst/>
          </a:prstGeom>
          <a:noFill/>
          <a:ln w="9525">
            <a:noFill/>
            <a:miter lim="800000"/>
            <a:headEnd/>
            <a:tailEnd/>
          </a:ln>
          <a:effectLst/>
        </p:spPr>
        <p:txBody>
          <a:bodyPr>
            <a:spAutoFit/>
          </a:bodyPr>
          <a:lstStyle/>
          <a:p>
            <a:pPr algn="ctr">
              <a:spcBef>
                <a:spcPct val="50000"/>
              </a:spcBef>
            </a:pPr>
            <a:r>
              <a:rPr lang="en-US" sz="2000" b="1" i="1" dirty="0"/>
              <a:t>Four students, two from each side, begin to debate.  Either side may start and from this point on, the two sides take turns refuting the position taken by the opposing side.</a:t>
            </a:r>
          </a:p>
          <a:p>
            <a:pPr algn="ctr">
              <a:spcBef>
                <a:spcPct val="50000"/>
              </a:spcBef>
            </a:pPr>
            <a:endParaRPr lang="en-US" sz="2000" b="1" i="1" dirty="0"/>
          </a:p>
          <a:p>
            <a:pPr algn="ctr">
              <a:spcBef>
                <a:spcPct val="50000"/>
              </a:spcBef>
            </a:pPr>
            <a:r>
              <a:rPr lang="en-US" sz="2000" b="1" i="1" dirty="0"/>
              <a:t>Once the debate has started, the remaining students may ‘tag’ into the debate.         </a:t>
            </a:r>
            <a:r>
              <a:rPr lang="en-US" sz="2000" b="1" i="1" dirty="0" smtClean="0"/>
              <a:t> Or </a:t>
            </a:r>
            <a:r>
              <a:rPr lang="en-US" sz="2000" b="1" i="1" dirty="0"/>
              <a:t>I (the moderator) may choose to stop the debate at any time and require that a ‘tag’ take 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 to="" calcmode="lin" valueType="num">
                                      <p:cBhvr>
                                        <p:cTn id="7" dur="1" fill="hold"/>
                                        <p:tgtEl>
                                          <p:spTgt spid="3584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5842"/>
                                        </p:tgtEl>
                                        <p:attrNameLst>
                                          <p:attrName>style.visibility</p:attrName>
                                        </p:attrNameLst>
                                      </p:cBhvr>
                                      <p:to>
                                        <p:strVal val="visible"/>
                                      </p:to>
                                    </p:set>
                                    <p:anim to="" calcmode="lin" valueType="num">
                                      <p:cBhvr>
                                        <p:cTn id="10" dur="1" fill="hold"/>
                                        <p:tgtEl>
                                          <p:spTgt spid="358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5844">
                                            <p:txEl>
                                              <p:pRg st="0" end="0"/>
                                            </p:txEl>
                                          </p:spTgt>
                                        </p:tgtEl>
                                        <p:attrNameLst>
                                          <p:attrName>style.visibility</p:attrName>
                                        </p:attrNameLst>
                                      </p:cBhvr>
                                      <p:to>
                                        <p:strVal val="visible"/>
                                      </p:to>
                                    </p:set>
                                    <p:anim to="" calcmode="lin" valueType="num">
                                      <p:cBhvr>
                                        <p:cTn id="13" dur="1" fill="hold"/>
                                        <p:tgtEl>
                                          <p:spTgt spid="35844">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5844">
                                            <p:txEl>
                                              <p:pRg st="2" end="2"/>
                                            </p:txEl>
                                          </p:spTgt>
                                        </p:tgtEl>
                                        <p:attrNameLst>
                                          <p:attrName>style.visibility</p:attrName>
                                        </p:attrNameLst>
                                      </p:cBhvr>
                                      <p:to>
                                        <p:strVal val="visible"/>
                                      </p:to>
                                    </p:set>
                                    <p:anim to="" calcmode="lin" valueType="num">
                                      <p:cBhvr>
                                        <p:cTn id="16" dur="1" fill="hold"/>
                                        <p:tgtEl>
                                          <p:spTgt spid="3584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8675" name="Rectangle 3"/>
          <p:cNvSpPr>
            <a:spLocks noGrp="1" noChangeArrowheads="1"/>
          </p:cNvSpPr>
          <p:nvPr>
            <p:ph type="title"/>
          </p:nvPr>
        </p:nvSpPr>
        <p:spPr>
          <a:noFill/>
          <a:ln/>
        </p:spPr>
        <p:txBody>
          <a:bodyPr/>
          <a:lstStyle/>
          <a:p>
            <a:r>
              <a:rPr lang="en-US" b="1">
                <a:solidFill>
                  <a:schemeClr val="accent2"/>
                </a:solidFill>
              </a:rPr>
              <a:t>And Finally…</a:t>
            </a:r>
          </a:p>
        </p:txBody>
      </p:sp>
      <p:sp>
        <p:nvSpPr>
          <p:cNvPr id="28676"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t>Complete your </a:t>
            </a:r>
            <a:r>
              <a:rPr lang="en-US" sz="2400" b="1">
                <a:solidFill>
                  <a:schemeClr val="accent2"/>
                </a:solidFill>
              </a:rPr>
              <a:t>list</a:t>
            </a:r>
            <a:r>
              <a:rPr lang="en-US" sz="2400" b="1"/>
              <a:t> of terms from this chapter, which include… </a:t>
            </a:r>
          </a:p>
          <a:p>
            <a:pPr algn="ctr"/>
            <a:endParaRPr lang="en-US" sz="2400" b="1"/>
          </a:p>
          <a:p>
            <a:pPr algn="ctr"/>
            <a:r>
              <a:rPr lang="en-US" sz="2400" b="1"/>
              <a:t>Any term/phrase/concept that would be considered important in helping you with your …</a:t>
            </a:r>
          </a:p>
          <a:p>
            <a:pPr algn="ctr"/>
            <a:endParaRPr lang="en-US" sz="2400" b="1"/>
          </a:p>
          <a:p>
            <a:pPr algn="ctr"/>
            <a:r>
              <a:rPr lang="en-US" sz="2400" b="1">
                <a:solidFill>
                  <a:schemeClr val="accent2"/>
                </a:solidFill>
              </a:rPr>
              <a:t>Investigative Report</a:t>
            </a:r>
          </a:p>
          <a:p>
            <a:pPr algn="ctr"/>
            <a:endParaRPr lang="en-US" sz="2400" b="1">
              <a:solidFill>
                <a:schemeClr val="accent2"/>
              </a:solidFill>
            </a:endParaRPr>
          </a:p>
          <a:p>
            <a:pPr algn="ctr"/>
            <a:r>
              <a:rPr lang="en-US" sz="2400" b="1"/>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 to="" calcmode="lin" valueType="num">
                                      <p:cBhvr>
                                        <p:cTn id="7" dur="1" fill="hold"/>
                                        <p:tgtEl>
                                          <p:spTgt spid="2867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8676"/>
                                        </p:tgtEl>
                                        <p:attrNameLst>
                                          <p:attrName>style.visibility</p:attrName>
                                        </p:attrNameLst>
                                      </p:cBhvr>
                                      <p:to>
                                        <p:strVal val="visible"/>
                                      </p:to>
                                    </p:set>
                                    <p:anim to="" calcmode="lin" valueType="num">
                                      <p:cBhvr>
                                        <p:cTn id="10" dur="1" fill="hold"/>
                                        <p:tgtEl>
                                          <p:spTgt spid="2867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8674"/>
                                        </p:tgtEl>
                                        <p:attrNameLst>
                                          <p:attrName>style.visibility</p:attrName>
                                        </p:attrNameLst>
                                      </p:cBhvr>
                                      <p:to>
                                        <p:strVal val="visible"/>
                                      </p:to>
                                    </p:set>
                                    <p:anim to="" calcmode="lin" valueType="num">
                                      <p:cBhvr>
                                        <p:cTn id="13" dur="1" fill="hold"/>
                                        <p:tgtEl>
                                          <p:spTgt spid="286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9699" name="Rectangle 3"/>
          <p:cNvSpPr>
            <a:spLocks noChangeArrowheads="1"/>
          </p:cNvSpPr>
          <p:nvPr/>
        </p:nvSpPr>
        <p:spPr bwMode="auto">
          <a:xfrm>
            <a:off x="0" y="76200"/>
            <a:ext cx="9144000" cy="914400"/>
          </a:xfrm>
          <a:prstGeom prst="rect">
            <a:avLst/>
          </a:prstGeom>
          <a:noFill/>
          <a:ln w="9525">
            <a:noFill/>
            <a:miter lim="800000"/>
            <a:headEnd/>
            <a:tailEnd/>
          </a:ln>
          <a:effectLst/>
        </p:spPr>
        <p:txBody>
          <a:bodyPr anchor="ctr"/>
          <a:lstStyle/>
          <a:p>
            <a:pPr algn="ctr"/>
            <a:r>
              <a:rPr lang="en-US" sz="3600" b="1">
                <a:solidFill>
                  <a:schemeClr val="accent2"/>
                </a:solidFill>
              </a:rPr>
              <a:t>Think About Your Challenge</a:t>
            </a:r>
          </a:p>
        </p:txBody>
      </p:sp>
      <p:sp>
        <p:nvSpPr>
          <p:cNvPr id="29700" name="Text Box 4"/>
          <p:cNvSpPr txBox="1">
            <a:spLocks noChangeArrowheads="1"/>
          </p:cNvSpPr>
          <p:nvPr/>
        </p:nvSpPr>
        <p:spPr bwMode="auto">
          <a:xfrm>
            <a:off x="0" y="1143000"/>
            <a:ext cx="9144000" cy="457200"/>
          </a:xfrm>
          <a:prstGeom prst="rect">
            <a:avLst/>
          </a:prstGeom>
          <a:noFill/>
          <a:ln w="9525">
            <a:noFill/>
            <a:miter lim="800000"/>
            <a:headEnd/>
            <a:tailEnd/>
          </a:ln>
          <a:effectLst/>
        </p:spPr>
        <p:txBody>
          <a:bodyPr>
            <a:spAutoFit/>
          </a:bodyPr>
          <a:lstStyle/>
          <a:p>
            <a:pPr algn="ctr">
              <a:spcBef>
                <a:spcPct val="50000"/>
              </a:spcBef>
            </a:pPr>
            <a:r>
              <a:rPr lang="en-US" sz="2400" b="1"/>
              <a:t>Review the bottom of page 135</a:t>
            </a:r>
          </a:p>
        </p:txBody>
      </p:sp>
      <p:sp>
        <p:nvSpPr>
          <p:cNvPr id="29701" name="Text Box 5"/>
          <p:cNvSpPr txBox="1">
            <a:spLocks noChangeArrowheads="1"/>
          </p:cNvSpPr>
          <p:nvPr/>
        </p:nvSpPr>
        <p:spPr bwMode="auto">
          <a:xfrm rot="10800000" flipV="1">
            <a:off x="-3175" y="1828800"/>
            <a:ext cx="9151938" cy="2430463"/>
          </a:xfrm>
          <a:prstGeom prst="rect">
            <a:avLst/>
          </a:prstGeom>
          <a:noFill/>
          <a:ln w="9525">
            <a:noFill/>
            <a:miter lim="800000"/>
            <a:headEnd/>
            <a:tailEnd/>
          </a:ln>
          <a:effectLst/>
        </p:spPr>
        <p:txBody>
          <a:bodyPr>
            <a:spAutoFit/>
          </a:bodyPr>
          <a:lstStyle/>
          <a:p>
            <a:pPr algn="ctr">
              <a:spcBef>
                <a:spcPct val="50000"/>
              </a:spcBef>
            </a:pPr>
            <a:r>
              <a:rPr lang="en-US" b="1">
                <a:solidFill>
                  <a:schemeClr val="accent2"/>
                </a:solidFill>
              </a:rPr>
              <a:t>Have you decided what nationalist movement you want to research?</a:t>
            </a:r>
          </a:p>
          <a:p>
            <a:pPr algn="ctr">
              <a:spcBef>
                <a:spcPct val="50000"/>
              </a:spcBef>
            </a:pPr>
            <a:r>
              <a:rPr lang="en-US" b="1"/>
              <a:t>Have you started any of your research?</a:t>
            </a:r>
          </a:p>
          <a:p>
            <a:pPr algn="ctr">
              <a:spcBef>
                <a:spcPct val="50000"/>
              </a:spcBef>
            </a:pPr>
            <a:r>
              <a:rPr lang="en-US" b="1">
                <a:solidFill>
                  <a:schemeClr val="accent2"/>
                </a:solidFill>
              </a:rPr>
              <a:t>Have you started tracking down sources?</a:t>
            </a:r>
          </a:p>
          <a:p>
            <a:pPr algn="ctr">
              <a:spcBef>
                <a:spcPct val="50000"/>
              </a:spcBef>
            </a:pPr>
            <a:r>
              <a:rPr lang="en-US" b="1"/>
              <a:t>What format will your report take?</a:t>
            </a:r>
          </a:p>
          <a:p>
            <a:pPr algn="ctr">
              <a:spcBef>
                <a:spcPct val="50000"/>
              </a:spcBef>
            </a:pPr>
            <a:r>
              <a:rPr lang="en-US" b="1">
                <a:solidFill>
                  <a:schemeClr val="accent2"/>
                </a:solidFill>
              </a:rPr>
              <a:t>Have you started filling in your organizational chart?</a:t>
            </a:r>
          </a:p>
          <a:p>
            <a:pPr algn="ctr">
              <a:spcBef>
                <a:spcPct val="50000"/>
              </a:spcBef>
            </a:pPr>
            <a:endParaRPr lang="en-US" b="1">
              <a:solidFill>
                <a:schemeClr val="accent2"/>
              </a:solidFill>
            </a:endParaRPr>
          </a:p>
        </p:txBody>
      </p:sp>
      <p:pic>
        <p:nvPicPr>
          <p:cNvPr id="29704" name="Picture 8"/>
          <p:cNvPicPr>
            <a:picLocks noChangeAspect="1" noChangeArrowheads="1"/>
          </p:cNvPicPr>
          <p:nvPr/>
        </p:nvPicPr>
        <p:blipFill>
          <a:blip r:embed="rId3" cstate="print"/>
          <a:srcRect/>
          <a:stretch>
            <a:fillRect/>
          </a:stretch>
        </p:blipFill>
        <p:spPr bwMode="auto">
          <a:xfrm>
            <a:off x="3429000" y="3886200"/>
            <a:ext cx="2243138" cy="2971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to="" calcmode="lin" valueType="num">
                                      <p:cBhvr>
                                        <p:cTn id="7" dur="1" fill="hold"/>
                                        <p:tgtEl>
                                          <p:spTgt spid="2969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9700">
                                            <p:txEl>
                                              <p:pRg st="0" end="0"/>
                                            </p:txEl>
                                          </p:spTgt>
                                        </p:tgtEl>
                                        <p:attrNameLst>
                                          <p:attrName>style.visibility</p:attrName>
                                        </p:attrNameLst>
                                      </p:cBhvr>
                                      <p:to>
                                        <p:strVal val="visible"/>
                                      </p:to>
                                    </p:set>
                                    <p:anim to="" calcmode="lin" valueType="num">
                                      <p:cBhvr>
                                        <p:cTn id="10" dur="1" fill="hold"/>
                                        <p:tgtEl>
                                          <p:spTgt spid="2970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9702"/>
                                        </p:tgtEl>
                                        <p:attrNameLst>
                                          <p:attrName>style.visibility</p:attrName>
                                        </p:attrNameLst>
                                      </p:cBhvr>
                                      <p:to>
                                        <p:strVal val="visible"/>
                                      </p:to>
                                    </p:set>
                                    <p:anim to="" calcmode="lin" valueType="num">
                                      <p:cBhvr>
                                        <p:cTn id="13" dur="1" fill="hold"/>
                                        <p:tgtEl>
                                          <p:spTgt spid="2970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9701">
                                            <p:txEl>
                                              <p:pRg st="1" end="1"/>
                                            </p:txEl>
                                          </p:spTgt>
                                        </p:tgtEl>
                                        <p:attrNameLst>
                                          <p:attrName>style.visibility</p:attrName>
                                        </p:attrNameLst>
                                      </p:cBhvr>
                                      <p:to>
                                        <p:strVal val="visible"/>
                                      </p:to>
                                    </p:set>
                                    <p:anim to="" calcmode="lin" valueType="num">
                                      <p:cBhvr>
                                        <p:cTn id="18" dur="1" fill="hold"/>
                                        <p:tgtEl>
                                          <p:spTgt spid="29701">
                                            <p:txEl>
                                              <p:pRg st="1" end="1"/>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9701">
                                            <p:txEl>
                                              <p:pRg st="2" end="2"/>
                                            </p:txEl>
                                          </p:spTgt>
                                        </p:tgtEl>
                                        <p:attrNameLst>
                                          <p:attrName>style.visibility</p:attrName>
                                        </p:attrNameLst>
                                      </p:cBhvr>
                                      <p:to>
                                        <p:strVal val="visible"/>
                                      </p:to>
                                    </p:set>
                                    <p:anim to="" calcmode="lin" valueType="num">
                                      <p:cBhvr>
                                        <p:cTn id="21" dur="1" fill="hold"/>
                                        <p:tgtEl>
                                          <p:spTgt spid="29701">
                                            <p:txEl>
                                              <p:pRg st="2" end="2"/>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9701">
                                            <p:txEl>
                                              <p:pRg st="3" end="3"/>
                                            </p:txEl>
                                          </p:spTgt>
                                        </p:tgtEl>
                                        <p:attrNameLst>
                                          <p:attrName>style.visibility</p:attrName>
                                        </p:attrNameLst>
                                      </p:cBhvr>
                                      <p:to>
                                        <p:strVal val="visible"/>
                                      </p:to>
                                    </p:set>
                                    <p:anim to="" calcmode="lin" valueType="num">
                                      <p:cBhvr>
                                        <p:cTn id="24" dur="1" fill="hold"/>
                                        <p:tgtEl>
                                          <p:spTgt spid="29701">
                                            <p:txEl>
                                              <p:pRg st="3" end="3"/>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9701">
                                            <p:txEl>
                                              <p:pRg st="4" end="4"/>
                                            </p:txEl>
                                          </p:spTgt>
                                        </p:tgtEl>
                                        <p:attrNameLst>
                                          <p:attrName>style.visibility</p:attrName>
                                        </p:attrNameLst>
                                      </p:cBhvr>
                                      <p:to>
                                        <p:strVal val="visible"/>
                                      </p:to>
                                    </p:set>
                                    <p:anim to="" calcmode="lin" valueType="num">
                                      <p:cBhvr>
                                        <p:cTn id="27" dur="1" fill="hold"/>
                                        <p:tgtEl>
                                          <p:spTgt spid="29701">
                                            <p:txEl>
                                              <p:pRg st="4" end="4"/>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29701">
                                            <p:txEl>
                                              <p:pRg st="0" end="0"/>
                                            </p:txEl>
                                          </p:spTgt>
                                        </p:tgtEl>
                                        <p:attrNameLst>
                                          <p:attrName>style.visibility</p:attrName>
                                        </p:attrNameLst>
                                      </p:cBhvr>
                                      <p:to>
                                        <p:strVal val="visible"/>
                                      </p:to>
                                    </p:set>
                                    <p:anim to="" calcmode="lin" valueType="num">
                                      <p:cBhvr>
                                        <p:cTn id="30" dur="1" fill="hold"/>
                                        <p:tgtEl>
                                          <p:spTgt spid="29701">
                                            <p:txEl>
                                              <p:pRg st="0" end="0"/>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29704"/>
                                        </p:tgtEl>
                                        <p:attrNameLst>
                                          <p:attrName>style.visibility</p:attrName>
                                        </p:attrNameLst>
                                      </p:cBhvr>
                                      <p:to>
                                        <p:strVal val="visible"/>
                                      </p:to>
                                    </p:set>
                                    <p:anim to="" calcmode="lin" valueType="num">
                                      <p:cBhvr>
                                        <p:cTn id="33" dur="1" fill="hold"/>
                                        <p:tgtEl>
                                          <p:spTgt spid="2970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9219" name="Rectangle 3"/>
          <p:cNvSpPr>
            <a:spLocks noChangeArrowheads="1"/>
          </p:cNvSpPr>
          <p:nvPr/>
        </p:nvSpPr>
        <p:spPr bwMode="auto">
          <a:xfrm>
            <a:off x="609600" y="228600"/>
            <a:ext cx="8229600" cy="1143000"/>
          </a:xfrm>
          <a:prstGeom prst="rect">
            <a:avLst/>
          </a:prstGeom>
          <a:noFill/>
          <a:ln w="9525">
            <a:noFill/>
            <a:miter lim="800000"/>
            <a:headEnd/>
            <a:tailEnd/>
          </a:ln>
          <a:effectLst/>
        </p:spPr>
        <p:txBody>
          <a:bodyPr anchor="ctr"/>
          <a:lstStyle/>
          <a:p>
            <a:pPr algn="ctr"/>
            <a:r>
              <a:rPr lang="en-US" sz="4000" b="1">
                <a:solidFill>
                  <a:schemeClr val="accent2"/>
                </a:solidFill>
              </a:rPr>
              <a:t>Investigative Report:</a:t>
            </a:r>
            <a:br>
              <a:rPr lang="en-US" sz="4000" b="1">
                <a:solidFill>
                  <a:schemeClr val="accent2"/>
                </a:solidFill>
              </a:rPr>
            </a:br>
            <a:r>
              <a:rPr lang="en-US" sz="4000" b="1">
                <a:solidFill>
                  <a:schemeClr val="accent2"/>
                </a:solidFill>
              </a:rPr>
              <a:t>Evaluation</a:t>
            </a:r>
          </a:p>
        </p:txBody>
      </p:sp>
      <p:sp>
        <p:nvSpPr>
          <p:cNvPr id="9222" name="Text Box 6"/>
          <p:cNvSpPr txBox="1">
            <a:spLocks noChangeArrowheads="1"/>
          </p:cNvSpPr>
          <p:nvPr/>
        </p:nvSpPr>
        <p:spPr bwMode="auto">
          <a:xfrm>
            <a:off x="5943600" y="1660525"/>
            <a:ext cx="1676400" cy="1006475"/>
          </a:xfrm>
          <a:prstGeom prst="rect">
            <a:avLst/>
          </a:prstGeom>
          <a:noFill/>
          <a:ln w="9525">
            <a:noFill/>
            <a:miter lim="800000"/>
            <a:headEnd/>
            <a:tailEnd/>
          </a:ln>
          <a:effectLst/>
        </p:spPr>
        <p:txBody>
          <a:bodyPr>
            <a:spAutoFit/>
          </a:bodyPr>
          <a:lstStyle/>
          <a:p>
            <a:pPr algn="ctr">
              <a:spcBef>
                <a:spcPct val="50000"/>
              </a:spcBef>
            </a:pPr>
            <a:r>
              <a:rPr lang="en-US" sz="2000" b="1"/>
              <a:t>Review Evaluation Rubric</a:t>
            </a:r>
          </a:p>
        </p:txBody>
      </p:sp>
      <p:sp>
        <p:nvSpPr>
          <p:cNvPr id="9223" name="Text Box 7"/>
          <p:cNvSpPr txBox="1">
            <a:spLocks noChangeArrowheads="1"/>
          </p:cNvSpPr>
          <p:nvPr/>
        </p:nvSpPr>
        <p:spPr bwMode="auto">
          <a:xfrm>
            <a:off x="5105400" y="5943600"/>
            <a:ext cx="3581400" cy="400110"/>
          </a:xfrm>
          <a:prstGeom prst="rect">
            <a:avLst/>
          </a:prstGeom>
          <a:noFill/>
          <a:ln w="9525">
            <a:noFill/>
            <a:miter lim="800000"/>
            <a:headEnd/>
            <a:tailEnd/>
          </a:ln>
          <a:effectLst/>
        </p:spPr>
        <p:txBody>
          <a:bodyPr>
            <a:spAutoFit/>
          </a:bodyPr>
          <a:lstStyle/>
          <a:p>
            <a:pPr algn="ctr">
              <a:spcBef>
                <a:spcPct val="50000"/>
              </a:spcBef>
            </a:pPr>
            <a:r>
              <a:rPr lang="en-US" sz="2000" b="1" dirty="0" smtClean="0"/>
              <a:t>No PowerPoint!</a:t>
            </a:r>
            <a:endParaRPr lang="en-US" sz="2000" b="1" dirty="0"/>
          </a:p>
        </p:txBody>
      </p:sp>
      <p:pic>
        <p:nvPicPr>
          <p:cNvPr id="9226" name="Picture 10"/>
          <p:cNvPicPr>
            <a:picLocks noChangeAspect="1" noChangeArrowheads="1"/>
          </p:cNvPicPr>
          <p:nvPr/>
        </p:nvPicPr>
        <p:blipFill>
          <a:blip r:embed="rId3" cstate="print"/>
          <a:srcRect/>
          <a:stretch>
            <a:fillRect/>
          </a:stretch>
        </p:blipFill>
        <p:spPr bwMode="auto">
          <a:xfrm>
            <a:off x="533400" y="1600200"/>
            <a:ext cx="3892550" cy="5029200"/>
          </a:xfrm>
          <a:prstGeom prst="rect">
            <a:avLst/>
          </a:prstGeom>
          <a:noFill/>
          <a:ln w="9525">
            <a:noFill/>
            <a:miter lim="800000"/>
            <a:headEnd/>
            <a:tailEnd/>
          </a:ln>
          <a:effectLst/>
        </p:spPr>
      </p:pic>
      <p:pic>
        <p:nvPicPr>
          <p:cNvPr id="9227" name="Picture 11"/>
          <p:cNvPicPr>
            <a:picLocks noChangeAspect="1" noChangeArrowheads="1"/>
          </p:cNvPicPr>
          <p:nvPr/>
        </p:nvPicPr>
        <p:blipFill>
          <a:blip r:embed="rId4" cstate="print"/>
          <a:srcRect/>
          <a:stretch>
            <a:fillRect/>
          </a:stretch>
        </p:blipFill>
        <p:spPr bwMode="auto">
          <a:xfrm>
            <a:off x="4800600" y="2971800"/>
            <a:ext cx="4105275" cy="25701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222">
                                            <p:txEl>
                                              <p:pRg st="0" end="0"/>
                                            </p:txEl>
                                          </p:spTgt>
                                        </p:tgtEl>
                                        <p:attrNameLst>
                                          <p:attrName>style.visibility</p:attrName>
                                        </p:attrNameLst>
                                      </p:cBhvr>
                                      <p:to>
                                        <p:strVal val="visible"/>
                                      </p:to>
                                    </p:set>
                                    <p:anim to="" calcmode="lin" valueType="num">
                                      <p:cBhvr>
                                        <p:cTn id="10" dur="1" fill="hold"/>
                                        <p:tgtEl>
                                          <p:spTgt spid="9222">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4"/>
                                        </p:tgtEl>
                                        <p:attrNameLst>
                                          <p:attrName>style.visibility</p:attrName>
                                        </p:attrNameLst>
                                      </p:cBhvr>
                                      <p:to>
                                        <p:strVal val="visible"/>
                                      </p:to>
                                    </p:set>
                                    <p:anim to="" calcmode="lin" valueType="num">
                                      <p:cBhvr>
                                        <p:cTn id="13" dur="1" fill="hold"/>
                                        <p:tgtEl>
                                          <p:spTgt spid="922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226"/>
                                        </p:tgtEl>
                                        <p:attrNameLst>
                                          <p:attrName>style.visibility</p:attrName>
                                        </p:attrNameLst>
                                      </p:cBhvr>
                                      <p:to>
                                        <p:strVal val="visible"/>
                                      </p:to>
                                    </p:set>
                                    <p:anim to="" calcmode="lin" valueType="num">
                                      <p:cBhvr>
                                        <p:cTn id="16" dur="1" fill="hold"/>
                                        <p:tgtEl>
                                          <p:spTgt spid="9226"/>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9227"/>
                                        </p:tgtEl>
                                        <p:attrNameLst>
                                          <p:attrName>style.visibility</p:attrName>
                                        </p:attrNameLst>
                                      </p:cBhvr>
                                      <p:to>
                                        <p:strVal val="visible"/>
                                      </p:to>
                                    </p:set>
                                    <p:anim to="" calcmode="lin" valueType="num">
                                      <p:cBhvr>
                                        <p:cTn id="19" dur="1" fill="hold"/>
                                        <p:tgtEl>
                                          <p:spTgt spid="9227"/>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223">
                                            <p:txEl>
                                              <p:pRg st="0" end="0"/>
                                            </p:txEl>
                                          </p:spTgt>
                                        </p:tgtEl>
                                        <p:attrNameLst>
                                          <p:attrName>style.visibility</p:attrName>
                                        </p:attrNameLst>
                                      </p:cBhvr>
                                      <p:to>
                                        <p:strVal val="visible"/>
                                      </p:to>
                                    </p:set>
                                    <p:anim to="" calcmode="lin" valueType="num">
                                      <p:cBhvr>
                                        <p:cTn id="24" dur="1" fill="hold"/>
                                        <p:tgtEl>
                                          <p:spTgt spid="922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0243" name="Rectangle 3"/>
          <p:cNvSpPr>
            <a:spLocks noGrp="1" noChangeArrowheads="1"/>
          </p:cNvSpPr>
          <p:nvPr>
            <p:ph type="title"/>
          </p:nvPr>
        </p:nvSpPr>
        <p:spPr>
          <a:xfrm>
            <a:off x="0" y="76200"/>
            <a:ext cx="9144000" cy="1143000"/>
          </a:xfrm>
        </p:spPr>
        <p:txBody>
          <a:bodyPr/>
          <a:lstStyle/>
          <a:p>
            <a:r>
              <a:rPr lang="en-US" sz="4000" b="1">
                <a:solidFill>
                  <a:schemeClr val="accent2"/>
                </a:solidFill>
              </a:rPr>
              <a:t>Preparing Your Report</a:t>
            </a:r>
          </a:p>
        </p:txBody>
      </p:sp>
      <p:sp>
        <p:nvSpPr>
          <p:cNvPr id="10244" name="Text Box 4"/>
          <p:cNvSpPr txBox="1">
            <a:spLocks noChangeArrowheads="1"/>
          </p:cNvSpPr>
          <p:nvPr/>
        </p:nvSpPr>
        <p:spPr bwMode="auto">
          <a:xfrm>
            <a:off x="0" y="1447800"/>
            <a:ext cx="9144000" cy="396875"/>
          </a:xfrm>
          <a:prstGeom prst="rect">
            <a:avLst/>
          </a:prstGeom>
          <a:noFill/>
          <a:ln w="9525">
            <a:noFill/>
            <a:miter lim="800000"/>
            <a:headEnd/>
            <a:tailEnd/>
          </a:ln>
          <a:effectLst/>
        </p:spPr>
        <p:txBody>
          <a:bodyPr>
            <a:spAutoFit/>
          </a:bodyPr>
          <a:lstStyle/>
          <a:p>
            <a:pPr algn="ctr">
              <a:spcBef>
                <a:spcPct val="50000"/>
              </a:spcBef>
            </a:pPr>
            <a:r>
              <a:rPr lang="en-US" sz="2000" b="1"/>
              <a:t>Read all of page 113</a:t>
            </a:r>
          </a:p>
        </p:txBody>
      </p:sp>
      <p:sp>
        <p:nvSpPr>
          <p:cNvPr id="10246" name="Text Box 6"/>
          <p:cNvSpPr txBox="1">
            <a:spLocks noChangeArrowheads="1"/>
          </p:cNvSpPr>
          <p:nvPr/>
        </p:nvSpPr>
        <p:spPr bwMode="auto">
          <a:xfrm>
            <a:off x="381000" y="3032125"/>
            <a:ext cx="1905000" cy="2225675"/>
          </a:xfrm>
          <a:prstGeom prst="rect">
            <a:avLst/>
          </a:prstGeom>
          <a:noFill/>
          <a:ln w="9525">
            <a:noFill/>
            <a:miter lim="800000"/>
            <a:headEnd/>
            <a:tailEnd/>
          </a:ln>
          <a:effectLst/>
        </p:spPr>
        <p:txBody>
          <a:bodyPr>
            <a:spAutoFit/>
          </a:bodyPr>
          <a:lstStyle/>
          <a:p>
            <a:pPr algn="ctr">
              <a:spcBef>
                <a:spcPct val="50000"/>
              </a:spcBef>
            </a:pPr>
            <a:r>
              <a:rPr lang="en-US" sz="2000" b="1"/>
              <a:t>Use this handout to stay organized as you collect information and materials for your report</a:t>
            </a:r>
          </a:p>
        </p:txBody>
      </p:sp>
      <p:sp>
        <p:nvSpPr>
          <p:cNvPr id="10247" name="Text Box 7"/>
          <p:cNvSpPr txBox="1">
            <a:spLocks noChangeArrowheads="1"/>
          </p:cNvSpPr>
          <p:nvPr/>
        </p:nvSpPr>
        <p:spPr bwMode="auto">
          <a:xfrm>
            <a:off x="6629400" y="2971800"/>
            <a:ext cx="1905000" cy="2225675"/>
          </a:xfrm>
          <a:prstGeom prst="rect">
            <a:avLst/>
          </a:prstGeom>
          <a:noFill/>
          <a:ln w="9525">
            <a:noFill/>
            <a:miter lim="800000"/>
            <a:headEnd/>
            <a:tailEnd/>
          </a:ln>
          <a:effectLst/>
        </p:spPr>
        <p:txBody>
          <a:bodyPr>
            <a:spAutoFit/>
          </a:bodyPr>
          <a:lstStyle/>
          <a:p>
            <a:pPr algn="ctr">
              <a:spcBef>
                <a:spcPct val="50000"/>
              </a:spcBef>
            </a:pPr>
            <a:r>
              <a:rPr lang="en-US" sz="2000" b="1"/>
              <a:t>I will be collecting these handouts from you in the near future, so use them and don’t lose them!</a:t>
            </a:r>
          </a:p>
        </p:txBody>
      </p:sp>
      <p:pic>
        <p:nvPicPr>
          <p:cNvPr id="10249" name="Picture 9"/>
          <p:cNvPicPr>
            <a:picLocks noChangeAspect="1" noChangeArrowheads="1"/>
          </p:cNvPicPr>
          <p:nvPr/>
        </p:nvPicPr>
        <p:blipFill>
          <a:blip r:embed="rId3" cstate="print"/>
          <a:srcRect/>
          <a:stretch>
            <a:fillRect/>
          </a:stretch>
        </p:blipFill>
        <p:spPr bwMode="auto">
          <a:xfrm>
            <a:off x="2797175" y="2057400"/>
            <a:ext cx="3451225" cy="4572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 to="" calcmode="lin" valueType="num">
                                      <p:cBhvr>
                                        <p:cTn id="7" dur="1" fill="hold"/>
                                        <p:tgtEl>
                                          <p:spTgt spid="1024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4">
                                            <p:txEl>
                                              <p:pRg st="0" end="0"/>
                                            </p:txEl>
                                          </p:spTgt>
                                        </p:tgtEl>
                                        <p:attrNameLst>
                                          <p:attrName>style.visibility</p:attrName>
                                        </p:attrNameLst>
                                      </p:cBhvr>
                                      <p:to>
                                        <p:strVal val="visible"/>
                                      </p:to>
                                    </p:set>
                                    <p:anim to="" calcmode="lin" valueType="num">
                                      <p:cBhvr>
                                        <p:cTn id="10" dur="1" fill="hold"/>
                                        <p:tgtEl>
                                          <p:spTgt spid="10244">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48"/>
                                        </p:tgtEl>
                                        <p:attrNameLst>
                                          <p:attrName>style.visibility</p:attrName>
                                        </p:attrNameLst>
                                      </p:cBhvr>
                                      <p:to>
                                        <p:strVal val="visible"/>
                                      </p:to>
                                    </p:set>
                                    <p:anim to="" calcmode="lin" valueType="num">
                                      <p:cBhvr>
                                        <p:cTn id="13" dur="1" fill="hold"/>
                                        <p:tgtEl>
                                          <p:spTgt spid="1024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0246"/>
                                        </p:tgtEl>
                                        <p:attrNameLst>
                                          <p:attrName>style.visibility</p:attrName>
                                        </p:attrNameLst>
                                      </p:cBhvr>
                                      <p:to>
                                        <p:strVal val="visible"/>
                                      </p:to>
                                    </p:set>
                                    <p:anim to="" calcmode="lin" valueType="num">
                                      <p:cBhvr>
                                        <p:cTn id="18" dur="1" fill="hold"/>
                                        <p:tgtEl>
                                          <p:spTgt spid="10246"/>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0247"/>
                                        </p:tgtEl>
                                        <p:attrNameLst>
                                          <p:attrName>style.visibility</p:attrName>
                                        </p:attrNameLst>
                                      </p:cBhvr>
                                      <p:to>
                                        <p:strVal val="visible"/>
                                      </p:to>
                                    </p:set>
                                    <p:anim to="" calcmode="lin" valueType="num">
                                      <p:cBhvr>
                                        <p:cTn id="21" dur="1" fill="hold"/>
                                        <p:tgtEl>
                                          <p:spTgt spid="10247"/>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0249"/>
                                        </p:tgtEl>
                                        <p:attrNameLst>
                                          <p:attrName>style.visibility</p:attrName>
                                        </p:attrNameLst>
                                      </p:cBhvr>
                                      <p:to>
                                        <p:strVal val="visible"/>
                                      </p:to>
                                    </p:set>
                                    <p:anim to="" calcmode="lin" valueType="num">
                                      <p:cBhvr>
                                        <p:cTn id="24" dur="1" fill="hold"/>
                                        <p:tgtEl>
                                          <p:spTgt spid="1024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6" grpId="0"/>
      <p:bldP spid="102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descr="tr_ot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11268" name="Picture 4" descr="Fig5-01_p114.jpg"/>
          <p:cNvPicPr>
            <a:picLocks noChangeAspect="1" noChangeArrowheads="1"/>
          </p:cNvPicPr>
          <p:nvPr/>
        </p:nvPicPr>
        <p:blipFill>
          <a:blip r:embed="rId3" cstate="print"/>
          <a:srcRect/>
          <a:stretch>
            <a:fillRect/>
          </a:stretch>
        </p:blipFill>
        <p:spPr bwMode="auto">
          <a:xfrm>
            <a:off x="1752600" y="1295400"/>
            <a:ext cx="5638800" cy="4683125"/>
          </a:xfrm>
          <a:prstGeom prst="rect">
            <a:avLst/>
          </a:prstGeom>
          <a:noFill/>
        </p:spPr>
      </p:pic>
      <p:sp>
        <p:nvSpPr>
          <p:cNvPr id="11269" name="Text Box 5"/>
          <p:cNvSpPr txBox="1">
            <a:spLocks noChangeArrowheads="1"/>
          </p:cNvSpPr>
          <p:nvPr/>
        </p:nvSpPr>
        <p:spPr bwMode="auto">
          <a:xfrm>
            <a:off x="7391400" y="1600200"/>
            <a:ext cx="1676400" cy="2565400"/>
          </a:xfrm>
          <a:prstGeom prst="rect">
            <a:avLst/>
          </a:prstGeom>
          <a:noFill/>
          <a:ln w="9525">
            <a:noFill/>
            <a:miter lim="800000"/>
            <a:headEnd/>
            <a:tailEnd/>
          </a:ln>
          <a:effectLst/>
        </p:spPr>
        <p:txBody>
          <a:bodyPr>
            <a:spAutoFit/>
          </a:bodyPr>
          <a:lstStyle/>
          <a:p>
            <a:pPr algn="ctr">
              <a:spcBef>
                <a:spcPct val="50000"/>
              </a:spcBef>
            </a:pPr>
            <a:r>
              <a:rPr lang="en-US" b="1"/>
              <a:t>With a partner review page 115</a:t>
            </a:r>
          </a:p>
          <a:p>
            <a:pPr algn="ctr">
              <a:spcBef>
                <a:spcPct val="50000"/>
              </a:spcBef>
            </a:pPr>
            <a:endParaRPr lang="en-US" b="1"/>
          </a:p>
          <a:p>
            <a:pPr algn="ctr">
              <a:spcBef>
                <a:spcPct val="50000"/>
              </a:spcBef>
            </a:pPr>
            <a:r>
              <a:rPr lang="en-US" b="1"/>
              <a:t>Respond to the questions regarding the Middle East</a:t>
            </a:r>
          </a:p>
        </p:txBody>
      </p:sp>
      <p:sp>
        <p:nvSpPr>
          <p:cNvPr id="11270" name="Rectangle 6"/>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sz="4400" b="1">
                <a:solidFill>
                  <a:schemeClr val="accent2"/>
                </a:solidFill>
              </a:rPr>
              <a:t>National Interest and Foreign Policy</a:t>
            </a:r>
          </a:p>
        </p:txBody>
      </p:sp>
      <p:sp>
        <p:nvSpPr>
          <p:cNvPr id="11273" name="Text Box 9"/>
          <p:cNvSpPr txBox="1">
            <a:spLocks noChangeArrowheads="1"/>
          </p:cNvSpPr>
          <p:nvPr/>
        </p:nvSpPr>
        <p:spPr bwMode="auto">
          <a:xfrm>
            <a:off x="0" y="6248400"/>
            <a:ext cx="9144000" cy="366713"/>
          </a:xfrm>
          <a:prstGeom prst="rect">
            <a:avLst/>
          </a:prstGeom>
          <a:noFill/>
          <a:ln w="9525">
            <a:noFill/>
            <a:miter lim="800000"/>
            <a:headEnd/>
            <a:tailEnd/>
          </a:ln>
          <a:effectLst/>
        </p:spPr>
        <p:txBody>
          <a:bodyPr>
            <a:spAutoFit/>
          </a:bodyPr>
          <a:lstStyle/>
          <a:p>
            <a:pPr algn="ctr">
              <a:spcBef>
                <a:spcPct val="50000"/>
              </a:spcBef>
            </a:pPr>
            <a:r>
              <a:rPr lang="en-US" b="1"/>
              <a:t>This map shows the Middle East before and after World War I – Page 114</a:t>
            </a:r>
          </a:p>
        </p:txBody>
      </p:sp>
      <p:sp>
        <p:nvSpPr>
          <p:cNvPr id="11274" name="Text Box 10"/>
          <p:cNvSpPr txBox="1">
            <a:spLocks noChangeArrowheads="1"/>
          </p:cNvSpPr>
          <p:nvPr/>
        </p:nvSpPr>
        <p:spPr bwMode="auto">
          <a:xfrm>
            <a:off x="0" y="1219200"/>
            <a:ext cx="1676400" cy="4899025"/>
          </a:xfrm>
          <a:prstGeom prst="rect">
            <a:avLst/>
          </a:prstGeom>
          <a:noFill/>
          <a:ln w="9525">
            <a:noFill/>
            <a:miter lim="800000"/>
            <a:headEnd/>
            <a:tailEnd/>
          </a:ln>
          <a:effectLst/>
        </p:spPr>
        <p:txBody>
          <a:bodyPr>
            <a:spAutoFit/>
          </a:bodyPr>
          <a:lstStyle/>
          <a:p>
            <a:pPr algn="ctr">
              <a:spcBef>
                <a:spcPct val="50000"/>
              </a:spcBef>
            </a:pPr>
            <a:r>
              <a:rPr lang="en-US" b="1"/>
              <a:t>What are some of the major changes to the Ottoman Empire that occurred after WWI?</a:t>
            </a:r>
          </a:p>
          <a:p>
            <a:pPr algn="ctr">
              <a:spcBef>
                <a:spcPct val="50000"/>
              </a:spcBef>
            </a:pPr>
            <a:r>
              <a:rPr lang="en-US" b="1">
                <a:solidFill>
                  <a:schemeClr val="accent2"/>
                </a:solidFill>
              </a:rPr>
              <a:t>How might people living in these areas have felt when the country they lived in was divided up and given a new name and government?</a:t>
            </a:r>
          </a:p>
        </p:txBody>
      </p:sp>
      <p:sp>
        <p:nvSpPr>
          <p:cNvPr id="11277" name="Text Box 13"/>
          <p:cNvSpPr txBox="1">
            <a:spLocks noChangeArrowheads="1"/>
          </p:cNvSpPr>
          <p:nvPr/>
        </p:nvSpPr>
        <p:spPr bwMode="auto">
          <a:xfrm>
            <a:off x="7391400" y="5226050"/>
            <a:ext cx="1752600" cy="641350"/>
          </a:xfrm>
          <a:prstGeom prst="rect">
            <a:avLst/>
          </a:prstGeom>
          <a:noFill/>
          <a:ln w="9525">
            <a:noFill/>
            <a:miter lim="800000"/>
            <a:headEnd/>
            <a:tailEnd/>
          </a:ln>
          <a:effectLst/>
        </p:spPr>
        <p:txBody>
          <a:bodyPr>
            <a:spAutoFit/>
          </a:bodyPr>
          <a:lstStyle/>
          <a:p>
            <a:pPr algn="ctr">
              <a:spcBef>
                <a:spcPct val="50000"/>
              </a:spcBef>
            </a:pPr>
            <a:r>
              <a:rPr lang="en-US" b="1"/>
              <a:t>Read     </a:t>
            </a:r>
            <a:r>
              <a:rPr lang="en-US" b="1" i="1"/>
              <a:t>Looking Ahead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 to="" calcmode="lin" valueType="num">
                                      <p:cBhvr>
                                        <p:cTn id="7" dur="1" fill="hold"/>
                                        <p:tgtEl>
                                          <p:spTgt spid="1127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 to="" calcmode="lin" valueType="num">
                                      <p:cBhvr>
                                        <p:cTn id="10" dur="1" fill="hold"/>
                                        <p:tgtEl>
                                          <p:spTgt spid="1126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1273"/>
                                        </p:tgtEl>
                                        <p:attrNameLst>
                                          <p:attrName>style.visibility</p:attrName>
                                        </p:attrNameLst>
                                      </p:cBhvr>
                                      <p:to>
                                        <p:strVal val="visible"/>
                                      </p:to>
                                    </p:set>
                                    <p:anim to="" calcmode="lin" valueType="num">
                                      <p:cBhvr>
                                        <p:cTn id="13" dur="1" fill="hold"/>
                                        <p:tgtEl>
                                          <p:spTgt spid="1127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1274">
                                            <p:txEl>
                                              <p:pRg st="0" end="0"/>
                                            </p:txEl>
                                          </p:spTgt>
                                        </p:tgtEl>
                                        <p:attrNameLst>
                                          <p:attrName>style.visibility</p:attrName>
                                        </p:attrNameLst>
                                      </p:cBhvr>
                                      <p:to>
                                        <p:strVal val="visible"/>
                                      </p:to>
                                    </p:set>
                                    <p:anim to="" calcmode="lin" valueType="num">
                                      <p:cBhvr>
                                        <p:cTn id="18" dur="1" fill="hold"/>
                                        <p:tgtEl>
                                          <p:spTgt spid="11274">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74">
                                            <p:txEl>
                                              <p:pRg st="1" end="1"/>
                                            </p:txEl>
                                          </p:spTgt>
                                        </p:tgtEl>
                                        <p:attrNameLst>
                                          <p:attrName>style.visibility</p:attrName>
                                        </p:attrNameLst>
                                      </p:cBhvr>
                                      <p:to>
                                        <p:strVal val="visible"/>
                                      </p:to>
                                    </p:set>
                                    <p:anim to="" calcmode="lin" valueType="num">
                                      <p:cBhvr>
                                        <p:cTn id="23" dur="1" fill="hold"/>
                                        <p:tgtEl>
                                          <p:spTgt spid="11274">
                                            <p:txEl>
                                              <p:pRg st="1" end="1"/>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1269"/>
                                        </p:tgtEl>
                                        <p:attrNameLst>
                                          <p:attrName>style.visibility</p:attrName>
                                        </p:attrNameLst>
                                      </p:cBhvr>
                                      <p:to>
                                        <p:strVal val="visible"/>
                                      </p:to>
                                    </p:set>
                                    <p:anim to="" calcmode="lin" valueType="num">
                                      <p:cBhvr>
                                        <p:cTn id="28" dur="1" fill="hold"/>
                                        <p:tgtEl>
                                          <p:spTgt spid="11269"/>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1277">
                                            <p:txEl>
                                              <p:pRg st="0" end="0"/>
                                            </p:txEl>
                                          </p:spTgt>
                                        </p:tgtEl>
                                        <p:attrNameLst>
                                          <p:attrName>style.visibility</p:attrName>
                                        </p:attrNameLst>
                                      </p:cBhvr>
                                      <p:to>
                                        <p:strVal val="visible"/>
                                      </p:to>
                                    </p:set>
                                    <p:anim to="" calcmode="lin" valueType="num">
                                      <p:cBhvr>
                                        <p:cTn id="33" dur="1" fill="hold"/>
                                        <p:tgtEl>
                                          <p:spTgt spid="1127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Save-Lebanon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2292" name="Text Box 4"/>
          <p:cNvSpPr txBox="1">
            <a:spLocks noChangeArrowheads="1"/>
          </p:cNvSpPr>
          <p:nvPr/>
        </p:nvSpPr>
        <p:spPr bwMode="auto">
          <a:xfrm>
            <a:off x="0" y="1524000"/>
            <a:ext cx="9144000" cy="396875"/>
          </a:xfrm>
          <a:prstGeom prst="rect">
            <a:avLst/>
          </a:prstGeom>
          <a:noFill/>
          <a:ln w="9525">
            <a:noFill/>
            <a:miter lim="800000"/>
            <a:headEnd/>
            <a:tailEnd/>
          </a:ln>
          <a:effectLst/>
        </p:spPr>
        <p:txBody>
          <a:bodyPr>
            <a:spAutoFit/>
          </a:bodyPr>
          <a:lstStyle/>
          <a:p>
            <a:pPr algn="ctr">
              <a:spcBef>
                <a:spcPct val="50000"/>
              </a:spcBef>
            </a:pPr>
            <a:r>
              <a:rPr lang="en-US" sz="2000" b="1"/>
              <a:t>Read pages 116 - 117</a:t>
            </a:r>
          </a:p>
        </p:txBody>
      </p:sp>
      <p:sp>
        <p:nvSpPr>
          <p:cNvPr id="12293" name="Rectangle 5"/>
          <p:cNvSpPr>
            <a:spLocks noChangeArrowheads="1"/>
          </p:cNvSpPr>
          <p:nvPr/>
        </p:nvSpPr>
        <p:spPr bwMode="auto">
          <a:xfrm>
            <a:off x="0" y="76200"/>
            <a:ext cx="9144000" cy="1325563"/>
          </a:xfrm>
          <a:prstGeom prst="rect">
            <a:avLst/>
          </a:prstGeom>
          <a:noFill/>
          <a:ln w="9525">
            <a:noFill/>
            <a:miter lim="800000"/>
            <a:headEnd/>
            <a:tailEnd/>
          </a:ln>
          <a:effectLst/>
        </p:spPr>
        <p:txBody>
          <a:bodyPr anchor="ctr"/>
          <a:lstStyle/>
          <a:p>
            <a:pPr algn="ctr"/>
            <a:r>
              <a:rPr lang="en-US" sz="4000" b="1">
                <a:solidFill>
                  <a:srgbClr val="FF3300"/>
                </a:solidFill>
              </a:rPr>
              <a:t>How Are Nationalism and National Interest Related?</a:t>
            </a:r>
          </a:p>
        </p:txBody>
      </p:sp>
      <p:pic>
        <p:nvPicPr>
          <p:cNvPr id="12296" name="Picture 8" descr="Fig5-02_p116.jpg"/>
          <p:cNvPicPr>
            <a:picLocks noChangeAspect="1" noChangeArrowheads="1"/>
          </p:cNvPicPr>
          <p:nvPr/>
        </p:nvPicPr>
        <p:blipFill>
          <a:blip r:embed="rId3" cstate="print"/>
          <a:srcRect/>
          <a:stretch>
            <a:fillRect/>
          </a:stretch>
        </p:blipFill>
        <p:spPr bwMode="auto">
          <a:xfrm>
            <a:off x="304800" y="1828800"/>
            <a:ext cx="2038350" cy="2286000"/>
          </a:xfrm>
          <a:prstGeom prst="rect">
            <a:avLst/>
          </a:prstGeom>
          <a:noFill/>
        </p:spPr>
      </p:pic>
      <p:pic>
        <p:nvPicPr>
          <p:cNvPr id="12297" name="Picture 9" descr="Fig5-03_p116.jpg"/>
          <p:cNvPicPr>
            <a:picLocks noChangeAspect="1" noChangeArrowheads="1"/>
          </p:cNvPicPr>
          <p:nvPr/>
        </p:nvPicPr>
        <p:blipFill>
          <a:blip r:embed="rId4" cstate="print"/>
          <a:srcRect/>
          <a:stretch>
            <a:fillRect/>
          </a:stretch>
        </p:blipFill>
        <p:spPr bwMode="auto">
          <a:xfrm>
            <a:off x="6019800" y="1905000"/>
            <a:ext cx="2809875" cy="2022475"/>
          </a:xfrm>
          <a:prstGeom prst="rect">
            <a:avLst/>
          </a:prstGeom>
          <a:noFill/>
        </p:spPr>
      </p:pic>
      <p:pic>
        <p:nvPicPr>
          <p:cNvPr id="12298" name="Picture 10" descr="Fig5-04_p116.jpg"/>
          <p:cNvPicPr>
            <a:picLocks noChangeAspect="1" noChangeArrowheads="1"/>
          </p:cNvPicPr>
          <p:nvPr/>
        </p:nvPicPr>
        <p:blipFill>
          <a:blip r:embed="rId5" cstate="print"/>
          <a:srcRect/>
          <a:stretch>
            <a:fillRect/>
          </a:stretch>
        </p:blipFill>
        <p:spPr bwMode="auto">
          <a:xfrm>
            <a:off x="2724150" y="2209800"/>
            <a:ext cx="2838450" cy="2125663"/>
          </a:xfrm>
          <a:prstGeom prst="rect">
            <a:avLst/>
          </a:prstGeom>
          <a:noFill/>
        </p:spPr>
      </p:pic>
      <p:sp>
        <p:nvSpPr>
          <p:cNvPr id="12299" name="Text Box 11"/>
          <p:cNvSpPr txBox="1">
            <a:spLocks noChangeArrowheads="1"/>
          </p:cNvSpPr>
          <p:nvPr/>
        </p:nvSpPr>
        <p:spPr bwMode="auto">
          <a:xfrm>
            <a:off x="0" y="5181600"/>
            <a:ext cx="9144000" cy="1450975"/>
          </a:xfrm>
          <a:prstGeom prst="rect">
            <a:avLst/>
          </a:prstGeom>
          <a:noFill/>
          <a:ln w="9525">
            <a:noFill/>
            <a:miter lim="800000"/>
            <a:headEnd/>
            <a:tailEnd/>
          </a:ln>
          <a:effectLst/>
        </p:spPr>
        <p:txBody>
          <a:bodyPr>
            <a:spAutoFit/>
          </a:bodyPr>
          <a:lstStyle/>
          <a:p>
            <a:pPr algn="ctr">
              <a:spcBef>
                <a:spcPct val="50000"/>
              </a:spcBef>
            </a:pPr>
            <a:r>
              <a:rPr lang="en-US" sz="2000" b="1"/>
              <a:t>Examine the photographs on page 116</a:t>
            </a:r>
          </a:p>
          <a:p>
            <a:pPr algn="ctr">
              <a:spcBef>
                <a:spcPct val="50000"/>
              </a:spcBef>
            </a:pPr>
            <a:r>
              <a:rPr lang="en-US" b="1"/>
              <a:t>What aspects of personal interest does each one portray?  Is this also a national interest?</a:t>
            </a:r>
          </a:p>
          <a:p>
            <a:pPr algn="ctr">
              <a:spcBef>
                <a:spcPct val="50000"/>
              </a:spcBef>
            </a:pPr>
            <a:endParaRPr lang="en-US" sz="800" b="1"/>
          </a:p>
          <a:p>
            <a:pPr algn="ctr">
              <a:spcBef>
                <a:spcPct val="50000"/>
              </a:spcBef>
            </a:pPr>
            <a:r>
              <a:rPr lang="en-US" sz="2000" b="1"/>
              <a:t>Complete the </a:t>
            </a:r>
            <a:r>
              <a:rPr lang="en-US" sz="2000" b="1" i="1"/>
              <a:t>Activity</a:t>
            </a:r>
            <a:r>
              <a:rPr lang="en-US" sz="2000" b="1"/>
              <a:t> on page 117</a:t>
            </a:r>
          </a:p>
        </p:txBody>
      </p:sp>
      <p:sp>
        <p:nvSpPr>
          <p:cNvPr id="12300" name="Text Box 12"/>
          <p:cNvSpPr txBox="1">
            <a:spLocks noChangeArrowheads="1"/>
          </p:cNvSpPr>
          <p:nvPr/>
        </p:nvSpPr>
        <p:spPr bwMode="auto">
          <a:xfrm>
            <a:off x="76200" y="4191000"/>
            <a:ext cx="2438400" cy="825500"/>
          </a:xfrm>
          <a:prstGeom prst="rect">
            <a:avLst/>
          </a:prstGeom>
          <a:noFill/>
          <a:ln w="9525">
            <a:noFill/>
            <a:miter lim="800000"/>
            <a:headEnd/>
            <a:tailEnd/>
          </a:ln>
          <a:effectLst/>
        </p:spPr>
        <p:txBody>
          <a:bodyPr>
            <a:spAutoFit/>
          </a:bodyPr>
          <a:lstStyle/>
          <a:p>
            <a:pPr algn="ctr">
              <a:spcBef>
                <a:spcPct val="50000"/>
              </a:spcBef>
            </a:pPr>
            <a:r>
              <a:rPr lang="en-US" sz="1600" b="1"/>
              <a:t>Represents an interest in economic stability and a good quality of life</a:t>
            </a:r>
          </a:p>
        </p:txBody>
      </p:sp>
      <p:sp>
        <p:nvSpPr>
          <p:cNvPr id="12301" name="Text Box 13"/>
          <p:cNvSpPr txBox="1">
            <a:spLocks noChangeArrowheads="1"/>
          </p:cNvSpPr>
          <p:nvPr/>
        </p:nvSpPr>
        <p:spPr bwMode="auto">
          <a:xfrm>
            <a:off x="6248400" y="4038600"/>
            <a:ext cx="2438400" cy="825500"/>
          </a:xfrm>
          <a:prstGeom prst="rect">
            <a:avLst/>
          </a:prstGeom>
          <a:noFill/>
          <a:ln w="9525">
            <a:noFill/>
            <a:miter lim="800000"/>
            <a:headEnd/>
            <a:tailEnd/>
          </a:ln>
          <a:effectLst/>
        </p:spPr>
        <p:txBody>
          <a:bodyPr>
            <a:spAutoFit/>
          </a:bodyPr>
          <a:lstStyle/>
          <a:p>
            <a:pPr algn="ctr">
              <a:spcBef>
                <a:spcPct val="50000"/>
              </a:spcBef>
            </a:pPr>
            <a:r>
              <a:rPr lang="en-US" sz="1600" b="1"/>
              <a:t>Represents an interest in promoting beliefs, values and culture</a:t>
            </a:r>
          </a:p>
        </p:txBody>
      </p:sp>
      <p:sp>
        <p:nvSpPr>
          <p:cNvPr id="12302" name="Text Box 14"/>
          <p:cNvSpPr txBox="1">
            <a:spLocks noChangeArrowheads="1"/>
          </p:cNvSpPr>
          <p:nvPr/>
        </p:nvSpPr>
        <p:spPr bwMode="auto">
          <a:xfrm>
            <a:off x="2895600" y="4356100"/>
            <a:ext cx="2438400" cy="581025"/>
          </a:xfrm>
          <a:prstGeom prst="rect">
            <a:avLst/>
          </a:prstGeom>
          <a:noFill/>
          <a:ln w="9525">
            <a:noFill/>
            <a:miter lim="800000"/>
            <a:headEnd/>
            <a:tailEnd/>
          </a:ln>
          <a:effectLst/>
        </p:spPr>
        <p:txBody>
          <a:bodyPr>
            <a:spAutoFit/>
          </a:bodyPr>
          <a:lstStyle/>
          <a:p>
            <a:pPr algn="ctr">
              <a:spcBef>
                <a:spcPct val="50000"/>
              </a:spcBef>
            </a:pPr>
            <a:r>
              <a:rPr lang="en-US" sz="1600" b="1"/>
              <a:t>Represents an interest in safety and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3"/>
                                        </p:tgtEl>
                                        <p:attrNameLst>
                                          <p:attrName>style.visibility</p:attrName>
                                        </p:attrNameLst>
                                      </p:cBhvr>
                                      <p:to>
                                        <p:strVal val="visible"/>
                                      </p:to>
                                    </p:set>
                                    <p:anim to="" calcmode="lin" valueType="num">
                                      <p:cBhvr>
                                        <p:cTn id="7" dur="1" fill="hold"/>
                                        <p:tgtEl>
                                          <p:spTgt spid="1229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2295"/>
                                        </p:tgtEl>
                                        <p:attrNameLst>
                                          <p:attrName>style.visibility</p:attrName>
                                        </p:attrNameLst>
                                      </p:cBhvr>
                                      <p:to>
                                        <p:strVal val="visible"/>
                                      </p:to>
                                    </p:set>
                                    <p:anim to="" calcmode="lin" valueType="num">
                                      <p:cBhvr>
                                        <p:cTn id="10" dur="1" fill="hold"/>
                                        <p:tgtEl>
                                          <p:spTgt spid="1229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2292">
                                            <p:txEl>
                                              <p:pRg st="0" end="0"/>
                                            </p:txEl>
                                          </p:spTgt>
                                        </p:tgtEl>
                                        <p:attrNameLst>
                                          <p:attrName>style.visibility</p:attrName>
                                        </p:attrNameLst>
                                      </p:cBhvr>
                                      <p:to>
                                        <p:strVal val="visible"/>
                                      </p:to>
                                    </p:set>
                                    <p:anim to="" calcmode="lin" valueType="num">
                                      <p:cBhvr>
                                        <p:cTn id="13" dur="1" fill="hold"/>
                                        <p:tgtEl>
                                          <p:spTgt spid="12292">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2296"/>
                                        </p:tgtEl>
                                        <p:attrNameLst>
                                          <p:attrName>style.visibility</p:attrName>
                                        </p:attrNameLst>
                                      </p:cBhvr>
                                      <p:to>
                                        <p:strVal val="visible"/>
                                      </p:to>
                                    </p:set>
                                    <p:anim to="" calcmode="lin" valueType="num">
                                      <p:cBhvr>
                                        <p:cTn id="18" dur="1" fill="hold"/>
                                        <p:tgtEl>
                                          <p:spTgt spid="12296"/>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2297"/>
                                        </p:tgtEl>
                                        <p:attrNameLst>
                                          <p:attrName>style.visibility</p:attrName>
                                        </p:attrNameLst>
                                      </p:cBhvr>
                                      <p:to>
                                        <p:strVal val="visible"/>
                                      </p:to>
                                    </p:set>
                                    <p:anim to="" calcmode="lin" valueType="num">
                                      <p:cBhvr>
                                        <p:cTn id="21" dur="1" fill="hold"/>
                                        <p:tgtEl>
                                          <p:spTgt spid="12297"/>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2298"/>
                                        </p:tgtEl>
                                        <p:attrNameLst>
                                          <p:attrName>style.visibility</p:attrName>
                                        </p:attrNameLst>
                                      </p:cBhvr>
                                      <p:to>
                                        <p:strVal val="visible"/>
                                      </p:to>
                                    </p:set>
                                    <p:anim to="" calcmode="lin" valueType="num">
                                      <p:cBhvr>
                                        <p:cTn id="24" dur="1" fill="hold"/>
                                        <p:tgtEl>
                                          <p:spTgt spid="12298"/>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2299">
                                            <p:txEl>
                                              <p:pRg st="0" end="0"/>
                                            </p:txEl>
                                          </p:spTgt>
                                        </p:tgtEl>
                                        <p:attrNameLst>
                                          <p:attrName>style.visibility</p:attrName>
                                        </p:attrNameLst>
                                      </p:cBhvr>
                                      <p:to>
                                        <p:strVal val="visible"/>
                                      </p:to>
                                    </p:set>
                                    <p:anim to="" calcmode="lin" valueType="num">
                                      <p:cBhvr>
                                        <p:cTn id="27" dur="1" fill="hold"/>
                                        <p:tgtEl>
                                          <p:spTgt spid="12299">
                                            <p:txEl>
                                              <p:pRg st="0" end="0"/>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12299">
                                            <p:txEl>
                                              <p:pRg st="1" end="1"/>
                                            </p:txEl>
                                          </p:spTgt>
                                        </p:tgtEl>
                                        <p:attrNameLst>
                                          <p:attrName>style.visibility</p:attrName>
                                        </p:attrNameLst>
                                      </p:cBhvr>
                                      <p:to>
                                        <p:strVal val="visible"/>
                                      </p:to>
                                    </p:set>
                                    <p:anim to="" calcmode="lin" valueType="num">
                                      <p:cBhvr>
                                        <p:cTn id="30" dur="1" fill="hold"/>
                                        <p:tgtEl>
                                          <p:spTgt spid="12299">
                                            <p:txEl>
                                              <p:pRg st="1" end="1"/>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2300">
                                            <p:txEl>
                                              <p:pRg st="0" end="0"/>
                                            </p:txEl>
                                          </p:spTgt>
                                        </p:tgtEl>
                                        <p:attrNameLst>
                                          <p:attrName>style.visibility</p:attrName>
                                        </p:attrNameLst>
                                      </p:cBhvr>
                                      <p:to>
                                        <p:strVal val="visible"/>
                                      </p:to>
                                    </p:set>
                                    <p:anim to="" calcmode="lin" valueType="num">
                                      <p:cBhvr>
                                        <p:cTn id="35" dur="1" fill="hold"/>
                                        <p:tgtEl>
                                          <p:spTgt spid="12300">
                                            <p:txEl>
                                              <p:pRg st="0" end="0"/>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2301">
                                            <p:txEl>
                                              <p:pRg st="0" end="0"/>
                                            </p:txEl>
                                          </p:spTgt>
                                        </p:tgtEl>
                                        <p:attrNameLst>
                                          <p:attrName>style.visibility</p:attrName>
                                        </p:attrNameLst>
                                      </p:cBhvr>
                                      <p:to>
                                        <p:strVal val="visible"/>
                                      </p:to>
                                    </p:set>
                                    <p:anim to="" calcmode="lin" valueType="num">
                                      <p:cBhvr>
                                        <p:cTn id="40" dur="1" fill="hold"/>
                                        <p:tgtEl>
                                          <p:spTgt spid="12301">
                                            <p:txEl>
                                              <p:pRg st="0" end="0"/>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2302">
                                            <p:txEl>
                                              <p:pRg st="0" end="0"/>
                                            </p:txEl>
                                          </p:spTgt>
                                        </p:tgtEl>
                                        <p:attrNameLst>
                                          <p:attrName>style.visibility</p:attrName>
                                        </p:attrNameLst>
                                      </p:cBhvr>
                                      <p:to>
                                        <p:strVal val="visible"/>
                                      </p:to>
                                    </p:set>
                                    <p:anim to="" calcmode="lin" valueType="num">
                                      <p:cBhvr>
                                        <p:cTn id="45" dur="1" fill="hold"/>
                                        <p:tgtEl>
                                          <p:spTgt spid="12302">
                                            <p:txEl>
                                              <p:pRg st="0" end="0"/>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2299">
                                            <p:txEl>
                                              <p:pRg st="3" end="3"/>
                                            </p:txEl>
                                          </p:spTgt>
                                        </p:tgtEl>
                                        <p:attrNameLst>
                                          <p:attrName>style.visibility</p:attrName>
                                        </p:attrNameLst>
                                      </p:cBhvr>
                                      <p:to>
                                        <p:strVal val="visible"/>
                                      </p:to>
                                    </p:set>
                                    <p:anim to="" calcmode="lin" valueType="num">
                                      <p:cBhvr>
                                        <p:cTn id="50" dur="1" fill="hold"/>
                                        <p:tgtEl>
                                          <p:spTgt spid="1229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red-crescent-moo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13318" name="Picture 6" descr="Fig5-05_p117.jpg"/>
          <p:cNvPicPr>
            <a:picLocks noChangeAspect="1" noChangeArrowheads="1"/>
          </p:cNvPicPr>
          <p:nvPr/>
        </p:nvPicPr>
        <p:blipFill>
          <a:blip r:embed="rId3" cstate="print"/>
          <a:srcRect/>
          <a:stretch>
            <a:fillRect/>
          </a:stretch>
        </p:blipFill>
        <p:spPr bwMode="auto">
          <a:xfrm>
            <a:off x="4876800" y="228600"/>
            <a:ext cx="3711575" cy="4086225"/>
          </a:xfrm>
          <a:prstGeom prst="rect">
            <a:avLst/>
          </a:prstGeom>
          <a:noFill/>
        </p:spPr>
      </p:pic>
      <p:sp>
        <p:nvSpPr>
          <p:cNvPr id="13319" name="Text Box 7"/>
          <p:cNvSpPr txBox="1">
            <a:spLocks noChangeArrowheads="1"/>
          </p:cNvSpPr>
          <p:nvPr/>
        </p:nvSpPr>
        <p:spPr bwMode="auto">
          <a:xfrm>
            <a:off x="0" y="4953000"/>
            <a:ext cx="9144000" cy="1604963"/>
          </a:xfrm>
          <a:prstGeom prst="rect">
            <a:avLst/>
          </a:prstGeom>
          <a:noFill/>
          <a:ln w="9525">
            <a:noFill/>
            <a:miter lim="800000"/>
            <a:headEnd/>
            <a:tailEnd/>
          </a:ln>
          <a:effectLst/>
        </p:spPr>
        <p:txBody>
          <a:bodyPr>
            <a:spAutoFit/>
          </a:bodyPr>
          <a:lstStyle/>
          <a:p>
            <a:pPr algn="ctr">
              <a:spcBef>
                <a:spcPct val="50000"/>
              </a:spcBef>
            </a:pPr>
            <a:r>
              <a:rPr lang="en-US" b="1"/>
              <a:t>Read </a:t>
            </a:r>
            <a:r>
              <a:rPr lang="en-US" b="1" i="1"/>
              <a:t>Voices</a:t>
            </a:r>
            <a:r>
              <a:rPr lang="en-US" b="1"/>
              <a:t> on page 117</a:t>
            </a:r>
          </a:p>
          <a:p>
            <a:pPr algn="ctr">
              <a:spcBef>
                <a:spcPct val="50000"/>
              </a:spcBef>
            </a:pPr>
            <a:r>
              <a:rPr lang="en-US" b="1"/>
              <a:t>Explain the difference between </a:t>
            </a:r>
            <a:r>
              <a:rPr lang="en-US" b="1">
                <a:solidFill>
                  <a:schemeClr val="accent2"/>
                </a:solidFill>
              </a:rPr>
              <a:t>National Interests</a:t>
            </a:r>
            <a:r>
              <a:rPr lang="en-US" b="1"/>
              <a:t> and </a:t>
            </a:r>
            <a:r>
              <a:rPr lang="en-US" b="1">
                <a:solidFill>
                  <a:schemeClr val="accent2"/>
                </a:solidFill>
              </a:rPr>
              <a:t>Collective Interests</a:t>
            </a:r>
          </a:p>
          <a:p>
            <a:pPr algn="ctr">
              <a:spcBef>
                <a:spcPct val="50000"/>
              </a:spcBef>
            </a:pPr>
            <a:endParaRPr lang="en-US" b="1">
              <a:solidFill>
                <a:schemeClr val="accent2"/>
              </a:solidFill>
            </a:endParaRPr>
          </a:p>
          <a:p>
            <a:pPr algn="ctr">
              <a:spcBef>
                <a:spcPct val="50000"/>
              </a:spcBef>
            </a:pPr>
            <a:r>
              <a:rPr lang="en-US" b="1">
                <a:solidFill>
                  <a:schemeClr val="accent2"/>
                </a:solidFill>
              </a:rPr>
              <a:t>Why do you think Annan says the concept of national interest needs to change?</a:t>
            </a:r>
          </a:p>
        </p:txBody>
      </p:sp>
      <p:sp>
        <p:nvSpPr>
          <p:cNvPr id="13320" name="Text Box 8"/>
          <p:cNvSpPr txBox="1">
            <a:spLocks noChangeArrowheads="1"/>
          </p:cNvSpPr>
          <p:nvPr/>
        </p:nvSpPr>
        <p:spPr bwMode="auto">
          <a:xfrm>
            <a:off x="152400" y="533400"/>
            <a:ext cx="2895600" cy="915988"/>
          </a:xfrm>
          <a:prstGeom prst="rect">
            <a:avLst/>
          </a:prstGeom>
          <a:noFill/>
          <a:ln w="9525">
            <a:noFill/>
            <a:miter lim="800000"/>
            <a:headEnd/>
            <a:tailEnd/>
          </a:ln>
          <a:effectLst/>
        </p:spPr>
        <p:txBody>
          <a:bodyPr>
            <a:spAutoFit/>
          </a:bodyPr>
          <a:lstStyle/>
          <a:p>
            <a:pPr algn="ctr">
              <a:spcBef>
                <a:spcPct val="50000"/>
              </a:spcBef>
            </a:pPr>
            <a:r>
              <a:rPr lang="en-US" b="1"/>
              <a:t>Does this photograph on page 117 illustrate the ideas raised by Annan?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 to="" calcmode="lin" valueType="num">
                                      <p:cBhvr>
                                        <p:cTn id="7" dur="1" fill="hold"/>
                                        <p:tgtEl>
                                          <p:spTgt spid="1331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319">
                                            <p:txEl>
                                              <p:pRg st="0" end="0"/>
                                            </p:txEl>
                                          </p:spTgt>
                                        </p:tgtEl>
                                        <p:attrNameLst>
                                          <p:attrName>style.visibility</p:attrName>
                                        </p:attrNameLst>
                                      </p:cBhvr>
                                      <p:to>
                                        <p:strVal val="visible"/>
                                      </p:to>
                                    </p:set>
                                    <p:anim to="" calcmode="lin" valueType="num">
                                      <p:cBhvr>
                                        <p:cTn id="10" dur="1" fill="hold"/>
                                        <p:tgtEl>
                                          <p:spTgt spid="1331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3319">
                                            <p:txEl>
                                              <p:pRg st="1" end="1"/>
                                            </p:txEl>
                                          </p:spTgt>
                                        </p:tgtEl>
                                        <p:attrNameLst>
                                          <p:attrName>style.visibility</p:attrName>
                                        </p:attrNameLst>
                                      </p:cBhvr>
                                      <p:to>
                                        <p:strVal val="visible"/>
                                      </p:to>
                                    </p:set>
                                    <p:anim to="" calcmode="lin" valueType="num">
                                      <p:cBhvr>
                                        <p:cTn id="15" dur="1" fill="hold"/>
                                        <p:tgtEl>
                                          <p:spTgt spid="13319">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3319">
                                            <p:txEl>
                                              <p:pRg st="3" end="3"/>
                                            </p:txEl>
                                          </p:spTgt>
                                        </p:tgtEl>
                                        <p:attrNameLst>
                                          <p:attrName>style.visibility</p:attrName>
                                        </p:attrNameLst>
                                      </p:cBhvr>
                                      <p:to>
                                        <p:strVal val="visible"/>
                                      </p:to>
                                    </p:set>
                                    <p:anim to="" calcmode="lin" valueType="num">
                                      <p:cBhvr>
                                        <p:cTn id="20" dur="1" fill="hold"/>
                                        <p:tgtEl>
                                          <p:spTgt spid="13319">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3320"/>
                                        </p:tgtEl>
                                        <p:attrNameLst>
                                          <p:attrName>style.visibility</p:attrName>
                                        </p:attrNameLst>
                                      </p:cBhvr>
                                      <p:to>
                                        <p:strVal val="visible"/>
                                      </p:to>
                                    </p:set>
                                    <p:anim to="" calcmode="lin" valueType="num">
                                      <p:cBhvr>
                                        <p:cTn id="25" dur="1" fill="hold"/>
                                        <p:tgtEl>
                                          <p:spTgt spid="13320"/>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3318"/>
                                        </p:tgtEl>
                                        <p:attrNameLst>
                                          <p:attrName>style.visibility</p:attrName>
                                        </p:attrNameLst>
                                      </p:cBhvr>
                                      <p:to>
                                        <p:strVal val="visible"/>
                                      </p:to>
                                    </p:set>
                                    <p:anim to="" calcmode="lin" valueType="num">
                                      <p:cBhvr>
                                        <p:cTn id="28" dur="1" fill="hold"/>
                                        <p:tgtEl>
                                          <p:spTgt spid="133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2714</TotalTime>
  <Words>2016</Words>
  <Application>Microsoft Office PowerPoint</Application>
  <PresentationFormat>On-screen Show (4:3)</PresentationFormat>
  <Paragraphs>300</Paragraphs>
  <Slides>47</Slides>
  <Notes>0</Notes>
  <HiddenSlides>1</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Times New Roman</vt:lpstr>
      <vt:lpstr>Arial</vt:lpstr>
      <vt:lpstr>Comic Sans MS</vt:lpstr>
      <vt:lpstr>Arial Narrow</vt:lpstr>
      <vt:lpstr>Lombardic Narrow</vt:lpstr>
      <vt:lpstr>Default Design</vt:lpstr>
      <vt:lpstr>Slide 1</vt:lpstr>
      <vt:lpstr>To What Extent Should National Interest Be Pursued?</vt:lpstr>
      <vt:lpstr>Canada’s Role In Afghanistan</vt:lpstr>
      <vt:lpstr>Your Challenge: Investigative Report</vt:lpstr>
      <vt:lpstr>Slide 5</vt:lpstr>
      <vt:lpstr>Preparing Your Report</vt:lpstr>
      <vt:lpstr>Slide 7</vt:lpstr>
      <vt:lpstr>Slide 8</vt:lpstr>
      <vt:lpstr>Slide 9</vt:lpstr>
      <vt:lpstr>Slide 10</vt:lpstr>
      <vt:lpstr>Slide 11</vt:lpstr>
      <vt:lpstr>Slide 12</vt:lpstr>
      <vt:lpstr>And Finally…</vt:lpstr>
      <vt:lpstr>Slide 14</vt:lpstr>
      <vt:lpstr>Causes of World War One</vt:lpstr>
      <vt:lpstr>Slide 16</vt:lpstr>
      <vt:lpstr>Slide 17</vt:lpstr>
      <vt:lpstr>Slide 18</vt:lpstr>
      <vt:lpstr>Slide 19</vt:lpstr>
      <vt:lpstr>Slide 20</vt:lpstr>
      <vt:lpstr>Slide 21</vt:lpstr>
      <vt:lpstr>Slide 22</vt:lpstr>
      <vt:lpstr>Slide 23</vt:lpstr>
      <vt:lpstr>Slide 24</vt:lpstr>
      <vt:lpstr> The “Spark”</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And Finally…</vt:lpstr>
      <vt:lpstr>Slide 40</vt:lpstr>
      <vt:lpstr>Slide 41</vt:lpstr>
      <vt:lpstr>Slide 42</vt:lpstr>
      <vt:lpstr>Slide 43</vt:lpstr>
      <vt:lpstr>Slide 44</vt:lpstr>
      <vt:lpstr>Slide 45</vt:lpstr>
      <vt:lpstr>And Finally…</vt:lpstr>
      <vt:lpstr>Slide 47</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23</cp:revision>
  <cp:lastPrinted>2009-03-24T22:29:45Z</cp:lastPrinted>
  <dcterms:created xsi:type="dcterms:W3CDTF">2008-10-07T22:08:35Z</dcterms:created>
  <dcterms:modified xsi:type="dcterms:W3CDTF">2011-03-09T22:45:15Z</dcterms:modified>
</cp:coreProperties>
</file>