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02" r:id="rId24"/>
    <p:sldId id="301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00" r:id="rId35"/>
    <p:sldId id="289" r:id="rId36"/>
    <p:sldId id="291" r:id="rId37"/>
    <p:sldId id="293" r:id="rId38"/>
    <p:sldId id="294" r:id="rId39"/>
    <p:sldId id="297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0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74849-D044-497C-8786-2B0E0728A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7AEA-E0C9-420F-9621-EC483F00C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7C516-6C25-4FEC-8E1C-DB6078C61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6C351-8C42-4B56-BA84-B13AA0017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05473-E9D2-46C6-B737-71DCA3A24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3D404-D313-466A-B1BE-EAE54EA42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2AED5-2674-4CE2-BCF2-2F3CDDEC5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AD82C-385D-45E4-A0D2-144A5C0D9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D8795-1817-4C42-A1AB-D3BB5081E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3A915-9914-46B4-ABDF-2E15510E7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D4FD4-045E-4BA4-84CF-E06AED126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65F51B-EEFA-4CCB-B0FA-133FD9284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ampleBook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470025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</a:rPr>
              <a:t>Social 10-1</a:t>
            </a:r>
            <a:br>
              <a:rPr lang="en-US" sz="3600" b="1" smtClean="0">
                <a:latin typeface="Times New Roman" pitchFamily="18" charset="0"/>
              </a:rPr>
            </a:br>
            <a:r>
              <a:rPr lang="en-US" sz="3600" b="1" smtClean="0">
                <a:latin typeface="Times New Roman" pitchFamily="18" charset="0"/>
              </a:rPr>
              <a:t>Related Issue #2</a:t>
            </a:r>
            <a:br>
              <a:rPr lang="en-US" sz="3600" b="1" smtClean="0">
                <a:latin typeface="Times New Roman" pitchFamily="18" charset="0"/>
              </a:rPr>
            </a:br>
            <a:r>
              <a:rPr lang="en-US" sz="4000" b="1" smtClean="0">
                <a:latin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</a:rPr>
              <a:t>Page 110 - 111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1219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To what extent should contemporary society respond to the legacies of historical globalization?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ilk-roa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One Theory….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</a:t>
            </a:r>
            <a:r>
              <a:rPr lang="en-US" sz="2400" b="1" smtClean="0">
                <a:latin typeface="Times New Roman" pitchFamily="18" charset="0"/>
              </a:rPr>
              <a:t>Read the first half of page 117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After reading the </a:t>
            </a:r>
            <a:r>
              <a:rPr lang="en-US" sz="2400" b="1" i="1" smtClean="0">
                <a:latin typeface="Times New Roman" pitchFamily="18" charset="0"/>
              </a:rPr>
              <a:t>Reflect and Respond</a:t>
            </a:r>
            <a:r>
              <a:rPr lang="en-US" sz="2400" b="1" smtClean="0">
                <a:latin typeface="Times New Roman" pitchFamily="18" charset="0"/>
              </a:rPr>
              <a:t> at the bottom of this page…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Can you add one statement to this list?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How about a list of criteria…can you list three criteria?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Possible examples: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2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Is supported by evidence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200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Has the intellectual/academic support of peers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200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Is accepted by a significant number of peers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ilk-roa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The Concept of Historical Globalization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After reading the second half of page 117, can you add a second starting point of Globalization?</a:t>
            </a:r>
          </a:p>
          <a:p>
            <a:pPr algn="ctr" eaLnBrk="1" hangingPunct="1">
              <a:buFontTx/>
              <a:buNone/>
            </a:pPr>
            <a:endParaRPr lang="en-US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Is there a starting point that the entire class can agree 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columbu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Figure 5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8138" y="0"/>
            <a:ext cx="3446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2514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What do you know about Christopher Columbus?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49530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Is it all positive? Negative?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400800" y="228600"/>
            <a:ext cx="2743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What you may not know about Christopher Columbus?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477000" y="1828800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Europeans brought many diseases that killed indigenous people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477000" y="2819400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Europeans took land away from indigenous people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477000" y="3884613"/>
            <a:ext cx="2667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Europeans imposed their religion on indigenous people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477000" y="4875213"/>
            <a:ext cx="2667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Europeans viewed indigenous people as savages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477000" y="591185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Europeans often treated indigenous people badly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429000"/>
            <a:ext cx="9144000" cy="70485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Look carefully at this illustration on page 120                    What do you think London was like in 1616?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495800"/>
            <a:ext cx="91440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Natural Environment?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Buildings and Other Structures?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Human Activities?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Aspects of the Drawing?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Purpose of the Drawing?</a:t>
            </a:r>
          </a:p>
        </p:txBody>
      </p:sp>
      <p:pic>
        <p:nvPicPr>
          <p:cNvPr id="16389" name="Picture 5" descr="Figure 5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7175"/>
            <a:ext cx="47244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</a:rPr>
              <a:t>How Did the Foundations of Historical Globalization Affect People?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44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page 120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Which </a:t>
            </a:r>
            <a:r>
              <a:rPr lang="en-US" sz="2800" b="1" i="1" smtClean="0">
                <a:latin typeface="Times New Roman" pitchFamily="18" charset="0"/>
              </a:rPr>
              <a:t>Communication Technologies</a:t>
            </a:r>
            <a:r>
              <a:rPr lang="en-US" sz="2800" b="1" smtClean="0">
                <a:latin typeface="Times New Roman" pitchFamily="18" charset="0"/>
              </a:rPr>
              <a:t> are contributing to globalization today?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Internet?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How does the internet shape the process of and attitudes toward globalization?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6303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New Ideas</a:t>
            </a:r>
            <a:b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800" smtClean="0">
                <a:latin typeface="Times New Roman" pitchFamily="18" charset="0"/>
              </a:rPr>
              <a:t/>
            </a:r>
            <a:br>
              <a:rPr lang="en-US" sz="2800" smtClean="0">
                <a:latin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</a:rPr>
              <a:t>Read page 121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179638"/>
            <a:ext cx="91440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Complete the </a:t>
            </a:r>
            <a:r>
              <a:rPr lang="en-US" sz="2800" b="1" i="1" smtClean="0">
                <a:latin typeface="Times New Roman" pitchFamily="18" charset="0"/>
              </a:rPr>
              <a:t>Activity</a:t>
            </a:r>
            <a:r>
              <a:rPr lang="en-US" sz="2800" b="1" smtClean="0">
                <a:latin typeface="Times New Roman" pitchFamily="18" charset="0"/>
              </a:rPr>
              <a:t> at the bottom of the page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Predictions: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Large, square sails may have lead to…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Improved navigational tools may have lead to…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Gunpowder may have lead to….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Mercantilism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3505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other words appear to be related to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mercantilism</a:t>
            </a:r>
            <a:r>
              <a:rPr lang="en-US" sz="2800" b="1" smtClean="0">
                <a:latin typeface="Times New Roman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Write down as many as you can think of…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Write down </a:t>
            </a:r>
            <a:r>
              <a:rPr lang="en-US" sz="2800" b="1" i="1" smtClean="0">
                <a:latin typeface="Times New Roman" pitchFamily="18" charset="0"/>
              </a:rPr>
              <a:t>your</a:t>
            </a:r>
            <a:r>
              <a:rPr lang="en-US" sz="2800" b="1" smtClean="0">
                <a:latin typeface="Times New Roman" pitchFamily="18" charset="0"/>
              </a:rPr>
              <a:t> definition and the one from the glossary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Analyzing Mercantilism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Read page 122 with a partner and while you read…</a:t>
            </a:r>
          </a:p>
          <a:p>
            <a:pPr algn="ctr" eaLnBrk="1" hangingPunct="1">
              <a:buFontTx/>
              <a:buNone/>
            </a:pPr>
            <a:endParaRPr lang="en-US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Complete the handout</a:t>
            </a:r>
            <a:r>
              <a:rPr lang="en-US" smtClean="0">
                <a:latin typeface="Times New Roman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Analyzing Mercantilism </a:t>
            </a:r>
            <a:endParaRPr lang="en-US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Analyzing Mercantilism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257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is Mercantilism?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Control of trade by a colonizing nation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Factors that made mercantilism work…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Armed forces, navies and merchant marine fleets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Forces that caused mercantilism…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The drive for more trade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Profits = control of the trade and competition gone!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The growth of the middle class in Europe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Discovery of valuable raw materials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Forces that lead to the decline of mercantilism…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Resistance from the colonies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New economic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95800"/>
            <a:ext cx="9144000" cy="1447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latin typeface="Times New Roman" pitchFamily="18" charset="0"/>
              </a:rPr>
              <a:t>Read </a:t>
            </a:r>
            <a:r>
              <a:rPr lang="en-US" b="1" i="1" smtClean="0">
                <a:latin typeface="Times New Roman" pitchFamily="18" charset="0"/>
              </a:rPr>
              <a:t>Dividing up the World</a:t>
            </a:r>
            <a:r>
              <a:rPr lang="en-US" b="1" smtClean="0">
                <a:latin typeface="Times New Roman" pitchFamily="18" charset="0"/>
              </a:rPr>
              <a:t> on page 123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0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Now listen to the following questions about the map above…</a:t>
            </a:r>
          </a:p>
        </p:txBody>
      </p:sp>
      <p:pic>
        <p:nvPicPr>
          <p:cNvPr id="22532" name="Picture 4" descr="Figure 5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"/>
            <a:ext cx="60960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ebat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</a:rPr>
              <a:t>Social 10-1</a:t>
            </a:r>
            <a:br>
              <a:rPr lang="en-US" sz="3200" b="1" smtClean="0">
                <a:latin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</a:rPr>
              <a:t>Related Issue #2</a:t>
            </a:r>
            <a:br>
              <a:rPr lang="en-US" sz="3200" b="1" smtClean="0">
                <a:latin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</a:rPr>
              <a:t>Challenge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CA" altLang="zh-CN" sz="2400" b="1" smtClean="0">
                <a:latin typeface="Times New Roman" pitchFamily="18" charset="0"/>
                <a:ea typeface="SimSun" pitchFamily="2" charset="-122"/>
              </a:rPr>
              <a:t>Participation in a </a:t>
            </a:r>
            <a:r>
              <a:rPr lang="en-CA" altLang="zh-CN" sz="2400" b="1" i="1" smtClean="0">
                <a:latin typeface="Times New Roman" pitchFamily="18" charset="0"/>
                <a:ea typeface="SimSun" pitchFamily="2" charset="-122"/>
              </a:rPr>
              <a:t>Four Corners Debate</a:t>
            </a:r>
            <a:r>
              <a:rPr lang="en-CA" altLang="zh-CN" sz="2400" b="1" smtClean="0">
                <a:latin typeface="Times New Roman" pitchFamily="18" charset="0"/>
                <a:ea typeface="SimSun" pitchFamily="2" charset="-122"/>
              </a:rPr>
              <a:t> that Discusses, Reviews and Evaluates responses to the statement below: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CA" altLang="zh-CN" sz="2400" b="1" smtClean="0"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CA" altLang="zh-CN" sz="600" b="1" smtClean="0"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CA" altLang="zh-CN" sz="2400" b="1" smtClean="0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Contemporary society has done enough to respond to the legacies of historical globalization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CA" altLang="zh-CN" sz="600" b="1" smtClean="0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CA" altLang="zh-CN" sz="600" b="1" smtClean="0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CA" altLang="zh-CN" sz="600" b="1" smtClean="0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CA" altLang="zh-CN" sz="600" b="1" smtClean="0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CA" altLang="zh-CN" sz="2400" b="1" smtClean="0">
                <a:solidFill>
                  <a:srgbClr val="CC3300"/>
                </a:solidFill>
                <a:latin typeface="Times New Roman" pitchFamily="18" charset="0"/>
                <a:ea typeface="SimSun" pitchFamily="2" charset="-122"/>
              </a:rPr>
              <a:t>This relates directly to your related issue question: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CA" altLang="zh-CN" sz="600" b="1" smtClean="0">
              <a:solidFill>
                <a:srgbClr val="CC3300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CA" altLang="zh-CN" sz="600" b="1" smtClean="0">
              <a:solidFill>
                <a:srgbClr val="CC3300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CA" altLang="zh-CN" sz="600" b="1" smtClean="0">
              <a:solidFill>
                <a:srgbClr val="CC3300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CA" altLang="zh-CN" sz="600" b="1" smtClean="0">
              <a:solidFill>
                <a:srgbClr val="CC3300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To what extent should contemporary society respond to the legacies of historical globalization?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Read pages 112 - 113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</a:rPr>
              <a:t>Effects of European Colonial Settlement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191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Read page 124 and…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Complete the </a:t>
            </a:r>
            <a:r>
              <a:rPr lang="en-US" sz="2800" b="1" i="1" smtClean="0">
                <a:latin typeface="Times New Roman" pitchFamily="18" charset="0"/>
              </a:rPr>
              <a:t>Reflect and Respond</a:t>
            </a:r>
            <a:r>
              <a:rPr lang="en-US" sz="2800" b="1" smtClean="0">
                <a:latin typeface="Times New Roman" pitchFamily="18" charset="0"/>
              </a:rPr>
              <a:t> assignment at the bottom of the page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Times New Roman" pitchFamily="18" charset="0"/>
              </a:rPr>
              <a:t>After giving your own name to this conflict, sum up the </a:t>
            </a:r>
            <a:r>
              <a:rPr lang="en-US" sz="2000" b="1" i="1" smtClean="0">
                <a:solidFill>
                  <a:schemeClr val="accent2"/>
                </a:solidFill>
                <a:latin typeface="Times New Roman" pitchFamily="18" charset="0"/>
              </a:rPr>
              <a:t>perspective</a:t>
            </a:r>
            <a:r>
              <a:rPr lang="en-US" sz="2000" b="1" smtClean="0">
                <a:latin typeface="Times New Roman" pitchFamily="18" charset="0"/>
              </a:rPr>
              <a:t> of each group in a sentence or two…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0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The British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The Rebellious Colonists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The First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</a:rPr>
              <a:t>Begin a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list</a:t>
            </a:r>
            <a:r>
              <a:rPr lang="en-US" sz="2800" b="1" dirty="0" smtClean="0">
                <a:latin typeface="Times New Roman" pitchFamily="18" charset="0"/>
              </a:rPr>
              <a:t> of terms from this chapter, which include… </a:t>
            </a:r>
          </a:p>
          <a:p>
            <a:pPr algn="ctr" eaLnBrk="1" hangingPunct="1">
              <a:buFontTx/>
              <a:buNone/>
            </a:pPr>
            <a:endParaRPr lang="en-US" sz="2800" b="1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 eaLnBrk="1" hangingPunct="1">
              <a:buFontTx/>
              <a:buNone/>
            </a:pPr>
            <a:endParaRPr lang="en-US" sz="2800" b="1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Four Corners Debate!</a:t>
            </a:r>
          </a:p>
          <a:p>
            <a:pPr algn="ctr"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?id=78417&amp;rendTypeId=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47002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</a:rPr>
              <a:t>Consequences of Globalization on People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00200"/>
            <a:ext cx="64008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>
                <a:latin typeface="Times New Roman" pitchFamily="18" charset="0"/>
              </a:rPr>
              <a:t>Lets Review…</a:t>
            </a:r>
          </a:p>
          <a:p>
            <a:pPr eaLnBrk="1" hangingPunct="1">
              <a:lnSpc>
                <a:spcPct val="80000"/>
              </a:lnSpc>
            </a:pPr>
            <a:endParaRPr lang="en-US" sz="28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i="1" smtClean="0">
                <a:latin typeface="Times New Roman" pitchFamily="18" charset="0"/>
              </a:rPr>
              <a:t>Mercantilism</a:t>
            </a:r>
            <a:r>
              <a:rPr lang="en-US" sz="2800" b="1" smtClean="0">
                <a:latin typeface="Times New Roman" pitchFamily="18" charset="0"/>
              </a:rPr>
              <a:t> means…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b="1" i="1" smtClean="0">
                <a:latin typeface="Times New Roman" pitchFamily="18" charset="0"/>
              </a:rPr>
              <a:t>Imperialism</a:t>
            </a:r>
            <a:r>
              <a:rPr lang="en-US" sz="2800" b="1" smtClean="0">
                <a:latin typeface="Times New Roman" pitchFamily="18" charset="0"/>
              </a:rPr>
              <a:t> means…</a:t>
            </a:r>
          </a:p>
          <a:p>
            <a:pPr eaLnBrk="1" hangingPunct="1">
              <a:lnSpc>
                <a:spcPct val="80000"/>
              </a:lnSpc>
            </a:pPr>
            <a:endParaRPr lang="en-US" sz="28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i="1" smtClean="0">
                <a:latin typeface="Times New Roman" pitchFamily="18" charset="0"/>
              </a:rPr>
              <a:t>Colonization</a:t>
            </a:r>
          </a:p>
          <a:p>
            <a:pPr eaLnBrk="1" hangingPunct="1">
              <a:lnSpc>
                <a:spcPct val="80000"/>
              </a:lnSpc>
            </a:pPr>
            <a:endParaRPr lang="en-US" sz="28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i="1" smtClean="0">
                <a:latin typeface="Times New Roman" pitchFamily="18" charset="0"/>
              </a:rPr>
              <a:t>Domination</a:t>
            </a:r>
          </a:p>
          <a:p>
            <a:pPr eaLnBrk="1" hangingPunct="1">
              <a:lnSpc>
                <a:spcPct val="80000"/>
              </a:lnSpc>
            </a:pPr>
            <a:endParaRPr lang="en-US" sz="28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i="1" smtClean="0">
                <a:latin typeface="Times New Roman" pitchFamily="18" charset="0"/>
              </a:rPr>
              <a:t>Exploitation (Abuse)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?id=78417&amp;rendTypeId=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How Did The Consequences of Historical Globalization Affect People?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524000"/>
            <a:ext cx="4267200" cy="521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32766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Read the first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paragraph of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125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629400" y="2743200"/>
            <a:ext cx="251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Write out and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complete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following chart: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Reacting to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Invasion by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Colonizing Forces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?id=78417&amp;rendTypeId=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</a:rPr>
              <a:t>How Did The Consequences of Historical Globalization Affect People?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9144000" cy="251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Complete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reading the rest of page 125, including the 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</a:rPr>
              <a:t>Activity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0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Approximately how many indigenous people died as a result of contact with Europeans?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Up to 10 million!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?id=78417&amp;rendTypeId=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Differing Approaches to the Indigenous Peoples of the Americas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As you read page 126, consider the following questions and write your responses in your notebooks.  This will assist you with your         </a:t>
            </a:r>
            <a:r>
              <a:rPr lang="en-US" sz="2400" b="1" i="1" smtClean="0">
                <a:latin typeface="Times New Roman" pitchFamily="18" charset="0"/>
              </a:rPr>
              <a:t>Four Corners Debate</a:t>
            </a:r>
            <a:r>
              <a:rPr lang="en-US" sz="2400" b="1" smtClean="0">
                <a:latin typeface="Times New Roman" pitchFamily="18" charset="0"/>
              </a:rPr>
              <a:t>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  Why did the imperialist powers behave as they did toward the Indigenous peoples?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Why did the imperialist powers not think that their actions were wrong or inhumane?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Are attitudes toward Indigenous peoples the same or different today?</a:t>
            </a:r>
            <a:endParaRPr lang="en-US" sz="240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?id=78417&amp;rendTypeId=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</a:rPr>
              <a:t>Slavery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3733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Read page 127 and answer the following:</a:t>
            </a:r>
          </a:p>
          <a:p>
            <a:pPr algn="ctr" eaLnBrk="1" hangingPunct="1">
              <a:buFontTx/>
              <a:buNone/>
            </a:pPr>
            <a:endParaRPr lang="en-US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FF3300"/>
                </a:solidFill>
                <a:latin typeface="Times New Roman" pitchFamily="18" charset="0"/>
              </a:rPr>
              <a:t>What do you think of Olaudah’s story?</a:t>
            </a:r>
          </a:p>
          <a:p>
            <a:pPr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FF3300"/>
                </a:solidFill>
                <a:latin typeface="Times New Roman" pitchFamily="18" charset="0"/>
              </a:rPr>
              <a:t>How might his story be important to the anti-slave trade in Europe?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?id=78417&amp;rendTypeId=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</a:rPr>
              <a:t>Cheap Labour</a:t>
            </a:r>
          </a:p>
        </p:txBody>
      </p:sp>
      <p:pic>
        <p:nvPicPr>
          <p:cNvPr id="29700" name="Picture 4" descr="Figure 5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73152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56388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Read the handout </a:t>
            </a:r>
            <a:r>
              <a:rPr lang="en-US" sz="2800" b="1" i="1">
                <a:solidFill>
                  <a:schemeClr val="tx2"/>
                </a:solidFill>
                <a:latin typeface="Times New Roman" pitchFamily="18" charset="0"/>
              </a:rPr>
              <a:t>The Slave Route, A Memory Unchained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and note any questions you may have about the map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Read the </a:t>
            </a:r>
            <a:r>
              <a:rPr lang="en-US" sz="2800" b="1" i="1">
                <a:latin typeface="Times New Roman" pitchFamily="18" charset="0"/>
              </a:rPr>
              <a:t>Introduction</a:t>
            </a:r>
            <a:r>
              <a:rPr lang="en-US" sz="2800" b="1">
                <a:latin typeface="Times New Roman" pitchFamily="18" charset="0"/>
              </a:rPr>
              <a:t> on page 128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?id=78417&amp;rendTypeId=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Cheap Labour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Finish reading pages 128 – 129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Consider question #1 in </a:t>
            </a:r>
            <a:r>
              <a:rPr lang="en-US" sz="2800" b="1" i="1" smtClean="0">
                <a:latin typeface="Times New Roman" pitchFamily="18" charset="0"/>
              </a:rPr>
              <a:t>Explorations</a:t>
            </a:r>
            <a:r>
              <a:rPr lang="en-US" sz="2800" b="1" i="1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</a:rPr>
              <a:t>and record your responses in your notebook</a:t>
            </a:r>
          </a:p>
        </p:txBody>
      </p:sp>
      <p:pic>
        <p:nvPicPr>
          <p:cNvPr id="30725" name="Picture 5" descr="SlaveBo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71913"/>
            <a:ext cx="438150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?id=78417&amp;rendTypeId=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Vocabulary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9144000" cy="3733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</a:rPr>
              <a:t>Add to your Chapter Five list….</a:t>
            </a: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 eaLnBrk="1" hangingPunct="1">
              <a:buFontTx/>
              <a:buNone/>
            </a:pPr>
            <a:endParaRPr lang="en-US" sz="2800" b="1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Four Corners Debate!</a:t>
            </a:r>
          </a:p>
          <a:p>
            <a:pPr algn="ctr" eaLnBrk="1" hangingPunct="1">
              <a:buFontTx/>
              <a:buNone/>
            </a:pPr>
            <a:endParaRPr lang="en-US" sz="28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Any new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ebat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latin typeface="Times New Roman" pitchFamily="18" charset="0"/>
              </a:rPr>
              <a:t>Mock </a:t>
            </a:r>
            <a:br>
              <a:rPr lang="en-US" sz="4000" b="1" smtClean="0">
                <a:latin typeface="Times New Roman" pitchFamily="18" charset="0"/>
              </a:rPr>
            </a:br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</a:rPr>
              <a:t>Four-Corners Debate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2895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Topic:</a:t>
            </a:r>
          </a:p>
          <a:p>
            <a:pPr algn="ctr" eaLnBrk="1" hangingPunct="1">
              <a:buFontTx/>
              <a:buNone/>
            </a:pPr>
            <a:endParaRPr lang="en-US" b="1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Taylor Swift </a:t>
            </a:r>
            <a:r>
              <a:rPr lang="en-US" sz="2800" b="1" dirty="0" smtClean="0">
                <a:latin typeface="Times New Roman" pitchFamily="18" charset="0"/>
              </a:rPr>
              <a:t>should be at the top of the music charts</a:t>
            </a:r>
          </a:p>
          <a:p>
            <a:pPr algn="ctr" eaLnBrk="1" hangingPunct="1">
              <a:buFontTx/>
              <a:buNone/>
            </a:pPr>
            <a:endParaRPr lang="en-US" sz="2800" b="1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How do I prepare to answer this?</a:t>
            </a:r>
          </a:p>
          <a:p>
            <a:pPr algn="ctr" eaLnBrk="1" hangingPunct="1">
              <a:buFontTx/>
              <a:buNone/>
            </a:pPr>
            <a:endParaRPr lang="en-US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JCB_01203-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Responses to Slavery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Read the first half of </a:t>
            </a:r>
            <a:r>
              <a:rPr lang="en-US" sz="2800" b="1" i="1" smtClean="0">
                <a:latin typeface="Times New Roman" pitchFamily="18" charset="0"/>
              </a:rPr>
              <a:t>Making Choices</a:t>
            </a:r>
            <a:r>
              <a:rPr lang="en-US" sz="2800" b="1" smtClean="0">
                <a:latin typeface="Times New Roman" pitchFamily="18" charset="0"/>
              </a:rPr>
              <a:t> on page 130</a:t>
            </a:r>
          </a:p>
          <a:p>
            <a:pPr eaLnBrk="1" hangingPunct="1"/>
            <a:endParaRPr lang="en-US" sz="2800" b="1" smtClean="0">
              <a:latin typeface="Times New Roman" pitchFamily="18" charset="0"/>
            </a:endParaRPr>
          </a:p>
          <a:p>
            <a:pPr eaLnBrk="1" hangingPunct="1"/>
            <a:r>
              <a:rPr lang="en-US" sz="2800" b="1" smtClean="0">
                <a:latin typeface="Times New Roman" pitchFamily="18" charset="0"/>
              </a:rPr>
              <a:t>Slavery</a:t>
            </a:r>
          </a:p>
          <a:p>
            <a:pPr eaLnBrk="1" hangingPunct="1"/>
            <a:endParaRPr lang="en-US" sz="2800" b="1" smtClean="0">
              <a:latin typeface="Times New Roman" pitchFamily="18" charset="0"/>
            </a:endParaRPr>
          </a:p>
          <a:p>
            <a:pPr eaLnBrk="1" hangingPunct="1"/>
            <a:r>
              <a:rPr lang="en-US" sz="2800" b="1" smtClean="0">
                <a:latin typeface="Times New Roman" pitchFamily="18" charset="0"/>
              </a:rPr>
              <a:t>Slave Trade</a:t>
            </a:r>
          </a:p>
          <a:p>
            <a:pPr eaLnBrk="1" hangingPunct="1"/>
            <a:endParaRPr lang="en-US" sz="2800" b="1" smtClean="0">
              <a:latin typeface="Times New Roman" pitchFamily="18" charset="0"/>
            </a:endParaRPr>
          </a:p>
          <a:p>
            <a:pPr eaLnBrk="1" hangingPunct="1"/>
            <a:r>
              <a:rPr lang="en-US" sz="2800" b="1" smtClean="0">
                <a:latin typeface="Times New Roman" pitchFamily="18" charset="0"/>
              </a:rPr>
              <a:t>What is the difference between these terms?</a:t>
            </a:r>
          </a:p>
          <a:p>
            <a:pPr eaLnBrk="1" hangingPunct="1"/>
            <a:endParaRPr lang="en-US" sz="2800" b="1" smtClean="0">
              <a:latin typeface="Times New Roman" pitchFamily="18" charset="0"/>
            </a:endParaRPr>
          </a:p>
          <a:p>
            <a:pPr eaLnBrk="1" hangingPunct="1"/>
            <a:r>
              <a:rPr lang="en-US" sz="2800" b="1" smtClean="0">
                <a:latin typeface="Times New Roman" pitchFamily="18" charset="0"/>
              </a:rPr>
              <a:t>Add these two terms to your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JCB_01203-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Expressing Strong Opinions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Create a chart similar to the one below and</a:t>
            </a:r>
            <a:r>
              <a:rPr lang="en-US" b="1" i="1" smtClean="0">
                <a:latin typeface="Times New Roman" pitchFamily="18" charset="0"/>
              </a:rPr>
              <a:t>  </a:t>
            </a:r>
            <a:r>
              <a:rPr lang="en-US" b="1" smtClean="0">
                <a:latin typeface="Times New Roman" pitchFamily="18" charset="0"/>
              </a:rPr>
              <a:t>complete </a:t>
            </a:r>
            <a:r>
              <a:rPr lang="en-US" b="1" i="1" smtClean="0">
                <a:latin typeface="Times New Roman" pitchFamily="18" charset="0"/>
              </a:rPr>
              <a:t>Explorations #1</a:t>
            </a:r>
            <a:r>
              <a:rPr lang="en-US" b="1" smtClean="0">
                <a:latin typeface="Times New Roman" pitchFamily="18" charset="0"/>
              </a:rPr>
              <a:t> on page 130</a:t>
            </a:r>
            <a:r>
              <a:rPr lang="en-US" b="1" i="1" smtClean="0">
                <a:latin typeface="Times New Roman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en-US" sz="1000" b="1" i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1000" b="1" i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1000" b="1" i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1000" b="1" i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1000" b="1" i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1000" b="1" i="1" smtClean="0">
              <a:latin typeface="Times New Roman" pitchFamily="18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62000" y="4038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0" y="4278313"/>
            <a:ext cx="42672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>
                <a:latin typeface="Times New Roman" pitchFamily="18" charset="0"/>
              </a:rPr>
              <a:t>Constructive</a:t>
            </a:r>
          </a:p>
          <a:p>
            <a:pPr algn="ctr"/>
            <a:r>
              <a:rPr lang="en-US" b="1">
                <a:latin typeface="Times New Roman" pitchFamily="18" charset="0"/>
              </a:rPr>
              <a:t>Cheering for your own team</a:t>
            </a:r>
          </a:p>
          <a:p>
            <a:pPr algn="ctr"/>
            <a:r>
              <a:rPr lang="en-US" b="1">
                <a:latin typeface="Times New Roman" pitchFamily="18" charset="0"/>
              </a:rPr>
              <a:t>Raising awareness about an issue by writing letters</a:t>
            </a:r>
          </a:p>
          <a:p>
            <a:pPr algn="ctr"/>
            <a:r>
              <a:rPr lang="en-US" b="1">
                <a:latin typeface="Times New Roman" pitchFamily="18" charset="0"/>
              </a:rPr>
              <a:t>Wearing school colours while cheering for your team</a:t>
            </a:r>
          </a:p>
          <a:p>
            <a:pPr algn="ctr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876800" y="4267200"/>
            <a:ext cx="4267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>
                <a:latin typeface="Times New Roman" pitchFamily="18" charset="0"/>
              </a:rPr>
              <a:t>Destructive</a:t>
            </a:r>
          </a:p>
          <a:p>
            <a:pPr algn="ctr"/>
            <a:r>
              <a:rPr lang="en-US" b="1">
                <a:latin typeface="Times New Roman" pitchFamily="18" charset="0"/>
              </a:rPr>
              <a:t>Being rude to visiting team</a:t>
            </a:r>
          </a:p>
          <a:p>
            <a:pPr algn="ctr"/>
            <a:r>
              <a:rPr lang="en-US" b="1">
                <a:latin typeface="Times New Roman" pitchFamily="18" charset="0"/>
              </a:rPr>
              <a:t>Damaging another team’s players or school property</a:t>
            </a:r>
          </a:p>
          <a:p>
            <a:pPr algn="ctr"/>
            <a:r>
              <a:rPr lang="en-US" b="1">
                <a:latin typeface="Times New Roman" pitchFamily="18" charset="0"/>
              </a:rPr>
              <a:t>Rejecting another person’s idea without consideration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1088" y="2362200"/>
            <a:ext cx="2017712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JCB_01203-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What do you think?</a:t>
            </a:r>
          </a:p>
        </p:txBody>
      </p:sp>
      <p:sp>
        <p:nvSpPr>
          <p:cNvPr id="3482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525963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i="1" smtClean="0">
                <a:latin typeface="Times New Roman" pitchFamily="18" charset="0"/>
              </a:rPr>
              <a:t>Was involvement in the slave trade morally better or worse than owning slaves – or did it amount to the same thing?</a:t>
            </a:r>
          </a:p>
          <a:p>
            <a:pPr algn="ctr" eaLnBrk="1" hangingPunct="1">
              <a:buFontTx/>
              <a:buNone/>
            </a:pPr>
            <a:endParaRPr lang="en-US" b="1" i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Write a two or three sentence summary</a:t>
            </a:r>
          </a:p>
          <a:p>
            <a:pPr algn="ctr" eaLnBrk="1" hangingPunct="1">
              <a:buFontTx/>
              <a:buNone/>
            </a:pPr>
            <a:endParaRPr lang="en-US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Be prepared to defend your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JCB_01203-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Slavery – A Moral Dilemma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Your responses probably fit into one of the following three categories: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latin typeface="Times New Roman" pitchFamily="18" charset="0"/>
              </a:rPr>
              <a:t>Trading and owning slaves amounts to the same thing morally because they depend on each other.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24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latin typeface="Times New Roman" pitchFamily="18" charset="0"/>
              </a:rPr>
              <a:t>Owning is less morally wrong because owners are participating in a system they have little control over, while traders are actively dealing in lives.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24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latin typeface="Times New Roman" pitchFamily="18" charset="0"/>
              </a:rPr>
              <a:t>Trading is less morally wrong because the traders are just meeting a need.  If the owners did not demand slaves, the traders would not need to find them and sell them – and if these traders don’t do it, then someone else will.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JCB_01203-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amistad-DVD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9425" y="1166813"/>
            <a:ext cx="31051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066800" y="60198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155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4_5slave_trade%20cop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The Grand Exchange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Make a list of the foods you regularly eat, specifying the major components of each dish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Read all of page 131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Referring to Figure 5-16, circle foods on your lists that originated in Europe, Asia or Africa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i="1" smtClean="0">
                <a:latin typeface="Times New Roman" pitchFamily="18" charset="0"/>
              </a:rPr>
              <a:t>What would life be like if you did not get the ‘circled’ foods?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b="1" i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b="1" i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i="1" smtClean="0">
                <a:latin typeface="Times New Roman" pitchFamily="18" charset="0"/>
              </a:rPr>
              <a:t>What would you substitute for the foods that are not available?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b="1" i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b="1" i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i="1" smtClean="0">
                <a:latin typeface="Times New Roman" pitchFamily="18" charset="0"/>
              </a:rPr>
              <a:t>In what ways might the loss of these foods affect your quality of life?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6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68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4_5slave_trade%20cop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</a:rPr>
              <a:t>Industrialization and Social Change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1295400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Write out your own chart, similar to the one below and (with the class) complete the first two columns – for the second column, keep in mind the themes we have been covering in this chapter</a:t>
            </a:r>
          </a:p>
        </p:txBody>
      </p:sp>
      <p:pic>
        <p:nvPicPr>
          <p:cNvPr id="3891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81225" y="2332038"/>
            <a:ext cx="4779963" cy="4525962"/>
          </a:xfrm>
          <a:noFill/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52400" y="3825875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page 132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086600" y="3276600"/>
            <a:ext cx="1905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As you read, add new ideas to the third column in your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8" grpId="0"/>
      <p:bldP spid="389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JCB_01203-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</a:rPr>
              <a:t>Vocabulary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</a:rPr>
              <a:t>Complete your Chapter Five list….</a:t>
            </a: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 eaLnBrk="1" hangingPunct="1">
              <a:buFontTx/>
              <a:buNone/>
            </a:pPr>
            <a:endParaRPr lang="en-US" sz="2800" b="1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</a:rPr>
              <a:t>Four Corners Debate!</a:t>
            </a:r>
          </a:p>
          <a:p>
            <a:pPr algn="ctr" eaLnBrk="1" hangingPunct="1">
              <a:buFontTx/>
              <a:buNone/>
            </a:pPr>
            <a:endParaRPr lang="en-US" sz="2800" b="1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</a:rPr>
              <a:t>Any new suggestions as to what you should include?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JCB_01203-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</a:rPr>
              <a:t>Four Corners Debate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b="1" smtClean="0">
                <a:latin typeface="Times New Roman" pitchFamily="18" charset="0"/>
              </a:rPr>
              <a:t>Review:  Think About Your Challenge  (Page 135)</a:t>
            </a:r>
          </a:p>
          <a:p>
            <a:pPr algn="ctr" eaLnBrk="1" hangingPunct="1">
              <a:buFontTx/>
              <a:buNone/>
            </a:pPr>
            <a:endParaRPr lang="en-US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Take a look through the chapter, your notes and your vocabulary list…</a:t>
            </a:r>
          </a:p>
          <a:p>
            <a:pPr algn="ctr" eaLnBrk="1" hangingPunct="1">
              <a:buFontTx/>
              <a:buNone/>
            </a:pPr>
            <a:endParaRPr lang="en-US" sz="1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What are some ideas discussed so far in this chapter that might be useful for your debates?</a:t>
            </a:r>
          </a:p>
          <a:p>
            <a:pPr algn="ctr" eaLnBrk="1" hangingPunct="1">
              <a:buFontTx/>
              <a:buNone/>
            </a:pPr>
            <a:endParaRPr lang="en-US" sz="20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Add all of these ideas on a new list entitled: </a:t>
            </a:r>
          </a:p>
          <a:p>
            <a:pPr algn="ctr" eaLnBrk="1" hangingPunct="1">
              <a:buFontTx/>
              <a:buNone/>
            </a:pP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Four Corners Debate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JCB_01203-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</a:rPr>
              <a:t>Chapter Five Quiz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Your quiz is made up of three question, all of them written response</a:t>
            </a:r>
          </a:p>
          <a:p>
            <a:pPr algn="ctr" eaLnBrk="1" hangingPunct="1">
              <a:buFontTx/>
              <a:buNone/>
            </a:pPr>
            <a:endParaRPr lang="en-US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Get to know the terms/phrases/people/events you listed as important for this chapter</a:t>
            </a:r>
          </a:p>
          <a:p>
            <a:pPr algn="ctr" eaLnBrk="1" hangingPunct="1">
              <a:buFontTx/>
              <a:buNone/>
            </a:pPr>
            <a:endParaRPr lang="en-US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One of the three questions is responding to an Inquiry Question, so be prepared to defend your response!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ebat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Steps to a </a:t>
            </a:r>
            <a:b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3600" b="1" i="1" smtClean="0">
                <a:solidFill>
                  <a:schemeClr val="accent2"/>
                </a:solidFill>
                <a:latin typeface="Times New Roman" pitchFamily="18" charset="0"/>
              </a:rPr>
              <a:t>Four Corners Debate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4068763"/>
          </a:xfrm>
        </p:spPr>
        <p:txBody>
          <a:bodyPr/>
          <a:lstStyle/>
          <a:p>
            <a:pPr marL="609600" indent="-609600" algn="ctr" eaLnBrk="1" hangingPunct="1">
              <a:buFontTx/>
              <a:buAutoNum type="arabicPeriod"/>
            </a:pPr>
            <a:r>
              <a:rPr lang="en-US" sz="2800" b="1" smtClean="0">
                <a:latin typeface="Times New Roman" pitchFamily="18" charset="0"/>
              </a:rPr>
              <a:t>Research the issue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en-US" sz="2800" b="1" smtClean="0">
                <a:latin typeface="Times New Roman" pitchFamily="18" charset="0"/>
              </a:rPr>
              <a:t>Take a starting position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en-US" sz="2800" b="1" smtClean="0">
                <a:latin typeface="Times New Roman" pitchFamily="18" charset="0"/>
              </a:rPr>
              <a:t>Go to one of the four corners in the room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en-US" sz="2800" b="1" smtClean="0">
                <a:latin typeface="Times New Roman" pitchFamily="18" charset="0"/>
              </a:rPr>
              <a:t>Present information that supports your opinion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en-US" sz="2800" b="1" smtClean="0">
                <a:latin typeface="Times New Roman" pitchFamily="18" charset="0"/>
              </a:rPr>
              <a:t>Consider the information presented by the students who took different positions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en-US" sz="2800" b="1" smtClean="0">
                <a:latin typeface="Times New Roman" pitchFamily="18" charset="0"/>
              </a:rPr>
              <a:t>Move to a different corner if your position has changed</a:t>
            </a:r>
          </a:p>
          <a:p>
            <a:pPr marL="609600" indent="-609600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debat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Evaluation Rubric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600200"/>
            <a:ext cx="3241675" cy="4525963"/>
          </a:xfr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133600"/>
            <a:ext cx="3443288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943600" y="57150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All categories are weighted evenly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</a:rPr>
              <a:t>Numbers…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8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Write down at least ten different ways you use numbers on a daily basis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</p:txBody>
      </p:sp>
      <p:pic>
        <p:nvPicPr>
          <p:cNvPr id="9220" name="Picture 4" descr="Figure 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81200"/>
            <a:ext cx="22018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362200" y="46482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the caption below this picture on page 114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371600" y="54102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page 115 and answer the six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silk-roa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4038600"/>
            <a:ext cx="91440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What countries did the Silk Road pass through?</a:t>
            </a:r>
          </a:p>
          <a:p>
            <a:pPr eaLnBrk="1" hangingPunct="1">
              <a:lnSpc>
                <a:spcPct val="80000"/>
              </a:lnSpc>
            </a:pPr>
            <a:endParaRPr lang="en-US" sz="8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What are some of the present-day names of these countries?</a:t>
            </a:r>
          </a:p>
          <a:p>
            <a:pPr eaLnBrk="1" hangingPunct="1">
              <a:lnSpc>
                <a:spcPct val="80000"/>
              </a:lnSpc>
            </a:pPr>
            <a:endParaRPr lang="en-US" sz="9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How long was the Silk Road?</a:t>
            </a:r>
          </a:p>
          <a:p>
            <a:pPr eaLnBrk="1" hangingPunct="1">
              <a:lnSpc>
                <a:spcPct val="80000"/>
              </a:lnSpc>
            </a:pPr>
            <a:endParaRPr lang="en-US" sz="9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What goods were carried along this road?</a:t>
            </a:r>
          </a:p>
          <a:p>
            <a:pPr eaLnBrk="1" hangingPunct="1">
              <a:lnSpc>
                <a:spcPct val="80000"/>
              </a:lnSpc>
            </a:pPr>
            <a:endParaRPr lang="en-US" sz="1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What effects did the Silk Road have in the countries it passed through?</a:t>
            </a:r>
          </a:p>
          <a:p>
            <a:pPr eaLnBrk="1" hangingPunct="1">
              <a:lnSpc>
                <a:spcPct val="80000"/>
              </a:lnSpc>
            </a:pPr>
            <a:endParaRPr lang="en-US" sz="1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In what ways did the Silk Road contribute to historical globalization?</a:t>
            </a:r>
          </a:p>
        </p:txBody>
      </p:sp>
      <p:pic>
        <p:nvPicPr>
          <p:cNvPr id="10243" name="Picture 3" descr="Figure 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0" y="3429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The Silk Road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ilk-roa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Today’s ‘Silk Road’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are some items you can acquire today because of international trade?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How are the trade routes of today similar to the            ‘Silk Road’?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are some of the differences?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ilk-roa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Why and How did Globalization Begin?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page 116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How important is knowing the beginning date of Globalization?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are some events that you know the exact date of?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are some events that you can’t know the exact date 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1661</Words>
  <Application>Microsoft Office PowerPoint</Application>
  <PresentationFormat>On-screen Show (4:3)</PresentationFormat>
  <Paragraphs>302</Paragraphs>
  <Slides>39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Social 10-1 Related Issue #2  Page 110 - 111</vt:lpstr>
      <vt:lpstr>Social 10-1 Related Issue #2 Challenge</vt:lpstr>
      <vt:lpstr>Mock  Four-Corners Debate</vt:lpstr>
      <vt:lpstr>Steps to a  Four Corners Debate</vt:lpstr>
      <vt:lpstr>Evaluation Rubric</vt:lpstr>
      <vt:lpstr>Numbers…</vt:lpstr>
      <vt:lpstr>Slide 7</vt:lpstr>
      <vt:lpstr>Today’s ‘Silk Road’</vt:lpstr>
      <vt:lpstr>Why and How did Globalization Begin?</vt:lpstr>
      <vt:lpstr>One Theory….</vt:lpstr>
      <vt:lpstr>The Concept of Historical Globalization</vt:lpstr>
      <vt:lpstr>Slide 12</vt:lpstr>
      <vt:lpstr>Look carefully at this illustration on page 120                    What do you think London was like in 1616?</vt:lpstr>
      <vt:lpstr>How Did the Foundations of Historical Globalization Affect People?</vt:lpstr>
      <vt:lpstr>New Ideas  Read page 121</vt:lpstr>
      <vt:lpstr>Mercantilism</vt:lpstr>
      <vt:lpstr>Analyzing Mercantilism</vt:lpstr>
      <vt:lpstr>Analyzing Mercantilism</vt:lpstr>
      <vt:lpstr>Slide 19</vt:lpstr>
      <vt:lpstr>Effects of European Colonial Settlement</vt:lpstr>
      <vt:lpstr>And Finally…</vt:lpstr>
      <vt:lpstr>Consequences of Globalization on People</vt:lpstr>
      <vt:lpstr>How Did The Consequences of Historical Globalization Affect People?</vt:lpstr>
      <vt:lpstr>How Did The Consequences of Historical Globalization Affect People?</vt:lpstr>
      <vt:lpstr>Differing Approaches to the Indigenous Peoples of the Americas</vt:lpstr>
      <vt:lpstr>Slavery</vt:lpstr>
      <vt:lpstr>Cheap Labour</vt:lpstr>
      <vt:lpstr>Cheap Labour</vt:lpstr>
      <vt:lpstr>Vocabulary</vt:lpstr>
      <vt:lpstr>Responses to Slavery</vt:lpstr>
      <vt:lpstr>Expressing Strong Opinions</vt:lpstr>
      <vt:lpstr>What do you think?</vt:lpstr>
      <vt:lpstr>Slavery – A Moral Dilemma</vt:lpstr>
      <vt:lpstr>Slide 34</vt:lpstr>
      <vt:lpstr>The Grand Exchange</vt:lpstr>
      <vt:lpstr>Industrialization and Social Change</vt:lpstr>
      <vt:lpstr>Vocabulary</vt:lpstr>
      <vt:lpstr>Four Corners Debate</vt:lpstr>
      <vt:lpstr>Chapter Five Quiz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10-1 Related Issue #2</dc:title>
  <dc:creator>fhs-student</dc:creator>
  <cp:lastModifiedBy>brendan edwards</cp:lastModifiedBy>
  <cp:revision>37</cp:revision>
  <dcterms:created xsi:type="dcterms:W3CDTF">2007-10-12T23:17:02Z</dcterms:created>
  <dcterms:modified xsi:type="dcterms:W3CDTF">2010-10-04T22:55:13Z</dcterms:modified>
</cp:coreProperties>
</file>