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58" r:id="rId4"/>
    <p:sldId id="259" r:id="rId5"/>
    <p:sldId id="260" r:id="rId6"/>
    <p:sldId id="261" r:id="rId7"/>
    <p:sldId id="269" r:id="rId8"/>
    <p:sldId id="270" r:id="rId9"/>
    <p:sldId id="271" r:id="rId10"/>
    <p:sldId id="272" r:id="rId11"/>
    <p:sldId id="262" r:id="rId12"/>
    <p:sldId id="263" r:id="rId13"/>
    <p:sldId id="264" r:id="rId14"/>
    <p:sldId id="265" r:id="rId15"/>
    <p:sldId id="266" r:id="rId16"/>
    <p:sldId id="267" r:id="rId17"/>
    <p:sldId id="268" r:id="rId18"/>
    <p:sldId id="278" r:id="rId19"/>
    <p:sldId id="279" r:id="rId20"/>
    <p:sldId id="280" r:id="rId21"/>
    <p:sldId id="281" r:id="rId22"/>
    <p:sldId id="301" r:id="rId23"/>
    <p:sldId id="302" r:id="rId24"/>
    <p:sldId id="300" r:id="rId25"/>
    <p:sldId id="282" r:id="rId26"/>
    <p:sldId id="283" r:id="rId27"/>
    <p:sldId id="285" r:id="rId28"/>
    <p:sldId id="286" r:id="rId29"/>
    <p:sldId id="287" r:id="rId30"/>
    <p:sldId id="288" r:id="rId31"/>
    <p:sldId id="290" r:id="rId32"/>
    <p:sldId id="291" r:id="rId33"/>
    <p:sldId id="292" r:id="rId34"/>
    <p:sldId id="293" r:id="rId35"/>
    <p:sldId id="294" r:id="rId36"/>
    <p:sldId id="295" r:id="rId37"/>
    <p:sldId id="296" r:id="rId38"/>
    <p:sldId id="297" r:id="rId39"/>
    <p:sldId id="303" r:id="rId40"/>
    <p:sldId id="299"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DDDDDD"/>
    <a:srgbClr val="EAEAEA"/>
    <a:srgbClr val="C0C0C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84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30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84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385898B-DEB1-4B55-BBAD-3F0073B74C4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8067EF35-DCED-4C69-88B5-D5121B084E92}" type="slidenum">
              <a:rPr lang="en-US" smtClean="0"/>
              <a:pPr/>
              <a:t>7</a:t>
            </a:fld>
            <a:endParaRPr lang="en-US" smtClean="0"/>
          </a:p>
        </p:txBody>
      </p:sp>
      <p:sp>
        <p:nvSpPr>
          <p:cNvPr id="44035" name="Slide Image Placeholder 1"/>
          <p:cNvSpPr>
            <a:spLocks noGrp="1" noRot="1" noChangeAspect="1" noTextEdit="1"/>
          </p:cNvSpPr>
          <p:nvPr>
            <p:ph type="sldImg"/>
          </p:nvPr>
        </p:nvSpPr>
        <p:spPr>
          <a:ln/>
        </p:spPr>
      </p:sp>
      <p:sp>
        <p:nvSpPr>
          <p:cNvPr id="44036" name="Notes Placeholder 2"/>
          <p:cNvSpPr>
            <a:spLocks noGrp="1"/>
          </p:cNvSpPr>
          <p:nvPr>
            <p:ph type="body" idx="1"/>
          </p:nvPr>
        </p:nvSpPr>
        <p:spPr>
          <a:noFill/>
          <a:ln/>
        </p:spPr>
        <p:txBody>
          <a:bodyPr/>
          <a:lstStyle/>
          <a:p>
            <a:pPr eaLnBrk="1" hangingPunct="1">
              <a:spcBef>
                <a:spcPct val="0"/>
              </a:spcBef>
            </a:pPr>
            <a:endParaRPr lang="en-CA" smtClean="0"/>
          </a:p>
        </p:txBody>
      </p:sp>
      <p:sp>
        <p:nvSpPr>
          <p:cNvPr id="4403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2521055-14C8-43E8-8011-6E05F5F9F4B2}" type="slidenum">
              <a:rPr lang="en-CA" sz="1200"/>
              <a:pPr algn="r"/>
              <a:t>7</a:t>
            </a:fld>
            <a:endParaRPr lang="en-CA"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E2C07715-E6D4-4A0E-B9E5-8088BD0F92A7}" type="slidenum">
              <a:rPr lang="en-US" smtClean="0"/>
              <a:pPr/>
              <a:t>8</a:t>
            </a:fld>
            <a:endParaRPr lang="en-US" smtClean="0"/>
          </a:p>
        </p:txBody>
      </p:sp>
      <p:sp>
        <p:nvSpPr>
          <p:cNvPr id="45059" name="Slide Image Placeholder 1"/>
          <p:cNvSpPr>
            <a:spLocks noGrp="1" noRot="1" noChangeAspect="1" noTextEdit="1"/>
          </p:cNvSpPr>
          <p:nvPr>
            <p:ph type="sldImg"/>
          </p:nvPr>
        </p:nvSpPr>
        <p:spPr>
          <a:ln/>
        </p:spPr>
      </p:sp>
      <p:sp>
        <p:nvSpPr>
          <p:cNvPr id="45060" name="Notes Placeholder 2"/>
          <p:cNvSpPr>
            <a:spLocks noGrp="1"/>
          </p:cNvSpPr>
          <p:nvPr>
            <p:ph type="body" idx="1"/>
          </p:nvPr>
        </p:nvSpPr>
        <p:spPr>
          <a:noFill/>
          <a:ln/>
        </p:spPr>
        <p:txBody>
          <a:bodyPr/>
          <a:lstStyle/>
          <a:p>
            <a:pPr eaLnBrk="1" hangingPunct="1">
              <a:spcBef>
                <a:spcPct val="0"/>
              </a:spcBef>
            </a:pPr>
            <a:endParaRPr lang="en-CA" smtClean="0"/>
          </a:p>
        </p:txBody>
      </p:sp>
      <p:sp>
        <p:nvSpPr>
          <p:cNvPr id="4506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83E5EF5-1332-4421-96BA-BB3E27FCE907}" type="slidenum">
              <a:rPr lang="en-CA" sz="1200"/>
              <a:pPr algn="r"/>
              <a:t>8</a:t>
            </a:fld>
            <a:endParaRPr lang="en-CA"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397A22EB-2918-46AB-8043-63799CD42F57}" type="slidenum">
              <a:rPr lang="en-US" smtClean="0"/>
              <a:pPr/>
              <a:t>9</a:t>
            </a:fld>
            <a:endParaRPr lang="en-US" smtClean="0"/>
          </a:p>
        </p:txBody>
      </p:sp>
      <p:sp>
        <p:nvSpPr>
          <p:cNvPr id="46083" name="Slide Image Placeholder 1"/>
          <p:cNvSpPr>
            <a:spLocks noGrp="1" noRot="1" noChangeAspect="1" noTextEdit="1"/>
          </p:cNvSpPr>
          <p:nvPr>
            <p:ph type="sldImg"/>
          </p:nvPr>
        </p:nvSpPr>
        <p:spPr>
          <a:ln/>
        </p:spPr>
      </p:sp>
      <p:sp>
        <p:nvSpPr>
          <p:cNvPr id="46084" name="Notes Placeholder 2"/>
          <p:cNvSpPr>
            <a:spLocks noGrp="1"/>
          </p:cNvSpPr>
          <p:nvPr>
            <p:ph type="body" idx="1"/>
          </p:nvPr>
        </p:nvSpPr>
        <p:spPr>
          <a:noFill/>
          <a:ln/>
        </p:spPr>
        <p:txBody>
          <a:bodyPr/>
          <a:lstStyle/>
          <a:p>
            <a:pPr eaLnBrk="1" hangingPunct="1">
              <a:spcBef>
                <a:spcPct val="0"/>
              </a:spcBef>
            </a:pPr>
            <a:endParaRPr lang="en-CA" smtClean="0"/>
          </a:p>
        </p:txBody>
      </p:sp>
      <p:sp>
        <p:nvSpPr>
          <p:cNvPr id="4608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466D777-8013-45FB-B65D-2C502B563EC3}" type="slidenum">
              <a:rPr lang="en-CA" sz="1200"/>
              <a:pPr algn="r"/>
              <a:t>9</a:t>
            </a:fld>
            <a:endParaRPr lang="en-CA"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8FBA314B-45EE-4F4D-AF5F-DBD4CDF5156C}" type="slidenum">
              <a:rPr lang="en-US" smtClean="0"/>
              <a:pPr/>
              <a:t>10</a:t>
            </a:fld>
            <a:endParaRPr lang="en-US" smtClean="0"/>
          </a:p>
        </p:txBody>
      </p:sp>
      <p:sp>
        <p:nvSpPr>
          <p:cNvPr id="47107" name="Slide Image Placeholder 1"/>
          <p:cNvSpPr>
            <a:spLocks noGrp="1" noRot="1" noChangeAspect="1" noTextEdit="1"/>
          </p:cNvSpPr>
          <p:nvPr>
            <p:ph type="sldImg"/>
          </p:nvPr>
        </p:nvSpPr>
        <p:spPr>
          <a:ln/>
        </p:spPr>
      </p:sp>
      <p:sp>
        <p:nvSpPr>
          <p:cNvPr id="47108" name="Notes Placeholder 2"/>
          <p:cNvSpPr>
            <a:spLocks noGrp="1"/>
          </p:cNvSpPr>
          <p:nvPr>
            <p:ph type="body" idx="1"/>
          </p:nvPr>
        </p:nvSpPr>
        <p:spPr>
          <a:noFill/>
          <a:ln/>
        </p:spPr>
        <p:txBody>
          <a:bodyPr/>
          <a:lstStyle/>
          <a:p>
            <a:pPr eaLnBrk="1" hangingPunct="1">
              <a:spcBef>
                <a:spcPct val="0"/>
              </a:spcBef>
            </a:pPr>
            <a:endParaRPr lang="en-CA" smtClean="0"/>
          </a:p>
        </p:txBody>
      </p:sp>
      <p:sp>
        <p:nvSpPr>
          <p:cNvPr id="4710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E82FEFD-C1A9-4BF3-A7B7-4738E99C5FB9}" type="slidenum">
              <a:rPr lang="en-CA" sz="1200"/>
              <a:pPr algn="r"/>
              <a:t>10</a:t>
            </a:fld>
            <a:endParaRPr lang="en-CA"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CA182C-CC93-4A90-BB37-D2636E0CE51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68CAA7-F34D-4B20-A18A-37D280AA82B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72C864-0CD8-4057-91BF-7C7E6AEA7CE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377707-FD24-41FE-B725-1962F7C8F64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9DB8E4-5935-430A-90ED-296E873DBEC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CC0C7D3-231E-4724-A9C1-392371A7ADD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DEC0EB3-176F-4656-AFEB-1762FD96B66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618FE7F-855A-4539-A0E7-4D1B9F2D07D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6735726-D469-402B-A6C8-D26B4B1397C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4F8A3F-F661-46C5-974D-EE0195CA3BE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A7FBF2-4BCE-4EA1-8DA6-FC6E4C2E7EA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86C3277-6E03-47D2-8D32-FEEB7FF0C4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sm0007-GibsonOldWorld1758"/>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2052" name="Picture 4" descr="Figure 6-1.jpg"/>
          <p:cNvPicPr>
            <a:picLocks noChangeAspect="1" noChangeArrowheads="1"/>
          </p:cNvPicPr>
          <p:nvPr/>
        </p:nvPicPr>
        <p:blipFill>
          <a:blip r:embed="rId3" cstate="print"/>
          <a:srcRect/>
          <a:stretch>
            <a:fillRect/>
          </a:stretch>
        </p:blipFill>
        <p:spPr bwMode="auto">
          <a:xfrm>
            <a:off x="1600200" y="728663"/>
            <a:ext cx="6553200" cy="6129337"/>
          </a:xfrm>
          <a:prstGeom prst="rect">
            <a:avLst/>
          </a:prstGeom>
          <a:noFill/>
          <a:ln w="9525">
            <a:noFill/>
            <a:miter lim="800000"/>
            <a:headEnd/>
            <a:tailEnd/>
          </a:ln>
        </p:spPr>
      </p:pic>
      <p:sp>
        <p:nvSpPr>
          <p:cNvPr id="2055" name="Text Box 7"/>
          <p:cNvSpPr txBox="1">
            <a:spLocks noChangeArrowheads="1"/>
          </p:cNvSpPr>
          <p:nvPr/>
        </p:nvSpPr>
        <p:spPr bwMode="auto">
          <a:xfrm>
            <a:off x="1219200" y="152400"/>
            <a:ext cx="6553200" cy="579438"/>
          </a:xfrm>
          <a:prstGeom prst="rect">
            <a:avLst/>
          </a:prstGeom>
          <a:noFill/>
          <a:ln w="9525">
            <a:noFill/>
            <a:miter lim="800000"/>
            <a:headEnd/>
            <a:tailEnd/>
          </a:ln>
        </p:spPr>
        <p:txBody>
          <a:bodyPr>
            <a:spAutoFit/>
          </a:bodyPr>
          <a:lstStyle/>
          <a:p>
            <a:pPr algn="ctr">
              <a:spcBef>
                <a:spcPct val="50000"/>
              </a:spcBef>
            </a:pPr>
            <a:r>
              <a:rPr lang="en-US" sz="3200" b="1">
                <a:solidFill>
                  <a:schemeClr val="accent2"/>
                </a:solidFill>
                <a:latin typeface="Times New Roman" pitchFamily="18" charset="0"/>
              </a:rPr>
              <a:t>Legacies of Historical Globalization</a:t>
            </a:r>
          </a:p>
        </p:txBody>
      </p:sp>
      <p:sp>
        <p:nvSpPr>
          <p:cNvPr id="2057" name="Text Box 9"/>
          <p:cNvSpPr txBox="1">
            <a:spLocks noChangeArrowheads="1"/>
          </p:cNvSpPr>
          <p:nvPr/>
        </p:nvSpPr>
        <p:spPr bwMode="auto">
          <a:xfrm>
            <a:off x="0" y="2057400"/>
            <a:ext cx="1600200" cy="1190625"/>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Describe the various symbols you see…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055">
                                            <p:txEl>
                                              <p:pRg st="0" end="0"/>
                                            </p:txEl>
                                          </p:spTgt>
                                        </p:tgtEl>
                                        <p:attrNameLst>
                                          <p:attrName>style.visibility</p:attrName>
                                        </p:attrNameLst>
                                      </p:cBhvr>
                                      <p:to>
                                        <p:strVal val="visible"/>
                                      </p:to>
                                    </p:set>
                                    <p:anim to="" calcmode="lin" valueType="num">
                                      <p:cBhvr>
                                        <p:cTn id="7" dur="1" fill="hold"/>
                                        <p:tgtEl>
                                          <p:spTgt spid="2055">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 to="" calcmode="lin" valueType="num">
                                      <p:cBhvr>
                                        <p:cTn id="10" dur="1" fill="hold"/>
                                        <p:tgtEl>
                                          <p:spTgt spid="2052"/>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2057"/>
                                        </p:tgtEl>
                                        <p:attrNameLst>
                                          <p:attrName>style.visibility</p:attrName>
                                        </p:attrNameLst>
                                      </p:cBhvr>
                                      <p:to>
                                        <p:strVal val="visible"/>
                                      </p:to>
                                    </p:set>
                                    <p:anim to="" calcmode="lin" valueType="num">
                                      <p:cBhvr>
                                        <p:cTn id="13" dur="1" fill="hold"/>
                                        <p:tgtEl>
                                          <p:spTgt spid="205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sm0007-GibsonOldWorld1758"/>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1267" name="Title 1"/>
          <p:cNvSpPr>
            <a:spLocks noGrp="1"/>
          </p:cNvSpPr>
          <p:nvPr>
            <p:ph type="title" idx="4294967295"/>
          </p:nvPr>
        </p:nvSpPr>
        <p:spPr>
          <a:xfrm>
            <a:off x="0" y="76200"/>
            <a:ext cx="9144000" cy="944563"/>
          </a:xfrm>
        </p:spPr>
        <p:txBody>
          <a:bodyPr/>
          <a:lstStyle/>
          <a:p>
            <a:pPr eaLnBrk="1" hangingPunct="1"/>
            <a:r>
              <a:rPr lang="en-CA" sz="4000" b="1" smtClean="0">
                <a:solidFill>
                  <a:schemeClr val="accent2"/>
                </a:solidFill>
                <a:latin typeface="Times New Roman" pitchFamily="18" charset="0"/>
                <a:cs typeface="Times New Roman" pitchFamily="18" charset="0"/>
              </a:rPr>
              <a:t>Reasons for Imperialism</a:t>
            </a:r>
          </a:p>
        </p:txBody>
      </p:sp>
      <p:sp>
        <p:nvSpPr>
          <p:cNvPr id="6" name="Oval 5"/>
          <p:cNvSpPr/>
          <p:nvPr/>
        </p:nvSpPr>
        <p:spPr>
          <a:xfrm>
            <a:off x="990600" y="990600"/>
            <a:ext cx="1981200" cy="12192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CA"/>
          </a:p>
        </p:txBody>
      </p:sp>
      <p:sp>
        <p:nvSpPr>
          <p:cNvPr id="7" name="Oval 6"/>
          <p:cNvSpPr/>
          <p:nvPr/>
        </p:nvSpPr>
        <p:spPr>
          <a:xfrm>
            <a:off x="228600" y="3505200"/>
            <a:ext cx="1981200" cy="12192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CA"/>
          </a:p>
        </p:txBody>
      </p:sp>
      <p:sp>
        <p:nvSpPr>
          <p:cNvPr id="8" name="Oval 7"/>
          <p:cNvSpPr/>
          <p:nvPr/>
        </p:nvSpPr>
        <p:spPr>
          <a:xfrm>
            <a:off x="152400" y="2209800"/>
            <a:ext cx="1981200" cy="12192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CA"/>
          </a:p>
        </p:txBody>
      </p:sp>
      <p:sp>
        <p:nvSpPr>
          <p:cNvPr id="9" name="Oval 8"/>
          <p:cNvSpPr/>
          <p:nvPr/>
        </p:nvSpPr>
        <p:spPr>
          <a:xfrm>
            <a:off x="3276600" y="990600"/>
            <a:ext cx="1981200" cy="12192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CA"/>
          </a:p>
        </p:txBody>
      </p:sp>
      <p:sp>
        <p:nvSpPr>
          <p:cNvPr id="16" name="Rounded Rectangle 15"/>
          <p:cNvSpPr/>
          <p:nvPr/>
        </p:nvSpPr>
        <p:spPr>
          <a:xfrm>
            <a:off x="5791200" y="990600"/>
            <a:ext cx="1981200" cy="1143000"/>
          </a:xfrm>
          <a:prstGeom prst="roundRect">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CA"/>
          </a:p>
        </p:txBody>
      </p:sp>
      <p:sp>
        <p:nvSpPr>
          <p:cNvPr id="17" name="Rounded Rectangle 16"/>
          <p:cNvSpPr/>
          <p:nvPr/>
        </p:nvSpPr>
        <p:spPr>
          <a:xfrm>
            <a:off x="6781800" y="3505200"/>
            <a:ext cx="1981200" cy="1143000"/>
          </a:xfrm>
          <a:prstGeom prst="roundRect">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CA"/>
          </a:p>
        </p:txBody>
      </p:sp>
      <p:sp>
        <p:nvSpPr>
          <p:cNvPr id="18" name="Rounded Rectangle 17"/>
          <p:cNvSpPr/>
          <p:nvPr/>
        </p:nvSpPr>
        <p:spPr>
          <a:xfrm>
            <a:off x="6781800" y="2209800"/>
            <a:ext cx="1981200" cy="1143000"/>
          </a:xfrm>
          <a:prstGeom prst="roundRect">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CA"/>
          </a:p>
        </p:txBody>
      </p:sp>
      <p:sp>
        <p:nvSpPr>
          <p:cNvPr id="19" name="Rectangle 18"/>
          <p:cNvSpPr/>
          <p:nvPr/>
        </p:nvSpPr>
        <p:spPr>
          <a:xfrm>
            <a:off x="533400" y="5181600"/>
            <a:ext cx="1981200" cy="1295400"/>
          </a:xfrm>
          <a:prstGeom prst="rect">
            <a:avLst/>
          </a:prstGeom>
          <a:ln>
            <a:solidFill>
              <a:srgbClr val="0B8402"/>
            </a:solid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CA"/>
          </a:p>
        </p:txBody>
      </p:sp>
      <p:sp>
        <p:nvSpPr>
          <p:cNvPr id="20" name="Rectangle 19"/>
          <p:cNvSpPr/>
          <p:nvPr/>
        </p:nvSpPr>
        <p:spPr>
          <a:xfrm>
            <a:off x="3657600" y="5181600"/>
            <a:ext cx="1905000" cy="1295400"/>
          </a:xfrm>
          <a:prstGeom prst="rect">
            <a:avLst/>
          </a:prstGeom>
          <a:ln>
            <a:solidFill>
              <a:srgbClr val="0B8402"/>
            </a:solid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CA"/>
          </a:p>
        </p:txBody>
      </p:sp>
      <p:sp>
        <p:nvSpPr>
          <p:cNvPr id="21" name="Rectangle 20"/>
          <p:cNvSpPr/>
          <p:nvPr/>
        </p:nvSpPr>
        <p:spPr>
          <a:xfrm>
            <a:off x="6781800" y="5181600"/>
            <a:ext cx="1905000" cy="1295400"/>
          </a:xfrm>
          <a:prstGeom prst="rect">
            <a:avLst/>
          </a:prstGeom>
          <a:ln>
            <a:solidFill>
              <a:srgbClr val="0B8402"/>
            </a:solid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CA"/>
          </a:p>
        </p:txBody>
      </p:sp>
      <p:sp>
        <p:nvSpPr>
          <p:cNvPr id="22" name="7-Point Star 21"/>
          <p:cNvSpPr/>
          <p:nvPr/>
        </p:nvSpPr>
        <p:spPr>
          <a:xfrm>
            <a:off x="3276600" y="2590800"/>
            <a:ext cx="2514600" cy="2133600"/>
          </a:xfrm>
          <a:prstGeom prst="star7">
            <a:avLst/>
          </a:prstGeom>
          <a:ln w="38100"/>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CA"/>
          </a:p>
        </p:txBody>
      </p:sp>
      <p:sp>
        <p:nvSpPr>
          <p:cNvPr id="11279" name="TextBox 22"/>
          <p:cNvSpPr txBox="1">
            <a:spLocks noChangeArrowheads="1"/>
          </p:cNvSpPr>
          <p:nvPr/>
        </p:nvSpPr>
        <p:spPr bwMode="auto">
          <a:xfrm>
            <a:off x="3657600" y="3505200"/>
            <a:ext cx="1828800" cy="457200"/>
          </a:xfrm>
          <a:prstGeom prst="rect">
            <a:avLst/>
          </a:prstGeom>
          <a:noFill/>
          <a:ln w="9525">
            <a:noFill/>
            <a:miter lim="800000"/>
            <a:headEnd/>
            <a:tailEnd/>
          </a:ln>
        </p:spPr>
        <p:txBody>
          <a:bodyPr>
            <a:spAutoFit/>
          </a:bodyPr>
          <a:lstStyle/>
          <a:p>
            <a:pPr algn="ctr"/>
            <a:r>
              <a:rPr lang="en-CA" sz="2400" b="1">
                <a:latin typeface="Times New Roman" pitchFamily="18" charset="0"/>
                <a:cs typeface="Times New Roman" pitchFamily="18" charset="0"/>
              </a:rPr>
              <a:t>Imperialism</a:t>
            </a:r>
          </a:p>
        </p:txBody>
      </p:sp>
      <p:cxnSp>
        <p:nvCxnSpPr>
          <p:cNvPr id="25" name="Straight Arrow Connector 24"/>
          <p:cNvCxnSpPr/>
          <p:nvPr/>
        </p:nvCxnSpPr>
        <p:spPr>
          <a:xfrm>
            <a:off x="2514600" y="2133600"/>
            <a:ext cx="990600" cy="838200"/>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133600" y="2895600"/>
            <a:ext cx="1295400" cy="609600"/>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209800" y="4038600"/>
            <a:ext cx="1295400" cy="76200"/>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6200000" flipH="1">
            <a:off x="4152900" y="2324100"/>
            <a:ext cx="381000" cy="152400"/>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10800000" flipV="1">
            <a:off x="5029200" y="2133600"/>
            <a:ext cx="914400" cy="762000"/>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0800000" flipV="1">
            <a:off x="5562600" y="2743200"/>
            <a:ext cx="1219200" cy="381000"/>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0800000">
            <a:off x="5715000" y="3810000"/>
            <a:ext cx="1066800" cy="228600"/>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0800000">
            <a:off x="5334000" y="4191000"/>
            <a:ext cx="1447800" cy="990600"/>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2438400" y="4343400"/>
            <a:ext cx="1371600" cy="838200"/>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6200000" flipV="1">
            <a:off x="4229100" y="4838700"/>
            <a:ext cx="609600" cy="76200"/>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a:spLocks noChangeArrowheads="1"/>
          </p:cNvSpPr>
          <p:nvPr/>
        </p:nvSpPr>
        <p:spPr bwMode="auto">
          <a:xfrm>
            <a:off x="3733800" y="5562600"/>
            <a:ext cx="1752600" cy="641350"/>
          </a:xfrm>
          <a:prstGeom prst="rect">
            <a:avLst/>
          </a:prstGeom>
          <a:noFill/>
          <a:ln w="9525">
            <a:noFill/>
            <a:miter lim="800000"/>
            <a:headEnd/>
            <a:tailEnd/>
          </a:ln>
        </p:spPr>
        <p:txBody>
          <a:bodyPr>
            <a:spAutoFit/>
          </a:bodyPr>
          <a:lstStyle/>
          <a:p>
            <a:pPr algn="ctr"/>
            <a:r>
              <a:rPr lang="en-CA" b="1">
                <a:latin typeface="Times New Roman" pitchFamily="18" charset="0"/>
                <a:cs typeface="Times New Roman" pitchFamily="18" charset="0"/>
              </a:rPr>
              <a:t>Need for raw</a:t>
            </a:r>
          </a:p>
          <a:p>
            <a:pPr algn="ctr"/>
            <a:r>
              <a:rPr lang="en-CA" b="1">
                <a:latin typeface="Times New Roman" pitchFamily="18" charset="0"/>
                <a:cs typeface="Times New Roman" pitchFamily="18" charset="0"/>
              </a:rPr>
              <a:t>materials</a:t>
            </a:r>
          </a:p>
        </p:txBody>
      </p:sp>
      <p:sp>
        <p:nvSpPr>
          <p:cNvPr id="49" name="TextBox 48"/>
          <p:cNvSpPr txBox="1">
            <a:spLocks noChangeArrowheads="1"/>
          </p:cNvSpPr>
          <p:nvPr/>
        </p:nvSpPr>
        <p:spPr bwMode="auto">
          <a:xfrm>
            <a:off x="6858000" y="5410200"/>
            <a:ext cx="1752600" cy="915988"/>
          </a:xfrm>
          <a:prstGeom prst="rect">
            <a:avLst/>
          </a:prstGeom>
          <a:noFill/>
          <a:ln w="9525">
            <a:noFill/>
            <a:miter lim="800000"/>
            <a:headEnd/>
            <a:tailEnd/>
          </a:ln>
        </p:spPr>
        <p:txBody>
          <a:bodyPr>
            <a:spAutoFit/>
          </a:bodyPr>
          <a:lstStyle/>
          <a:p>
            <a:pPr algn="ctr"/>
            <a:r>
              <a:rPr lang="en-CA" b="1">
                <a:latin typeface="Times New Roman" pitchFamily="18" charset="0"/>
                <a:cs typeface="Times New Roman" pitchFamily="18" charset="0"/>
              </a:rPr>
              <a:t>Need for markets for surplus goods</a:t>
            </a:r>
          </a:p>
        </p:txBody>
      </p:sp>
      <p:sp>
        <p:nvSpPr>
          <p:cNvPr id="51" name="TextBox 50"/>
          <p:cNvSpPr txBox="1">
            <a:spLocks noChangeArrowheads="1"/>
          </p:cNvSpPr>
          <p:nvPr/>
        </p:nvSpPr>
        <p:spPr bwMode="auto">
          <a:xfrm>
            <a:off x="457200" y="5257800"/>
            <a:ext cx="2133600" cy="1190625"/>
          </a:xfrm>
          <a:prstGeom prst="rect">
            <a:avLst/>
          </a:prstGeom>
          <a:noFill/>
          <a:ln w="9525">
            <a:noFill/>
            <a:miter lim="800000"/>
            <a:headEnd/>
            <a:tailEnd/>
          </a:ln>
        </p:spPr>
        <p:txBody>
          <a:bodyPr>
            <a:spAutoFit/>
          </a:bodyPr>
          <a:lstStyle/>
          <a:p>
            <a:pPr algn="ctr"/>
            <a:r>
              <a:rPr lang="en-CA" b="1">
                <a:latin typeface="Times New Roman" pitchFamily="18" charset="0"/>
                <a:cs typeface="Times New Roman" pitchFamily="18" charset="0"/>
              </a:rPr>
              <a:t>Need for advantageous trade after tariffs in Europe</a:t>
            </a:r>
          </a:p>
        </p:txBody>
      </p:sp>
      <p:sp>
        <p:nvSpPr>
          <p:cNvPr id="53" name="TextBox 52"/>
          <p:cNvSpPr txBox="1">
            <a:spLocks noChangeArrowheads="1"/>
          </p:cNvSpPr>
          <p:nvPr/>
        </p:nvSpPr>
        <p:spPr bwMode="auto">
          <a:xfrm>
            <a:off x="1143000" y="1219200"/>
            <a:ext cx="1752600" cy="641350"/>
          </a:xfrm>
          <a:prstGeom prst="rect">
            <a:avLst/>
          </a:prstGeom>
          <a:noFill/>
          <a:ln w="9525">
            <a:noFill/>
            <a:miter lim="800000"/>
            <a:headEnd/>
            <a:tailEnd/>
          </a:ln>
        </p:spPr>
        <p:txBody>
          <a:bodyPr>
            <a:spAutoFit/>
          </a:bodyPr>
          <a:lstStyle/>
          <a:p>
            <a:pPr algn="ctr"/>
            <a:r>
              <a:rPr lang="en-CA" b="1">
                <a:latin typeface="Times New Roman" pitchFamily="18" charset="0"/>
                <a:cs typeface="Times New Roman" pitchFamily="18" charset="0"/>
              </a:rPr>
              <a:t>Social Darwinism</a:t>
            </a:r>
          </a:p>
        </p:txBody>
      </p:sp>
      <p:sp>
        <p:nvSpPr>
          <p:cNvPr id="54" name="TextBox 53"/>
          <p:cNvSpPr txBox="1">
            <a:spLocks noChangeArrowheads="1"/>
          </p:cNvSpPr>
          <p:nvPr/>
        </p:nvSpPr>
        <p:spPr bwMode="auto">
          <a:xfrm>
            <a:off x="304800" y="2514600"/>
            <a:ext cx="1752600" cy="641350"/>
          </a:xfrm>
          <a:prstGeom prst="rect">
            <a:avLst/>
          </a:prstGeom>
          <a:noFill/>
          <a:ln w="9525">
            <a:noFill/>
            <a:miter lim="800000"/>
            <a:headEnd/>
            <a:tailEnd/>
          </a:ln>
        </p:spPr>
        <p:txBody>
          <a:bodyPr>
            <a:spAutoFit/>
          </a:bodyPr>
          <a:lstStyle/>
          <a:p>
            <a:pPr algn="ctr"/>
            <a:r>
              <a:rPr lang="en-CA" b="1">
                <a:latin typeface="Times New Roman" pitchFamily="18" charset="0"/>
                <a:cs typeface="Times New Roman" pitchFamily="18" charset="0"/>
              </a:rPr>
              <a:t>“White Man’s Burden”</a:t>
            </a:r>
          </a:p>
        </p:txBody>
      </p:sp>
      <p:sp>
        <p:nvSpPr>
          <p:cNvPr id="55" name="TextBox 54"/>
          <p:cNvSpPr txBox="1">
            <a:spLocks noChangeArrowheads="1"/>
          </p:cNvSpPr>
          <p:nvPr/>
        </p:nvSpPr>
        <p:spPr bwMode="auto">
          <a:xfrm>
            <a:off x="304800" y="3810000"/>
            <a:ext cx="1752600" cy="366713"/>
          </a:xfrm>
          <a:prstGeom prst="rect">
            <a:avLst/>
          </a:prstGeom>
          <a:noFill/>
          <a:ln w="9525">
            <a:noFill/>
            <a:miter lim="800000"/>
            <a:headEnd/>
            <a:tailEnd/>
          </a:ln>
        </p:spPr>
        <p:txBody>
          <a:bodyPr>
            <a:spAutoFit/>
          </a:bodyPr>
          <a:lstStyle/>
          <a:p>
            <a:pPr algn="ctr"/>
            <a:r>
              <a:rPr lang="en-CA" b="1">
                <a:latin typeface="Times New Roman" pitchFamily="18" charset="0"/>
                <a:cs typeface="Times New Roman" pitchFamily="18" charset="0"/>
              </a:rPr>
              <a:t>Slavery</a:t>
            </a:r>
          </a:p>
        </p:txBody>
      </p:sp>
      <p:sp>
        <p:nvSpPr>
          <p:cNvPr id="56" name="TextBox 55"/>
          <p:cNvSpPr txBox="1">
            <a:spLocks noChangeArrowheads="1"/>
          </p:cNvSpPr>
          <p:nvPr/>
        </p:nvSpPr>
        <p:spPr bwMode="auto">
          <a:xfrm>
            <a:off x="3352800" y="1295400"/>
            <a:ext cx="1752600" cy="641350"/>
          </a:xfrm>
          <a:prstGeom prst="rect">
            <a:avLst/>
          </a:prstGeom>
          <a:noFill/>
          <a:ln w="9525">
            <a:noFill/>
            <a:miter lim="800000"/>
            <a:headEnd/>
            <a:tailEnd/>
          </a:ln>
        </p:spPr>
        <p:txBody>
          <a:bodyPr>
            <a:spAutoFit/>
          </a:bodyPr>
          <a:lstStyle/>
          <a:p>
            <a:pPr algn="ctr"/>
            <a:r>
              <a:rPr lang="en-CA" b="1">
                <a:latin typeface="Times New Roman" pitchFamily="18" charset="0"/>
                <a:cs typeface="Times New Roman" pitchFamily="18" charset="0"/>
              </a:rPr>
              <a:t>End Pagan Rituals</a:t>
            </a:r>
          </a:p>
        </p:txBody>
      </p:sp>
      <p:sp>
        <p:nvSpPr>
          <p:cNvPr id="57" name="TextBox 56"/>
          <p:cNvSpPr txBox="1">
            <a:spLocks noChangeArrowheads="1"/>
          </p:cNvSpPr>
          <p:nvPr/>
        </p:nvSpPr>
        <p:spPr bwMode="auto">
          <a:xfrm>
            <a:off x="5867400" y="1219200"/>
            <a:ext cx="1752600" cy="641350"/>
          </a:xfrm>
          <a:prstGeom prst="rect">
            <a:avLst/>
          </a:prstGeom>
          <a:noFill/>
          <a:ln w="9525">
            <a:noFill/>
            <a:miter lim="800000"/>
            <a:headEnd/>
            <a:tailEnd/>
          </a:ln>
        </p:spPr>
        <p:txBody>
          <a:bodyPr>
            <a:spAutoFit/>
          </a:bodyPr>
          <a:lstStyle/>
          <a:p>
            <a:pPr algn="ctr"/>
            <a:r>
              <a:rPr lang="en-CA" b="1">
                <a:latin typeface="Times New Roman" pitchFamily="18" charset="0"/>
                <a:cs typeface="Times New Roman" pitchFamily="18" charset="0"/>
              </a:rPr>
              <a:t>Desire for status and glory</a:t>
            </a:r>
          </a:p>
        </p:txBody>
      </p:sp>
      <p:sp>
        <p:nvSpPr>
          <p:cNvPr id="58" name="TextBox 57"/>
          <p:cNvSpPr txBox="1">
            <a:spLocks noChangeArrowheads="1"/>
          </p:cNvSpPr>
          <p:nvPr/>
        </p:nvSpPr>
        <p:spPr bwMode="auto">
          <a:xfrm>
            <a:off x="6858000" y="2438400"/>
            <a:ext cx="1752600" cy="641350"/>
          </a:xfrm>
          <a:prstGeom prst="rect">
            <a:avLst/>
          </a:prstGeom>
          <a:noFill/>
          <a:ln w="9525">
            <a:noFill/>
            <a:miter lim="800000"/>
            <a:headEnd/>
            <a:tailEnd/>
          </a:ln>
        </p:spPr>
        <p:txBody>
          <a:bodyPr>
            <a:spAutoFit/>
          </a:bodyPr>
          <a:lstStyle/>
          <a:p>
            <a:pPr algn="ctr"/>
            <a:r>
              <a:rPr lang="en-CA" b="1">
                <a:latin typeface="Times New Roman" pitchFamily="18" charset="0"/>
                <a:cs typeface="Times New Roman" pitchFamily="18" charset="0"/>
              </a:rPr>
              <a:t>Desire for security</a:t>
            </a:r>
          </a:p>
        </p:txBody>
      </p:sp>
      <p:sp>
        <p:nvSpPr>
          <p:cNvPr id="59" name="TextBox 58"/>
          <p:cNvSpPr txBox="1">
            <a:spLocks noChangeArrowheads="1"/>
          </p:cNvSpPr>
          <p:nvPr/>
        </p:nvSpPr>
        <p:spPr bwMode="auto">
          <a:xfrm>
            <a:off x="6934200" y="3457575"/>
            <a:ext cx="1752600" cy="1190625"/>
          </a:xfrm>
          <a:prstGeom prst="rect">
            <a:avLst/>
          </a:prstGeom>
          <a:noFill/>
          <a:ln w="9525">
            <a:noFill/>
            <a:miter lim="800000"/>
            <a:headEnd/>
            <a:tailEnd/>
          </a:ln>
        </p:spPr>
        <p:txBody>
          <a:bodyPr>
            <a:spAutoFit/>
          </a:bodyPr>
          <a:lstStyle/>
          <a:p>
            <a:pPr algn="ctr"/>
            <a:r>
              <a:rPr lang="en-CA" b="1">
                <a:latin typeface="Times New Roman" pitchFamily="18" charset="0"/>
                <a:cs typeface="Times New Roman" pitchFamily="18" charset="0"/>
              </a:rPr>
              <a:t>Desire for diplomatic Bargaining chips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4"/>
                                        </p:tgtEl>
                                        <p:attrNameLst>
                                          <p:attrName>style.visibility</p:attrName>
                                        </p:attrNameLst>
                                      </p:cBhvr>
                                      <p:to>
                                        <p:strVal val="visible"/>
                                      </p:to>
                                    </p:set>
                                    <p:anim calcmode="lin" valueType="num">
                                      <p:cBhvr additive="base">
                                        <p:cTn id="13" dur="500" fill="hold"/>
                                        <p:tgtEl>
                                          <p:spTgt spid="54"/>
                                        </p:tgtEl>
                                        <p:attrNameLst>
                                          <p:attrName>ppt_x</p:attrName>
                                        </p:attrNameLst>
                                      </p:cBhvr>
                                      <p:tavLst>
                                        <p:tav tm="0">
                                          <p:val>
                                            <p:strVal val="#ppt_x"/>
                                          </p:val>
                                        </p:tav>
                                        <p:tav tm="100000">
                                          <p:val>
                                            <p:strVal val="#ppt_x"/>
                                          </p:val>
                                        </p:tav>
                                      </p:tavLst>
                                    </p:anim>
                                    <p:anim calcmode="lin" valueType="num">
                                      <p:cBhvr additive="base">
                                        <p:cTn id="14"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500" fill="hold"/>
                                        <p:tgtEl>
                                          <p:spTgt spid="56"/>
                                        </p:tgtEl>
                                        <p:attrNameLst>
                                          <p:attrName>ppt_x</p:attrName>
                                        </p:attrNameLst>
                                      </p:cBhvr>
                                      <p:tavLst>
                                        <p:tav tm="0">
                                          <p:val>
                                            <p:strVal val="#ppt_x"/>
                                          </p:val>
                                        </p:tav>
                                        <p:tav tm="100000">
                                          <p:val>
                                            <p:strVal val="#ppt_x"/>
                                          </p:val>
                                        </p:tav>
                                      </p:tavLst>
                                    </p:anim>
                                    <p:anim calcmode="lin" valueType="num">
                                      <p:cBhvr additive="base">
                                        <p:cTn id="20"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5"/>
                                        </p:tgtEl>
                                        <p:attrNameLst>
                                          <p:attrName>style.visibility</p:attrName>
                                        </p:attrNameLst>
                                      </p:cBhvr>
                                      <p:to>
                                        <p:strVal val="visible"/>
                                      </p:to>
                                    </p:set>
                                    <p:anim calcmode="lin" valueType="num">
                                      <p:cBhvr additive="base">
                                        <p:cTn id="25" dur="500" fill="hold"/>
                                        <p:tgtEl>
                                          <p:spTgt spid="55"/>
                                        </p:tgtEl>
                                        <p:attrNameLst>
                                          <p:attrName>ppt_x</p:attrName>
                                        </p:attrNameLst>
                                      </p:cBhvr>
                                      <p:tavLst>
                                        <p:tav tm="0">
                                          <p:val>
                                            <p:strVal val="#ppt_x"/>
                                          </p:val>
                                        </p:tav>
                                        <p:tav tm="100000">
                                          <p:val>
                                            <p:strVal val="#ppt_x"/>
                                          </p:val>
                                        </p:tav>
                                      </p:tavLst>
                                    </p:anim>
                                    <p:anim calcmode="lin" valueType="num">
                                      <p:cBhvr additive="base">
                                        <p:cTn id="26"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500" fill="hold"/>
                                        <p:tgtEl>
                                          <p:spTgt spid="51"/>
                                        </p:tgtEl>
                                        <p:attrNameLst>
                                          <p:attrName>ppt_x</p:attrName>
                                        </p:attrNameLst>
                                      </p:cBhvr>
                                      <p:tavLst>
                                        <p:tav tm="0">
                                          <p:val>
                                            <p:strVal val="#ppt_x"/>
                                          </p:val>
                                        </p:tav>
                                        <p:tav tm="100000">
                                          <p:val>
                                            <p:strVal val="#ppt_x"/>
                                          </p:val>
                                        </p:tav>
                                      </p:tavLst>
                                    </p:anim>
                                    <p:anim calcmode="lin" valueType="num">
                                      <p:cBhvr additive="base">
                                        <p:cTn id="32"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additive="base">
                                        <p:cTn id="37" dur="500" fill="hold"/>
                                        <p:tgtEl>
                                          <p:spTgt spid="49"/>
                                        </p:tgtEl>
                                        <p:attrNameLst>
                                          <p:attrName>ppt_x</p:attrName>
                                        </p:attrNameLst>
                                      </p:cBhvr>
                                      <p:tavLst>
                                        <p:tav tm="0">
                                          <p:val>
                                            <p:strVal val="#ppt_x"/>
                                          </p:val>
                                        </p:tav>
                                        <p:tav tm="100000">
                                          <p:val>
                                            <p:strVal val="#ppt_x"/>
                                          </p:val>
                                        </p:tav>
                                      </p:tavLst>
                                    </p:anim>
                                    <p:anim calcmode="lin" valueType="num">
                                      <p:cBhvr additive="base">
                                        <p:cTn id="3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additive="base">
                                        <p:cTn id="43" dur="500" fill="hold"/>
                                        <p:tgtEl>
                                          <p:spTgt spid="45"/>
                                        </p:tgtEl>
                                        <p:attrNameLst>
                                          <p:attrName>ppt_x</p:attrName>
                                        </p:attrNameLst>
                                      </p:cBhvr>
                                      <p:tavLst>
                                        <p:tav tm="0">
                                          <p:val>
                                            <p:strVal val="#ppt_x"/>
                                          </p:val>
                                        </p:tav>
                                        <p:tav tm="100000">
                                          <p:val>
                                            <p:strVal val="#ppt_x"/>
                                          </p:val>
                                        </p:tav>
                                      </p:tavLst>
                                    </p:anim>
                                    <p:anim calcmode="lin" valueType="num">
                                      <p:cBhvr additive="base">
                                        <p:cTn id="4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8"/>
                                        </p:tgtEl>
                                        <p:attrNameLst>
                                          <p:attrName>style.visibility</p:attrName>
                                        </p:attrNameLst>
                                      </p:cBhvr>
                                      <p:to>
                                        <p:strVal val="visible"/>
                                      </p:to>
                                    </p:set>
                                    <p:anim calcmode="lin" valueType="num">
                                      <p:cBhvr additive="base">
                                        <p:cTn id="49" dur="500" fill="hold"/>
                                        <p:tgtEl>
                                          <p:spTgt spid="58"/>
                                        </p:tgtEl>
                                        <p:attrNameLst>
                                          <p:attrName>ppt_x</p:attrName>
                                        </p:attrNameLst>
                                      </p:cBhvr>
                                      <p:tavLst>
                                        <p:tav tm="0">
                                          <p:val>
                                            <p:strVal val="#ppt_x"/>
                                          </p:val>
                                        </p:tav>
                                        <p:tav tm="100000">
                                          <p:val>
                                            <p:strVal val="#ppt_x"/>
                                          </p:val>
                                        </p:tav>
                                      </p:tavLst>
                                    </p:anim>
                                    <p:anim calcmode="lin" valueType="num">
                                      <p:cBhvr additive="base">
                                        <p:cTn id="50"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500" fill="hold"/>
                                        <p:tgtEl>
                                          <p:spTgt spid="57"/>
                                        </p:tgtEl>
                                        <p:attrNameLst>
                                          <p:attrName>ppt_x</p:attrName>
                                        </p:attrNameLst>
                                      </p:cBhvr>
                                      <p:tavLst>
                                        <p:tav tm="0">
                                          <p:val>
                                            <p:strVal val="#ppt_x"/>
                                          </p:val>
                                        </p:tav>
                                        <p:tav tm="100000">
                                          <p:val>
                                            <p:strVal val="#ppt_x"/>
                                          </p:val>
                                        </p:tav>
                                      </p:tavLst>
                                    </p:anim>
                                    <p:anim calcmode="lin" valueType="num">
                                      <p:cBhvr additive="base">
                                        <p:cTn id="56"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additive="base">
                                        <p:cTn id="61" dur="500" fill="hold"/>
                                        <p:tgtEl>
                                          <p:spTgt spid="59"/>
                                        </p:tgtEl>
                                        <p:attrNameLst>
                                          <p:attrName>ppt_x</p:attrName>
                                        </p:attrNameLst>
                                      </p:cBhvr>
                                      <p:tavLst>
                                        <p:tav tm="0">
                                          <p:val>
                                            <p:strVal val="#ppt_x"/>
                                          </p:val>
                                        </p:tav>
                                        <p:tav tm="100000">
                                          <p:val>
                                            <p:strVal val="#ppt_x"/>
                                          </p:val>
                                        </p:tav>
                                      </p:tavLst>
                                    </p:anim>
                                    <p:anim calcmode="lin" valueType="num">
                                      <p:cBhvr additive="base">
                                        <p:cTn id="62"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9" grpId="0"/>
      <p:bldP spid="51" grpId="0"/>
      <p:bldP spid="53" grpId="0"/>
      <p:bldP spid="54" grpId="0"/>
      <p:bldP spid="55" grpId="0"/>
      <p:bldP spid="56" grpId="0"/>
      <p:bldP spid="57" grpId="0"/>
      <p:bldP spid="58" grpId="0"/>
      <p:bldP spid="5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sm0007-GibsonOldWorld1758"/>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9218" name="Rectangle 2"/>
          <p:cNvSpPr>
            <a:spLocks noGrp="1" noChangeArrowheads="1"/>
          </p:cNvSpPr>
          <p:nvPr>
            <p:ph type="title"/>
          </p:nvPr>
        </p:nvSpPr>
        <p:spPr>
          <a:xfrm>
            <a:off x="0" y="274638"/>
            <a:ext cx="9144000" cy="1143000"/>
          </a:xfrm>
        </p:spPr>
        <p:txBody>
          <a:bodyPr/>
          <a:lstStyle/>
          <a:p>
            <a:pPr eaLnBrk="1" hangingPunct="1"/>
            <a:r>
              <a:rPr lang="en-US" sz="4000" b="1" smtClean="0">
                <a:solidFill>
                  <a:schemeClr val="accent2"/>
                </a:solidFill>
                <a:latin typeface="Times New Roman" pitchFamily="18" charset="0"/>
              </a:rPr>
              <a:t>Building Empires</a:t>
            </a:r>
          </a:p>
        </p:txBody>
      </p:sp>
      <p:sp>
        <p:nvSpPr>
          <p:cNvPr id="9219" name="Rectangle 3"/>
          <p:cNvSpPr>
            <a:spLocks noGrp="1" noChangeArrowheads="1"/>
          </p:cNvSpPr>
          <p:nvPr>
            <p:ph type="body" idx="1"/>
          </p:nvPr>
        </p:nvSpPr>
        <p:spPr>
          <a:xfrm>
            <a:off x="0" y="1341438"/>
            <a:ext cx="9144000" cy="4525962"/>
          </a:xfrm>
        </p:spPr>
        <p:txBody>
          <a:bodyPr/>
          <a:lstStyle/>
          <a:p>
            <a:pPr algn="ctr" eaLnBrk="1" hangingPunct="1">
              <a:buFontTx/>
              <a:buNone/>
            </a:pPr>
            <a:r>
              <a:rPr lang="en-US" sz="2800" b="1" smtClean="0">
                <a:latin typeface="Times New Roman" pitchFamily="18" charset="0"/>
              </a:rPr>
              <a:t>Read the top of page 139 and complete the </a:t>
            </a:r>
            <a:r>
              <a:rPr lang="en-US" sz="2800" b="1" i="1" smtClean="0">
                <a:latin typeface="Times New Roman" pitchFamily="18" charset="0"/>
              </a:rPr>
              <a:t>Activity</a:t>
            </a:r>
          </a:p>
        </p:txBody>
      </p:sp>
      <p:pic>
        <p:nvPicPr>
          <p:cNvPr id="9221" name="Picture 5" descr="Figure 6-3.jpg"/>
          <p:cNvPicPr>
            <a:picLocks noChangeAspect="1" noChangeArrowheads="1"/>
          </p:cNvPicPr>
          <p:nvPr/>
        </p:nvPicPr>
        <p:blipFill>
          <a:blip r:embed="rId3" cstate="print"/>
          <a:srcRect/>
          <a:stretch>
            <a:fillRect/>
          </a:stretch>
        </p:blipFill>
        <p:spPr bwMode="auto">
          <a:xfrm>
            <a:off x="990600" y="1905000"/>
            <a:ext cx="6953250" cy="3686175"/>
          </a:xfrm>
          <a:prstGeom prst="rect">
            <a:avLst/>
          </a:prstGeom>
          <a:noFill/>
          <a:ln w="9525">
            <a:noFill/>
            <a:miter lim="800000"/>
            <a:headEnd/>
            <a:tailEnd/>
          </a:ln>
        </p:spPr>
      </p:pic>
      <p:sp>
        <p:nvSpPr>
          <p:cNvPr id="9222" name="Text Box 6"/>
          <p:cNvSpPr txBox="1">
            <a:spLocks noChangeArrowheads="1"/>
          </p:cNvSpPr>
          <p:nvPr/>
        </p:nvSpPr>
        <p:spPr bwMode="auto">
          <a:xfrm>
            <a:off x="0" y="5807075"/>
            <a:ext cx="9144000" cy="822325"/>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Can you calculate the percent increases in both the land area and number of people during this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 to="" calcmode="lin" valueType="num">
                                      <p:cBhvr>
                                        <p:cTn id="7" dur="1" fill="hold"/>
                                        <p:tgtEl>
                                          <p:spTgt spid="9218"/>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9219">
                                            <p:txEl>
                                              <p:pRg st="0" end="0"/>
                                            </p:txEl>
                                          </p:spTgt>
                                        </p:tgtEl>
                                        <p:attrNameLst>
                                          <p:attrName>style.visibility</p:attrName>
                                        </p:attrNameLst>
                                      </p:cBhvr>
                                      <p:to>
                                        <p:strVal val="visible"/>
                                      </p:to>
                                    </p:set>
                                    <p:anim to="" calcmode="lin" valueType="num">
                                      <p:cBhvr>
                                        <p:cTn id="10" dur="1" fill="hold"/>
                                        <p:tgtEl>
                                          <p:spTgt spid="9219">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9221"/>
                                        </p:tgtEl>
                                        <p:attrNameLst>
                                          <p:attrName>style.visibility</p:attrName>
                                        </p:attrNameLst>
                                      </p:cBhvr>
                                      <p:to>
                                        <p:strVal val="visible"/>
                                      </p:to>
                                    </p:set>
                                    <p:anim to="" calcmode="lin" valueType="num">
                                      <p:cBhvr>
                                        <p:cTn id="13" dur="1" fill="hold"/>
                                        <p:tgtEl>
                                          <p:spTgt spid="9221"/>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9222"/>
                                        </p:tgtEl>
                                        <p:attrNameLst>
                                          <p:attrName>style.visibility</p:attrName>
                                        </p:attrNameLst>
                                      </p:cBhvr>
                                      <p:to>
                                        <p:strVal val="visible"/>
                                      </p:to>
                                    </p:set>
                                    <p:anim to="" calcmode="lin" valueType="num">
                                      <p:cBhvr>
                                        <p:cTn id="18" dur="1" fill="hold"/>
                                        <p:tgtEl>
                                          <p:spTgt spid="922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sm0007-GibsonOldWorld1758"/>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0242" name="Rectangle 2"/>
          <p:cNvSpPr>
            <a:spLocks noGrp="1" noChangeArrowheads="1"/>
          </p:cNvSpPr>
          <p:nvPr>
            <p:ph type="title"/>
          </p:nvPr>
        </p:nvSpPr>
        <p:spPr>
          <a:xfrm>
            <a:off x="0" y="274638"/>
            <a:ext cx="9144000" cy="1143000"/>
          </a:xfrm>
        </p:spPr>
        <p:txBody>
          <a:bodyPr/>
          <a:lstStyle/>
          <a:p>
            <a:pPr eaLnBrk="1" hangingPunct="1"/>
            <a:r>
              <a:rPr lang="en-US" b="1" smtClean="0">
                <a:solidFill>
                  <a:schemeClr val="accent2"/>
                </a:solidFill>
                <a:latin typeface="Times New Roman" pitchFamily="18" charset="0"/>
              </a:rPr>
              <a:t>The Scramble for Africa</a:t>
            </a:r>
          </a:p>
        </p:txBody>
      </p:sp>
      <p:sp>
        <p:nvSpPr>
          <p:cNvPr id="10243" name="Rectangle 3"/>
          <p:cNvSpPr>
            <a:spLocks noGrp="1" noChangeArrowheads="1"/>
          </p:cNvSpPr>
          <p:nvPr>
            <p:ph type="body" idx="1"/>
          </p:nvPr>
        </p:nvSpPr>
        <p:spPr>
          <a:xfrm>
            <a:off x="4419600" y="1524000"/>
            <a:ext cx="4267200" cy="4876800"/>
          </a:xfrm>
        </p:spPr>
        <p:txBody>
          <a:bodyPr/>
          <a:lstStyle/>
          <a:p>
            <a:pPr eaLnBrk="1" hangingPunct="1">
              <a:lnSpc>
                <a:spcPct val="80000"/>
              </a:lnSpc>
            </a:pPr>
            <a:r>
              <a:rPr lang="en-US" sz="2000" b="1" smtClean="0">
                <a:latin typeface="Times New Roman" pitchFamily="18" charset="0"/>
              </a:rPr>
              <a:t>What areas were the first to be colonized?  Which ones were last?</a:t>
            </a:r>
          </a:p>
          <a:p>
            <a:pPr eaLnBrk="1" hangingPunct="1">
              <a:lnSpc>
                <a:spcPct val="80000"/>
              </a:lnSpc>
            </a:pPr>
            <a:endParaRPr lang="en-US" sz="2000" b="1" smtClean="0">
              <a:latin typeface="Times New Roman" pitchFamily="18" charset="0"/>
            </a:endParaRPr>
          </a:p>
          <a:p>
            <a:pPr eaLnBrk="1" hangingPunct="1">
              <a:lnSpc>
                <a:spcPct val="80000"/>
              </a:lnSpc>
            </a:pPr>
            <a:r>
              <a:rPr lang="en-US" sz="2000" b="1" smtClean="0">
                <a:latin typeface="Times New Roman" pitchFamily="18" charset="0"/>
              </a:rPr>
              <a:t>Which imperial power controlled the largest area?  Which ones controlled only small areas?</a:t>
            </a:r>
          </a:p>
          <a:p>
            <a:pPr eaLnBrk="1" hangingPunct="1">
              <a:lnSpc>
                <a:spcPct val="80000"/>
              </a:lnSpc>
            </a:pPr>
            <a:endParaRPr lang="en-US" sz="2000" b="1" smtClean="0">
              <a:latin typeface="Times New Roman" pitchFamily="18" charset="0"/>
            </a:endParaRPr>
          </a:p>
          <a:p>
            <a:pPr eaLnBrk="1" hangingPunct="1">
              <a:lnSpc>
                <a:spcPct val="80000"/>
              </a:lnSpc>
            </a:pPr>
            <a:r>
              <a:rPr lang="en-US" sz="2000" b="1" smtClean="0">
                <a:latin typeface="Times New Roman" pitchFamily="18" charset="0"/>
              </a:rPr>
              <a:t>What geographic pattern does the French-controlled region show? What pattern does the British-controlled show?  What about the other European-controlled regions?</a:t>
            </a:r>
          </a:p>
          <a:p>
            <a:pPr eaLnBrk="1" hangingPunct="1">
              <a:lnSpc>
                <a:spcPct val="80000"/>
              </a:lnSpc>
            </a:pPr>
            <a:endParaRPr lang="en-US" sz="2000" b="1" smtClean="0">
              <a:latin typeface="Times New Roman" pitchFamily="18" charset="0"/>
            </a:endParaRPr>
          </a:p>
          <a:p>
            <a:pPr eaLnBrk="1" hangingPunct="1">
              <a:lnSpc>
                <a:spcPct val="80000"/>
              </a:lnSpc>
            </a:pPr>
            <a:r>
              <a:rPr lang="en-US" sz="2000" b="1" smtClean="0">
                <a:latin typeface="Times New Roman" pitchFamily="18" charset="0"/>
              </a:rPr>
              <a:t>Which countries remained independent?  Why do you suppose they were able to stay independent?</a:t>
            </a:r>
          </a:p>
        </p:txBody>
      </p:sp>
      <p:pic>
        <p:nvPicPr>
          <p:cNvPr id="10245" name="Picture 5" descr="Figure 6-4.jpg"/>
          <p:cNvPicPr>
            <a:picLocks noChangeAspect="1" noChangeArrowheads="1"/>
          </p:cNvPicPr>
          <p:nvPr/>
        </p:nvPicPr>
        <p:blipFill>
          <a:blip r:embed="rId3" cstate="print"/>
          <a:srcRect/>
          <a:stretch>
            <a:fillRect/>
          </a:stretch>
        </p:blipFill>
        <p:spPr bwMode="auto">
          <a:xfrm>
            <a:off x="228600" y="1371600"/>
            <a:ext cx="4125913" cy="5334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 to="" calcmode="lin" valueType="num">
                                      <p:cBhvr>
                                        <p:cTn id="7" dur="1" fill="hold"/>
                                        <p:tgtEl>
                                          <p:spTgt spid="1024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0245"/>
                                        </p:tgtEl>
                                        <p:attrNameLst>
                                          <p:attrName>style.visibility</p:attrName>
                                        </p:attrNameLst>
                                      </p:cBhvr>
                                      <p:to>
                                        <p:strVal val="visible"/>
                                      </p:to>
                                    </p:set>
                                    <p:anim to="" calcmode="lin" valueType="num">
                                      <p:cBhvr>
                                        <p:cTn id="10" dur="1" fill="hold"/>
                                        <p:tgtEl>
                                          <p:spTgt spid="10245"/>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10243">
                                            <p:txEl>
                                              <p:pRg st="0" end="0"/>
                                            </p:txEl>
                                          </p:spTgt>
                                        </p:tgtEl>
                                        <p:attrNameLst>
                                          <p:attrName>style.visibility</p:attrName>
                                        </p:attrNameLst>
                                      </p:cBhvr>
                                      <p:to>
                                        <p:strVal val="visible"/>
                                      </p:to>
                                    </p:set>
                                    <p:anim to="" calcmode="lin" valueType="num">
                                      <p:cBhvr>
                                        <p:cTn id="13" dur="1" fill="hold"/>
                                        <p:tgtEl>
                                          <p:spTgt spid="10243">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10243">
                                            <p:txEl>
                                              <p:pRg st="2" end="2"/>
                                            </p:txEl>
                                          </p:spTgt>
                                        </p:tgtEl>
                                        <p:attrNameLst>
                                          <p:attrName>style.visibility</p:attrName>
                                        </p:attrNameLst>
                                      </p:cBhvr>
                                      <p:to>
                                        <p:strVal val="visible"/>
                                      </p:to>
                                    </p:set>
                                    <p:anim to="" calcmode="lin" valueType="num">
                                      <p:cBhvr>
                                        <p:cTn id="18" dur="1" fill="hold"/>
                                        <p:tgtEl>
                                          <p:spTgt spid="10243">
                                            <p:txEl>
                                              <p:pRg st="2" end="2"/>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10243">
                                            <p:txEl>
                                              <p:pRg st="4" end="4"/>
                                            </p:txEl>
                                          </p:spTgt>
                                        </p:tgtEl>
                                        <p:attrNameLst>
                                          <p:attrName>style.visibility</p:attrName>
                                        </p:attrNameLst>
                                      </p:cBhvr>
                                      <p:to>
                                        <p:strVal val="visible"/>
                                      </p:to>
                                    </p:set>
                                    <p:anim to="" calcmode="lin" valueType="num">
                                      <p:cBhvr>
                                        <p:cTn id="23" dur="1" fill="hold"/>
                                        <p:tgtEl>
                                          <p:spTgt spid="10243">
                                            <p:txEl>
                                              <p:pRg st="4" end="4"/>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10243">
                                            <p:txEl>
                                              <p:pRg st="6" end="6"/>
                                            </p:txEl>
                                          </p:spTgt>
                                        </p:tgtEl>
                                        <p:attrNameLst>
                                          <p:attrName>style.visibility</p:attrName>
                                        </p:attrNameLst>
                                      </p:cBhvr>
                                      <p:to>
                                        <p:strVal val="visible"/>
                                      </p:to>
                                    </p:set>
                                    <p:anim to="" calcmode="lin" valueType="num">
                                      <p:cBhvr>
                                        <p:cTn id="28" dur="1" fill="hold"/>
                                        <p:tgtEl>
                                          <p:spTgt spid="1024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sm0007-GibsonOldWorld1758"/>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1266" name="Rectangle 2"/>
          <p:cNvSpPr>
            <a:spLocks noGrp="1" noChangeArrowheads="1"/>
          </p:cNvSpPr>
          <p:nvPr>
            <p:ph type="title"/>
          </p:nvPr>
        </p:nvSpPr>
        <p:spPr>
          <a:xfrm>
            <a:off x="0" y="274638"/>
            <a:ext cx="9144000" cy="1143000"/>
          </a:xfrm>
        </p:spPr>
        <p:txBody>
          <a:bodyPr/>
          <a:lstStyle/>
          <a:p>
            <a:pPr eaLnBrk="1" hangingPunct="1"/>
            <a:r>
              <a:rPr lang="en-US" b="1" smtClean="0">
                <a:solidFill>
                  <a:schemeClr val="accent2"/>
                </a:solidFill>
                <a:latin typeface="Times New Roman" pitchFamily="18" charset="0"/>
              </a:rPr>
              <a:t>The Scramble for Africa</a:t>
            </a:r>
          </a:p>
        </p:txBody>
      </p:sp>
      <p:sp>
        <p:nvSpPr>
          <p:cNvPr id="11267" name="Rectangle 3"/>
          <p:cNvSpPr>
            <a:spLocks noGrp="1" noChangeArrowheads="1"/>
          </p:cNvSpPr>
          <p:nvPr>
            <p:ph type="body" idx="1"/>
          </p:nvPr>
        </p:nvSpPr>
        <p:spPr>
          <a:xfrm>
            <a:off x="0" y="2027238"/>
            <a:ext cx="9144000" cy="4525962"/>
          </a:xfrm>
        </p:spPr>
        <p:txBody>
          <a:bodyPr/>
          <a:lstStyle/>
          <a:p>
            <a:pPr algn="ctr" eaLnBrk="1" hangingPunct="1">
              <a:buFontTx/>
              <a:buNone/>
            </a:pPr>
            <a:r>
              <a:rPr lang="en-US" sz="2800" b="1" smtClean="0">
                <a:latin typeface="Times New Roman" pitchFamily="18" charset="0"/>
              </a:rPr>
              <a:t>Read the first four paragraphs of page 140</a:t>
            </a:r>
          </a:p>
          <a:p>
            <a:pPr algn="ctr" eaLnBrk="1" hangingPunct="1">
              <a:buFontTx/>
              <a:buNone/>
            </a:pPr>
            <a:endParaRPr lang="en-US" sz="2800" b="1" smtClean="0">
              <a:latin typeface="Times New Roman" pitchFamily="18" charset="0"/>
            </a:endParaRPr>
          </a:p>
          <a:p>
            <a:pPr algn="ctr" eaLnBrk="1" hangingPunct="1">
              <a:buFontTx/>
              <a:buNone/>
            </a:pPr>
            <a:r>
              <a:rPr lang="en-US" sz="2800" b="1" smtClean="0">
                <a:latin typeface="Times New Roman" pitchFamily="18" charset="0"/>
              </a:rPr>
              <a:t>Now, listen to the words of Mukunzo Kioko…</a:t>
            </a:r>
          </a:p>
          <a:p>
            <a:pPr algn="ctr" eaLnBrk="1" hangingPunct="1">
              <a:buFontTx/>
              <a:buNone/>
            </a:pPr>
            <a:endParaRPr lang="en-US" sz="2800" b="1" smtClean="0">
              <a:latin typeface="Times New Roman" pitchFamily="18" charset="0"/>
            </a:endParaRPr>
          </a:p>
          <a:p>
            <a:pPr algn="ctr" eaLnBrk="1" hangingPunct="1">
              <a:buFontTx/>
              <a:buNone/>
            </a:pPr>
            <a:r>
              <a:rPr lang="en-US" sz="2800" b="1" smtClean="0">
                <a:latin typeface="Times New Roman" pitchFamily="18" charset="0"/>
              </a:rPr>
              <a:t>Are you able to complete the </a:t>
            </a:r>
            <a:r>
              <a:rPr lang="en-US" sz="2800" b="1" i="1" smtClean="0">
                <a:latin typeface="Times New Roman" pitchFamily="18" charset="0"/>
              </a:rPr>
              <a:t>Activity</a:t>
            </a:r>
            <a:r>
              <a:rPr lang="en-US" sz="2800" b="1" smtClean="0">
                <a:latin typeface="Times New Roman" pitchFamily="18" charset="0"/>
              </a:rPr>
              <a:t> at the bottom of the page?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 to="" calcmode="lin" valueType="num">
                                      <p:cBhvr>
                                        <p:cTn id="7" dur="1" fill="hold"/>
                                        <p:tgtEl>
                                          <p:spTgt spid="11266"/>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1267">
                                            <p:txEl>
                                              <p:pRg st="0" end="0"/>
                                            </p:txEl>
                                          </p:spTgt>
                                        </p:tgtEl>
                                        <p:attrNameLst>
                                          <p:attrName>style.visibility</p:attrName>
                                        </p:attrNameLst>
                                      </p:cBhvr>
                                      <p:to>
                                        <p:strVal val="visible"/>
                                      </p:to>
                                    </p:set>
                                    <p:anim to="" calcmode="lin" valueType="num">
                                      <p:cBhvr>
                                        <p:cTn id="10" dur="1" fill="hold"/>
                                        <p:tgtEl>
                                          <p:spTgt spid="11267">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anim to="" calcmode="lin" valueType="num">
                                      <p:cBhvr>
                                        <p:cTn id="15" dur="1" fill="hold"/>
                                        <p:tgtEl>
                                          <p:spTgt spid="11267">
                                            <p:txEl>
                                              <p:pRg st="2" end="2"/>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11267">
                                            <p:txEl>
                                              <p:pRg st="4" end="4"/>
                                            </p:txEl>
                                          </p:spTgt>
                                        </p:tgtEl>
                                        <p:attrNameLst>
                                          <p:attrName>style.visibility</p:attrName>
                                        </p:attrNameLst>
                                      </p:cBhvr>
                                      <p:to>
                                        <p:strVal val="visible"/>
                                      </p:to>
                                    </p:set>
                                    <p:anim to="" calcmode="lin" valueType="num">
                                      <p:cBhvr>
                                        <p:cTn id="20" dur="1" fill="hold"/>
                                        <p:tgtEl>
                                          <p:spTgt spid="11267">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sm0007-GibsonOldWorld1758"/>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2290" name="Rectangle 2"/>
          <p:cNvSpPr>
            <a:spLocks noGrp="1" noChangeArrowheads="1"/>
          </p:cNvSpPr>
          <p:nvPr>
            <p:ph type="title"/>
          </p:nvPr>
        </p:nvSpPr>
        <p:spPr>
          <a:xfrm>
            <a:off x="0" y="274638"/>
            <a:ext cx="9144000" cy="1143000"/>
          </a:xfrm>
        </p:spPr>
        <p:txBody>
          <a:bodyPr/>
          <a:lstStyle/>
          <a:p>
            <a:pPr eaLnBrk="1" hangingPunct="1"/>
            <a:r>
              <a:rPr lang="en-US" b="1" smtClean="0">
                <a:solidFill>
                  <a:schemeClr val="accent2"/>
                </a:solidFill>
                <a:latin typeface="Times New Roman" pitchFamily="18" charset="0"/>
              </a:rPr>
              <a:t>King Leopold and the Congo</a:t>
            </a:r>
          </a:p>
        </p:txBody>
      </p:sp>
      <p:sp>
        <p:nvSpPr>
          <p:cNvPr id="12291" name="Rectangle 3"/>
          <p:cNvSpPr>
            <a:spLocks noGrp="1" noChangeArrowheads="1"/>
          </p:cNvSpPr>
          <p:nvPr>
            <p:ph type="body" idx="1"/>
          </p:nvPr>
        </p:nvSpPr>
        <p:spPr>
          <a:xfrm>
            <a:off x="0" y="1600200"/>
            <a:ext cx="9144000" cy="4525963"/>
          </a:xfrm>
        </p:spPr>
        <p:txBody>
          <a:bodyPr/>
          <a:lstStyle/>
          <a:p>
            <a:pPr algn="ctr" eaLnBrk="1" hangingPunct="1">
              <a:lnSpc>
                <a:spcPct val="90000"/>
              </a:lnSpc>
              <a:buFontTx/>
              <a:buNone/>
            </a:pPr>
            <a:r>
              <a:rPr lang="en-US" sz="2400" b="1" smtClean="0">
                <a:latin typeface="Times New Roman" pitchFamily="18" charset="0"/>
              </a:rPr>
              <a:t>Review the Handout:</a:t>
            </a:r>
          </a:p>
          <a:p>
            <a:pPr algn="ctr" eaLnBrk="1" hangingPunct="1">
              <a:lnSpc>
                <a:spcPct val="90000"/>
              </a:lnSpc>
              <a:buFontTx/>
              <a:buNone/>
            </a:pPr>
            <a:endParaRPr lang="en-US" sz="2400" b="1" smtClean="0">
              <a:latin typeface="Times New Roman" pitchFamily="18" charset="0"/>
            </a:endParaRPr>
          </a:p>
          <a:p>
            <a:pPr algn="ctr" eaLnBrk="1" hangingPunct="1">
              <a:lnSpc>
                <a:spcPct val="90000"/>
              </a:lnSpc>
              <a:buFontTx/>
              <a:buNone/>
            </a:pPr>
            <a:r>
              <a:rPr lang="en-US" sz="2400" b="1" i="1" smtClean="0">
                <a:solidFill>
                  <a:schemeClr val="accent2"/>
                </a:solidFill>
                <a:latin typeface="Times New Roman" pitchFamily="18" charset="0"/>
              </a:rPr>
              <a:t>Legacies of Ethnocentric and Eurocentric Attitudes in Africa</a:t>
            </a:r>
          </a:p>
          <a:p>
            <a:pPr algn="ctr" eaLnBrk="1" hangingPunct="1">
              <a:lnSpc>
                <a:spcPct val="90000"/>
              </a:lnSpc>
              <a:buFontTx/>
              <a:buNone/>
            </a:pPr>
            <a:endParaRPr lang="en-US" sz="2400" b="1" i="1" smtClean="0">
              <a:solidFill>
                <a:schemeClr val="accent2"/>
              </a:solidFill>
              <a:latin typeface="Times New Roman" pitchFamily="18" charset="0"/>
            </a:endParaRPr>
          </a:p>
          <a:p>
            <a:pPr algn="ctr" eaLnBrk="1" hangingPunct="1">
              <a:lnSpc>
                <a:spcPct val="90000"/>
              </a:lnSpc>
              <a:buFontTx/>
              <a:buNone/>
            </a:pPr>
            <a:r>
              <a:rPr lang="en-US" sz="2400" b="1" smtClean="0">
                <a:latin typeface="Times New Roman" pitchFamily="18" charset="0"/>
              </a:rPr>
              <a:t>Read page 141</a:t>
            </a:r>
          </a:p>
          <a:p>
            <a:pPr algn="ctr" eaLnBrk="1" hangingPunct="1">
              <a:lnSpc>
                <a:spcPct val="90000"/>
              </a:lnSpc>
              <a:buFontTx/>
              <a:buNone/>
            </a:pPr>
            <a:endParaRPr lang="en-US" sz="2400" b="1" smtClean="0">
              <a:latin typeface="Times New Roman" pitchFamily="18" charset="0"/>
            </a:endParaRPr>
          </a:p>
          <a:p>
            <a:pPr algn="ctr" eaLnBrk="1" hangingPunct="1">
              <a:lnSpc>
                <a:spcPct val="90000"/>
              </a:lnSpc>
              <a:buFontTx/>
              <a:buNone/>
            </a:pPr>
            <a:r>
              <a:rPr lang="en-US" sz="2400" b="1" smtClean="0">
                <a:latin typeface="Times New Roman" pitchFamily="18" charset="0"/>
              </a:rPr>
              <a:t>Fill in the ‘Evidence’ side of the chart as you read</a:t>
            </a:r>
          </a:p>
          <a:p>
            <a:pPr algn="ctr" eaLnBrk="1" hangingPunct="1">
              <a:lnSpc>
                <a:spcPct val="90000"/>
              </a:lnSpc>
              <a:buFontTx/>
              <a:buNone/>
            </a:pPr>
            <a:endParaRPr lang="en-US" sz="2400" b="1" smtClean="0">
              <a:latin typeface="Times New Roman" pitchFamily="18" charset="0"/>
            </a:endParaRPr>
          </a:p>
          <a:p>
            <a:pPr algn="ctr" eaLnBrk="1" hangingPunct="1">
              <a:lnSpc>
                <a:spcPct val="90000"/>
              </a:lnSpc>
              <a:buFontTx/>
              <a:buNone/>
            </a:pPr>
            <a:r>
              <a:rPr lang="en-US" sz="2400" b="1" smtClean="0">
                <a:latin typeface="Times New Roman" pitchFamily="18" charset="0"/>
              </a:rPr>
              <a:t>Keep this handout for future reference…</a:t>
            </a:r>
          </a:p>
          <a:p>
            <a:pPr algn="ctr" eaLnBrk="1" hangingPunct="1">
              <a:lnSpc>
                <a:spcPct val="90000"/>
              </a:lnSpc>
              <a:buFontTx/>
              <a:buNone/>
            </a:pPr>
            <a:endParaRPr lang="en-US" sz="2400" b="1" smtClean="0">
              <a:latin typeface="Times New Roman" pitchFamily="18" charset="0"/>
            </a:endParaRPr>
          </a:p>
          <a:p>
            <a:pPr algn="ctr" eaLnBrk="1" hangingPunct="1">
              <a:lnSpc>
                <a:spcPct val="90000"/>
              </a:lnSpc>
              <a:buFontTx/>
              <a:buNone/>
            </a:pPr>
            <a:r>
              <a:rPr lang="en-US" sz="2400" b="1" smtClean="0">
                <a:latin typeface="Times New Roman" pitchFamily="18" charset="0"/>
              </a:rPr>
              <a:t>Don’t lose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 to="" calcmode="lin" valueType="num">
                                      <p:cBhvr>
                                        <p:cTn id="7" dur="1" fill="hold"/>
                                        <p:tgtEl>
                                          <p:spTgt spid="12290"/>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2291">
                                            <p:txEl>
                                              <p:pRg st="0" end="0"/>
                                            </p:txEl>
                                          </p:spTgt>
                                        </p:tgtEl>
                                        <p:attrNameLst>
                                          <p:attrName>style.visibility</p:attrName>
                                        </p:attrNameLst>
                                      </p:cBhvr>
                                      <p:to>
                                        <p:strVal val="visible"/>
                                      </p:to>
                                    </p:set>
                                    <p:anim to="" calcmode="lin" valueType="num">
                                      <p:cBhvr>
                                        <p:cTn id="10" dur="1" fill="hold"/>
                                        <p:tgtEl>
                                          <p:spTgt spid="12291">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anim to="" calcmode="lin" valueType="num">
                                      <p:cBhvr>
                                        <p:cTn id="13" dur="1" fill="hold"/>
                                        <p:tgtEl>
                                          <p:spTgt spid="12291">
                                            <p:txEl>
                                              <p:pRg st="2" end="2"/>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12291">
                                            <p:txEl>
                                              <p:pRg st="4" end="4"/>
                                            </p:txEl>
                                          </p:spTgt>
                                        </p:tgtEl>
                                        <p:attrNameLst>
                                          <p:attrName>style.visibility</p:attrName>
                                        </p:attrNameLst>
                                      </p:cBhvr>
                                      <p:to>
                                        <p:strVal val="visible"/>
                                      </p:to>
                                    </p:set>
                                    <p:anim to="" calcmode="lin" valueType="num">
                                      <p:cBhvr>
                                        <p:cTn id="18" dur="1" fill="hold"/>
                                        <p:tgtEl>
                                          <p:spTgt spid="12291">
                                            <p:txEl>
                                              <p:pRg st="4" end="4"/>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12291">
                                            <p:txEl>
                                              <p:pRg st="6" end="6"/>
                                            </p:txEl>
                                          </p:spTgt>
                                        </p:tgtEl>
                                        <p:attrNameLst>
                                          <p:attrName>style.visibility</p:attrName>
                                        </p:attrNameLst>
                                      </p:cBhvr>
                                      <p:to>
                                        <p:strVal val="visible"/>
                                      </p:to>
                                    </p:set>
                                    <p:anim to="" calcmode="lin" valueType="num">
                                      <p:cBhvr>
                                        <p:cTn id="21" dur="1" fill="hold"/>
                                        <p:tgtEl>
                                          <p:spTgt spid="12291">
                                            <p:txEl>
                                              <p:pRg st="6" end="6"/>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12291">
                                            <p:txEl>
                                              <p:pRg st="8" end="8"/>
                                            </p:txEl>
                                          </p:spTgt>
                                        </p:tgtEl>
                                        <p:attrNameLst>
                                          <p:attrName>style.visibility</p:attrName>
                                        </p:attrNameLst>
                                      </p:cBhvr>
                                      <p:to>
                                        <p:strVal val="visible"/>
                                      </p:to>
                                    </p:set>
                                    <p:anim to="" calcmode="lin" valueType="num">
                                      <p:cBhvr>
                                        <p:cTn id="24" dur="1" fill="hold"/>
                                        <p:tgtEl>
                                          <p:spTgt spid="12291">
                                            <p:txEl>
                                              <p:pRg st="8" end="8"/>
                                            </p:txEl>
                                          </p:spTgt>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12291">
                                            <p:txEl>
                                              <p:pRg st="10" end="10"/>
                                            </p:txEl>
                                          </p:spTgt>
                                        </p:tgtEl>
                                        <p:attrNameLst>
                                          <p:attrName>style.visibility</p:attrName>
                                        </p:attrNameLst>
                                      </p:cBhvr>
                                      <p:to>
                                        <p:strVal val="visible"/>
                                      </p:to>
                                    </p:set>
                                    <p:anim to="" calcmode="lin" valueType="num">
                                      <p:cBhvr>
                                        <p:cTn id="27" dur="1" fill="hold"/>
                                        <p:tgtEl>
                                          <p:spTgt spid="12291">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sm0007-GibsonOldWorld1758"/>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3314" name="Rectangle 2"/>
          <p:cNvSpPr>
            <a:spLocks noGrp="1" noChangeArrowheads="1"/>
          </p:cNvSpPr>
          <p:nvPr>
            <p:ph type="title"/>
          </p:nvPr>
        </p:nvSpPr>
        <p:spPr>
          <a:xfrm>
            <a:off x="0" y="274638"/>
            <a:ext cx="9144000" cy="1143000"/>
          </a:xfrm>
        </p:spPr>
        <p:txBody>
          <a:bodyPr/>
          <a:lstStyle/>
          <a:p>
            <a:pPr eaLnBrk="1" hangingPunct="1"/>
            <a:r>
              <a:rPr lang="en-US" sz="4000" b="1" smtClean="0">
                <a:solidFill>
                  <a:schemeClr val="accent2"/>
                </a:solidFill>
                <a:latin typeface="Times New Roman" pitchFamily="18" charset="0"/>
              </a:rPr>
              <a:t>Evidence of Legacies in the Congo</a:t>
            </a:r>
          </a:p>
        </p:txBody>
      </p:sp>
      <p:sp>
        <p:nvSpPr>
          <p:cNvPr id="13315" name="Rectangle 3"/>
          <p:cNvSpPr>
            <a:spLocks noGrp="1" noChangeArrowheads="1"/>
          </p:cNvSpPr>
          <p:nvPr>
            <p:ph type="body" idx="1"/>
          </p:nvPr>
        </p:nvSpPr>
        <p:spPr>
          <a:xfrm>
            <a:off x="0" y="2286000"/>
            <a:ext cx="9144000" cy="3200400"/>
          </a:xfrm>
        </p:spPr>
        <p:txBody>
          <a:bodyPr/>
          <a:lstStyle/>
          <a:p>
            <a:pPr algn="ctr" eaLnBrk="1" hangingPunct="1">
              <a:buFontTx/>
              <a:buNone/>
            </a:pPr>
            <a:r>
              <a:rPr lang="en-US" sz="2400" b="1" smtClean="0">
                <a:latin typeface="Times New Roman" pitchFamily="18" charset="0"/>
              </a:rPr>
              <a:t>The European development of the slave trade</a:t>
            </a:r>
          </a:p>
          <a:p>
            <a:pPr algn="ctr" eaLnBrk="1" hangingPunct="1">
              <a:buFontTx/>
              <a:buNone/>
            </a:pPr>
            <a:endParaRPr lang="en-US" sz="2400" b="1" smtClean="0">
              <a:latin typeface="Times New Roman" pitchFamily="18" charset="0"/>
            </a:endParaRPr>
          </a:p>
          <a:p>
            <a:pPr algn="ctr" eaLnBrk="1" hangingPunct="1">
              <a:buFontTx/>
              <a:buNone/>
            </a:pPr>
            <a:r>
              <a:rPr lang="en-US" sz="2400" b="1" smtClean="0">
                <a:latin typeface="Times New Roman" pitchFamily="18" charset="0"/>
              </a:rPr>
              <a:t>Imperial powers’ policies of promoting mercantilism and global trade</a:t>
            </a:r>
          </a:p>
          <a:p>
            <a:pPr algn="ctr" eaLnBrk="1" hangingPunct="1">
              <a:buFontTx/>
              <a:buNone/>
            </a:pPr>
            <a:endParaRPr lang="en-US" sz="2400" b="1" smtClean="0">
              <a:latin typeface="Times New Roman" pitchFamily="18" charset="0"/>
            </a:endParaRPr>
          </a:p>
          <a:p>
            <a:pPr algn="ctr" eaLnBrk="1" hangingPunct="1">
              <a:buFontTx/>
              <a:buNone/>
            </a:pPr>
            <a:r>
              <a:rPr lang="en-US" sz="2400" b="1" smtClean="0">
                <a:latin typeface="Times New Roman" pitchFamily="18" charset="0"/>
              </a:rPr>
              <a:t>European (Eurocentric) attitudes that saw nothing wrong with conquering and ruling the Americas, Africa and Asia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 to="" calcmode="lin" valueType="num">
                                      <p:cBhvr>
                                        <p:cTn id="7" dur="1" fill="hold"/>
                                        <p:tgtEl>
                                          <p:spTgt spid="1331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3315">
                                            <p:txEl>
                                              <p:pRg st="0" end="0"/>
                                            </p:txEl>
                                          </p:spTgt>
                                        </p:tgtEl>
                                        <p:attrNameLst>
                                          <p:attrName>style.visibility</p:attrName>
                                        </p:attrNameLst>
                                      </p:cBhvr>
                                      <p:to>
                                        <p:strVal val="visible"/>
                                      </p:to>
                                    </p:set>
                                    <p:anim to="" calcmode="lin" valueType="num">
                                      <p:cBhvr>
                                        <p:cTn id="12" dur="1" fill="hold"/>
                                        <p:tgtEl>
                                          <p:spTgt spid="13315">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 to="" calcmode="lin" valueType="num">
                                      <p:cBhvr>
                                        <p:cTn id="17" dur="1" fill="hold"/>
                                        <p:tgtEl>
                                          <p:spTgt spid="13315">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3315">
                                            <p:txEl>
                                              <p:pRg st="4" end="4"/>
                                            </p:txEl>
                                          </p:spTgt>
                                        </p:tgtEl>
                                        <p:attrNameLst>
                                          <p:attrName>style.visibility</p:attrName>
                                        </p:attrNameLst>
                                      </p:cBhvr>
                                      <p:to>
                                        <p:strVal val="visible"/>
                                      </p:to>
                                    </p:set>
                                    <p:anim to="" calcmode="lin" valueType="num">
                                      <p:cBhvr>
                                        <p:cTn id="22" dur="1" fill="hold"/>
                                        <p:tgtEl>
                                          <p:spTgt spid="13315">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sm0007-GibsonOldWorld1758"/>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4338" name="Rectangle 2"/>
          <p:cNvSpPr>
            <a:spLocks noGrp="1" noChangeArrowheads="1"/>
          </p:cNvSpPr>
          <p:nvPr>
            <p:ph type="title"/>
          </p:nvPr>
        </p:nvSpPr>
        <p:spPr>
          <a:xfrm>
            <a:off x="0" y="274638"/>
            <a:ext cx="9144000" cy="1143000"/>
          </a:xfrm>
        </p:spPr>
        <p:txBody>
          <a:bodyPr/>
          <a:lstStyle/>
          <a:p>
            <a:pPr eaLnBrk="1" hangingPunct="1"/>
            <a:r>
              <a:rPr lang="en-US" sz="3600" b="1" smtClean="0">
                <a:solidFill>
                  <a:schemeClr val="accent2"/>
                </a:solidFill>
                <a:latin typeface="Times New Roman" pitchFamily="18" charset="0"/>
              </a:rPr>
              <a:t>The Continuing Legacy in the Congo Today</a:t>
            </a:r>
          </a:p>
        </p:txBody>
      </p:sp>
      <p:sp>
        <p:nvSpPr>
          <p:cNvPr id="14339" name="Rectangle 3"/>
          <p:cNvSpPr>
            <a:spLocks noGrp="1" noChangeArrowheads="1"/>
          </p:cNvSpPr>
          <p:nvPr>
            <p:ph type="body" idx="1"/>
          </p:nvPr>
        </p:nvSpPr>
        <p:spPr>
          <a:xfrm>
            <a:off x="0" y="2636838"/>
            <a:ext cx="9144000" cy="2697162"/>
          </a:xfrm>
        </p:spPr>
        <p:txBody>
          <a:bodyPr/>
          <a:lstStyle/>
          <a:p>
            <a:pPr algn="ctr" eaLnBrk="1" hangingPunct="1">
              <a:buFontTx/>
              <a:buNone/>
            </a:pPr>
            <a:r>
              <a:rPr lang="en-US" sz="2400" b="1" smtClean="0">
                <a:latin typeface="Times New Roman" pitchFamily="18" charset="0"/>
              </a:rPr>
              <a:t>The effect of the slave trade on race relations around the globe today</a:t>
            </a:r>
          </a:p>
          <a:p>
            <a:pPr algn="ctr" eaLnBrk="1" hangingPunct="1">
              <a:buFontTx/>
              <a:buNone/>
            </a:pPr>
            <a:endParaRPr lang="en-US" sz="2400" b="1" smtClean="0">
              <a:latin typeface="Times New Roman" pitchFamily="18" charset="0"/>
            </a:endParaRPr>
          </a:p>
          <a:p>
            <a:pPr algn="ctr" eaLnBrk="1" hangingPunct="1">
              <a:buFontTx/>
              <a:buNone/>
            </a:pPr>
            <a:r>
              <a:rPr lang="en-US" sz="2400" b="1" smtClean="0">
                <a:latin typeface="Times New Roman" pitchFamily="18" charset="0"/>
              </a:rPr>
              <a:t>The global dominance of the European and American economies</a:t>
            </a:r>
          </a:p>
          <a:p>
            <a:pPr algn="ctr" eaLnBrk="1" hangingPunct="1">
              <a:buFontTx/>
              <a:buNone/>
            </a:pPr>
            <a:endParaRPr lang="en-US" sz="2400" b="1" smtClean="0">
              <a:latin typeface="Times New Roman" pitchFamily="18" charset="0"/>
            </a:endParaRPr>
          </a:p>
          <a:p>
            <a:pPr algn="ctr" eaLnBrk="1" hangingPunct="1">
              <a:buFontTx/>
              <a:buNone/>
            </a:pPr>
            <a:r>
              <a:rPr lang="en-US" sz="2400" b="1" smtClean="0">
                <a:latin typeface="Times New Roman" pitchFamily="18" charset="0"/>
              </a:rPr>
              <a:t>The willingness of some countries to interfere in the politics of other countries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 to="" calcmode="lin" valueType="num">
                                      <p:cBhvr>
                                        <p:cTn id="7" dur="1" fill="hold"/>
                                        <p:tgtEl>
                                          <p:spTgt spid="1433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 to="" calcmode="lin" valueType="num">
                                      <p:cBhvr>
                                        <p:cTn id="12" dur="1" fill="hold"/>
                                        <p:tgtEl>
                                          <p:spTgt spid="14339">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 to="" calcmode="lin" valueType="num">
                                      <p:cBhvr>
                                        <p:cTn id="17" dur="1" fill="hold"/>
                                        <p:tgtEl>
                                          <p:spTgt spid="14339">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4339">
                                            <p:txEl>
                                              <p:pRg st="4" end="4"/>
                                            </p:txEl>
                                          </p:spTgt>
                                        </p:tgtEl>
                                        <p:attrNameLst>
                                          <p:attrName>style.visibility</p:attrName>
                                        </p:attrNameLst>
                                      </p:cBhvr>
                                      <p:to>
                                        <p:strVal val="visible"/>
                                      </p:to>
                                    </p:set>
                                    <p:anim to="" calcmode="lin" valueType="num">
                                      <p:cBhvr>
                                        <p:cTn id="22" dur="1" fill="hold"/>
                                        <p:tgtEl>
                                          <p:spTgt spid="14339">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sm0007-GibsonOldWorld1758"/>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5362" name="Rectangle 2"/>
          <p:cNvSpPr>
            <a:spLocks noGrp="1" noChangeArrowheads="1"/>
          </p:cNvSpPr>
          <p:nvPr>
            <p:ph type="title"/>
          </p:nvPr>
        </p:nvSpPr>
        <p:spPr>
          <a:xfrm>
            <a:off x="0" y="274638"/>
            <a:ext cx="9144000" cy="1143000"/>
          </a:xfrm>
        </p:spPr>
        <p:txBody>
          <a:bodyPr/>
          <a:lstStyle/>
          <a:p>
            <a:pPr eaLnBrk="1" hangingPunct="1"/>
            <a:r>
              <a:rPr lang="en-US" b="1" smtClean="0">
                <a:solidFill>
                  <a:schemeClr val="accent2"/>
                </a:solidFill>
                <a:latin typeface="Times New Roman" pitchFamily="18" charset="0"/>
              </a:rPr>
              <a:t>And Finally…</a:t>
            </a:r>
          </a:p>
        </p:txBody>
      </p:sp>
      <p:sp>
        <p:nvSpPr>
          <p:cNvPr id="15363" name="Rectangle 3"/>
          <p:cNvSpPr>
            <a:spLocks noGrp="1" noChangeArrowheads="1"/>
          </p:cNvSpPr>
          <p:nvPr>
            <p:ph type="body" idx="1"/>
          </p:nvPr>
        </p:nvSpPr>
        <p:spPr>
          <a:xfrm>
            <a:off x="0" y="1905000"/>
            <a:ext cx="9144000" cy="3962400"/>
          </a:xfrm>
        </p:spPr>
        <p:txBody>
          <a:bodyPr/>
          <a:lstStyle/>
          <a:p>
            <a:pPr algn="ctr" eaLnBrk="1" hangingPunct="1">
              <a:buFontTx/>
              <a:buNone/>
            </a:pPr>
            <a:r>
              <a:rPr lang="en-US" sz="2400" b="1" smtClean="0">
                <a:latin typeface="Times New Roman" pitchFamily="18" charset="0"/>
              </a:rPr>
              <a:t>Begin a </a:t>
            </a:r>
            <a:r>
              <a:rPr lang="en-US" sz="2400" b="1" smtClean="0">
                <a:solidFill>
                  <a:srgbClr val="FF3300"/>
                </a:solidFill>
                <a:latin typeface="Times New Roman" pitchFamily="18" charset="0"/>
              </a:rPr>
              <a:t>list</a:t>
            </a:r>
            <a:r>
              <a:rPr lang="en-US" sz="2400" b="1" smtClean="0">
                <a:latin typeface="Times New Roman" pitchFamily="18" charset="0"/>
              </a:rPr>
              <a:t> of terms from this chapter, which include… </a:t>
            </a:r>
          </a:p>
          <a:p>
            <a:pPr algn="ctr" eaLnBrk="1" hangingPunct="1">
              <a:buFontTx/>
              <a:buNone/>
            </a:pPr>
            <a:endParaRPr lang="en-US" sz="2400" b="1" smtClean="0">
              <a:latin typeface="Times New Roman" pitchFamily="18" charset="0"/>
            </a:endParaRPr>
          </a:p>
          <a:p>
            <a:pPr algn="ctr" eaLnBrk="1" hangingPunct="1">
              <a:buFontTx/>
              <a:buNone/>
            </a:pPr>
            <a:r>
              <a:rPr lang="en-US" sz="2400" b="1" smtClean="0">
                <a:latin typeface="Times New Roman" pitchFamily="18" charset="0"/>
              </a:rPr>
              <a:t>Any term or phrase that would be considered important in helping you with your …</a:t>
            </a:r>
          </a:p>
          <a:p>
            <a:pPr algn="ctr" eaLnBrk="1" hangingPunct="1">
              <a:buFontTx/>
              <a:buNone/>
            </a:pPr>
            <a:endParaRPr lang="en-US" sz="2400" b="1" smtClean="0">
              <a:latin typeface="Times New Roman" pitchFamily="18" charset="0"/>
            </a:endParaRPr>
          </a:p>
          <a:p>
            <a:pPr algn="ctr" eaLnBrk="1" hangingPunct="1">
              <a:buFontTx/>
              <a:buNone/>
            </a:pPr>
            <a:r>
              <a:rPr lang="en-US" sz="2400" b="1" smtClean="0">
                <a:solidFill>
                  <a:srgbClr val="FF3300"/>
                </a:solidFill>
                <a:latin typeface="Times New Roman" pitchFamily="18" charset="0"/>
              </a:rPr>
              <a:t>Four Corners Debate!</a:t>
            </a:r>
          </a:p>
          <a:p>
            <a:pPr algn="ctr" eaLnBrk="1" hangingPunct="1">
              <a:buFontTx/>
              <a:buNone/>
            </a:pPr>
            <a:endParaRPr lang="en-US" sz="2400" b="1" smtClean="0">
              <a:solidFill>
                <a:srgbClr val="FF3300"/>
              </a:solidFill>
              <a:latin typeface="Times New Roman" pitchFamily="18" charset="0"/>
            </a:endParaRPr>
          </a:p>
          <a:p>
            <a:pPr algn="ctr" eaLnBrk="1" hangingPunct="1">
              <a:buFontTx/>
              <a:buNone/>
            </a:pPr>
            <a:r>
              <a:rPr lang="en-US" sz="2400" b="1" smtClean="0">
                <a:latin typeface="Times New Roman" pitchFamily="18" charset="0"/>
              </a:rPr>
              <a:t>Any suggestions as to what you should include?</a:t>
            </a:r>
          </a:p>
          <a:p>
            <a:pPr algn="ctr" eaLnBrk="1" hangingPunct="1">
              <a:buFontTx/>
              <a:buNone/>
            </a:pPr>
            <a:endParaRPr lang="en-US" sz="2400" b="1"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 to="" calcmode="lin" valueType="num">
                                      <p:cBhvr>
                                        <p:cTn id="7" dur="1" fill="hold"/>
                                        <p:tgtEl>
                                          <p:spTgt spid="1536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 to="" calcmode="lin" valueType="num">
                                      <p:cBhvr>
                                        <p:cTn id="12" dur="1" fill="hold"/>
                                        <p:tgtEl>
                                          <p:spTgt spid="1536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 to="" calcmode="lin" valueType="num">
                                      <p:cBhvr>
                                        <p:cTn id="17" dur="1" fill="hold"/>
                                        <p:tgtEl>
                                          <p:spTgt spid="1536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5363">
                                            <p:txEl>
                                              <p:pRg st="4" end="4"/>
                                            </p:txEl>
                                          </p:spTgt>
                                        </p:tgtEl>
                                        <p:attrNameLst>
                                          <p:attrName>style.visibility</p:attrName>
                                        </p:attrNameLst>
                                      </p:cBhvr>
                                      <p:to>
                                        <p:strVal val="visible"/>
                                      </p:to>
                                    </p:set>
                                    <p:anim to="" calcmode="lin" valueType="num">
                                      <p:cBhvr>
                                        <p:cTn id="22" dur="1" fill="hold"/>
                                        <p:tgtEl>
                                          <p:spTgt spid="1536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5363">
                                            <p:txEl>
                                              <p:pRg st="6" end="6"/>
                                            </p:txEl>
                                          </p:spTgt>
                                        </p:tgtEl>
                                        <p:attrNameLst>
                                          <p:attrName>style.visibility</p:attrName>
                                        </p:attrNameLst>
                                      </p:cBhvr>
                                      <p:to>
                                        <p:strVal val="visible"/>
                                      </p:to>
                                    </p:set>
                                    <p:anim to="" calcmode="lin" valueType="num">
                                      <p:cBhvr>
                                        <p:cTn id="27" dur="1" fill="hold"/>
                                        <p:tgtEl>
                                          <p:spTgt spid="1536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Antique_Map_Plancius_World"/>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1747" name="Rectangle 3"/>
          <p:cNvSpPr>
            <a:spLocks noGrp="1" noChangeArrowheads="1"/>
          </p:cNvSpPr>
          <p:nvPr>
            <p:ph type="title"/>
          </p:nvPr>
        </p:nvSpPr>
        <p:spPr>
          <a:xfrm>
            <a:off x="0" y="76200"/>
            <a:ext cx="9144000" cy="762000"/>
          </a:xfrm>
        </p:spPr>
        <p:txBody>
          <a:bodyPr/>
          <a:lstStyle/>
          <a:p>
            <a:pPr eaLnBrk="1" hangingPunct="1"/>
            <a:r>
              <a:rPr lang="en-US" sz="3600" b="1" smtClean="0">
                <a:solidFill>
                  <a:srgbClr val="FF3300"/>
                </a:solidFill>
                <a:latin typeface="Times New Roman" pitchFamily="18" charset="0"/>
              </a:rPr>
              <a:t>How Has Cultural Contact Affected People?</a:t>
            </a:r>
          </a:p>
        </p:txBody>
      </p:sp>
      <p:sp>
        <p:nvSpPr>
          <p:cNvPr id="31748" name="Rectangle 4"/>
          <p:cNvSpPr>
            <a:spLocks noGrp="1" noChangeArrowheads="1"/>
          </p:cNvSpPr>
          <p:nvPr>
            <p:ph type="body" idx="1"/>
          </p:nvPr>
        </p:nvSpPr>
        <p:spPr>
          <a:xfrm>
            <a:off x="0" y="4800600"/>
            <a:ext cx="9144000" cy="1752600"/>
          </a:xfrm>
        </p:spPr>
        <p:txBody>
          <a:bodyPr/>
          <a:lstStyle/>
          <a:p>
            <a:pPr algn="ctr" eaLnBrk="1" hangingPunct="1">
              <a:lnSpc>
                <a:spcPct val="80000"/>
              </a:lnSpc>
              <a:buFontTx/>
              <a:buNone/>
            </a:pPr>
            <a:r>
              <a:rPr lang="en-US" sz="2400" b="1" smtClean="0">
                <a:latin typeface="Times New Roman" pitchFamily="18" charset="0"/>
              </a:rPr>
              <a:t>With a partner, review the map by writing six questions about the map that can fit into the following three categories:</a:t>
            </a:r>
          </a:p>
          <a:p>
            <a:pPr algn="ctr" eaLnBrk="1" hangingPunct="1">
              <a:lnSpc>
                <a:spcPct val="80000"/>
              </a:lnSpc>
              <a:buFontTx/>
              <a:buNone/>
            </a:pPr>
            <a:r>
              <a:rPr lang="en-US" sz="2400" b="1" smtClean="0">
                <a:solidFill>
                  <a:srgbClr val="FF3300"/>
                </a:solidFill>
                <a:latin typeface="Times New Roman" pitchFamily="18" charset="0"/>
              </a:rPr>
              <a:t>People, Places and Things</a:t>
            </a:r>
          </a:p>
          <a:p>
            <a:pPr algn="ctr" eaLnBrk="1" hangingPunct="1">
              <a:lnSpc>
                <a:spcPct val="80000"/>
              </a:lnSpc>
              <a:buFontTx/>
              <a:buNone/>
            </a:pPr>
            <a:endParaRPr lang="en-US" sz="1200" b="1" smtClean="0">
              <a:solidFill>
                <a:srgbClr val="FF3300"/>
              </a:solidFill>
              <a:latin typeface="Times New Roman" pitchFamily="18" charset="0"/>
            </a:endParaRPr>
          </a:p>
          <a:p>
            <a:pPr algn="ctr" eaLnBrk="1" hangingPunct="1">
              <a:lnSpc>
                <a:spcPct val="80000"/>
              </a:lnSpc>
              <a:buFontTx/>
              <a:buNone/>
            </a:pPr>
            <a:r>
              <a:rPr lang="en-US" sz="2400" b="1" smtClean="0">
                <a:latin typeface="Times New Roman" pitchFamily="18" charset="0"/>
              </a:rPr>
              <a:t>If time, pass your questions on to someone else to answer</a:t>
            </a:r>
          </a:p>
        </p:txBody>
      </p:sp>
      <p:pic>
        <p:nvPicPr>
          <p:cNvPr id="31749" name="Picture 5" descr="Figure 6-7.jpg"/>
          <p:cNvPicPr>
            <a:picLocks noChangeAspect="1" noChangeArrowheads="1"/>
          </p:cNvPicPr>
          <p:nvPr/>
        </p:nvPicPr>
        <p:blipFill>
          <a:blip r:embed="rId3" cstate="print"/>
          <a:srcRect/>
          <a:stretch>
            <a:fillRect/>
          </a:stretch>
        </p:blipFill>
        <p:spPr bwMode="auto">
          <a:xfrm>
            <a:off x="2133600" y="1600200"/>
            <a:ext cx="4800600" cy="3009900"/>
          </a:xfrm>
          <a:prstGeom prst="rect">
            <a:avLst/>
          </a:prstGeom>
          <a:noFill/>
          <a:ln w="9525">
            <a:noFill/>
            <a:miter lim="800000"/>
            <a:headEnd/>
            <a:tailEnd/>
          </a:ln>
        </p:spPr>
      </p:pic>
      <p:sp>
        <p:nvSpPr>
          <p:cNvPr id="31750" name="Text Box 6"/>
          <p:cNvSpPr txBox="1">
            <a:spLocks noChangeArrowheads="1"/>
          </p:cNvSpPr>
          <p:nvPr/>
        </p:nvSpPr>
        <p:spPr bwMode="auto">
          <a:xfrm>
            <a:off x="0" y="2438400"/>
            <a:ext cx="2209800" cy="931863"/>
          </a:xfrm>
          <a:prstGeom prst="rect">
            <a:avLst/>
          </a:prstGeom>
          <a:noFill/>
          <a:ln w="9525">
            <a:noFill/>
            <a:miter lim="800000"/>
            <a:headEnd/>
            <a:tailEnd/>
          </a:ln>
        </p:spPr>
        <p:txBody>
          <a:bodyPr>
            <a:spAutoFit/>
          </a:bodyPr>
          <a:lstStyle/>
          <a:p>
            <a:pPr algn="ctr">
              <a:lnSpc>
                <a:spcPct val="80000"/>
              </a:lnSpc>
              <a:spcBef>
                <a:spcPct val="20000"/>
              </a:spcBef>
            </a:pPr>
            <a:r>
              <a:rPr lang="en-US" sz="2400" b="1">
                <a:latin typeface="Times New Roman" pitchFamily="18" charset="0"/>
              </a:rPr>
              <a:t>Read page 144</a:t>
            </a:r>
          </a:p>
          <a:p>
            <a:pPr>
              <a:spcBef>
                <a:spcPct val="50000"/>
              </a:spcBef>
            </a:pPr>
            <a:endParaRPr lang="en-US" sz="2400" b="1">
              <a:latin typeface="Times New Roman" pitchFamily="18" charset="0"/>
            </a:endParaRPr>
          </a:p>
        </p:txBody>
      </p:sp>
      <p:sp>
        <p:nvSpPr>
          <p:cNvPr id="31751" name="Text Box 7"/>
          <p:cNvSpPr txBox="1">
            <a:spLocks noChangeArrowheads="1"/>
          </p:cNvSpPr>
          <p:nvPr/>
        </p:nvSpPr>
        <p:spPr bwMode="auto">
          <a:xfrm>
            <a:off x="7162800" y="2286000"/>
            <a:ext cx="1752600" cy="915988"/>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Complete the </a:t>
            </a:r>
            <a:r>
              <a:rPr lang="en-US" b="1" i="1">
                <a:latin typeface="Times New Roman" pitchFamily="18" charset="0"/>
              </a:rPr>
              <a:t>Activity</a:t>
            </a:r>
            <a:r>
              <a:rPr lang="en-US" b="1">
                <a:latin typeface="Times New Roman" pitchFamily="18" charset="0"/>
              </a:rPr>
              <a:t>  on page 144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1747"/>
                                        </p:tgtEl>
                                        <p:attrNameLst>
                                          <p:attrName>style.visibility</p:attrName>
                                        </p:attrNameLst>
                                      </p:cBhvr>
                                      <p:to>
                                        <p:strVal val="visible"/>
                                      </p:to>
                                    </p:set>
                                    <p:anim to="" calcmode="lin" valueType="num">
                                      <p:cBhvr>
                                        <p:cTn id="7" dur="1" fill="hold"/>
                                        <p:tgtEl>
                                          <p:spTgt spid="31747"/>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1749"/>
                                        </p:tgtEl>
                                        <p:attrNameLst>
                                          <p:attrName>style.visibility</p:attrName>
                                        </p:attrNameLst>
                                      </p:cBhvr>
                                      <p:to>
                                        <p:strVal val="visible"/>
                                      </p:to>
                                    </p:set>
                                    <p:anim to="" calcmode="lin" valueType="num">
                                      <p:cBhvr>
                                        <p:cTn id="10" dur="1" fill="hold"/>
                                        <p:tgtEl>
                                          <p:spTgt spid="31749"/>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31750"/>
                                        </p:tgtEl>
                                        <p:attrNameLst>
                                          <p:attrName>style.visibility</p:attrName>
                                        </p:attrNameLst>
                                      </p:cBhvr>
                                      <p:to>
                                        <p:strVal val="visible"/>
                                      </p:to>
                                    </p:set>
                                    <p:anim to="" calcmode="lin" valueType="num">
                                      <p:cBhvr>
                                        <p:cTn id="13" dur="1" fill="hold"/>
                                        <p:tgtEl>
                                          <p:spTgt spid="31750"/>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31748">
                                            <p:txEl>
                                              <p:pRg st="0" end="0"/>
                                            </p:txEl>
                                          </p:spTgt>
                                        </p:tgtEl>
                                        <p:attrNameLst>
                                          <p:attrName>style.visibility</p:attrName>
                                        </p:attrNameLst>
                                      </p:cBhvr>
                                      <p:to>
                                        <p:strVal val="visible"/>
                                      </p:to>
                                    </p:set>
                                    <p:anim to="" calcmode="lin" valueType="num">
                                      <p:cBhvr>
                                        <p:cTn id="18" dur="1" fill="hold"/>
                                        <p:tgtEl>
                                          <p:spTgt spid="31748">
                                            <p:txEl>
                                              <p:pRg st="0" end="0"/>
                                            </p:txEl>
                                          </p:spTgt>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31748">
                                            <p:txEl>
                                              <p:pRg st="1" end="1"/>
                                            </p:txEl>
                                          </p:spTgt>
                                        </p:tgtEl>
                                        <p:attrNameLst>
                                          <p:attrName>style.visibility</p:attrName>
                                        </p:attrNameLst>
                                      </p:cBhvr>
                                      <p:to>
                                        <p:strVal val="visible"/>
                                      </p:to>
                                    </p:set>
                                    <p:anim to="" calcmode="lin" valueType="num">
                                      <p:cBhvr>
                                        <p:cTn id="21" dur="1" fill="hold"/>
                                        <p:tgtEl>
                                          <p:spTgt spid="31748">
                                            <p:txEl>
                                              <p:pRg st="1" end="1"/>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31748">
                                            <p:txEl>
                                              <p:pRg st="3" end="3"/>
                                            </p:txEl>
                                          </p:spTgt>
                                        </p:tgtEl>
                                        <p:attrNameLst>
                                          <p:attrName>style.visibility</p:attrName>
                                        </p:attrNameLst>
                                      </p:cBhvr>
                                      <p:to>
                                        <p:strVal val="visible"/>
                                      </p:to>
                                    </p:set>
                                    <p:anim to="" calcmode="lin" valueType="num">
                                      <p:cBhvr>
                                        <p:cTn id="26" dur="1" fill="hold"/>
                                        <p:tgtEl>
                                          <p:spTgt spid="31748">
                                            <p:txEl>
                                              <p:pRg st="3" end="3"/>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grpId="0" nodeType="clickEffect">
                                  <p:stCondLst>
                                    <p:cond delay="0"/>
                                  </p:stCondLst>
                                  <p:childTnLst>
                                    <p:set>
                                      <p:cBhvr>
                                        <p:cTn id="30" dur="1" fill="hold">
                                          <p:stCondLst>
                                            <p:cond delay="0"/>
                                          </p:stCondLst>
                                        </p:cTn>
                                        <p:tgtEl>
                                          <p:spTgt spid="31751"/>
                                        </p:tgtEl>
                                        <p:attrNameLst>
                                          <p:attrName>style.visibility</p:attrName>
                                        </p:attrNameLst>
                                      </p:cBhvr>
                                      <p:to>
                                        <p:strVal val="visible"/>
                                      </p:to>
                                    </p:set>
                                    <p:anim to="" calcmode="lin" valueType="num">
                                      <p:cBhvr>
                                        <p:cTn id="31" dur="1" fill="hold"/>
                                        <p:tgtEl>
                                          <p:spTgt spid="3175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31748" grpId="0" build="p"/>
      <p:bldP spid="31750" grpId="0"/>
      <p:bldP spid="3175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Antique_Map_Plancius_World"/>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2771" name="Rectangle 3"/>
          <p:cNvSpPr>
            <a:spLocks noGrp="1" noChangeArrowheads="1"/>
          </p:cNvSpPr>
          <p:nvPr>
            <p:ph type="title"/>
          </p:nvPr>
        </p:nvSpPr>
        <p:spPr>
          <a:xfrm>
            <a:off x="0" y="76200"/>
            <a:ext cx="9144000" cy="1143000"/>
          </a:xfrm>
        </p:spPr>
        <p:txBody>
          <a:bodyPr/>
          <a:lstStyle/>
          <a:p>
            <a:pPr eaLnBrk="1" hangingPunct="1"/>
            <a:r>
              <a:rPr lang="en-US" sz="3600" b="1" smtClean="0">
                <a:solidFill>
                  <a:schemeClr val="accent2"/>
                </a:solidFill>
                <a:latin typeface="Times New Roman" pitchFamily="18" charset="0"/>
              </a:rPr>
              <a:t>Legacies and Patterns of Historical Change</a:t>
            </a:r>
          </a:p>
        </p:txBody>
      </p:sp>
      <p:sp>
        <p:nvSpPr>
          <p:cNvPr id="32772" name="Rectangle 4"/>
          <p:cNvSpPr>
            <a:spLocks noGrp="1" noChangeArrowheads="1"/>
          </p:cNvSpPr>
          <p:nvPr>
            <p:ph type="body" idx="1"/>
          </p:nvPr>
        </p:nvSpPr>
        <p:spPr>
          <a:xfrm>
            <a:off x="0" y="1600200"/>
            <a:ext cx="9144000" cy="3962400"/>
          </a:xfrm>
        </p:spPr>
        <p:txBody>
          <a:bodyPr/>
          <a:lstStyle/>
          <a:p>
            <a:pPr algn="ctr" eaLnBrk="1" hangingPunct="1">
              <a:lnSpc>
                <a:spcPct val="90000"/>
              </a:lnSpc>
              <a:buFontTx/>
              <a:buNone/>
            </a:pPr>
            <a:r>
              <a:rPr lang="en-US" sz="2400" b="1" smtClean="0">
                <a:latin typeface="Times New Roman" pitchFamily="18" charset="0"/>
              </a:rPr>
              <a:t>Review the Handout:</a:t>
            </a:r>
          </a:p>
          <a:p>
            <a:pPr algn="ctr" eaLnBrk="1" hangingPunct="1">
              <a:lnSpc>
                <a:spcPct val="90000"/>
              </a:lnSpc>
              <a:buFontTx/>
              <a:buNone/>
            </a:pPr>
            <a:endParaRPr lang="en-US" sz="2400" b="1" smtClean="0">
              <a:latin typeface="Times New Roman" pitchFamily="18" charset="0"/>
            </a:endParaRPr>
          </a:p>
          <a:p>
            <a:pPr algn="ctr" eaLnBrk="1" hangingPunct="1">
              <a:lnSpc>
                <a:spcPct val="90000"/>
              </a:lnSpc>
              <a:buFontTx/>
              <a:buNone/>
            </a:pPr>
            <a:r>
              <a:rPr lang="en-US" sz="2400" b="1" i="1" smtClean="0">
                <a:solidFill>
                  <a:srgbClr val="FF3300"/>
                </a:solidFill>
                <a:latin typeface="Times New Roman" pitchFamily="18" charset="0"/>
              </a:rPr>
              <a:t>Analyzing Legacies of Historical Globalization</a:t>
            </a:r>
          </a:p>
          <a:p>
            <a:pPr algn="ctr" eaLnBrk="1" hangingPunct="1">
              <a:lnSpc>
                <a:spcPct val="90000"/>
              </a:lnSpc>
              <a:buFontTx/>
              <a:buNone/>
            </a:pPr>
            <a:endParaRPr lang="en-US" sz="2400" b="1" i="1" smtClean="0">
              <a:solidFill>
                <a:srgbClr val="FF3300"/>
              </a:solidFill>
              <a:latin typeface="Times New Roman" pitchFamily="18" charset="0"/>
            </a:endParaRPr>
          </a:p>
          <a:p>
            <a:pPr algn="ctr" eaLnBrk="1" hangingPunct="1">
              <a:lnSpc>
                <a:spcPct val="90000"/>
              </a:lnSpc>
              <a:buFontTx/>
              <a:buNone/>
            </a:pPr>
            <a:r>
              <a:rPr lang="en-US" sz="2400" b="1" smtClean="0">
                <a:latin typeface="Times New Roman" pitchFamily="18" charset="0"/>
              </a:rPr>
              <a:t>Read pages 146 – 148</a:t>
            </a:r>
          </a:p>
          <a:p>
            <a:pPr algn="ctr" eaLnBrk="1" hangingPunct="1">
              <a:lnSpc>
                <a:spcPct val="90000"/>
              </a:lnSpc>
              <a:buFontTx/>
              <a:buNone/>
            </a:pPr>
            <a:r>
              <a:rPr lang="en-US" sz="2400" b="1" smtClean="0">
                <a:latin typeface="Times New Roman" pitchFamily="18" charset="0"/>
              </a:rPr>
              <a:t>As you read, look for the main ideas and supporting information and jot down notes about these in the appropriate area of the handout</a:t>
            </a:r>
          </a:p>
          <a:p>
            <a:pPr algn="ctr" eaLnBrk="1" hangingPunct="1">
              <a:lnSpc>
                <a:spcPct val="90000"/>
              </a:lnSpc>
              <a:buFontTx/>
              <a:buNone/>
            </a:pPr>
            <a:endParaRPr lang="en-US" sz="2400" b="1" smtClean="0">
              <a:latin typeface="Times New Roman" pitchFamily="18" charset="0"/>
            </a:endParaRPr>
          </a:p>
          <a:p>
            <a:pPr algn="ctr" eaLnBrk="1" hangingPunct="1">
              <a:lnSpc>
                <a:spcPct val="90000"/>
              </a:lnSpc>
              <a:buFontTx/>
              <a:buNone/>
            </a:pPr>
            <a:r>
              <a:rPr lang="en-US" sz="2400" b="1" smtClean="0">
                <a:latin typeface="Times New Roman" pitchFamily="18" charset="0"/>
              </a:rPr>
              <a:t>Be sure to include a summary statement!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2771"/>
                                        </p:tgtEl>
                                        <p:attrNameLst>
                                          <p:attrName>style.visibility</p:attrName>
                                        </p:attrNameLst>
                                      </p:cBhvr>
                                      <p:to>
                                        <p:strVal val="visible"/>
                                      </p:to>
                                    </p:set>
                                    <p:anim to="" calcmode="lin" valueType="num">
                                      <p:cBhvr>
                                        <p:cTn id="7" dur="1" fill="hold"/>
                                        <p:tgtEl>
                                          <p:spTgt spid="32771"/>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2772">
                                            <p:txEl>
                                              <p:pRg st="0" end="0"/>
                                            </p:txEl>
                                          </p:spTgt>
                                        </p:tgtEl>
                                        <p:attrNameLst>
                                          <p:attrName>style.visibility</p:attrName>
                                        </p:attrNameLst>
                                      </p:cBhvr>
                                      <p:to>
                                        <p:strVal val="visible"/>
                                      </p:to>
                                    </p:set>
                                    <p:anim to="" calcmode="lin" valueType="num">
                                      <p:cBhvr>
                                        <p:cTn id="10" dur="1" fill="hold"/>
                                        <p:tgtEl>
                                          <p:spTgt spid="32772">
                                            <p:txEl>
                                              <p:pRg st="0" end="0"/>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32772">
                                            <p:txEl>
                                              <p:pRg st="2" end="2"/>
                                            </p:txEl>
                                          </p:spTgt>
                                        </p:tgtEl>
                                        <p:attrNameLst>
                                          <p:attrName>style.visibility</p:attrName>
                                        </p:attrNameLst>
                                      </p:cBhvr>
                                      <p:to>
                                        <p:strVal val="visible"/>
                                      </p:to>
                                    </p:set>
                                    <p:anim to="" calcmode="lin" valueType="num">
                                      <p:cBhvr>
                                        <p:cTn id="13" dur="1" fill="hold"/>
                                        <p:tgtEl>
                                          <p:spTgt spid="32772">
                                            <p:txEl>
                                              <p:pRg st="2" end="2"/>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32772">
                                            <p:txEl>
                                              <p:pRg st="4" end="4"/>
                                            </p:txEl>
                                          </p:spTgt>
                                        </p:tgtEl>
                                        <p:attrNameLst>
                                          <p:attrName>style.visibility</p:attrName>
                                        </p:attrNameLst>
                                      </p:cBhvr>
                                      <p:to>
                                        <p:strVal val="visible"/>
                                      </p:to>
                                    </p:set>
                                    <p:anim to="" calcmode="lin" valueType="num">
                                      <p:cBhvr>
                                        <p:cTn id="18" dur="1" fill="hold"/>
                                        <p:tgtEl>
                                          <p:spTgt spid="32772">
                                            <p:txEl>
                                              <p:pRg st="4" end="4"/>
                                            </p:txEl>
                                          </p:spTgt>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32772">
                                            <p:txEl>
                                              <p:pRg st="5" end="5"/>
                                            </p:txEl>
                                          </p:spTgt>
                                        </p:tgtEl>
                                        <p:attrNameLst>
                                          <p:attrName>style.visibility</p:attrName>
                                        </p:attrNameLst>
                                      </p:cBhvr>
                                      <p:to>
                                        <p:strVal val="visible"/>
                                      </p:to>
                                    </p:set>
                                    <p:anim to="" calcmode="lin" valueType="num">
                                      <p:cBhvr>
                                        <p:cTn id="21" dur="1" fill="hold"/>
                                        <p:tgtEl>
                                          <p:spTgt spid="32772">
                                            <p:txEl>
                                              <p:pRg st="5" end="5"/>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32772">
                                            <p:txEl>
                                              <p:pRg st="7" end="7"/>
                                            </p:txEl>
                                          </p:spTgt>
                                        </p:tgtEl>
                                        <p:attrNameLst>
                                          <p:attrName>style.visibility</p:attrName>
                                        </p:attrNameLst>
                                      </p:cBhvr>
                                      <p:to>
                                        <p:strVal val="visible"/>
                                      </p:to>
                                    </p:set>
                                    <p:anim to="" calcmode="lin" valueType="num">
                                      <p:cBhvr>
                                        <p:cTn id="26" dur="1" fill="hold"/>
                                        <p:tgtEl>
                                          <p:spTgt spid="32772">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3277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sm0007-GibsonOldWorld1758"/>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a:xfrm>
            <a:off x="0" y="381000"/>
            <a:ext cx="9144000" cy="1143000"/>
          </a:xfrm>
        </p:spPr>
        <p:txBody>
          <a:bodyPr/>
          <a:lstStyle/>
          <a:p>
            <a:pPr eaLnBrk="1" hangingPunct="1"/>
            <a:r>
              <a:rPr lang="en-US" sz="3600" b="1" smtClean="0">
                <a:solidFill>
                  <a:srgbClr val="FF3300"/>
                </a:solidFill>
                <a:latin typeface="Times New Roman" pitchFamily="18" charset="0"/>
              </a:rPr>
              <a:t>To What Extent Do the Legacies of Historical Globalization Affect Peoples of the World?</a:t>
            </a:r>
          </a:p>
        </p:txBody>
      </p:sp>
      <p:sp>
        <p:nvSpPr>
          <p:cNvPr id="3075" name="Rectangle 3"/>
          <p:cNvSpPr>
            <a:spLocks noGrp="1" noChangeArrowheads="1"/>
          </p:cNvSpPr>
          <p:nvPr>
            <p:ph type="body" idx="1"/>
          </p:nvPr>
        </p:nvSpPr>
        <p:spPr>
          <a:xfrm>
            <a:off x="0" y="2133600"/>
            <a:ext cx="9144000" cy="1219200"/>
          </a:xfrm>
        </p:spPr>
        <p:txBody>
          <a:bodyPr/>
          <a:lstStyle/>
          <a:p>
            <a:pPr algn="ctr" eaLnBrk="1" hangingPunct="1">
              <a:buFontTx/>
              <a:buNone/>
            </a:pPr>
            <a:r>
              <a:rPr lang="en-US" sz="2400" b="1" smtClean="0">
                <a:latin typeface="Times New Roman" pitchFamily="18" charset="0"/>
              </a:rPr>
              <a:t>Read page 136-137, answering the six questions.                              List your responses in your notebook.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 to="" calcmode="lin" valueType="num">
                                      <p:cBhvr>
                                        <p:cTn id="12" dur="1" fill="hold"/>
                                        <p:tgtEl>
                                          <p:spTgt spid="3075">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Antique_Map_Plancius_World"/>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3795" name="Rectangle 3"/>
          <p:cNvSpPr>
            <a:spLocks noGrp="1" noChangeArrowheads="1"/>
          </p:cNvSpPr>
          <p:nvPr>
            <p:ph type="title"/>
          </p:nvPr>
        </p:nvSpPr>
        <p:spPr>
          <a:xfrm>
            <a:off x="0" y="274638"/>
            <a:ext cx="9144000" cy="1143000"/>
          </a:xfrm>
        </p:spPr>
        <p:txBody>
          <a:bodyPr/>
          <a:lstStyle/>
          <a:p>
            <a:pPr eaLnBrk="1" hangingPunct="1"/>
            <a:r>
              <a:rPr lang="en-US" sz="4000" b="1" i="1" smtClean="0">
                <a:solidFill>
                  <a:srgbClr val="FF3300"/>
                </a:solidFill>
                <a:latin typeface="Times New Roman" pitchFamily="18" charset="0"/>
              </a:rPr>
              <a:t>Analyzing Legacies of Historical Globalization</a:t>
            </a:r>
          </a:p>
        </p:txBody>
      </p:sp>
      <p:pic>
        <p:nvPicPr>
          <p:cNvPr id="33796" name="Picture 4"/>
          <p:cNvPicPr>
            <a:picLocks noChangeAspect="1" noChangeArrowheads="1"/>
          </p:cNvPicPr>
          <p:nvPr/>
        </p:nvPicPr>
        <p:blipFill>
          <a:blip r:embed="rId3" cstate="print"/>
          <a:srcRect/>
          <a:stretch>
            <a:fillRect/>
          </a:stretch>
        </p:blipFill>
        <p:spPr bwMode="auto">
          <a:xfrm>
            <a:off x="288925" y="1600200"/>
            <a:ext cx="3949700" cy="5029200"/>
          </a:xfrm>
          <a:prstGeom prst="rect">
            <a:avLst/>
          </a:prstGeom>
          <a:noFill/>
          <a:ln w="9525">
            <a:noFill/>
            <a:miter lim="800000"/>
            <a:headEnd/>
            <a:tailEnd/>
          </a:ln>
        </p:spPr>
      </p:pic>
      <p:pic>
        <p:nvPicPr>
          <p:cNvPr id="33797" name="Picture 5"/>
          <p:cNvPicPr>
            <a:picLocks noChangeAspect="1" noChangeArrowheads="1"/>
          </p:cNvPicPr>
          <p:nvPr/>
        </p:nvPicPr>
        <p:blipFill>
          <a:blip r:embed="rId4" cstate="print"/>
          <a:srcRect/>
          <a:stretch>
            <a:fillRect/>
          </a:stretch>
        </p:blipFill>
        <p:spPr bwMode="auto">
          <a:xfrm>
            <a:off x="5257800" y="1905000"/>
            <a:ext cx="3719513" cy="472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3795"/>
                                        </p:tgtEl>
                                        <p:attrNameLst>
                                          <p:attrName>style.visibility</p:attrName>
                                        </p:attrNameLst>
                                      </p:cBhvr>
                                      <p:to>
                                        <p:strVal val="visible"/>
                                      </p:to>
                                    </p:set>
                                    <p:anim to="" calcmode="lin" valueType="num">
                                      <p:cBhvr>
                                        <p:cTn id="7" dur="1" fill="hold"/>
                                        <p:tgtEl>
                                          <p:spTgt spid="3379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3797"/>
                                        </p:tgtEl>
                                        <p:attrNameLst>
                                          <p:attrName>style.visibility</p:attrName>
                                        </p:attrNameLst>
                                      </p:cBhvr>
                                      <p:to>
                                        <p:strVal val="visible"/>
                                      </p:to>
                                    </p:set>
                                    <p:anim to="" calcmode="lin" valueType="num">
                                      <p:cBhvr>
                                        <p:cTn id="10" dur="1" fill="hold"/>
                                        <p:tgtEl>
                                          <p:spTgt spid="33797"/>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3796"/>
                                        </p:tgtEl>
                                        <p:attrNameLst>
                                          <p:attrName>style.visibility</p:attrName>
                                        </p:attrNameLst>
                                      </p:cBhvr>
                                      <p:to>
                                        <p:strVal val="visible"/>
                                      </p:to>
                                    </p:set>
                                    <p:anim to="" calcmode="lin" valueType="num">
                                      <p:cBhvr>
                                        <p:cTn id="13" dur="1" fill="hold"/>
                                        <p:tgtEl>
                                          <p:spTgt spid="33796"/>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3794"/>
                                        </p:tgtEl>
                                        <p:attrNameLst>
                                          <p:attrName>style.visibility</p:attrName>
                                        </p:attrNameLst>
                                      </p:cBhvr>
                                      <p:to>
                                        <p:strVal val="visible"/>
                                      </p:to>
                                    </p:set>
                                    <p:anim to="" calcmode="lin" valueType="num">
                                      <p:cBhvr>
                                        <p:cTn id="16" dur="1" fill="hold"/>
                                        <p:tgtEl>
                                          <p:spTgt spid="3379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Antique_Map_Plancius_World"/>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4819" name="Rectangle 3"/>
          <p:cNvSpPr>
            <a:spLocks noGrp="1" noChangeArrowheads="1"/>
          </p:cNvSpPr>
          <p:nvPr>
            <p:ph type="title"/>
          </p:nvPr>
        </p:nvSpPr>
        <p:spPr>
          <a:xfrm>
            <a:off x="457200" y="76200"/>
            <a:ext cx="8229600" cy="1143000"/>
          </a:xfrm>
        </p:spPr>
        <p:txBody>
          <a:bodyPr/>
          <a:lstStyle/>
          <a:p>
            <a:pPr eaLnBrk="1" hangingPunct="1"/>
            <a:r>
              <a:rPr lang="en-US" b="1" smtClean="0">
                <a:solidFill>
                  <a:schemeClr val="accent2"/>
                </a:solidFill>
                <a:latin typeface="Times New Roman" pitchFamily="18" charset="0"/>
              </a:rPr>
              <a:t>And Finally…</a:t>
            </a:r>
          </a:p>
        </p:txBody>
      </p:sp>
      <p:sp>
        <p:nvSpPr>
          <p:cNvPr id="34820" name="Rectangle 4"/>
          <p:cNvSpPr>
            <a:spLocks noGrp="1" noChangeArrowheads="1"/>
          </p:cNvSpPr>
          <p:nvPr>
            <p:ph type="body" idx="1"/>
          </p:nvPr>
        </p:nvSpPr>
        <p:spPr>
          <a:xfrm>
            <a:off x="0" y="2057400"/>
            <a:ext cx="9144000" cy="3505200"/>
          </a:xfrm>
        </p:spPr>
        <p:txBody>
          <a:bodyPr/>
          <a:lstStyle/>
          <a:p>
            <a:pPr algn="ctr" eaLnBrk="1" hangingPunct="1">
              <a:buFontTx/>
              <a:buNone/>
            </a:pPr>
            <a:r>
              <a:rPr lang="en-US" sz="2400" b="1" smtClean="0">
                <a:latin typeface="Times New Roman" pitchFamily="18" charset="0"/>
              </a:rPr>
              <a:t>Continue with your </a:t>
            </a:r>
            <a:r>
              <a:rPr lang="en-US" sz="2400" b="1" smtClean="0">
                <a:solidFill>
                  <a:srgbClr val="FF3300"/>
                </a:solidFill>
                <a:latin typeface="Times New Roman" pitchFamily="18" charset="0"/>
              </a:rPr>
              <a:t>list</a:t>
            </a:r>
            <a:r>
              <a:rPr lang="en-US" sz="2400" b="1" smtClean="0">
                <a:latin typeface="Times New Roman" pitchFamily="18" charset="0"/>
              </a:rPr>
              <a:t> of terms from this chapter, which include… </a:t>
            </a:r>
          </a:p>
          <a:p>
            <a:pPr algn="ctr" eaLnBrk="1" hangingPunct="1">
              <a:buFontTx/>
              <a:buNone/>
            </a:pPr>
            <a:endParaRPr lang="en-US" sz="2400" b="1" smtClean="0">
              <a:latin typeface="Times New Roman" pitchFamily="18" charset="0"/>
            </a:endParaRPr>
          </a:p>
          <a:p>
            <a:pPr algn="ctr" eaLnBrk="1" hangingPunct="1">
              <a:buFontTx/>
              <a:buNone/>
            </a:pPr>
            <a:r>
              <a:rPr lang="en-US" sz="2400" b="1" smtClean="0">
                <a:latin typeface="Times New Roman" pitchFamily="18" charset="0"/>
              </a:rPr>
              <a:t>Any term or phrase that would be considered important in helping you with your …</a:t>
            </a:r>
          </a:p>
          <a:p>
            <a:pPr algn="ctr" eaLnBrk="1" hangingPunct="1">
              <a:buFontTx/>
              <a:buNone/>
            </a:pPr>
            <a:endParaRPr lang="en-US" sz="2400" b="1" smtClean="0">
              <a:latin typeface="Times New Roman" pitchFamily="18" charset="0"/>
            </a:endParaRPr>
          </a:p>
          <a:p>
            <a:pPr algn="ctr" eaLnBrk="1" hangingPunct="1">
              <a:buFontTx/>
              <a:buNone/>
            </a:pPr>
            <a:r>
              <a:rPr lang="en-US" sz="2400" b="1" smtClean="0">
                <a:solidFill>
                  <a:srgbClr val="FF3300"/>
                </a:solidFill>
                <a:latin typeface="Times New Roman" pitchFamily="18" charset="0"/>
              </a:rPr>
              <a:t>Four Corners Debate!</a:t>
            </a:r>
          </a:p>
          <a:p>
            <a:pPr algn="ctr" eaLnBrk="1" hangingPunct="1">
              <a:buFontTx/>
              <a:buNone/>
            </a:pPr>
            <a:endParaRPr lang="en-US" sz="2400" b="1" smtClean="0">
              <a:solidFill>
                <a:srgbClr val="FF3300"/>
              </a:solidFill>
              <a:latin typeface="Times New Roman" pitchFamily="18" charset="0"/>
            </a:endParaRPr>
          </a:p>
          <a:p>
            <a:pPr algn="ctr" eaLnBrk="1" hangingPunct="1">
              <a:buFontTx/>
              <a:buNone/>
            </a:pPr>
            <a:r>
              <a:rPr lang="en-US" sz="2400" b="1" smtClean="0">
                <a:latin typeface="Times New Roman" pitchFamily="18" charset="0"/>
              </a:rPr>
              <a:t>Any suggestions as to what you should include?</a:t>
            </a:r>
            <a:endParaRPr lang="en-US" sz="2800" smtClean="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4819"/>
                                        </p:tgtEl>
                                        <p:attrNameLst>
                                          <p:attrName>style.visibility</p:attrName>
                                        </p:attrNameLst>
                                      </p:cBhvr>
                                      <p:to>
                                        <p:strVal val="visible"/>
                                      </p:to>
                                    </p:set>
                                    <p:anim to="" calcmode="lin" valueType="num">
                                      <p:cBhvr>
                                        <p:cTn id="7" dur="1" fill="hold"/>
                                        <p:tgtEl>
                                          <p:spTgt spid="34819"/>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4820">
                                            <p:txEl>
                                              <p:pRg st="0" end="0"/>
                                            </p:txEl>
                                          </p:spTgt>
                                        </p:tgtEl>
                                        <p:attrNameLst>
                                          <p:attrName>style.visibility</p:attrName>
                                        </p:attrNameLst>
                                      </p:cBhvr>
                                      <p:to>
                                        <p:strVal val="visible"/>
                                      </p:to>
                                    </p:set>
                                    <p:anim to="" calcmode="lin" valueType="num">
                                      <p:cBhvr>
                                        <p:cTn id="12" dur="1" fill="hold"/>
                                        <p:tgtEl>
                                          <p:spTgt spid="34820">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4820">
                                            <p:txEl>
                                              <p:pRg st="2" end="2"/>
                                            </p:txEl>
                                          </p:spTgt>
                                        </p:tgtEl>
                                        <p:attrNameLst>
                                          <p:attrName>style.visibility</p:attrName>
                                        </p:attrNameLst>
                                      </p:cBhvr>
                                      <p:to>
                                        <p:strVal val="visible"/>
                                      </p:to>
                                    </p:set>
                                    <p:anim to="" calcmode="lin" valueType="num">
                                      <p:cBhvr>
                                        <p:cTn id="17" dur="1" fill="hold"/>
                                        <p:tgtEl>
                                          <p:spTgt spid="34820">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4820">
                                            <p:txEl>
                                              <p:pRg st="4" end="4"/>
                                            </p:txEl>
                                          </p:spTgt>
                                        </p:tgtEl>
                                        <p:attrNameLst>
                                          <p:attrName>style.visibility</p:attrName>
                                        </p:attrNameLst>
                                      </p:cBhvr>
                                      <p:to>
                                        <p:strVal val="visible"/>
                                      </p:to>
                                    </p:set>
                                    <p:anim to="" calcmode="lin" valueType="num">
                                      <p:cBhvr>
                                        <p:cTn id="22" dur="1" fill="hold"/>
                                        <p:tgtEl>
                                          <p:spTgt spid="34820">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4820">
                                            <p:txEl>
                                              <p:pRg st="6" end="6"/>
                                            </p:txEl>
                                          </p:spTgt>
                                        </p:tgtEl>
                                        <p:attrNameLst>
                                          <p:attrName>style.visibility</p:attrName>
                                        </p:attrNameLst>
                                      </p:cBhvr>
                                      <p:to>
                                        <p:strVal val="visible"/>
                                      </p:to>
                                    </p:set>
                                    <p:anim to="" calcmode="lin" valueType="num">
                                      <p:cBhvr>
                                        <p:cTn id="27" dur="1" fill="hold"/>
                                        <p:tgtEl>
                                          <p:spTgt spid="34820">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P spid="3482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Antique_Map_Plancius_World"/>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0723" name="Rectangle 3"/>
          <p:cNvSpPr>
            <a:spLocks noChangeArrowheads="1"/>
          </p:cNvSpPr>
          <p:nvPr/>
        </p:nvSpPr>
        <p:spPr bwMode="auto">
          <a:xfrm>
            <a:off x="0" y="609600"/>
            <a:ext cx="9144000" cy="1470025"/>
          </a:xfrm>
          <a:prstGeom prst="rect">
            <a:avLst/>
          </a:prstGeom>
          <a:noFill/>
          <a:ln w="9525">
            <a:noFill/>
            <a:miter lim="800000"/>
            <a:headEnd/>
            <a:tailEnd/>
          </a:ln>
        </p:spPr>
        <p:txBody>
          <a:bodyPr anchor="ctr"/>
          <a:lstStyle/>
          <a:p>
            <a:pPr algn="ctr"/>
            <a:r>
              <a:rPr lang="en-US" sz="2800" b="1">
                <a:solidFill>
                  <a:srgbClr val="FF3300"/>
                </a:solidFill>
                <a:latin typeface="Times New Roman" pitchFamily="18" charset="0"/>
              </a:rPr>
              <a:t>To what extent did the causes of the imperial powers’ division of Africa affect the future of the Indigenous peoples of that continent?</a:t>
            </a:r>
          </a:p>
        </p:txBody>
      </p:sp>
      <p:sp>
        <p:nvSpPr>
          <p:cNvPr id="30724" name="Text Box 4"/>
          <p:cNvSpPr txBox="1">
            <a:spLocks noChangeArrowheads="1"/>
          </p:cNvSpPr>
          <p:nvPr/>
        </p:nvSpPr>
        <p:spPr bwMode="auto">
          <a:xfrm>
            <a:off x="0" y="2819400"/>
            <a:ext cx="9144000" cy="36671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OR</a:t>
            </a:r>
          </a:p>
        </p:txBody>
      </p:sp>
      <p:sp>
        <p:nvSpPr>
          <p:cNvPr id="30725" name="Text Box 5"/>
          <p:cNvSpPr txBox="1">
            <a:spLocks noChangeArrowheads="1"/>
          </p:cNvSpPr>
          <p:nvPr/>
        </p:nvSpPr>
        <p:spPr bwMode="auto">
          <a:xfrm>
            <a:off x="0" y="3962400"/>
            <a:ext cx="9144000" cy="1373188"/>
          </a:xfrm>
          <a:prstGeom prst="rect">
            <a:avLst/>
          </a:prstGeom>
          <a:noFill/>
          <a:ln w="9525">
            <a:noFill/>
            <a:miter lim="800000"/>
            <a:headEnd/>
            <a:tailEnd/>
          </a:ln>
        </p:spPr>
        <p:txBody>
          <a:bodyPr>
            <a:spAutoFit/>
          </a:bodyPr>
          <a:lstStyle/>
          <a:p>
            <a:pPr algn="ctr">
              <a:spcBef>
                <a:spcPct val="20000"/>
              </a:spcBef>
            </a:pPr>
            <a:r>
              <a:rPr lang="en-US" sz="2800" b="1">
                <a:solidFill>
                  <a:srgbClr val="FF3300"/>
                </a:solidFill>
                <a:latin typeface="Times New Roman" pitchFamily="18" charset="0"/>
              </a:rPr>
              <a:t>How did the </a:t>
            </a:r>
            <a:r>
              <a:rPr lang="en-US" sz="2800" b="1" i="1">
                <a:solidFill>
                  <a:srgbClr val="FF3300"/>
                </a:solidFill>
                <a:latin typeface="Times New Roman" pitchFamily="18" charset="0"/>
              </a:rPr>
              <a:t>splitting up</a:t>
            </a:r>
            <a:r>
              <a:rPr lang="en-US" sz="2800" b="1">
                <a:solidFill>
                  <a:srgbClr val="FF3300"/>
                </a:solidFill>
                <a:latin typeface="Times New Roman" pitchFamily="18" charset="0"/>
              </a:rPr>
              <a:t> of Africa (by many of the European countries) affect the future of the Indigenous peoples of that continent?</a:t>
            </a:r>
            <a:endParaRPr lang="en-US" sz="28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0723"/>
                                        </p:tgtEl>
                                        <p:attrNameLst>
                                          <p:attrName>style.visibility</p:attrName>
                                        </p:attrNameLst>
                                      </p:cBhvr>
                                      <p:to>
                                        <p:strVal val="visible"/>
                                      </p:to>
                                    </p:set>
                                    <p:anim to="" calcmode="lin" valueType="num">
                                      <p:cBhvr>
                                        <p:cTn id="7" dur="1" fill="hold"/>
                                        <p:tgtEl>
                                          <p:spTgt spid="3072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0724"/>
                                        </p:tgtEl>
                                        <p:attrNameLst>
                                          <p:attrName>style.visibility</p:attrName>
                                        </p:attrNameLst>
                                      </p:cBhvr>
                                      <p:to>
                                        <p:strVal val="visible"/>
                                      </p:to>
                                    </p:set>
                                    <p:anim to="" calcmode="lin" valueType="num">
                                      <p:cBhvr>
                                        <p:cTn id="12" dur="1" fill="hold"/>
                                        <p:tgtEl>
                                          <p:spTgt spid="30724"/>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30725">
                                            <p:txEl>
                                              <p:pRg st="0" end="0"/>
                                            </p:txEl>
                                          </p:spTgt>
                                        </p:tgtEl>
                                        <p:attrNameLst>
                                          <p:attrName>style.visibility</p:attrName>
                                        </p:attrNameLst>
                                      </p:cBhvr>
                                      <p:to>
                                        <p:strVal val="visible"/>
                                      </p:to>
                                    </p:set>
                                    <p:anim to="" calcmode="lin" valueType="num">
                                      <p:cBhvr>
                                        <p:cTn id="15" dur="1" fill="hold"/>
                                        <p:tgtEl>
                                          <p:spTgt spid="30725">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P spid="307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olonization_1600-1700"/>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47107" name="Picture 3"/>
          <p:cNvPicPr>
            <a:picLocks noChangeAspect="1" noChangeArrowheads="1"/>
          </p:cNvPicPr>
          <p:nvPr/>
        </p:nvPicPr>
        <p:blipFill>
          <a:blip r:embed="rId3" cstate="print"/>
          <a:srcRect/>
          <a:stretch>
            <a:fillRect/>
          </a:stretch>
        </p:blipFill>
        <p:spPr bwMode="auto">
          <a:xfrm rot="5400000">
            <a:off x="2378869" y="-59531"/>
            <a:ext cx="4233862" cy="7467600"/>
          </a:xfrm>
          <a:prstGeom prst="rect">
            <a:avLst/>
          </a:prstGeom>
          <a:noFill/>
          <a:ln w="9525">
            <a:noFill/>
            <a:miter lim="800000"/>
            <a:headEnd/>
            <a:tailEnd/>
          </a:ln>
        </p:spPr>
      </p:pic>
      <p:sp>
        <p:nvSpPr>
          <p:cNvPr id="4" name="Rectangle 3"/>
          <p:cNvSpPr txBox="1">
            <a:spLocks noChangeArrowheads="1"/>
          </p:cNvSpPr>
          <p:nvPr/>
        </p:nvSpPr>
        <p:spPr bwMode="auto">
          <a:xfrm>
            <a:off x="685800" y="152400"/>
            <a:ext cx="7772400" cy="1219200"/>
          </a:xfrm>
          <a:prstGeom prst="rect">
            <a:avLst/>
          </a:prstGeom>
          <a:noFill/>
          <a:ln w="9525">
            <a:noFill/>
            <a:miter lim="800000"/>
            <a:headEnd/>
            <a:tailEnd/>
          </a:ln>
          <a:effectLst/>
        </p:spPr>
        <p:txBody>
          <a:bodyPr anchor="ctr"/>
          <a:lstStyle/>
          <a:p>
            <a:pPr algn="ctr">
              <a:defRPr/>
            </a:pPr>
            <a:r>
              <a:rPr lang="en-US" sz="4000" b="1" kern="0" dirty="0">
                <a:solidFill>
                  <a:schemeClr val="accent2"/>
                </a:solidFill>
                <a:latin typeface="Times New Roman" pitchFamily="18" charset="0"/>
                <a:ea typeface="+mj-ea"/>
                <a:cs typeface="+mj-cs"/>
              </a:rPr>
              <a:t>Division of Africa…</a:t>
            </a:r>
          </a:p>
          <a:p>
            <a:pPr algn="ctr">
              <a:defRPr/>
            </a:pPr>
            <a:r>
              <a:rPr lang="en-US" sz="2000" b="1" kern="0" dirty="0">
                <a:latin typeface="Times New Roman" pitchFamily="18" charset="0"/>
                <a:ea typeface="+mj-ea"/>
                <a:cs typeface="+mj-cs"/>
              </a:rPr>
              <a:t>With a partner, complete the following cause and effect chart</a:t>
            </a:r>
          </a:p>
        </p:txBody>
      </p:sp>
      <p:sp>
        <p:nvSpPr>
          <p:cNvPr id="5" name="Rectangle 4"/>
          <p:cNvSpPr>
            <a:spLocks noChangeArrowheads="1"/>
          </p:cNvSpPr>
          <p:nvPr/>
        </p:nvSpPr>
        <p:spPr bwMode="auto">
          <a:xfrm>
            <a:off x="304800" y="6019800"/>
            <a:ext cx="8458200" cy="387350"/>
          </a:xfrm>
          <a:prstGeom prst="rect">
            <a:avLst/>
          </a:prstGeom>
          <a:noFill/>
          <a:ln w="9525">
            <a:noFill/>
            <a:miter lim="800000"/>
            <a:headEnd/>
            <a:tailEnd/>
          </a:ln>
        </p:spPr>
        <p:txBody>
          <a:bodyPr>
            <a:spAutoFit/>
          </a:bodyPr>
          <a:lstStyle/>
          <a:p>
            <a:pPr marL="609600" indent="-609600" algn="ctr">
              <a:lnSpc>
                <a:spcPct val="80000"/>
              </a:lnSpc>
            </a:pPr>
            <a:r>
              <a:rPr lang="en-US" sz="2400" b="1" i="1">
                <a:solidFill>
                  <a:srgbClr val="FF0000"/>
                </a:solidFill>
                <a:latin typeface="Times New Roman" pitchFamily="18" charset="0"/>
              </a:rPr>
              <a:t>African Imperialism Assignment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47107"/>
                                        </p:tgtEl>
                                        <p:attrNameLst>
                                          <p:attrName>style.visibility</p:attrName>
                                        </p:attrNameLst>
                                      </p:cBhvr>
                                      <p:to>
                                        <p:strVal val="visible"/>
                                      </p:to>
                                    </p:set>
                                    <p:anim to="" calcmode="lin" valueType="num">
                                      <p:cBhvr>
                                        <p:cTn id="7" dur="1" fill="hold"/>
                                        <p:tgtEl>
                                          <p:spTgt spid="47107"/>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to="" calcmode="lin" valueType="num">
                                      <p:cBhvr>
                                        <p:cTn id="10" dur="1" fill="hold"/>
                                        <p:tgtEl>
                                          <p:spTgt spid="4"/>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to="" calcmode="lin" valueType="num">
                                      <p:cBhvr>
                                        <p:cTn id="15"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2530" name="Picture 2" descr="colonization_1600-1700"/>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2531" name="Rectangle 3"/>
          <p:cNvSpPr>
            <a:spLocks noGrp="1" noChangeArrowheads="1"/>
          </p:cNvSpPr>
          <p:nvPr>
            <p:ph type="ctrTitle"/>
          </p:nvPr>
        </p:nvSpPr>
        <p:spPr>
          <a:xfrm>
            <a:off x="685800" y="152400"/>
            <a:ext cx="7772400" cy="762000"/>
          </a:xfrm>
        </p:spPr>
        <p:txBody>
          <a:bodyPr/>
          <a:lstStyle/>
          <a:p>
            <a:pPr eaLnBrk="1" hangingPunct="1"/>
            <a:r>
              <a:rPr lang="en-US" sz="4000" b="1" smtClean="0">
                <a:solidFill>
                  <a:schemeClr val="accent2"/>
                </a:solidFill>
                <a:latin typeface="Times New Roman" pitchFamily="18" charset="0"/>
              </a:rPr>
              <a:t>Results of Colonization</a:t>
            </a:r>
            <a:br>
              <a:rPr lang="en-US" sz="4000" b="1" smtClean="0">
                <a:solidFill>
                  <a:schemeClr val="accent2"/>
                </a:solidFill>
                <a:latin typeface="Times New Roman" pitchFamily="18" charset="0"/>
              </a:rPr>
            </a:br>
            <a:r>
              <a:rPr lang="en-US" sz="2000" b="1" smtClean="0">
                <a:solidFill>
                  <a:schemeClr val="tx1"/>
                </a:solidFill>
                <a:latin typeface="Times New Roman" pitchFamily="18" charset="0"/>
              </a:rPr>
              <a:t>(Some Examples)</a:t>
            </a:r>
          </a:p>
        </p:txBody>
      </p:sp>
      <p:sp>
        <p:nvSpPr>
          <p:cNvPr id="46084" name="Text Box 4"/>
          <p:cNvSpPr txBox="1">
            <a:spLocks noChangeArrowheads="1"/>
          </p:cNvSpPr>
          <p:nvPr/>
        </p:nvSpPr>
        <p:spPr bwMode="auto">
          <a:xfrm>
            <a:off x="762000" y="990600"/>
            <a:ext cx="7772400" cy="1460500"/>
          </a:xfrm>
          <a:prstGeom prst="rect">
            <a:avLst/>
          </a:prstGeom>
          <a:noFill/>
          <a:ln w="9525">
            <a:noFill/>
            <a:miter lim="800000"/>
            <a:headEnd/>
            <a:tailEnd/>
          </a:ln>
        </p:spPr>
        <p:txBody>
          <a:bodyPr>
            <a:spAutoFit/>
          </a:bodyPr>
          <a:lstStyle/>
          <a:p>
            <a:pPr marL="342900" indent="-342900">
              <a:spcBef>
                <a:spcPct val="50000"/>
              </a:spcBef>
            </a:pPr>
            <a:r>
              <a:rPr lang="en-US" sz="2000" b="1">
                <a:solidFill>
                  <a:srgbClr val="FF3300"/>
                </a:solidFill>
                <a:latin typeface="Times New Roman" pitchFamily="18" charset="0"/>
              </a:rPr>
              <a:t>Political:</a:t>
            </a:r>
          </a:p>
          <a:p>
            <a:pPr marL="800100" lvl="1" indent="-342900">
              <a:spcBef>
                <a:spcPct val="50000"/>
              </a:spcBef>
              <a:buFont typeface="Symbol" pitchFamily="18" charset="2"/>
              <a:buChar char=""/>
            </a:pPr>
            <a:r>
              <a:rPr lang="en-US" sz="1400" b="1">
                <a:latin typeface="Times New Roman" pitchFamily="18" charset="0"/>
              </a:rPr>
              <a:t>Immediately after independence, Western-style political systems were all the former colonies knew which lead to….</a:t>
            </a:r>
          </a:p>
          <a:p>
            <a:pPr marL="800100" lvl="1" indent="-342900">
              <a:spcBef>
                <a:spcPct val="50000"/>
              </a:spcBef>
              <a:buFont typeface="Symbol" pitchFamily="18" charset="2"/>
              <a:buChar char=""/>
            </a:pPr>
            <a:r>
              <a:rPr lang="en-US" sz="1400" b="1">
                <a:latin typeface="Times New Roman" pitchFamily="18" charset="0"/>
              </a:rPr>
              <a:t>Serious instability with repeated military coups (violent government overthrows) as the consequence</a:t>
            </a:r>
          </a:p>
        </p:txBody>
      </p:sp>
      <p:sp>
        <p:nvSpPr>
          <p:cNvPr id="46085" name="Text Box 5"/>
          <p:cNvSpPr txBox="1">
            <a:spLocks noChangeArrowheads="1"/>
          </p:cNvSpPr>
          <p:nvPr/>
        </p:nvSpPr>
        <p:spPr bwMode="auto">
          <a:xfrm>
            <a:off x="762000" y="2397125"/>
            <a:ext cx="7772400" cy="2098675"/>
          </a:xfrm>
          <a:prstGeom prst="rect">
            <a:avLst/>
          </a:prstGeom>
          <a:noFill/>
          <a:ln w="9525">
            <a:noFill/>
            <a:miter lim="800000"/>
            <a:headEnd/>
            <a:tailEnd/>
          </a:ln>
        </p:spPr>
        <p:txBody>
          <a:bodyPr>
            <a:spAutoFit/>
          </a:bodyPr>
          <a:lstStyle/>
          <a:p>
            <a:pPr marL="342900" indent="-342900">
              <a:spcBef>
                <a:spcPct val="50000"/>
              </a:spcBef>
            </a:pPr>
            <a:r>
              <a:rPr lang="en-US" sz="2000" b="1">
                <a:solidFill>
                  <a:srgbClr val="FF3300"/>
                </a:solidFill>
                <a:latin typeface="Times New Roman" pitchFamily="18" charset="0"/>
              </a:rPr>
              <a:t>Economic:</a:t>
            </a:r>
          </a:p>
          <a:p>
            <a:pPr marL="800100" lvl="1" indent="-342900">
              <a:spcBef>
                <a:spcPct val="50000"/>
              </a:spcBef>
              <a:buFont typeface="Symbol" pitchFamily="18" charset="2"/>
              <a:buChar char=""/>
            </a:pPr>
            <a:r>
              <a:rPr lang="en-US" sz="1400" b="1">
                <a:latin typeface="Times New Roman" pitchFamily="18" charset="0"/>
              </a:rPr>
              <a:t>Introduced ‘European’ economic structure</a:t>
            </a:r>
          </a:p>
          <a:p>
            <a:pPr marL="800100" lvl="1" indent="-342900">
              <a:spcBef>
                <a:spcPct val="50000"/>
              </a:spcBef>
              <a:buFont typeface="Symbol" pitchFamily="18" charset="2"/>
              <a:buChar char=""/>
            </a:pPr>
            <a:r>
              <a:rPr lang="en-US" sz="1400" b="1">
                <a:latin typeface="Times New Roman" pitchFamily="18" charset="0"/>
              </a:rPr>
              <a:t>These economic structures =</a:t>
            </a:r>
          </a:p>
          <a:p>
            <a:pPr marL="1257300" lvl="2" indent="-342900">
              <a:spcBef>
                <a:spcPct val="50000"/>
              </a:spcBef>
              <a:buFont typeface="Symbol" pitchFamily="18" charset="2"/>
              <a:buChar char=""/>
            </a:pPr>
            <a:r>
              <a:rPr lang="en-US" sz="1400" b="1">
                <a:latin typeface="Times New Roman" pitchFamily="18" charset="0"/>
              </a:rPr>
              <a:t>Dependency: on exports and on the fluctuations  or ‘up’s and down’s' of the world market</a:t>
            </a:r>
          </a:p>
          <a:p>
            <a:pPr marL="1257300" lvl="2" indent="-342900">
              <a:spcBef>
                <a:spcPct val="50000"/>
              </a:spcBef>
              <a:buFont typeface="Symbol" pitchFamily="18" charset="2"/>
              <a:buChar char=""/>
            </a:pPr>
            <a:r>
              <a:rPr lang="en-US" sz="1400" b="1">
                <a:latin typeface="Times New Roman" pitchFamily="18" charset="0"/>
              </a:rPr>
              <a:t>Therefore, continued inability to ‘get ahead’ economically, as a result, many African countries continue to be poverty stricken</a:t>
            </a:r>
          </a:p>
        </p:txBody>
      </p:sp>
      <p:sp>
        <p:nvSpPr>
          <p:cNvPr id="46086" name="Text Box 6"/>
          <p:cNvSpPr txBox="1">
            <a:spLocks noChangeArrowheads="1"/>
          </p:cNvSpPr>
          <p:nvPr/>
        </p:nvSpPr>
        <p:spPr bwMode="auto">
          <a:xfrm>
            <a:off x="762000" y="4419600"/>
            <a:ext cx="7924800" cy="2098675"/>
          </a:xfrm>
          <a:prstGeom prst="rect">
            <a:avLst/>
          </a:prstGeom>
          <a:noFill/>
          <a:ln w="9525">
            <a:noFill/>
            <a:miter lim="800000"/>
            <a:headEnd/>
            <a:tailEnd/>
          </a:ln>
        </p:spPr>
        <p:txBody>
          <a:bodyPr>
            <a:spAutoFit/>
          </a:bodyPr>
          <a:lstStyle/>
          <a:p>
            <a:r>
              <a:rPr lang="en-US" sz="2000" b="1">
                <a:solidFill>
                  <a:srgbClr val="FF3300"/>
                </a:solidFill>
                <a:latin typeface="Times New Roman" pitchFamily="18" charset="0"/>
              </a:rPr>
              <a:t>Social:</a:t>
            </a:r>
          </a:p>
          <a:p>
            <a:pPr lvl="1">
              <a:buFontTx/>
              <a:buChar char="•"/>
            </a:pPr>
            <a:r>
              <a:rPr lang="en-US" sz="1400" b="1">
                <a:latin typeface="Times New Roman" pitchFamily="18" charset="0"/>
              </a:rPr>
              <a:t> 	European languages such as English and French are spoken</a:t>
            </a:r>
          </a:p>
          <a:p>
            <a:pPr lvl="1"/>
            <a:endParaRPr lang="en-US" sz="1400" b="1">
              <a:latin typeface="Times New Roman" pitchFamily="18" charset="0"/>
            </a:endParaRPr>
          </a:p>
          <a:p>
            <a:pPr lvl="1">
              <a:buFontTx/>
              <a:buChar char="•"/>
            </a:pPr>
            <a:r>
              <a:rPr lang="en-US" sz="1400" b="1">
                <a:latin typeface="Times New Roman" pitchFamily="18" charset="0"/>
              </a:rPr>
              <a:t> 	European education systems are widely copied</a:t>
            </a:r>
          </a:p>
          <a:p>
            <a:pPr lvl="1"/>
            <a:endParaRPr lang="en-US" sz="1400" b="1">
              <a:latin typeface="Times New Roman" pitchFamily="18" charset="0"/>
            </a:endParaRPr>
          </a:p>
          <a:p>
            <a:pPr lvl="1">
              <a:buFontTx/>
              <a:buChar char="•"/>
            </a:pPr>
            <a:r>
              <a:rPr lang="en-US" sz="1400" b="1">
                <a:latin typeface="Times New Roman" pitchFamily="18" charset="0"/>
              </a:rPr>
              <a:t> 	European sports like cricket or football (soccer) are widely played across much of Africa</a:t>
            </a:r>
          </a:p>
          <a:p>
            <a:pPr lvl="1"/>
            <a:endParaRPr lang="en-US" sz="1400" b="1">
              <a:latin typeface="Times New Roman" pitchFamily="18" charset="0"/>
            </a:endParaRPr>
          </a:p>
          <a:p>
            <a:pPr lvl="1">
              <a:buFontTx/>
              <a:buChar char="•"/>
            </a:pPr>
            <a:r>
              <a:rPr lang="en-US" sz="1400" b="1">
                <a:latin typeface="Times New Roman" pitchFamily="18" charset="0"/>
              </a:rPr>
              <a:t> 	Colonial privileging of one ethnic group over another (one cultural group is superior than 	another) has made civil war a problem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6084">
                                            <p:txEl>
                                              <p:pRg st="0" end="0"/>
                                            </p:txEl>
                                          </p:spTgt>
                                        </p:tgtEl>
                                        <p:attrNameLst>
                                          <p:attrName>style.visibility</p:attrName>
                                        </p:attrNameLst>
                                      </p:cBhvr>
                                      <p:to>
                                        <p:strVal val="visible"/>
                                      </p:to>
                                    </p:set>
                                    <p:anim to="" calcmode="lin" valueType="num">
                                      <p:cBhvr>
                                        <p:cTn id="7" dur="1" fill="hold"/>
                                        <p:tgtEl>
                                          <p:spTgt spid="4608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6085">
                                            <p:txEl>
                                              <p:pRg st="0" end="0"/>
                                            </p:txEl>
                                          </p:spTgt>
                                        </p:tgtEl>
                                        <p:attrNameLst>
                                          <p:attrName>style.visibility</p:attrName>
                                        </p:attrNameLst>
                                      </p:cBhvr>
                                      <p:to>
                                        <p:strVal val="visible"/>
                                      </p:to>
                                    </p:set>
                                    <p:anim to="" calcmode="lin" valueType="num">
                                      <p:cBhvr>
                                        <p:cTn id="12" dur="1" fill="hold"/>
                                        <p:tgtEl>
                                          <p:spTgt spid="46085">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46086">
                                            <p:txEl>
                                              <p:pRg st="0" end="0"/>
                                            </p:txEl>
                                          </p:spTgt>
                                        </p:tgtEl>
                                        <p:attrNameLst>
                                          <p:attrName>style.visibility</p:attrName>
                                        </p:attrNameLst>
                                      </p:cBhvr>
                                      <p:to>
                                        <p:strVal val="visible"/>
                                      </p:to>
                                    </p:set>
                                    <p:anim to="" calcmode="lin" valueType="num">
                                      <p:cBhvr>
                                        <p:cTn id="17" dur="1" fill="hold"/>
                                        <p:tgtEl>
                                          <p:spTgt spid="46086">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46084">
                                            <p:txEl>
                                              <p:pRg st="1" end="1"/>
                                            </p:txEl>
                                          </p:spTgt>
                                        </p:tgtEl>
                                        <p:attrNameLst>
                                          <p:attrName>style.visibility</p:attrName>
                                        </p:attrNameLst>
                                      </p:cBhvr>
                                      <p:to>
                                        <p:strVal val="visible"/>
                                      </p:to>
                                    </p:set>
                                    <p:anim to="" calcmode="lin" valueType="num">
                                      <p:cBhvr>
                                        <p:cTn id="22" dur="1" fill="hold"/>
                                        <p:tgtEl>
                                          <p:spTgt spid="46084">
                                            <p:txEl>
                                              <p:pRg st="1" end="1"/>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46084">
                                            <p:txEl>
                                              <p:pRg st="2" end="2"/>
                                            </p:txEl>
                                          </p:spTgt>
                                        </p:tgtEl>
                                        <p:attrNameLst>
                                          <p:attrName>style.visibility</p:attrName>
                                        </p:attrNameLst>
                                      </p:cBhvr>
                                      <p:to>
                                        <p:strVal val="visible"/>
                                      </p:to>
                                    </p:set>
                                    <p:anim to="" calcmode="lin" valueType="num">
                                      <p:cBhvr>
                                        <p:cTn id="27" dur="1" fill="hold"/>
                                        <p:tgtEl>
                                          <p:spTgt spid="46084">
                                            <p:txEl>
                                              <p:pRg st="2" end="2"/>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46085">
                                            <p:txEl>
                                              <p:pRg st="1" end="1"/>
                                            </p:txEl>
                                          </p:spTgt>
                                        </p:tgtEl>
                                        <p:attrNameLst>
                                          <p:attrName>style.visibility</p:attrName>
                                        </p:attrNameLst>
                                      </p:cBhvr>
                                      <p:to>
                                        <p:strVal val="visible"/>
                                      </p:to>
                                    </p:set>
                                    <p:anim to="" calcmode="lin" valueType="num">
                                      <p:cBhvr>
                                        <p:cTn id="32" dur="1" fill="hold"/>
                                        <p:tgtEl>
                                          <p:spTgt spid="46085">
                                            <p:txEl>
                                              <p:pRg st="1" end="1"/>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46085">
                                            <p:txEl>
                                              <p:pRg st="2" end="2"/>
                                            </p:txEl>
                                          </p:spTgt>
                                        </p:tgtEl>
                                        <p:attrNameLst>
                                          <p:attrName>style.visibility</p:attrName>
                                        </p:attrNameLst>
                                      </p:cBhvr>
                                      <p:to>
                                        <p:strVal val="visible"/>
                                      </p:to>
                                    </p:set>
                                    <p:anim to="" calcmode="lin" valueType="num">
                                      <p:cBhvr>
                                        <p:cTn id="37" dur="1" fill="hold"/>
                                        <p:tgtEl>
                                          <p:spTgt spid="46085">
                                            <p:txEl>
                                              <p:pRg st="2" end="2"/>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46085">
                                            <p:txEl>
                                              <p:pRg st="3" end="3"/>
                                            </p:txEl>
                                          </p:spTgt>
                                        </p:tgtEl>
                                        <p:attrNameLst>
                                          <p:attrName>style.visibility</p:attrName>
                                        </p:attrNameLst>
                                      </p:cBhvr>
                                      <p:to>
                                        <p:strVal val="visible"/>
                                      </p:to>
                                    </p:set>
                                    <p:anim to="" calcmode="lin" valueType="num">
                                      <p:cBhvr>
                                        <p:cTn id="42" dur="1" fill="hold"/>
                                        <p:tgtEl>
                                          <p:spTgt spid="46085">
                                            <p:txEl>
                                              <p:pRg st="3" end="3"/>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46085">
                                            <p:txEl>
                                              <p:pRg st="4" end="4"/>
                                            </p:txEl>
                                          </p:spTgt>
                                        </p:tgtEl>
                                        <p:attrNameLst>
                                          <p:attrName>style.visibility</p:attrName>
                                        </p:attrNameLst>
                                      </p:cBhvr>
                                      <p:to>
                                        <p:strVal val="visible"/>
                                      </p:to>
                                    </p:set>
                                    <p:anim to="" calcmode="lin" valueType="num">
                                      <p:cBhvr>
                                        <p:cTn id="47" dur="1" fill="hold"/>
                                        <p:tgtEl>
                                          <p:spTgt spid="46085">
                                            <p:txEl>
                                              <p:pRg st="4" end="4"/>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nodeType="clickEffect">
                                  <p:stCondLst>
                                    <p:cond delay="0"/>
                                  </p:stCondLst>
                                  <p:childTnLst>
                                    <p:set>
                                      <p:cBhvr>
                                        <p:cTn id="51" dur="1" fill="hold">
                                          <p:stCondLst>
                                            <p:cond delay="0"/>
                                          </p:stCondLst>
                                        </p:cTn>
                                        <p:tgtEl>
                                          <p:spTgt spid="46086">
                                            <p:txEl>
                                              <p:pRg st="1" end="1"/>
                                            </p:txEl>
                                          </p:spTgt>
                                        </p:tgtEl>
                                        <p:attrNameLst>
                                          <p:attrName>style.visibility</p:attrName>
                                        </p:attrNameLst>
                                      </p:cBhvr>
                                      <p:to>
                                        <p:strVal val="visible"/>
                                      </p:to>
                                    </p:set>
                                    <p:anim to="" calcmode="lin" valueType="num">
                                      <p:cBhvr>
                                        <p:cTn id="52" dur="1" fill="hold"/>
                                        <p:tgtEl>
                                          <p:spTgt spid="46086">
                                            <p:txEl>
                                              <p:pRg st="1" end="1"/>
                                            </p:txEl>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nodeType="clickEffect">
                                  <p:stCondLst>
                                    <p:cond delay="0"/>
                                  </p:stCondLst>
                                  <p:childTnLst>
                                    <p:set>
                                      <p:cBhvr>
                                        <p:cTn id="56" dur="1" fill="hold">
                                          <p:stCondLst>
                                            <p:cond delay="0"/>
                                          </p:stCondLst>
                                        </p:cTn>
                                        <p:tgtEl>
                                          <p:spTgt spid="46086">
                                            <p:txEl>
                                              <p:pRg st="3" end="3"/>
                                            </p:txEl>
                                          </p:spTgt>
                                        </p:tgtEl>
                                        <p:attrNameLst>
                                          <p:attrName>style.visibility</p:attrName>
                                        </p:attrNameLst>
                                      </p:cBhvr>
                                      <p:to>
                                        <p:strVal val="visible"/>
                                      </p:to>
                                    </p:set>
                                    <p:anim to="" calcmode="lin" valueType="num">
                                      <p:cBhvr>
                                        <p:cTn id="57" dur="1" fill="hold"/>
                                        <p:tgtEl>
                                          <p:spTgt spid="46086">
                                            <p:txEl>
                                              <p:pRg st="3" end="3"/>
                                            </p:txEl>
                                          </p:spTgt>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nodeType="clickEffect">
                                  <p:stCondLst>
                                    <p:cond delay="0"/>
                                  </p:stCondLst>
                                  <p:childTnLst>
                                    <p:set>
                                      <p:cBhvr>
                                        <p:cTn id="61" dur="1" fill="hold">
                                          <p:stCondLst>
                                            <p:cond delay="0"/>
                                          </p:stCondLst>
                                        </p:cTn>
                                        <p:tgtEl>
                                          <p:spTgt spid="46086">
                                            <p:txEl>
                                              <p:pRg st="5" end="5"/>
                                            </p:txEl>
                                          </p:spTgt>
                                        </p:tgtEl>
                                        <p:attrNameLst>
                                          <p:attrName>style.visibility</p:attrName>
                                        </p:attrNameLst>
                                      </p:cBhvr>
                                      <p:to>
                                        <p:strVal val="visible"/>
                                      </p:to>
                                    </p:set>
                                    <p:anim to="" calcmode="lin" valueType="num">
                                      <p:cBhvr>
                                        <p:cTn id="62" dur="1" fill="hold"/>
                                        <p:tgtEl>
                                          <p:spTgt spid="46086">
                                            <p:txEl>
                                              <p:pRg st="5" end="5"/>
                                            </p:txEl>
                                          </p:spTgt>
                                        </p:tgtEl>
                                        <p:attrNameLst>
                                          <p:attrName/>
                                        </p:attrNameLst>
                                      </p:cBhvr>
                                    </p:anim>
                                  </p:childTnLst>
                                </p:cTn>
                              </p:par>
                            </p:childTnLst>
                          </p:cTn>
                        </p:par>
                      </p:childTnLst>
                    </p:cTn>
                  </p:par>
                  <p:par>
                    <p:cTn id="63" fill="hold">
                      <p:stCondLst>
                        <p:cond delay="indefinite"/>
                      </p:stCondLst>
                      <p:childTnLst>
                        <p:par>
                          <p:cTn id="64" fill="hold">
                            <p:stCondLst>
                              <p:cond delay="0"/>
                            </p:stCondLst>
                            <p:childTnLst>
                              <p:par>
                                <p:cTn id="65" presetID="24" presetClass="entr" presetSubtype="0" fill="hold" nodeType="clickEffect">
                                  <p:stCondLst>
                                    <p:cond delay="0"/>
                                  </p:stCondLst>
                                  <p:childTnLst>
                                    <p:set>
                                      <p:cBhvr>
                                        <p:cTn id="66" dur="1" fill="hold">
                                          <p:stCondLst>
                                            <p:cond delay="0"/>
                                          </p:stCondLst>
                                        </p:cTn>
                                        <p:tgtEl>
                                          <p:spTgt spid="46086">
                                            <p:txEl>
                                              <p:pRg st="7" end="7"/>
                                            </p:txEl>
                                          </p:spTgt>
                                        </p:tgtEl>
                                        <p:attrNameLst>
                                          <p:attrName>style.visibility</p:attrName>
                                        </p:attrNameLst>
                                      </p:cBhvr>
                                      <p:to>
                                        <p:strVal val="visible"/>
                                      </p:to>
                                    </p:set>
                                    <p:anim to="" calcmode="lin" valueType="num">
                                      <p:cBhvr>
                                        <p:cTn id="67" dur="1" fill="hold"/>
                                        <p:tgtEl>
                                          <p:spTgt spid="46086">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Buffalo1878"/>
          <p:cNvPicPr>
            <a:picLocks noChangeAspect="1" noChangeArrowheads="1"/>
          </p:cNvPicPr>
          <p:nvPr/>
        </p:nvPicPr>
        <p:blipFill>
          <a:blip r:embed="rId2" cstate="print">
            <a:lum bright="70000" contrast="-70000"/>
          </a:blip>
          <a:srcRect/>
          <a:stretch>
            <a:fillRect/>
          </a:stretch>
        </p:blipFill>
        <p:spPr bwMode="auto">
          <a:xfrm>
            <a:off x="0" y="-1588"/>
            <a:ext cx="9144000" cy="6861176"/>
          </a:xfrm>
          <a:prstGeom prst="rect">
            <a:avLst/>
          </a:prstGeom>
          <a:noFill/>
          <a:ln w="9525">
            <a:noFill/>
            <a:miter lim="800000"/>
            <a:headEnd/>
            <a:tailEnd/>
          </a:ln>
        </p:spPr>
      </p:pic>
      <p:sp>
        <p:nvSpPr>
          <p:cNvPr id="35843" name="Rectangle 3"/>
          <p:cNvSpPr>
            <a:spLocks noGrp="1" noChangeArrowheads="1"/>
          </p:cNvSpPr>
          <p:nvPr>
            <p:ph type="ctrTitle"/>
          </p:nvPr>
        </p:nvSpPr>
        <p:spPr>
          <a:xfrm>
            <a:off x="0" y="228600"/>
            <a:ext cx="9144000" cy="685800"/>
          </a:xfrm>
        </p:spPr>
        <p:txBody>
          <a:bodyPr/>
          <a:lstStyle/>
          <a:p>
            <a:pPr eaLnBrk="1" hangingPunct="1"/>
            <a:r>
              <a:rPr lang="en-US" sz="4000" b="1" smtClean="0">
                <a:solidFill>
                  <a:schemeClr val="accent2"/>
                </a:solidFill>
                <a:latin typeface="Times New Roman" pitchFamily="18" charset="0"/>
              </a:rPr>
              <a:t>The Buffalo</a:t>
            </a:r>
          </a:p>
        </p:txBody>
      </p:sp>
      <p:sp>
        <p:nvSpPr>
          <p:cNvPr id="35844" name="Rectangle 4"/>
          <p:cNvSpPr>
            <a:spLocks noGrp="1" noChangeArrowheads="1"/>
          </p:cNvSpPr>
          <p:nvPr>
            <p:ph type="subTitle" idx="1"/>
          </p:nvPr>
        </p:nvSpPr>
        <p:spPr>
          <a:xfrm>
            <a:off x="0" y="5486400"/>
            <a:ext cx="9144000" cy="838200"/>
          </a:xfrm>
        </p:spPr>
        <p:txBody>
          <a:bodyPr/>
          <a:lstStyle/>
          <a:p>
            <a:pPr eaLnBrk="1" hangingPunct="1"/>
            <a:r>
              <a:rPr lang="en-US" sz="2400" b="1" smtClean="0">
                <a:latin typeface="Times New Roman" pitchFamily="18" charset="0"/>
              </a:rPr>
              <a:t>Point out former uses of the buffalo and describe items now used in their place</a:t>
            </a:r>
          </a:p>
        </p:txBody>
      </p:sp>
      <p:pic>
        <p:nvPicPr>
          <p:cNvPr id="35845" name="Picture 5" descr="Figure 6-12.jpg"/>
          <p:cNvPicPr>
            <a:picLocks noChangeAspect="1" noChangeArrowheads="1"/>
          </p:cNvPicPr>
          <p:nvPr/>
        </p:nvPicPr>
        <p:blipFill>
          <a:blip r:embed="rId3" cstate="print"/>
          <a:srcRect/>
          <a:stretch>
            <a:fillRect/>
          </a:stretch>
        </p:blipFill>
        <p:spPr bwMode="auto">
          <a:xfrm>
            <a:off x="0" y="1214438"/>
            <a:ext cx="9144000" cy="34337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5843"/>
                                        </p:tgtEl>
                                        <p:attrNameLst>
                                          <p:attrName>style.visibility</p:attrName>
                                        </p:attrNameLst>
                                      </p:cBhvr>
                                      <p:to>
                                        <p:strVal val="visible"/>
                                      </p:to>
                                    </p:set>
                                    <p:anim to="" calcmode="lin" valueType="num">
                                      <p:cBhvr>
                                        <p:cTn id="7" dur="1" fill="hold"/>
                                        <p:tgtEl>
                                          <p:spTgt spid="35843"/>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5845"/>
                                        </p:tgtEl>
                                        <p:attrNameLst>
                                          <p:attrName>style.visibility</p:attrName>
                                        </p:attrNameLst>
                                      </p:cBhvr>
                                      <p:to>
                                        <p:strVal val="visible"/>
                                      </p:to>
                                    </p:set>
                                    <p:anim to="" calcmode="lin" valueType="num">
                                      <p:cBhvr>
                                        <p:cTn id="10" dur="1" fill="hold"/>
                                        <p:tgtEl>
                                          <p:spTgt spid="35845"/>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35844">
                                            <p:txEl>
                                              <p:pRg st="0" end="0"/>
                                            </p:txEl>
                                          </p:spTgt>
                                        </p:tgtEl>
                                        <p:attrNameLst>
                                          <p:attrName>style.visibility</p:attrName>
                                        </p:attrNameLst>
                                      </p:cBhvr>
                                      <p:to>
                                        <p:strVal val="visible"/>
                                      </p:to>
                                    </p:set>
                                    <p:anim to="" calcmode="lin" valueType="num">
                                      <p:cBhvr>
                                        <p:cTn id="13" dur="1" fill="hold"/>
                                        <p:tgtEl>
                                          <p:spTgt spid="35844">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P spid="3584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Buffalo1878"/>
          <p:cNvPicPr>
            <a:picLocks noChangeAspect="1" noChangeArrowheads="1"/>
          </p:cNvPicPr>
          <p:nvPr/>
        </p:nvPicPr>
        <p:blipFill>
          <a:blip r:embed="rId2" cstate="print">
            <a:lum bright="70000" contrast="-70000"/>
          </a:blip>
          <a:srcRect/>
          <a:stretch>
            <a:fillRect/>
          </a:stretch>
        </p:blipFill>
        <p:spPr bwMode="auto">
          <a:xfrm>
            <a:off x="0" y="-1588"/>
            <a:ext cx="9144000" cy="6861176"/>
          </a:xfrm>
          <a:prstGeom prst="rect">
            <a:avLst/>
          </a:prstGeom>
          <a:noFill/>
          <a:ln w="9525">
            <a:noFill/>
            <a:miter lim="800000"/>
            <a:headEnd/>
            <a:tailEnd/>
          </a:ln>
        </p:spPr>
      </p:pic>
      <p:sp>
        <p:nvSpPr>
          <p:cNvPr id="36867" name="Rectangle 3"/>
          <p:cNvSpPr>
            <a:spLocks noGrp="1" noChangeArrowheads="1"/>
          </p:cNvSpPr>
          <p:nvPr>
            <p:ph type="title"/>
          </p:nvPr>
        </p:nvSpPr>
        <p:spPr>
          <a:xfrm>
            <a:off x="0" y="274638"/>
            <a:ext cx="9144000" cy="1143000"/>
          </a:xfrm>
        </p:spPr>
        <p:txBody>
          <a:bodyPr/>
          <a:lstStyle/>
          <a:p>
            <a:pPr eaLnBrk="1" hangingPunct="1"/>
            <a:r>
              <a:rPr lang="en-US" sz="4000" b="1" smtClean="0">
                <a:solidFill>
                  <a:srgbClr val="FF0000"/>
                </a:solidFill>
                <a:latin typeface="Times New Roman" pitchFamily="18" charset="0"/>
              </a:rPr>
              <a:t>How Has the Exchange of Goods and Technologies Affected People?</a:t>
            </a:r>
          </a:p>
        </p:txBody>
      </p:sp>
      <p:sp>
        <p:nvSpPr>
          <p:cNvPr id="36868" name="Text Box 4"/>
          <p:cNvSpPr txBox="1">
            <a:spLocks noChangeArrowheads="1"/>
          </p:cNvSpPr>
          <p:nvPr/>
        </p:nvSpPr>
        <p:spPr bwMode="auto">
          <a:xfrm>
            <a:off x="0" y="3611563"/>
            <a:ext cx="9144000" cy="457200"/>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Read page 149</a:t>
            </a:r>
            <a:endParaRPr lang="en-US" sz="24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6867"/>
                                        </p:tgtEl>
                                        <p:attrNameLst>
                                          <p:attrName>style.visibility</p:attrName>
                                        </p:attrNameLst>
                                      </p:cBhvr>
                                      <p:to>
                                        <p:strVal val="visible"/>
                                      </p:to>
                                    </p:set>
                                    <p:anim to="" calcmode="lin" valueType="num">
                                      <p:cBhvr>
                                        <p:cTn id="7" dur="1" fill="hold"/>
                                        <p:tgtEl>
                                          <p:spTgt spid="36867"/>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6868"/>
                                        </p:tgtEl>
                                        <p:attrNameLst>
                                          <p:attrName>style.visibility</p:attrName>
                                        </p:attrNameLst>
                                      </p:cBhvr>
                                      <p:to>
                                        <p:strVal val="visible"/>
                                      </p:to>
                                    </p:set>
                                    <p:anim to="" calcmode="lin" valueType="num">
                                      <p:cBhvr>
                                        <p:cTn id="10" dur="1" fill="hold"/>
                                        <p:tgtEl>
                                          <p:spTgt spid="3686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P spid="3686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WARRIOR3"/>
          <p:cNvPicPr>
            <a:picLocks noChangeAspect="1" noChangeArrowheads="1"/>
          </p:cNvPicPr>
          <p:nvPr/>
        </p:nvPicPr>
        <p:blipFill>
          <a:blip r:embed="rId2" cstate="print">
            <a:lum bright="70000" contrast="-70000"/>
          </a:blip>
          <a:srcRect/>
          <a:stretch>
            <a:fillRect/>
          </a:stretch>
        </p:blipFill>
        <p:spPr bwMode="auto">
          <a:xfrm>
            <a:off x="304800" y="-9525"/>
            <a:ext cx="8534400" cy="6877050"/>
          </a:xfrm>
          <a:prstGeom prst="rect">
            <a:avLst/>
          </a:prstGeom>
          <a:noFill/>
          <a:ln w="9525">
            <a:noFill/>
            <a:miter lim="800000"/>
            <a:headEnd/>
            <a:tailEnd/>
          </a:ln>
        </p:spPr>
      </p:pic>
      <p:sp>
        <p:nvSpPr>
          <p:cNvPr id="38915" name="Rectangle 3"/>
          <p:cNvSpPr>
            <a:spLocks noGrp="1" noChangeArrowheads="1"/>
          </p:cNvSpPr>
          <p:nvPr>
            <p:ph type="title"/>
          </p:nvPr>
        </p:nvSpPr>
        <p:spPr>
          <a:xfrm>
            <a:off x="0" y="274638"/>
            <a:ext cx="9144000" cy="1143000"/>
          </a:xfrm>
        </p:spPr>
        <p:txBody>
          <a:bodyPr/>
          <a:lstStyle/>
          <a:p>
            <a:pPr eaLnBrk="1" hangingPunct="1"/>
            <a:r>
              <a:rPr lang="en-US" b="1" smtClean="0">
                <a:solidFill>
                  <a:schemeClr val="accent2"/>
                </a:solidFill>
                <a:latin typeface="Times New Roman" pitchFamily="18" charset="0"/>
              </a:rPr>
              <a:t>Before and After the Horse</a:t>
            </a:r>
          </a:p>
        </p:txBody>
      </p:sp>
      <p:sp>
        <p:nvSpPr>
          <p:cNvPr id="38916" name="Rectangle 4"/>
          <p:cNvSpPr>
            <a:spLocks noGrp="1" noChangeArrowheads="1"/>
          </p:cNvSpPr>
          <p:nvPr>
            <p:ph type="body" idx="1"/>
          </p:nvPr>
        </p:nvSpPr>
        <p:spPr>
          <a:xfrm>
            <a:off x="0" y="1295400"/>
            <a:ext cx="9144000" cy="4800600"/>
          </a:xfrm>
        </p:spPr>
        <p:txBody>
          <a:bodyPr/>
          <a:lstStyle/>
          <a:p>
            <a:pPr algn="ctr" eaLnBrk="1" hangingPunct="1">
              <a:buFontTx/>
              <a:buNone/>
            </a:pPr>
            <a:r>
              <a:rPr lang="en-US" sz="2800" b="1" smtClean="0">
                <a:latin typeface="Times New Roman" pitchFamily="18" charset="0"/>
              </a:rPr>
              <a:t>Create a ‘T’ Chart like the one below</a:t>
            </a:r>
          </a:p>
          <a:p>
            <a:pPr eaLnBrk="1" hangingPunct="1">
              <a:buFontTx/>
              <a:buNone/>
            </a:pPr>
            <a:endParaRPr lang="en-US" sz="2800" b="1" smtClean="0">
              <a:latin typeface="Times New Roman" pitchFamily="18" charset="0"/>
            </a:endParaRPr>
          </a:p>
          <a:p>
            <a:pPr eaLnBrk="1" hangingPunct="1">
              <a:buFontTx/>
              <a:buNone/>
            </a:pPr>
            <a:r>
              <a:rPr lang="en-US" sz="2000" smtClean="0">
                <a:latin typeface="Times New Roman" pitchFamily="18" charset="0"/>
              </a:rPr>
              <a:t>		Ways of Life Without Horses/Guns    Ways of Life With Horses/Guns</a:t>
            </a:r>
          </a:p>
        </p:txBody>
      </p:sp>
      <p:sp>
        <p:nvSpPr>
          <p:cNvPr id="38917" name="Line 5"/>
          <p:cNvSpPr>
            <a:spLocks noChangeShapeType="1"/>
          </p:cNvSpPr>
          <p:nvPr/>
        </p:nvSpPr>
        <p:spPr bwMode="auto">
          <a:xfrm>
            <a:off x="990600" y="2667000"/>
            <a:ext cx="7239000" cy="0"/>
          </a:xfrm>
          <a:prstGeom prst="line">
            <a:avLst/>
          </a:prstGeom>
          <a:noFill/>
          <a:ln w="79375">
            <a:solidFill>
              <a:schemeClr val="tx1"/>
            </a:solidFill>
            <a:round/>
            <a:headEnd/>
            <a:tailEnd/>
          </a:ln>
        </p:spPr>
        <p:txBody>
          <a:bodyPr/>
          <a:lstStyle/>
          <a:p>
            <a:endParaRPr lang="en-US"/>
          </a:p>
        </p:txBody>
      </p:sp>
      <p:sp>
        <p:nvSpPr>
          <p:cNvPr id="38918" name="Line 6"/>
          <p:cNvSpPr>
            <a:spLocks noChangeShapeType="1"/>
          </p:cNvSpPr>
          <p:nvPr/>
        </p:nvSpPr>
        <p:spPr bwMode="auto">
          <a:xfrm>
            <a:off x="4724400" y="2209800"/>
            <a:ext cx="0" cy="2590800"/>
          </a:xfrm>
          <a:prstGeom prst="line">
            <a:avLst/>
          </a:prstGeom>
          <a:noFill/>
          <a:ln w="79375">
            <a:solidFill>
              <a:schemeClr val="tx1"/>
            </a:solidFill>
            <a:round/>
            <a:headEnd/>
            <a:tailEnd/>
          </a:ln>
        </p:spPr>
        <p:txBody>
          <a:bodyPr/>
          <a:lstStyle/>
          <a:p>
            <a:endParaRPr lang="en-US"/>
          </a:p>
        </p:txBody>
      </p:sp>
      <p:sp>
        <p:nvSpPr>
          <p:cNvPr id="38919" name="Text Box 7"/>
          <p:cNvSpPr txBox="1">
            <a:spLocks noChangeArrowheads="1"/>
          </p:cNvSpPr>
          <p:nvPr/>
        </p:nvSpPr>
        <p:spPr bwMode="auto">
          <a:xfrm>
            <a:off x="0" y="5197475"/>
            <a:ext cx="9144000" cy="822325"/>
          </a:xfrm>
          <a:prstGeom prst="rect">
            <a:avLst/>
          </a:prstGeom>
          <a:noFill/>
          <a:ln w="9525">
            <a:noFill/>
            <a:miter lim="800000"/>
            <a:headEnd/>
            <a:tailEnd/>
          </a:ln>
        </p:spPr>
        <p:txBody>
          <a:bodyPr>
            <a:spAutoFit/>
          </a:bodyPr>
          <a:lstStyle/>
          <a:p>
            <a:pPr algn="ctr">
              <a:spcBef>
                <a:spcPct val="50000"/>
              </a:spcBef>
            </a:pPr>
            <a:r>
              <a:rPr lang="en-US" sz="2400" b="1">
                <a:solidFill>
                  <a:schemeClr val="accent2"/>
                </a:solidFill>
                <a:latin typeface="Times New Roman" pitchFamily="18" charset="0"/>
              </a:rPr>
              <a:t>As you are filling this in, consider changes in transportation, hunting, communication with other groups and status symbols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8915"/>
                                        </p:tgtEl>
                                        <p:attrNameLst>
                                          <p:attrName>style.visibility</p:attrName>
                                        </p:attrNameLst>
                                      </p:cBhvr>
                                      <p:to>
                                        <p:strVal val="visible"/>
                                      </p:to>
                                    </p:set>
                                    <p:anim to="" calcmode="lin" valueType="num">
                                      <p:cBhvr>
                                        <p:cTn id="7" dur="1" fill="hold"/>
                                        <p:tgtEl>
                                          <p:spTgt spid="3891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8916">
                                            <p:txEl>
                                              <p:pRg st="0" end="0"/>
                                            </p:txEl>
                                          </p:spTgt>
                                        </p:tgtEl>
                                        <p:attrNameLst>
                                          <p:attrName>style.visibility</p:attrName>
                                        </p:attrNameLst>
                                      </p:cBhvr>
                                      <p:to>
                                        <p:strVal val="visible"/>
                                      </p:to>
                                    </p:set>
                                    <p:anim to="" calcmode="lin" valueType="num">
                                      <p:cBhvr>
                                        <p:cTn id="10" dur="1" fill="hold"/>
                                        <p:tgtEl>
                                          <p:spTgt spid="38916">
                                            <p:txEl>
                                              <p:pRg st="0" end="0"/>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38916">
                                            <p:txEl>
                                              <p:pRg st="2" end="2"/>
                                            </p:txEl>
                                          </p:spTgt>
                                        </p:tgtEl>
                                        <p:attrNameLst>
                                          <p:attrName>style.visibility</p:attrName>
                                        </p:attrNameLst>
                                      </p:cBhvr>
                                      <p:to>
                                        <p:strVal val="visible"/>
                                      </p:to>
                                    </p:set>
                                    <p:anim to="" calcmode="lin" valueType="num">
                                      <p:cBhvr>
                                        <p:cTn id="13" dur="1" fill="hold"/>
                                        <p:tgtEl>
                                          <p:spTgt spid="38916">
                                            <p:txEl>
                                              <p:pRg st="2" end="2"/>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38918"/>
                                        </p:tgtEl>
                                        <p:attrNameLst>
                                          <p:attrName>style.visibility</p:attrName>
                                        </p:attrNameLst>
                                      </p:cBhvr>
                                      <p:to>
                                        <p:strVal val="visible"/>
                                      </p:to>
                                    </p:set>
                                    <p:anim to="" calcmode="lin" valueType="num">
                                      <p:cBhvr>
                                        <p:cTn id="16" dur="1" fill="hold"/>
                                        <p:tgtEl>
                                          <p:spTgt spid="38918"/>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38917"/>
                                        </p:tgtEl>
                                        <p:attrNameLst>
                                          <p:attrName>style.visibility</p:attrName>
                                        </p:attrNameLst>
                                      </p:cBhvr>
                                      <p:to>
                                        <p:strVal val="visible"/>
                                      </p:to>
                                    </p:set>
                                    <p:anim to="" calcmode="lin" valueType="num">
                                      <p:cBhvr>
                                        <p:cTn id="19" dur="1" fill="hold"/>
                                        <p:tgtEl>
                                          <p:spTgt spid="38917"/>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grpId="0" nodeType="clickEffect">
                                  <p:stCondLst>
                                    <p:cond delay="0"/>
                                  </p:stCondLst>
                                  <p:childTnLst>
                                    <p:set>
                                      <p:cBhvr>
                                        <p:cTn id="23" dur="1" fill="hold">
                                          <p:stCondLst>
                                            <p:cond delay="0"/>
                                          </p:stCondLst>
                                        </p:cTn>
                                        <p:tgtEl>
                                          <p:spTgt spid="38919"/>
                                        </p:tgtEl>
                                        <p:attrNameLst>
                                          <p:attrName>style.visibility</p:attrName>
                                        </p:attrNameLst>
                                      </p:cBhvr>
                                      <p:to>
                                        <p:strVal val="visible"/>
                                      </p:to>
                                    </p:set>
                                    <p:anim to="" calcmode="lin" valueType="num">
                                      <p:cBhvr>
                                        <p:cTn id="24" dur="1" fill="hold"/>
                                        <p:tgtEl>
                                          <p:spTgt spid="3891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P spid="38916" grpId="0" build="p"/>
      <p:bldP spid="38917" grpId="0" animBg="1"/>
      <p:bldP spid="38918" grpId="0" animBg="1"/>
      <p:bldP spid="389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Photo by Suzanne Wright"/>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9939" name="Rectangle 3"/>
          <p:cNvSpPr>
            <a:spLocks noGrp="1" noChangeArrowheads="1"/>
          </p:cNvSpPr>
          <p:nvPr>
            <p:ph type="title"/>
          </p:nvPr>
        </p:nvSpPr>
        <p:spPr>
          <a:xfrm>
            <a:off x="0" y="274638"/>
            <a:ext cx="9144000" cy="1143000"/>
          </a:xfrm>
        </p:spPr>
        <p:txBody>
          <a:bodyPr/>
          <a:lstStyle/>
          <a:p>
            <a:pPr eaLnBrk="1" hangingPunct="1"/>
            <a:r>
              <a:rPr lang="en-US" sz="4000" b="1" smtClean="0">
                <a:solidFill>
                  <a:schemeClr val="accent2"/>
                </a:solidFill>
                <a:latin typeface="Times New Roman" pitchFamily="18" charset="0"/>
              </a:rPr>
              <a:t>Contact and Cultural Exchange in India</a:t>
            </a:r>
          </a:p>
        </p:txBody>
      </p:sp>
      <p:sp>
        <p:nvSpPr>
          <p:cNvPr id="39940" name="Rectangle 4"/>
          <p:cNvSpPr>
            <a:spLocks noGrp="1" noChangeArrowheads="1"/>
          </p:cNvSpPr>
          <p:nvPr>
            <p:ph type="body" idx="1"/>
          </p:nvPr>
        </p:nvSpPr>
        <p:spPr>
          <a:xfrm>
            <a:off x="0" y="1341438"/>
            <a:ext cx="9144000" cy="487362"/>
          </a:xfrm>
        </p:spPr>
        <p:txBody>
          <a:bodyPr/>
          <a:lstStyle/>
          <a:p>
            <a:pPr algn="ctr" eaLnBrk="1" hangingPunct="1">
              <a:buFontTx/>
              <a:buNone/>
            </a:pPr>
            <a:r>
              <a:rPr lang="en-US" sz="2400" b="1" smtClean="0">
                <a:latin typeface="Times New Roman" pitchFamily="18" charset="0"/>
              </a:rPr>
              <a:t>Review these two pictures and their captions on pages 150 -151</a:t>
            </a:r>
          </a:p>
        </p:txBody>
      </p:sp>
      <p:pic>
        <p:nvPicPr>
          <p:cNvPr id="39941" name="Picture 5" descr="Figure 6-13.jpg"/>
          <p:cNvPicPr>
            <a:picLocks noChangeAspect="1" noChangeArrowheads="1"/>
          </p:cNvPicPr>
          <p:nvPr/>
        </p:nvPicPr>
        <p:blipFill>
          <a:blip r:embed="rId3" cstate="print"/>
          <a:srcRect/>
          <a:stretch>
            <a:fillRect/>
          </a:stretch>
        </p:blipFill>
        <p:spPr bwMode="auto">
          <a:xfrm>
            <a:off x="457200" y="1828800"/>
            <a:ext cx="3886200" cy="2819400"/>
          </a:xfrm>
          <a:prstGeom prst="rect">
            <a:avLst/>
          </a:prstGeom>
          <a:noFill/>
          <a:ln w="9525">
            <a:noFill/>
            <a:miter lim="800000"/>
            <a:headEnd/>
            <a:tailEnd/>
          </a:ln>
        </p:spPr>
      </p:pic>
      <p:pic>
        <p:nvPicPr>
          <p:cNvPr id="39942" name="Picture 6" descr="Figure 6-16.jpg"/>
          <p:cNvPicPr>
            <a:picLocks noChangeAspect="1" noChangeArrowheads="1"/>
          </p:cNvPicPr>
          <p:nvPr/>
        </p:nvPicPr>
        <p:blipFill>
          <a:blip r:embed="rId4" cstate="print"/>
          <a:srcRect/>
          <a:stretch>
            <a:fillRect/>
          </a:stretch>
        </p:blipFill>
        <p:spPr bwMode="auto">
          <a:xfrm>
            <a:off x="4572000" y="1828800"/>
            <a:ext cx="4100513" cy="2819400"/>
          </a:xfrm>
          <a:prstGeom prst="rect">
            <a:avLst/>
          </a:prstGeom>
          <a:noFill/>
          <a:ln w="9525">
            <a:noFill/>
            <a:miter lim="800000"/>
            <a:headEnd/>
            <a:tailEnd/>
          </a:ln>
        </p:spPr>
      </p:pic>
      <p:sp>
        <p:nvSpPr>
          <p:cNvPr id="39943" name="Text Box 7"/>
          <p:cNvSpPr txBox="1">
            <a:spLocks noChangeArrowheads="1"/>
          </p:cNvSpPr>
          <p:nvPr/>
        </p:nvSpPr>
        <p:spPr bwMode="auto">
          <a:xfrm>
            <a:off x="0" y="4953000"/>
            <a:ext cx="9144000" cy="1917700"/>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Who can summarize what you learned about the Silk Road?</a:t>
            </a:r>
          </a:p>
          <a:p>
            <a:pPr algn="ctr">
              <a:spcBef>
                <a:spcPct val="50000"/>
              </a:spcBef>
            </a:pPr>
            <a:r>
              <a:rPr lang="en-US" sz="2400" b="1">
                <a:latin typeface="Times New Roman" pitchFamily="18" charset="0"/>
              </a:rPr>
              <a:t>What do these two pictures have in common?</a:t>
            </a:r>
          </a:p>
          <a:p>
            <a:pPr algn="ctr">
              <a:spcBef>
                <a:spcPct val="50000"/>
              </a:spcBef>
            </a:pPr>
            <a:r>
              <a:rPr lang="en-US" sz="2400" b="1">
                <a:latin typeface="Times New Roman" pitchFamily="18" charset="0"/>
              </a:rPr>
              <a:t>Read all of page 150, including responding to the </a:t>
            </a:r>
            <a:r>
              <a:rPr lang="en-US" sz="2400" b="1" i="1">
                <a:latin typeface="Times New Roman" pitchFamily="18" charset="0"/>
              </a:rPr>
              <a:t>Activity </a:t>
            </a:r>
            <a:r>
              <a:rPr lang="en-US" sz="2400" b="1">
                <a:latin typeface="Times New Roman" pitchFamily="18" charset="0"/>
              </a:rPr>
              <a:t>and        </a:t>
            </a:r>
            <a:r>
              <a:rPr lang="en-US" sz="2400" b="1" i="1">
                <a:latin typeface="Times New Roman" pitchFamily="18" charset="0"/>
              </a:rPr>
              <a:t>The Raj</a:t>
            </a:r>
            <a:r>
              <a:rPr lang="en-US" sz="2400" b="1">
                <a:latin typeface="Times New Roman" pitchFamily="18" charset="0"/>
              </a:rPr>
              <a:t> on page 151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9939"/>
                                        </p:tgtEl>
                                        <p:attrNameLst>
                                          <p:attrName>style.visibility</p:attrName>
                                        </p:attrNameLst>
                                      </p:cBhvr>
                                      <p:to>
                                        <p:strVal val="visible"/>
                                      </p:to>
                                    </p:set>
                                    <p:anim to="" calcmode="lin" valueType="num">
                                      <p:cBhvr>
                                        <p:cTn id="7" dur="1" fill="hold"/>
                                        <p:tgtEl>
                                          <p:spTgt spid="39939"/>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9940">
                                            <p:txEl>
                                              <p:pRg st="0" end="0"/>
                                            </p:txEl>
                                          </p:spTgt>
                                        </p:tgtEl>
                                        <p:attrNameLst>
                                          <p:attrName>style.visibility</p:attrName>
                                        </p:attrNameLst>
                                      </p:cBhvr>
                                      <p:to>
                                        <p:strVal val="visible"/>
                                      </p:to>
                                    </p:set>
                                    <p:anim to="" calcmode="lin" valueType="num">
                                      <p:cBhvr>
                                        <p:cTn id="10" dur="1" fill="hold"/>
                                        <p:tgtEl>
                                          <p:spTgt spid="39940">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9941"/>
                                        </p:tgtEl>
                                        <p:attrNameLst>
                                          <p:attrName>style.visibility</p:attrName>
                                        </p:attrNameLst>
                                      </p:cBhvr>
                                      <p:to>
                                        <p:strVal val="visible"/>
                                      </p:to>
                                    </p:set>
                                    <p:anim to="" calcmode="lin" valueType="num">
                                      <p:cBhvr>
                                        <p:cTn id="13" dur="1" fill="hold"/>
                                        <p:tgtEl>
                                          <p:spTgt spid="39941"/>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9942"/>
                                        </p:tgtEl>
                                        <p:attrNameLst>
                                          <p:attrName>style.visibility</p:attrName>
                                        </p:attrNameLst>
                                      </p:cBhvr>
                                      <p:to>
                                        <p:strVal val="visible"/>
                                      </p:to>
                                    </p:set>
                                    <p:anim to="" calcmode="lin" valueType="num">
                                      <p:cBhvr>
                                        <p:cTn id="16" dur="1" fill="hold"/>
                                        <p:tgtEl>
                                          <p:spTgt spid="39942"/>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39943">
                                            <p:txEl>
                                              <p:pRg st="0" end="0"/>
                                            </p:txEl>
                                          </p:spTgt>
                                        </p:tgtEl>
                                        <p:attrNameLst>
                                          <p:attrName>style.visibility</p:attrName>
                                        </p:attrNameLst>
                                      </p:cBhvr>
                                      <p:to>
                                        <p:strVal val="visible"/>
                                      </p:to>
                                    </p:set>
                                    <p:anim to="" calcmode="lin" valueType="num">
                                      <p:cBhvr>
                                        <p:cTn id="19" dur="1" fill="hold"/>
                                        <p:tgtEl>
                                          <p:spTgt spid="39943">
                                            <p:txEl>
                                              <p:pRg st="0" end="0"/>
                                            </p:txEl>
                                          </p:spTgt>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39943">
                                            <p:txEl>
                                              <p:pRg st="1" end="1"/>
                                            </p:txEl>
                                          </p:spTgt>
                                        </p:tgtEl>
                                        <p:attrNameLst>
                                          <p:attrName>style.visibility</p:attrName>
                                        </p:attrNameLst>
                                      </p:cBhvr>
                                      <p:to>
                                        <p:strVal val="visible"/>
                                      </p:to>
                                    </p:set>
                                    <p:anim to="" calcmode="lin" valueType="num">
                                      <p:cBhvr>
                                        <p:cTn id="24" dur="1" fill="hold"/>
                                        <p:tgtEl>
                                          <p:spTgt spid="39943">
                                            <p:txEl>
                                              <p:pRg st="1" end="1"/>
                                            </p:txEl>
                                          </p:spTgt>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39943">
                                            <p:txEl>
                                              <p:pRg st="2" end="2"/>
                                            </p:txEl>
                                          </p:spTgt>
                                        </p:tgtEl>
                                        <p:attrNameLst>
                                          <p:attrName>style.visibility</p:attrName>
                                        </p:attrNameLst>
                                      </p:cBhvr>
                                      <p:to>
                                        <p:strVal val="visible"/>
                                      </p:to>
                                    </p:set>
                                    <p:anim to="" calcmode="lin" valueType="num">
                                      <p:cBhvr>
                                        <p:cTn id="29" dur="1" fill="hold"/>
                                        <p:tgtEl>
                                          <p:spTgt spid="3994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Photo by Suzanne Wright"/>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40963" name="Rectangle 3"/>
          <p:cNvSpPr>
            <a:spLocks noGrp="1" noChangeArrowheads="1"/>
          </p:cNvSpPr>
          <p:nvPr>
            <p:ph type="title"/>
          </p:nvPr>
        </p:nvSpPr>
        <p:spPr>
          <a:xfrm>
            <a:off x="0" y="274638"/>
            <a:ext cx="9144000" cy="1143000"/>
          </a:xfrm>
        </p:spPr>
        <p:txBody>
          <a:bodyPr/>
          <a:lstStyle/>
          <a:p>
            <a:pPr eaLnBrk="1" hangingPunct="1"/>
            <a:r>
              <a:rPr lang="en-US" b="1" smtClean="0">
                <a:solidFill>
                  <a:schemeClr val="accent2"/>
                </a:solidFill>
                <a:latin typeface="Times New Roman" pitchFamily="18" charset="0"/>
              </a:rPr>
              <a:t>Deindustrialization in India</a:t>
            </a:r>
          </a:p>
        </p:txBody>
      </p:sp>
      <p:pic>
        <p:nvPicPr>
          <p:cNvPr id="40964" name="Picture 4"/>
          <p:cNvPicPr>
            <a:picLocks noGrp="1" noChangeAspect="1" noChangeArrowheads="1"/>
          </p:cNvPicPr>
          <p:nvPr>
            <p:ph type="body" idx="1"/>
          </p:nvPr>
        </p:nvPicPr>
        <p:blipFill>
          <a:blip r:embed="rId3" cstate="print"/>
          <a:srcRect/>
          <a:stretch>
            <a:fillRect/>
          </a:stretch>
        </p:blipFill>
        <p:spPr>
          <a:xfrm rot="5400000">
            <a:off x="2591593" y="-991393"/>
            <a:ext cx="3960813" cy="8229600"/>
          </a:xfrm>
          <a:noFill/>
        </p:spPr>
      </p:pic>
      <p:sp>
        <p:nvSpPr>
          <p:cNvPr id="40965" name="Text Box 5"/>
          <p:cNvSpPr txBox="1">
            <a:spLocks noChangeArrowheads="1"/>
          </p:cNvSpPr>
          <p:nvPr/>
        </p:nvSpPr>
        <p:spPr bwMode="auto">
          <a:xfrm>
            <a:off x="3962400" y="2590800"/>
            <a:ext cx="1371600" cy="1190625"/>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British Ban on Imports of Cloth </a:t>
            </a:r>
            <a:r>
              <a:rPr lang="en-US" b="1" i="1">
                <a:latin typeface="Times New Roman" pitchFamily="18" charset="0"/>
              </a:rPr>
              <a:t>from</a:t>
            </a:r>
            <a:r>
              <a:rPr lang="en-US" b="1">
                <a:latin typeface="Times New Roman" pitchFamily="18" charset="0"/>
              </a:rPr>
              <a:t> India</a:t>
            </a:r>
          </a:p>
        </p:txBody>
      </p:sp>
      <p:sp>
        <p:nvSpPr>
          <p:cNvPr id="40966" name="Text Box 6"/>
          <p:cNvSpPr txBox="1">
            <a:spLocks noChangeArrowheads="1"/>
          </p:cNvSpPr>
          <p:nvPr/>
        </p:nvSpPr>
        <p:spPr bwMode="auto">
          <a:xfrm>
            <a:off x="0" y="5029200"/>
            <a:ext cx="9144000" cy="1370013"/>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Read the section on </a:t>
            </a:r>
            <a:r>
              <a:rPr lang="en-US" sz="2400" b="1">
                <a:solidFill>
                  <a:schemeClr val="accent2"/>
                </a:solidFill>
                <a:latin typeface="Times New Roman" pitchFamily="18" charset="0"/>
              </a:rPr>
              <a:t>Deindustrialization in India</a:t>
            </a:r>
            <a:r>
              <a:rPr lang="en-US" sz="2400" b="1">
                <a:latin typeface="Times New Roman" pitchFamily="18" charset="0"/>
              </a:rPr>
              <a:t> on page 151, completing the chart</a:t>
            </a:r>
          </a:p>
          <a:p>
            <a:pPr algn="ctr">
              <a:spcBef>
                <a:spcPct val="50000"/>
              </a:spcBef>
            </a:pPr>
            <a:r>
              <a:rPr lang="en-US" sz="2400" b="1">
                <a:latin typeface="Times New Roman" pitchFamily="18" charset="0"/>
              </a:rPr>
              <a:t>How would you respond to the </a:t>
            </a:r>
            <a:r>
              <a:rPr lang="en-US" sz="2400" b="1" i="1">
                <a:latin typeface="Times New Roman" pitchFamily="18" charset="0"/>
              </a:rPr>
              <a:t>Activity</a:t>
            </a:r>
            <a:r>
              <a:rPr lang="en-US" sz="2400" b="1">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0963"/>
                                        </p:tgtEl>
                                        <p:attrNameLst>
                                          <p:attrName>style.visibility</p:attrName>
                                        </p:attrNameLst>
                                      </p:cBhvr>
                                      <p:to>
                                        <p:strVal val="visible"/>
                                      </p:to>
                                    </p:set>
                                    <p:anim to="" calcmode="lin" valueType="num">
                                      <p:cBhvr>
                                        <p:cTn id="7" dur="1" fill="hold"/>
                                        <p:tgtEl>
                                          <p:spTgt spid="40963"/>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0964"/>
                                        </p:tgtEl>
                                        <p:attrNameLst>
                                          <p:attrName>style.visibility</p:attrName>
                                        </p:attrNameLst>
                                      </p:cBhvr>
                                      <p:to>
                                        <p:strVal val="visible"/>
                                      </p:to>
                                    </p:set>
                                    <p:anim to="" calcmode="lin" valueType="num">
                                      <p:cBhvr>
                                        <p:cTn id="10" dur="1" fill="hold"/>
                                        <p:tgtEl>
                                          <p:spTgt spid="40964"/>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40965">
                                            <p:txEl>
                                              <p:pRg st="0" end="0"/>
                                            </p:txEl>
                                          </p:spTgt>
                                        </p:tgtEl>
                                        <p:attrNameLst>
                                          <p:attrName>style.visibility</p:attrName>
                                        </p:attrNameLst>
                                      </p:cBhvr>
                                      <p:to>
                                        <p:strVal val="visible"/>
                                      </p:to>
                                    </p:set>
                                    <p:anim to="" calcmode="lin" valueType="num">
                                      <p:cBhvr>
                                        <p:cTn id="13" dur="1" fill="hold"/>
                                        <p:tgtEl>
                                          <p:spTgt spid="40965">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40966">
                                            <p:txEl>
                                              <p:pRg st="0" end="0"/>
                                            </p:txEl>
                                          </p:spTgt>
                                        </p:tgtEl>
                                        <p:attrNameLst>
                                          <p:attrName>style.visibility</p:attrName>
                                        </p:attrNameLst>
                                      </p:cBhvr>
                                      <p:to>
                                        <p:strVal val="visible"/>
                                      </p:to>
                                    </p:set>
                                    <p:anim to="" calcmode="lin" valueType="num">
                                      <p:cBhvr>
                                        <p:cTn id="16" dur="1" fill="hold"/>
                                        <p:tgtEl>
                                          <p:spTgt spid="40966">
                                            <p:txEl>
                                              <p:pRg st="0" end="0"/>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40966">
                                            <p:txEl>
                                              <p:pRg st="1" end="1"/>
                                            </p:txEl>
                                          </p:spTgt>
                                        </p:tgtEl>
                                        <p:attrNameLst>
                                          <p:attrName>style.visibility</p:attrName>
                                        </p:attrNameLst>
                                      </p:cBhvr>
                                      <p:to>
                                        <p:strVal val="visible"/>
                                      </p:to>
                                    </p:set>
                                    <p:anim to="" calcmode="lin" valueType="num">
                                      <p:cBhvr>
                                        <p:cTn id="19" dur="1" fill="hold"/>
                                        <p:tgtEl>
                                          <p:spTgt spid="40966">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sm0007-GibsonOldWorld1758"/>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a:xfrm>
            <a:off x="0" y="76200"/>
            <a:ext cx="9144000" cy="1143000"/>
          </a:xfrm>
        </p:spPr>
        <p:txBody>
          <a:bodyPr/>
          <a:lstStyle/>
          <a:p>
            <a:pPr eaLnBrk="1" hangingPunct="1"/>
            <a:r>
              <a:rPr lang="en-US" sz="4000" b="1" smtClean="0">
                <a:solidFill>
                  <a:schemeClr val="accent2"/>
                </a:solidFill>
                <a:latin typeface="Times New Roman" pitchFamily="18" charset="0"/>
              </a:rPr>
              <a:t>Legacies of Historical Globalization</a:t>
            </a:r>
          </a:p>
        </p:txBody>
      </p:sp>
      <p:sp>
        <p:nvSpPr>
          <p:cNvPr id="4099" name="Rectangle 3"/>
          <p:cNvSpPr>
            <a:spLocks noGrp="1" noChangeArrowheads="1"/>
          </p:cNvSpPr>
          <p:nvPr>
            <p:ph type="body" idx="1"/>
          </p:nvPr>
        </p:nvSpPr>
        <p:spPr>
          <a:xfrm>
            <a:off x="0" y="1752600"/>
            <a:ext cx="9144000" cy="3886200"/>
          </a:xfrm>
        </p:spPr>
        <p:txBody>
          <a:bodyPr/>
          <a:lstStyle/>
          <a:p>
            <a:pPr algn="ctr" eaLnBrk="1" hangingPunct="1">
              <a:lnSpc>
                <a:spcPct val="90000"/>
              </a:lnSpc>
              <a:buFontTx/>
              <a:buNone/>
            </a:pPr>
            <a:r>
              <a:rPr lang="en-US" sz="2400" b="1" smtClean="0">
                <a:latin typeface="Times New Roman" pitchFamily="18" charset="0"/>
              </a:rPr>
              <a:t>Scan pages 136 – 141 and suggest ways that these pages reflect legacies of historical globalization…</a:t>
            </a:r>
          </a:p>
          <a:p>
            <a:pPr algn="ctr" eaLnBrk="1" hangingPunct="1">
              <a:lnSpc>
                <a:spcPct val="90000"/>
              </a:lnSpc>
              <a:buFontTx/>
              <a:buNone/>
            </a:pPr>
            <a:endParaRPr lang="en-US" sz="2400" b="1" smtClean="0">
              <a:latin typeface="Times New Roman" pitchFamily="18" charset="0"/>
            </a:endParaRPr>
          </a:p>
          <a:p>
            <a:pPr algn="ctr" eaLnBrk="1" hangingPunct="1">
              <a:lnSpc>
                <a:spcPct val="90000"/>
              </a:lnSpc>
              <a:buFontTx/>
              <a:buNone/>
            </a:pPr>
            <a:r>
              <a:rPr lang="en-US" sz="2400" b="1" smtClean="0">
                <a:latin typeface="Times New Roman" pitchFamily="18" charset="0"/>
              </a:rPr>
              <a:t>What language is being used in this textbook…?</a:t>
            </a:r>
          </a:p>
          <a:p>
            <a:pPr algn="ctr" eaLnBrk="1" hangingPunct="1">
              <a:lnSpc>
                <a:spcPct val="90000"/>
              </a:lnSpc>
              <a:buFontTx/>
              <a:buNone/>
            </a:pPr>
            <a:r>
              <a:rPr lang="en-US" sz="2400" b="1" smtClean="0">
                <a:latin typeface="Times New Roman" pitchFamily="18" charset="0"/>
              </a:rPr>
              <a:t>Most of the flags are from which continent…?</a:t>
            </a:r>
          </a:p>
          <a:p>
            <a:pPr algn="ctr" eaLnBrk="1" hangingPunct="1">
              <a:lnSpc>
                <a:spcPct val="90000"/>
              </a:lnSpc>
              <a:buFontTx/>
              <a:buNone/>
            </a:pPr>
            <a:r>
              <a:rPr lang="en-US" sz="2400" b="1" smtClean="0">
                <a:latin typeface="Times New Roman" pitchFamily="18" charset="0"/>
              </a:rPr>
              <a:t>What continent are the monarchs from…?</a:t>
            </a:r>
          </a:p>
          <a:p>
            <a:pPr algn="ctr" eaLnBrk="1" hangingPunct="1">
              <a:lnSpc>
                <a:spcPct val="90000"/>
              </a:lnSpc>
              <a:buFontTx/>
              <a:buNone/>
            </a:pPr>
            <a:r>
              <a:rPr lang="en-US" sz="2400" b="1" smtClean="0">
                <a:latin typeface="Times New Roman" pitchFamily="18" charset="0"/>
              </a:rPr>
              <a:t>Anything else?</a:t>
            </a:r>
          </a:p>
          <a:p>
            <a:pPr algn="ctr" eaLnBrk="1" hangingPunct="1">
              <a:lnSpc>
                <a:spcPct val="90000"/>
              </a:lnSpc>
              <a:buFontTx/>
              <a:buNone/>
            </a:pPr>
            <a:endParaRPr lang="en-US" sz="2400" b="1" smtClean="0">
              <a:latin typeface="Times New Roman" pitchFamily="18" charset="0"/>
            </a:endParaRPr>
          </a:p>
          <a:p>
            <a:pPr algn="ctr" eaLnBrk="1" hangingPunct="1">
              <a:lnSpc>
                <a:spcPct val="90000"/>
              </a:lnSpc>
              <a:buFontTx/>
              <a:buNone/>
            </a:pPr>
            <a:r>
              <a:rPr lang="en-US" sz="2400" b="1" smtClean="0">
                <a:latin typeface="Times New Roman" pitchFamily="18" charset="0"/>
              </a:rPr>
              <a:t>Is there anything in these pages that may not fit the ‘European’ view?</a:t>
            </a:r>
            <a:endParaRPr lang="en-US" sz="2400"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 to="" calcmode="lin" valueType="num">
                                      <p:cBhvr>
                                        <p:cTn id="10" dur="1" fill="hold"/>
                                        <p:tgtEl>
                                          <p:spTgt spid="4099">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 to="" calcmode="lin" valueType="num">
                                      <p:cBhvr>
                                        <p:cTn id="15" dur="1" fill="hold"/>
                                        <p:tgtEl>
                                          <p:spTgt spid="4099">
                                            <p:txEl>
                                              <p:pRg st="2" end="2"/>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4099">
                                            <p:txEl>
                                              <p:pRg st="3" end="3"/>
                                            </p:txEl>
                                          </p:spTgt>
                                        </p:tgtEl>
                                        <p:attrNameLst>
                                          <p:attrName>style.visibility</p:attrName>
                                        </p:attrNameLst>
                                      </p:cBhvr>
                                      <p:to>
                                        <p:strVal val="visible"/>
                                      </p:to>
                                    </p:set>
                                    <p:anim to="" calcmode="lin" valueType="num">
                                      <p:cBhvr>
                                        <p:cTn id="20" dur="1" fill="hold"/>
                                        <p:tgtEl>
                                          <p:spTgt spid="4099">
                                            <p:txEl>
                                              <p:pRg st="3" end="3"/>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4099">
                                            <p:txEl>
                                              <p:pRg st="4" end="4"/>
                                            </p:txEl>
                                          </p:spTgt>
                                        </p:tgtEl>
                                        <p:attrNameLst>
                                          <p:attrName>style.visibility</p:attrName>
                                        </p:attrNameLst>
                                      </p:cBhvr>
                                      <p:to>
                                        <p:strVal val="visible"/>
                                      </p:to>
                                    </p:set>
                                    <p:anim to="" calcmode="lin" valueType="num">
                                      <p:cBhvr>
                                        <p:cTn id="25" dur="1" fill="hold"/>
                                        <p:tgtEl>
                                          <p:spTgt spid="4099">
                                            <p:txEl>
                                              <p:pRg st="4" end="4"/>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grpId="0" nodeType="clickEffect">
                                  <p:stCondLst>
                                    <p:cond delay="0"/>
                                  </p:stCondLst>
                                  <p:childTnLst>
                                    <p:set>
                                      <p:cBhvr>
                                        <p:cTn id="29" dur="1" fill="hold">
                                          <p:stCondLst>
                                            <p:cond delay="0"/>
                                          </p:stCondLst>
                                        </p:cTn>
                                        <p:tgtEl>
                                          <p:spTgt spid="4099">
                                            <p:txEl>
                                              <p:pRg st="5" end="5"/>
                                            </p:txEl>
                                          </p:spTgt>
                                        </p:tgtEl>
                                        <p:attrNameLst>
                                          <p:attrName>style.visibility</p:attrName>
                                        </p:attrNameLst>
                                      </p:cBhvr>
                                      <p:to>
                                        <p:strVal val="visible"/>
                                      </p:to>
                                    </p:set>
                                    <p:anim to="" calcmode="lin" valueType="num">
                                      <p:cBhvr>
                                        <p:cTn id="30" dur="1" fill="hold"/>
                                        <p:tgtEl>
                                          <p:spTgt spid="4099">
                                            <p:txEl>
                                              <p:pRg st="5" end="5"/>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grpId="0" nodeType="clickEffect">
                                  <p:stCondLst>
                                    <p:cond delay="0"/>
                                  </p:stCondLst>
                                  <p:childTnLst>
                                    <p:set>
                                      <p:cBhvr>
                                        <p:cTn id="34" dur="1" fill="hold">
                                          <p:stCondLst>
                                            <p:cond delay="0"/>
                                          </p:stCondLst>
                                        </p:cTn>
                                        <p:tgtEl>
                                          <p:spTgt spid="4099">
                                            <p:txEl>
                                              <p:pRg st="7" end="7"/>
                                            </p:txEl>
                                          </p:spTgt>
                                        </p:tgtEl>
                                        <p:attrNameLst>
                                          <p:attrName>style.visibility</p:attrName>
                                        </p:attrNameLst>
                                      </p:cBhvr>
                                      <p:to>
                                        <p:strVal val="visible"/>
                                      </p:to>
                                    </p:set>
                                    <p:anim to="" calcmode="lin" valueType="num">
                                      <p:cBhvr>
                                        <p:cTn id="35" dur="1" fill="hold"/>
                                        <p:tgtEl>
                                          <p:spTgt spid="4099">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09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Gandhi"/>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41987" name="Rectangle 3"/>
          <p:cNvSpPr>
            <a:spLocks noGrp="1" noChangeArrowheads="1"/>
          </p:cNvSpPr>
          <p:nvPr>
            <p:ph type="title"/>
          </p:nvPr>
        </p:nvSpPr>
        <p:spPr>
          <a:xfrm>
            <a:off x="0" y="-152400"/>
            <a:ext cx="9144000" cy="1143000"/>
          </a:xfrm>
        </p:spPr>
        <p:txBody>
          <a:bodyPr/>
          <a:lstStyle/>
          <a:p>
            <a:pPr eaLnBrk="1" hangingPunct="1"/>
            <a:r>
              <a:rPr lang="en-US" b="1" smtClean="0">
                <a:solidFill>
                  <a:schemeClr val="accent2"/>
                </a:solidFill>
                <a:latin typeface="Times New Roman" pitchFamily="18" charset="0"/>
              </a:rPr>
              <a:t>Mohandas Gandhi</a:t>
            </a:r>
          </a:p>
        </p:txBody>
      </p:sp>
      <p:sp>
        <p:nvSpPr>
          <p:cNvPr id="41988" name="Rectangle 4"/>
          <p:cNvSpPr>
            <a:spLocks noGrp="1" noChangeArrowheads="1"/>
          </p:cNvSpPr>
          <p:nvPr>
            <p:ph type="body" idx="1"/>
          </p:nvPr>
        </p:nvSpPr>
        <p:spPr>
          <a:xfrm>
            <a:off x="0" y="4724400"/>
            <a:ext cx="9144000" cy="1447800"/>
          </a:xfrm>
        </p:spPr>
        <p:txBody>
          <a:bodyPr/>
          <a:lstStyle/>
          <a:p>
            <a:pPr algn="ctr" eaLnBrk="1" hangingPunct="1">
              <a:lnSpc>
                <a:spcPct val="80000"/>
              </a:lnSpc>
              <a:buFontTx/>
              <a:buNone/>
            </a:pPr>
            <a:r>
              <a:rPr lang="en-US" sz="2400" b="1" smtClean="0">
                <a:latin typeface="Times New Roman" pitchFamily="18" charset="0"/>
              </a:rPr>
              <a:t>This photograph was taken in 1946, at a time when many in India were attempting to gain their independence from Great Britain</a:t>
            </a:r>
          </a:p>
          <a:p>
            <a:pPr algn="ctr" eaLnBrk="1" hangingPunct="1">
              <a:lnSpc>
                <a:spcPct val="80000"/>
              </a:lnSpc>
              <a:buFontTx/>
              <a:buNone/>
            </a:pPr>
            <a:endParaRPr lang="en-US" sz="2400" b="1" smtClean="0">
              <a:latin typeface="Times New Roman" pitchFamily="18" charset="0"/>
            </a:endParaRPr>
          </a:p>
          <a:p>
            <a:pPr algn="ctr" eaLnBrk="1" hangingPunct="1">
              <a:lnSpc>
                <a:spcPct val="80000"/>
              </a:lnSpc>
              <a:buFontTx/>
              <a:buNone/>
            </a:pPr>
            <a:r>
              <a:rPr lang="en-US" sz="2400" b="1" smtClean="0">
                <a:latin typeface="Times New Roman" pitchFamily="18" charset="0"/>
              </a:rPr>
              <a:t>Their independence came in 1947</a:t>
            </a:r>
          </a:p>
        </p:txBody>
      </p:sp>
      <p:pic>
        <p:nvPicPr>
          <p:cNvPr id="41989" name="Picture 5" descr="Figure 6-17.jpg"/>
          <p:cNvPicPr>
            <a:picLocks noChangeAspect="1" noChangeArrowheads="1"/>
          </p:cNvPicPr>
          <p:nvPr/>
        </p:nvPicPr>
        <p:blipFill>
          <a:blip r:embed="rId3" cstate="print"/>
          <a:srcRect/>
          <a:stretch>
            <a:fillRect/>
          </a:stretch>
        </p:blipFill>
        <p:spPr bwMode="auto">
          <a:xfrm>
            <a:off x="2209800" y="914400"/>
            <a:ext cx="4724400" cy="35290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1987"/>
                                        </p:tgtEl>
                                        <p:attrNameLst>
                                          <p:attrName>style.visibility</p:attrName>
                                        </p:attrNameLst>
                                      </p:cBhvr>
                                      <p:to>
                                        <p:strVal val="visible"/>
                                      </p:to>
                                    </p:set>
                                    <p:anim to="" calcmode="lin" valueType="num">
                                      <p:cBhvr>
                                        <p:cTn id="7" dur="1" fill="hold"/>
                                        <p:tgtEl>
                                          <p:spTgt spid="41987"/>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1989"/>
                                        </p:tgtEl>
                                        <p:attrNameLst>
                                          <p:attrName>style.visibility</p:attrName>
                                        </p:attrNameLst>
                                      </p:cBhvr>
                                      <p:to>
                                        <p:strVal val="visible"/>
                                      </p:to>
                                    </p:set>
                                    <p:anim to="" calcmode="lin" valueType="num">
                                      <p:cBhvr>
                                        <p:cTn id="10" dur="1" fill="hold"/>
                                        <p:tgtEl>
                                          <p:spTgt spid="41989"/>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41988">
                                            <p:txEl>
                                              <p:pRg st="0" end="0"/>
                                            </p:txEl>
                                          </p:spTgt>
                                        </p:tgtEl>
                                        <p:attrNameLst>
                                          <p:attrName>style.visibility</p:attrName>
                                        </p:attrNameLst>
                                      </p:cBhvr>
                                      <p:to>
                                        <p:strVal val="visible"/>
                                      </p:to>
                                    </p:set>
                                    <p:anim to="" calcmode="lin" valueType="num">
                                      <p:cBhvr>
                                        <p:cTn id="13" dur="1" fill="hold"/>
                                        <p:tgtEl>
                                          <p:spTgt spid="41988">
                                            <p:txEl>
                                              <p:pRg st="0" end="0"/>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41988">
                                            <p:txEl>
                                              <p:pRg st="2" end="2"/>
                                            </p:txEl>
                                          </p:spTgt>
                                        </p:tgtEl>
                                        <p:attrNameLst>
                                          <p:attrName>style.visibility</p:attrName>
                                        </p:attrNameLst>
                                      </p:cBhvr>
                                      <p:to>
                                        <p:strVal val="visible"/>
                                      </p:to>
                                    </p:set>
                                    <p:anim to="" calcmode="lin" valueType="num">
                                      <p:cBhvr>
                                        <p:cTn id="16" dur="1" fill="hold"/>
                                        <p:tgtEl>
                                          <p:spTgt spid="41988">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p:bldP spid="4198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Gandhi"/>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44035" name="Rectangle 3"/>
          <p:cNvSpPr>
            <a:spLocks noGrp="1" noChangeArrowheads="1"/>
          </p:cNvSpPr>
          <p:nvPr>
            <p:ph type="title"/>
          </p:nvPr>
        </p:nvSpPr>
        <p:spPr>
          <a:xfrm>
            <a:off x="0" y="0"/>
            <a:ext cx="9144000" cy="1143000"/>
          </a:xfrm>
        </p:spPr>
        <p:txBody>
          <a:bodyPr/>
          <a:lstStyle/>
          <a:p>
            <a:pPr eaLnBrk="1" hangingPunct="1"/>
            <a:r>
              <a:rPr lang="en-US" b="1" smtClean="0">
                <a:solidFill>
                  <a:schemeClr val="accent2"/>
                </a:solidFill>
                <a:latin typeface="Times New Roman" pitchFamily="18" charset="0"/>
              </a:rPr>
              <a:t>Mohandas Gandhi</a:t>
            </a:r>
          </a:p>
        </p:txBody>
      </p:sp>
      <p:sp>
        <p:nvSpPr>
          <p:cNvPr id="44036" name="Rectangle 4"/>
          <p:cNvSpPr>
            <a:spLocks noGrp="1" noChangeArrowheads="1"/>
          </p:cNvSpPr>
          <p:nvPr>
            <p:ph type="body" idx="1"/>
          </p:nvPr>
        </p:nvSpPr>
        <p:spPr>
          <a:xfrm>
            <a:off x="0" y="2133600"/>
            <a:ext cx="9144000" cy="3886200"/>
          </a:xfrm>
        </p:spPr>
        <p:txBody>
          <a:bodyPr/>
          <a:lstStyle/>
          <a:p>
            <a:pPr algn="ctr" eaLnBrk="1" hangingPunct="1">
              <a:lnSpc>
                <a:spcPct val="90000"/>
              </a:lnSpc>
              <a:buFontTx/>
              <a:buNone/>
            </a:pPr>
            <a:r>
              <a:rPr lang="en-US" sz="2400" b="1" i="1" smtClean="0">
                <a:latin typeface="Times New Roman" pitchFamily="18" charset="0"/>
              </a:rPr>
              <a:t>“I want to save time and labour, not for a fraction of mankind, but for all.  I want the concentration of wealth, not in the hands of a few, but in the hands of all.”</a:t>
            </a:r>
          </a:p>
          <a:p>
            <a:pPr algn="ctr" eaLnBrk="1" hangingPunct="1">
              <a:lnSpc>
                <a:spcPct val="90000"/>
              </a:lnSpc>
              <a:buFontTx/>
              <a:buNone/>
            </a:pPr>
            <a:endParaRPr lang="en-US" sz="2400" b="1" i="1" smtClean="0">
              <a:latin typeface="Times New Roman" pitchFamily="18" charset="0"/>
            </a:endParaRPr>
          </a:p>
          <a:p>
            <a:pPr algn="ctr" eaLnBrk="1" hangingPunct="1">
              <a:lnSpc>
                <a:spcPct val="90000"/>
              </a:lnSpc>
              <a:buFontTx/>
              <a:buNone/>
            </a:pPr>
            <a:r>
              <a:rPr lang="en-US" sz="2400" b="1" smtClean="0">
                <a:latin typeface="Times New Roman" pitchFamily="18" charset="0"/>
              </a:rPr>
              <a:t>What do you think the speaker is wanting?</a:t>
            </a:r>
          </a:p>
          <a:p>
            <a:pPr algn="ctr" eaLnBrk="1" hangingPunct="1">
              <a:lnSpc>
                <a:spcPct val="90000"/>
              </a:lnSpc>
              <a:buFontTx/>
              <a:buNone/>
            </a:pPr>
            <a:endParaRPr lang="en-US" sz="2400" b="1" smtClean="0">
              <a:latin typeface="Times New Roman" pitchFamily="18" charset="0"/>
            </a:endParaRPr>
          </a:p>
          <a:p>
            <a:pPr algn="ctr" eaLnBrk="1" hangingPunct="1">
              <a:lnSpc>
                <a:spcPct val="90000"/>
              </a:lnSpc>
              <a:buFontTx/>
              <a:buNone/>
            </a:pPr>
            <a:r>
              <a:rPr lang="en-US" sz="2400" b="1" smtClean="0">
                <a:latin typeface="Times New Roman" pitchFamily="18" charset="0"/>
              </a:rPr>
              <a:t>Read page 152</a:t>
            </a:r>
          </a:p>
          <a:p>
            <a:pPr algn="ctr" eaLnBrk="1" hangingPunct="1">
              <a:lnSpc>
                <a:spcPct val="90000"/>
              </a:lnSpc>
              <a:buFontTx/>
              <a:buNone/>
            </a:pPr>
            <a:endParaRPr lang="en-US" sz="2400" b="1" smtClean="0">
              <a:latin typeface="Times New Roman" pitchFamily="18" charset="0"/>
            </a:endParaRPr>
          </a:p>
          <a:p>
            <a:pPr algn="ctr" eaLnBrk="1" hangingPunct="1">
              <a:lnSpc>
                <a:spcPct val="90000"/>
              </a:lnSpc>
              <a:buFontTx/>
              <a:buNone/>
            </a:pPr>
            <a:r>
              <a:rPr lang="en-US" sz="2400" b="1" smtClean="0">
                <a:latin typeface="Times New Roman" pitchFamily="18" charset="0"/>
              </a:rPr>
              <a:t>Now that you have read and know who the author is, what do you think Gandhi meant?</a:t>
            </a:r>
          </a:p>
          <a:p>
            <a:pPr algn="ctr" eaLnBrk="1" hangingPunct="1">
              <a:lnSpc>
                <a:spcPct val="90000"/>
              </a:lnSpc>
              <a:buFontTx/>
              <a:buNone/>
            </a:pPr>
            <a:endParaRPr lang="en-US" sz="2400" b="1" smtClean="0">
              <a:latin typeface="Times New Roman" pitchFamily="18" charset="0"/>
            </a:endParaRPr>
          </a:p>
          <a:p>
            <a:pPr algn="ctr" eaLnBrk="1" hangingPunct="1">
              <a:lnSpc>
                <a:spcPct val="90000"/>
              </a:lnSpc>
              <a:buFontTx/>
              <a:buNone/>
            </a:pPr>
            <a:r>
              <a:rPr lang="en-US" sz="2400" b="1" smtClean="0">
                <a:latin typeface="Times New Roman" pitchFamily="18" charset="0"/>
              </a:rPr>
              <a:t>Complete the </a:t>
            </a:r>
            <a:r>
              <a:rPr lang="en-US" sz="2400" b="1" i="1" smtClean="0">
                <a:latin typeface="Times New Roman" pitchFamily="18" charset="0"/>
              </a:rPr>
              <a:t>Reflect and Respond </a:t>
            </a:r>
            <a:r>
              <a:rPr lang="en-US" sz="2400" b="1" smtClean="0">
                <a:latin typeface="Times New Roman" pitchFamily="18" charset="0"/>
              </a:rPr>
              <a:t>on page 152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44036">
                                            <p:txEl>
                                              <p:pRg st="0" end="0"/>
                                            </p:txEl>
                                          </p:spTgt>
                                        </p:tgtEl>
                                        <p:attrNameLst>
                                          <p:attrName>style.visibility</p:attrName>
                                        </p:attrNameLst>
                                      </p:cBhvr>
                                      <p:to>
                                        <p:strVal val="visible"/>
                                      </p:to>
                                    </p:set>
                                    <p:anim to="" calcmode="lin" valueType="num">
                                      <p:cBhvr>
                                        <p:cTn id="7" dur="1" fill="hold"/>
                                        <p:tgtEl>
                                          <p:spTgt spid="44036">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4036">
                                            <p:txEl>
                                              <p:pRg st="2" end="2"/>
                                            </p:txEl>
                                          </p:spTgt>
                                        </p:tgtEl>
                                        <p:attrNameLst>
                                          <p:attrName>style.visibility</p:attrName>
                                        </p:attrNameLst>
                                      </p:cBhvr>
                                      <p:to>
                                        <p:strVal val="visible"/>
                                      </p:to>
                                    </p:set>
                                    <p:anim to="" calcmode="lin" valueType="num">
                                      <p:cBhvr>
                                        <p:cTn id="10" dur="1" fill="hold"/>
                                        <p:tgtEl>
                                          <p:spTgt spid="44036">
                                            <p:txEl>
                                              <p:pRg st="2" end="2"/>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44036">
                                            <p:txEl>
                                              <p:pRg st="4" end="4"/>
                                            </p:txEl>
                                          </p:spTgt>
                                        </p:tgtEl>
                                        <p:attrNameLst>
                                          <p:attrName>style.visibility</p:attrName>
                                        </p:attrNameLst>
                                      </p:cBhvr>
                                      <p:to>
                                        <p:strVal val="visible"/>
                                      </p:to>
                                    </p:set>
                                    <p:anim to="" calcmode="lin" valueType="num">
                                      <p:cBhvr>
                                        <p:cTn id="15" dur="1" fill="hold"/>
                                        <p:tgtEl>
                                          <p:spTgt spid="44036">
                                            <p:txEl>
                                              <p:pRg st="4" end="4"/>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44035"/>
                                        </p:tgtEl>
                                        <p:attrNameLst>
                                          <p:attrName>style.visibility</p:attrName>
                                        </p:attrNameLst>
                                      </p:cBhvr>
                                      <p:to>
                                        <p:strVal val="visible"/>
                                      </p:to>
                                    </p:set>
                                    <p:anim to="" calcmode="lin" valueType="num">
                                      <p:cBhvr>
                                        <p:cTn id="20" dur="1" fill="hold"/>
                                        <p:tgtEl>
                                          <p:spTgt spid="44035"/>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44036">
                                            <p:txEl>
                                              <p:pRg st="6" end="6"/>
                                            </p:txEl>
                                          </p:spTgt>
                                        </p:tgtEl>
                                        <p:attrNameLst>
                                          <p:attrName>style.visibility</p:attrName>
                                        </p:attrNameLst>
                                      </p:cBhvr>
                                      <p:to>
                                        <p:strVal val="visible"/>
                                      </p:to>
                                    </p:set>
                                    <p:anim to="" calcmode="lin" valueType="num">
                                      <p:cBhvr>
                                        <p:cTn id="23" dur="1" fill="hold"/>
                                        <p:tgtEl>
                                          <p:spTgt spid="44036">
                                            <p:txEl>
                                              <p:pRg st="6" end="6"/>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44036">
                                            <p:txEl>
                                              <p:pRg st="8" end="8"/>
                                            </p:txEl>
                                          </p:spTgt>
                                        </p:tgtEl>
                                        <p:attrNameLst>
                                          <p:attrName>style.visibility</p:attrName>
                                        </p:attrNameLst>
                                      </p:cBhvr>
                                      <p:to>
                                        <p:strVal val="visible"/>
                                      </p:to>
                                    </p:set>
                                    <p:anim to="" calcmode="lin" valueType="num">
                                      <p:cBhvr>
                                        <p:cTn id="28" dur="1" fill="hold"/>
                                        <p:tgtEl>
                                          <p:spTgt spid="44036">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Photo by Suzanne Wright"/>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45059" name="Rectangle 3"/>
          <p:cNvSpPr>
            <a:spLocks noGrp="1" noChangeArrowheads="1"/>
          </p:cNvSpPr>
          <p:nvPr>
            <p:ph type="title"/>
          </p:nvPr>
        </p:nvSpPr>
        <p:spPr>
          <a:xfrm>
            <a:off x="0" y="0"/>
            <a:ext cx="9144000" cy="1143000"/>
          </a:xfrm>
        </p:spPr>
        <p:txBody>
          <a:bodyPr/>
          <a:lstStyle/>
          <a:p>
            <a:pPr eaLnBrk="1" hangingPunct="1"/>
            <a:r>
              <a:rPr lang="en-US" b="1" smtClean="0">
                <a:solidFill>
                  <a:schemeClr val="accent2"/>
                </a:solidFill>
                <a:latin typeface="Times New Roman" pitchFamily="18" charset="0"/>
              </a:rPr>
              <a:t>And Finally…</a:t>
            </a:r>
          </a:p>
        </p:txBody>
      </p:sp>
      <p:sp>
        <p:nvSpPr>
          <p:cNvPr id="45060" name="Rectangle 4"/>
          <p:cNvSpPr>
            <a:spLocks noGrp="1" noChangeArrowheads="1"/>
          </p:cNvSpPr>
          <p:nvPr>
            <p:ph type="body" idx="1"/>
          </p:nvPr>
        </p:nvSpPr>
        <p:spPr>
          <a:xfrm>
            <a:off x="0" y="1981200"/>
            <a:ext cx="9144000" cy="3657600"/>
          </a:xfrm>
        </p:spPr>
        <p:txBody>
          <a:bodyPr/>
          <a:lstStyle/>
          <a:p>
            <a:pPr algn="ctr" eaLnBrk="1" hangingPunct="1">
              <a:buFontTx/>
              <a:buNone/>
            </a:pPr>
            <a:r>
              <a:rPr lang="en-US" sz="2400" b="1" smtClean="0">
                <a:latin typeface="Times New Roman" pitchFamily="18" charset="0"/>
              </a:rPr>
              <a:t>Continue with your </a:t>
            </a:r>
            <a:r>
              <a:rPr lang="en-US" sz="2400" b="1" smtClean="0">
                <a:solidFill>
                  <a:srgbClr val="FF3300"/>
                </a:solidFill>
                <a:latin typeface="Times New Roman" pitchFamily="18" charset="0"/>
              </a:rPr>
              <a:t>list</a:t>
            </a:r>
            <a:r>
              <a:rPr lang="en-US" sz="2400" b="1" smtClean="0">
                <a:latin typeface="Times New Roman" pitchFamily="18" charset="0"/>
              </a:rPr>
              <a:t> of terms from this chapter, which include… </a:t>
            </a:r>
          </a:p>
          <a:p>
            <a:pPr algn="ctr" eaLnBrk="1" hangingPunct="1">
              <a:buFontTx/>
              <a:buNone/>
            </a:pPr>
            <a:endParaRPr lang="en-US" sz="2400" b="1" smtClean="0">
              <a:latin typeface="Times New Roman" pitchFamily="18" charset="0"/>
            </a:endParaRPr>
          </a:p>
          <a:p>
            <a:pPr algn="ctr" eaLnBrk="1" hangingPunct="1">
              <a:buFontTx/>
              <a:buNone/>
            </a:pPr>
            <a:r>
              <a:rPr lang="en-US" sz="2400" b="1" smtClean="0">
                <a:latin typeface="Times New Roman" pitchFamily="18" charset="0"/>
              </a:rPr>
              <a:t>Any term or phrase that would be considered important in helping you with your …</a:t>
            </a:r>
          </a:p>
          <a:p>
            <a:pPr algn="ctr" eaLnBrk="1" hangingPunct="1">
              <a:buFontTx/>
              <a:buNone/>
            </a:pPr>
            <a:endParaRPr lang="en-US" sz="2400" b="1" smtClean="0">
              <a:latin typeface="Times New Roman" pitchFamily="18" charset="0"/>
            </a:endParaRPr>
          </a:p>
          <a:p>
            <a:pPr algn="ctr" eaLnBrk="1" hangingPunct="1">
              <a:buFontTx/>
              <a:buNone/>
            </a:pPr>
            <a:r>
              <a:rPr lang="en-US" sz="2400" b="1" smtClean="0">
                <a:solidFill>
                  <a:srgbClr val="FF3300"/>
                </a:solidFill>
                <a:latin typeface="Times New Roman" pitchFamily="18" charset="0"/>
              </a:rPr>
              <a:t>Four Corners Debate!</a:t>
            </a:r>
          </a:p>
          <a:p>
            <a:pPr algn="ctr" eaLnBrk="1" hangingPunct="1">
              <a:buFontTx/>
              <a:buNone/>
            </a:pPr>
            <a:endParaRPr lang="en-US" sz="2400" b="1" smtClean="0">
              <a:solidFill>
                <a:srgbClr val="FF3300"/>
              </a:solidFill>
              <a:latin typeface="Times New Roman" pitchFamily="18" charset="0"/>
            </a:endParaRPr>
          </a:p>
          <a:p>
            <a:pPr algn="ctr" eaLnBrk="1" hangingPunct="1">
              <a:buFontTx/>
              <a:buNone/>
            </a:pPr>
            <a:r>
              <a:rPr lang="en-US" sz="2400" b="1" smtClean="0">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5059"/>
                                        </p:tgtEl>
                                        <p:attrNameLst>
                                          <p:attrName>style.visibility</p:attrName>
                                        </p:attrNameLst>
                                      </p:cBhvr>
                                      <p:to>
                                        <p:strVal val="visible"/>
                                      </p:to>
                                    </p:set>
                                    <p:anim to="" calcmode="lin" valueType="num">
                                      <p:cBhvr>
                                        <p:cTn id="7" dur="1" fill="hold"/>
                                        <p:tgtEl>
                                          <p:spTgt spid="45059"/>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5060">
                                            <p:txEl>
                                              <p:pRg st="0" end="0"/>
                                            </p:txEl>
                                          </p:spTgt>
                                        </p:tgtEl>
                                        <p:attrNameLst>
                                          <p:attrName>style.visibility</p:attrName>
                                        </p:attrNameLst>
                                      </p:cBhvr>
                                      <p:to>
                                        <p:strVal val="visible"/>
                                      </p:to>
                                    </p:set>
                                    <p:anim to="" calcmode="lin" valueType="num">
                                      <p:cBhvr>
                                        <p:cTn id="10" dur="1" fill="hold"/>
                                        <p:tgtEl>
                                          <p:spTgt spid="45060">
                                            <p:txEl>
                                              <p:pRg st="0" end="0"/>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45060">
                                            <p:txEl>
                                              <p:pRg st="2" end="2"/>
                                            </p:txEl>
                                          </p:spTgt>
                                        </p:tgtEl>
                                        <p:attrNameLst>
                                          <p:attrName>style.visibility</p:attrName>
                                        </p:attrNameLst>
                                      </p:cBhvr>
                                      <p:to>
                                        <p:strVal val="visible"/>
                                      </p:to>
                                    </p:set>
                                    <p:anim to="" calcmode="lin" valueType="num">
                                      <p:cBhvr>
                                        <p:cTn id="13" dur="1" fill="hold"/>
                                        <p:tgtEl>
                                          <p:spTgt spid="45060">
                                            <p:txEl>
                                              <p:pRg st="2" end="2"/>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45060">
                                            <p:txEl>
                                              <p:pRg st="4" end="4"/>
                                            </p:txEl>
                                          </p:spTgt>
                                        </p:tgtEl>
                                        <p:attrNameLst>
                                          <p:attrName>style.visibility</p:attrName>
                                        </p:attrNameLst>
                                      </p:cBhvr>
                                      <p:to>
                                        <p:strVal val="visible"/>
                                      </p:to>
                                    </p:set>
                                    <p:anim to="" calcmode="lin" valueType="num">
                                      <p:cBhvr>
                                        <p:cTn id="16" dur="1" fill="hold"/>
                                        <p:tgtEl>
                                          <p:spTgt spid="45060">
                                            <p:txEl>
                                              <p:pRg st="4" end="4"/>
                                            </p:txEl>
                                          </p:spTgt>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45060">
                                            <p:txEl>
                                              <p:pRg st="6" end="6"/>
                                            </p:txEl>
                                          </p:spTgt>
                                        </p:tgtEl>
                                        <p:attrNameLst>
                                          <p:attrName>style.visibility</p:attrName>
                                        </p:attrNameLst>
                                      </p:cBhvr>
                                      <p:to>
                                        <p:strVal val="visible"/>
                                      </p:to>
                                    </p:set>
                                    <p:anim to="" calcmode="lin" valueType="num">
                                      <p:cBhvr>
                                        <p:cTn id="19" dur="1" fill="hold"/>
                                        <p:tgtEl>
                                          <p:spTgt spid="45060">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p:bldP spid="4506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thecrownofottothegreat"/>
          <p:cNvPicPr>
            <a:picLocks noChangeAspect="1" noChangeArrowheads="1"/>
          </p:cNvPicPr>
          <p:nvPr/>
        </p:nvPicPr>
        <p:blipFill>
          <a:blip r:embed="rId2" cstate="print">
            <a:lum bright="70000" contrast="-70000"/>
          </a:blip>
          <a:srcRect/>
          <a:stretch>
            <a:fillRect/>
          </a:stretch>
        </p:blipFill>
        <p:spPr bwMode="auto">
          <a:xfrm>
            <a:off x="0" y="-14288"/>
            <a:ext cx="9144000" cy="6872288"/>
          </a:xfrm>
          <a:prstGeom prst="rect">
            <a:avLst/>
          </a:prstGeom>
          <a:noFill/>
          <a:ln w="9525">
            <a:noFill/>
            <a:miter lim="800000"/>
            <a:headEnd/>
            <a:tailEnd/>
          </a:ln>
        </p:spPr>
      </p:pic>
      <p:sp>
        <p:nvSpPr>
          <p:cNvPr id="46083" name="Rectangle 3"/>
          <p:cNvSpPr>
            <a:spLocks noGrp="1" noChangeArrowheads="1"/>
          </p:cNvSpPr>
          <p:nvPr>
            <p:ph type="subTitle" idx="1"/>
          </p:nvPr>
        </p:nvSpPr>
        <p:spPr>
          <a:xfrm>
            <a:off x="0" y="4114800"/>
            <a:ext cx="9144000" cy="1752600"/>
          </a:xfrm>
        </p:spPr>
        <p:txBody>
          <a:bodyPr/>
          <a:lstStyle/>
          <a:p>
            <a:pPr eaLnBrk="1" hangingPunct="1">
              <a:lnSpc>
                <a:spcPct val="80000"/>
              </a:lnSpc>
            </a:pPr>
            <a:r>
              <a:rPr lang="en-US" sz="2000" b="1" smtClean="0">
                <a:latin typeface="Times New Roman" pitchFamily="18" charset="0"/>
              </a:rPr>
              <a:t>This is a train station in </a:t>
            </a:r>
            <a:r>
              <a:rPr lang="en-US" sz="2000" b="1" i="1" smtClean="0">
                <a:solidFill>
                  <a:srgbClr val="FF3300"/>
                </a:solidFill>
                <a:latin typeface="Times New Roman" pitchFamily="18" charset="0"/>
              </a:rPr>
              <a:t>India</a:t>
            </a:r>
            <a:r>
              <a:rPr lang="en-US" sz="2000" b="1" smtClean="0">
                <a:latin typeface="Times New Roman" pitchFamily="18" charset="0"/>
              </a:rPr>
              <a:t> that was built as a replica of a similar station in        Great Britain</a:t>
            </a:r>
            <a:endParaRPr lang="en-US" sz="800" b="1" smtClean="0">
              <a:latin typeface="Times New Roman" pitchFamily="18" charset="0"/>
            </a:endParaRPr>
          </a:p>
          <a:p>
            <a:pPr eaLnBrk="1" hangingPunct="1">
              <a:lnSpc>
                <a:spcPct val="80000"/>
              </a:lnSpc>
            </a:pPr>
            <a:r>
              <a:rPr lang="en-US" sz="2000" b="1" smtClean="0">
                <a:latin typeface="Times New Roman" pitchFamily="18" charset="0"/>
              </a:rPr>
              <a:t>Can you see what the statue is at the top of the station?</a:t>
            </a:r>
          </a:p>
          <a:p>
            <a:pPr eaLnBrk="1" hangingPunct="1">
              <a:lnSpc>
                <a:spcPct val="80000"/>
              </a:lnSpc>
            </a:pPr>
            <a:endParaRPr lang="en-US" sz="1000" b="1" smtClean="0">
              <a:latin typeface="Times New Roman" pitchFamily="18" charset="0"/>
            </a:endParaRPr>
          </a:p>
          <a:p>
            <a:pPr eaLnBrk="1" hangingPunct="1">
              <a:lnSpc>
                <a:spcPct val="80000"/>
              </a:lnSpc>
            </a:pPr>
            <a:r>
              <a:rPr lang="en-US" sz="2000" b="1" smtClean="0">
                <a:solidFill>
                  <a:srgbClr val="FF3300"/>
                </a:solidFill>
                <a:latin typeface="Times New Roman" pitchFamily="18" charset="0"/>
              </a:rPr>
              <a:t>Queen Victoria</a:t>
            </a:r>
            <a:r>
              <a:rPr lang="en-US" sz="2000" b="1" smtClean="0">
                <a:latin typeface="Times New Roman" pitchFamily="18" charset="0"/>
              </a:rPr>
              <a:t> – The Queen of Great Britain (and her colonies) for almost 40 years!</a:t>
            </a:r>
          </a:p>
        </p:txBody>
      </p:sp>
      <p:pic>
        <p:nvPicPr>
          <p:cNvPr id="46084" name="Picture 4" descr="Figure 6-18.jpg"/>
          <p:cNvPicPr>
            <a:picLocks noChangeAspect="1" noChangeArrowheads="1"/>
          </p:cNvPicPr>
          <p:nvPr/>
        </p:nvPicPr>
        <p:blipFill>
          <a:blip r:embed="rId3" cstate="print"/>
          <a:srcRect/>
          <a:stretch>
            <a:fillRect/>
          </a:stretch>
        </p:blipFill>
        <p:spPr bwMode="auto">
          <a:xfrm>
            <a:off x="533400" y="-14288"/>
            <a:ext cx="8077200" cy="4052888"/>
          </a:xfrm>
          <a:prstGeom prst="rect">
            <a:avLst/>
          </a:prstGeom>
          <a:noFill/>
          <a:ln w="9525">
            <a:noFill/>
            <a:miter lim="800000"/>
            <a:headEnd/>
            <a:tailEnd/>
          </a:ln>
        </p:spPr>
      </p:pic>
      <p:pic>
        <p:nvPicPr>
          <p:cNvPr id="46085" name="Picture 5" descr="image?id=82421&amp;rendTypeId=4"/>
          <p:cNvPicPr>
            <a:picLocks noChangeAspect="1" noChangeArrowheads="1"/>
          </p:cNvPicPr>
          <p:nvPr/>
        </p:nvPicPr>
        <p:blipFill>
          <a:blip r:embed="rId4" cstate="print"/>
          <a:srcRect/>
          <a:stretch>
            <a:fillRect/>
          </a:stretch>
        </p:blipFill>
        <p:spPr bwMode="auto">
          <a:xfrm>
            <a:off x="7524750" y="5410200"/>
            <a:ext cx="1087438" cy="1447800"/>
          </a:xfrm>
          <a:prstGeom prst="rect">
            <a:avLst/>
          </a:prstGeom>
          <a:noFill/>
          <a:ln w="9525">
            <a:noFill/>
            <a:miter lim="800000"/>
            <a:headEnd/>
            <a:tailEnd/>
          </a:ln>
        </p:spPr>
      </p:pic>
      <p:sp>
        <p:nvSpPr>
          <p:cNvPr id="46086" name="Text Box 6"/>
          <p:cNvSpPr txBox="1">
            <a:spLocks noChangeArrowheads="1"/>
          </p:cNvSpPr>
          <p:nvPr/>
        </p:nvSpPr>
        <p:spPr bwMode="auto">
          <a:xfrm>
            <a:off x="1447800" y="5715000"/>
            <a:ext cx="5943600" cy="822325"/>
          </a:xfrm>
          <a:prstGeom prst="rect">
            <a:avLst/>
          </a:prstGeom>
          <a:noFill/>
          <a:ln w="9525">
            <a:noFill/>
            <a:miter lim="800000"/>
            <a:headEnd/>
            <a:tailEnd/>
          </a:ln>
        </p:spPr>
        <p:txBody>
          <a:bodyPr>
            <a:spAutoFit/>
          </a:bodyPr>
          <a:lstStyle/>
          <a:p>
            <a:pPr algn="ctr"/>
            <a:r>
              <a:rPr lang="en-US" sz="2400" b="1">
                <a:latin typeface="Times New Roman" pitchFamily="18" charset="0"/>
              </a:rPr>
              <a:t>Is this station a positive or negative legacy of historical globalization?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46084"/>
                                        </p:tgtEl>
                                        <p:attrNameLst>
                                          <p:attrName>style.visibility</p:attrName>
                                        </p:attrNameLst>
                                      </p:cBhvr>
                                      <p:to>
                                        <p:strVal val="visible"/>
                                      </p:to>
                                    </p:set>
                                    <p:anim to="" calcmode="lin" valueType="num">
                                      <p:cBhvr>
                                        <p:cTn id="7" dur="1" fill="hold"/>
                                        <p:tgtEl>
                                          <p:spTgt spid="4608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6083">
                                            <p:txEl>
                                              <p:pRg st="0" end="0"/>
                                            </p:txEl>
                                          </p:spTgt>
                                        </p:tgtEl>
                                        <p:attrNameLst>
                                          <p:attrName>style.visibility</p:attrName>
                                        </p:attrNameLst>
                                      </p:cBhvr>
                                      <p:to>
                                        <p:strVal val="visible"/>
                                      </p:to>
                                    </p:set>
                                    <p:anim to="" calcmode="lin" valueType="num">
                                      <p:cBhvr>
                                        <p:cTn id="10" dur="1" fill="hold"/>
                                        <p:tgtEl>
                                          <p:spTgt spid="46083">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46083">
                                            <p:txEl>
                                              <p:pRg st="1" end="1"/>
                                            </p:txEl>
                                          </p:spTgt>
                                        </p:tgtEl>
                                        <p:attrNameLst>
                                          <p:attrName>style.visibility</p:attrName>
                                        </p:attrNameLst>
                                      </p:cBhvr>
                                      <p:to>
                                        <p:strVal val="visible"/>
                                      </p:to>
                                    </p:set>
                                    <p:anim to="" calcmode="lin" valueType="num">
                                      <p:cBhvr>
                                        <p:cTn id="15" dur="1" fill="hold"/>
                                        <p:tgtEl>
                                          <p:spTgt spid="46083">
                                            <p:txEl>
                                              <p:pRg st="1" end="1"/>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46085"/>
                                        </p:tgtEl>
                                        <p:attrNameLst>
                                          <p:attrName>style.visibility</p:attrName>
                                        </p:attrNameLst>
                                      </p:cBhvr>
                                      <p:to>
                                        <p:strVal val="visible"/>
                                      </p:to>
                                    </p:set>
                                    <p:anim to="" calcmode="lin" valueType="num">
                                      <p:cBhvr>
                                        <p:cTn id="20" dur="1" fill="hold"/>
                                        <p:tgtEl>
                                          <p:spTgt spid="46085"/>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46083">
                                            <p:txEl>
                                              <p:pRg st="3" end="3"/>
                                            </p:txEl>
                                          </p:spTgt>
                                        </p:tgtEl>
                                        <p:attrNameLst>
                                          <p:attrName>style.visibility</p:attrName>
                                        </p:attrNameLst>
                                      </p:cBhvr>
                                      <p:to>
                                        <p:strVal val="visible"/>
                                      </p:to>
                                    </p:set>
                                    <p:anim to="" calcmode="lin" valueType="num">
                                      <p:cBhvr>
                                        <p:cTn id="25" dur="1" fill="hold"/>
                                        <p:tgtEl>
                                          <p:spTgt spid="46083">
                                            <p:txEl>
                                              <p:pRg st="3" end="3"/>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grpId="0" nodeType="clickEffect">
                                  <p:stCondLst>
                                    <p:cond delay="0"/>
                                  </p:stCondLst>
                                  <p:childTnLst>
                                    <p:set>
                                      <p:cBhvr>
                                        <p:cTn id="29" dur="1" fill="hold">
                                          <p:stCondLst>
                                            <p:cond delay="0"/>
                                          </p:stCondLst>
                                        </p:cTn>
                                        <p:tgtEl>
                                          <p:spTgt spid="46086"/>
                                        </p:tgtEl>
                                        <p:attrNameLst>
                                          <p:attrName>style.visibility</p:attrName>
                                        </p:attrNameLst>
                                      </p:cBhvr>
                                      <p:to>
                                        <p:strVal val="visible"/>
                                      </p:to>
                                    </p:set>
                                    <p:anim to="" calcmode="lin" valueType="num">
                                      <p:cBhvr>
                                        <p:cTn id="30" dur="1" fill="hold"/>
                                        <p:tgtEl>
                                          <p:spTgt spid="4608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P spid="4608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thecrownofottothegreat"/>
          <p:cNvPicPr>
            <a:picLocks noGrp="1" noChangeAspect="1" noChangeArrowheads="1"/>
          </p:cNvPicPr>
          <p:nvPr>
            <p:ph type="body" idx="1"/>
          </p:nvPr>
        </p:nvPicPr>
        <p:blipFill>
          <a:blip r:embed="rId2" cstate="print">
            <a:lum bright="70000" contrast="-70000"/>
          </a:blip>
          <a:srcRect/>
          <a:stretch>
            <a:fillRect/>
          </a:stretch>
        </p:blipFill>
        <p:spPr>
          <a:xfrm>
            <a:off x="0" y="0"/>
            <a:ext cx="9144000" cy="6858000"/>
          </a:xfrm>
          <a:noFill/>
        </p:spPr>
      </p:pic>
      <p:sp>
        <p:nvSpPr>
          <p:cNvPr id="47107" name="Rectangle 3"/>
          <p:cNvSpPr>
            <a:spLocks noGrp="1" noChangeArrowheads="1"/>
          </p:cNvSpPr>
          <p:nvPr>
            <p:ph type="title"/>
          </p:nvPr>
        </p:nvSpPr>
        <p:spPr>
          <a:xfrm>
            <a:off x="0" y="76200"/>
            <a:ext cx="9144000" cy="1143000"/>
          </a:xfrm>
        </p:spPr>
        <p:txBody>
          <a:bodyPr/>
          <a:lstStyle/>
          <a:p>
            <a:pPr eaLnBrk="1" hangingPunct="1"/>
            <a:r>
              <a:rPr lang="en-US" sz="3600" b="1" smtClean="0">
                <a:solidFill>
                  <a:srgbClr val="FF3300"/>
                </a:solidFill>
                <a:latin typeface="Times New Roman" pitchFamily="18" charset="0"/>
              </a:rPr>
              <a:t>How are the Legacies of Historical Globalization Continuing to Affect People?</a:t>
            </a:r>
          </a:p>
        </p:txBody>
      </p:sp>
      <p:sp>
        <p:nvSpPr>
          <p:cNvPr id="47108" name="Text Box 4"/>
          <p:cNvSpPr txBox="1">
            <a:spLocks noChangeArrowheads="1"/>
          </p:cNvSpPr>
          <p:nvPr/>
        </p:nvSpPr>
        <p:spPr bwMode="auto">
          <a:xfrm>
            <a:off x="0" y="2184400"/>
            <a:ext cx="9144000" cy="3378200"/>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We have already discussed the some of the history of </a:t>
            </a:r>
            <a:r>
              <a:rPr lang="en-US" sz="2400" b="1" i="1">
                <a:latin typeface="Times New Roman" pitchFamily="18" charset="0"/>
              </a:rPr>
              <a:t>India</a:t>
            </a:r>
            <a:r>
              <a:rPr lang="en-US" sz="2400" b="1">
                <a:latin typeface="Times New Roman" pitchFamily="18" charset="0"/>
              </a:rPr>
              <a:t> and </a:t>
            </a:r>
            <a:r>
              <a:rPr lang="en-US" sz="2400" b="1" i="1">
                <a:latin typeface="Times New Roman" pitchFamily="18" charset="0"/>
              </a:rPr>
              <a:t>Africa</a:t>
            </a:r>
            <a:r>
              <a:rPr lang="en-US" sz="2400" b="1">
                <a:latin typeface="Times New Roman" pitchFamily="18" charset="0"/>
              </a:rPr>
              <a:t>…</a:t>
            </a:r>
          </a:p>
          <a:p>
            <a:pPr algn="ctr">
              <a:spcBef>
                <a:spcPct val="50000"/>
              </a:spcBef>
            </a:pPr>
            <a:endParaRPr lang="en-US" sz="2400" b="1">
              <a:latin typeface="Times New Roman" pitchFamily="18" charset="0"/>
            </a:endParaRPr>
          </a:p>
          <a:p>
            <a:pPr algn="ctr">
              <a:spcBef>
                <a:spcPct val="50000"/>
              </a:spcBef>
            </a:pPr>
            <a:r>
              <a:rPr lang="en-US" sz="2400" b="1">
                <a:latin typeface="Times New Roman" pitchFamily="18" charset="0"/>
              </a:rPr>
              <a:t>What do you know about </a:t>
            </a:r>
            <a:r>
              <a:rPr lang="en-US" sz="2400" b="1" i="1">
                <a:latin typeface="Times New Roman" pitchFamily="18" charset="0"/>
              </a:rPr>
              <a:t>India </a:t>
            </a:r>
            <a:r>
              <a:rPr lang="en-US" sz="2400" b="1">
                <a:latin typeface="Times New Roman" pitchFamily="18" charset="0"/>
              </a:rPr>
              <a:t>and</a:t>
            </a:r>
            <a:r>
              <a:rPr lang="en-US" sz="2400" b="1" i="1">
                <a:latin typeface="Times New Roman" pitchFamily="18" charset="0"/>
              </a:rPr>
              <a:t> Africa</a:t>
            </a:r>
            <a:r>
              <a:rPr lang="en-US" sz="2400" b="1">
                <a:latin typeface="Times New Roman" pitchFamily="18" charset="0"/>
              </a:rPr>
              <a:t> that would help you answer the question above?</a:t>
            </a:r>
          </a:p>
          <a:p>
            <a:pPr algn="ctr">
              <a:spcBef>
                <a:spcPct val="50000"/>
              </a:spcBef>
            </a:pPr>
            <a:endParaRPr lang="en-US" sz="2400" b="1">
              <a:latin typeface="Times New Roman" pitchFamily="18" charset="0"/>
            </a:endParaRPr>
          </a:p>
          <a:p>
            <a:pPr algn="ctr">
              <a:spcBef>
                <a:spcPct val="50000"/>
              </a:spcBef>
            </a:pPr>
            <a:r>
              <a:rPr lang="en-US" sz="2400" b="1">
                <a:latin typeface="Times New Roman" pitchFamily="18" charset="0"/>
              </a:rPr>
              <a:t>Read page 153, not including the </a:t>
            </a:r>
            <a:r>
              <a:rPr lang="en-US" sz="2400" b="1" i="1">
                <a:latin typeface="Times New Roman" pitchFamily="18" charset="0"/>
              </a:rPr>
              <a:t>Activity</a:t>
            </a:r>
            <a:endParaRPr lang="en-US" sz="32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7107"/>
                                        </p:tgtEl>
                                        <p:attrNameLst>
                                          <p:attrName>style.visibility</p:attrName>
                                        </p:attrNameLst>
                                      </p:cBhvr>
                                      <p:to>
                                        <p:strVal val="visible"/>
                                      </p:to>
                                    </p:set>
                                    <p:anim to="" calcmode="lin" valueType="num">
                                      <p:cBhvr>
                                        <p:cTn id="7" dur="1" fill="hold"/>
                                        <p:tgtEl>
                                          <p:spTgt spid="4710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7108">
                                            <p:txEl>
                                              <p:pRg st="0" end="0"/>
                                            </p:txEl>
                                          </p:spTgt>
                                        </p:tgtEl>
                                        <p:attrNameLst>
                                          <p:attrName>style.visibility</p:attrName>
                                        </p:attrNameLst>
                                      </p:cBhvr>
                                      <p:to>
                                        <p:strVal val="visible"/>
                                      </p:to>
                                    </p:set>
                                    <p:anim to="" calcmode="lin" valueType="num">
                                      <p:cBhvr>
                                        <p:cTn id="12" dur="1" fill="hold"/>
                                        <p:tgtEl>
                                          <p:spTgt spid="47108">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47108">
                                            <p:txEl>
                                              <p:pRg st="2" end="2"/>
                                            </p:txEl>
                                          </p:spTgt>
                                        </p:tgtEl>
                                        <p:attrNameLst>
                                          <p:attrName>style.visibility</p:attrName>
                                        </p:attrNameLst>
                                      </p:cBhvr>
                                      <p:to>
                                        <p:strVal val="visible"/>
                                      </p:to>
                                    </p:set>
                                    <p:anim to="" calcmode="lin" valueType="num">
                                      <p:cBhvr>
                                        <p:cTn id="17" dur="1" fill="hold"/>
                                        <p:tgtEl>
                                          <p:spTgt spid="47108">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47108">
                                            <p:txEl>
                                              <p:pRg st="4" end="4"/>
                                            </p:txEl>
                                          </p:spTgt>
                                        </p:tgtEl>
                                        <p:attrNameLst>
                                          <p:attrName>style.visibility</p:attrName>
                                        </p:attrNameLst>
                                      </p:cBhvr>
                                      <p:to>
                                        <p:strVal val="visible"/>
                                      </p:to>
                                    </p:set>
                                    <p:anim to="" calcmode="lin" valueType="num">
                                      <p:cBhvr>
                                        <p:cTn id="22" dur="1" fill="hold"/>
                                        <p:tgtEl>
                                          <p:spTgt spid="47108">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p:bldP spid="47108" grpId="0" build="allAtOnce"/>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thecrownofottothegreat"/>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48131" name="Rectangle 3"/>
          <p:cNvSpPr>
            <a:spLocks noGrp="1" noChangeArrowheads="1"/>
          </p:cNvSpPr>
          <p:nvPr>
            <p:ph type="title"/>
          </p:nvPr>
        </p:nvSpPr>
        <p:spPr>
          <a:xfrm>
            <a:off x="457200" y="76200"/>
            <a:ext cx="8229600" cy="1143000"/>
          </a:xfrm>
        </p:spPr>
        <p:txBody>
          <a:bodyPr/>
          <a:lstStyle/>
          <a:p>
            <a:pPr eaLnBrk="1" hangingPunct="1"/>
            <a:r>
              <a:rPr lang="en-US" b="1" smtClean="0">
                <a:solidFill>
                  <a:schemeClr val="accent2"/>
                </a:solidFill>
                <a:latin typeface="Times New Roman" pitchFamily="18" charset="0"/>
              </a:rPr>
              <a:t>The </a:t>
            </a:r>
            <a:r>
              <a:rPr lang="en-US" b="1" i="1" smtClean="0">
                <a:solidFill>
                  <a:schemeClr val="accent2"/>
                </a:solidFill>
                <a:latin typeface="Times New Roman" pitchFamily="18" charset="0"/>
              </a:rPr>
              <a:t>Grosser</a:t>
            </a:r>
            <a:r>
              <a:rPr lang="en-US" b="1" smtClean="0">
                <a:solidFill>
                  <a:schemeClr val="accent2"/>
                </a:solidFill>
                <a:latin typeface="Times New Roman" pitchFamily="18" charset="0"/>
              </a:rPr>
              <a:t> the Better!</a:t>
            </a:r>
          </a:p>
        </p:txBody>
      </p:sp>
      <p:pic>
        <p:nvPicPr>
          <p:cNvPr id="48132" name="Picture 4" descr="Figure 6-19.jpg"/>
          <p:cNvPicPr>
            <a:picLocks noChangeAspect="1" noChangeArrowheads="1"/>
          </p:cNvPicPr>
          <p:nvPr/>
        </p:nvPicPr>
        <p:blipFill>
          <a:blip r:embed="rId3" cstate="print"/>
          <a:srcRect/>
          <a:stretch>
            <a:fillRect/>
          </a:stretch>
        </p:blipFill>
        <p:spPr bwMode="auto">
          <a:xfrm>
            <a:off x="5638800" y="1295400"/>
            <a:ext cx="3201988" cy="4572000"/>
          </a:xfrm>
          <a:prstGeom prst="rect">
            <a:avLst/>
          </a:prstGeom>
          <a:noFill/>
          <a:ln w="9525">
            <a:noFill/>
            <a:miter lim="800000"/>
            <a:headEnd/>
            <a:tailEnd/>
          </a:ln>
        </p:spPr>
      </p:pic>
      <p:sp>
        <p:nvSpPr>
          <p:cNvPr id="48133" name="Text Box 5"/>
          <p:cNvSpPr txBox="1">
            <a:spLocks noChangeArrowheads="1"/>
          </p:cNvSpPr>
          <p:nvPr/>
        </p:nvSpPr>
        <p:spPr bwMode="auto">
          <a:xfrm>
            <a:off x="457200" y="1600200"/>
            <a:ext cx="2286000" cy="2465388"/>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What is GDP?</a:t>
            </a:r>
          </a:p>
          <a:p>
            <a:pPr algn="ctr">
              <a:spcBef>
                <a:spcPct val="50000"/>
              </a:spcBef>
            </a:pPr>
            <a:endParaRPr lang="en-US" sz="2400" b="1">
              <a:latin typeface="Times New Roman" pitchFamily="18" charset="0"/>
            </a:endParaRPr>
          </a:p>
          <a:p>
            <a:pPr algn="ctr">
              <a:spcBef>
                <a:spcPct val="50000"/>
              </a:spcBef>
            </a:pPr>
            <a:r>
              <a:rPr lang="en-US" sz="2400" b="1">
                <a:latin typeface="Times New Roman" pitchFamily="18" charset="0"/>
              </a:rPr>
              <a:t>Gross Domestic Product</a:t>
            </a:r>
          </a:p>
          <a:p>
            <a:pPr algn="ctr">
              <a:spcBef>
                <a:spcPct val="50000"/>
              </a:spcBef>
            </a:pPr>
            <a:endParaRPr lang="en-US" sz="2400" b="1">
              <a:latin typeface="Times New Roman" pitchFamily="18" charset="0"/>
            </a:endParaRPr>
          </a:p>
        </p:txBody>
      </p:sp>
      <p:sp>
        <p:nvSpPr>
          <p:cNvPr id="48134" name="Text Box 6"/>
          <p:cNvSpPr txBox="1">
            <a:spLocks noChangeArrowheads="1"/>
          </p:cNvSpPr>
          <p:nvPr/>
        </p:nvSpPr>
        <p:spPr bwMode="auto">
          <a:xfrm>
            <a:off x="3048000" y="2590800"/>
            <a:ext cx="2590800" cy="1552575"/>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The measure of strength of a countries economy!</a:t>
            </a:r>
          </a:p>
        </p:txBody>
      </p:sp>
      <p:sp>
        <p:nvSpPr>
          <p:cNvPr id="48135" name="Text Box 7"/>
          <p:cNvSpPr txBox="1">
            <a:spLocks noChangeArrowheads="1"/>
          </p:cNvSpPr>
          <p:nvPr/>
        </p:nvSpPr>
        <p:spPr bwMode="auto">
          <a:xfrm>
            <a:off x="1447800" y="4876800"/>
            <a:ext cx="2590800" cy="1187450"/>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The more the $$ the wealthier the country!</a:t>
            </a:r>
          </a:p>
        </p:txBody>
      </p:sp>
      <p:sp>
        <p:nvSpPr>
          <p:cNvPr id="48136" name="Text Box 8"/>
          <p:cNvSpPr txBox="1">
            <a:spLocks noChangeArrowheads="1"/>
          </p:cNvSpPr>
          <p:nvPr/>
        </p:nvSpPr>
        <p:spPr bwMode="auto">
          <a:xfrm>
            <a:off x="4114800" y="5867400"/>
            <a:ext cx="3810000" cy="822325"/>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Complete the </a:t>
            </a:r>
            <a:r>
              <a:rPr lang="en-US" sz="2400" b="1" i="1">
                <a:latin typeface="Times New Roman" pitchFamily="18" charset="0"/>
              </a:rPr>
              <a:t>Activity</a:t>
            </a:r>
            <a:r>
              <a:rPr lang="en-US" sz="2400" b="1">
                <a:latin typeface="Times New Roman" pitchFamily="18" charset="0"/>
              </a:rPr>
              <a:t> on page 153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8131"/>
                                        </p:tgtEl>
                                        <p:attrNameLst>
                                          <p:attrName>style.visibility</p:attrName>
                                        </p:attrNameLst>
                                      </p:cBhvr>
                                      <p:to>
                                        <p:strVal val="visible"/>
                                      </p:to>
                                    </p:set>
                                    <p:anim to="" calcmode="lin" valueType="num">
                                      <p:cBhvr>
                                        <p:cTn id="7" dur="1" fill="hold"/>
                                        <p:tgtEl>
                                          <p:spTgt spid="48131"/>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8133">
                                            <p:txEl>
                                              <p:pRg st="0" end="0"/>
                                            </p:txEl>
                                          </p:spTgt>
                                        </p:tgtEl>
                                        <p:attrNameLst>
                                          <p:attrName>style.visibility</p:attrName>
                                        </p:attrNameLst>
                                      </p:cBhvr>
                                      <p:to>
                                        <p:strVal val="visible"/>
                                      </p:to>
                                    </p:set>
                                    <p:anim to="" calcmode="lin" valueType="num">
                                      <p:cBhvr>
                                        <p:cTn id="10" dur="1" fill="hold"/>
                                        <p:tgtEl>
                                          <p:spTgt spid="48133">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48133">
                                            <p:txEl>
                                              <p:pRg st="2" end="2"/>
                                            </p:txEl>
                                          </p:spTgt>
                                        </p:tgtEl>
                                        <p:attrNameLst>
                                          <p:attrName>style.visibility</p:attrName>
                                        </p:attrNameLst>
                                      </p:cBhvr>
                                      <p:to>
                                        <p:strVal val="visible"/>
                                      </p:to>
                                    </p:set>
                                    <p:anim to="" calcmode="lin" valueType="num">
                                      <p:cBhvr>
                                        <p:cTn id="15" dur="1" fill="hold"/>
                                        <p:tgtEl>
                                          <p:spTgt spid="48133">
                                            <p:txEl>
                                              <p:pRg st="2" end="2"/>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48134"/>
                                        </p:tgtEl>
                                        <p:attrNameLst>
                                          <p:attrName>style.visibility</p:attrName>
                                        </p:attrNameLst>
                                      </p:cBhvr>
                                      <p:to>
                                        <p:strVal val="visible"/>
                                      </p:to>
                                    </p:set>
                                    <p:anim to="" calcmode="lin" valueType="num">
                                      <p:cBhvr>
                                        <p:cTn id="20" dur="1" fill="hold"/>
                                        <p:tgtEl>
                                          <p:spTgt spid="48134"/>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48135"/>
                                        </p:tgtEl>
                                        <p:attrNameLst>
                                          <p:attrName>style.visibility</p:attrName>
                                        </p:attrNameLst>
                                      </p:cBhvr>
                                      <p:to>
                                        <p:strVal val="visible"/>
                                      </p:to>
                                    </p:set>
                                    <p:anim to="" calcmode="lin" valueType="num">
                                      <p:cBhvr>
                                        <p:cTn id="23" dur="1" fill="hold"/>
                                        <p:tgtEl>
                                          <p:spTgt spid="48135"/>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48132"/>
                                        </p:tgtEl>
                                        <p:attrNameLst>
                                          <p:attrName>style.visibility</p:attrName>
                                        </p:attrNameLst>
                                      </p:cBhvr>
                                      <p:to>
                                        <p:strVal val="visible"/>
                                      </p:to>
                                    </p:set>
                                    <p:anim to="" calcmode="lin" valueType="num">
                                      <p:cBhvr>
                                        <p:cTn id="28" dur="1" fill="hold"/>
                                        <p:tgtEl>
                                          <p:spTgt spid="48132"/>
                                        </p:tgtEl>
                                        <p:attrNameLst>
                                          <p:attrName/>
                                        </p:attrNameLst>
                                      </p:cBhvr>
                                    </p:anim>
                                  </p:childTnLst>
                                </p:cTn>
                              </p:par>
                              <p:par>
                                <p:cTn id="29" presetID="24" presetClass="entr" presetSubtype="0" fill="hold" grpId="0" nodeType="withEffect">
                                  <p:stCondLst>
                                    <p:cond delay="0"/>
                                  </p:stCondLst>
                                  <p:childTnLst>
                                    <p:set>
                                      <p:cBhvr>
                                        <p:cTn id="30" dur="1" fill="hold">
                                          <p:stCondLst>
                                            <p:cond delay="0"/>
                                          </p:stCondLst>
                                        </p:cTn>
                                        <p:tgtEl>
                                          <p:spTgt spid="48136"/>
                                        </p:tgtEl>
                                        <p:attrNameLst>
                                          <p:attrName>style.visibility</p:attrName>
                                        </p:attrNameLst>
                                      </p:cBhvr>
                                      <p:to>
                                        <p:strVal val="visible"/>
                                      </p:to>
                                    </p:set>
                                    <p:anim to="" calcmode="lin" valueType="num">
                                      <p:cBhvr>
                                        <p:cTn id="31" dur="1" fill="hold"/>
                                        <p:tgtEl>
                                          <p:spTgt spid="4813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p:bldP spid="48134" grpId="0"/>
      <p:bldP spid="48135" grpId="0"/>
      <p:bldP spid="4813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thecrownofottothegreat"/>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49155" name="Rectangle 3"/>
          <p:cNvSpPr>
            <a:spLocks noGrp="1" noChangeArrowheads="1"/>
          </p:cNvSpPr>
          <p:nvPr>
            <p:ph type="title"/>
          </p:nvPr>
        </p:nvSpPr>
        <p:spPr>
          <a:xfrm>
            <a:off x="457200" y="76200"/>
            <a:ext cx="8229600" cy="1143000"/>
          </a:xfrm>
        </p:spPr>
        <p:txBody>
          <a:bodyPr/>
          <a:lstStyle/>
          <a:p>
            <a:pPr eaLnBrk="1" hangingPunct="1"/>
            <a:r>
              <a:rPr lang="en-US" sz="4000" b="1" smtClean="0">
                <a:solidFill>
                  <a:schemeClr val="accent2"/>
                </a:solidFill>
                <a:latin typeface="Times New Roman" pitchFamily="18" charset="0"/>
              </a:rPr>
              <a:t>Finally…Free from Great Britain!!</a:t>
            </a:r>
          </a:p>
        </p:txBody>
      </p:sp>
      <p:pic>
        <p:nvPicPr>
          <p:cNvPr id="49156" name="Picture 4"/>
          <p:cNvPicPr>
            <a:picLocks noGrp="1" noChangeAspect="1" noChangeArrowheads="1"/>
          </p:cNvPicPr>
          <p:nvPr>
            <p:ph type="body" idx="1"/>
          </p:nvPr>
        </p:nvPicPr>
        <p:blipFill>
          <a:blip r:embed="rId3" cstate="print"/>
          <a:srcRect/>
          <a:stretch>
            <a:fillRect/>
          </a:stretch>
        </p:blipFill>
        <p:spPr>
          <a:xfrm>
            <a:off x="2259013" y="2205038"/>
            <a:ext cx="4624387" cy="4500562"/>
          </a:xfrm>
          <a:noFill/>
        </p:spPr>
      </p:pic>
      <p:sp>
        <p:nvSpPr>
          <p:cNvPr id="49157" name="Text Box 5"/>
          <p:cNvSpPr txBox="1">
            <a:spLocks noChangeArrowheads="1"/>
          </p:cNvSpPr>
          <p:nvPr/>
        </p:nvSpPr>
        <p:spPr bwMode="auto">
          <a:xfrm>
            <a:off x="2438400" y="1447800"/>
            <a:ext cx="4191000" cy="701675"/>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rPr>
              <a:t>Date of Independence from Britain Selected Countries</a:t>
            </a:r>
          </a:p>
        </p:txBody>
      </p:sp>
      <p:sp>
        <p:nvSpPr>
          <p:cNvPr id="49158" name="Text Box 6"/>
          <p:cNvSpPr txBox="1">
            <a:spLocks noChangeArrowheads="1"/>
          </p:cNvSpPr>
          <p:nvPr/>
        </p:nvSpPr>
        <p:spPr bwMode="auto">
          <a:xfrm>
            <a:off x="304800" y="2743200"/>
            <a:ext cx="1905000" cy="3378200"/>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Looking at this information and the GDP chart, discuss your responses to the </a:t>
            </a:r>
            <a:r>
              <a:rPr lang="en-US" sz="2400" b="1" i="1">
                <a:latin typeface="Times New Roman" pitchFamily="18" charset="0"/>
              </a:rPr>
              <a:t>Activity</a:t>
            </a:r>
            <a:r>
              <a:rPr lang="en-US" sz="2400" b="1">
                <a:latin typeface="Times New Roman" pitchFamily="18" charset="0"/>
              </a:rPr>
              <a:t> on page 153</a:t>
            </a:r>
          </a:p>
        </p:txBody>
      </p:sp>
      <p:sp>
        <p:nvSpPr>
          <p:cNvPr id="49159" name="Text Box 7"/>
          <p:cNvSpPr txBox="1">
            <a:spLocks noChangeArrowheads="1"/>
          </p:cNvSpPr>
          <p:nvPr/>
        </p:nvSpPr>
        <p:spPr bwMode="auto">
          <a:xfrm>
            <a:off x="6934200" y="3200400"/>
            <a:ext cx="2209800" cy="2282825"/>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Why are some of these countries ‘richer’ than some of the others?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9155"/>
                                        </p:tgtEl>
                                        <p:attrNameLst>
                                          <p:attrName>style.visibility</p:attrName>
                                        </p:attrNameLst>
                                      </p:cBhvr>
                                      <p:to>
                                        <p:strVal val="visible"/>
                                      </p:to>
                                    </p:set>
                                    <p:anim to="" calcmode="lin" valueType="num">
                                      <p:cBhvr>
                                        <p:cTn id="7" dur="1" fill="hold"/>
                                        <p:tgtEl>
                                          <p:spTgt spid="4915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9157"/>
                                        </p:tgtEl>
                                        <p:attrNameLst>
                                          <p:attrName>style.visibility</p:attrName>
                                        </p:attrNameLst>
                                      </p:cBhvr>
                                      <p:to>
                                        <p:strVal val="visible"/>
                                      </p:to>
                                    </p:set>
                                    <p:anim to="" calcmode="lin" valueType="num">
                                      <p:cBhvr>
                                        <p:cTn id="10" dur="1" fill="hold"/>
                                        <p:tgtEl>
                                          <p:spTgt spid="49157"/>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49156"/>
                                        </p:tgtEl>
                                        <p:attrNameLst>
                                          <p:attrName>style.visibility</p:attrName>
                                        </p:attrNameLst>
                                      </p:cBhvr>
                                      <p:to>
                                        <p:strVal val="visible"/>
                                      </p:to>
                                    </p:set>
                                    <p:anim to="" calcmode="lin" valueType="num">
                                      <p:cBhvr>
                                        <p:cTn id="13" dur="1" fill="hold"/>
                                        <p:tgtEl>
                                          <p:spTgt spid="49156"/>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49158"/>
                                        </p:tgtEl>
                                        <p:attrNameLst>
                                          <p:attrName>style.visibility</p:attrName>
                                        </p:attrNameLst>
                                      </p:cBhvr>
                                      <p:to>
                                        <p:strVal val="visible"/>
                                      </p:to>
                                    </p:set>
                                    <p:anim to="" calcmode="lin" valueType="num">
                                      <p:cBhvr>
                                        <p:cTn id="16" dur="1" fill="hold"/>
                                        <p:tgtEl>
                                          <p:spTgt spid="49158"/>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49159"/>
                                        </p:tgtEl>
                                        <p:attrNameLst>
                                          <p:attrName>style.visibility</p:attrName>
                                        </p:attrNameLst>
                                      </p:cBhvr>
                                      <p:to>
                                        <p:strVal val="visible"/>
                                      </p:to>
                                    </p:set>
                                    <p:anim to="" calcmode="lin" valueType="num">
                                      <p:cBhvr>
                                        <p:cTn id="21" dur="1" fill="hold"/>
                                        <p:tgtEl>
                                          <p:spTgt spid="4915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p:bldP spid="49157" grpId="0"/>
      <p:bldP spid="49158" grpId="0"/>
      <p:bldP spid="4915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thecrownofottothegreat"/>
          <p:cNvPicPr>
            <a:picLocks noChangeAspect="1" noChangeArrowheads="1"/>
          </p:cNvPicPr>
          <p:nvPr/>
        </p:nvPicPr>
        <p:blipFill>
          <a:blip r:embed="rId2" cstate="print">
            <a:lum bright="70000" contrast="-70000"/>
          </a:blip>
          <a:srcRect/>
          <a:stretch>
            <a:fillRect/>
          </a:stretch>
        </p:blipFill>
        <p:spPr bwMode="auto">
          <a:xfrm>
            <a:off x="0" y="-14288"/>
            <a:ext cx="9144000" cy="6872288"/>
          </a:xfrm>
          <a:prstGeom prst="rect">
            <a:avLst/>
          </a:prstGeom>
          <a:noFill/>
          <a:ln w="9525">
            <a:noFill/>
            <a:miter lim="800000"/>
            <a:headEnd/>
            <a:tailEnd/>
          </a:ln>
        </p:spPr>
      </p:pic>
      <p:sp>
        <p:nvSpPr>
          <p:cNvPr id="50179" name="Rectangle 3"/>
          <p:cNvSpPr>
            <a:spLocks noGrp="1" noChangeArrowheads="1"/>
          </p:cNvSpPr>
          <p:nvPr>
            <p:ph type="title"/>
          </p:nvPr>
        </p:nvSpPr>
        <p:spPr>
          <a:xfrm>
            <a:off x="457200" y="76200"/>
            <a:ext cx="8229600" cy="639763"/>
          </a:xfrm>
        </p:spPr>
        <p:txBody>
          <a:bodyPr/>
          <a:lstStyle/>
          <a:p>
            <a:pPr eaLnBrk="1" hangingPunct="1"/>
            <a:r>
              <a:rPr lang="en-US" sz="3600" b="1" smtClean="0">
                <a:solidFill>
                  <a:schemeClr val="accent2"/>
                </a:solidFill>
                <a:latin typeface="Times New Roman" pitchFamily="18" charset="0"/>
              </a:rPr>
              <a:t>Legacies of British Imperialism in India</a:t>
            </a:r>
          </a:p>
        </p:txBody>
      </p:sp>
      <p:pic>
        <p:nvPicPr>
          <p:cNvPr id="50180" name="Picture 4"/>
          <p:cNvPicPr>
            <a:picLocks noGrp="1" noChangeAspect="1" noChangeArrowheads="1"/>
          </p:cNvPicPr>
          <p:nvPr>
            <p:ph type="body" idx="1"/>
          </p:nvPr>
        </p:nvPicPr>
        <p:blipFill>
          <a:blip r:embed="rId3" cstate="print"/>
          <a:srcRect/>
          <a:stretch>
            <a:fillRect/>
          </a:stretch>
        </p:blipFill>
        <p:spPr>
          <a:xfrm rot="5400000">
            <a:off x="2151062" y="855663"/>
            <a:ext cx="4841875" cy="6858000"/>
          </a:xfrm>
          <a:noFill/>
        </p:spPr>
      </p:pic>
      <p:sp>
        <p:nvSpPr>
          <p:cNvPr id="50182" name="Text Box 6"/>
          <p:cNvSpPr txBox="1">
            <a:spLocks noChangeArrowheads="1"/>
          </p:cNvSpPr>
          <p:nvPr/>
        </p:nvSpPr>
        <p:spPr bwMode="auto">
          <a:xfrm>
            <a:off x="381000" y="1143000"/>
            <a:ext cx="2209800" cy="581025"/>
          </a:xfrm>
          <a:prstGeom prst="rect">
            <a:avLst/>
          </a:prstGeom>
          <a:noFill/>
          <a:ln w="9525">
            <a:noFill/>
            <a:miter lim="800000"/>
            <a:headEnd/>
            <a:tailEnd/>
          </a:ln>
        </p:spPr>
        <p:txBody>
          <a:bodyPr>
            <a:spAutoFit/>
          </a:bodyPr>
          <a:lstStyle/>
          <a:p>
            <a:pPr algn="ctr">
              <a:spcBef>
                <a:spcPct val="50000"/>
              </a:spcBef>
            </a:pPr>
            <a:r>
              <a:rPr lang="en-US" sz="1600" b="1">
                <a:latin typeface="Times New Roman" pitchFamily="18" charset="0"/>
              </a:rPr>
              <a:t>While reading  pages 156-157…</a:t>
            </a:r>
          </a:p>
        </p:txBody>
      </p:sp>
      <p:sp>
        <p:nvSpPr>
          <p:cNvPr id="50183" name="Text Box 7"/>
          <p:cNvSpPr txBox="1">
            <a:spLocks noChangeArrowheads="1"/>
          </p:cNvSpPr>
          <p:nvPr/>
        </p:nvSpPr>
        <p:spPr bwMode="auto">
          <a:xfrm>
            <a:off x="6705600" y="990600"/>
            <a:ext cx="2209800" cy="825500"/>
          </a:xfrm>
          <a:prstGeom prst="rect">
            <a:avLst/>
          </a:prstGeom>
          <a:noFill/>
          <a:ln w="9525">
            <a:noFill/>
            <a:miter lim="800000"/>
            <a:headEnd/>
            <a:tailEnd/>
          </a:ln>
        </p:spPr>
        <p:txBody>
          <a:bodyPr>
            <a:spAutoFit/>
          </a:bodyPr>
          <a:lstStyle/>
          <a:p>
            <a:pPr algn="ctr">
              <a:spcBef>
                <a:spcPct val="50000"/>
              </a:spcBef>
            </a:pPr>
            <a:r>
              <a:rPr lang="en-US" sz="1600" b="1">
                <a:latin typeface="Times New Roman" pitchFamily="18" charset="0"/>
              </a:rPr>
              <a:t>Record details about the </a:t>
            </a:r>
            <a:r>
              <a:rPr lang="en-US" sz="1600" b="1" i="1">
                <a:solidFill>
                  <a:schemeClr val="accent2"/>
                </a:solidFill>
                <a:latin typeface="Times New Roman" pitchFamily="18" charset="0"/>
              </a:rPr>
              <a:t>Legacies of Imperialism in India</a:t>
            </a:r>
          </a:p>
        </p:txBody>
      </p:sp>
      <p:sp>
        <p:nvSpPr>
          <p:cNvPr id="50184" name="Line 8"/>
          <p:cNvSpPr>
            <a:spLocks noChangeShapeType="1"/>
          </p:cNvSpPr>
          <p:nvPr/>
        </p:nvSpPr>
        <p:spPr bwMode="auto">
          <a:xfrm>
            <a:off x="2895600" y="3276600"/>
            <a:ext cx="1600200" cy="0"/>
          </a:xfrm>
          <a:prstGeom prst="line">
            <a:avLst/>
          </a:prstGeom>
          <a:noFill/>
          <a:ln w="9525">
            <a:solidFill>
              <a:schemeClr val="tx1"/>
            </a:solidFill>
            <a:round/>
            <a:headEnd/>
            <a:tailEnd/>
          </a:ln>
        </p:spPr>
        <p:txBody>
          <a:bodyPr/>
          <a:lstStyle/>
          <a:p>
            <a:endParaRPr lang="en-US"/>
          </a:p>
        </p:txBody>
      </p:sp>
      <p:sp>
        <p:nvSpPr>
          <p:cNvPr id="50185" name="Line 9"/>
          <p:cNvSpPr>
            <a:spLocks noChangeShapeType="1"/>
          </p:cNvSpPr>
          <p:nvPr/>
        </p:nvSpPr>
        <p:spPr bwMode="auto">
          <a:xfrm>
            <a:off x="2819400" y="3810000"/>
            <a:ext cx="1600200" cy="0"/>
          </a:xfrm>
          <a:prstGeom prst="line">
            <a:avLst/>
          </a:prstGeom>
          <a:noFill/>
          <a:ln w="9525">
            <a:solidFill>
              <a:schemeClr val="tx1"/>
            </a:solidFill>
            <a:round/>
            <a:headEnd/>
            <a:tailEnd/>
          </a:ln>
        </p:spPr>
        <p:txBody>
          <a:bodyPr/>
          <a:lstStyle/>
          <a:p>
            <a:endParaRPr lang="en-US"/>
          </a:p>
        </p:txBody>
      </p:sp>
      <p:sp>
        <p:nvSpPr>
          <p:cNvPr id="50186" name="Line 10"/>
          <p:cNvSpPr>
            <a:spLocks noChangeShapeType="1"/>
          </p:cNvSpPr>
          <p:nvPr/>
        </p:nvSpPr>
        <p:spPr bwMode="auto">
          <a:xfrm>
            <a:off x="2895600" y="4876800"/>
            <a:ext cx="1828800" cy="0"/>
          </a:xfrm>
          <a:prstGeom prst="line">
            <a:avLst/>
          </a:prstGeom>
          <a:noFill/>
          <a:ln w="9525">
            <a:solidFill>
              <a:schemeClr val="tx1"/>
            </a:solidFill>
            <a:round/>
            <a:headEnd/>
            <a:tailEnd/>
          </a:ln>
        </p:spPr>
        <p:txBody>
          <a:bodyPr/>
          <a:lstStyle/>
          <a:p>
            <a:endParaRPr lang="en-US"/>
          </a:p>
        </p:txBody>
      </p:sp>
      <p:sp>
        <p:nvSpPr>
          <p:cNvPr id="50187" name="Line 11"/>
          <p:cNvSpPr>
            <a:spLocks noChangeShapeType="1"/>
          </p:cNvSpPr>
          <p:nvPr/>
        </p:nvSpPr>
        <p:spPr bwMode="auto">
          <a:xfrm>
            <a:off x="5715000" y="3276600"/>
            <a:ext cx="1828800" cy="0"/>
          </a:xfrm>
          <a:prstGeom prst="line">
            <a:avLst/>
          </a:prstGeom>
          <a:noFill/>
          <a:ln w="9525">
            <a:solidFill>
              <a:schemeClr val="tx1"/>
            </a:solidFill>
            <a:round/>
            <a:headEnd/>
            <a:tailEnd/>
          </a:ln>
        </p:spPr>
        <p:txBody>
          <a:bodyPr/>
          <a:lstStyle/>
          <a:p>
            <a:endParaRPr lang="en-US"/>
          </a:p>
        </p:txBody>
      </p:sp>
      <p:sp>
        <p:nvSpPr>
          <p:cNvPr id="50188" name="Line 12"/>
          <p:cNvSpPr>
            <a:spLocks noChangeShapeType="1"/>
          </p:cNvSpPr>
          <p:nvPr/>
        </p:nvSpPr>
        <p:spPr bwMode="auto">
          <a:xfrm>
            <a:off x="5562600" y="3810000"/>
            <a:ext cx="1981200" cy="0"/>
          </a:xfrm>
          <a:prstGeom prst="line">
            <a:avLst/>
          </a:prstGeom>
          <a:noFill/>
          <a:ln w="9525">
            <a:solidFill>
              <a:schemeClr val="tx1"/>
            </a:solidFill>
            <a:round/>
            <a:headEnd/>
            <a:tailEnd/>
          </a:ln>
        </p:spPr>
        <p:txBody>
          <a:bodyPr/>
          <a:lstStyle/>
          <a:p>
            <a:endParaRPr lang="en-US"/>
          </a:p>
        </p:txBody>
      </p:sp>
      <p:sp>
        <p:nvSpPr>
          <p:cNvPr id="50189" name="Line 13"/>
          <p:cNvSpPr>
            <a:spLocks noChangeShapeType="1"/>
          </p:cNvSpPr>
          <p:nvPr/>
        </p:nvSpPr>
        <p:spPr bwMode="auto">
          <a:xfrm>
            <a:off x="5638800" y="4876800"/>
            <a:ext cx="1828800" cy="0"/>
          </a:xfrm>
          <a:prstGeom prst="line">
            <a:avLst/>
          </a:prstGeom>
          <a:noFill/>
          <a:ln w="9525">
            <a:solidFill>
              <a:schemeClr val="tx1"/>
            </a:solidFill>
            <a:round/>
            <a:headEnd/>
            <a:tailEnd/>
          </a:ln>
        </p:spPr>
        <p:txBody>
          <a:bodyPr/>
          <a:lstStyle/>
          <a:p>
            <a:endParaRPr lang="en-US"/>
          </a:p>
        </p:txBody>
      </p:sp>
      <p:sp>
        <p:nvSpPr>
          <p:cNvPr id="50190" name="Text Box 14"/>
          <p:cNvSpPr txBox="1">
            <a:spLocks noChangeArrowheads="1"/>
          </p:cNvSpPr>
          <p:nvPr/>
        </p:nvSpPr>
        <p:spPr bwMode="auto">
          <a:xfrm>
            <a:off x="0" y="3581400"/>
            <a:ext cx="1143000" cy="1430338"/>
          </a:xfrm>
          <a:prstGeom prst="rect">
            <a:avLst/>
          </a:prstGeom>
          <a:noFill/>
          <a:ln w="9525">
            <a:noFill/>
            <a:miter lim="800000"/>
            <a:headEnd/>
            <a:tailEnd/>
          </a:ln>
        </p:spPr>
        <p:txBody>
          <a:bodyPr>
            <a:spAutoFit/>
          </a:bodyPr>
          <a:lstStyle/>
          <a:p>
            <a:pPr algn="ctr">
              <a:spcBef>
                <a:spcPct val="50000"/>
              </a:spcBef>
            </a:pPr>
            <a:r>
              <a:rPr lang="en-US" sz="1400" b="1">
                <a:latin typeface="Times New Roman" pitchFamily="18" charset="0"/>
              </a:rPr>
              <a:t>Focus on </a:t>
            </a:r>
            <a:r>
              <a:rPr lang="en-US" sz="1400" b="1" i="1">
                <a:latin typeface="Times New Roman" pitchFamily="18" charset="0"/>
              </a:rPr>
              <a:t>how</a:t>
            </a:r>
            <a:r>
              <a:rPr lang="en-US" sz="1400" b="1">
                <a:latin typeface="Times New Roman" pitchFamily="18" charset="0"/>
              </a:rPr>
              <a:t> each of your points relate to a </a:t>
            </a:r>
            <a:r>
              <a:rPr lang="en-US" sz="1400" b="1">
                <a:solidFill>
                  <a:schemeClr val="accent2"/>
                </a:solidFill>
                <a:latin typeface="Times New Roman" pitchFamily="18" charset="0"/>
              </a:rPr>
              <a:t>Legacy of Imperialism</a:t>
            </a:r>
            <a:r>
              <a:rPr lang="en-US" b="1">
                <a:latin typeface="Times New Roman" pitchFamily="18" charset="0"/>
              </a:rPr>
              <a:t> </a:t>
            </a:r>
          </a:p>
        </p:txBody>
      </p:sp>
      <p:sp>
        <p:nvSpPr>
          <p:cNvPr id="50191" name="Text Box 15"/>
          <p:cNvSpPr txBox="1">
            <a:spLocks noChangeArrowheads="1"/>
          </p:cNvSpPr>
          <p:nvPr/>
        </p:nvSpPr>
        <p:spPr bwMode="auto">
          <a:xfrm>
            <a:off x="8001000" y="3659188"/>
            <a:ext cx="1143000" cy="1217612"/>
          </a:xfrm>
          <a:prstGeom prst="rect">
            <a:avLst/>
          </a:prstGeom>
          <a:noFill/>
          <a:ln w="9525">
            <a:noFill/>
            <a:miter lim="800000"/>
            <a:headEnd/>
            <a:tailEnd/>
          </a:ln>
        </p:spPr>
        <p:txBody>
          <a:bodyPr>
            <a:spAutoFit/>
          </a:bodyPr>
          <a:lstStyle/>
          <a:p>
            <a:pPr algn="ctr">
              <a:spcBef>
                <a:spcPct val="50000"/>
              </a:spcBef>
            </a:pPr>
            <a:r>
              <a:rPr lang="en-US" sz="1400" b="1">
                <a:latin typeface="Times New Roman" pitchFamily="18" charset="0"/>
              </a:rPr>
              <a:t>And not on </a:t>
            </a:r>
            <a:r>
              <a:rPr lang="en-US" sz="1400" b="1" i="1">
                <a:solidFill>
                  <a:srgbClr val="FF3300"/>
                </a:solidFill>
                <a:latin typeface="Times New Roman" pitchFamily="18" charset="0"/>
              </a:rPr>
              <a:t>how many</a:t>
            </a:r>
            <a:r>
              <a:rPr lang="en-US" sz="1400" b="1">
                <a:latin typeface="Times New Roman" pitchFamily="18" charset="0"/>
              </a:rPr>
              <a:t> points you come up with!!</a:t>
            </a:r>
            <a:r>
              <a:rPr lang="en-US" b="1">
                <a:latin typeface="Times New Roman" pitchFamily="18" charset="0"/>
              </a:rPr>
              <a:t> </a:t>
            </a:r>
          </a:p>
        </p:txBody>
      </p:sp>
      <p:sp>
        <p:nvSpPr>
          <p:cNvPr id="50192" name="Line 16"/>
          <p:cNvSpPr>
            <a:spLocks noChangeShapeType="1"/>
          </p:cNvSpPr>
          <p:nvPr/>
        </p:nvSpPr>
        <p:spPr bwMode="auto">
          <a:xfrm>
            <a:off x="3048000" y="5410200"/>
            <a:ext cx="1600200" cy="0"/>
          </a:xfrm>
          <a:prstGeom prst="line">
            <a:avLst/>
          </a:prstGeom>
          <a:noFill/>
          <a:ln w="9525">
            <a:solidFill>
              <a:schemeClr val="tx1"/>
            </a:solidFill>
            <a:round/>
            <a:headEnd/>
            <a:tailEnd/>
          </a:ln>
        </p:spPr>
        <p:txBody>
          <a:bodyPr/>
          <a:lstStyle/>
          <a:p>
            <a:endParaRPr lang="en-US"/>
          </a:p>
        </p:txBody>
      </p:sp>
      <p:sp>
        <p:nvSpPr>
          <p:cNvPr id="50193" name="Line 17"/>
          <p:cNvSpPr>
            <a:spLocks noChangeShapeType="1"/>
          </p:cNvSpPr>
          <p:nvPr/>
        </p:nvSpPr>
        <p:spPr bwMode="auto">
          <a:xfrm>
            <a:off x="5867400" y="5486400"/>
            <a:ext cx="16002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0179"/>
                                        </p:tgtEl>
                                        <p:attrNameLst>
                                          <p:attrName>style.visibility</p:attrName>
                                        </p:attrNameLst>
                                      </p:cBhvr>
                                      <p:to>
                                        <p:strVal val="visible"/>
                                      </p:to>
                                    </p:set>
                                    <p:anim to="" calcmode="lin" valueType="num">
                                      <p:cBhvr>
                                        <p:cTn id="7" dur="1" fill="hold"/>
                                        <p:tgtEl>
                                          <p:spTgt spid="50179"/>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0180"/>
                                        </p:tgtEl>
                                        <p:attrNameLst>
                                          <p:attrName>style.visibility</p:attrName>
                                        </p:attrNameLst>
                                      </p:cBhvr>
                                      <p:to>
                                        <p:strVal val="visible"/>
                                      </p:to>
                                    </p:set>
                                    <p:anim to="" calcmode="lin" valueType="num">
                                      <p:cBhvr>
                                        <p:cTn id="10" dur="1" fill="hold"/>
                                        <p:tgtEl>
                                          <p:spTgt spid="50180"/>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50184"/>
                                        </p:tgtEl>
                                        <p:attrNameLst>
                                          <p:attrName>style.visibility</p:attrName>
                                        </p:attrNameLst>
                                      </p:cBhvr>
                                      <p:to>
                                        <p:strVal val="visible"/>
                                      </p:to>
                                    </p:set>
                                    <p:anim to="" calcmode="lin" valueType="num">
                                      <p:cBhvr>
                                        <p:cTn id="13" dur="1" fill="hold"/>
                                        <p:tgtEl>
                                          <p:spTgt spid="50184"/>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50185"/>
                                        </p:tgtEl>
                                        <p:attrNameLst>
                                          <p:attrName>style.visibility</p:attrName>
                                        </p:attrNameLst>
                                      </p:cBhvr>
                                      <p:to>
                                        <p:strVal val="visible"/>
                                      </p:to>
                                    </p:set>
                                    <p:anim to="" calcmode="lin" valueType="num">
                                      <p:cBhvr>
                                        <p:cTn id="16" dur="1" fill="hold"/>
                                        <p:tgtEl>
                                          <p:spTgt spid="50185"/>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50187"/>
                                        </p:tgtEl>
                                        <p:attrNameLst>
                                          <p:attrName>style.visibility</p:attrName>
                                        </p:attrNameLst>
                                      </p:cBhvr>
                                      <p:to>
                                        <p:strVal val="visible"/>
                                      </p:to>
                                    </p:set>
                                    <p:anim to="" calcmode="lin" valueType="num">
                                      <p:cBhvr>
                                        <p:cTn id="19" dur="1" fill="hold"/>
                                        <p:tgtEl>
                                          <p:spTgt spid="50187"/>
                                        </p:tgtEl>
                                        <p:attrNameLst>
                                          <p:attrName/>
                                        </p:attrNameLst>
                                      </p:cBhvr>
                                    </p:anim>
                                  </p:childTnLst>
                                </p:cTn>
                              </p:par>
                              <p:par>
                                <p:cTn id="20" presetID="24" presetClass="entr" presetSubtype="0" fill="hold" grpId="0" nodeType="withEffect">
                                  <p:stCondLst>
                                    <p:cond delay="0"/>
                                  </p:stCondLst>
                                  <p:childTnLst>
                                    <p:set>
                                      <p:cBhvr>
                                        <p:cTn id="21" dur="1" fill="hold">
                                          <p:stCondLst>
                                            <p:cond delay="0"/>
                                          </p:stCondLst>
                                        </p:cTn>
                                        <p:tgtEl>
                                          <p:spTgt spid="50188"/>
                                        </p:tgtEl>
                                        <p:attrNameLst>
                                          <p:attrName>style.visibility</p:attrName>
                                        </p:attrNameLst>
                                      </p:cBhvr>
                                      <p:to>
                                        <p:strVal val="visible"/>
                                      </p:to>
                                    </p:set>
                                    <p:anim to="" calcmode="lin" valueType="num">
                                      <p:cBhvr>
                                        <p:cTn id="22" dur="1" fill="hold"/>
                                        <p:tgtEl>
                                          <p:spTgt spid="50188"/>
                                        </p:tgtEl>
                                        <p:attrNameLst>
                                          <p:attrName/>
                                        </p:attrNameLst>
                                      </p:cBhvr>
                                    </p:anim>
                                  </p:childTnLst>
                                </p:cTn>
                              </p:par>
                              <p:par>
                                <p:cTn id="23" presetID="24" presetClass="entr" presetSubtype="0" fill="hold" grpId="0" nodeType="withEffect">
                                  <p:stCondLst>
                                    <p:cond delay="0"/>
                                  </p:stCondLst>
                                  <p:childTnLst>
                                    <p:set>
                                      <p:cBhvr>
                                        <p:cTn id="24" dur="1" fill="hold">
                                          <p:stCondLst>
                                            <p:cond delay="0"/>
                                          </p:stCondLst>
                                        </p:cTn>
                                        <p:tgtEl>
                                          <p:spTgt spid="50186"/>
                                        </p:tgtEl>
                                        <p:attrNameLst>
                                          <p:attrName>style.visibility</p:attrName>
                                        </p:attrNameLst>
                                      </p:cBhvr>
                                      <p:to>
                                        <p:strVal val="visible"/>
                                      </p:to>
                                    </p:set>
                                    <p:anim to="" calcmode="lin" valueType="num">
                                      <p:cBhvr>
                                        <p:cTn id="25" dur="1" fill="hold"/>
                                        <p:tgtEl>
                                          <p:spTgt spid="50186"/>
                                        </p:tgtEl>
                                        <p:attrNameLst>
                                          <p:attrName/>
                                        </p:attrNameLst>
                                      </p:cBhvr>
                                    </p:anim>
                                  </p:childTnLst>
                                </p:cTn>
                              </p:par>
                              <p:par>
                                <p:cTn id="26" presetID="24" presetClass="entr" presetSubtype="0" fill="hold" grpId="0" nodeType="withEffect">
                                  <p:stCondLst>
                                    <p:cond delay="0"/>
                                  </p:stCondLst>
                                  <p:childTnLst>
                                    <p:set>
                                      <p:cBhvr>
                                        <p:cTn id="27" dur="1" fill="hold">
                                          <p:stCondLst>
                                            <p:cond delay="0"/>
                                          </p:stCondLst>
                                        </p:cTn>
                                        <p:tgtEl>
                                          <p:spTgt spid="50189"/>
                                        </p:tgtEl>
                                        <p:attrNameLst>
                                          <p:attrName>style.visibility</p:attrName>
                                        </p:attrNameLst>
                                      </p:cBhvr>
                                      <p:to>
                                        <p:strVal val="visible"/>
                                      </p:to>
                                    </p:set>
                                    <p:anim to="" calcmode="lin" valueType="num">
                                      <p:cBhvr>
                                        <p:cTn id="28" dur="1" fill="hold"/>
                                        <p:tgtEl>
                                          <p:spTgt spid="50189"/>
                                        </p:tgtEl>
                                        <p:attrNameLst>
                                          <p:attrName/>
                                        </p:attrNameLst>
                                      </p:cBhvr>
                                    </p:anim>
                                  </p:childTnLst>
                                </p:cTn>
                              </p:par>
                              <p:par>
                                <p:cTn id="29" presetID="24" presetClass="entr" presetSubtype="0" fill="hold" grpId="0" nodeType="withEffect">
                                  <p:stCondLst>
                                    <p:cond delay="0"/>
                                  </p:stCondLst>
                                  <p:childTnLst>
                                    <p:set>
                                      <p:cBhvr>
                                        <p:cTn id="30" dur="1" fill="hold">
                                          <p:stCondLst>
                                            <p:cond delay="0"/>
                                          </p:stCondLst>
                                        </p:cTn>
                                        <p:tgtEl>
                                          <p:spTgt spid="50193"/>
                                        </p:tgtEl>
                                        <p:attrNameLst>
                                          <p:attrName>style.visibility</p:attrName>
                                        </p:attrNameLst>
                                      </p:cBhvr>
                                      <p:to>
                                        <p:strVal val="visible"/>
                                      </p:to>
                                    </p:set>
                                    <p:anim to="" calcmode="lin" valueType="num">
                                      <p:cBhvr>
                                        <p:cTn id="31" dur="1" fill="hold"/>
                                        <p:tgtEl>
                                          <p:spTgt spid="50193"/>
                                        </p:tgtEl>
                                        <p:attrNameLst>
                                          <p:attrName/>
                                        </p:attrNameLst>
                                      </p:cBhvr>
                                    </p:anim>
                                  </p:childTnLst>
                                </p:cTn>
                              </p:par>
                              <p:par>
                                <p:cTn id="32" presetID="24" presetClass="entr" presetSubtype="0" fill="hold" grpId="0" nodeType="withEffect">
                                  <p:stCondLst>
                                    <p:cond delay="0"/>
                                  </p:stCondLst>
                                  <p:childTnLst>
                                    <p:set>
                                      <p:cBhvr>
                                        <p:cTn id="33" dur="1" fill="hold">
                                          <p:stCondLst>
                                            <p:cond delay="0"/>
                                          </p:stCondLst>
                                        </p:cTn>
                                        <p:tgtEl>
                                          <p:spTgt spid="50192"/>
                                        </p:tgtEl>
                                        <p:attrNameLst>
                                          <p:attrName>style.visibility</p:attrName>
                                        </p:attrNameLst>
                                      </p:cBhvr>
                                      <p:to>
                                        <p:strVal val="visible"/>
                                      </p:to>
                                    </p:set>
                                    <p:anim to="" calcmode="lin" valueType="num">
                                      <p:cBhvr>
                                        <p:cTn id="34" dur="1" fill="hold"/>
                                        <p:tgtEl>
                                          <p:spTgt spid="50192"/>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grpId="0" nodeType="clickEffect">
                                  <p:stCondLst>
                                    <p:cond delay="0"/>
                                  </p:stCondLst>
                                  <p:childTnLst>
                                    <p:set>
                                      <p:cBhvr>
                                        <p:cTn id="38" dur="1" fill="hold">
                                          <p:stCondLst>
                                            <p:cond delay="0"/>
                                          </p:stCondLst>
                                        </p:cTn>
                                        <p:tgtEl>
                                          <p:spTgt spid="50182"/>
                                        </p:tgtEl>
                                        <p:attrNameLst>
                                          <p:attrName>style.visibility</p:attrName>
                                        </p:attrNameLst>
                                      </p:cBhvr>
                                      <p:to>
                                        <p:strVal val="visible"/>
                                      </p:to>
                                    </p:set>
                                    <p:anim to="" calcmode="lin" valueType="num">
                                      <p:cBhvr>
                                        <p:cTn id="39" dur="1" fill="hold"/>
                                        <p:tgtEl>
                                          <p:spTgt spid="50182"/>
                                        </p:tgtEl>
                                        <p:attrNameLst>
                                          <p:attrName/>
                                        </p:attrNameLst>
                                      </p:cBhvr>
                                    </p:anim>
                                  </p:childTnLst>
                                </p:cTn>
                              </p:par>
                              <p:par>
                                <p:cTn id="40" presetID="24" presetClass="entr" presetSubtype="0" fill="hold" grpId="0" nodeType="withEffect">
                                  <p:stCondLst>
                                    <p:cond delay="0"/>
                                  </p:stCondLst>
                                  <p:childTnLst>
                                    <p:set>
                                      <p:cBhvr>
                                        <p:cTn id="41" dur="1" fill="hold">
                                          <p:stCondLst>
                                            <p:cond delay="0"/>
                                          </p:stCondLst>
                                        </p:cTn>
                                        <p:tgtEl>
                                          <p:spTgt spid="50183"/>
                                        </p:tgtEl>
                                        <p:attrNameLst>
                                          <p:attrName>style.visibility</p:attrName>
                                        </p:attrNameLst>
                                      </p:cBhvr>
                                      <p:to>
                                        <p:strVal val="visible"/>
                                      </p:to>
                                    </p:set>
                                    <p:anim to="" calcmode="lin" valueType="num">
                                      <p:cBhvr>
                                        <p:cTn id="42" dur="1" fill="hold"/>
                                        <p:tgtEl>
                                          <p:spTgt spid="50183"/>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50190"/>
                                        </p:tgtEl>
                                        <p:attrNameLst>
                                          <p:attrName>style.visibility</p:attrName>
                                        </p:attrNameLst>
                                      </p:cBhvr>
                                      <p:to>
                                        <p:strVal val="visible"/>
                                      </p:to>
                                    </p:set>
                                    <p:anim to="" calcmode="lin" valueType="num">
                                      <p:cBhvr>
                                        <p:cTn id="47" dur="1" fill="hold"/>
                                        <p:tgtEl>
                                          <p:spTgt spid="50190"/>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50191"/>
                                        </p:tgtEl>
                                        <p:attrNameLst>
                                          <p:attrName>style.visibility</p:attrName>
                                        </p:attrNameLst>
                                      </p:cBhvr>
                                      <p:to>
                                        <p:strVal val="visible"/>
                                      </p:to>
                                    </p:set>
                                    <p:anim to="" calcmode="lin" valueType="num">
                                      <p:cBhvr>
                                        <p:cTn id="52" dur="1" fill="hold"/>
                                        <p:tgtEl>
                                          <p:spTgt spid="5019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p:bldP spid="50182" grpId="0"/>
      <p:bldP spid="50183" grpId="0"/>
      <p:bldP spid="50184" grpId="0" animBg="1"/>
      <p:bldP spid="50185" grpId="0" animBg="1"/>
      <p:bldP spid="50186" grpId="0" animBg="1"/>
      <p:bldP spid="50187" grpId="0" animBg="1"/>
      <p:bldP spid="50188" grpId="0" animBg="1"/>
      <p:bldP spid="50189" grpId="0" animBg="1"/>
      <p:bldP spid="50190" grpId="0"/>
      <p:bldP spid="50191" grpId="0"/>
      <p:bldP spid="50192" grpId="0" animBg="1"/>
      <p:bldP spid="5019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thecrownofottothegreat"/>
          <p:cNvPicPr>
            <a:picLocks noChangeAspect="1" noChangeArrowheads="1"/>
          </p:cNvPicPr>
          <p:nvPr/>
        </p:nvPicPr>
        <p:blipFill>
          <a:blip r:embed="rId2" cstate="print">
            <a:lum bright="70000" contrast="-70000"/>
          </a:blip>
          <a:srcRect/>
          <a:stretch>
            <a:fillRect/>
          </a:stretch>
        </p:blipFill>
        <p:spPr bwMode="auto">
          <a:xfrm>
            <a:off x="0" y="-14288"/>
            <a:ext cx="9144000" cy="6872288"/>
          </a:xfrm>
          <a:prstGeom prst="rect">
            <a:avLst/>
          </a:prstGeom>
          <a:noFill/>
          <a:ln w="9525">
            <a:noFill/>
            <a:miter lim="800000"/>
            <a:headEnd/>
            <a:tailEnd/>
          </a:ln>
        </p:spPr>
      </p:pic>
      <p:sp>
        <p:nvSpPr>
          <p:cNvPr id="51203" name="Rectangle 3"/>
          <p:cNvSpPr>
            <a:spLocks noGrp="1" noChangeArrowheads="1"/>
          </p:cNvSpPr>
          <p:nvPr>
            <p:ph type="title"/>
          </p:nvPr>
        </p:nvSpPr>
        <p:spPr>
          <a:xfrm>
            <a:off x="457200" y="76200"/>
            <a:ext cx="8229600" cy="1143000"/>
          </a:xfrm>
        </p:spPr>
        <p:txBody>
          <a:bodyPr/>
          <a:lstStyle/>
          <a:p>
            <a:pPr eaLnBrk="1" hangingPunct="1"/>
            <a:r>
              <a:rPr lang="en-US" b="1" smtClean="0">
                <a:solidFill>
                  <a:schemeClr val="accent2"/>
                </a:solidFill>
                <a:latin typeface="Times New Roman" pitchFamily="18" charset="0"/>
              </a:rPr>
              <a:t>Dividing up Alberta</a:t>
            </a:r>
          </a:p>
        </p:txBody>
      </p:sp>
      <p:sp>
        <p:nvSpPr>
          <p:cNvPr id="39940" name="Rectangle 4"/>
          <p:cNvSpPr>
            <a:spLocks noGrp="1" noChangeArrowheads="1"/>
          </p:cNvSpPr>
          <p:nvPr>
            <p:ph type="body" idx="1"/>
          </p:nvPr>
        </p:nvSpPr>
        <p:spPr/>
        <p:txBody>
          <a:bodyPr/>
          <a:lstStyle/>
          <a:p>
            <a:pPr algn="ctr" eaLnBrk="1" hangingPunct="1">
              <a:buFontTx/>
              <a:buNone/>
            </a:pPr>
            <a:endParaRPr lang="en-US" smtClean="0">
              <a:latin typeface="Times New Roman" pitchFamily="18" charset="0"/>
            </a:endParaRPr>
          </a:p>
        </p:txBody>
      </p:sp>
      <p:pic>
        <p:nvPicPr>
          <p:cNvPr id="51205" name="Picture 5" descr="nrcalberta"/>
          <p:cNvPicPr>
            <a:picLocks noChangeAspect="1" noChangeArrowheads="1"/>
          </p:cNvPicPr>
          <p:nvPr/>
        </p:nvPicPr>
        <p:blipFill>
          <a:blip r:embed="rId3" cstate="print"/>
          <a:srcRect/>
          <a:stretch>
            <a:fillRect/>
          </a:stretch>
        </p:blipFill>
        <p:spPr bwMode="auto">
          <a:xfrm>
            <a:off x="2667000" y="1504950"/>
            <a:ext cx="3810000" cy="5124450"/>
          </a:xfrm>
          <a:prstGeom prst="rect">
            <a:avLst/>
          </a:prstGeom>
          <a:noFill/>
          <a:ln w="9525">
            <a:noFill/>
            <a:miter lim="800000"/>
            <a:headEnd/>
            <a:tailEnd/>
          </a:ln>
        </p:spPr>
      </p:pic>
      <p:sp>
        <p:nvSpPr>
          <p:cNvPr id="51206" name="Text Box 6"/>
          <p:cNvSpPr txBox="1">
            <a:spLocks noChangeArrowheads="1"/>
          </p:cNvSpPr>
          <p:nvPr/>
        </p:nvSpPr>
        <p:spPr bwMode="auto">
          <a:xfrm>
            <a:off x="457200" y="1828800"/>
            <a:ext cx="1524000" cy="915988"/>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Let’s divide Alberta up into two!</a:t>
            </a:r>
          </a:p>
        </p:txBody>
      </p:sp>
      <p:sp>
        <p:nvSpPr>
          <p:cNvPr id="51207" name="Text Box 7"/>
          <p:cNvSpPr txBox="1">
            <a:spLocks noChangeArrowheads="1"/>
          </p:cNvSpPr>
          <p:nvPr/>
        </p:nvSpPr>
        <p:spPr bwMode="auto">
          <a:xfrm>
            <a:off x="609600" y="3810000"/>
            <a:ext cx="1524000" cy="1190625"/>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Where are we going to make the division?</a:t>
            </a:r>
          </a:p>
        </p:txBody>
      </p:sp>
      <p:sp>
        <p:nvSpPr>
          <p:cNvPr id="51208" name="Text Box 8"/>
          <p:cNvSpPr txBox="1">
            <a:spLocks noChangeArrowheads="1"/>
          </p:cNvSpPr>
          <p:nvPr/>
        </p:nvSpPr>
        <p:spPr bwMode="auto">
          <a:xfrm>
            <a:off x="6781800" y="2057400"/>
            <a:ext cx="1524000" cy="229076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What groups should we talk to before we make this decision?</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Why?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1203"/>
                                        </p:tgtEl>
                                        <p:attrNameLst>
                                          <p:attrName>style.visibility</p:attrName>
                                        </p:attrNameLst>
                                      </p:cBhvr>
                                      <p:to>
                                        <p:strVal val="visible"/>
                                      </p:to>
                                    </p:set>
                                    <p:anim to="" calcmode="lin" valueType="num">
                                      <p:cBhvr>
                                        <p:cTn id="7" dur="1" fill="hold"/>
                                        <p:tgtEl>
                                          <p:spTgt spid="51203"/>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1205"/>
                                        </p:tgtEl>
                                        <p:attrNameLst>
                                          <p:attrName>style.visibility</p:attrName>
                                        </p:attrNameLst>
                                      </p:cBhvr>
                                      <p:to>
                                        <p:strVal val="visible"/>
                                      </p:to>
                                    </p:set>
                                    <p:anim to="" calcmode="lin" valueType="num">
                                      <p:cBhvr>
                                        <p:cTn id="10" dur="1" fill="hold"/>
                                        <p:tgtEl>
                                          <p:spTgt spid="51205"/>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51206"/>
                                        </p:tgtEl>
                                        <p:attrNameLst>
                                          <p:attrName>style.visibility</p:attrName>
                                        </p:attrNameLst>
                                      </p:cBhvr>
                                      <p:to>
                                        <p:strVal val="visible"/>
                                      </p:to>
                                    </p:set>
                                    <p:anim to="" calcmode="lin" valueType="num">
                                      <p:cBhvr>
                                        <p:cTn id="13" dur="1" fill="hold"/>
                                        <p:tgtEl>
                                          <p:spTgt spid="51206"/>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51207"/>
                                        </p:tgtEl>
                                        <p:attrNameLst>
                                          <p:attrName>style.visibility</p:attrName>
                                        </p:attrNameLst>
                                      </p:cBhvr>
                                      <p:to>
                                        <p:strVal val="visible"/>
                                      </p:to>
                                    </p:set>
                                    <p:anim to="" calcmode="lin" valueType="num">
                                      <p:cBhvr>
                                        <p:cTn id="16" dur="1" fill="hold"/>
                                        <p:tgtEl>
                                          <p:spTgt spid="51207"/>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51208"/>
                                        </p:tgtEl>
                                        <p:attrNameLst>
                                          <p:attrName>style.visibility</p:attrName>
                                        </p:attrNameLst>
                                      </p:cBhvr>
                                      <p:to>
                                        <p:strVal val="visible"/>
                                      </p:to>
                                    </p:set>
                                    <p:anim to="" calcmode="lin" valueType="num">
                                      <p:cBhvr>
                                        <p:cTn id="21" dur="1" fill="hold"/>
                                        <p:tgtEl>
                                          <p:spTgt spid="5120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p:bldP spid="51206" grpId="0"/>
      <p:bldP spid="51207" grpId="0"/>
      <p:bldP spid="5120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Photo by Suzanne Wright"/>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45059" name="Rectangle 3"/>
          <p:cNvSpPr>
            <a:spLocks noGrp="1" noChangeArrowheads="1"/>
          </p:cNvSpPr>
          <p:nvPr>
            <p:ph type="title"/>
          </p:nvPr>
        </p:nvSpPr>
        <p:spPr>
          <a:xfrm>
            <a:off x="0" y="0"/>
            <a:ext cx="9144000" cy="1143000"/>
          </a:xfrm>
        </p:spPr>
        <p:txBody>
          <a:bodyPr/>
          <a:lstStyle/>
          <a:p>
            <a:pPr eaLnBrk="1" hangingPunct="1"/>
            <a:r>
              <a:rPr lang="en-US" b="1" smtClean="0">
                <a:solidFill>
                  <a:schemeClr val="accent2"/>
                </a:solidFill>
                <a:latin typeface="Times New Roman" pitchFamily="18" charset="0"/>
              </a:rPr>
              <a:t>And Finally…</a:t>
            </a:r>
          </a:p>
        </p:txBody>
      </p:sp>
      <p:sp>
        <p:nvSpPr>
          <p:cNvPr id="45060" name="Rectangle 4"/>
          <p:cNvSpPr>
            <a:spLocks noGrp="1" noChangeArrowheads="1"/>
          </p:cNvSpPr>
          <p:nvPr>
            <p:ph type="body" idx="1"/>
          </p:nvPr>
        </p:nvSpPr>
        <p:spPr>
          <a:xfrm>
            <a:off x="0" y="1981200"/>
            <a:ext cx="9144000" cy="3657600"/>
          </a:xfrm>
        </p:spPr>
        <p:txBody>
          <a:bodyPr/>
          <a:lstStyle/>
          <a:p>
            <a:pPr algn="ctr" eaLnBrk="1" hangingPunct="1">
              <a:buFontTx/>
              <a:buNone/>
            </a:pPr>
            <a:r>
              <a:rPr lang="en-US" sz="2400" b="1" smtClean="0">
                <a:latin typeface="Times New Roman" pitchFamily="18" charset="0"/>
              </a:rPr>
              <a:t>Complete your </a:t>
            </a:r>
            <a:r>
              <a:rPr lang="en-US" sz="2400" b="1" smtClean="0">
                <a:solidFill>
                  <a:srgbClr val="FF3300"/>
                </a:solidFill>
                <a:latin typeface="Times New Roman" pitchFamily="18" charset="0"/>
              </a:rPr>
              <a:t>list</a:t>
            </a:r>
            <a:r>
              <a:rPr lang="en-US" sz="2400" b="1" smtClean="0">
                <a:latin typeface="Times New Roman" pitchFamily="18" charset="0"/>
              </a:rPr>
              <a:t> of terms from this chapter, which include… </a:t>
            </a:r>
          </a:p>
          <a:p>
            <a:pPr algn="ctr" eaLnBrk="1" hangingPunct="1">
              <a:buFontTx/>
              <a:buNone/>
            </a:pPr>
            <a:endParaRPr lang="en-US" sz="2400" b="1" smtClean="0">
              <a:latin typeface="Times New Roman" pitchFamily="18" charset="0"/>
            </a:endParaRPr>
          </a:p>
          <a:p>
            <a:pPr algn="ctr" eaLnBrk="1" hangingPunct="1">
              <a:buFontTx/>
              <a:buNone/>
            </a:pPr>
            <a:r>
              <a:rPr lang="en-US" sz="2400" b="1" smtClean="0">
                <a:latin typeface="Times New Roman" pitchFamily="18" charset="0"/>
              </a:rPr>
              <a:t>Any term or phrase that would be considered important in helping you with your …</a:t>
            </a:r>
          </a:p>
          <a:p>
            <a:pPr algn="ctr" eaLnBrk="1" hangingPunct="1">
              <a:buFontTx/>
              <a:buNone/>
            </a:pPr>
            <a:endParaRPr lang="en-US" sz="2400" b="1" smtClean="0">
              <a:latin typeface="Times New Roman" pitchFamily="18" charset="0"/>
            </a:endParaRPr>
          </a:p>
          <a:p>
            <a:pPr algn="ctr" eaLnBrk="1" hangingPunct="1">
              <a:buFontTx/>
              <a:buNone/>
            </a:pPr>
            <a:r>
              <a:rPr lang="en-US" sz="2400" b="1" smtClean="0">
                <a:solidFill>
                  <a:srgbClr val="FF3300"/>
                </a:solidFill>
                <a:latin typeface="Times New Roman" pitchFamily="18" charset="0"/>
              </a:rPr>
              <a:t>Four Corners Debate!</a:t>
            </a:r>
          </a:p>
          <a:p>
            <a:pPr algn="ctr" eaLnBrk="1" hangingPunct="1">
              <a:buFontTx/>
              <a:buNone/>
            </a:pPr>
            <a:endParaRPr lang="en-US" sz="2400" b="1" smtClean="0">
              <a:solidFill>
                <a:srgbClr val="FF3300"/>
              </a:solidFill>
              <a:latin typeface="Times New Roman" pitchFamily="18" charset="0"/>
            </a:endParaRPr>
          </a:p>
          <a:p>
            <a:pPr algn="ctr" eaLnBrk="1" hangingPunct="1">
              <a:buFontTx/>
              <a:buNone/>
            </a:pPr>
            <a:r>
              <a:rPr lang="en-US" sz="2400" b="1" smtClean="0">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5059"/>
                                        </p:tgtEl>
                                        <p:attrNameLst>
                                          <p:attrName>style.visibility</p:attrName>
                                        </p:attrNameLst>
                                      </p:cBhvr>
                                      <p:to>
                                        <p:strVal val="visible"/>
                                      </p:to>
                                    </p:set>
                                    <p:anim to="" calcmode="lin" valueType="num">
                                      <p:cBhvr>
                                        <p:cTn id="7" dur="1" fill="hold"/>
                                        <p:tgtEl>
                                          <p:spTgt spid="45059"/>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5060">
                                            <p:txEl>
                                              <p:pRg st="0" end="0"/>
                                            </p:txEl>
                                          </p:spTgt>
                                        </p:tgtEl>
                                        <p:attrNameLst>
                                          <p:attrName>style.visibility</p:attrName>
                                        </p:attrNameLst>
                                      </p:cBhvr>
                                      <p:to>
                                        <p:strVal val="visible"/>
                                      </p:to>
                                    </p:set>
                                    <p:anim to="" calcmode="lin" valueType="num">
                                      <p:cBhvr>
                                        <p:cTn id="10" dur="1" fill="hold"/>
                                        <p:tgtEl>
                                          <p:spTgt spid="45060">
                                            <p:txEl>
                                              <p:pRg st="0" end="0"/>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45060">
                                            <p:txEl>
                                              <p:pRg st="2" end="2"/>
                                            </p:txEl>
                                          </p:spTgt>
                                        </p:tgtEl>
                                        <p:attrNameLst>
                                          <p:attrName>style.visibility</p:attrName>
                                        </p:attrNameLst>
                                      </p:cBhvr>
                                      <p:to>
                                        <p:strVal val="visible"/>
                                      </p:to>
                                    </p:set>
                                    <p:anim to="" calcmode="lin" valueType="num">
                                      <p:cBhvr>
                                        <p:cTn id="13" dur="1" fill="hold"/>
                                        <p:tgtEl>
                                          <p:spTgt spid="45060">
                                            <p:txEl>
                                              <p:pRg st="2" end="2"/>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45060">
                                            <p:txEl>
                                              <p:pRg st="4" end="4"/>
                                            </p:txEl>
                                          </p:spTgt>
                                        </p:tgtEl>
                                        <p:attrNameLst>
                                          <p:attrName>style.visibility</p:attrName>
                                        </p:attrNameLst>
                                      </p:cBhvr>
                                      <p:to>
                                        <p:strVal val="visible"/>
                                      </p:to>
                                    </p:set>
                                    <p:anim to="" calcmode="lin" valueType="num">
                                      <p:cBhvr>
                                        <p:cTn id="16" dur="1" fill="hold"/>
                                        <p:tgtEl>
                                          <p:spTgt spid="45060">
                                            <p:txEl>
                                              <p:pRg st="4" end="4"/>
                                            </p:txEl>
                                          </p:spTgt>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45060">
                                            <p:txEl>
                                              <p:pRg st="6" end="6"/>
                                            </p:txEl>
                                          </p:spTgt>
                                        </p:tgtEl>
                                        <p:attrNameLst>
                                          <p:attrName>style.visibility</p:attrName>
                                        </p:attrNameLst>
                                      </p:cBhvr>
                                      <p:to>
                                        <p:strVal val="visible"/>
                                      </p:to>
                                    </p:set>
                                    <p:anim to="" calcmode="lin" valueType="num">
                                      <p:cBhvr>
                                        <p:cTn id="19" dur="1" fill="hold"/>
                                        <p:tgtEl>
                                          <p:spTgt spid="45060">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p:bldP spid="4506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sm0007-GibsonOldWorld1758"/>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a:xfrm>
            <a:off x="0" y="274638"/>
            <a:ext cx="9144000" cy="1143000"/>
          </a:xfrm>
        </p:spPr>
        <p:txBody>
          <a:bodyPr/>
          <a:lstStyle/>
          <a:p>
            <a:pPr eaLnBrk="1" hangingPunct="1"/>
            <a:r>
              <a:rPr lang="en-US" sz="4000" b="1" smtClean="0">
                <a:solidFill>
                  <a:schemeClr val="accent2"/>
                </a:solidFill>
                <a:latin typeface="Times New Roman" pitchFamily="18" charset="0"/>
              </a:rPr>
              <a:t>What Are Some Legacies of Historical Globalization?</a:t>
            </a:r>
          </a:p>
        </p:txBody>
      </p:sp>
      <p:sp>
        <p:nvSpPr>
          <p:cNvPr id="5123" name="Rectangle 3"/>
          <p:cNvSpPr>
            <a:spLocks noGrp="1" noChangeArrowheads="1"/>
          </p:cNvSpPr>
          <p:nvPr>
            <p:ph type="body" idx="1"/>
          </p:nvPr>
        </p:nvSpPr>
        <p:spPr>
          <a:xfrm>
            <a:off x="0" y="1981200"/>
            <a:ext cx="9144000" cy="4525963"/>
          </a:xfrm>
        </p:spPr>
        <p:txBody>
          <a:bodyPr/>
          <a:lstStyle/>
          <a:p>
            <a:pPr algn="ctr" eaLnBrk="1" hangingPunct="1">
              <a:buFontTx/>
              <a:buNone/>
            </a:pPr>
            <a:r>
              <a:rPr lang="en-US" b="1" smtClean="0">
                <a:latin typeface="Times New Roman" pitchFamily="18" charset="0"/>
              </a:rPr>
              <a:t>Read the opening two paragraphs on page 138</a:t>
            </a:r>
          </a:p>
          <a:p>
            <a:pPr algn="ctr" eaLnBrk="1" hangingPunct="1">
              <a:buFontTx/>
              <a:buNone/>
            </a:pPr>
            <a:endParaRPr lang="en-US" b="1" smtClean="0">
              <a:latin typeface="Times New Roman" pitchFamily="18" charset="0"/>
            </a:endParaRPr>
          </a:p>
          <a:p>
            <a:pPr algn="ctr" eaLnBrk="1" hangingPunct="1">
              <a:buFontTx/>
              <a:buNone/>
            </a:pPr>
            <a:r>
              <a:rPr lang="en-US" sz="2400" b="1" smtClean="0">
                <a:latin typeface="Times New Roman" pitchFamily="18" charset="0"/>
              </a:rPr>
              <a:t>Take a few minutes and think of some of the legacies that have been passed on to you</a:t>
            </a:r>
          </a:p>
          <a:p>
            <a:pPr algn="ctr" eaLnBrk="1" hangingPunct="1">
              <a:buFontTx/>
              <a:buNone/>
            </a:pPr>
            <a:endParaRPr lang="en-US" sz="2400" b="1" smtClean="0">
              <a:latin typeface="Times New Roman" pitchFamily="18" charset="0"/>
            </a:endParaRPr>
          </a:p>
          <a:p>
            <a:pPr algn="ctr" eaLnBrk="1" hangingPunct="1">
              <a:buFontTx/>
              <a:buNone/>
            </a:pPr>
            <a:r>
              <a:rPr lang="en-US" sz="2400" b="1" smtClean="0">
                <a:latin typeface="Times New Roman" pitchFamily="18" charset="0"/>
              </a:rPr>
              <a:t>What are they?</a:t>
            </a:r>
            <a:endParaRPr lang="en-US" sz="2800" b="1" smtClean="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5123">
                                            <p:txEl>
                                              <p:pRg st="0" end="0"/>
                                            </p:txEl>
                                          </p:spTgt>
                                        </p:tgtEl>
                                        <p:attrNameLst>
                                          <p:attrName>style.visibility</p:attrName>
                                        </p:attrNameLst>
                                      </p:cBhvr>
                                      <p:to>
                                        <p:strVal val="visible"/>
                                      </p:to>
                                    </p:set>
                                    <p:anim to="" calcmode="lin" valueType="num">
                                      <p:cBhvr>
                                        <p:cTn id="10" dur="1" fill="hold"/>
                                        <p:tgtEl>
                                          <p:spTgt spid="5123">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anim to="" calcmode="lin" valueType="num">
                                      <p:cBhvr>
                                        <p:cTn id="15" dur="1" fill="hold"/>
                                        <p:tgtEl>
                                          <p:spTgt spid="5123">
                                            <p:txEl>
                                              <p:pRg st="2" end="2"/>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5123">
                                            <p:txEl>
                                              <p:pRg st="4" end="4"/>
                                            </p:txEl>
                                          </p:spTgt>
                                        </p:tgtEl>
                                        <p:attrNameLst>
                                          <p:attrName>style.visibility</p:attrName>
                                        </p:attrNameLst>
                                      </p:cBhvr>
                                      <p:to>
                                        <p:strVal val="visible"/>
                                      </p:to>
                                    </p:set>
                                    <p:anim to="" calcmode="lin" valueType="num">
                                      <p:cBhvr>
                                        <p:cTn id="20" dur="1" fill="hold"/>
                                        <p:tgtEl>
                                          <p:spTgt spid="512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1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thecrownofottothegreat"/>
          <p:cNvPicPr>
            <a:picLocks noChangeAspect="1" noChangeArrowheads="1"/>
          </p:cNvPicPr>
          <p:nvPr/>
        </p:nvPicPr>
        <p:blipFill>
          <a:blip r:embed="rId2" cstate="print">
            <a:lum bright="70000" contrast="-70000"/>
          </a:blip>
          <a:srcRect/>
          <a:stretch>
            <a:fillRect/>
          </a:stretch>
        </p:blipFill>
        <p:spPr bwMode="auto">
          <a:xfrm>
            <a:off x="0" y="-14288"/>
            <a:ext cx="9144000" cy="6872288"/>
          </a:xfrm>
          <a:prstGeom prst="rect">
            <a:avLst/>
          </a:prstGeom>
          <a:noFill/>
          <a:ln w="9525">
            <a:noFill/>
            <a:miter lim="800000"/>
            <a:headEnd/>
            <a:tailEnd/>
          </a:ln>
        </p:spPr>
      </p:pic>
      <p:sp>
        <p:nvSpPr>
          <p:cNvPr id="53251" name="Rectangle 3"/>
          <p:cNvSpPr>
            <a:spLocks noGrp="1" noChangeArrowheads="1"/>
          </p:cNvSpPr>
          <p:nvPr>
            <p:ph type="title"/>
          </p:nvPr>
        </p:nvSpPr>
        <p:spPr>
          <a:xfrm>
            <a:off x="457200" y="76200"/>
            <a:ext cx="8229600" cy="1143000"/>
          </a:xfrm>
        </p:spPr>
        <p:txBody>
          <a:bodyPr/>
          <a:lstStyle/>
          <a:p>
            <a:pPr eaLnBrk="1" hangingPunct="1"/>
            <a:r>
              <a:rPr lang="en-US" b="1" smtClean="0">
                <a:solidFill>
                  <a:schemeClr val="accent2"/>
                </a:solidFill>
                <a:latin typeface="Times New Roman" pitchFamily="18" charset="0"/>
              </a:rPr>
              <a:t>Think About Your Challenge</a:t>
            </a:r>
          </a:p>
        </p:txBody>
      </p:sp>
      <p:sp>
        <p:nvSpPr>
          <p:cNvPr id="53252" name="Rectangle 4"/>
          <p:cNvSpPr>
            <a:spLocks noGrp="1" noChangeArrowheads="1"/>
          </p:cNvSpPr>
          <p:nvPr>
            <p:ph type="body" idx="1"/>
          </p:nvPr>
        </p:nvSpPr>
        <p:spPr>
          <a:xfrm>
            <a:off x="457200" y="1295400"/>
            <a:ext cx="8229600" cy="5257800"/>
          </a:xfrm>
        </p:spPr>
        <p:txBody>
          <a:bodyPr/>
          <a:lstStyle/>
          <a:p>
            <a:pPr algn="ctr" eaLnBrk="1" hangingPunct="1">
              <a:lnSpc>
                <a:spcPct val="90000"/>
              </a:lnSpc>
              <a:buFontTx/>
              <a:buNone/>
            </a:pPr>
            <a:r>
              <a:rPr lang="en-US" sz="2400" b="1" smtClean="0">
                <a:latin typeface="Times New Roman" pitchFamily="18" charset="0"/>
              </a:rPr>
              <a:t>Review your challenge for this Related Issue</a:t>
            </a:r>
          </a:p>
          <a:p>
            <a:pPr algn="ctr" eaLnBrk="1" hangingPunct="1">
              <a:lnSpc>
                <a:spcPct val="90000"/>
              </a:lnSpc>
              <a:buFontTx/>
              <a:buNone/>
            </a:pPr>
            <a:endParaRPr lang="en-US" sz="2400" b="1" smtClean="0">
              <a:latin typeface="Times New Roman" pitchFamily="18" charset="0"/>
            </a:endParaRPr>
          </a:p>
          <a:p>
            <a:pPr algn="ctr" eaLnBrk="1" hangingPunct="1">
              <a:lnSpc>
                <a:spcPct val="90000"/>
              </a:lnSpc>
              <a:buFontTx/>
              <a:buNone/>
            </a:pPr>
            <a:r>
              <a:rPr lang="en-CA" altLang="zh-CN" sz="2400" b="1" smtClean="0">
                <a:solidFill>
                  <a:schemeClr val="accent2"/>
                </a:solidFill>
                <a:latin typeface="Times New Roman" pitchFamily="18" charset="0"/>
                <a:ea typeface="SimSun" pitchFamily="2" charset="-122"/>
              </a:rPr>
              <a:t>Contemporary society has done enough to respond to the legacies of historical globalization</a:t>
            </a:r>
          </a:p>
          <a:p>
            <a:pPr algn="ctr" eaLnBrk="1" hangingPunct="1">
              <a:lnSpc>
                <a:spcPct val="90000"/>
              </a:lnSpc>
              <a:buFontTx/>
              <a:buNone/>
            </a:pPr>
            <a:endParaRPr lang="en-US" sz="2400" b="1" smtClean="0">
              <a:latin typeface="Times New Roman" pitchFamily="18" charset="0"/>
            </a:endParaRPr>
          </a:p>
          <a:p>
            <a:pPr algn="ctr" eaLnBrk="1" hangingPunct="1">
              <a:lnSpc>
                <a:spcPct val="90000"/>
              </a:lnSpc>
              <a:buFontTx/>
              <a:buNone/>
            </a:pPr>
            <a:r>
              <a:rPr lang="en-US" sz="2400" b="1" smtClean="0">
                <a:latin typeface="Times New Roman" pitchFamily="18" charset="0"/>
              </a:rPr>
              <a:t>Remember to respond to the statement above with either:</a:t>
            </a:r>
          </a:p>
          <a:p>
            <a:pPr algn="ctr" eaLnBrk="1" hangingPunct="1">
              <a:lnSpc>
                <a:spcPct val="90000"/>
              </a:lnSpc>
              <a:buFontTx/>
              <a:buNone/>
            </a:pPr>
            <a:endParaRPr lang="en-US" sz="2400" b="1" smtClean="0">
              <a:latin typeface="Times New Roman" pitchFamily="18" charset="0"/>
            </a:endParaRPr>
          </a:p>
          <a:p>
            <a:pPr algn="ctr" eaLnBrk="1" hangingPunct="1">
              <a:lnSpc>
                <a:spcPct val="90000"/>
              </a:lnSpc>
              <a:buFontTx/>
              <a:buNone/>
            </a:pPr>
            <a:r>
              <a:rPr lang="en-US" sz="2400" b="1" smtClean="0">
                <a:latin typeface="Times New Roman" pitchFamily="18" charset="0"/>
              </a:rPr>
              <a:t> </a:t>
            </a:r>
            <a:r>
              <a:rPr lang="en-US" sz="2400" b="1" i="1" smtClean="0">
                <a:latin typeface="Times New Roman" pitchFamily="18" charset="0"/>
              </a:rPr>
              <a:t>Agree, Disagree, Strongly Agree or Strongly Disagree</a:t>
            </a:r>
          </a:p>
          <a:p>
            <a:pPr algn="ctr" eaLnBrk="1" hangingPunct="1">
              <a:lnSpc>
                <a:spcPct val="90000"/>
              </a:lnSpc>
              <a:buFontTx/>
              <a:buNone/>
            </a:pPr>
            <a:endParaRPr lang="en-CA" altLang="zh-CN" sz="2400" b="1" smtClean="0">
              <a:solidFill>
                <a:schemeClr val="accent2"/>
              </a:solidFill>
              <a:latin typeface="Times New Roman" pitchFamily="18" charset="0"/>
              <a:ea typeface="SimSun" pitchFamily="2" charset="-122"/>
            </a:endParaRPr>
          </a:p>
          <a:p>
            <a:pPr algn="ctr" eaLnBrk="1" hangingPunct="1">
              <a:lnSpc>
                <a:spcPct val="90000"/>
              </a:lnSpc>
              <a:buFontTx/>
              <a:buNone/>
            </a:pPr>
            <a:r>
              <a:rPr lang="en-CA" altLang="zh-CN" sz="2400" b="1" smtClean="0">
                <a:solidFill>
                  <a:schemeClr val="tx2"/>
                </a:solidFill>
                <a:latin typeface="Times New Roman" pitchFamily="18" charset="0"/>
                <a:ea typeface="SimSun" pitchFamily="2" charset="-122"/>
              </a:rPr>
              <a:t>Is there anything from this chapter (or chapter five) that you can add to your notes on </a:t>
            </a:r>
            <a:r>
              <a:rPr lang="en-CA" altLang="zh-CN" sz="2400" b="1" i="1" smtClean="0">
                <a:solidFill>
                  <a:schemeClr val="tx2"/>
                </a:solidFill>
                <a:latin typeface="Times New Roman" pitchFamily="18" charset="0"/>
                <a:ea typeface="SimSun" pitchFamily="2" charset="-122"/>
              </a:rPr>
              <a:t>Your Challenge</a:t>
            </a:r>
            <a:r>
              <a:rPr lang="en-CA" altLang="zh-CN" sz="2400" b="1" smtClean="0">
                <a:solidFill>
                  <a:schemeClr val="tx2"/>
                </a:solidFill>
                <a:latin typeface="Times New Roman" pitchFamily="18" charset="0"/>
                <a:ea typeface="SimSun" pitchFamily="2" charset="-122"/>
              </a:rPr>
              <a:t>?</a:t>
            </a:r>
          </a:p>
          <a:p>
            <a:pPr algn="ctr" eaLnBrk="1" hangingPunct="1">
              <a:lnSpc>
                <a:spcPct val="90000"/>
              </a:lnSpc>
              <a:buFontTx/>
              <a:buNone/>
            </a:pPr>
            <a:endParaRPr lang="en-CA" altLang="zh-CN" sz="2400" b="1" smtClean="0">
              <a:solidFill>
                <a:schemeClr val="tx2"/>
              </a:solidFill>
              <a:latin typeface="Times New Roman" pitchFamily="18" charset="0"/>
              <a:ea typeface="SimSun" pitchFamily="2" charset="-122"/>
            </a:endParaRPr>
          </a:p>
          <a:p>
            <a:pPr algn="ctr" eaLnBrk="1" hangingPunct="1">
              <a:lnSpc>
                <a:spcPct val="90000"/>
              </a:lnSpc>
              <a:buFontTx/>
              <a:buNone/>
            </a:pPr>
            <a:r>
              <a:rPr lang="en-US" sz="2400" b="1" smtClean="0">
                <a:latin typeface="Times New Roman" pitchFamily="18" charset="0"/>
              </a:rPr>
              <a:t>Only two more chapters remaining….</a:t>
            </a:r>
            <a:endParaRPr lang="en-US" sz="2400" b="1" smtClean="0">
              <a:solidFill>
                <a:schemeClr val="tx2"/>
              </a:solidFill>
              <a:latin typeface="Times New Roman" pitchFamily="18" charset="0"/>
            </a:endParaRPr>
          </a:p>
        </p:txBody>
      </p:sp>
      <p:sp>
        <p:nvSpPr>
          <p:cNvPr id="41989" name="Text Box 5"/>
          <p:cNvSpPr txBox="1">
            <a:spLocks noChangeArrowheads="1"/>
          </p:cNvSpPr>
          <p:nvPr/>
        </p:nvSpPr>
        <p:spPr bwMode="auto">
          <a:xfrm>
            <a:off x="7543800" y="6507163"/>
            <a:ext cx="1447800" cy="274637"/>
          </a:xfrm>
          <a:prstGeom prst="rect">
            <a:avLst/>
          </a:prstGeom>
          <a:noFill/>
          <a:ln w="9525">
            <a:noFill/>
            <a:miter lim="800000"/>
            <a:headEnd/>
            <a:tailEnd/>
          </a:ln>
        </p:spPr>
        <p:txBody>
          <a:bodyPr>
            <a:spAutoFit/>
          </a:bodyPr>
          <a:lstStyle/>
          <a:p>
            <a:pPr algn="ctr">
              <a:spcBef>
                <a:spcPct val="50000"/>
              </a:spcBef>
            </a:pPr>
            <a:r>
              <a:rPr lang="en-US" sz="1200" b="1" i="1">
                <a:latin typeface="Times New Roman" pitchFamily="18" charset="0"/>
              </a:rPr>
              <a:t>Social 10-1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3251"/>
                                        </p:tgtEl>
                                        <p:attrNameLst>
                                          <p:attrName>style.visibility</p:attrName>
                                        </p:attrNameLst>
                                      </p:cBhvr>
                                      <p:to>
                                        <p:strVal val="visible"/>
                                      </p:to>
                                    </p:set>
                                    <p:anim to="" calcmode="lin" valueType="num">
                                      <p:cBhvr>
                                        <p:cTn id="7" dur="1" fill="hold"/>
                                        <p:tgtEl>
                                          <p:spTgt spid="53251"/>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3252">
                                            <p:txEl>
                                              <p:pRg st="0" end="0"/>
                                            </p:txEl>
                                          </p:spTgt>
                                        </p:tgtEl>
                                        <p:attrNameLst>
                                          <p:attrName>style.visibility</p:attrName>
                                        </p:attrNameLst>
                                      </p:cBhvr>
                                      <p:to>
                                        <p:strVal val="visible"/>
                                      </p:to>
                                    </p:set>
                                    <p:anim to="" calcmode="lin" valueType="num">
                                      <p:cBhvr>
                                        <p:cTn id="12" dur="1" fill="hold"/>
                                        <p:tgtEl>
                                          <p:spTgt spid="53252">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3252">
                                            <p:txEl>
                                              <p:pRg st="4" end="4"/>
                                            </p:txEl>
                                          </p:spTgt>
                                        </p:tgtEl>
                                        <p:attrNameLst>
                                          <p:attrName>style.visibility</p:attrName>
                                        </p:attrNameLst>
                                      </p:cBhvr>
                                      <p:to>
                                        <p:strVal val="visible"/>
                                      </p:to>
                                    </p:set>
                                    <p:anim to="" calcmode="lin" valueType="num">
                                      <p:cBhvr>
                                        <p:cTn id="17" dur="1" fill="hold"/>
                                        <p:tgtEl>
                                          <p:spTgt spid="53252">
                                            <p:txEl>
                                              <p:pRg st="4" end="4"/>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53252">
                                            <p:txEl>
                                              <p:pRg st="6" end="6"/>
                                            </p:txEl>
                                          </p:spTgt>
                                        </p:tgtEl>
                                        <p:attrNameLst>
                                          <p:attrName>style.visibility</p:attrName>
                                        </p:attrNameLst>
                                      </p:cBhvr>
                                      <p:to>
                                        <p:strVal val="visible"/>
                                      </p:to>
                                    </p:set>
                                    <p:anim to="" calcmode="lin" valueType="num">
                                      <p:cBhvr>
                                        <p:cTn id="22" dur="1" fill="hold"/>
                                        <p:tgtEl>
                                          <p:spTgt spid="53252">
                                            <p:txEl>
                                              <p:pRg st="6" end="6"/>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53252">
                                            <p:txEl>
                                              <p:pRg st="8" end="8"/>
                                            </p:txEl>
                                          </p:spTgt>
                                        </p:tgtEl>
                                        <p:attrNameLst>
                                          <p:attrName>style.visibility</p:attrName>
                                        </p:attrNameLst>
                                      </p:cBhvr>
                                      <p:to>
                                        <p:strVal val="visible"/>
                                      </p:to>
                                    </p:set>
                                    <p:anim to="" calcmode="lin" valueType="num">
                                      <p:cBhvr>
                                        <p:cTn id="27" dur="1" fill="hold"/>
                                        <p:tgtEl>
                                          <p:spTgt spid="53252">
                                            <p:txEl>
                                              <p:pRg st="8" end="8"/>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53252">
                                            <p:txEl>
                                              <p:pRg st="10" end="10"/>
                                            </p:txEl>
                                          </p:spTgt>
                                        </p:tgtEl>
                                        <p:attrNameLst>
                                          <p:attrName>style.visibility</p:attrName>
                                        </p:attrNameLst>
                                      </p:cBhvr>
                                      <p:to>
                                        <p:strVal val="visible"/>
                                      </p:to>
                                    </p:set>
                                    <p:anim to="" calcmode="lin" valueType="num">
                                      <p:cBhvr>
                                        <p:cTn id="32" dur="1" fill="hold"/>
                                        <p:tgtEl>
                                          <p:spTgt spid="53252">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P spid="5325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sm0007-GibsonOldWorld1758"/>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a:xfrm>
            <a:off x="0" y="152400"/>
            <a:ext cx="9144000" cy="1143000"/>
          </a:xfrm>
        </p:spPr>
        <p:txBody>
          <a:bodyPr/>
          <a:lstStyle/>
          <a:p>
            <a:pPr eaLnBrk="1" hangingPunct="1"/>
            <a:r>
              <a:rPr lang="en-US" b="1" smtClean="0">
                <a:solidFill>
                  <a:schemeClr val="accent2"/>
                </a:solidFill>
                <a:latin typeface="Times New Roman" pitchFamily="18" charset="0"/>
              </a:rPr>
              <a:t>Ethnocentrism and Eurocentrism</a:t>
            </a:r>
          </a:p>
        </p:txBody>
      </p:sp>
      <p:sp>
        <p:nvSpPr>
          <p:cNvPr id="6147" name="Rectangle 3"/>
          <p:cNvSpPr>
            <a:spLocks noGrp="1" noChangeArrowheads="1"/>
          </p:cNvSpPr>
          <p:nvPr>
            <p:ph type="body" idx="1"/>
          </p:nvPr>
        </p:nvSpPr>
        <p:spPr>
          <a:xfrm>
            <a:off x="0" y="1524000"/>
            <a:ext cx="9144000" cy="5181600"/>
          </a:xfrm>
        </p:spPr>
        <p:txBody>
          <a:bodyPr/>
          <a:lstStyle/>
          <a:p>
            <a:pPr algn="ctr" eaLnBrk="1" hangingPunct="1">
              <a:buFontTx/>
              <a:buNone/>
            </a:pPr>
            <a:r>
              <a:rPr lang="en-US" sz="2800" b="1" smtClean="0">
                <a:latin typeface="Times New Roman" pitchFamily="18" charset="0"/>
              </a:rPr>
              <a:t>Read the rest of page 138, including </a:t>
            </a:r>
            <a:r>
              <a:rPr lang="en-US" sz="2800" b="1" i="1" smtClean="0">
                <a:latin typeface="Times New Roman" pitchFamily="18" charset="0"/>
              </a:rPr>
              <a:t>Voices</a:t>
            </a:r>
          </a:p>
          <a:p>
            <a:pPr algn="ctr" eaLnBrk="1" hangingPunct="1">
              <a:buFontTx/>
              <a:buNone/>
            </a:pPr>
            <a:endParaRPr lang="en-US" sz="1400" b="1" smtClean="0">
              <a:latin typeface="Times New Roman" pitchFamily="18" charset="0"/>
            </a:endParaRPr>
          </a:p>
          <a:p>
            <a:pPr algn="ctr" eaLnBrk="1" hangingPunct="1">
              <a:buFontTx/>
              <a:buNone/>
            </a:pPr>
            <a:endParaRPr lang="en-US" sz="1400" b="1" smtClean="0">
              <a:latin typeface="Times New Roman" pitchFamily="18" charset="0"/>
            </a:endParaRPr>
          </a:p>
          <a:p>
            <a:pPr algn="ctr" eaLnBrk="1" hangingPunct="1">
              <a:buFontTx/>
              <a:buNone/>
            </a:pPr>
            <a:r>
              <a:rPr lang="en-US" sz="2800" b="1" smtClean="0">
                <a:latin typeface="Times New Roman" pitchFamily="18" charset="0"/>
              </a:rPr>
              <a:t>What do these two terms mean?</a:t>
            </a:r>
          </a:p>
          <a:p>
            <a:pPr algn="ctr" eaLnBrk="1" hangingPunct="1">
              <a:buFontTx/>
              <a:buNone/>
            </a:pPr>
            <a:endParaRPr lang="en-US" sz="1400" b="1" smtClean="0">
              <a:latin typeface="Times New Roman" pitchFamily="18" charset="0"/>
            </a:endParaRPr>
          </a:p>
          <a:p>
            <a:pPr algn="ctr" eaLnBrk="1" hangingPunct="1">
              <a:buFontTx/>
              <a:buNone/>
            </a:pPr>
            <a:endParaRPr lang="en-US" sz="1400" b="1" smtClean="0">
              <a:latin typeface="Times New Roman" pitchFamily="18" charset="0"/>
            </a:endParaRPr>
          </a:p>
          <a:p>
            <a:pPr algn="ctr" eaLnBrk="1" hangingPunct="1">
              <a:buFontTx/>
              <a:buNone/>
            </a:pPr>
            <a:r>
              <a:rPr lang="en-US" sz="2800" b="1" smtClean="0">
                <a:latin typeface="Times New Roman" pitchFamily="18" charset="0"/>
              </a:rPr>
              <a:t>Read the handout:</a:t>
            </a:r>
          </a:p>
          <a:p>
            <a:pPr algn="ctr" eaLnBrk="1" hangingPunct="1">
              <a:buFontTx/>
              <a:buNone/>
            </a:pPr>
            <a:endParaRPr lang="en-US" sz="1400" smtClean="0">
              <a:latin typeface="Times New Roman" pitchFamily="18" charset="0"/>
            </a:endParaRPr>
          </a:p>
          <a:p>
            <a:pPr algn="ctr" eaLnBrk="1" hangingPunct="1">
              <a:buFontTx/>
              <a:buNone/>
            </a:pPr>
            <a:endParaRPr lang="en-US" sz="1400" smtClean="0">
              <a:latin typeface="Times New Roman" pitchFamily="18" charset="0"/>
            </a:endParaRPr>
          </a:p>
          <a:p>
            <a:pPr algn="ctr" eaLnBrk="1" hangingPunct="1">
              <a:buFontTx/>
              <a:buNone/>
            </a:pPr>
            <a:r>
              <a:rPr lang="en-US" sz="2800" b="1" i="1" smtClean="0">
                <a:solidFill>
                  <a:schemeClr val="accent2"/>
                </a:solidFill>
                <a:latin typeface="Times New Roman" pitchFamily="18" charset="0"/>
              </a:rPr>
              <a:t>The Economy of Aboriginal Peoples at Contact</a:t>
            </a:r>
          </a:p>
          <a:p>
            <a:pPr algn="ctr" eaLnBrk="1" hangingPunct="1">
              <a:buFontTx/>
              <a:buNone/>
            </a:pPr>
            <a:endParaRPr lang="en-US" sz="1400" b="1" i="1" smtClean="0">
              <a:solidFill>
                <a:schemeClr val="accent2"/>
              </a:solidFill>
              <a:latin typeface="Times New Roman" pitchFamily="18" charset="0"/>
            </a:endParaRPr>
          </a:p>
          <a:p>
            <a:pPr algn="ctr" eaLnBrk="1" hangingPunct="1">
              <a:buFontTx/>
              <a:buNone/>
            </a:pPr>
            <a:endParaRPr lang="en-US" sz="1400" i="1" smtClean="0">
              <a:solidFill>
                <a:srgbClr val="FF3300"/>
              </a:solidFill>
              <a:latin typeface="Times New Roman" pitchFamily="18" charset="0"/>
            </a:endParaRPr>
          </a:p>
          <a:p>
            <a:pPr algn="ctr" eaLnBrk="1" hangingPunct="1">
              <a:buFontTx/>
              <a:buNone/>
            </a:pPr>
            <a:r>
              <a:rPr lang="en-US" sz="2800" b="1" smtClean="0">
                <a:latin typeface="Times New Roman" pitchFamily="18" charset="0"/>
              </a:rPr>
              <a:t>After reading, create a list of the legacies and values found in the handout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147">
                                            <p:txEl>
                                              <p:pRg st="0" end="0"/>
                                            </p:txEl>
                                          </p:spTgt>
                                        </p:tgtEl>
                                        <p:attrNameLst>
                                          <p:attrName>style.visibility</p:attrName>
                                        </p:attrNameLst>
                                      </p:cBhvr>
                                      <p:to>
                                        <p:strVal val="visible"/>
                                      </p:to>
                                    </p:set>
                                    <p:anim to="" calcmode="lin" valueType="num">
                                      <p:cBhvr>
                                        <p:cTn id="10" dur="1" fill="hold"/>
                                        <p:tgtEl>
                                          <p:spTgt spid="6147">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anim to="" calcmode="lin" valueType="num">
                                      <p:cBhvr>
                                        <p:cTn id="15" dur="1" fill="hold"/>
                                        <p:tgtEl>
                                          <p:spTgt spid="6147">
                                            <p:txEl>
                                              <p:pRg st="3" end="3"/>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6147">
                                            <p:txEl>
                                              <p:pRg st="6" end="6"/>
                                            </p:txEl>
                                          </p:spTgt>
                                        </p:tgtEl>
                                        <p:attrNameLst>
                                          <p:attrName>style.visibility</p:attrName>
                                        </p:attrNameLst>
                                      </p:cBhvr>
                                      <p:to>
                                        <p:strVal val="visible"/>
                                      </p:to>
                                    </p:set>
                                    <p:anim to="" calcmode="lin" valueType="num">
                                      <p:cBhvr>
                                        <p:cTn id="20" dur="1" fill="hold"/>
                                        <p:tgtEl>
                                          <p:spTgt spid="6147">
                                            <p:txEl>
                                              <p:pRg st="6" end="6"/>
                                            </p:txEl>
                                          </p:spTgt>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6147">
                                            <p:txEl>
                                              <p:pRg st="9" end="9"/>
                                            </p:txEl>
                                          </p:spTgt>
                                        </p:tgtEl>
                                        <p:attrNameLst>
                                          <p:attrName>style.visibility</p:attrName>
                                        </p:attrNameLst>
                                      </p:cBhvr>
                                      <p:to>
                                        <p:strVal val="visible"/>
                                      </p:to>
                                    </p:set>
                                    <p:anim to="" calcmode="lin" valueType="num">
                                      <p:cBhvr>
                                        <p:cTn id="23" dur="1" fill="hold"/>
                                        <p:tgtEl>
                                          <p:spTgt spid="6147">
                                            <p:txEl>
                                              <p:pRg st="9" end="9"/>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6147">
                                            <p:txEl>
                                              <p:pRg st="12" end="12"/>
                                            </p:txEl>
                                          </p:spTgt>
                                        </p:tgtEl>
                                        <p:attrNameLst>
                                          <p:attrName>style.visibility</p:attrName>
                                        </p:attrNameLst>
                                      </p:cBhvr>
                                      <p:to>
                                        <p:strVal val="visible"/>
                                      </p:to>
                                    </p:set>
                                    <p:anim to="" calcmode="lin" valueType="num">
                                      <p:cBhvr>
                                        <p:cTn id="28" dur="1" fill="hold"/>
                                        <p:tgtEl>
                                          <p:spTgt spid="6147">
                                            <p:txEl>
                                              <p:pRg st="12" end="1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sm0007-GibsonOldWorld1758"/>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a:xfrm>
            <a:off x="0" y="457200"/>
            <a:ext cx="9144000" cy="1143000"/>
          </a:xfrm>
        </p:spPr>
        <p:txBody>
          <a:bodyPr/>
          <a:lstStyle/>
          <a:p>
            <a:pPr eaLnBrk="1" hangingPunct="1"/>
            <a:r>
              <a:rPr lang="en-US" sz="4000" b="1" i="1" smtClean="0">
                <a:solidFill>
                  <a:schemeClr val="accent2"/>
                </a:solidFill>
                <a:latin typeface="Times New Roman" pitchFamily="18" charset="0"/>
              </a:rPr>
              <a:t>The Economy of Aboriginal Peoples at Contact</a:t>
            </a:r>
          </a:p>
        </p:txBody>
      </p:sp>
      <p:sp>
        <p:nvSpPr>
          <p:cNvPr id="7172" name="Rectangle 3"/>
          <p:cNvSpPr>
            <a:spLocks noGrp="1" noChangeArrowheads="1"/>
          </p:cNvSpPr>
          <p:nvPr>
            <p:ph type="body" idx="1"/>
          </p:nvPr>
        </p:nvSpPr>
        <p:spPr/>
        <p:txBody>
          <a:bodyPr/>
          <a:lstStyle/>
          <a:p>
            <a:pPr algn="ctr" eaLnBrk="1" hangingPunct="1">
              <a:buFontTx/>
              <a:buNone/>
            </a:pPr>
            <a:endParaRPr lang="en-US" smtClean="0"/>
          </a:p>
          <a:p>
            <a:pPr algn="ctr" eaLnBrk="1" hangingPunct="1">
              <a:buFontTx/>
              <a:buNone/>
            </a:pPr>
            <a:endParaRPr lang="en-US" smtClean="0"/>
          </a:p>
        </p:txBody>
      </p:sp>
      <p:sp>
        <p:nvSpPr>
          <p:cNvPr id="7174" name="Text Box 6"/>
          <p:cNvSpPr txBox="1">
            <a:spLocks noChangeArrowheads="1"/>
          </p:cNvSpPr>
          <p:nvPr/>
        </p:nvSpPr>
        <p:spPr bwMode="auto">
          <a:xfrm>
            <a:off x="0" y="2208213"/>
            <a:ext cx="9144000" cy="3506787"/>
          </a:xfrm>
          <a:prstGeom prst="rect">
            <a:avLst/>
          </a:prstGeom>
          <a:noFill/>
          <a:ln w="9525">
            <a:noFill/>
            <a:miter lim="800000"/>
            <a:headEnd/>
            <a:tailEnd/>
          </a:ln>
        </p:spPr>
        <p:txBody>
          <a:bodyPr>
            <a:spAutoFit/>
          </a:bodyPr>
          <a:lstStyle/>
          <a:p>
            <a:pPr algn="ctr">
              <a:lnSpc>
                <a:spcPct val="80000"/>
              </a:lnSpc>
              <a:spcBef>
                <a:spcPct val="20000"/>
              </a:spcBef>
            </a:pPr>
            <a:r>
              <a:rPr lang="en-US" sz="2800" b="1">
                <a:latin typeface="Times New Roman" pitchFamily="18" charset="0"/>
              </a:rPr>
              <a:t>Would a better understanding of the Aboriginal economy by the Europeans have changed their attitude towards them?</a:t>
            </a:r>
          </a:p>
          <a:p>
            <a:pPr algn="ctr">
              <a:lnSpc>
                <a:spcPct val="80000"/>
              </a:lnSpc>
              <a:spcBef>
                <a:spcPct val="20000"/>
              </a:spcBef>
            </a:pPr>
            <a:endParaRPr lang="en-US" sz="2800" b="1">
              <a:latin typeface="Times New Roman" pitchFamily="18" charset="0"/>
            </a:endParaRPr>
          </a:p>
          <a:p>
            <a:pPr algn="ctr">
              <a:lnSpc>
                <a:spcPct val="80000"/>
              </a:lnSpc>
              <a:spcBef>
                <a:spcPct val="20000"/>
              </a:spcBef>
            </a:pPr>
            <a:r>
              <a:rPr lang="en-US" sz="2800" b="1">
                <a:latin typeface="Times New Roman" pitchFamily="18" charset="0"/>
              </a:rPr>
              <a:t>Were the values of the Aboriginals compatible with the values of the Europeans?</a:t>
            </a:r>
          </a:p>
          <a:p>
            <a:pPr algn="ctr">
              <a:lnSpc>
                <a:spcPct val="80000"/>
              </a:lnSpc>
              <a:spcBef>
                <a:spcPct val="20000"/>
              </a:spcBef>
            </a:pPr>
            <a:endParaRPr lang="en-US" sz="2800" b="1">
              <a:latin typeface="Times New Roman" pitchFamily="18" charset="0"/>
            </a:endParaRPr>
          </a:p>
          <a:p>
            <a:pPr algn="ctr">
              <a:lnSpc>
                <a:spcPct val="80000"/>
              </a:lnSpc>
              <a:spcBef>
                <a:spcPct val="20000"/>
              </a:spcBef>
            </a:pPr>
            <a:r>
              <a:rPr lang="en-US" sz="2800" b="1">
                <a:latin typeface="Times New Roman" pitchFamily="18" charset="0"/>
              </a:rPr>
              <a:t>Are the values at all reconcilable or able to be brought together?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174">
                                            <p:txEl>
                                              <p:pRg st="0" end="0"/>
                                            </p:txEl>
                                          </p:spTgt>
                                        </p:tgtEl>
                                        <p:attrNameLst>
                                          <p:attrName>style.visibility</p:attrName>
                                        </p:attrNameLst>
                                      </p:cBhvr>
                                      <p:to>
                                        <p:strVal val="visible"/>
                                      </p:to>
                                    </p:set>
                                    <p:anim to="" calcmode="lin" valueType="num">
                                      <p:cBhvr>
                                        <p:cTn id="12" dur="1" fill="hold"/>
                                        <p:tgtEl>
                                          <p:spTgt spid="7174">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7174">
                                            <p:txEl>
                                              <p:pRg st="2" end="2"/>
                                            </p:txEl>
                                          </p:spTgt>
                                        </p:tgtEl>
                                        <p:attrNameLst>
                                          <p:attrName>style.visibility</p:attrName>
                                        </p:attrNameLst>
                                      </p:cBhvr>
                                      <p:to>
                                        <p:strVal val="visible"/>
                                      </p:to>
                                    </p:set>
                                    <p:anim to="" calcmode="lin" valueType="num">
                                      <p:cBhvr>
                                        <p:cTn id="17" dur="1" fill="hold"/>
                                        <p:tgtEl>
                                          <p:spTgt spid="7174">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7174">
                                            <p:txEl>
                                              <p:pRg st="4" end="4"/>
                                            </p:txEl>
                                          </p:spTgt>
                                        </p:tgtEl>
                                        <p:attrNameLst>
                                          <p:attrName>style.visibility</p:attrName>
                                        </p:attrNameLst>
                                      </p:cBhvr>
                                      <p:to>
                                        <p:strVal val="visible"/>
                                      </p:to>
                                    </p:set>
                                    <p:anim to="" calcmode="lin" valueType="num">
                                      <p:cBhvr>
                                        <p:cTn id="22" dur="1" fill="hold"/>
                                        <p:tgtEl>
                                          <p:spTgt spid="7174">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174"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sm0007-GibsonOldWorld1758"/>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7411" name="Title 1"/>
          <p:cNvSpPr>
            <a:spLocks noGrp="1"/>
          </p:cNvSpPr>
          <p:nvPr>
            <p:ph type="title" idx="4294967295"/>
          </p:nvPr>
        </p:nvSpPr>
        <p:spPr>
          <a:xfrm>
            <a:off x="0" y="457200"/>
            <a:ext cx="9144000" cy="1143000"/>
          </a:xfrm>
        </p:spPr>
        <p:txBody>
          <a:bodyPr/>
          <a:lstStyle/>
          <a:p>
            <a:pPr eaLnBrk="1" hangingPunct="1"/>
            <a:r>
              <a:rPr lang="en-CA" sz="4000" b="1" smtClean="0">
                <a:solidFill>
                  <a:schemeClr val="accent2"/>
                </a:solidFill>
                <a:latin typeface="Times New Roman" pitchFamily="18" charset="0"/>
                <a:cs typeface="Times New Roman" pitchFamily="18" charset="0"/>
              </a:rPr>
              <a:t>There were two major periods of European Imperialism</a:t>
            </a:r>
          </a:p>
        </p:txBody>
      </p:sp>
      <p:sp>
        <p:nvSpPr>
          <p:cNvPr id="3" name="Content Placeholder 2"/>
          <p:cNvSpPr>
            <a:spLocks noGrp="1"/>
          </p:cNvSpPr>
          <p:nvPr>
            <p:ph idx="4294967295"/>
          </p:nvPr>
        </p:nvSpPr>
        <p:spPr>
          <a:xfrm>
            <a:off x="0" y="2103438"/>
            <a:ext cx="9144000" cy="4525962"/>
          </a:xfrm>
        </p:spPr>
        <p:txBody>
          <a:bodyPr/>
          <a:lstStyle/>
          <a:p>
            <a:pPr algn="ctr" eaLnBrk="1" hangingPunct="1">
              <a:buFontTx/>
              <a:buNone/>
            </a:pPr>
            <a:r>
              <a:rPr lang="en-CA" b="1" smtClean="0">
                <a:solidFill>
                  <a:srgbClr val="222268"/>
                </a:solidFill>
                <a:latin typeface="Times New Roman" pitchFamily="18" charset="0"/>
                <a:cs typeface="Times New Roman" pitchFamily="18" charset="0"/>
              </a:rPr>
              <a:t>The first period occurred between the late 1400s and the beginning of the 1700s.  This period saw mostly the establishment of colonies during pursuits of adventure in which explorers sought to get rich.  Also, the desire to Christianize the world played a significant role.  And, in addition, these colonies were a place to send excess, dissident, and/or persecuted groups.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 to="" calcmode="lin" valueType="num">
                                      <p:cBhvr>
                                        <p:cTn id="7" dur="1" fill="hold"/>
                                        <p:tgtEl>
                                          <p:spTgt spid="17411"/>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sm0007-GibsonOldWorld1758"/>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0483" name="Title 1"/>
          <p:cNvSpPr>
            <a:spLocks noGrp="1"/>
          </p:cNvSpPr>
          <p:nvPr>
            <p:ph type="title" idx="4294967295"/>
          </p:nvPr>
        </p:nvSpPr>
        <p:spPr>
          <a:xfrm>
            <a:off x="0" y="274638"/>
            <a:ext cx="9144000" cy="868362"/>
          </a:xfrm>
        </p:spPr>
        <p:txBody>
          <a:bodyPr/>
          <a:lstStyle/>
          <a:p>
            <a:pPr eaLnBrk="1" hangingPunct="1"/>
            <a:r>
              <a:rPr lang="en-CA" sz="4000" b="1" smtClean="0">
                <a:solidFill>
                  <a:schemeClr val="accent2"/>
                </a:solidFill>
                <a:latin typeface="Times New Roman" pitchFamily="18" charset="0"/>
                <a:cs typeface="Times New Roman" pitchFamily="18" charset="0"/>
              </a:rPr>
              <a:t>The Second Period of Imperialism</a:t>
            </a:r>
          </a:p>
        </p:txBody>
      </p:sp>
      <p:sp>
        <p:nvSpPr>
          <p:cNvPr id="20484" name="Content Placeholder 2"/>
          <p:cNvSpPr>
            <a:spLocks noGrp="1"/>
          </p:cNvSpPr>
          <p:nvPr>
            <p:ph idx="4294967295"/>
          </p:nvPr>
        </p:nvSpPr>
        <p:spPr>
          <a:xfrm>
            <a:off x="0" y="1570038"/>
            <a:ext cx="9144000" cy="4525962"/>
          </a:xfrm>
        </p:spPr>
        <p:txBody>
          <a:bodyPr/>
          <a:lstStyle/>
          <a:p>
            <a:pPr algn="ctr" eaLnBrk="1" hangingPunct="1">
              <a:buFontTx/>
              <a:buNone/>
            </a:pPr>
            <a:r>
              <a:rPr lang="en-CA" sz="3000" b="1" smtClean="0">
                <a:solidFill>
                  <a:srgbClr val="002060"/>
                </a:solidFill>
                <a:latin typeface="Times New Roman" pitchFamily="18" charset="0"/>
                <a:cs typeface="Times New Roman" pitchFamily="18" charset="0"/>
              </a:rPr>
              <a:t>By the middle of the 19</a:t>
            </a:r>
            <a:r>
              <a:rPr lang="en-CA" sz="3000" b="1" baseline="30000" smtClean="0">
                <a:solidFill>
                  <a:srgbClr val="002060"/>
                </a:solidFill>
                <a:latin typeface="Times New Roman" pitchFamily="18" charset="0"/>
                <a:cs typeface="Times New Roman" pitchFamily="18" charset="0"/>
              </a:rPr>
              <a:t>th</a:t>
            </a:r>
            <a:r>
              <a:rPr lang="en-CA" sz="3000" b="1" smtClean="0">
                <a:solidFill>
                  <a:srgbClr val="002060"/>
                </a:solidFill>
                <a:latin typeface="Times New Roman" pitchFamily="18" charset="0"/>
                <a:cs typeface="Times New Roman" pitchFamily="18" charset="0"/>
              </a:rPr>
              <a:t> Century, Europe had undergone a phase of nationalism.  The Industrial Revolution had been established in England and had begun to be adopted in other Western European states, and several ideologies had been adopted.</a:t>
            </a:r>
          </a:p>
          <a:p>
            <a:pPr algn="ctr" eaLnBrk="1" hangingPunct="1">
              <a:buFontTx/>
              <a:buNone/>
            </a:pPr>
            <a:r>
              <a:rPr lang="en-CA" sz="3000" b="1" smtClean="0">
                <a:solidFill>
                  <a:srgbClr val="002060"/>
                </a:solidFill>
                <a:latin typeface="Times New Roman" pitchFamily="18" charset="0"/>
                <a:cs typeface="Times New Roman" pitchFamily="18" charset="0"/>
              </a:rPr>
              <a:t>In the second phase of imperialism the goals or reasons were economic, political, social/Humanitarian and technological.  The aims of the imperial states were economic prestige (political), and strategic (military.)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0483"/>
                                        </p:tgtEl>
                                        <p:attrNameLst>
                                          <p:attrName>style.visibility</p:attrName>
                                        </p:attrNameLst>
                                      </p:cBhvr>
                                      <p:to>
                                        <p:strVal val="visible"/>
                                      </p:to>
                                    </p:set>
                                    <p:anim to="" calcmode="lin" valueType="num">
                                      <p:cBhvr>
                                        <p:cTn id="7" dur="1" fill="hold"/>
                                        <p:tgtEl>
                                          <p:spTgt spid="2048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0484"/>
                                        </p:tgtEl>
                                        <p:attrNameLst>
                                          <p:attrName>style.visibility</p:attrName>
                                        </p:attrNameLst>
                                      </p:cBhvr>
                                      <p:to>
                                        <p:strVal val="visible"/>
                                      </p:to>
                                    </p:set>
                                    <p:anim to="" calcmode="lin" valueType="num">
                                      <p:cBhvr>
                                        <p:cTn id="12" dur="1" fill="hold"/>
                                        <p:tgtEl>
                                          <p:spTgt spid="2048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2048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sm0007-GibsonOldWorld1758"/>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2531" name="Content Placeholder 2"/>
          <p:cNvSpPr>
            <a:spLocks noGrp="1"/>
          </p:cNvSpPr>
          <p:nvPr>
            <p:ph idx="4294967295"/>
          </p:nvPr>
        </p:nvSpPr>
        <p:spPr>
          <a:xfrm>
            <a:off x="0" y="3124200"/>
            <a:ext cx="9144000" cy="3657600"/>
          </a:xfrm>
        </p:spPr>
        <p:txBody>
          <a:bodyPr/>
          <a:lstStyle/>
          <a:p>
            <a:pPr algn="ctr" eaLnBrk="1" hangingPunct="1">
              <a:buFontTx/>
              <a:buNone/>
            </a:pPr>
            <a:r>
              <a:rPr lang="en-CA" sz="2800" b="1" smtClean="0">
                <a:solidFill>
                  <a:srgbClr val="002060"/>
                </a:solidFill>
                <a:latin typeface="Times New Roman" pitchFamily="18" charset="0"/>
                <a:cs typeface="Times New Roman" pitchFamily="18" charset="0"/>
              </a:rPr>
              <a:t>Another aspect of this imperialism was its use of the economic practice of mercantilism.  Under mercantilism colonies were useful as a captive market and a source of materials.  In the economic exchanges that occurred the benefit was always for that of the mother country.  Also, restrictions were placed on the colonies with regard to whom they could and could not trade with … Again to benefit the mother country.</a:t>
            </a:r>
          </a:p>
        </p:txBody>
      </p:sp>
      <p:sp>
        <p:nvSpPr>
          <p:cNvPr id="5" name="TextBox 4"/>
          <p:cNvSpPr txBox="1"/>
          <p:nvPr/>
        </p:nvSpPr>
        <p:spPr>
          <a:xfrm>
            <a:off x="762000" y="1295400"/>
            <a:ext cx="1828800" cy="646113"/>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p>
            <a:pPr algn="ctr">
              <a:defRPr/>
            </a:pPr>
            <a:r>
              <a:rPr lang="en-CA" sz="3600" dirty="0">
                <a:latin typeface="Imprint MT Shadow" pitchFamily="82" charset="0"/>
              </a:rPr>
              <a:t>Colony</a:t>
            </a:r>
          </a:p>
        </p:txBody>
      </p:sp>
      <p:sp>
        <p:nvSpPr>
          <p:cNvPr id="6" name="TextBox 5"/>
          <p:cNvSpPr txBox="1"/>
          <p:nvPr/>
        </p:nvSpPr>
        <p:spPr>
          <a:xfrm>
            <a:off x="6096000" y="1143000"/>
            <a:ext cx="1905000" cy="1216025"/>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p>
            <a:pPr algn="ctr">
              <a:defRPr/>
            </a:pPr>
            <a:r>
              <a:rPr lang="en-CA" sz="3600" dirty="0">
                <a:latin typeface="Imprint MT Shadow" pitchFamily="82" charset="0"/>
              </a:rPr>
              <a:t>Mother</a:t>
            </a:r>
          </a:p>
          <a:p>
            <a:pPr algn="ctr">
              <a:defRPr/>
            </a:pPr>
            <a:r>
              <a:rPr lang="en-CA" sz="3600" dirty="0">
                <a:latin typeface="Imprint MT Shadow" pitchFamily="82" charset="0"/>
              </a:rPr>
              <a:t>Country</a:t>
            </a:r>
          </a:p>
        </p:txBody>
      </p:sp>
      <p:sp>
        <p:nvSpPr>
          <p:cNvPr id="7" name="Right Arrow 6"/>
          <p:cNvSpPr/>
          <p:nvPr/>
        </p:nvSpPr>
        <p:spPr>
          <a:xfrm>
            <a:off x="2819400" y="533400"/>
            <a:ext cx="3048000" cy="1371600"/>
          </a:xfrm>
          <a:prstGeom prst="rightArrow">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CA"/>
          </a:p>
        </p:txBody>
      </p:sp>
      <p:sp>
        <p:nvSpPr>
          <p:cNvPr id="22535" name="TextBox 7"/>
          <p:cNvSpPr txBox="1">
            <a:spLocks noChangeArrowheads="1"/>
          </p:cNvSpPr>
          <p:nvPr/>
        </p:nvSpPr>
        <p:spPr bwMode="auto">
          <a:xfrm>
            <a:off x="2895600" y="914400"/>
            <a:ext cx="2743200" cy="549275"/>
          </a:xfrm>
          <a:prstGeom prst="rect">
            <a:avLst/>
          </a:prstGeom>
          <a:noFill/>
          <a:ln w="9525">
            <a:noFill/>
            <a:miter lim="800000"/>
            <a:headEnd/>
            <a:tailEnd/>
          </a:ln>
        </p:spPr>
        <p:txBody>
          <a:bodyPr>
            <a:spAutoFit/>
          </a:bodyPr>
          <a:lstStyle/>
          <a:p>
            <a:r>
              <a:rPr lang="en-CA" sz="1500" b="1">
                <a:latin typeface="Times New Roman" pitchFamily="18" charset="0"/>
                <a:cs typeface="Times New Roman" pitchFamily="18" charset="0"/>
              </a:rPr>
              <a:t>Raw materials were sold to the mother country at a low price</a:t>
            </a:r>
          </a:p>
        </p:txBody>
      </p:sp>
      <p:sp>
        <p:nvSpPr>
          <p:cNvPr id="9" name="Left Arrow 8"/>
          <p:cNvSpPr/>
          <p:nvPr/>
        </p:nvSpPr>
        <p:spPr>
          <a:xfrm>
            <a:off x="2743200" y="1600200"/>
            <a:ext cx="3200400" cy="1447800"/>
          </a:xfrm>
          <a:prstGeom prst="leftArrow">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CA"/>
          </a:p>
        </p:txBody>
      </p:sp>
      <p:sp>
        <p:nvSpPr>
          <p:cNvPr id="22537" name="TextBox 9"/>
          <p:cNvSpPr txBox="1">
            <a:spLocks noChangeArrowheads="1"/>
          </p:cNvSpPr>
          <p:nvPr/>
        </p:nvSpPr>
        <p:spPr bwMode="auto">
          <a:xfrm>
            <a:off x="3352800" y="2057400"/>
            <a:ext cx="2590800" cy="549275"/>
          </a:xfrm>
          <a:prstGeom prst="rect">
            <a:avLst/>
          </a:prstGeom>
          <a:noFill/>
          <a:ln w="9525">
            <a:noFill/>
            <a:miter lim="800000"/>
            <a:headEnd/>
            <a:tailEnd/>
          </a:ln>
        </p:spPr>
        <p:txBody>
          <a:bodyPr>
            <a:spAutoFit/>
          </a:bodyPr>
          <a:lstStyle/>
          <a:p>
            <a:r>
              <a:rPr lang="en-CA" sz="1500" b="1">
                <a:latin typeface="Times New Roman" pitchFamily="18" charset="0"/>
                <a:cs typeface="Times New Roman" pitchFamily="18" charset="0"/>
              </a:rPr>
              <a:t>Finished goods were sold to colonies at a high price</a:t>
            </a:r>
          </a:p>
        </p:txBody>
      </p:sp>
      <p:sp>
        <p:nvSpPr>
          <p:cNvPr id="22539" name="Text Box 11"/>
          <p:cNvSpPr txBox="1">
            <a:spLocks noChangeArrowheads="1"/>
          </p:cNvSpPr>
          <p:nvPr/>
        </p:nvSpPr>
        <p:spPr bwMode="auto">
          <a:xfrm>
            <a:off x="0" y="0"/>
            <a:ext cx="9144000" cy="641350"/>
          </a:xfrm>
          <a:prstGeom prst="rect">
            <a:avLst/>
          </a:prstGeom>
          <a:noFill/>
          <a:ln w="9525">
            <a:noFill/>
            <a:miter lim="800000"/>
            <a:headEnd/>
            <a:tailEnd/>
          </a:ln>
        </p:spPr>
        <p:txBody>
          <a:bodyPr>
            <a:spAutoFit/>
          </a:bodyPr>
          <a:lstStyle/>
          <a:p>
            <a:pPr algn="ctr">
              <a:spcBef>
                <a:spcPct val="50000"/>
              </a:spcBef>
            </a:pPr>
            <a:r>
              <a:rPr lang="en-CA" sz="3600" b="1">
                <a:solidFill>
                  <a:schemeClr val="accent2"/>
                </a:solidFill>
                <a:latin typeface="Times New Roman" pitchFamily="18" charset="0"/>
              </a:rPr>
              <a:t>Mercantilism</a:t>
            </a:r>
            <a:endParaRPr lang="en-US" sz="3600" b="1">
              <a:solidFill>
                <a:schemeClr val="accent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to="" calcmode="lin" valueType="num">
                                      <p:cBhvr>
                                        <p:cTn id="10" dur="1" fill="hold"/>
                                        <p:tgtEl>
                                          <p:spTgt spid="6"/>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22539"/>
                                        </p:tgtEl>
                                        <p:attrNameLst>
                                          <p:attrName>style.visibility</p:attrName>
                                        </p:attrNameLst>
                                      </p:cBhvr>
                                      <p:to>
                                        <p:strVal val="visible"/>
                                      </p:to>
                                    </p:set>
                                    <p:anim to="" calcmode="lin" valueType="num">
                                      <p:cBhvr>
                                        <p:cTn id="13" dur="1" fill="hold"/>
                                        <p:tgtEl>
                                          <p:spTgt spid="22539"/>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22535"/>
                                        </p:tgtEl>
                                        <p:attrNameLst>
                                          <p:attrName>style.visibility</p:attrName>
                                        </p:attrNameLst>
                                      </p:cBhvr>
                                      <p:to>
                                        <p:strVal val="visible"/>
                                      </p:to>
                                    </p:set>
                                    <p:anim to="" calcmode="lin" valueType="num">
                                      <p:cBhvr>
                                        <p:cTn id="18" dur="1" fill="hold"/>
                                        <p:tgtEl>
                                          <p:spTgt spid="22535"/>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22537"/>
                                        </p:tgtEl>
                                        <p:attrNameLst>
                                          <p:attrName>style.visibility</p:attrName>
                                        </p:attrNameLst>
                                      </p:cBhvr>
                                      <p:to>
                                        <p:strVal val="visible"/>
                                      </p:to>
                                    </p:set>
                                    <p:anim to="" calcmode="lin" valueType="num">
                                      <p:cBhvr>
                                        <p:cTn id="23" dur="1" fill="hold"/>
                                        <p:tgtEl>
                                          <p:spTgt spid="22537"/>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22531"/>
                                        </p:tgtEl>
                                        <p:attrNameLst>
                                          <p:attrName>style.visibility</p:attrName>
                                        </p:attrNameLst>
                                      </p:cBhvr>
                                      <p:to>
                                        <p:strVal val="visible"/>
                                      </p:to>
                                    </p:set>
                                    <p:anim to="" calcmode="lin" valueType="num">
                                      <p:cBhvr>
                                        <p:cTn id="28" dur="1" fill="hold"/>
                                        <p:tgtEl>
                                          <p:spTgt spid="2253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P spid="5" grpId="0" animBg="1"/>
      <p:bldP spid="6" grpId="0" animBg="1"/>
      <p:bldP spid="22535" grpId="0"/>
      <p:bldP spid="22537" grpId="0"/>
      <p:bldP spid="22539"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1559</TotalTime>
  <Words>1888</Words>
  <Application>Microsoft Office PowerPoint</Application>
  <PresentationFormat>On-screen Show (4:3)</PresentationFormat>
  <Paragraphs>263</Paragraphs>
  <Slides>40</Slides>
  <Notes>4</Notes>
  <HiddenSlides>1</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Default Design</vt:lpstr>
      <vt:lpstr>Slide 1</vt:lpstr>
      <vt:lpstr>To What Extent Do the Legacies of Historical Globalization Affect Peoples of the World?</vt:lpstr>
      <vt:lpstr>Legacies of Historical Globalization</vt:lpstr>
      <vt:lpstr>What Are Some Legacies of Historical Globalization?</vt:lpstr>
      <vt:lpstr>Ethnocentrism and Eurocentrism</vt:lpstr>
      <vt:lpstr>The Economy of Aboriginal Peoples at Contact</vt:lpstr>
      <vt:lpstr>There were two major periods of European Imperialism</vt:lpstr>
      <vt:lpstr>The Second Period of Imperialism</vt:lpstr>
      <vt:lpstr>Slide 9</vt:lpstr>
      <vt:lpstr>Reasons for Imperialism</vt:lpstr>
      <vt:lpstr>Building Empires</vt:lpstr>
      <vt:lpstr>The Scramble for Africa</vt:lpstr>
      <vt:lpstr>The Scramble for Africa</vt:lpstr>
      <vt:lpstr>King Leopold and the Congo</vt:lpstr>
      <vt:lpstr>Evidence of Legacies in the Congo</vt:lpstr>
      <vt:lpstr>The Continuing Legacy in the Congo Today</vt:lpstr>
      <vt:lpstr>And Finally…</vt:lpstr>
      <vt:lpstr>How Has Cultural Contact Affected People?</vt:lpstr>
      <vt:lpstr>Legacies and Patterns of Historical Change</vt:lpstr>
      <vt:lpstr>Analyzing Legacies of Historical Globalization</vt:lpstr>
      <vt:lpstr>And Finally…</vt:lpstr>
      <vt:lpstr>Slide 22</vt:lpstr>
      <vt:lpstr>Slide 23</vt:lpstr>
      <vt:lpstr>Results of Colonization (Some Examples)</vt:lpstr>
      <vt:lpstr>The Buffalo</vt:lpstr>
      <vt:lpstr>How Has the Exchange of Goods and Technologies Affected People?</vt:lpstr>
      <vt:lpstr>Before and After the Horse</vt:lpstr>
      <vt:lpstr>Contact and Cultural Exchange in India</vt:lpstr>
      <vt:lpstr>Deindustrialization in India</vt:lpstr>
      <vt:lpstr>Mohandas Gandhi</vt:lpstr>
      <vt:lpstr>Mohandas Gandhi</vt:lpstr>
      <vt:lpstr>And Finally…</vt:lpstr>
      <vt:lpstr>Slide 33</vt:lpstr>
      <vt:lpstr>How are the Legacies of Historical Globalization Continuing to Affect People?</vt:lpstr>
      <vt:lpstr>The Grosser the Better!</vt:lpstr>
      <vt:lpstr>Finally…Free from Great Britain!!</vt:lpstr>
      <vt:lpstr>Legacies of British Imperialism in India</vt:lpstr>
      <vt:lpstr>Dividing up Alberta</vt:lpstr>
      <vt:lpstr>And Finally…</vt:lpstr>
      <vt:lpstr>Think About Your Challenge</vt:lpstr>
    </vt:vector>
  </TitlesOfParts>
  <Company>Elk Island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fhs-student</dc:creator>
  <cp:lastModifiedBy>brendan edwards</cp:lastModifiedBy>
  <cp:revision>52</cp:revision>
  <dcterms:created xsi:type="dcterms:W3CDTF">2007-10-24T23:12:00Z</dcterms:created>
  <dcterms:modified xsi:type="dcterms:W3CDTF">2010-10-14T02:19:47Z</dcterms:modified>
</cp:coreProperties>
</file>