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0" r:id="rId4"/>
    <p:sldId id="281" r:id="rId5"/>
    <p:sldId id="257" r:id="rId6"/>
    <p:sldId id="259" r:id="rId7"/>
    <p:sldId id="258" r:id="rId8"/>
    <p:sldId id="260" r:id="rId9"/>
    <p:sldId id="261" r:id="rId10"/>
    <p:sldId id="262" r:id="rId11"/>
    <p:sldId id="263" r:id="rId12"/>
    <p:sldId id="282" r:id="rId13"/>
    <p:sldId id="283" r:id="rId14"/>
    <p:sldId id="264" r:id="rId15"/>
    <p:sldId id="265" r:id="rId16"/>
    <p:sldId id="266" r:id="rId17"/>
    <p:sldId id="284" r:id="rId18"/>
    <p:sldId id="285" r:id="rId19"/>
    <p:sldId id="267" r:id="rId20"/>
    <p:sldId id="269" r:id="rId21"/>
    <p:sldId id="272" r:id="rId22"/>
    <p:sldId id="286" r:id="rId23"/>
    <p:sldId id="274" r:id="rId24"/>
    <p:sldId id="276" r:id="rId25"/>
    <p:sldId id="275" r:id="rId26"/>
    <p:sldId id="278"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274"/>
    <a:srgbClr val="004D8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3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7ABCEA-2F4C-49B6-B7C2-5A149B8F785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EB8EB5-AFFD-477F-9B05-6A106DFE5C6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223101-2427-4307-A279-7949247597F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B0C27D-8CBD-43CB-A43C-FEA81A8C1B8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4F0B3A-8B15-43C4-BC64-B09C1862CBB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E12491-0D41-41D1-9492-5F1A54AE7DA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568CBA2-A241-4C40-BD1C-ED4903B78BC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101DF95-6D27-4496-8301-BEC9EE2A439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BF0F7B7-F377-4295-9BFA-22F554B1257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AEDA9A-F062-401A-974D-49A6326FF46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8CE27B-FBED-4805-9F8A-D4C9946A3BD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5CD4E29-091F-4EF7-B330-A38A35E0DE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Armenian%20Genocide_WMV%20V9.wmv" TargetMode="Externa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Ukrainian%20Famine%20of%201932-1933_WMV%20V9.wmv"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hyperlink" Target="http://www.youtube.com/watch?v=Ock0lPEuZpo"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The%20Last%20Days%20Documentary%20Film%20Trailer_1.wmv" TargetMode="Externa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Radovan%20Karad&#382;ic%20Arrested_WMV%20V9.wmv" TargetMode="External"/><Relationship Id="rId6" Type="http://schemas.openxmlformats.org/officeDocument/2006/relationships/image" Target="../media/image33.jpeg"/><Relationship Id="rId5" Type="http://schemas.openxmlformats.org/officeDocument/2006/relationships/hyperlink" Target="http://www.youtube.com/watch?v=QrbFT37kZFk"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fhs-ms\MSDATA\Staff\Brendan%20Edwards\Social\Social%2020-2\Related%20Issue%20%232\Screamers%20Trailer!%20NEW%20Theatrical%20Documentary_1.wmv"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file:///\\fhs-ms\MSDATA\Staff\Brendan%20Edwards\Social\Social%2020-1\Related%20Issue%20%232\Chapter%207\Iris%20Chang%20Rape%20of%20Nanking.wmv"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2052" name="Picture 4" descr="Fig7-01_p158.jpg"/>
          <p:cNvPicPr>
            <a:picLocks noChangeAspect="1" noChangeArrowheads="1"/>
          </p:cNvPicPr>
          <p:nvPr/>
        </p:nvPicPr>
        <p:blipFill>
          <a:blip r:embed="rId3" cstate="print"/>
          <a:srcRect/>
          <a:stretch>
            <a:fillRect/>
          </a:stretch>
        </p:blipFill>
        <p:spPr bwMode="auto">
          <a:xfrm>
            <a:off x="381000" y="1219200"/>
            <a:ext cx="4724400" cy="4238625"/>
          </a:xfrm>
          <a:prstGeom prst="rect">
            <a:avLst/>
          </a:prstGeom>
          <a:noFill/>
          <a:ln w="9525">
            <a:noFill/>
            <a:miter lim="800000"/>
            <a:headEnd/>
            <a:tailEnd/>
          </a:ln>
        </p:spPr>
      </p:pic>
      <p:sp>
        <p:nvSpPr>
          <p:cNvPr id="2053" name="Text Box 5"/>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CA" sz="3600" b="1">
                <a:solidFill>
                  <a:srgbClr val="002060"/>
                </a:solidFill>
                <a:latin typeface="Times New Roman" pitchFamily="18" charset="0"/>
              </a:rPr>
              <a:t>Ultranationalism and Crimes Against Humanity</a:t>
            </a:r>
          </a:p>
        </p:txBody>
      </p:sp>
      <p:sp>
        <p:nvSpPr>
          <p:cNvPr id="2054" name="Text Box 6"/>
          <p:cNvSpPr txBox="1">
            <a:spLocks noChangeArrowheads="1"/>
          </p:cNvSpPr>
          <p:nvPr/>
        </p:nvSpPr>
        <p:spPr bwMode="auto">
          <a:xfrm>
            <a:off x="533400" y="5715000"/>
            <a:ext cx="4191000" cy="77946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What do you see?</a:t>
            </a:r>
          </a:p>
          <a:p>
            <a:pPr algn="ctr">
              <a:spcBef>
                <a:spcPct val="50000"/>
              </a:spcBef>
            </a:pPr>
            <a:r>
              <a:rPr lang="en-US" b="1">
                <a:latin typeface="Times New Roman" pitchFamily="18" charset="0"/>
              </a:rPr>
              <a:t>What do you think happened?</a:t>
            </a:r>
          </a:p>
        </p:txBody>
      </p:sp>
      <p:sp>
        <p:nvSpPr>
          <p:cNvPr id="2055" name="Text Box 7"/>
          <p:cNvSpPr txBox="1">
            <a:spLocks noChangeArrowheads="1"/>
          </p:cNvSpPr>
          <p:nvPr/>
        </p:nvSpPr>
        <p:spPr bwMode="auto">
          <a:xfrm>
            <a:off x="4953000" y="1828800"/>
            <a:ext cx="4191000" cy="44926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on page 158</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Read the introduction on page 159</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Find a partner and work through the questions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and</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Review the </a:t>
            </a:r>
            <a:r>
              <a:rPr lang="en-US" b="1" i="1">
                <a:latin typeface="Times New Roman" pitchFamily="18" charset="0"/>
              </a:rPr>
              <a:t>Key Terms </a:t>
            </a:r>
            <a:r>
              <a:rPr lang="en-US" b="1">
                <a:latin typeface="Times New Roman" pitchFamily="18" charset="0"/>
              </a:rPr>
              <a:t>by writing out a guess of what you think each of them means</a:t>
            </a:r>
            <a:endParaRPr lang="en-US" b="1"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2057"/>
                                        </p:tgtEl>
                                        <p:attrNameLst>
                                          <p:attrName>style.visibility</p:attrName>
                                        </p:attrNameLst>
                                      </p:cBhvr>
                                      <p:to>
                                        <p:strVal val="visible"/>
                                      </p:to>
                                    </p:set>
                                    <p:anim to="" calcmode="lin" valueType="num">
                                      <p:cBhvr>
                                        <p:cTn id="7" dur="1" fill="hold"/>
                                        <p:tgtEl>
                                          <p:spTgt spid="205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 to="" calcmode="lin" valueType="num">
                                      <p:cBhvr>
                                        <p:cTn id="10" dur="1" fill="hold"/>
                                        <p:tgtEl>
                                          <p:spTgt spid="205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054">
                                            <p:txEl>
                                              <p:pRg st="0" end="0"/>
                                            </p:txEl>
                                          </p:spTgt>
                                        </p:tgtEl>
                                        <p:attrNameLst>
                                          <p:attrName>style.visibility</p:attrName>
                                        </p:attrNameLst>
                                      </p:cBhvr>
                                      <p:to>
                                        <p:strVal val="visible"/>
                                      </p:to>
                                    </p:set>
                                    <p:anim to="" calcmode="lin" valueType="num">
                                      <p:cBhvr>
                                        <p:cTn id="13" dur="1" fill="hold"/>
                                        <p:tgtEl>
                                          <p:spTgt spid="2054">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54">
                                            <p:txEl>
                                              <p:pRg st="1" end="1"/>
                                            </p:txEl>
                                          </p:spTgt>
                                        </p:tgtEl>
                                        <p:attrNameLst>
                                          <p:attrName>style.visibility</p:attrName>
                                        </p:attrNameLst>
                                      </p:cBhvr>
                                      <p:to>
                                        <p:strVal val="visible"/>
                                      </p:to>
                                    </p:set>
                                    <p:anim to="" calcmode="lin" valueType="num">
                                      <p:cBhvr>
                                        <p:cTn id="18" dur="1" fill="hold"/>
                                        <p:tgtEl>
                                          <p:spTgt spid="2054">
                                            <p:txEl>
                                              <p:pRg st="1" end="1"/>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053">
                                            <p:txEl>
                                              <p:pRg st="0" end="0"/>
                                            </p:txEl>
                                          </p:spTgt>
                                        </p:tgtEl>
                                        <p:attrNameLst>
                                          <p:attrName>style.visibility</p:attrName>
                                        </p:attrNameLst>
                                      </p:cBhvr>
                                      <p:to>
                                        <p:strVal val="visible"/>
                                      </p:to>
                                    </p:set>
                                    <p:anim to="" calcmode="lin" valueType="num">
                                      <p:cBhvr>
                                        <p:cTn id="23" dur="1" fill="hold"/>
                                        <p:tgtEl>
                                          <p:spTgt spid="2053">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2055">
                                            <p:txEl>
                                              <p:pRg st="0" end="0"/>
                                            </p:txEl>
                                          </p:spTgt>
                                        </p:tgtEl>
                                        <p:attrNameLst>
                                          <p:attrName>style.visibility</p:attrName>
                                        </p:attrNameLst>
                                      </p:cBhvr>
                                      <p:to>
                                        <p:strVal val="visible"/>
                                      </p:to>
                                    </p:set>
                                    <p:anim to="" calcmode="lin" valueType="num">
                                      <p:cBhvr>
                                        <p:cTn id="26" dur="1" fill="hold"/>
                                        <p:tgtEl>
                                          <p:spTgt spid="2055">
                                            <p:txEl>
                                              <p:pRg st="0" end="0"/>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055">
                                            <p:txEl>
                                              <p:pRg st="2" end="2"/>
                                            </p:txEl>
                                          </p:spTgt>
                                        </p:tgtEl>
                                        <p:attrNameLst>
                                          <p:attrName>style.visibility</p:attrName>
                                        </p:attrNameLst>
                                      </p:cBhvr>
                                      <p:to>
                                        <p:strVal val="visible"/>
                                      </p:to>
                                    </p:set>
                                    <p:anim to="" calcmode="lin" valueType="num">
                                      <p:cBhvr>
                                        <p:cTn id="31" dur="1" fill="hold"/>
                                        <p:tgtEl>
                                          <p:spTgt spid="2055">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055">
                                            <p:txEl>
                                              <p:pRg st="4" end="4"/>
                                            </p:txEl>
                                          </p:spTgt>
                                        </p:tgtEl>
                                        <p:attrNameLst>
                                          <p:attrName>style.visibility</p:attrName>
                                        </p:attrNameLst>
                                      </p:cBhvr>
                                      <p:to>
                                        <p:strVal val="visible"/>
                                      </p:to>
                                    </p:set>
                                    <p:anim to="" calcmode="lin" valueType="num">
                                      <p:cBhvr>
                                        <p:cTn id="36" dur="1" fill="hold"/>
                                        <p:tgtEl>
                                          <p:spTgt spid="2055">
                                            <p:txEl>
                                              <p:pRg st="4" end="4"/>
                                            </p:txEl>
                                          </p:spTgt>
                                        </p:tgtEl>
                                        <p:attrNameLst>
                                          <p:attrName/>
                                        </p:attrNameLst>
                                      </p:cBhvr>
                                    </p:anim>
                                  </p:childTnLst>
                                </p:cTn>
                              </p:par>
                              <p:par>
                                <p:cTn id="37" presetID="24" presetClass="entr" presetSubtype="0" fill="hold" nodeType="withEffect">
                                  <p:stCondLst>
                                    <p:cond delay="0"/>
                                  </p:stCondLst>
                                  <p:childTnLst>
                                    <p:set>
                                      <p:cBhvr>
                                        <p:cTn id="38" dur="1" fill="hold">
                                          <p:stCondLst>
                                            <p:cond delay="0"/>
                                          </p:stCondLst>
                                        </p:cTn>
                                        <p:tgtEl>
                                          <p:spTgt spid="2055">
                                            <p:txEl>
                                              <p:pRg st="6" end="6"/>
                                            </p:txEl>
                                          </p:spTgt>
                                        </p:tgtEl>
                                        <p:attrNameLst>
                                          <p:attrName>style.visibility</p:attrName>
                                        </p:attrNameLst>
                                      </p:cBhvr>
                                      <p:to>
                                        <p:strVal val="visible"/>
                                      </p:to>
                                    </p:set>
                                    <p:anim to="" calcmode="lin" valueType="num">
                                      <p:cBhvr>
                                        <p:cTn id="39" dur="1" fill="hold"/>
                                        <p:tgtEl>
                                          <p:spTgt spid="2055">
                                            <p:txEl>
                                              <p:pRg st="6" end="6"/>
                                            </p:txEl>
                                          </p:spTgt>
                                        </p:tgtEl>
                                        <p:attrNameLst>
                                          <p:attrName/>
                                        </p:attrNameLst>
                                      </p:cBhvr>
                                    </p:anim>
                                  </p:childTnLst>
                                </p:cTn>
                              </p:par>
                              <p:par>
                                <p:cTn id="40" presetID="24" presetClass="entr" presetSubtype="0" fill="hold" nodeType="withEffect">
                                  <p:stCondLst>
                                    <p:cond delay="0"/>
                                  </p:stCondLst>
                                  <p:childTnLst>
                                    <p:set>
                                      <p:cBhvr>
                                        <p:cTn id="41" dur="1" fill="hold">
                                          <p:stCondLst>
                                            <p:cond delay="0"/>
                                          </p:stCondLst>
                                        </p:cTn>
                                        <p:tgtEl>
                                          <p:spTgt spid="2055">
                                            <p:txEl>
                                              <p:pRg st="8" end="8"/>
                                            </p:txEl>
                                          </p:spTgt>
                                        </p:tgtEl>
                                        <p:attrNameLst>
                                          <p:attrName>style.visibility</p:attrName>
                                        </p:attrNameLst>
                                      </p:cBhvr>
                                      <p:to>
                                        <p:strVal val="visible"/>
                                      </p:to>
                                    </p:set>
                                    <p:anim to="" calcmode="lin" valueType="num">
                                      <p:cBhvr>
                                        <p:cTn id="42" dur="1" fill="hold"/>
                                        <p:tgtEl>
                                          <p:spTgt spid="2055">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peer_pressure"/>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8196" name="Text Box 4"/>
          <p:cNvSpPr txBox="1">
            <a:spLocks noChangeArrowheads="1"/>
          </p:cNvSpPr>
          <p:nvPr/>
        </p:nvSpPr>
        <p:spPr bwMode="auto">
          <a:xfrm>
            <a:off x="0" y="76200"/>
            <a:ext cx="9144000" cy="1066800"/>
          </a:xfrm>
          <a:prstGeom prst="rect">
            <a:avLst/>
          </a:prstGeom>
          <a:noFill/>
          <a:ln w="9525">
            <a:noFill/>
            <a:miter lim="800000"/>
            <a:headEnd/>
            <a:tailEnd/>
          </a:ln>
        </p:spPr>
        <p:txBody>
          <a:bodyPr>
            <a:spAutoFit/>
          </a:bodyPr>
          <a:lstStyle/>
          <a:p>
            <a:pPr algn="ctr">
              <a:spcBef>
                <a:spcPct val="50000"/>
              </a:spcBef>
            </a:pPr>
            <a:r>
              <a:rPr lang="en-US" sz="3200" b="1">
                <a:solidFill>
                  <a:srgbClr val="002060"/>
                </a:solidFill>
                <a:latin typeface="Times New Roman" pitchFamily="18" charset="0"/>
              </a:rPr>
              <a:t>Peer Pressure Involves the Desire to Feel a Sense of Belonging by Going Along With Group Actions</a:t>
            </a:r>
          </a:p>
        </p:txBody>
      </p:sp>
      <p:sp>
        <p:nvSpPr>
          <p:cNvPr id="8197" name="Text Box 5"/>
          <p:cNvSpPr txBox="1">
            <a:spLocks noChangeArrowheads="1"/>
          </p:cNvSpPr>
          <p:nvPr/>
        </p:nvSpPr>
        <p:spPr bwMode="auto">
          <a:xfrm>
            <a:off x="0" y="1905000"/>
            <a:ext cx="9144000" cy="419417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Write the following statement in your notebook</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Relate some experiences where the above statement has been true for you…</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Write the following inquiry question in your notes:</a:t>
            </a:r>
          </a:p>
          <a:p>
            <a:pPr algn="ctr">
              <a:spcBef>
                <a:spcPct val="50000"/>
              </a:spcBef>
            </a:pPr>
            <a:endParaRPr lang="en-US" b="1">
              <a:latin typeface="Times New Roman" pitchFamily="18" charset="0"/>
            </a:endParaRPr>
          </a:p>
          <a:p>
            <a:pPr algn="ctr">
              <a:spcBef>
                <a:spcPct val="50000"/>
              </a:spcBef>
            </a:pPr>
            <a:r>
              <a:rPr lang="en-US" sz="2100" b="1">
                <a:solidFill>
                  <a:srgbClr val="FF0000"/>
                </a:solidFill>
                <a:latin typeface="Times New Roman" pitchFamily="18" charset="0"/>
              </a:rPr>
              <a:t>To what extent do you think peer pressure is a factor in motivating ordinary people to commit crimes against humanity, genocide or war crimes?</a:t>
            </a:r>
          </a:p>
          <a:p>
            <a:pPr algn="ctr">
              <a:spcBef>
                <a:spcPct val="50000"/>
              </a:spcBef>
            </a:pPr>
            <a:endParaRPr lang="en-US" sz="2100" b="1">
              <a:solidFill>
                <a:srgbClr val="FF0000"/>
              </a:solidFill>
              <a:latin typeface="Times New Roman" pitchFamily="18" charset="0"/>
            </a:endParaRPr>
          </a:p>
          <a:p>
            <a:pPr algn="ctr">
              <a:spcBef>
                <a:spcPct val="50000"/>
              </a:spcBef>
            </a:pPr>
            <a:r>
              <a:rPr lang="en-US" sz="2100" b="1">
                <a:solidFill>
                  <a:schemeClr val="tx2"/>
                </a:solidFill>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 to="" calcmode="lin" valueType="num">
                                      <p:cBhvr>
                                        <p:cTn id="7" dur="1" fill="hold"/>
                                        <p:tgtEl>
                                          <p:spTgt spid="819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197">
                                            <p:txEl>
                                              <p:pRg st="0" end="0"/>
                                            </p:txEl>
                                          </p:spTgt>
                                        </p:tgtEl>
                                        <p:attrNameLst>
                                          <p:attrName>style.visibility</p:attrName>
                                        </p:attrNameLst>
                                      </p:cBhvr>
                                      <p:to>
                                        <p:strVal val="visible"/>
                                      </p:to>
                                    </p:set>
                                    <p:anim to="" calcmode="lin" valueType="num">
                                      <p:cBhvr>
                                        <p:cTn id="10" dur="1" fill="hold"/>
                                        <p:tgtEl>
                                          <p:spTgt spid="8197">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8199"/>
                                        </p:tgtEl>
                                        <p:attrNameLst>
                                          <p:attrName>style.visibility</p:attrName>
                                        </p:attrNameLst>
                                      </p:cBhvr>
                                      <p:to>
                                        <p:strVal val="visible"/>
                                      </p:to>
                                    </p:set>
                                    <p:anim to="" calcmode="lin" valueType="num">
                                      <p:cBhvr>
                                        <p:cTn id="13" dur="1" fill="hold"/>
                                        <p:tgtEl>
                                          <p:spTgt spid="8199"/>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197">
                                            <p:txEl>
                                              <p:pRg st="2" end="2"/>
                                            </p:txEl>
                                          </p:spTgt>
                                        </p:tgtEl>
                                        <p:attrNameLst>
                                          <p:attrName>style.visibility</p:attrName>
                                        </p:attrNameLst>
                                      </p:cBhvr>
                                      <p:to>
                                        <p:strVal val="visible"/>
                                      </p:to>
                                    </p:set>
                                    <p:anim to="" calcmode="lin" valueType="num">
                                      <p:cBhvr>
                                        <p:cTn id="18" dur="1" fill="hold"/>
                                        <p:tgtEl>
                                          <p:spTgt spid="8197">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8197">
                                            <p:txEl>
                                              <p:pRg st="4" end="4"/>
                                            </p:txEl>
                                          </p:spTgt>
                                        </p:tgtEl>
                                        <p:attrNameLst>
                                          <p:attrName>style.visibility</p:attrName>
                                        </p:attrNameLst>
                                      </p:cBhvr>
                                      <p:to>
                                        <p:strVal val="visible"/>
                                      </p:to>
                                    </p:set>
                                    <p:anim to="" calcmode="lin" valueType="num">
                                      <p:cBhvr>
                                        <p:cTn id="23" dur="1" fill="hold"/>
                                        <p:tgtEl>
                                          <p:spTgt spid="8197">
                                            <p:txEl>
                                              <p:pRg st="4" end="4"/>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8197">
                                            <p:txEl>
                                              <p:pRg st="6" end="6"/>
                                            </p:txEl>
                                          </p:spTgt>
                                        </p:tgtEl>
                                        <p:attrNameLst>
                                          <p:attrName>style.visibility</p:attrName>
                                        </p:attrNameLst>
                                      </p:cBhvr>
                                      <p:to>
                                        <p:strVal val="visible"/>
                                      </p:to>
                                    </p:set>
                                    <p:anim to="" calcmode="lin" valueType="num">
                                      <p:cBhvr>
                                        <p:cTn id="28" dur="1" fill="hold"/>
                                        <p:tgtEl>
                                          <p:spTgt spid="8197">
                                            <p:txEl>
                                              <p:pRg st="6" end="6"/>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8197">
                                            <p:txEl>
                                              <p:pRg st="8" end="8"/>
                                            </p:txEl>
                                          </p:spTgt>
                                        </p:tgtEl>
                                        <p:attrNameLst>
                                          <p:attrName>style.visibility</p:attrName>
                                        </p:attrNameLst>
                                      </p:cBhvr>
                                      <p:to>
                                        <p:strVal val="visible"/>
                                      </p:to>
                                    </p:set>
                                    <p:anim to="" calcmode="lin" valueType="num">
                                      <p:cBhvr>
                                        <p:cTn id="31" dur="1" fill="hold"/>
                                        <p:tgtEl>
                                          <p:spTgt spid="8197">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6" name="Picture 10"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9219" name="Text Box 3"/>
          <p:cNvSpPr txBox="1">
            <a:spLocks noChangeArrowheads="1"/>
          </p:cNvSpPr>
          <p:nvPr/>
        </p:nvSpPr>
        <p:spPr bwMode="auto">
          <a:xfrm>
            <a:off x="0" y="1981200"/>
            <a:ext cx="9144000" cy="3759200"/>
          </a:xfrm>
          <a:prstGeom prst="rect">
            <a:avLst/>
          </a:prstGeom>
          <a:noFill/>
          <a:ln w="9525">
            <a:noFill/>
            <a:miter lim="800000"/>
            <a:headEnd/>
            <a:tailEnd/>
          </a:ln>
        </p:spPr>
        <p:txBody>
          <a:bodyPr>
            <a:spAutoFit/>
          </a:bodyPr>
          <a:lstStyle/>
          <a:p>
            <a:pPr algn="ctr"/>
            <a:r>
              <a:rPr lang="en-US" sz="1600" b="1">
                <a:latin typeface="Times New Roman" pitchFamily="18" charset="0"/>
              </a:rPr>
              <a:t>Momentarily, you will be numbered off </a:t>
            </a:r>
            <a:r>
              <a:rPr lang="en-US" sz="1600" b="1" i="1">
                <a:solidFill>
                  <a:schemeClr val="hlink"/>
                </a:solidFill>
                <a:latin typeface="Times New Roman" pitchFamily="18" charset="0"/>
              </a:rPr>
              <a:t>one</a:t>
            </a:r>
            <a:r>
              <a:rPr lang="en-US" sz="1600" b="1">
                <a:solidFill>
                  <a:schemeClr val="hlink"/>
                </a:solidFill>
                <a:latin typeface="Times New Roman" pitchFamily="18" charset="0"/>
              </a:rPr>
              <a:t> </a:t>
            </a:r>
            <a:r>
              <a:rPr lang="en-US" sz="1600" b="1" i="1">
                <a:solidFill>
                  <a:schemeClr val="hlink"/>
                </a:solidFill>
                <a:latin typeface="Times New Roman" pitchFamily="18" charset="0"/>
              </a:rPr>
              <a:t>through</a:t>
            </a:r>
            <a:r>
              <a:rPr lang="en-US" sz="1600" b="1">
                <a:solidFill>
                  <a:schemeClr val="hlink"/>
                </a:solidFill>
                <a:latin typeface="Times New Roman" pitchFamily="18" charset="0"/>
              </a:rPr>
              <a:t> </a:t>
            </a:r>
            <a:r>
              <a:rPr lang="en-US" sz="1600" b="1" i="1">
                <a:solidFill>
                  <a:schemeClr val="hlink"/>
                </a:solidFill>
                <a:latin typeface="Times New Roman" pitchFamily="18" charset="0"/>
              </a:rPr>
              <a:t>four</a:t>
            </a:r>
            <a:r>
              <a:rPr lang="en-US" sz="1600" b="1">
                <a:latin typeface="Times New Roman" pitchFamily="18" charset="0"/>
              </a:rPr>
              <a:t>.  Each of you will go to one of the four assigned EXPERT groups and complete a brief summary using the handout </a:t>
            </a:r>
          </a:p>
          <a:p>
            <a:pPr algn="ctr"/>
            <a:r>
              <a:rPr lang="en-US" sz="1600" b="1">
                <a:solidFill>
                  <a:srgbClr val="002060"/>
                </a:solidFill>
                <a:latin typeface="Times New Roman" pitchFamily="18" charset="0"/>
              </a:rPr>
              <a:t>Ultranationalism and Crimes Against Humanity. </a:t>
            </a:r>
          </a:p>
          <a:p>
            <a:pPr algn="ctr"/>
            <a:r>
              <a:rPr lang="en-US" sz="1600" b="1">
                <a:latin typeface="Times New Roman" pitchFamily="18" charset="0"/>
              </a:rPr>
              <a:t>You will have approximately 15-20 minutes to do this.</a:t>
            </a:r>
          </a:p>
          <a:p>
            <a:pPr algn="ctr"/>
            <a:endParaRPr lang="en-US" sz="1600" b="1">
              <a:latin typeface="Times New Roman" pitchFamily="18" charset="0"/>
            </a:endParaRPr>
          </a:p>
          <a:p>
            <a:pPr algn="ctr"/>
            <a:endParaRPr lang="en-US" sz="1600" b="1">
              <a:latin typeface="Times New Roman" pitchFamily="18" charset="0"/>
            </a:endParaRPr>
          </a:p>
          <a:p>
            <a:pPr lvl="1" algn="ctr"/>
            <a:r>
              <a:rPr lang="en-US" sz="1600" b="1">
                <a:latin typeface="Times New Roman" pitchFamily="18" charset="0"/>
              </a:rPr>
              <a:t>#1 – </a:t>
            </a:r>
            <a:r>
              <a:rPr lang="en-US" sz="1600" b="1" i="1">
                <a:latin typeface="Times New Roman" pitchFamily="18" charset="0"/>
              </a:rPr>
              <a:t>Armenian Genocide (Pages 163-164)</a:t>
            </a:r>
          </a:p>
          <a:p>
            <a:pPr lvl="1" algn="ctr"/>
            <a:r>
              <a:rPr lang="en-US" sz="1600" b="1">
                <a:latin typeface="Times New Roman" pitchFamily="18" charset="0"/>
              </a:rPr>
              <a:t>#2 – </a:t>
            </a:r>
            <a:r>
              <a:rPr lang="en-US" sz="1600" b="1" i="1">
                <a:latin typeface="Times New Roman" pitchFamily="18" charset="0"/>
              </a:rPr>
              <a:t>Ukrainian Famine (Page 165)</a:t>
            </a:r>
          </a:p>
          <a:p>
            <a:pPr lvl="1" algn="ctr"/>
            <a:r>
              <a:rPr lang="en-US" sz="1600" b="1">
                <a:latin typeface="Times New Roman" pitchFamily="18" charset="0"/>
              </a:rPr>
              <a:t>#3 – </a:t>
            </a:r>
            <a:r>
              <a:rPr lang="en-US" sz="1600" b="1" i="1">
                <a:latin typeface="Times New Roman" pitchFamily="18" charset="0"/>
              </a:rPr>
              <a:t>The Holocaust (Pages 166-167)</a:t>
            </a:r>
          </a:p>
          <a:p>
            <a:pPr lvl="1" algn="ctr"/>
            <a:r>
              <a:rPr lang="en-US" sz="1600" b="1" i="1">
                <a:latin typeface="Times New Roman" pitchFamily="18" charset="0"/>
              </a:rPr>
              <a:t>#4 – The Bombing of Hiroshima and Nagasaki (Pages 168-169)</a:t>
            </a:r>
          </a:p>
          <a:p>
            <a:pPr lvl="1" algn="ctr"/>
            <a:endParaRPr lang="en-US" sz="1600" b="1">
              <a:latin typeface="Times New Roman" pitchFamily="18" charset="0"/>
            </a:endParaRPr>
          </a:p>
          <a:p>
            <a:pPr algn="ctr"/>
            <a:endParaRPr lang="en-US" sz="1600" b="1">
              <a:latin typeface="Times New Roman" pitchFamily="18" charset="0"/>
            </a:endParaRPr>
          </a:p>
          <a:p>
            <a:pPr algn="ctr"/>
            <a:r>
              <a:rPr lang="en-US" sz="1600" b="1">
                <a:latin typeface="Times New Roman" pitchFamily="18" charset="0"/>
              </a:rPr>
              <a:t>When finished, return to your original group of four and share your EXPERTISE with your other three group members.  They will do the same for you.  When you are done, you will have information on all four readings</a:t>
            </a:r>
          </a:p>
        </p:txBody>
      </p:sp>
      <p:sp>
        <p:nvSpPr>
          <p:cNvPr id="9220" name="Text Box 4"/>
          <p:cNvSpPr txBox="1">
            <a:spLocks noChangeArrowheads="1"/>
          </p:cNvSpPr>
          <p:nvPr/>
        </p:nvSpPr>
        <p:spPr bwMode="auto">
          <a:xfrm>
            <a:off x="0" y="1447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Get into groups of four…</a:t>
            </a:r>
          </a:p>
        </p:txBody>
      </p:sp>
      <p:sp>
        <p:nvSpPr>
          <p:cNvPr id="9221" name="Rectangle 5"/>
          <p:cNvSpPr>
            <a:spLocks noChangeArrowheads="1"/>
          </p:cNvSpPr>
          <p:nvPr/>
        </p:nvSpPr>
        <p:spPr bwMode="auto">
          <a:xfrm>
            <a:off x="0" y="76200"/>
            <a:ext cx="9144000" cy="990600"/>
          </a:xfrm>
          <a:prstGeom prst="rect">
            <a:avLst/>
          </a:prstGeom>
          <a:noFill/>
          <a:ln w="9525">
            <a:noFill/>
            <a:miter lim="800000"/>
            <a:headEnd/>
            <a:tailEnd/>
          </a:ln>
        </p:spPr>
        <p:txBody>
          <a:bodyPr anchor="ctr"/>
          <a:lstStyle/>
          <a:p>
            <a:pPr algn="ctr"/>
            <a:r>
              <a:rPr lang="en-US" sz="3600" b="1">
                <a:solidFill>
                  <a:srgbClr val="FF0000"/>
                </a:solidFill>
                <a:latin typeface="Times New Roman" pitchFamily="18" charset="0"/>
              </a:rPr>
              <a:t>How Has Ultranationalism Caused Crimes Against Humanity?</a:t>
            </a:r>
            <a:endParaRPr lang="en-US" sz="3600" b="1" i="1">
              <a:solidFill>
                <a:srgbClr val="FF0000"/>
              </a:solidFill>
              <a:latin typeface="Times New Roman" pitchFamily="18" charset="0"/>
            </a:endParaRPr>
          </a:p>
        </p:txBody>
      </p:sp>
      <p:sp>
        <p:nvSpPr>
          <p:cNvPr id="9223" name="Text Box 7"/>
          <p:cNvSpPr txBox="1">
            <a:spLocks noChangeArrowheads="1"/>
          </p:cNvSpPr>
          <p:nvPr/>
        </p:nvSpPr>
        <p:spPr bwMode="auto">
          <a:xfrm>
            <a:off x="0" y="5791200"/>
            <a:ext cx="9144000" cy="915988"/>
          </a:xfrm>
          <a:prstGeom prst="rect">
            <a:avLst/>
          </a:prstGeom>
          <a:noFill/>
          <a:ln w="9525">
            <a:noFill/>
            <a:miter lim="800000"/>
            <a:headEnd/>
            <a:tailEnd/>
          </a:ln>
        </p:spPr>
        <p:txBody>
          <a:bodyPr>
            <a:spAutoFit/>
          </a:bodyPr>
          <a:lstStyle/>
          <a:p>
            <a:pPr algn="ctr"/>
            <a:r>
              <a:rPr lang="en-US" b="1">
                <a:solidFill>
                  <a:srgbClr val="002060"/>
                </a:solidFill>
                <a:latin typeface="Times New Roman" pitchFamily="18" charset="0"/>
              </a:rPr>
              <a:t>After reviewing the four events, compare the role that ultranationalism played in each</a:t>
            </a:r>
          </a:p>
          <a:p>
            <a:pPr algn="ctr"/>
            <a:r>
              <a:rPr lang="en-US" b="1">
                <a:solidFill>
                  <a:srgbClr val="002060"/>
                </a:solidFill>
                <a:latin typeface="Times New Roman" pitchFamily="18" charset="0"/>
              </a:rPr>
              <a:t>Rank each set of events on a scale of 1 to 5 </a:t>
            </a:r>
          </a:p>
          <a:p>
            <a:pPr algn="ctr"/>
            <a:r>
              <a:rPr lang="en-US" b="1">
                <a:solidFill>
                  <a:srgbClr val="002060"/>
                </a:solidFill>
                <a:latin typeface="Times New Roman" pitchFamily="18" charset="0"/>
              </a:rPr>
              <a:t>(1 = No Link to Ultranationalism  -  5 = Strong Link to Ultranationalism)</a:t>
            </a:r>
          </a:p>
        </p:txBody>
      </p:sp>
      <p:pic>
        <p:nvPicPr>
          <p:cNvPr id="9224" name="Picture 8"/>
          <p:cNvPicPr>
            <a:picLocks noChangeAspect="1" noChangeArrowheads="1"/>
          </p:cNvPicPr>
          <p:nvPr/>
        </p:nvPicPr>
        <p:blipFill>
          <a:blip r:embed="rId3" cstate="print"/>
          <a:srcRect/>
          <a:stretch>
            <a:fillRect/>
          </a:stretch>
        </p:blipFill>
        <p:spPr bwMode="auto">
          <a:xfrm>
            <a:off x="304800" y="2667000"/>
            <a:ext cx="1641475"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9221"/>
                                        </p:tgtEl>
                                        <p:attrNameLst>
                                          <p:attrName>style.visibility</p:attrName>
                                        </p:attrNameLst>
                                      </p:cBhvr>
                                      <p:to>
                                        <p:strVal val="visible"/>
                                      </p:to>
                                    </p:set>
                                    <p:anim to="" calcmode="lin" valueType="num">
                                      <p:cBhvr>
                                        <p:cTn id="7" dur="1" fill="hold"/>
                                        <p:tgtEl>
                                          <p:spTgt spid="922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220"/>
                                        </p:tgtEl>
                                        <p:attrNameLst>
                                          <p:attrName>style.visibility</p:attrName>
                                        </p:attrNameLst>
                                      </p:cBhvr>
                                      <p:to>
                                        <p:strVal val="visible"/>
                                      </p:to>
                                    </p:set>
                                    <p:anim to="" calcmode="lin" valueType="num">
                                      <p:cBhvr>
                                        <p:cTn id="10" dur="1" fill="hold"/>
                                        <p:tgtEl>
                                          <p:spTgt spid="922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226"/>
                                        </p:tgtEl>
                                        <p:attrNameLst>
                                          <p:attrName>style.visibility</p:attrName>
                                        </p:attrNameLst>
                                      </p:cBhvr>
                                      <p:to>
                                        <p:strVal val="visible"/>
                                      </p:to>
                                    </p:set>
                                    <p:anim to="" calcmode="lin" valueType="num">
                                      <p:cBhvr>
                                        <p:cTn id="13" dur="1" fill="hold"/>
                                        <p:tgtEl>
                                          <p:spTgt spid="92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219"/>
                                        </p:tgtEl>
                                        <p:attrNameLst>
                                          <p:attrName>style.visibility</p:attrName>
                                        </p:attrNameLst>
                                      </p:cBhvr>
                                      <p:to>
                                        <p:strVal val="visible"/>
                                      </p:to>
                                    </p:set>
                                    <p:anim to="" calcmode="lin" valueType="num">
                                      <p:cBhvr>
                                        <p:cTn id="18" dur="1" fill="hold"/>
                                        <p:tgtEl>
                                          <p:spTgt spid="9219"/>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224"/>
                                        </p:tgtEl>
                                        <p:attrNameLst>
                                          <p:attrName>style.visibility</p:attrName>
                                        </p:attrNameLst>
                                      </p:cBhvr>
                                      <p:to>
                                        <p:strVal val="visible"/>
                                      </p:to>
                                    </p:set>
                                    <p:anim to="" calcmode="lin" valueType="num">
                                      <p:cBhvr>
                                        <p:cTn id="21" dur="1" fill="hold"/>
                                        <p:tgtEl>
                                          <p:spTgt spid="9224"/>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9223"/>
                                        </p:tgtEl>
                                        <p:attrNameLst>
                                          <p:attrName>style.visibility</p:attrName>
                                        </p:attrNameLst>
                                      </p:cBhvr>
                                      <p:to>
                                        <p:strVal val="visible"/>
                                      </p:to>
                                    </p:set>
                                    <p:anim to="" calcmode="lin" valueType="num">
                                      <p:cBhvr>
                                        <p:cTn id="26" dur="1" fill="hold"/>
                                        <p:tgtEl>
                                          <p:spTgt spid="92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92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farm3.static.flickr.com/2199/2487496310_129befbf34.jpg"/>
          <p:cNvPicPr>
            <a:picLocks noChangeAspect="1" noChangeArrowheads="1"/>
          </p:cNvPicPr>
          <p:nvPr/>
        </p:nvPicPr>
        <p:blipFill>
          <a:blip r:embed="rId3" cstate="print">
            <a:lum bright="70000" contrast="-70000"/>
          </a:blip>
          <a:srcRect/>
          <a:stretch>
            <a:fillRect/>
          </a:stretch>
        </p:blipFill>
        <p:spPr bwMode="auto">
          <a:xfrm>
            <a:off x="0" y="0"/>
            <a:ext cx="9144000" cy="6888163"/>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Armenian Genocide</a:t>
            </a: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A Story of Over One Million Deaths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60 minutes </a:t>
            </a:r>
          </a:p>
        </p:txBody>
      </p:sp>
      <p:pic>
        <p:nvPicPr>
          <p:cNvPr id="30724" name="Picture 4" descr="http://QPBS.imageg.net/graphics/product_images/pPBS3-2833828dt.jpg"/>
          <p:cNvPicPr>
            <a:picLocks noChangeAspect="1" noChangeArrowheads="1"/>
          </p:cNvPicPr>
          <p:nvPr/>
        </p:nvPicPr>
        <p:blipFill>
          <a:blip r:embed="rId4" cstate="print"/>
          <a:srcRect/>
          <a:stretch>
            <a:fillRect/>
          </a:stretch>
        </p:blipFill>
        <p:spPr bwMode="auto">
          <a:xfrm>
            <a:off x="2209800" y="1524000"/>
            <a:ext cx="4762500" cy="4762500"/>
          </a:xfrm>
          <a:prstGeom prst="rect">
            <a:avLst/>
          </a:prstGeom>
          <a:noFill/>
          <a:ln w="9525">
            <a:noFill/>
            <a:miter lim="800000"/>
            <a:headEnd/>
            <a:tailEnd/>
          </a:ln>
        </p:spPr>
      </p:pic>
      <p:pic>
        <p:nvPicPr>
          <p:cNvPr id="8" name="Armenian Genocide_WMV V9.wmv">
            <a:hlinkClick r:id="" action="ppaction://media"/>
          </p:cNvPr>
          <p:cNvPicPr>
            <a:picLocks noRot="1" noChangeAspect="1"/>
          </p:cNvPicPr>
          <p:nvPr>
            <a:videoFile r:link="rId1"/>
          </p:nvPr>
        </p:nvPicPr>
        <p:blipFill>
          <a:blip r:embed="rId5" cstate="print"/>
          <a:srcRect/>
          <a:stretch>
            <a:fillRect/>
          </a:stretch>
        </p:blipFill>
        <p:spPr bwMode="auto">
          <a:xfrm>
            <a:off x="685800" y="1752600"/>
            <a:ext cx="1828800" cy="1371600"/>
          </a:xfrm>
          <a:prstGeom prst="rect">
            <a:avLst/>
          </a:prstGeom>
          <a:noFill/>
          <a:ln w="9525">
            <a:noFill/>
            <a:miter lim="800000"/>
            <a:headEnd/>
            <a:tailEnd/>
          </a:ln>
        </p:spPr>
      </p:pic>
      <p:sp>
        <p:nvSpPr>
          <p:cNvPr id="9" name="TextBox 8"/>
          <p:cNvSpPr txBox="1">
            <a:spLocks noChangeArrowheads="1"/>
          </p:cNvSpPr>
          <p:nvPr/>
        </p:nvSpPr>
        <p:spPr bwMode="auto">
          <a:xfrm>
            <a:off x="838200" y="3276600"/>
            <a:ext cx="1524000" cy="400050"/>
          </a:xfrm>
          <a:prstGeom prst="rect">
            <a:avLst/>
          </a:prstGeom>
          <a:noFill/>
          <a:ln w="9525">
            <a:noFill/>
            <a:miter lim="800000"/>
            <a:headEnd/>
            <a:tailEnd/>
          </a:ln>
        </p:spPr>
        <p:txBody>
          <a:bodyPr>
            <a:spAutoFit/>
          </a:bodyPr>
          <a:lstStyle/>
          <a:p>
            <a:pPr algn="ctr"/>
            <a:r>
              <a:rPr lang="en-US" sz="1000" b="1">
                <a:latin typeface="Times New Roman" pitchFamily="18" charset="0"/>
                <a:cs typeface="Times New Roman" pitchFamily="18" charset="0"/>
              </a:rPr>
              <a:t>Armenian Genocide 5:30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to="" calcmode="lin" valueType="num">
                                      <p:cBhvr>
                                        <p:cTn id="7" dur="1" fill="hold"/>
                                        <p:tgtEl>
                                          <p:spTgt spid="1638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6388">
                                            <p:txEl>
                                              <p:pRg st="0" end="0"/>
                                            </p:txEl>
                                          </p:spTgt>
                                        </p:tgtEl>
                                        <p:attrNameLst>
                                          <p:attrName>style.visibility</p:attrName>
                                        </p:attrNameLst>
                                      </p:cBhvr>
                                      <p:to>
                                        <p:strVal val="visible"/>
                                      </p:to>
                                    </p:set>
                                    <p:anim to="" calcmode="lin" valueType="num">
                                      <p:cBhvr>
                                        <p:cTn id="10" dur="1" fill="hold"/>
                                        <p:tgtEl>
                                          <p:spTgt spid="16388">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26"/>
                                        </p:tgtEl>
                                        <p:attrNameLst>
                                          <p:attrName>style.visibility</p:attrName>
                                        </p:attrNameLst>
                                      </p:cBhvr>
                                      <p:to>
                                        <p:strVal val="visible"/>
                                      </p:to>
                                    </p:set>
                                    <p:anim to="" calcmode="lin" valueType="num">
                                      <p:cBhvr>
                                        <p:cTn id="13" dur="1" fill="hold"/>
                                        <p:tgtEl>
                                          <p:spTgt spid="30726"/>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to="" calcmode="lin" valueType="num">
                                      <p:cBhvr>
                                        <p:cTn id="18" dur="1" fill="hold"/>
                                        <p:tgtEl>
                                          <p:spTgt spid="8"/>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6393">
                                            <p:txEl>
                                              <p:pRg st="0" end="0"/>
                                            </p:txEl>
                                          </p:spTgt>
                                        </p:tgtEl>
                                        <p:attrNameLst>
                                          <p:attrName>style.visibility</p:attrName>
                                        </p:attrNameLst>
                                      </p:cBhvr>
                                      <p:to>
                                        <p:strVal val="visible"/>
                                      </p:to>
                                    </p:set>
                                    <p:anim to="" calcmode="lin" valueType="num">
                                      <p:cBhvr>
                                        <p:cTn id="26" dur="1" fill="hold"/>
                                        <p:tgtEl>
                                          <p:spTgt spid="16393">
                                            <p:txEl>
                                              <p:pRg st="0" end="0"/>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0724"/>
                                        </p:tgtEl>
                                        <p:attrNameLst>
                                          <p:attrName>style.visibility</p:attrName>
                                        </p:attrNameLst>
                                      </p:cBhvr>
                                      <p:to>
                                        <p:strVal val="visible"/>
                                      </p:to>
                                    </p:set>
                                    <p:anim to="" calcmode="lin" valueType="num">
                                      <p:cBhvr>
                                        <p:cTn id="29" dur="1" fill="hold"/>
                                        <p:tgtEl>
                                          <p:spTgt spid="307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30"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38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6" descr="http://www.charonboat.com/2007/11/charonboat_dot_com_ukraine_famine_1.jpg"/>
          <p:cNvPicPr>
            <a:picLocks noChangeAspect="1" noChangeArrowheads="1"/>
          </p:cNvPicPr>
          <p:nvPr/>
        </p:nvPicPr>
        <p:blipFill>
          <a:blip r:embed="rId3" cstate="print">
            <a:lum bright="70000" contrast="-70000"/>
          </a:blip>
          <a:srcRect/>
          <a:stretch>
            <a:fillRect/>
          </a:stretch>
        </p:blipFill>
        <p:spPr bwMode="auto">
          <a:xfrm>
            <a:off x="0" y="0"/>
            <a:ext cx="9164638"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hlinkClick r:id="rId4"/>
              </a:rPr>
              <a:t>Harvest of Despair</a:t>
            </a:r>
            <a:endParaRPr lang="en-US" sz="3600" b="1">
              <a:solidFill>
                <a:srgbClr val="002060"/>
              </a:solidFill>
              <a:latin typeface="Times New Roman" pitchFamily="18" charset="0"/>
            </a:endParaRP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A Story of Seven Million Deaths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55 minutes </a:t>
            </a:r>
          </a:p>
        </p:txBody>
      </p:sp>
      <p:pic>
        <p:nvPicPr>
          <p:cNvPr id="31748" name="Picture 4" descr="Harvest of Despair: The Unknown Holocaust  - Click Image to Close"/>
          <p:cNvPicPr>
            <a:picLocks noChangeAspect="1" noChangeArrowheads="1"/>
          </p:cNvPicPr>
          <p:nvPr/>
        </p:nvPicPr>
        <p:blipFill>
          <a:blip r:embed="rId5" cstate="print"/>
          <a:srcRect/>
          <a:stretch>
            <a:fillRect/>
          </a:stretch>
        </p:blipFill>
        <p:spPr bwMode="auto">
          <a:xfrm>
            <a:off x="2971800" y="1524000"/>
            <a:ext cx="3276600" cy="4762500"/>
          </a:xfrm>
          <a:prstGeom prst="rect">
            <a:avLst/>
          </a:prstGeom>
          <a:noFill/>
          <a:ln w="9525">
            <a:noFill/>
            <a:miter lim="800000"/>
            <a:headEnd/>
            <a:tailEnd/>
          </a:ln>
        </p:spPr>
      </p:pic>
      <p:pic>
        <p:nvPicPr>
          <p:cNvPr id="8" name="Ukrainian Famine of 1932-1933_WMV V9.wmv">
            <a:hlinkClick r:id="" action="ppaction://media"/>
          </p:cNvPr>
          <p:cNvPicPr>
            <a:picLocks noRot="1" noChangeAspect="1"/>
          </p:cNvPicPr>
          <p:nvPr>
            <a:videoFile r:link="rId1"/>
          </p:nvPr>
        </p:nvPicPr>
        <p:blipFill>
          <a:blip r:embed="rId6" cstate="print"/>
          <a:srcRect/>
          <a:stretch>
            <a:fillRect/>
          </a:stretch>
        </p:blipFill>
        <p:spPr bwMode="auto">
          <a:xfrm>
            <a:off x="838200" y="1981200"/>
            <a:ext cx="1524000" cy="1143000"/>
          </a:xfrm>
          <a:prstGeom prst="rect">
            <a:avLst/>
          </a:prstGeom>
          <a:noFill/>
          <a:ln w="9525">
            <a:noFill/>
            <a:miter lim="800000"/>
            <a:headEnd/>
            <a:tailEnd/>
          </a:ln>
        </p:spPr>
      </p:pic>
      <p:sp>
        <p:nvSpPr>
          <p:cNvPr id="9" name="TextBox 8"/>
          <p:cNvSpPr txBox="1">
            <a:spLocks noChangeArrowheads="1"/>
          </p:cNvSpPr>
          <p:nvPr/>
        </p:nvSpPr>
        <p:spPr bwMode="auto">
          <a:xfrm>
            <a:off x="838200" y="3276600"/>
            <a:ext cx="1524000" cy="400050"/>
          </a:xfrm>
          <a:prstGeom prst="rect">
            <a:avLst/>
          </a:prstGeom>
          <a:noFill/>
          <a:ln w="9525">
            <a:noFill/>
            <a:miter lim="800000"/>
            <a:headEnd/>
            <a:tailEnd/>
          </a:ln>
        </p:spPr>
        <p:txBody>
          <a:bodyPr>
            <a:spAutoFit/>
          </a:bodyPr>
          <a:lstStyle/>
          <a:p>
            <a:pPr algn="ctr"/>
            <a:r>
              <a:rPr lang="en-US" sz="1000" b="1">
                <a:latin typeface="Times New Roman" pitchFamily="18" charset="0"/>
                <a:cs typeface="Times New Roman" pitchFamily="18" charset="0"/>
              </a:rPr>
              <a:t>Ukrainian Famine </a:t>
            </a:r>
          </a:p>
          <a:p>
            <a:pPr algn="ctr"/>
            <a:r>
              <a:rPr lang="en-US" sz="1000" b="1">
                <a:latin typeface="Times New Roman" pitchFamily="18" charset="0"/>
                <a:cs typeface="Times New Roman" pitchFamily="18" charset="0"/>
              </a:rPr>
              <a:t>3:00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 to="" calcmode="lin" valueType="num">
                                      <p:cBhvr>
                                        <p:cTn id="10" dur="1" fill="hold"/>
                                        <p:tgtEl>
                                          <p:spTgt spid="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1750"/>
                                        </p:tgtEl>
                                        <p:attrNameLst>
                                          <p:attrName>style.visibility</p:attrName>
                                        </p:attrNameLst>
                                      </p:cBhvr>
                                      <p:to>
                                        <p:strVal val="visible"/>
                                      </p:to>
                                    </p:set>
                                    <p:anim to="" calcmode="lin" valueType="num">
                                      <p:cBhvr>
                                        <p:cTn id="13" dur="1" fill="hold"/>
                                        <p:tgtEl>
                                          <p:spTgt spid="31750"/>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6387"/>
                                        </p:tgtEl>
                                        <p:attrNameLst>
                                          <p:attrName>style.visibility</p:attrName>
                                        </p:attrNameLst>
                                      </p:cBhvr>
                                      <p:to>
                                        <p:strVal val="visible"/>
                                      </p:to>
                                    </p:set>
                                    <p:anim to="" calcmode="lin" valueType="num">
                                      <p:cBhvr>
                                        <p:cTn id="18" dur="1" fill="hold"/>
                                        <p:tgtEl>
                                          <p:spTgt spid="16387"/>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6388">
                                            <p:txEl>
                                              <p:pRg st="0" end="0"/>
                                            </p:txEl>
                                          </p:spTgt>
                                        </p:tgtEl>
                                        <p:attrNameLst>
                                          <p:attrName>style.visibility</p:attrName>
                                        </p:attrNameLst>
                                      </p:cBhvr>
                                      <p:to>
                                        <p:strVal val="visible"/>
                                      </p:to>
                                    </p:set>
                                    <p:anim to="" calcmode="lin" valueType="num">
                                      <p:cBhvr>
                                        <p:cTn id="21" dur="1" fill="hold"/>
                                        <p:tgtEl>
                                          <p:spTgt spid="16388">
                                            <p:txEl>
                                              <p:pRg st="0" end="0"/>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16393">
                                            <p:txEl>
                                              <p:pRg st="0" end="0"/>
                                            </p:txEl>
                                          </p:spTgt>
                                        </p:tgtEl>
                                        <p:attrNameLst>
                                          <p:attrName>style.visibility</p:attrName>
                                        </p:attrNameLst>
                                      </p:cBhvr>
                                      <p:to>
                                        <p:strVal val="visible"/>
                                      </p:to>
                                    </p:set>
                                    <p:anim to="" calcmode="lin" valueType="num">
                                      <p:cBhvr>
                                        <p:cTn id="24" dur="1" fill="hold"/>
                                        <p:tgtEl>
                                          <p:spTgt spid="16393">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1748"/>
                                        </p:tgtEl>
                                        <p:attrNameLst>
                                          <p:attrName>style.visibility</p:attrName>
                                        </p:attrNameLst>
                                      </p:cBhvr>
                                      <p:to>
                                        <p:strVal val="visible"/>
                                      </p:to>
                                    </p:set>
                                    <p:anim to="" calcmode="lin" valueType="num">
                                      <p:cBhvr>
                                        <p:cTn id="27" dur="1" fill="hold"/>
                                        <p:tgtEl>
                                          <p:spTgt spid="3174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8"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1638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126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Crimes Against Humanity</a:t>
            </a:r>
          </a:p>
        </p:txBody>
      </p:sp>
      <p:sp>
        <p:nvSpPr>
          <p:cNvPr id="11268" name="Text Box 4"/>
          <p:cNvSpPr txBox="1">
            <a:spLocks noChangeArrowheads="1"/>
          </p:cNvSpPr>
          <p:nvPr/>
        </p:nvSpPr>
        <p:spPr bwMode="auto">
          <a:xfrm>
            <a:off x="0" y="3581400"/>
            <a:ext cx="9144000" cy="2170113"/>
          </a:xfrm>
          <a:prstGeom prst="rect">
            <a:avLst/>
          </a:prstGeom>
          <a:noFill/>
          <a:ln w="9525">
            <a:noFill/>
            <a:miter lim="800000"/>
            <a:headEnd/>
            <a:tailEnd/>
          </a:ln>
        </p:spPr>
        <p:txBody>
          <a:bodyPr>
            <a:spAutoFit/>
          </a:bodyPr>
          <a:lstStyle/>
          <a:p>
            <a:pPr algn="ctr">
              <a:spcBef>
                <a:spcPct val="50000"/>
              </a:spcBef>
            </a:pPr>
            <a:r>
              <a:rPr lang="en-US" sz="1600" b="1">
                <a:latin typeface="Times New Roman" pitchFamily="18" charset="0"/>
              </a:rPr>
              <a:t>1.</a:t>
            </a:r>
            <a:r>
              <a:rPr lang="en-US" sz="1600" b="1">
                <a:solidFill>
                  <a:srgbClr val="FF0000"/>
                </a:solidFill>
                <a:latin typeface="Times New Roman" pitchFamily="18" charset="0"/>
              </a:rPr>
              <a:t>  Is a nation that refuses to acknowledge guilt for crimes against humanity doomed to repeat such crimes?</a:t>
            </a:r>
          </a:p>
          <a:p>
            <a:pPr algn="ctr">
              <a:spcBef>
                <a:spcPct val="50000"/>
              </a:spcBef>
            </a:pPr>
            <a:r>
              <a:rPr lang="en-US" sz="1600" b="1">
                <a:latin typeface="Times New Roman" pitchFamily="18" charset="0"/>
              </a:rPr>
              <a:t>2.</a:t>
            </a:r>
            <a:r>
              <a:rPr lang="en-US" sz="1600" b="1">
                <a:solidFill>
                  <a:srgbClr val="FF0000"/>
                </a:solidFill>
                <a:latin typeface="Times New Roman" pitchFamily="18" charset="0"/>
              </a:rPr>
              <a:t>  Will contemporary communication systems make genocide impossible in the future?</a:t>
            </a:r>
          </a:p>
          <a:p>
            <a:pPr algn="ctr">
              <a:spcBef>
                <a:spcPct val="50000"/>
              </a:spcBef>
            </a:pPr>
            <a:r>
              <a:rPr lang="en-US" sz="1600" b="1">
                <a:latin typeface="Times New Roman" pitchFamily="18" charset="0"/>
              </a:rPr>
              <a:t>3.</a:t>
            </a:r>
            <a:r>
              <a:rPr lang="en-US" sz="1600" b="1">
                <a:solidFill>
                  <a:srgbClr val="FF0000"/>
                </a:solidFill>
                <a:latin typeface="Times New Roman" pitchFamily="18" charset="0"/>
              </a:rPr>
              <a:t>  Should U.S. President Harry S. Truman have been accused of war crimes for dropping two atomic bombs on Japan?</a:t>
            </a:r>
          </a:p>
          <a:p>
            <a:pPr algn="ctr">
              <a:spcBef>
                <a:spcPct val="50000"/>
              </a:spcBef>
            </a:pPr>
            <a:r>
              <a:rPr lang="en-US" sz="1600" b="1">
                <a:latin typeface="Times New Roman" pitchFamily="18" charset="0"/>
              </a:rPr>
              <a:t>4.</a:t>
            </a:r>
            <a:r>
              <a:rPr lang="en-US" sz="1600" b="1">
                <a:solidFill>
                  <a:srgbClr val="FF0000"/>
                </a:solidFill>
                <a:latin typeface="Times New Roman" pitchFamily="18" charset="0"/>
              </a:rPr>
              <a:t>  Why is it important to many survivors of genocide that their stories be recorded and memorials erected to commemorate the events?</a:t>
            </a:r>
          </a:p>
        </p:txBody>
      </p:sp>
      <p:sp>
        <p:nvSpPr>
          <p:cNvPr id="11269" name="Text Box 5"/>
          <p:cNvSpPr txBox="1">
            <a:spLocks noChangeArrowheads="1"/>
          </p:cNvSpPr>
          <p:nvPr/>
        </p:nvSpPr>
        <p:spPr bwMode="auto">
          <a:xfrm>
            <a:off x="0" y="1219200"/>
            <a:ext cx="9144000" cy="2144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As you have just appreciated, there have been numerous historical events that fit into the category of </a:t>
            </a:r>
            <a:r>
              <a:rPr lang="en-US" b="1">
                <a:solidFill>
                  <a:srgbClr val="002060"/>
                </a:solidFill>
                <a:latin typeface="Times New Roman" pitchFamily="18" charset="0"/>
              </a:rPr>
              <a:t>Crimes Against Humanity</a:t>
            </a:r>
          </a:p>
          <a:p>
            <a:pPr algn="ctr">
              <a:spcBef>
                <a:spcPct val="50000"/>
              </a:spcBef>
            </a:pPr>
            <a:r>
              <a:rPr lang="en-US" b="1">
                <a:latin typeface="Times New Roman" pitchFamily="18" charset="0"/>
              </a:rPr>
              <a:t>Right now, we’re going to look at four questions related to your recent textbook readings</a:t>
            </a:r>
          </a:p>
          <a:p>
            <a:pPr algn="ctr">
              <a:spcBef>
                <a:spcPct val="50000"/>
              </a:spcBef>
            </a:pPr>
            <a:endParaRPr lang="en-US" sz="800" b="1">
              <a:latin typeface="Times New Roman" pitchFamily="18" charset="0"/>
            </a:endParaRPr>
          </a:p>
          <a:p>
            <a:pPr algn="ctr">
              <a:spcBef>
                <a:spcPct val="50000"/>
              </a:spcBef>
            </a:pPr>
            <a:r>
              <a:rPr lang="en-US" sz="1700" b="1">
                <a:latin typeface="Times New Roman" pitchFamily="18" charset="0"/>
              </a:rPr>
              <a:t>The class will be divided up into four groups, each group will (initially) be responding to one of the questions below.  After being assigned a group, write out the corresponding question at the top of your chart paper.  You will be given 3-4 minutes to write a group response.</a:t>
            </a:r>
          </a:p>
        </p:txBody>
      </p:sp>
      <p:sp>
        <p:nvSpPr>
          <p:cNvPr id="11271" name="Text Box 7"/>
          <p:cNvSpPr txBox="1">
            <a:spLocks noChangeArrowheads="1"/>
          </p:cNvSpPr>
          <p:nvPr/>
        </p:nvSpPr>
        <p:spPr bwMode="auto">
          <a:xfrm>
            <a:off x="0" y="5915025"/>
            <a:ext cx="9144000" cy="942975"/>
          </a:xfrm>
          <a:prstGeom prst="rect">
            <a:avLst/>
          </a:prstGeom>
          <a:noFill/>
          <a:ln w="9525">
            <a:noFill/>
            <a:miter lim="800000"/>
            <a:headEnd/>
            <a:tailEnd/>
          </a:ln>
        </p:spPr>
        <p:txBody>
          <a:bodyPr>
            <a:spAutoFit/>
          </a:bodyPr>
          <a:lstStyle/>
          <a:p>
            <a:pPr algn="ctr">
              <a:spcBef>
                <a:spcPct val="50000"/>
              </a:spcBef>
            </a:pPr>
            <a:r>
              <a:rPr lang="en-US" sz="1400" b="1">
                <a:latin typeface="Times New Roman" pitchFamily="18" charset="0"/>
              </a:rPr>
              <a:t>When all groups are done, your group will trade chart papers with another group that is complete</a:t>
            </a:r>
          </a:p>
          <a:p>
            <a:pPr algn="ctr">
              <a:spcBef>
                <a:spcPct val="50000"/>
              </a:spcBef>
            </a:pPr>
            <a:r>
              <a:rPr lang="en-US" sz="1400" b="1">
                <a:latin typeface="Times New Roman" pitchFamily="18" charset="0"/>
              </a:rPr>
              <a:t>Complete this process until you have written on all four sections</a:t>
            </a:r>
          </a:p>
          <a:p>
            <a:pPr algn="ctr">
              <a:spcBef>
                <a:spcPct val="50000"/>
              </a:spcBef>
            </a:pPr>
            <a:r>
              <a:rPr lang="en-US" sz="1400" b="1">
                <a:latin typeface="Times New Roman" pitchFamily="18" charset="0"/>
              </a:rPr>
              <a:t>Discuss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 to="" calcmode="lin" valueType="num">
                                      <p:cBhvr>
                                        <p:cTn id="7" dur="1" fill="hold"/>
                                        <p:tgtEl>
                                          <p:spTgt spid="1126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1270"/>
                                        </p:tgtEl>
                                        <p:attrNameLst>
                                          <p:attrName>style.visibility</p:attrName>
                                        </p:attrNameLst>
                                      </p:cBhvr>
                                      <p:to>
                                        <p:strVal val="visible"/>
                                      </p:to>
                                    </p:set>
                                    <p:anim to="" calcmode="lin" valueType="num">
                                      <p:cBhvr>
                                        <p:cTn id="10" dur="1" fill="hold"/>
                                        <p:tgtEl>
                                          <p:spTgt spid="11270"/>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11269">
                                            <p:txEl>
                                              <p:pRg st="1" end="1"/>
                                            </p:txEl>
                                          </p:spTgt>
                                        </p:tgtEl>
                                        <p:attrNameLst>
                                          <p:attrName>style.visibility</p:attrName>
                                        </p:attrNameLst>
                                      </p:cBhvr>
                                      <p:to>
                                        <p:strVal val="visible"/>
                                      </p:to>
                                    </p:set>
                                    <p:anim to="" calcmode="lin" valueType="num">
                                      <p:cBhvr>
                                        <p:cTn id="15" dur="1" fill="hold"/>
                                        <p:tgtEl>
                                          <p:spTgt spid="11269">
                                            <p:txEl>
                                              <p:pRg st="1" end="1"/>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11267"/>
                                        </p:tgtEl>
                                        <p:attrNameLst>
                                          <p:attrName>style.visibility</p:attrName>
                                        </p:attrNameLst>
                                      </p:cBhvr>
                                      <p:to>
                                        <p:strVal val="visible"/>
                                      </p:to>
                                    </p:set>
                                    <p:anim to="" calcmode="lin" valueType="num">
                                      <p:cBhvr>
                                        <p:cTn id="18" dur="1" fill="hold"/>
                                        <p:tgtEl>
                                          <p:spTgt spid="11267"/>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11269">
                                            <p:txEl>
                                              <p:pRg st="3" end="3"/>
                                            </p:txEl>
                                          </p:spTgt>
                                        </p:tgtEl>
                                        <p:attrNameLst>
                                          <p:attrName>style.visibility</p:attrName>
                                        </p:attrNameLst>
                                      </p:cBhvr>
                                      <p:to>
                                        <p:strVal val="visible"/>
                                      </p:to>
                                    </p:set>
                                    <p:anim to="" calcmode="lin" valueType="num">
                                      <p:cBhvr>
                                        <p:cTn id="23" dur="1" fill="hold"/>
                                        <p:tgtEl>
                                          <p:spTgt spid="11269">
                                            <p:txEl>
                                              <p:pRg st="3" end="3"/>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11268">
                                            <p:txEl>
                                              <p:pRg st="0" end="0"/>
                                            </p:txEl>
                                          </p:spTgt>
                                        </p:tgtEl>
                                        <p:attrNameLst>
                                          <p:attrName>style.visibility</p:attrName>
                                        </p:attrNameLst>
                                      </p:cBhvr>
                                      <p:to>
                                        <p:strVal val="visible"/>
                                      </p:to>
                                    </p:set>
                                    <p:anim to="" calcmode="lin" valueType="num">
                                      <p:cBhvr>
                                        <p:cTn id="28" dur="1" fill="hold"/>
                                        <p:tgtEl>
                                          <p:spTgt spid="11268">
                                            <p:txEl>
                                              <p:pRg st="0" end="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11268">
                                            <p:txEl>
                                              <p:pRg st="1" end="1"/>
                                            </p:txEl>
                                          </p:spTgt>
                                        </p:tgtEl>
                                        <p:attrNameLst>
                                          <p:attrName>style.visibility</p:attrName>
                                        </p:attrNameLst>
                                      </p:cBhvr>
                                      <p:to>
                                        <p:strVal val="visible"/>
                                      </p:to>
                                    </p:set>
                                    <p:anim to="" calcmode="lin" valueType="num">
                                      <p:cBhvr>
                                        <p:cTn id="31" dur="1" fill="hold"/>
                                        <p:tgtEl>
                                          <p:spTgt spid="11268">
                                            <p:txEl>
                                              <p:pRg st="1" end="1"/>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11268">
                                            <p:txEl>
                                              <p:pRg st="2" end="2"/>
                                            </p:txEl>
                                          </p:spTgt>
                                        </p:tgtEl>
                                        <p:attrNameLst>
                                          <p:attrName>style.visibility</p:attrName>
                                        </p:attrNameLst>
                                      </p:cBhvr>
                                      <p:to>
                                        <p:strVal val="visible"/>
                                      </p:to>
                                    </p:set>
                                    <p:anim to="" calcmode="lin" valueType="num">
                                      <p:cBhvr>
                                        <p:cTn id="34" dur="1" fill="hold"/>
                                        <p:tgtEl>
                                          <p:spTgt spid="11268">
                                            <p:txEl>
                                              <p:pRg st="2" end="2"/>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11268">
                                            <p:txEl>
                                              <p:pRg st="3" end="3"/>
                                            </p:txEl>
                                          </p:spTgt>
                                        </p:tgtEl>
                                        <p:attrNameLst>
                                          <p:attrName>style.visibility</p:attrName>
                                        </p:attrNameLst>
                                      </p:cBhvr>
                                      <p:to>
                                        <p:strVal val="visible"/>
                                      </p:to>
                                    </p:set>
                                    <p:anim to="" calcmode="lin" valueType="num">
                                      <p:cBhvr>
                                        <p:cTn id="37" dur="1" fill="hold"/>
                                        <p:tgtEl>
                                          <p:spTgt spid="11268">
                                            <p:txEl>
                                              <p:pRg st="3" end="3"/>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1271">
                                            <p:txEl>
                                              <p:pRg st="0" end="0"/>
                                            </p:txEl>
                                          </p:spTgt>
                                        </p:tgtEl>
                                        <p:attrNameLst>
                                          <p:attrName>style.visibility</p:attrName>
                                        </p:attrNameLst>
                                      </p:cBhvr>
                                      <p:to>
                                        <p:strVal val="visible"/>
                                      </p:to>
                                    </p:set>
                                    <p:anim to="" calcmode="lin" valueType="num">
                                      <p:cBhvr>
                                        <p:cTn id="42" dur="1" fill="hold"/>
                                        <p:tgtEl>
                                          <p:spTgt spid="11271">
                                            <p:txEl>
                                              <p:pRg st="0" end="0"/>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11271">
                                            <p:txEl>
                                              <p:pRg st="1" end="1"/>
                                            </p:txEl>
                                          </p:spTgt>
                                        </p:tgtEl>
                                        <p:attrNameLst>
                                          <p:attrName>style.visibility</p:attrName>
                                        </p:attrNameLst>
                                      </p:cBhvr>
                                      <p:to>
                                        <p:strVal val="visible"/>
                                      </p:to>
                                    </p:set>
                                    <p:anim to="" calcmode="lin" valueType="num">
                                      <p:cBhvr>
                                        <p:cTn id="45" dur="1" fill="hold"/>
                                        <p:tgtEl>
                                          <p:spTgt spid="11271">
                                            <p:txEl>
                                              <p:pRg st="1" end="1"/>
                                            </p:txEl>
                                          </p:spTgt>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1271">
                                            <p:txEl>
                                              <p:pRg st="2" end="2"/>
                                            </p:txEl>
                                          </p:spTgt>
                                        </p:tgtEl>
                                        <p:attrNameLst>
                                          <p:attrName>style.visibility</p:attrName>
                                        </p:attrNameLst>
                                      </p:cBhvr>
                                      <p:to>
                                        <p:strVal val="visible"/>
                                      </p:to>
                                    </p:set>
                                    <p:anim to="" calcmode="lin" valueType="num">
                                      <p:cBhvr>
                                        <p:cTn id="50" dur="1" fill="hold"/>
                                        <p:tgtEl>
                                          <p:spTgt spid="1127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13316" name="Picture 4" descr="Fig7-09_p166.jpg"/>
          <p:cNvPicPr>
            <a:picLocks noChangeAspect="1" noChangeArrowheads="1"/>
          </p:cNvPicPr>
          <p:nvPr/>
        </p:nvPicPr>
        <p:blipFill>
          <a:blip r:embed="rId3" cstate="print"/>
          <a:srcRect/>
          <a:stretch>
            <a:fillRect/>
          </a:stretch>
        </p:blipFill>
        <p:spPr bwMode="auto">
          <a:xfrm>
            <a:off x="1847850" y="981075"/>
            <a:ext cx="5448300" cy="3514725"/>
          </a:xfrm>
          <a:prstGeom prst="rect">
            <a:avLst/>
          </a:prstGeom>
          <a:noFill/>
          <a:ln w="9525">
            <a:noFill/>
            <a:miter lim="800000"/>
            <a:headEnd/>
            <a:tailEnd/>
          </a:ln>
        </p:spPr>
      </p:pic>
      <p:sp>
        <p:nvSpPr>
          <p:cNvPr id="13318" name="Text Box 6"/>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Shoah – The Holocaust</a:t>
            </a:r>
          </a:p>
        </p:txBody>
      </p:sp>
      <p:sp>
        <p:nvSpPr>
          <p:cNvPr id="13319" name="Text Box 7"/>
          <p:cNvSpPr txBox="1">
            <a:spLocks noChangeArrowheads="1"/>
          </p:cNvSpPr>
          <p:nvPr/>
        </p:nvSpPr>
        <p:spPr bwMode="auto">
          <a:xfrm>
            <a:off x="0" y="4724400"/>
            <a:ext cx="9144000" cy="1984375"/>
          </a:xfrm>
          <a:prstGeom prst="rect">
            <a:avLst/>
          </a:prstGeom>
          <a:noFill/>
          <a:ln w="9525">
            <a:noFill/>
            <a:miter lim="800000"/>
            <a:headEnd/>
            <a:tailEnd/>
          </a:ln>
        </p:spPr>
        <p:txBody>
          <a:bodyPr>
            <a:spAutoFit/>
          </a:bodyPr>
          <a:lstStyle/>
          <a:p>
            <a:pPr algn="ctr"/>
            <a:r>
              <a:rPr lang="en-US" b="1">
                <a:latin typeface="Times New Roman" pitchFamily="18" charset="0"/>
              </a:rPr>
              <a:t>Review Figure 7-9 and its caption on page 166</a:t>
            </a:r>
          </a:p>
          <a:p>
            <a:pPr algn="ctr"/>
            <a:endParaRPr lang="en-US" b="1">
              <a:latin typeface="Times New Roman" pitchFamily="18" charset="0"/>
            </a:endParaRPr>
          </a:p>
          <a:p>
            <a:pPr algn="ctr"/>
            <a:r>
              <a:rPr lang="en-US" b="1">
                <a:latin typeface="Times New Roman" pitchFamily="18" charset="0"/>
              </a:rPr>
              <a:t>How might it have affected Josef Pitel to be the sole survivor in his family?</a:t>
            </a:r>
          </a:p>
          <a:p>
            <a:pPr algn="ctr"/>
            <a:endParaRPr lang="en-US" sz="800" b="1">
              <a:latin typeface="Times New Roman" pitchFamily="18" charset="0"/>
            </a:endParaRPr>
          </a:p>
          <a:p>
            <a:pPr algn="ctr"/>
            <a:r>
              <a:rPr lang="en-US" b="1">
                <a:solidFill>
                  <a:srgbClr val="002060"/>
                </a:solidFill>
                <a:latin typeface="Times New Roman" pitchFamily="18" charset="0"/>
              </a:rPr>
              <a:t>Why is it important that his photograph exists?</a:t>
            </a:r>
          </a:p>
          <a:p>
            <a:pPr algn="ctr"/>
            <a:endParaRPr lang="en-US" sz="800" b="1">
              <a:solidFill>
                <a:schemeClr val="accent2"/>
              </a:solidFill>
              <a:latin typeface="Times New Roman" pitchFamily="18" charset="0"/>
            </a:endParaRPr>
          </a:p>
          <a:p>
            <a:pPr algn="ctr"/>
            <a:r>
              <a:rPr lang="en-US" b="1">
                <a:latin typeface="Times New Roman" pitchFamily="18" charset="0"/>
              </a:rPr>
              <a:t>What might have happened to other victims’ stories and memories if there were no photographs or written accounts of their tragedy?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3317"/>
                                        </p:tgtEl>
                                        <p:attrNameLst>
                                          <p:attrName>style.visibility</p:attrName>
                                        </p:attrNameLst>
                                      </p:cBhvr>
                                      <p:to>
                                        <p:strVal val="visible"/>
                                      </p:to>
                                    </p:set>
                                    <p:anim to="" calcmode="lin" valueType="num">
                                      <p:cBhvr>
                                        <p:cTn id="7" dur="1" fill="hold"/>
                                        <p:tgtEl>
                                          <p:spTgt spid="13317"/>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13316"/>
                                        </p:tgtEl>
                                        <p:attrNameLst>
                                          <p:attrName>style.visibility</p:attrName>
                                        </p:attrNameLst>
                                      </p:cBhvr>
                                      <p:to>
                                        <p:strVal val="visible"/>
                                      </p:to>
                                    </p:set>
                                    <p:anim to="" calcmode="lin" valueType="num">
                                      <p:cBhvr>
                                        <p:cTn id="10" dur="1" fill="hold"/>
                                        <p:tgtEl>
                                          <p:spTgt spid="1331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13318"/>
                                        </p:tgtEl>
                                        <p:attrNameLst>
                                          <p:attrName>style.visibility</p:attrName>
                                        </p:attrNameLst>
                                      </p:cBhvr>
                                      <p:to>
                                        <p:strVal val="visible"/>
                                      </p:to>
                                    </p:set>
                                    <p:anim to="" calcmode="lin" valueType="num">
                                      <p:cBhvr>
                                        <p:cTn id="13" dur="1" fill="hold"/>
                                        <p:tgtEl>
                                          <p:spTgt spid="1331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3319">
                                            <p:txEl>
                                              <p:pRg st="0" end="0"/>
                                            </p:txEl>
                                          </p:spTgt>
                                        </p:tgtEl>
                                        <p:attrNameLst>
                                          <p:attrName>style.visibility</p:attrName>
                                        </p:attrNameLst>
                                      </p:cBhvr>
                                      <p:to>
                                        <p:strVal val="visible"/>
                                      </p:to>
                                    </p:set>
                                    <p:anim to="" calcmode="lin" valueType="num">
                                      <p:cBhvr>
                                        <p:cTn id="16" dur="1" fill="hold"/>
                                        <p:tgtEl>
                                          <p:spTgt spid="13319">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13319">
                                            <p:txEl>
                                              <p:pRg st="2" end="2"/>
                                            </p:txEl>
                                          </p:spTgt>
                                        </p:tgtEl>
                                        <p:attrNameLst>
                                          <p:attrName>style.visibility</p:attrName>
                                        </p:attrNameLst>
                                      </p:cBhvr>
                                      <p:to>
                                        <p:strVal val="visible"/>
                                      </p:to>
                                    </p:set>
                                    <p:anim to="" calcmode="lin" valueType="num">
                                      <p:cBhvr>
                                        <p:cTn id="21" dur="1" fill="hold"/>
                                        <p:tgtEl>
                                          <p:spTgt spid="13319">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13319">
                                            <p:txEl>
                                              <p:pRg st="4" end="4"/>
                                            </p:txEl>
                                          </p:spTgt>
                                        </p:tgtEl>
                                        <p:attrNameLst>
                                          <p:attrName>style.visibility</p:attrName>
                                        </p:attrNameLst>
                                      </p:cBhvr>
                                      <p:to>
                                        <p:strVal val="visible"/>
                                      </p:to>
                                    </p:set>
                                    <p:anim to="" calcmode="lin" valueType="num">
                                      <p:cBhvr>
                                        <p:cTn id="26" dur="1" fill="hold"/>
                                        <p:tgtEl>
                                          <p:spTgt spid="13319">
                                            <p:txEl>
                                              <p:pRg st="4" end="4"/>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13319">
                                            <p:txEl>
                                              <p:pRg st="6" end="6"/>
                                            </p:txEl>
                                          </p:spTgt>
                                        </p:tgtEl>
                                        <p:attrNameLst>
                                          <p:attrName>style.visibility</p:attrName>
                                        </p:attrNameLst>
                                      </p:cBhvr>
                                      <p:to>
                                        <p:strVal val="visible"/>
                                      </p:to>
                                    </p:set>
                                    <p:anim to="" calcmode="lin" valueType="num">
                                      <p:cBhvr>
                                        <p:cTn id="31" dur="1" fill="hold"/>
                                        <p:tgtEl>
                                          <p:spTgt spid="1331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4340"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Shoah – The Holocaust</a:t>
            </a:r>
          </a:p>
        </p:txBody>
      </p:sp>
      <p:sp>
        <p:nvSpPr>
          <p:cNvPr id="14341" name="Text Box 5"/>
          <p:cNvSpPr txBox="1">
            <a:spLocks noChangeArrowheads="1"/>
          </p:cNvSpPr>
          <p:nvPr/>
        </p:nvSpPr>
        <p:spPr bwMode="auto">
          <a:xfrm>
            <a:off x="0" y="1524000"/>
            <a:ext cx="9144000" cy="915988"/>
          </a:xfrm>
          <a:prstGeom prst="rect">
            <a:avLst/>
          </a:prstGeom>
          <a:noFill/>
          <a:ln w="9525">
            <a:noFill/>
            <a:miter lim="800000"/>
            <a:headEnd/>
            <a:tailEnd/>
          </a:ln>
        </p:spPr>
        <p:txBody>
          <a:bodyPr>
            <a:spAutoFit/>
          </a:bodyPr>
          <a:lstStyle/>
          <a:p>
            <a:pPr algn="ctr"/>
            <a:r>
              <a:rPr lang="en-US" b="1">
                <a:latin typeface="Times New Roman" pitchFamily="18" charset="0"/>
              </a:rPr>
              <a:t>Read (or re-read) pages 166-167 </a:t>
            </a:r>
          </a:p>
          <a:p>
            <a:pPr algn="ctr"/>
            <a:endParaRPr lang="en-US" b="1">
              <a:latin typeface="Times New Roman" pitchFamily="18" charset="0"/>
            </a:endParaRPr>
          </a:p>
          <a:p>
            <a:pPr algn="ctr"/>
            <a:r>
              <a:rPr lang="en-US" b="1">
                <a:latin typeface="Times New Roman" pitchFamily="18" charset="0"/>
              </a:rPr>
              <a:t>With a partner, respond to </a:t>
            </a:r>
            <a:r>
              <a:rPr lang="en-US" b="1" i="1">
                <a:latin typeface="Times New Roman" pitchFamily="18" charset="0"/>
              </a:rPr>
              <a:t>Explorations</a:t>
            </a:r>
          </a:p>
        </p:txBody>
      </p:sp>
      <p:pic>
        <p:nvPicPr>
          <p:cNvPr id="14342" name="Picture 6" descr="Fig7-09_p166.jpg"/>
          <p:cNvPicPr>
            <a:picLocks noChangeAspect="1" noChangeArrowheads="1"/>
          </p:cNvPicPr>
          <p:nvPr/>
        </p:nvPicPr>
        <p:blipFill>
          <a:blip r:embed="rId3" cstate="print"/>
          <a:srcRect/>
          <a:stretch>
            <a:fillRect/>
          </a:stretch>
        </p:blipFill>
        <p:spPr bwMode="auto">
          <a:xfrm>
            <a:off x="2057400" y="2743200"/>
            <a:ext cx="5105400" cy="3295650"/>
          </a:xfrm>
          <a:prstGeom prst="rect">
            <a:avLst/>
          </a:prstGeom>
          <a:noFill/>
          <a:ln w="9525">
            <a:noFill/>
            <a:miter lim="800000"/>
            <a:headEnd/>
            <a:tailEnd/>
          </a:ln>
        </p:spPr>
      </p:pic>
      <p:sp>
        <p:nvSpPr>
          <p:cNvPr id="14343" name="Text Box 7"/>
          <p:cNvSpPr txBox="1">
            <a:spLocks noChangeArrowheads="1"/>
          </p:cNvSpPr>
          <p:nvPr/>
        </p:nvSpPr>
        <p:spPr bwMode="auto">
          <a:xfrm>
            <a:off x="0" y="6262688"/>
            <a:ext cx="9144000" cy="366712"/>
          </a:xfrm>
          <a:prstGeom prst="rect">
            <a:avLst/>
          </a:prstGeom>
          <a:noFill/>
          <a:ln w="9525">
            <a:noFill/>
            <a:miter lim="800000"/>
            <a:headEnd/>
            <a:tailEnd/>
          </a:ln>
        </p:spPr>
        <p:txBody>
          <a:bodyPr>
            <a:spAutoFit/>
          </a:bodyPr>
          <a:lstStyle/>
          <a:p>
            <a:pPr algn="ctr"/>
            <a:r>
              <a:rPr lang="en-US" b="1">
                <a:latin typeface="Times New Roman" pitchFamily="18" charset="0"/>
              </a:rPr>
              <a:t>With two other people, complete the </a:t>
            </a:r>
            <a:r>
              <a:rPr lang="en-US" b="1" i="1">
                <a:latin typeface="Times New Roman" pitchFamily="18" charset="0"/>
              </a:rPr>
              <a:t>Reflect and Respond </a:t>
            </a:r>
            <a:r>
              <a:rPr lang="en-US" b="1">
                <a:latin typeface="Times New Roman" pitchFamily="18" charset="0"/>
              </a:rPr>
              <a:t>on page 168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4338"/>
                                        </p:tgtEl>
                                        <p:attrNameLst>
                                          <p:attrName>style.visibility</p:attrName>
                                        </p:attrNameLst>
                                      </p:cBhvr>
                                      <p:to>
                                        <p:strVal val="visible"/>
                                      </p:to>
                                    </p:set>
                                    <p:anim to="" calcmode="lin" valueType="num">
                                      <p:cBhvr>
                                        <p:cTn id="7" dur="1" fill="hold"/>
                                        <p:tgtEl>
                                          <p:spTgt spid="1433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4340"/>
                                        </p:tgtEl>
                                        <p:attrNameLst>
                                          <p:attrName>style.visibility</p:attrName>
                                        </p:attrNameLst>
                                      </p:cBhvr>
                                      <p:to>
                                        <p:strVal val="visible"/>
                                      </p:to>
                                    </p:set>
                                    <p:anim to="" calcmode="lin" valueType="num">
                                      <p:cBhvr>
                                        <p:cTn id="10" dur="1" fill="hold"/>
                                        <p:tgtEl>
                                          <p:spTgt spid="14340"/>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4341">
                                            <p:txEl>
                                              <p:pRg st="0" end="0"/>
                                            </p:txEl>
                                          </p:spTgt>
                                        </p:tgtEl>
                                        <p:attrNameLst>
                                          <p:attrName>style.visibility</p:attrName>
                                        </p:attrNameLst>
                                      </p:cBhvr>
                                      <p:to>
                                        <p:strVal val="visible"/>
                                      </p:to>
                                    </p:set>
                                    <p:anim to="" calcmode="lin" valueType="num">
                                      <p:cBhvr>
                                        <p:cTn id="13" dur="1" fill="hold"/>
                                        <p:tgtEl>
                                          <p:spTgt spid="14341">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4341">
                                            <p:txEl>
                                              <p:pRg st="2" end="2"/>
                                            </p:txEl>
                                          </p:spTgt>
                                        </p:tgtEl>
                                        <p:attrNameLst>
                                          <p:attrName>style.visibility</p:attrName>
                                        </p:attrNameLst>
                                      </p:cBhvr>
                                      <p:to>
                                        <p:strVal val="visible"/>
                                      </p:to>
                                    </p:set>
                                    <p:anim to="" calcmode="lin" valueType="num">
                                      <p:cBhvr>
                                        <p:cTn id="16" dur="1" fill="hold"/>
                                        <p:tgtEl>
                                          <p:spTgt spid="14341">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4342"/>
                                        </p:tgtEl>
                                        <p:attrNameLst>
                                          <p:attrName>style.visibility</p:attrName>
                                        </p:attrNameLst>
                                      </p:cBhvr>
                                      <p:to>
                                        <p:strVal val="visible"/>
                                      </p:to>
                                    </p:set>
                                    <p:anim to="" calcmode="lin" valueType="num">
                                      <p:cBhvr>
                                        <p:cTn id="19" dur="1" fill="hold"/>
                                        <p:tgtEl>
                                          <p:spTgt spid="14342"/>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14343">
                                            <p:txEl>
                                              <p:pRg st="0" end="0"/>
                                            </p:txEl>
                                          </p:spTgt>
                                        </p:tgtEl>
                                        <p:attrNameLst>
                                          <p:attrName>style.visibility</p:attrName>
                                        </p:attrNameLst>
                                      </p:cBhvr>
                                      <p:to>
                                        <p:strVal val="visible"/>
                                      </p:to>
                                    </p:set>
                                    <p:anim to="" calcmode="lin" valueType="num">
                                      <p:cBhvr>
                                        <p:cTn id="24" dur="1" fill="hold"/>
                                        <p:tgtEl>
                                          <p:spTgt spid="1434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2-3220"/>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Last Days</a:t>
            </a:r>
          </a:p>
        </p:txBody>
      </p:sp>
      <p:sp>
        <p:nvSpPr>
          <p:cNvPr id="16388" name="Text Box 4"/>
          <p:cNvSpPr txBox="1">
            <a:spLocks noChangeArrowheads="1"/>
          </p:cNvSpPr>
          <p:nvPr/>
        </p:nvSpPr>
        <p:spPr bwMode="auto">
          <a:xfrm>
            <a:off x="0" y="1066800"/>
            <a:ext cx="9144000" cy="923925"/>
          </a:xfrm>
          <a:prstGeom prst="rect">
            <a:avLst/>
          </a:prstGeom>
          <a:noFill/>
          <a:ln w="9525">
            <a:noFill/>
            <a:miter lim="800000"/>
            <a:headEnd/>
            <a:tailEnd/>
          </a:ln>
        </p:spPr>
        <p:txBody>
          <a:bodyPr>
            <a:spAutoFit/>
          </a:bodyPr>
          <a:lstStyle/>
          <a:p>
            <a:pPr algn="ctr"/>
            <a:r>
              <a:rPr lang="en-US" b="1">
                <a:latin typeface="Times New Roman" pitchFamily="18" charset="0"/>
              </a:rPr>
              <a:t>The Story of Five Survivors</a:t>
            </a:r>
          </a:p>
          <a:p>
            <a:pPr algn="ctr"/>
            <a:endParaRPr lang="en-US" b="1" i="1">
              <a:latin typeface="Times New Roman" pitchFamily="18" charset="0"/>
            </a:endParaRPr>
          </a:p>
          <a:p>
            <a:pPr algn="ctr"/>
            <a:r>
              <a:rPr lang="en-US" b="1" i="1">
                <a:latin typeface="Times New Roman" pitchFamily="18" charset="0"/>
              </a:rPr>
              <a:t>A Preview</a:t>
            </a: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3 minutes </a:t>
            </a:r>
          </a:p>
        </p:txBody>
      </p:sp>
      <p:pic>
        <p:nvPicPr>
          <p:cNvPr id="7" name="The Last Days Documentary Film Trailer_1.wmv">
            <a:hlinkClick r:id="" action="ppaction://media"/>
          </p:cNvPr>
          <p:cNvPicPr>
            <a:picLocks noRot="1" noChangeAspect="1"/>
          </p:cNvPicPr>
          <p:nvPr>
            <a:videoFile r:link="rId1"/>
          </p:nvPr>
        </p:nvPicPr>
        <p:blipFill>
          <a:blip r:embed="rId4" cstate="print"/>
          <a:srcRect/>
          <a:stretch>
            <a:fillRect/>
          </a:stretch>
        </p:blipFill>
        <p:spPr bwMode="auto">
          <a:xfrm>
            <a:off x="2667000" y="2571750"/>
            <a:ext cx="3886200" cy="2914650"/>
          </a:xfrm>
          <a:prstGeom prst="rect">
            <a:avLst/>
          </a:prstGeom>
          <a:noFill/>
          <a:ln w="9525">
            <a:noFill/>
            <a:miter lim="800000"/>
            <a:headEnd/>
            <a:tailEnd/>
          </a:ln>
        </p:spPr>
      </p:pic>
      <p:pic>
        <p:nvPicPr>
          <p:cNvPr id="8" name="Picture 11" descr="51F4FYKDXWL"/>
          <p:cNvPicPr>
            <a:picLocks noChangeAspect="1" noChangeArrowheads="1"/>
          </p:cNvPicPr>
          <p:nvPr/>
        </p:nvPicPr>
        <p:blipFill>
          <a:blip r:embed="rId5" cstate="print"/>
          <a:srcRect/>
          <a:stretch>
            <a:fillRect/>
          </a:stretch>
        </p:blipFill>
        <p:spPr bwMode="auto">
          <a:xfrm>
            <a:off x="2514600" y="2057400"/>
            <a:ext cx="41148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 to="" calcmode="lin" valueType="num">
                                      <p:cBhvr>
                                        <p:cTn id="10" dur="1" fill="hold"/>
                                        <p:tgtEl>
                                          <p:spTgt spid="163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to="" calcmode="lin" valueType="num">
                                      <p:cBhvr>
                                        <p:cTn id="13" dur="1" fill="hold"/>
                                        <p:tgtEl>
                                          <p:spTgt spid="163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88">
                                            <p:txEl>
                                              <p:pRg st="2" end="2"/>
                                            </p:txEl>
                                          </p:spTgt>
                                        </p:tgtEl>
                                        <p:attrNameLst>
                                          <p:attrName>style.visibility</p:attrName>
                                        </p:attrNameLst>
                                      </p:cBhvr>
                                      <p:to>
                                        <p:strVal val="visible"/>
                                      </p:to>
                                    </p:set>
                                    <p:anim to="" calcmode="lin" valueType="num">
                                      <p:cBhvr>
                                        <p:cTn id="16" dur="1" fill="hold"/>
                                        <p:tgtEl>
                                          <p:spTgt spid="16388">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16393">
                                            <p:txEl>
                                              <p:pRg st="0" end="0"/>
                                            </p:txEl>
                                          </p:spTgt>
                                        </p:tgtEl>
                                        <p:attrNameLst>
                                          <p:attrName>style.visibility</p:attrName>
                                        </p:attrNameLst>
                                      </p:cBhvr>
                                      <p:to>
                                        <p:strVal val="visible"/>
                                      </p:to>
                                    </p:set>
                                    <p:anim to="" calcmode="lin" valueType="num">
                                      <p:cBhvr>
                                        <p:cTn id="27" dur="1" fill="hold"/>
                                        <p:tgtEl>
                                          <p:spTgt spid="16393">
                                            <p:txEl>
                                              <p:pRg st="0" end="0"/>
                                            </p:txEl>
                                          </p:spTgt>
                                        </p:tgtEl>
                                        <p:attrNameLst>
                                          <p:attrName/>
                                        </p:attrNameLst>
                                      </p:cBhvr>
                                    </p:anim>
                                  </p:childTnLst>
                                </p:cTn>
                              </p:par>
                              <p:par>
                                <p:cTn id="28" presetID="24" presetClass="exit" presetSubtype="0" fill="hold" nodeType="withEffect">
                                  <p:stCondLst>
                                    <p:cond delay="0"/>
                                  </p:stCondLst>
                                  <p:childTnLst>
                                    <p:anim to="" calcmode="lin" valueType="num">
                                      <p:cBhvr>
                                        <p:cTn id="29" dur="1"/>
                                        <p:tgtEl>
                                          <p:spTgt spid="8"/>
                                        </p:tgtEl>
                                        <p:attrNameLst>
                                          <p:attrName/>
                                        </p:attrNameLst>
                                      </p:cBhvr>
                                    </p:anim>
                                    <p:set>
                                      <p:cBhvr>
                                        <p:cTn id="30"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p:cTn id="31"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163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72-3220"/>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6387" name="Text Box 3"/>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The Last Days</a:t>
            </a:r>
          </a:p>
        </p:txBody>
      </p:sp>
      <p:sp>
        <p:nvSpPr>
          <p:cNvPr id="16388" name="Text Box 4"/>
          <p:cNvSpPr txBox="1">
            <a:spLocks noChangeArrowheads="1"/>
          </p:cNvSpPr>
          <p:nvPr/>
        </p:nvSpPr>
        <p:spPr bwMode="auto">
          <a:xfrm>
            <a:off x="0" y="1066800"/>
            <a:ext cx="9144000" cy="366713"/>
          </a:xfrm>
          <a:prstGeom prst="rect">
            <a:avLst/>
          </a:prstGeom>
          <a:noFill/>
          <a:ln w="9525">
            <a:noFill/>
            <a:miter lim="800000"/>
            <a:headEnd/>
            <a:tailEnd/>
          </a:ln>
        </p:spPr>
        <p:txBody>
          <a:bodyPr>
            <a:spAutoFit/>
          </a:bodyPr>
          <a:lstStyle/>
          <a:p>
            <a:pPr algn="ctr"/>
            <a:r>
              <a:rPr lang="en-US" b="1">
                <a:latin typeface="Times New Roman" pitchFamily="18" charset="0"/>
              </a:rPr>
              <a:t>The Story of Five Survivors</a:t>
            </a:r>
            <a:endParaRPr lang="en-US" b="1" i="1">
              <a:latin typeface="Times New Roman" pitchFamily="18" charset="0"/>
            </a:endParaRPr>
          </a:p>
        </p:txBody>
      </p:sp>
      <p:sp>
        <p:nvSpPr>
          <p:cNvPr id="16393" name="Rectangle 9"/>
          <p:cNvSpPr>
            <a:spLocks noChangeArrowheads="1"/>
          </p:cNvSpPr>
          <p:nvPr/>
        </p:nvSpPr>
        <p:spPr bwMode="auto">
          <a:xfrm>
            <a:off x="0" y="6324600"/>
            <a:ext cx="9144000" cy="214313"/>
          </a:xfrm>
          <a:prstGeom prst="rect">
            <a:avLst/>
          </a:prstGeom>
          <a:noFill/>
          <a:ln w="9525">
            <a:noFill/>
            <a:miter lim="800000"/>
            <a:headEnd/>
            <a:tailEnd/>
          </a:ln>
        </p:spPr>
        <p:txBody>
          <a:bodyPr>
            <a:spAutoFit/>
          </a:bodyPr>
          <a:lstStyle/>
          <a:p>
            <a:pPr algn="ctr">
              <a:spcBef>
                <a:spcPct val="50000"/>
              </a:spcBef>
            </a:pPr>
            <a:r>
              <a:rPr lang="en-US" sz="800" b="1">
                <a:latin typeface="Times New Roman" pitchFamily="18" charset="0"/>
              </a:rPr>
              <a:t>87 minutes </a:t>
            </a:r>
          </a:p>
        </p:txBody>
      </p:sp>
      <p:pic>
        <p:nvPicPr>
          <p:cNvPr id="16395" name="Picture 11" descr="51F4FYKDXWL"/>
          <p:cNvPicPr>
            <a:picLocks noChangeAspect="1" noChangeArrowheads="1"/>
          </p:cNvPicPr>
          <p:nvPr/>
        </p:nvPicPr>
        <p:blipFill>
          <a:blip r:embed="rId3" cstate="print"/>
          <a:srcRect/>
          <a:stretch>
            <a:fillRect/>
          </a:stretch>
        </p:blipFill>
        <p:spPr bwMode="auto">
          <a:xfrm>
            <a:off x="2514600" y="2057400"/>
            <a:ext cx="4114800"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to="" calcmode="lin" valueType="num">
                                      <p:cBhvr>
                                        <p:cTn id="7" dur="1" fill="hold"/>
                                        <p:tgtEl>
                                          <p:spTgt spid="1638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6387"/>
                                        </p:tgtEl>
                                        <p:attrNameLst>
                                          <p:attrName>style.visibility</p:attrName>
                                        </p:attrNameLst>
                                      </p:cBhvr>
                                      <p:to>
                                        <p:strVal val="visible"/>
                                      </p:to>
                                    </p:set>
                                    <p:anim to="" calcmode="lin" valueType="num">
                                      <p:cBhvr>
                                        <p:cTn id="10" dur="1" fill="hold"/>
                                        <p:tgtEl>
                                          <p:spTgt spid="16387"/>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6388">
                                            <p:txEl>
                                              <p:pRg st="0" end="0"/>
                                            </p:txEl>
                                          </p:spTgt>
                                        </p:tgtEl>
                                        <p:attrNameLst>
                                          <p:attrName>style.visibility</p:attrName>
                                        </p:attrNameLst>
                                      </p:cBhvr>
                                      <p:to>
                                        <p:strVal val="visible"/>
                                      </p:to>
                                    </p:set>
                                    <p:anim to="" calcmode="lin" valueType="num">
                                      <p:cBhvr>
                                        <p:cTn id="13" dur="1" fill="hold"/>
                                        <p:tgtEl>
                                          <p:spTgt spid="1638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6393">
                                            <p:txEl>
                                              <p:pRg st="0" end="0"/>
                                            </p:txEl>
                                          </p:spTgt>
                                        </p:tgtEl>
                                        <p:attrNameLst>
                                          <p:attrName>style.visibility</p:attrName>
                                        </p:attrNameLst>
                                      </p:cBhvr>
                                      <p:to>
                                        <p:strVal val="visible"/>
                                      </p:to>
                                    </p:set>
                                    <p:anim to="" calcmode="lin" valueType="num">
                                      <p:cBhvr>
                                        <p:cTn id="16" dur="1" fill="hold"/>
                                        <p:tgtEl>
                                          <p:spTgt spid="16393">
                                            <p:txEl>
                                              <p:pRg st="0" end="0"/>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6395"/>
                                        </p:tgtEl>
                                        <p:attrNameLst>
                                          <p:attrName>style.visibility</p:attrName>
                                        </p:attrNameLst>
                                      </p:cBhvr>
                                      <p:to>
                                        <p:strVal val="visible"/>
                                      </p:to>
                                    </p:set>
                                    <p:anim to="" calcmode="lin" valueType="num">
                                      <p:cBhvr>
                                        <p:cTn id="19" dur="1" fill="hold"/>
                                        <p:tgtEl>
                                          <p:spTgt spid="1639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0" y="0"/>
            <a:ext cx="9144000" cy="1143000"/>
          </a:xfrm>
          <a:noFill/>
        </p:spPr>
        <p:txBody>
          <a:bodyPr/>
          <a:lstStyle/>
          <a:p>
            <a:pPr eaLnBrk="1" hangingPunct="1"/>
            <a:r>
              <a:rPr lang="en-US" sz="3600" b="1" smtClean="0">
                <a:solidFill>
                  <a:srgbClr val="002060"/>
                </a:solidFill>
                <a:latin typeface="Times New Roman" pitchFamily="18" charset="0"/>
              </a:rPr>
              <a:t>And Finally…</a:t>
            </a:r>
          </a:p>
        </p:txBody>
      </p:sp>
      <p:sp>
        <p:nvSpPr>
          <p:cNvPr id="15364"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 to="" calcmode="lin" valueType="num">
                                      <p:cBhvr>
                                        <p:cTn id="13"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accent3">
            <a:lumMod val="75000"/>
          </a:schemeClr>
        </a:solidFill>
        <a:effectLst/>
      </p:bgPr>
    </p:bg>
    <p:spTree>
      <p:nvGrpSpPr>
        <p:cNvPr id="1" name=""/>
        <p:cNvGrpSpPr/>
        <p:nvPr/>
      </p:nvGrpSpPr>
      <p:grpSpPr>
        <a:xfrm>
          <a:off x="0" y="0"/>
          <a:ext cx="0" cy="0"/>
          <a:chOff x="0" y="0"/>
          <a:chExt cx="0" cy="0"/>
        </a:xfrm>
      </p:grpSpPr>
      <p:pic>
        <p:nvPicPr>
          <p:cNvPr id="22541" name="Picture 13" descr="http://sc2.saugus.k12.ca.us/~ltalmadge/images/Homework.gif"/>
          <p:cNvPicPr>
            <a:picLocks noChangeAspect="1" noChangeArrowheads="1"/>
          </p:cNvPicPr>
          <p:nvPr/>
        </p:nvPicPr>
        <p:blipFill>
          <a:blip r:embed="rId2" cstate="print">
            <a:lum bright="9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p>
            <a:r>
              <a:rPr lang="en-CA" b="1" smtClean="0">
                <a:solidFill>
                  <a:srgbClr val="002060"/>
                </a:solidFill>
                <a:latin typeface="Times New Roman" pitchFamily="18" charset="0"/>
                <a:cs typeface="Times New Roman" pitchFamily="18" charset="0"/>
              </a:rPr>
              <a:t>Homework</a:t>
            </a:r>
          </a:p>
        </p:txBody>
      </p:sp>
      <p:sp>
        <p:nvSpPr>
          <p:cNvPr id="4" name="TextBox 3"/>
          <p:cNvSpPr txBox="1">
            <a:spLocks noChangeArrowheads="1"/>
          </p:cNvSpPr>
          <p:nvPr/>
        </p:nvSpPr>
        <p:spPr bwMode="auto">
          <a:xfrm>
            <a:off x="0" y="2895600"/>
            <a:ext cx="9144000" cy="1077218"/>
          </a:xfrm>
          <a:prstGeom prst="rect">
            <a:avLst/>
          </a:prstGeom>
          <a:noFill/>
          <a:ln w="9525">
            <a:noFill/>
            <a:miter lim="800000"/>
            <a:headEnd/>
            <a:tailEnd/>
          </a:ln>
        </p:spPr>
        <p:txBody>
          <a:bodyPr>
            <a:spAutoFit/>
          </a:bodyPr>
          <a:lstStyle/>
          <a:p>
            <a:pPr algn="ctr"/>
            <a:r>
              <a:rPr lang="en-CA" sz="2000" b="1" dirty="0">
                <a:latin typeface="Times New Roman" pitchFamily="18" charset="0"/>
                <a:cs typeface="Times New Roman" pitchFamily="18" charset="0"/>
              </a:rPr>
              <a:t>Scrapbook Project </a:t>
            </a:r>
            <a:endParaRPr lang="en-US" sz="2000" b="1" dirty="0">
              <a:latin typeface="Times New Roman" pitchFamily="18" charset="0"/>
              <a:cs typeface="Times New Roman" pitchFamily="18" charset="0"/>
            </a:endParaRPr>
          </a:p>
          <a:p>
            <a:pPr algn="ctr"/>
            <a:r>
              <a:rPr lang="en-CA" sz="2800" b="1" i="1" dirty="0">
                <a:latin typeface="Times New Roman" pitchFamily="18" charset="0"/>
                <a:cs typeface="Times New Roman" pitchFamily="18" charset="0"/>
              </a:rPr>
              <a:t>Genocide</a:t>
            </a:r>
            <a:endParaRPr lang="en-US" sz="2800" b="1" i="1" dirty="0">
              <a:latin typeface="Times New Roman" pitchFamily="18" charset="0"/>
              <a:cs typeface="Times New Roman" pitchFamily="18" charset="0"/>
            </a:endParaRPr>
          </a:p>
          <a:p>
            <a:pPr algn="ctr"/>
            <a:endParaRPr lang="en-CA" sz="1600" b="1"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22541"/>
                                        </p:tgtEl>
                                        <p:attrNameLst>
                                          <p:attrName>style.visibility</p:attrName>
                                        </p:attrNameLst>
                                      </p:cBhvr>
                                      <p:to>
                                        <p:strVal val="visible"/>
                                      </p:to>
                                    </p:set>
                                    <p:anim to="" calcmode="lin" valueType="num">
                                      <p:cBhvr>
                                        <p:cTn id="10" dur="1" fill="hold"/>
                                        <p:tgtEl>
                                          <p:spTgt spid="22541"/>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to="" calcmode="lin" valueType="num">
                                      <p:cBhvr>
                                        <p:cTn id="15" dur="1" fill="hold"/>
                                        <p:tgtEl>
                                          <p:spTgt spid="4">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to="" calcmode="lin" valueType="num">
                                      <p:cBhvr>
                                        <p:cTn id="20" dur="1" fill="hold"/>
                                        <p:tgtEl>
                                          <p:spTgt spid="4">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http://machetera.files.wordpress.com/2008/03/icc.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 name="TextBox 3"/>
          <p:cNvSpPr txBox="1">
            <a:spLocks noChangeArrowheads="1"/>
          </p:cNvSpPr>
          <p:nvPr/>
        </p:nvSpPr>
        <p:spPr bwMode="auto">
          <a:xfrm>
            <a:off x="0" y="228600"/>
            <a:ext cx="9144000" cy="554038"/>
          </a:xfrm>
          <a:prstGeom prst="rect">
            <a:avLst/>
          </a:prstGeom>
          <a:noFill/>
          <a:ln w="9525">
            <a:noFill/>
            <a:miter lim="800000"/>
            <a:headEnd/>
            <a:tailEnd/>
          </a:ln>
        </p:spPr>
        <p:txBody>
          <a:bodyPr>
            <a:spAutoFit/>
          </a:bodyPr>
          <a:lstStyle/>
          <a:p>
            <a:pPr algn="ctr"/>
            <a:r>
              <a:rPr lang="en-CA" sz="3000" b="1">
                <a:solidFill>
                  <a:srgbClr val="002060"/>
                </a:solidFill>
                <a:latin typeface="Times New Roman" pitchFamily="18" charset="0"/>
                <a:cs typeface="Times New Roman" pitchFamily="18" charset="0"/>
              </a:rPr>
              <a:t>Why was the International Criminal Court created?</a:t>
            </a:r>
          </a:p>
        </p:txBody>
      </p:sp>
      <p:sp>
        <p:nvSpPr>
          <p:cNvPr id="5" name="Text Box 5"/>
          <p:cNvSpPr txBox="1">
            <a:spLocks noChangeArrowheads="1"/>
          </p:cNvSpPr>
          <p:nvPr/>
        </p:nvSpPr>
        <p:spPr bwMode="auto">
          <a:xfrm>
            <a:off x="838200" y="2514600"/>
            <a:ext cx="4191000" cy="23082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your partner, read page 170</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and complete the </a:t>
            </a:r>
            <a:r>
              <a:rPr lang="en-US" b="1" i="1">
                <a:latin typeface="Times New Roman" pitchFamily="18" charset="0"/>
              </a:rPr>
              <a:t>Activity</a:t>
            </a:r>
            <a:r>
              <a:rPr lang="en-US" b="1">
                <a:latin typeface="Times New Roman" pitchFamily="18" charset="0"/>
              </a:rPr>
              <a:t>, keep in mind the question above</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did you respond to the </a:t>
            </a:r>
            <a:r>
              <a:rPr lang="en-US" b="1" i="1">
                <a:latin typeface="Times New Roman" pitchFamily="18" charset="0"/>
              </a:rPr>
              <a:t>Activity</a:t>
            </a:r>
            <a:r>
              <a:rPr lang="en-US" b="1">
                <a:latin typeface="Times New Roman" pitchFamily="18" charset="0"/>
              </a:rPr>
              <a:t>?</a:t>
            </a:r>
          </a:p>
        </p:txBody>
      </p:sp>
      <p:pic>
        <p:nvPicPr>
          <p:cNvPr id="17409" name="Picture 1" descr="Fig7-12_p170.jpg"/>
          <p:cNvPicPr>
            <a:picLocks noChangeAspect="1" noChangeArrowheads="1"/>
          </p:cNvPicPr>
          <p:nvPr/>
        </p:nvPicPr>
        <p:blipFill>
          <a:blip r:embed="rId3" cstate="print"/>
          <a:srcRect/>
          <a:stretch>
            <a:fillRect/>
          </a:stretch>
        </p:blipFill>
        <p:spPr bwMode="auto">
          <a:xfrm>
            <a:off x="5791200" y="1219200"/>
            <a:ext cx="2362200" cy="4918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 to="" calcmode="lin" valueType="num">
                                      <p:cBhvr>
                                        <p:cTn id="10" dur="1" fill="hold"/>
                                        <p:tgtEl>
                                          <p:spTgt spid="5">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7411"/>
                                        </p:tgtEl>
                                        <p:attrNameLst>
                                          <p:attrName>style.visibility</p:attrName>
                                        </p:attrNameLst>
                                      </p:cBhvr>
                                      <p:to>
                                        <p:strVal val="visible"/>
                                      </p:to>
                                    </p:set>
                                    <p:anim to="" calcmode="lin" valueType="num">
                                      <p:cBhvr>
                                        <p:cTn id="13" dur="1" fill="hold"/>
                                        <p:tgtEl>
                                          <p:spTgt spid="1741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7409"/>
                                        </p:tgtEl>
                                        <p:attrNameLst>
                                          <p:attrName>style.visibility</p:attrName>
                                        </p:attrNameLst>
                                      </p:cBhvr>
                                      <p:to>
                                        <p:strVal val="visible"/>
                                      </p:to>
                                    </p:set>
                                    <p:anim to="" calcmode="lin" valueType="num">
                                      <p:cBhvr>
                                        <p:cTn id="26" dur="1" fill="hold"/>
                                        <p:tgtEl>
                                          <p:spTgt spid="1740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descr="Fig7-14_p171.jpg"/>
          <p:cNvPicPr>
            <a:picLocks noChangeAspect="1" noChangeArrowheads="1"/>
          </p:cNvPicPr>
          <p:nvPr/>
        </p:nvPicPr>
        <p:blipFill>
          <a:blip r:embed="rId2" cstate="print">
            <a:lum bright="70000" contrast="-70000"/>
          </a:blip>
          <a:srcRect/>
          <a:stretch>
            <a:fillRect/>
          </a:stretch>
        </p:blipFill>
        <p:spPr bwMode="auto">
          <a:xfrm>
            <a:off x="0" y="0"/>
            <a:ext cx="9193213" cy="6858000"/>
          </a:xfrm>
          <a:prstGeom prst="rect">
            <a:avLst/>
          </a:prstGeom>
          <a:noFill/>
          <a:ln w="9525">
            <a:noFill/>
            <a:miter lim="800000"/>
            <a:headEnd/>
            <a:tailEnd/>
          </a:ln>
        </p:spPr>
      </p:pic>
      <p:sp>
        <p:nvSpPr>
          <p:cNvPr id="4" name="TextBox 3"/>
          <p:cNvSpPr txBox="1">
            <a:spLocks noChangeArrowheads="1"/>
          </p:cNvSpPr>
          <p:nvPr/>
        </p:nvSpPr>
        <p:spPr bwMode="auto">
          <a:xfrm>
            <a:off x="0" y="228600"/>
            <a:ext cx="9144000" cy="554038"/>
          </a:xfrm>
          <a:prstGeom prst="rect">
            <a:avLst/>
          </a:prstGeom>
          <a:noFill/>
          <a:ln w="9525">
            <a:noFill/>
            <a:miter lim="800000"/>
            <a:headEnd/>
            <a:tailEnd/>
          </a:ln>
        </p:spPr>
        <p:txBody>
          <a:bodyPr>
            <a:spAutoFit/>
          </a:bodyPr>
          <a:lstStyle/>
          <a:p>
            <a:pPr algn="ctr"/>
            <a:r>
              <a:rPr lang="en-CA" sz="3000" b="1">
                <a:solidFill>
                  <a:srgbClr val="002060"/>
                </a:solidFill>
                <a:latin typeface="Times New Roman" pitchFamily="18" charset="0"/>
                <a:cs typeface="Times New Roman" pitchFamily="18" charset="0"/>
              </a:rPr>
              <a:t>What lessons did people learn from the Holocaust?</a:t>
            </a:r>
          </a:p>
        </p:txBody>
      </p:sp>
      <p:sp>
        <p:nvSpPr>
          <p:cNvPr id="5" name="Text Box 5"/>
          <p:cNvSpPr txBox="1">
            <a:spLocks noChangeArrowheads="1"/>
          </p:cNvSpPr>
          <p:nvPr/>
        </p:nvSpPr>
        <p:spPr bwMode="auto">
          <a:xfrm>
            <a:off x="0" y="2078038"/>
            <a:ext cx="5257800" cy="424656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Respond to the above question with at least five points</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In groups of 2-3, read the sections titled  </a:t>
            </a:r>
          </a:p>
          <a:p>
            <a:pPr algn="ctr">
              <a:spcBef>
                <a:spcPct val="50000"/>
              </a:spcBef>
            </a:pPr>
            <a:r>
              <a:rPr lang="en-US" b="1">
                <a:solidFill>
                  <a:srgbClr val="002060"/>
                </a:solidFill>
                <a:latin typeface="Times New Roman" pitchFamily="18" charset="0"/>
              </a:rPr>
              <a:t>Crimes against Humanity in the Former Yugoslavia</a:t>
            </a:r>
          </a:p>
          <a:p>
            <a:pPr algn="ctr">
              <a:spcBef>
                <a:spcPct val="50000"/>
              </a:spcBef>
            </a:pPr>
            <a:r>
              <a:rPr lang="en-US" b="1">
                <a:latin typeface="Times New Roman" pitchFamily="18" charset="0"/>
              </a:rPr>
              <a:t>  and </a:t>
            </a:r>
          </a:p>
          <a:p>
            <a:pPr algn="ctr">
              <a:spcBef>
                <a:spcPct val="50000"/>
              </a:spcBef>
            </a:pPr>
            <a:r>
              <a:rPr lang="en-US" b="1">
                <a:solidFill>
                  <a:srgbClr val="002060"/>
                </a:solidFill>
                <a:latin typeface="Times New Roman" pitchFamily="18" charset="0"/>
              </a:rPr>
              <a:t>Crimes Against Humanity in Rwanda</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complete the handout </a:t>
            </a:r>
          </a:p>
          <a:p>
            <a:pPr algn="ctr">
              <a:spcBef>
                <a:spcPct val="50000"/>
              </a:spcBef>
            </a:pPr>
            <a:r>
              <a:rPr lang="en-US" b="1">
                <a:solidFill>
                  <a:srgbClr val="002060"/>
                </a:solidFill>
                <a:latin typeface="Times New Roman" pitchFamily="18" charset="0"/>
              </a:rPr>
              <a:t>Contemporary Examples of Crimes Against Humanity</a:t>
            </a:r>
          </a:p>
        </p:txBody>
      </p:sp>
      <p:pic>
        <p:nvPicPr>
          <p:cNvPr id="32770" name="Picture 2"/>
          <p:cNvPicPr>
            <a:picLocks noChangeAspect="1" noChangeArrowheads="1"/>
          </p:cNvPicPr>
          <p:nvPr/>
        </p:nvPicPr>
        <p:blipFill>
          <a:blip r:embed="rId3" cstate="print"/>
          <a:srcRect/>
          <a:stretch>
            <a:fillRect/>
          </a:stretch>
        </p:blipFill>
        <p:spPr bwMode="auto">
          <a:xfrm>
            <a:off x="5497513" y="2209800"/>
            <a:ext cx="3570287" cy="4038600"/>
          </a:xfrm>
          <a:prstGeom prst="rect">
            <a:avLst/>
          </a:prstGeom>
          <a:noFill/>
          <a:ln w="9525">
            <a:noFill/>
            <a:miter lim="800000"/>
            <a:headEnd/>
            <a:tailEnd/>
          </a:ln>
        </p:spPr>
      </p:pic>
      <p:sp>
        <p:nvSpPr>
          <p:cNvPr id="7" name="TextBox 6"/>
          <p:cNvSpPr txBox="1">
            <a:spLocks noChangeArrowheads="1"/>
          </p:cNvSpPr>
          <p:nvPr/>
        </p:nvSpPr>
        <p:spPr bwMode="auto">
          <a:xfrm>
            <a:off x="5562600" y="1685925"/>
            <a:ext cx="3429000" cy="523875"/>
          </a:xfrm>
          <a:prstGeom prst="rect">
            <a:avLst/>
          </a:prstGeom>
          <a:noFill/>
          <a:ln w="9525">
            <a:noFill/>
            <a:miter lim="800000"/>
            <a:headEnd/>
            <a:tailEnd/>
          </a:ln>
        </p:spPr>
        <p:txBody>
          <a:bodyPr>
            <a:spAutoFit/>
          </a:bodyPr>
          <a:lstStyle/>
          <a:p>
            <a:pPr algn="ctr">
              <a:spcBef>
                <a:spcPct val="50000"/>
              </a:spcBef>
            </a:pPr>
            <a:r>
              <a:rPr lang="en-US" sz="1400" b="1">
                <a:solidFill>
                  <a:srgbClr val="004274"/>
                </a:solidFill>
                <a:latin typeface="Times New Roman" pitchFamily="18" charset="0"/>
              </a:rPr>
              <a:t>Contemporary Examples of Crimes Against Humanity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 to="" calcmode="lin" valueType="num">
                                      <p:cBhvr>
                                        <p:cTn id="10" dur="1" fill="hold"/>
                                        <p:tgtEl>
                                          <p:spTgt spid="5">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2771"/>
                                        </p:tgtEl>
                                        <p:attrNameLst>
                                          <p:attrName>style.visibility</p:attrName>
                                        </p:attrNameLst>
                                      </p:cBhvr>
                                      <p:to>
                                        <p:strVal val="visible"/>
                                      </p:to>
                                    </p:set>
                                    <p:anim to="" calcmode="lin" valueType="num">
                                      <p:cBhvr>
                                        <p:cTn id="13" dur="1" fill="hold"/>
                                        <p:tgtEl>
                                          <p:spTgt spid="3277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to="" calcmode="lin" valueType="num">
                                      <p:cBhvr>
                                        <p:cTn id="21" dur="1" fill="hold"/>
                                        <p:tgtEl>
                                          <p:spTgt spid="5">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to="" calcmode="lin" valueType="num">
                                      <p:cBhvr>
                                        <p:cTn id="24" dur="1" fill="hold"/>
                                        <p:tgtEl>
                                          <p:spTgt spid="5">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to="" calcmode="lin" valueType="num">
                                      <p:cBhvr>
                                        <p:cTn id="27" dur="1" fill="hold"/>
                                        <p:tgtEl>
                                          <p:spTgt spid="5">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 to="" calcmode="lin" valueType="num">
                                      <p:cBhvr>
                                        <p:cTn id="32" dur="1" fill="hold"/>
                                        <p:tgtEl>
                                          <p:spTgt spid="5">
                                            <p:txEl>
                                              <p:pRg st="7" end="7"/>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to="" calcmode="lin" valueType="num">
                                      <p:cBhvr>
                                        <p:cTn id="35" dur="1" fill="hold"/>
                                        <p:tgtEl>
                                          <p:spTgt spid="5">
                                            <p:txEl>
                                              <p:pRg st="8" end="8"/>
                                            </p:txEl>
                                          </p:spTgt>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32770"/>
                                        </p:tgtEl>
                                        <p:attrNameLst>
                                          <p:attrName>style.visibility</p:attrName>
                                        </p:attrNameLst>
                                      </p:cBhvr>
                                      <p:to>
                                        <p:strVal val="visible"/>
                                      </p:to>
                                    </p:set>
                                    <p:anim to="" calcmode="lin" valueType="num">
                                      <p:cBhvr>
                                        <p:cTn id="38" dur="1" fill="hold"/>
                                        <p:tgtEl>
                                          <p:spTgt spid="32770"/>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to="" calcmode="lin" valueType="num">
                                      <p:cBhvr>
                                        <p:cTn id="41"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descr="http://news.sky.com/sky-news/content/StaticFile/jpg/2008/Jul/Week4/15049830.jpg"/>
          <p:cNvPicPr>
            <a:picLocks noChangeAspect="1" noChangeArrowheads="1"/>
          </p:cNvPicPr>
          <p:nvPr/>
        </p:nvPicPr>
        <p:blipFill>
          <a:blip r:embed="rId3"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33794" name="Picture 2" descr="This picture combination shows: on the left, the then Bosnian Serb leader Radovan Karadzic in April 1996, and on the right, Karadzic as he looks now"/>
          <p:cNvPicPr>
            <a:picLocks noChangeAspect="1" noChangeArrowheads="1"/>
          </p:cNvPicPr>
          <p:nvPr/>
        </p:nvPicPr>
        <p:blipFill>
          <a:blip r:embed="rId4" cstate="print"/>
          <a:srcRect/>
          <a:stretch>
            <a:fillRect/>
          </a:stretch>
        </p:blipFill>
        <p:spPr bwMode="auto">
          <a:xfrm>
            <a:off x="2895600" y="2035175"/>
            <a:ext cx="3467100" cy="2079625"/>
          </a:xfrm>
          <a:prstGeom prst="rect">
            <a:avLst/>
          </a:prstGeom>
          <a:noFill/>
          <a:ln w="9525">
            <a:noFill/>
            <a:miter lim="800000"/>
            <a:headEnd/>
            <a:tailEnd/>
          </a:ln>
        </p:spPr>
      </p:pic>
      <p:sp>
        <p:nvSpPr>
          <p:cNvPr id="5" name="Rectangle 4"/>
          <p:cNvSpPr>
            <a:spLocks noChangeArrowheads="1"/>
          </p:cNvSpPr>
          <p:nvPr/>
        </p:nvSpPr>
        <p:spPr bwMode="auto">
          <a:xfrm>
            <a:off x="152400" y="877888"/>
            <a:ext cx="8991600" cy="3600450"/>
          </a:xfrm>
          <a:prstGeom prst="rect">
            <a:avLst/>
          </a:prstGeom>
          <a:noFill/>
          <a:ln w="9525">
            <a:noFill/>
            <a:miter lim="800000"/>
            <a:headEnd/>
            <a:tailEnd/>
          </a:ln>
        </p:spPr>
        <p:txBody>
          <a:bodyPr>
            <a:spAutoFit/>
          </a:bodyPr>
          <a:lstStyle/>
          <a:p>
            <a:pPr algn="ctr"/>
            <a:r>
              <a:rPr lang="en-CA" b="1" dirty="0">
                <a:latin typeface="Times New Roman" pitchFamily="18" charset="0"/>
                <a:cs typeface="Times New Roman" pitchFamily="18" charset="0"/>
              </a:rPr>
              <a:t>Radovan Karadzic, Europe's most wanted man, arrested for war crimes</a:t>
            </a:r>
          </a:p>
          <a:p>
            <a:pPr algn="ctr"/>
            <a:endParaRPr lang="en-CA" b="1" dirty="0">
              <a:latin typeface="Times New Roman" pitchFamily="18" charset="0"/>
              <a:cs typeface="Times New Roman" pitchFamily="18" charset="0"/>
            </a:endParaRPr>
          </a:p>
          <a:p>
            <a:pPr algn="ctr"/>
            <a:r>
              <a:rPr lang="en-CA" b="1" dirty="0">
                <a:latin typeface="Times New Roman" pitchFamily="18" charset="0"/>
                <a:cs typeface="Times New Roman" pitchFamily="18" charset="0"/>
                <a:hlinkClick r:id="rId5"/>
              </a:rPr>
              <a:t>Arrested after 13 years on the run</a:t>
            </a:r>
            <a:r>
              <a:rPr lang="en-CA" b="1" dirty="0">
                <a:latin typeface="Times New Roman" pitchFamily="18" charset="0"/>
                <a:cs typeface="Times New Roman" pitchFamily="18" charset="0"/>
              </a:rPr>
              <a:t> - CNN</a:t>
            </a: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endParaRPr lang="en-CA" b="1" dirty="0">
              <a:latin typeface="Times New Roman" pitchFamily="18" charset="0"/>
              <a:cs typeface="Times New Roman" pitchFamily="18" charset="0"/>
            </a:endParaRPr>
          </a:p>
          <a:p>
            <a:pPr algn="ctr"/>
            <a:r>
              <a:rPr lang="en-CA" sz="1400" b="1" dirty="0">
                <a:latin typeface="Times New Roman" pitchFamily="18" charset="0"/>
                <a:cs typeface="Times New Roman" pitchFamily="18" charset="0"/>
              </a:rPr>
              <a:t>July, 2008</a:t>
            </a:r>
            <a:endParaRPr lang="en-CA" sz="1400" dirty="0">
              <a:latin typeface="Times New Roman" pitchFamily="18" charset="0"/>
              <a:cs typeface="Times New Roman" pitchFamily="18" charset="0"/>
            </a:endParaRPr>
          </a:p>
        </p:txBody>
      </p:sp>
      <p:pic>
        <p:nvPicPr>
          <p:cNvPr id="33796" name="Picture 4" descr="http://www.fotoperiodistes.org/arxiusagenda/20881_Mladic-Ratko.jpg"/>
          <p:cNvPicPr>
            <a:picLocks noChangeAspect="1" noChangeArrowheads="1"/>
          </p:cNvPicPr>
          <p:nvPr/>
        </p:nvPicPr>
        <p:blipFill>
          <a:blip r:embed="rId6" cstate="print"/>
          <a:srcRect/>
          <a:stretch>
            <a:fillRect/>
          </a:stretch>
        </p:blipFill>
        <p:spPr bwMode="auto">
          <a:xfrm>
            <a:off x="152400" y="3733800"/>
            <a:ext cx="1905000" cy="2971800"/>
          </a:xfrm>
          <a:prstGeom prst="rect">
            <a:avLst/>
          </a:prstGeom>
          <a:noFill/>
          <a:ln w="9525">
            <a:noFill/>
            <a:miter lim="800000"/>
            <a:headEnd/>
            <a:tailEnd/>
          </a:ln>
        </p:spPr>
      </p:pic>
      <p:sp>
        <p:nvSpPr>
          <p:cNvPr id="7" name="TextBox 6"/>
          <p:cNvSpPr txBox="1">
            <a:spLocks noChangeArrowheads="1"/>
          </p:cNvSpPr>
          <p:nvPr/>
        </p:nvSpPr>
        <p:spPr bwMode="auto">
          <a:xfrm>
            <a:off x="2209800" y="5181600"/>
            <a:ext cx="3962400" cy="923330"/>
          </a:xfrm>
          <a:prstGeom prst="rect">
            <a:avLst/>
          </a:prstGeom>
          <a:noFill/>
          <a:ln w="9525">
            <a:noFill/>
            <a:miter lim="800000"/>
            <a:headEnd/>
            <a:tailEnd/>
          </a:ln>
        </p:spPr>
        <p:txBody>
          <a:bodyPr>
            <a:spAutoFit/>
          </a:bodyPr>
          <a:lstStyle/>
          <a:p>
            <a:pPr algn="ctr"/>
            <a:r>
              <a:rPr lang="en-CA" b="1" dirty="0">
                <a:latin typeface="Times New Roman" pitchFamily="18" charset="0"/>
                <a:cs typeface="Times New Roman" pitchFamily="18" charset="0"/>
              </a:rPr>
              <a:t>As of </a:t>
            </a:r>
            <a:r>
              <a:rPr lang="en-CA" b="1" dirty="0" smtClean="0">
                <a:latin typeface="Times New Roman" pitchFamily="18" charset="0"/>
                <a:cs typeface="Times New Roman" pitchFamily="18" charset="0"/>
              </a:rPr>
              <a:t>April, 2011, </a:t>
            </a:r>
            <a:r>
              <a:rPr lang="en-CA" b="1" dirty="0" err="1">
                <a:latin typeface="Times New Roman" pitchFamily="18" charset="0"/>
                <a:cs typeface="Times New Roman" pitchFamily="18" charset="0"/>
              </a:rPr>
              <a:t>Ratko</a:t>
            </a:r>
            <a:r>
              <a:rPr lang="en-CA" b="1" dirty="0">
                <a:latin typeface="Times New Roman" pitchFamily="18" charset="0"/>
                <a:cs typeface="Times New Roman" pitchFamily="18" charset="0"/>
              </a:rPr>
              <a:t> </a:t>
            </a:r>
            <a:r>
              <a:rPr lang="en-CA" b="1" dirty="0" err="1">
                <a:latin typeface="Times New Roman" pitchFamily="18" charset="0"/>
                <a:cs typeface="Times New Roman" pitchFamily="18" charset="0"/>
              </a:rPr>
              <a:t>Mladic</a:t>
            </a:r>
            <a:r>
              <a:rPr lang="en-CA" b="1" dirty="0">
                <a:latin typeface="Times New Roman" pitchFamily="18" charset="0"/>
                <a:cs typeface="Times New Roman" pitchFamily="18" charset="0"/>
              </a:rPr>
              <a:t>, Karadzic’s army chief, </a:t>
            </a:r>
            <a:r>
              <a:rPr lang="en-CA" b="1" dirty="0" smtClean="0">
                <a:latin typeface="Times New Roman" pitchFamily="18" charset="0"/>
                <a:cs typeface="Times New Roman" pitchFamily="18" charset="0"/>
              </a:rPr>
              <a:t>was </a:t>
            </a:r>
            <a:r>
              <a:rPr lang="en-CA" b="1" dirty="0">
                <a:latin typeface="Times New Roman" pitchFamily="18" charset="0"/>
                <a:cs typeface="Times New Roman" pitchFamily="18" charset="0"/>
              </a:rPr>
              <a:t>still at large</a:t>
            </a:r>
          </a:p>
        </p:txBody>
      </p:sp>
      <p:sp>
        <p:nvSpPr>
          <p:cNvPr id="8" name="TextBox 7"/>
          <p:cNvSpPr txBox="1">
            <a:spLocks noChangeArrowheads="1"/>
          </p:cNvSpPr>
          <p:nvPr/>
        </p:nvSpPr>
        <p:spPr bwMode="auto">
          <a:xfrm>
            <a:off x="0" y="152400"/>
            <a:ext cx="9144000" cy="569913"/>
          </a:xfrm>
          <a:prstGeom prst="rect">
            <a:avLst/>
          </a:prstGeom>
          <a:noFill/>
          <a:ln w="9525">
            <a:noFill/>
            <a:miter lim="800000"/>
            <a:headEnd/>
            <a:tailEnd/>
          </a:ln>
        </p:spPr>
        <p:txBody>
          <a:bodyPr>
            <a:spAutoFit/>
          </a:bodyPr>
          <a:lstStyle/>
          <a:p>
            <a:pPr algn="ctr">
              <a:spcBef>
                <a:spcPct val="50000"/>
              </a:spcBef>
            </a:pPr>
            <a:r>
              <a:rPr lang="en-US" sz="3100" b="1">
                <a:solidFill>
                  <a:srgbClr val="002060"/>
                </a:solidFill>
                <a:latin typeface="Times New Roman" pitchFamily="18" charset="0"/>
              </a:rPr>
              <a:t>Crimes Against Humanity in the Former Yugoslavia</a:t>
            </a:r>
          </a:p>
        </p:txBody>
      </p:sp>
      <p:pic>
        <p:nvPicPr>
          <p:cNvPr id="10" name="Radovan Karadžic Arrested_WMV V9.wmv">
            <a:hlinkClick r:id="" action="ppaction://media"/>
          </p:cNvPr>
          <p:cNvPicPr>
            <a:picLocks noRot="1" noChangeAspect="1"/>
          </p:cNvPicPr>
          <p:nvPr>
            <a:videoFile r:link="rId1"/>
          </p:nvPr>
        </p:nvPicPr>
        <p:blipFill>
          <a:blip r:embed="rId7" cstate="print"/>
          <a:stretch>
            <a:fillRect/>
          </a:stretch>
        </p:blipFill>
        <p:spPr>
          <a:xfrm>
            <a:off x="6781800" y="2209800"/>
            <a:ext cx="203200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3794"/>
                                        </p:tgtEl>
                                        <p:attrNameLst>
                                          <p:attrName>style.visibility</p:attrName>
                                        </p:attrNameLst>
                                      </p:cBhvr>
                                      <p:to>
                                        <p:strVal val="visible"/>
                                      </p:to>
                                    </p:set>
                                    <p:anim to="" calcmode="lin" valueType="num">
                                      <p:cBhvr>
                                        <p:cTn id="10" dur="1" fill="hold"/>
                                        <p:tgtEl>
                                          <p:spTgt spid="33794"/>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3798"/>
                                        </p:tgtEl>
                                        <p:attrNameLst>
                                          <p:attrName>style.visibility</p:attrName>
                                        </p:attrNameLst>
                                      </p:cBhvr>
                                      <p:to>
                                        <p:strVal val="visible"/>
                                      </p:to>
                                    </p:set>
                                    <p:anim to="" calcmode="lin" valueType="num">
                                      <p:cBhvr>
                                        <p:cTn id="16" dur="1" fill="hold"/>
                                        <p:tgtEl>
                                          <p:spTgt spid="33798"/>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to="" calcmode="lin" valueType="num">
                                      <p:cBhvr>
                                        <p:cTn id="19" dur="1" fill="hold"/>
                                        <p:tgtEl>
                                          <p:spTgt spid="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 to="" calcmode="lin" valueType="num">
                                      <p:cBhvr>
                                        <p:cTn id="24" dur="1" fill="hold"/>
                                        <p:tgtEl>
                                          <p:spTgt spid="7">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3796"/>
                                        </p:tgtEl>
                                        <p:attrNameLst>
                                          <p:attrName>style.visibility</p:attrName>
                                        </p:attrNameLst>
                                      </p:cBhvr>
                                      <p:to>
                                        <p:strVal val="visible"/>
                                      </p:to>
                                    </p:set>
                                    <p:anim to="" calcmode="lin" valueType="num">
                                      <p:cBhvr>
                                        <p:cTn id="27" dur="1" fill="hold"/>
                                        <p:tgtEl>
                                          <p:spTgt spid="337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8" fill="hold" display="0">
                  <p:stCondLst>
                    <p:cond delay="indefinite"/>
                  </p:stCondLst>
                  <p:endCondLst>
                    <p:cond evt="onNext" delay="0">
                      <p:tgtEl>
                        <p:sldTgt/>
                      </p:tgtEl>
                    </p:cond>
                    <p:cond evt="onPrev" delay="0">
                      <p:tgtEl>
                        <p:sldTgt/>
                      </p:tgtEl>
                    </p:cond>
                  </p:endCondLst>
                </p:cTn>
                <p:tgtEl>
                  <p:spTgt spid="10"/>
                </p:tgtEl>
              </p:cMediaNode>
            </p:video>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Echoes of genocide in Darfur"/>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838200"/>
          </a:xfrm>
        </p:spPr>
        <p:txBody>
          <a:bodyPr/>
          <a:lstStyle/>
          <a:p>
            <a:pPr eaLnBrk="1" hangingPunct="1"/>
            <a:r>
              <a:rPr lang="en-CA" sz="3600" b="1" smtClean="0">
                <a:solidFill>
                  <a:srgbClr val="002060"/>
                </a:solidFill>
                <a:latin typeface="Times New Roman" pitchFamily="18" charset="0"/>
                <a:cs typeface="Times New Roman" pitchFamily="18" charset="0"/>
              </a:rPr>
              <a:t>Analyzing Cause and Effect Relationships</a:t>
            </a:r>
          </a:p>
        </p:txBody>
      </p:sp>
      <p:sp>
        <p:nvSpPr>
          <p:cNvPr id="5" name="TextBox 4"/>
          <p:cNvSpPr txBox="1">
            <a:spLocks noChangeArrowheads="1"/>
          </p:cNvSpPr>
          <p:nvPr/>
        </p:nvSpPr>
        <p:spPr bwMode="auto">
          <a:xfrm>
            <a:off x="0" y="1143000"/>
            <a:ext cx="9144000" cy="2586038"/>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Read the Introduction on page 174</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Review the Four Steps on these two pages</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In small groups of no less than three students, complete each of the steps on pages 174-175</a:t>
            </a:r>
          </a:p>
          <a:p>
            <a:pPr algn="ctr"/>
            <a:r>
              <a:rPr lang="en-CA" b="1">
                <a:latin typeface="Times New Roman" pitchFamily="18" charset="0"/>
                <a:cs typeface="Times New Roman" pitchFamily="18" charset="0"/>
              </a:rPr>
              <a:t>You will need a recorder, a summary writer and a speaker</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Remember, when using the organizer below, each person in your group is to use a different example</a:t>
            </a:r>
          </a:p>
        </p:txBody>
      </p:sp>
      <p:pic>
        <p:nvPicPr>
          <p:cNvPr id="34819" name="Picture 3"/>
          <p:cNvPicPr>
            <a:picLocks noChangeAspect="1" noChangeArrowheads="1"/>
          </p:cNvPicPr>
          <p:nvPr/>
        </p:nvPicPr>
        <p:blipFill>
          <a:blip r:embed="rId3" cstate="print"/>
          <a:srcRect/>
          <a:stretch>
            <a:fillRect/>
          </a:stretch>
        </p:blipFill>
        <p:spPr bwMode="auto">
          <a:xfrm>
            <a:off x="1981200" y="4189413"/>
            <a:ext cx="5202238" cy="24399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4818"/>
                                        </p:tgtEl>
                                        <p:attrNameLst>
                                          <p:attrName>style.visibility</p:attrName>
                                        </p:attrNameLst>
                                      </p:cBhvr>
                                      <p:to>
                                        <p:strVal val="visible"/>
                                      </p:to>
                                    </p:set>
                                    <p:anim to="" calcmode="lin" valueType="num">
                                      <p:cBhvr>
                                        <p:cTn id="10" dur="1" fill="hold"/>
                                        <p:tgtEl>
                                          <p:spTgt spid="3481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to="" calcmode="lin" valueType="num">
                                      <p:cBhvr>
                                        <p:cTn id="18" dur="1" fill="hold"/>
                                        <p:tgtEl>
                                          <p:spTgt spid="5">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to="" calcmode="lin" valueType="num">
                                      <p:cBhvr>
                                        <p:cTn id="23" dur="1" fill="hold"/>
                                        <p:tgtEl>
                                          <p:spTgt spid="5">
                                            <p:txEl>
                                              <p:pRg st="4" end="4"/>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 to="" calcmode="lin" valueType="num">
                                      <p:cBhvr>
                                        <p:cTn id="26" dur="1" fill="hold"/>
                                        <p:tgtEl>
                                          <p:spTgt spid="5">
                                            <p:txEl>
                                              <p:pRg st="5" end="5"/>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to="" calcmode="lin" valueType="num">
                                      <p:cBhvr>
                                        <p:cTn id="31" dur="1" fill="hold"/>
                                        <p:tgtEl>
                                          <p:spTgt spid="5">
                                            <p:txEl>
                                              <p:pRg st="7" end="7"/>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34819"/>
                                        </p:tgtEl>
                                        <p:attrNameLst>
                                          <p:attrName>style.visibility</p:attrName>
                                        </p:attrNameLst>
                                      </p:cBhvr>
                                      <p:to>
                                        <p:strVal val="visible"/>
                                      </p:to>
                                    </p:set>
                                    <p:anim to="" calcmode="lin" valueType="num">
                                      <p:cBhvr>
                                        <p:cTn id="34" dur="1" fill="hold"/>
                                        <p:tgtEl>
                                          <p:spTgt spid="348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33800" name="Picture 8" descr="http://rob.orangejack.com/wp-content/uploads/2006/11/heroes_title_card.png"/>
          <p:cNvPicPr>
            <a:picLocks noChangeAspect="1" noChangeArrowheads="1"/>
          </p:cNvPicPr>
          <p:nvPr/>
        </p:nvPicPr>
        <p:blipFill>
          <a:blip r:embed="rId2" cstate="print">
            <a:lum bright="70000" contrast="-70000"/>
          </a:blip>
          <a:srcRect/>
          <a:stretch>
            <a:fillRect/>
          </a:stretch>
        </p:blipFill>
        <p:spPr bwMode="auto">
          <a:xfrm>
            <a:off x="-1371600" y="0"/>
            <a:ext cx="119634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CA" sz="3600" b="1" smtClean="0">
                <a:solidFill>
                  <a:srgbClr val="002060"/>
                </a:solidFill>
                <a:latin typeface="Times New Roman" pitchFamily="18" charset="0"/>
                <a:cs typeface="Times New Roman" pitchFamily="18" charset="0"/>
              </a:rPr>
              <a:t>Acting For Good in the Face of Evil</a:t>
            </a:r>
          </a:p>
        </p:txBody>
      </p:sp>
      <p:sp>
        <p:nvSpPr>
          <p:cNvPr id="4" name="TextBox 3"/>
          <p:cNvSpPr txBox="1">
            <a:spLocks noChangeArrowheads="1"/>
          </p:cNvSpPr>
          <p:nvPr/>
        </p:nvSpPr>
        <p:spPr bwMode="auto">
          <a:xfrm>
            <a:off x="0" y="1143000"/>
            <a:ext cx="9144000" cy="476091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Think about a situation where you helped someone in need</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Why were you helpful in this situation?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Think of a situation where you did not help someone in need</a:t>
            </a:r>
          </a:p>
          <a:p>
            <a:pPr algn="ctr"/>
            <a:endParaRPr lang="en-CA"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Why were you not helpful in this situation?</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How did your feelings compare in these two situations?</a:t>
            </a:r>
          </a:p>
          <a:p>
            <a:pPr algn="ctr"/>
            <a:endParaRPr lang="en-CA" b="1">
              <a:latin typeface="Times New Roman" pitchFamily="18" charset="0"/>
              <a:cs typeface="Times New Roman" pitchFamily="18" charset="0"/>
            </a:endParaRP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Read pages 176-177</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Complete the handout</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Add an example of your own </a:t>
            </a:r>
          </a:p>
          <a:p>
            <a:pPr algn="ctr"/>
            <a:r>
              <a:rPr lang="en-CA" b="1">
                <a:latin typeface="Times New Roman" pitchFamily="18" charset="0"/>
                <a:cs typeface="Times New Roman" pitchFamily="18" charset="0"/>
              </a:rPr>
              <a:t>choosing</a:t>
            </a:r>
          </a:p>
        </p:txBody>
      </p:sp>
      <p:pic>
        <p:nvPicPr>
          <p:cNvPr id="33794" name="Picture 2"/>
          <p:cNvPicPr>
            <a:picLocks noChangeAspect="1" noChangeArrowheads="1"/>
          </p:cNvPicPr>
          <p:nvPr/>
        </p:nvPicPr>
        <p:blipFill>
          <a:blip r:embed="rId3" cstate="print"/>
          <a:srcRect/>
          <a:stretch>
            <a:fillRect/>
          </a:stretch>
        </p:blipFill>
        <p:spPr bwMode="auto">
          <a:xfrm>
            <a:off x="457200" y="3730625"/>
            <a:ext cx="2590800" cy="3070225"/>
          </a:xfrm>
          <a:prstGeom prst="rect">
            <a:avLst/>
          </a:prstGeom>
          <a:noFill/>
          <a:ln w="9525">
            <a:noFill/>
            <a:miter lim="800000"/>
            <a:headEnd/>
            <a:tailEnd/>
          </a:ln>
        </p:spPr>
      </p:pic>
      <p:pic>
        <p:nvPicPr>
          <p:cNvPr id="33795" name="Picture 3" descr="Fig7-18_p176.jpg"/>
          <p:cNvPicPr>
            <a:picLocks noChangeAspect="1" noChangeArrowheads="1"/>
          </p:cNvPicPr>
          <p:nvPr/>
        </p:nvPicPr>
        <p:blipFill>
          <a:blip r:embed="rId4" cstate="print"/>
          <a:srcRect/>
          <a:stretch>
            <a:fillRect/>
          </a:stretch>
        </p:blipFill>
        <p:spPr bwMode="auto">
          <a:xfrm>
            <a:off x="152400" y="1371600"/>
            <a:ext cx="1428750" cy="1666875"/>
          </a:xfrm>
          <a:prstGeom prst="rect">
            <a:avLst/>
          </a:prstGeom>
          <a:noFill/>
          <a:ln w="9525">
            <a:noFill/>
            <a:miter lim="800000"/>
            <a:headEnd/>
            <a:tailEnd/>
          </a:ln>
        </p:spPr>
      </p:pic>
      <p:pic>
        <p:nvPicPr>
          <p:cNvPr id="33796" name="Picture 4" descr="Fig7-20_p177.jpg"/>
          <p:cNvPicPr>
            <a:picLocks noChangeAspect="1" noChangeArrowheads="1"/>
          </p:cNvPicPr>
          <p:nvPr/>
        </p:nvPicPr>
        <p:blipFill>
          <a:blip r:embed="rId5" cstate="print"/>
          <a:srcRect/>
          <a:stretch>
            <a:fillRect/>
          </a:stretch>
        </p:blipFill>
        <p:spPr bwMode="auto">
          <a:xfrm>
            <a:off x="6858000" y="4114800"/>
            <a:ext cx="1476375" cy="1924050"/>
          </a:xfrm>
          <a:prstGeom prst="rect">
            <a:avLst/>
          </a:prstGeom>
          <a:noFill/>
          <a:ln w="9525">
            <a:noFill/>
            <a:miter lim="800000"/>
            <a:headEnd/>
            <a:tailEnd/>
          </a:ln>
        </p:spPr>
      </p:pic>
      <p:pic>
        <p:nvPicPr>
          <p:cNvPr id="33798" name="Picture 6" descr="http://www.cccgt.org/2001/Jews_in_Shanghai/Dr_Feng_Shan_Ho_m.jpg"/>
          <p:cNvPicPr>
            <a:picLocks noChangeAspect="1" noChangeArrowheads="1"/>
          </p:cNvPicPr>
          <p:nvPr/>
        </p:nvPicPr>
        <p:blipFill>
          <a:blip r:embed="rId6" cstate="print"/>
          <a:srcRect/>
          <a:stretch>
            <a:fillRect/>
          </a:stretch>
        </p:blipFill>
        <p:spPr bwMode="auto">
          <a:xfrm>
            <a:off x="7620000" y="1752600"/>
            <a:ext cx="1371600" cy="14573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to="" calcmode="lin" valueType="num">
                                      <p:cBhvr>
                                        <p:cTn id="17" dur="1" fill="hold"/>
                                        <p:tgtEl>
                                          <p:spTgt spid="4">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 to="" calcmode="lin" valueType="num">
                                      <p:cBhvr>
                                        <p:cTn id="22" dur="1" fill="hold"/>
                                        <p:tgtEl>
                                          <p:spTgt spid="4">
                                            <p:txEl>
                                              <p:pRg st="6" end="6"/>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to="" calcmode="lin" valueType="num">
                                      <p:cBhvr>
                                        <p:cTn id="27" dur="1" fill="hold"/>
                                        <p:tgtEl>
                                          <p:spTgt spid="4">
                                            <p:txEl>
                                              <p:pRg st="8" end="8"/>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to="" calcmode="lin" valueType="num">
                                      <p:cBhvr>
                                        <p:cTn id="32" dur="1" fill="hold"/>
                                        <p:tgtEl>
                                          <p:spTgt spid="2"/>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33800"/>
                                        </p:tgtEl>
                                        <p:attrNameLst>
                                          <p:attrName>style.visibility</p:attrName>
                                        </p:attrNameLst>
                                      </p:cBhvr>
                                      <p:to>
                                        <p:strVal val="visible"/>
                                      </p:to>
                                    </p:set>
                                    <p:anim to="" calcmode="lin" valueType="num">
                                      <p:cBhvr>
                                        <p:cTn id="35" dur="1" fill="hold"/>
                                        <p:tgtEl>
                                          <p:spTgt spid="33800"/>
                                        </p:tgtEl>
                                        <p:attrNameLst>
                                          <p:attrName/>
                                        </p:attrNameLst>
                                      </p:cBhvr>
                                    </p:anim>
                                  </p:childTnLst>
                                </p:cTn>
                              </p:par>
                              <p:par>
                                <p:cTn id="36" presetID="24" presetClass="entr" presetSubtype="0" fill="hold" nodeType="withEffect">
                                  <p:stCondLst>
                                    <p:cond delay="0"/>
                                  </p:stCondLst>
                                  <p:childTnLst>
                                    <p:set>
                                      <p:cBhvr>
                                        <p:cTn id="37" dur="1" fill="hold">
                                          <p:stCondLst>
                                            <p:cond delay="0"/>
                                          </p:stCondLst>
                                        </p:cTn>
                                        <p:tgtEl>
                                          <p:spTgt spid="4">
                                            <p:txEl>
                                              <p:pRg st="11" end="11"/>
                                            </p:txEl>
                                          </p:spTgt>
                                        </p:tgtEl>
                                        <p:attrNameLst>
                                          <p:attrName>style.visibility</p:attrName>
                                        </p:attrNameLst>
                                      </p:cBhvr>
                                      <p:to>
                                        <p:strVal val="visible"/>
                                      </p:to>
                                    </p:set>
                                    <p:anim to="" calcmode="lin" valueType="num">
                                      <p:cBhvr>
                                        <p:cTn id="38" dur="1" fill="hold"/>
                                        <p:tgtEl>
                                          <p:spTgt spid="4">
                                            <p:txEl>
                                              <p:pRg st="11" end="11"/>
                                            </p:txEl>
                                          </p:spTgt>
                                        </p:tgtEl>
                                        <p:attrNameLst>
                                          <p:attrName/>
                                        </p:attrNameLst>
                                      </p:cBhvr>
                                    </p:anim>
                                  </p:childTnLst>
                                </p:cTn>
                              </p:par>
                              <p:par>
                                <p:cTn id="39" presetID="24" presetClass="entr" presetSubtype="0" fill="hold" nodeType="withEffect">
                                  <p:stCondLst>
                                    <p:cond delay="0"/>
                                  </p:stCondLst>
                                  <p:childTnLst>
                                    <p:set>
                                      <p:cBhvr>
                                        <p:cTn id="40" dur="1" fill="hold">
                                          <p:stCondLst>
                                            <p:cond delay="0"/>
                                          </p:stCondLst>
                                        </p:cTn>
                                        <p:tgtEl>
                                          <p:spTgt spid="4">
                                            <p:txEl>
                                              <p:pRg st="13" end="13"/>
                                            </p:txEl>
                                          </p:spTgt>
                                        </p:tgtEl>
                                        <p:attrNameLst>
                                          <p:attrName>style.visibility</p:attrName>
                                        </p:attrNameLst>
                                      </p:cBhvr>
                                      <p:to>
                                        <p:strVal val="visible"/>
                                      </p:to>
                                    </p:set>
                                    <p:anim to="" calcmode="lin" valueType="num">
                                      <p:cBhvr>
                                        <p:cTn id="41" dur="1" fill="hold"/>
                                        <p:tgtEl>
                                          <p:spTgt spid="4">
                                            <p:txEl>
                                              <p:pRg st="13" end="13"/>
                                            </p:txEl>
                                          </p:spTgt>
                                        </p:tgtEl>
                                        <p:attrNameLst>
                                          <p:attrName/>
                                        </p:attrNameLst>
                                      </p:cBhvr>
                                    </p:anim>
                                  </p:childTnLst>
                                </p:cTn>
                              </p:par>
                              <p:par>
                                <p:cTn id="42" presetID="24" presetClass="entr" presetSubtype="0" fill="hold" nodeType="withEffect">
                                  <p:stCondLst>
                                    <p:cond delay="0"/>
                                  </p:stCondLst>
                                  <p:childTnLst>
                                    <p:set>
                                      <p:cBhvr>
                                        <p:cTn id="43" dur="1" fill="hold">
                                          <p:stCondLst>
                                            <p:cond delay="0"/>
                                          </p:stCondLst>
                                        </p:cTn>
                                        <p:tgtEl>
                                          <p:spTgt spid="4">
                                            <p:txEl>
                                              <p:pRg st="15" end="15"/>
                                            </p:txEl>
                                          </p:spTgt>
                                        </p:tgtEl>
                                        <p:attrNameLst>
                                          <p:attrName>style.visibility</p:attrName>
                                        </p:attrNameLst>
                                      </p:cBhvr>
                                      <p:to>
                                        <p:strVal val="visible"/>
                                      </p:to>
                                    </p:set>
                                    <p:anim to="" calcmode="lin" valueType="num">
                                      <p:cBhvr>
                                        <p:cTn id="44" dur="1" fill="hold"/>
                                        <p:tgtEl>
                                          <p:spTgt spid="4">
                                            <p:txEl>
                                              <p:pRg st="15" end="15"/>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4">
                                            <p:txEl>
                                              <p:pRg st="16" end="16"/>
                                            </p:txEl>
                                          </p:spTgt>
                                        </p:tgtEl>
                                        <p:attrNameLst>
                                          <p:attrName>style.visibility</p:attrName>
                                        </p:attrNameLst>
                                      </p:cBhvr>
                                      <p:to>
                                        <p:strVal val="visible"/>
                                      </p:to>
                                    </p:set>
                                    <p:anim to="" calcmode="lin" valueType="num">
                                      <p:cBhvr>
                                        <p:cTn id="47" dur="1" fill="hold"/>
                                        <p:tgtEl>
                                          <p:spTgt spid="4">
                                            <p:txEl>
                                              <p:pRg st="16" end="16"/>
                                            </p:txEl>
                                          </p:spTgt>
                                        </p:tgtEl>
                                        <p:attrNameLst>
                                          <p:attrName/>
                                        </p:attrNameLst>
                                      </p:cBhvr>
                                    </p:anim>
                                  </p:childTnLst>
                                </p:cTn>
                              </p:par>
                              <p:par>
                                <p:cTn id="48" presetID="24" presetClass="entr" presetSubtype="0" fill="hold" nodeType="withEffect">
                                  <p:stCondLst>
                                    <p:cond delay="0"/>
                                  </p:stCondLst>
                                  <p:childTnLst>
                                    <p:set>
                                      <p:cBhvr>
                                        <p:cTn id="49" dur="1" fill="hold">
                                          <p:stCondLst>
                                            <p:cond delay="0"/>
                                          </p:stCondLst>
                                        </p:cTn>
                                        <p:tgtEl>
                                          <p:spTgt spid="33794"/>
                                        </p:tgtEl>
                                        <p:attrNameLst>
                                          <p:attrName>style.visibility</p:attrName>
                                        </p:attrNameLst>
                                      </p:cBhvr>
                                      <p:to>
                                        <p:strVal val="visible"/>
                                      </p:to>
                                    </p:set>
                                    <p:anim to="" calcmode="lin" valueType="num">
                                      <p:cBhvr>
                                        <p:cTn id="50" dur="1" fill="hold"/>
                                        <p:tgtEl>
                                          <p:spTgt spid="33794"/>
                                        </p:tgtEl>
                                        <p:attrNameLst>
                                          <p:attrName/>
                                        </p:attrNameLst>
                                      </p:cBhvr>
                                    </p:anim>
                                  </p:childTnLst>
                                </p:cTn>
                              </p:par>
                              <p:par>
                                <p:cTn id="51" presetID="24" presetClass="entr" presetSubtype="0" fill="hold" nodeType="withEffect">
                                  <p:stCondLst>
                                    <p:cond delay="0"/>
                                  </p:stCondLst>
                                  <p:childTnLst>
                                    <p:set>
                                      <p:cBhvr>
                                        <p:cTn id="52" dur="1" fill="hold">
                                          <p:stCondLst>
                                            <p:cond delay="0"/>
                                          </p:stCondLst>
                                        </p:cTn>
                                        <p:tgtEl>
                                          <p:spTgt spid="33795"/>
                                        </p:tgtEl>
                                        <p:attrNameLst>
                                          <p:attrName>style.visibility</p:attrName>
                                        </p:attrNameLst>
                                      </p:cBhvr>
                                      <p:to>
                                        <p:strVal val="visible"/>
                                      </p:to>
                                    </p:set>
                                    <p:anim to="" calcmode="lin" valueType="num">
                                      <p:cBhvr>
                                        <p:cTn id="53" dur="1" fill="hold"/>
                                        <p:tgtEl>
                                          <p:spTgt spid="33795"/>
                                        </p:tgtEl>
                                        <p:attrNameLst>
                                          <p:attrName/>
                                        </p:attrNameLst>
                                      </p:cBhvr>
                                    </p:anim>
                                  </p:childTnLst>
                                </p:cTn>
                              </p:par>
                              <p:par>
                                <p:cTn id="54" presetID="24" presetClass="entr" presetSubtype="0" fill="hold" nodeType="withEffect">
                                  <p:stCondLst>
                                    <p:cond delay="0"/>
                                  </p:stCondLst>
                                  <p:childTnLst>
                                    <p:set>
                                      <p:cBhvr>
                                        <p:cTn id="55" dur="1" fill="hold">
                                          <p:stCondLst>
                                            <p:cond delay="0"/>
                                          </p:stCondLst>
                                        </p:cTn>
                                        <p:tgtEl>
                                          <p:spTgt spid="33796"/>
                                        </p:tgtEl>
                                        <p:attrNameLst>
                                          <p:attrName>style.visibility</p:attrName>
                                        </p:attrNameLst>
                                      </p:cBhvr>
                                      <p:to>
                                        <p:strVal val="visible"/>
                                      </p:to>
                                    </p:set>
                                    <p:anim to="" calcmode="lin" valueType="num">
                                      <p:cBhvr>
                                        <p:cTn id="56" dur="1" fill="hold"/>
                                        <p:tgtEl>
                                          <p:spTgt spid="33796"/>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33798"/>
                                        </p:tgtEl>
                                        <p:attrNameLst>
                                          <p:attrName>style.visibility</p:attrName>
                                        </p:attrNameLst>
                                      </p:cBhvr>
                                      <p:to>
                                        <p:strVal val="visible"/>
                                      </p:to>
                                    </p:set>
                                    <p:anim to="" calcmode="lin" valueType="num">
                                      <p:cBhvr>
                                        <p:cTn id="59" dur="1" fill="hold"/>
                                        <p:tgtEl>
                                          <p:spTgt spid="337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a:xfrm>
            <a:off x="0" y="0"/>
            <a:ext cx="9144000" cy="1143000"/>
          </a:xfrm>
          <a:noFill/>
        </p:spPr>
        <p:txBody>
          <a:bodyPr/>
          <a:lstStyle/>
          <a:p>
            <a:pPr eaLnBrk="1" hangingPunct="1"/>
            <a:r>
              <a:rPr lang="en-US" sz="3600" b="1" smtClean="0">
                <a:solidFill>
                  <a:srgbClr val="002060"/>
                </a:solidFill>
                <a:latin typeface="Times New Roman" pitchFamily="18" charset="0"/>
              </a:rPr>
              <a:t>And Finally…</a:t>
            </a:r>
          </a:p>
        </p:txBody>
      </p:sp>
      <p:sp>
        <p:nvSpPr>
          <p:cNvPr id="15364"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Continue with your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5363"/>
                                        </p:tgtEl>
                                        <p:attrNameLst>
                                          <p:attrName>style.visibility</p:attrName>
                                        </p:attrNameLst>
                                      </p:cBhvr>
                                      <p:to>
                                        <p:strVal val="visible"/>
                                      </p:to>
                                    </p:set>
                                    <p:anim to="" calcmode="lin" valueType="num">
                                      <p:cBhvr>
                                        <p:cTn id="7" dur="1" fill="hold"/>
                                        <p:tgtEl>
                                          <p:spTgt spid="15363"/>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5364"/>
                                        </p:tgtEl>
                                        <p:attrNameLst>
                                          <p:attrName>style.visibility</p:attrName>
                                        </p:attrNameLst>
                                      </p:cBhvr>
                                      <p:to>
                                        <p:strVal val="visible"/>
                                      </p:to>
                                    </p:set>
                                    <p:anim to="" calcmode="lin" valueType="num">
                                      <p:cBhvr>
                                        <p:cTn id="10" dur="1" fill="hold"/>
                                        <p:tgtEl>
                                          <p:spTgt spid="15364"/>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15362"/>
                                        </p:tgtEl>
                                        <p:attrNameLst>
                                          <p:attrName>style.visibility</p:attrName>
                                        </p:attrNameLst>
                                      </p:cBhvr>
                                      <p:to>
                                        <p:strVal val="visible"/>
                                      </p:to>
                                    </p:set>
                                    <p:anim to="" calcmode="lin" valueType="num">
                                      <p:cBhvr>
                                        <p:cTn id="13" dur="1" fill="hold"/>
                                        <p:tgtEl>
                                          <p:spTgt spid="1536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lstStyle/>
          <a:p>
            <a:r>
              <a:rPr lang="en-CA" sz="3600" b="1" smtClean="0">
                <a:solidFill>
                  <a:srgbClr val="002060"/>
                </a:solidFill>
                <a:latin typeface="Times New Roman" pitchFamily="18" charset="0"/>
                <a:cs typeface="Times New Roman" pitchFamily="18" charset="0"/>
              </a:rPr>
              <a:t>Think About Your Challenge</a:t>
            </a:r>
          </a:p>
        </p:txBody>
      </p:sp>
      <p:sp>
        <p:nvSpPr>
          <p:cNvPr id="5" name="TextBox 4"/>
          <p:cNvSpPr txBox="1">
            <a:spLocks noChangeArrowheads="1"/>
          </p:cNvSpPr>
          <p:nvPr/>
        </p:nvSpPr>
        <p:spPr bwMode="auto">
          <a:xfrm>
            <a:off x="0" y="1219200"/>
            <a:ext cx="9144000" cy="5478463"/>
          </a:xfrm>
          <a:prstGeom prst="rect">
            <a:avLst/>
          </a:prstGeom>
          <a:noFill/>
          <a:ln w="9525">
            <a:noFill/>
            <a:miter lim="800000"/>
            <a:headEnd/>
            <a:tailEnd/>
          </a:ln>
        </p:spPr>
        <p:txBody>
          <a:bodyPr>
            <a:spAutoFit/>
          </a:bodyPr>
          <a:lstStyle/>
          <a:p>
            <a:pPr algn="ctr"/>
            <a:r>
              <a:rPr lang="en-CA" b="1">
                <a:latin typeface="Times New Roman" pitchFamily="18" charset="0"/>
                <a:cs typeface="Times New Roman" pitchFamily="18" charset="0"/>
              </a:rPr>
              <a:t>Prepare an investigative report on a historical or contemporary nationalist movement</a:t>
            </a:r>
          </a:p>
          <a:p>
            <a:pPr algn="ctr"/>
            <a:endParaRPr lang="en-CA" sz="800" b="1">
              <a:latin typeface="Times New Roman" pitchFamily="18" charset="0"/>
              <a:cs typeface="Times New Roman" pitchFamily="18" charset="0"/>
            </a:endParaRPr>
          </a:p>
          <a:p>
            <a:pPr algn="ctr"/>
            <a:r>
              <a:rPr lang="en-CA" sz="2400" b="1">
                <a:latin typeface="Times New Roman" pitchFamily="18" charset="0"/>
                <a:cs typeface="Times New Roman" pitchFamily="18" charset="0"/>
              </a:rPr>
              <a:t>On the question:</a:t>
            </a:r>
          </a:p>
          <a:p>
            <a:pPr algn="ctr"/>
            <a:endParaRPr lang="en-CA" sz="800" b="1">
              <a:latin typeface="Times New Roman" pitchFamily="18" charset="0"/>
              <a:cs typeface="Times New Roman" pitchFamily="18" charset="0"/>
            </a:endParaRPr>
          </a:p>
          <a:p>
            <a:pPr algn="ctr"/>
            <a:r>
              <a:rPr lang="en-CA" sz="2400" b="1">
                <a:solidFill>
                  <a:srgbClr val="FF0000"/>
                </a:solidFill>
                <a:latin typeface="Times New Roman" pitchFamily="18" charset="0"/>
                <a:cs typeface="Times New Roman" pitchFamily="18" charset="0"/>
              </a:rPr>
              <a:t>To What Extent Should National Interest Be Pursued?</a:t>
            </a:r>
          </a:p>
          <a:p>
            <a:pPr algn="ctr"/>
            <a:endParaRPr lang="en-CA" b="1">
              <a:latin typeface="Times New Roman" pitchFamily="18" charset="0"/>
              <a:cs typeface="Times New Roman" pitchFamily="18" charset="0"/>
            </a:endParaRPr>
          </a:p>
          <a:p>
            <a:pPr algn="ctr"/>
            <a:r>
              <a:rPr lang="en-CA" b="1">
                <a:latin typeface="Times New Roman" pitchFamily="18" charset="0"/>
                <a:cs typeface="Times New Roman" pitchFamily="18" charset="0"/>
              </a:rPr>
              <a:t>Review the following from page 179:</a:t>
            </a:r>
          </a:p>
          <a:p>
            <a:pPr algn="ctr"/>
            <a:r>
              <a:rPr lang="en-CA" b="1">
                <a:latin typeface="Times New Roman" pitchFamily="18" charset="0"/>
                <a:cs typeface="Times New Roman" pitchFamily="18" charset="0"/>
              </a:rPr>
              <a:t>  </a:t>
            </a:r>
          </a:p>
          <a:p>
            <a:pPr algn="ctr"/>
            <a:r>
              <a:rPr lang="en-CA" b="1">
                <a:latin typeface="Times New Roman" pitchFamily="18" charset="0"/>
                <a:cs typeface="Times New Roman" pitchFamily="18" charset="0"/>
              </a:rPr>
              <a:t>Review the research you have completed so far </a:t>
            </a:r>
          </a:p>
          <a:p>
            <a:pPr algn="ctr"/>
            <a:endParaRPr lang="en-CA" sz="800" b="1">
              <a:solidFill>
                <a:srgbClr val="004274"/>
              </a:solidFill>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Make notes about the connections between the movement you are investigating and the nationalist interests the movement is pursuing</a:t>
            </a:r>
          </a:p>
          <a:p>
            <a:pPr algn="ctr"/>
            <a:endParaRPr lang="en-CA" sz="800" b="1">
              <a:latin typeface="Times New Roman" pitchFamily="18" charset="0"/>
              <a:cs typeface="Times New Roman" pitchFamily="18" charset="0"/>
            </a:endParaRPr>
          </a:p>
          <a:p>
            <a:pPr algn="ctr"/>
            <a:r>
              <a:rPr lang="en-CA" b="1">
                <a:latin typeface="Times New Roman" pitchFamily="18" charset="0"/>
                <a:cs typeface="Times New Roman" pitchFamily="18" charset="0"/>
              </a:rPr>
              <a:t>Do this by:</a:t>
            </a:r>
          </a:p>
          <a:p>
            <a:pPr algn="ctr"/>
            <a:endParaRPr lang="en-CA" sz="800" b="1">
              <a:latin typeface="Times New Roman" pitchFamily="18" charset="0"/>
              <a:cs typeface="Times New Roman" pitchFamily="18" charset="0"/>
            </a:endParaRPr>
          </a:p>
          <a:p>
            <a:pPr algn="ctr"/>
            <a:r>
              <a:rPr lang="en-CA" b="1">
                <a:solidFill>
                  <a:srgbClr val="002060"/>
                </a:solidFill>
                <a:latin typeface="Times New Roman" pitchFamily="18" charset="0"/>
                <a:cs typeface="Times New Roman" pitchFamily="18" charset="0"/>
              </a:rPr>
              <a:t>Identifying the national interests involved and who stands to gain or lose if these interests are pursued</a:t>
            </a:r>
          </a:p>
          <a:p>
            <a:pPr algn="ctr"/>
            <a:endParaRPr lang="en-CA" sz="800" b="1">
              <a:latin typeface="Times New Roman" pitchFamily="18" charset="0"/>
              <a:cs typeface="Times New Roman" pitchFamily="18" charset="0"/>
            </a:endParaRPr>
          </a:p>
          <a:p>
            <a:pPr algn="ctr"/>
            <a:r>
              <a:rPr lang="en-CA" b="1">
                <a:latin typeface="Times New Roman" pitchFamily="18" charset="0"/>
                <a:cs typeface="Times New Roman" pitchFamily="18" charset="0"/>
              </a:rPr>
              <a:t>Predict whether the movement is likely to lead to ultranationalism</a:t>
            </a:r>
          </a:p>
          <a:p>
            <a:pPr algn="ctr"/>
            <a:endParaRPr lang="en-CA" sz="800" b="1">
              <a:latin typeface="Times New Roman" pitchFamily="18" charset="0"/>
              <a:cs typeface="Times New Roman" pitchFamily="18" charset="0"/>
            </a:endParaRPr>
          </a:p>
          <a:p>
            <a:pPr algn="ctr"/>
            <a:endParaRPr lang="en-CA" sz="800" b="1">
              <a:latin typeface="Times New Roman" pitchFamily="18" charset="0"/>
              <a:cs typeface="Times New Roman" pitchFamily="18" charset="0"/>
            </a:endParaRPr>
          </a:p>
          <a:p>
            <a:pPr algn="ctr"/>
            <a:endParaRPr lang="en-CA" sz="1600" b="1">
              <a:latin typeface="Times New Roman" pitchFamily="18" charset="0"/>
              <a:cs typeface="Times New Roman" pitchFamily="18" charset="0"/>
            </a:endParaRPr>
          </a:p>
          <a:p>
            <a:pPr algn="ctr"/>
            <a:r>
              <a:rPr lang="en-CA" sz="1600" b="1">
                <a:solidFill>
                  <a:srgbClr val="002060"/>
                </a:solidFill>
                <a:latin typeface="Times New Roman" pitchFamily="18" charset="0"/>
                <a:cs typeface="Times New Roman" pitchFamily="18" charset="0"/>
              </a:rPr>
              <a:t>Your Challenge is Due Shortly after Chapter Eight!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to="" calcmode="lin" valueType="num">
                                      <p:cBhvr>
                                        <p:cTn id="10" dur="1" fill="hold"/>
                                        <p:tgtEl>
                                          <p:spTgt spid="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to="" calcmode="lin" valueType="num">
                                      <p:cBhvr>
                                        <p:cTn id="16" dur="1" fill="hold"/>
                                        <p:tgtEl>
                                          <p:spTgt spid="5">
                                            <p:txEl>
                                              <p:pRg st="2" end="2"/>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to="" calcmode="lin" valueType="num">
                                      <p:cBhvr>
                                        <p:cTn id="21" dur="1" fill="hold"/>
                                        <p:tgtEl>
                                          <p:spTgt spid="5">
                                            <p:txEl>
                                              <p:pRg st="6" end="6"/>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5">
                                            <p:txEl>
                                              <p:pRg st="8" end="8"/>
                                            </p:txEl>
                                          </p:spTgt>
                                        </p:tgtEl>
                                        <p:attrNameLst>
                                          <p:attrName>style.visibility</p:attrName>
                                        </p:attrNameLst>
                                      </p:cBhvr>
                                      <p:to>
                                        <p:strVal val="visible"/>
                                      </p:to>
                                    </p:set>
                                    <p:anim to="" calcmode="lin" valueType="num">
                                      <p:cBhvr>
                                        <p:cTn id="26" dur="1" fill="hold"/>
                                        <p:tgtEl>
                                          <p:spTgt spid="5">
                                            <p:txEl>
                                              <p:pRg st="8" end="8"/>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anim to="" calcmode="lin" valueType="num">
                                      <p:cBhvr>
                                        <p:cTn id="31" dur="1" fill="hold"/>
                                        <p:tgtEl>
                                          <p:spTgt spid="5">
                                            <p:txEl>
                                              <p:pRg st="10" end="10"/>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5">
                                            <p:txEl>
                                              <p:pRg st="12" end="12"/>
                                            </p:txEl>
                                          </p:spTgt>
                                        </p:tgtEl>
                                        <p:attrNameLst>
                                          <p:attrName>style.visibility</p:attrName>
                                        </p:attrNameLst>
                                      </p:cBhvr>
                                      <p:to>
                                        <p:strVal val="visible"/>
                                      </p:to>
                                    </p:set>
                                    <p:anim to="" calcmode="lin" valueType="num">
                                      <p:cBhvr>
                                        <p:cTn id="36" dur="1" fill="hold"/>
                                        <p:tgtEl>
                                          <p:spTgt spid="5">
                                            <p:txEl>
                                              <p:pRg st="12" end="12"/>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5">
                                            <p:txEl>
                                              <p:pRg st="14" end="14"/>
                                            </p:txEl>
                                          </p:spTgt>
                                        </p:tgtEl>
                                        <p:attrNameLst>
                                          <p:attrName>style.visibility</p:attrName>
                                        </p:attrNameLst>
                                      </p:cBhvr>
                                      <p:to>
                                        <p:strVal val="visible"/>
                                      </p:to>
                                    </p:set>
                                    <p:anim to="" calcmode="lin" valueType="num">
                                      <p:cBhvr>
                                        <p:cTn id="41" dur="1" fill="hold"/>
                                        <p:tgtEl>
                                          <p:spTgt spid="5">
                                            <p:txEl>
                                              <p:pRg st="14" end="14"/>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5">
                                            <p:txEl>
                                              <p:pRg st="16" end="16"/>
                                            </p:txEl>
                                          </p:spTgt>
                                        </p:tgtEl>
                                        <p:attrNameLst>
                                          <p:attrName>style.visibility</p:attrName>
                                        </p:attrNameLst>
                                      </p:cBhvr>
                                      <p:to>
                                        <p:strVal val="visible"/>
                                      </p:to>
                                    </p:set>
                                    <p:anim to="" calcmode="lin" valueType="num">
                                      <p:cBhvr>
                                        <p:cTn id="46" dur="1" fill="hold"/>
                                        <p:tgtEl>
                                          <p:spTgt spid="5">
                                            <p:txEl>
                                              <p:pRg st="16" end="16"/>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5">
                                            <p:txEl>
                                              <p:pRg st="20" end="20"/>
                                            </p:txEl>
                                          </p:spTgt>
                                        </p:tgtEl>
                                        <p:attrNameLst>
                                          <p:attrName>style.visibility</p:attrName>
                                        </p:attrNameLst>
                                      </p:cBhvr>
                                      <p:to>
                                        <p:strVal val="visible"/>
                                      </p:to>
                                    </p:set>
                                    <p:anim to="" calcmode="lin" valueType="num">
                                      <p:cBhvr>
                                        <p:cTn id="51" dur="1" fill="hold"/>
                                        <p:tgtEl>
                                          <p:spTgt spid="5">
                                            <p:txEl>
                                              <p:pRg st="20" end="2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descr="http://historyofjihad.org/armenia4.jpg"/>
          <p:cNvPicPr>
            <a:picLocks noChangeAspect="1" noChangeArrowheads="1"/>
          </p:cNvPicPr>
          <p:nvPr/>
        </p:nvPicPr>
        <p:blipFill>
          <a:blip r:embed="rId3" cstate="print">
            <a:lum bright="70000" contrast="-70000"/>
          </a:blip>
          <a:srcRect/>
          <a:stretch>
            <a:fillRect/>
          </a:stretch>
        </p:blipFill>
        <p:spPr bwMode="auto">
          <a:xfrm>
            <a:off x="0" y="0"/>
            <a:ext cx="9172575" cy="6858000"/>
          </a:xfrm>
          <a:prstGeom prst="rect">
            <a:avLst/>
          </a:prstGeom>
          <a:noFill/>
          <a:ln w="9525">
            <a:noFill/>
            <a:miter lim="800000"/>
            <a:headEnd/>
            <a:tailEnd/>
          </a:ln>
        </p:spPr>
      </p:pic>
      <p:pic>
        <p:nvPicPr>
          <p:cNvPr id="37892" name="Picture 4" descr="http://www.musidocs.com/wp-content/uploads/2010/06/screamers-soad-documentary-225x300.jpg"/>
          <p:cNvPicPr>
            <a:picLocks noChangeAspect="1" noChangeArrowheads="1"/>
          </p:cNvPicPr>
          <p:nvPr/>
        </p:nvPicPr>
        <p:blipFill>
          <a:blip r:embed="rId4" cstate="print"/>
          <a:srcRect/>
          <a:stretch>
            <a:fillRect/>
          </a:stretch>
        </p:blipFill>
        <p:spPr bwMode="auto">
          <a:xfrm>
            <a:off x="4953000" y="1295400"/>
            <a:ext cx="3829050" cy="5105400"/>
          </a:xfrm>
          <a:prstGeom prst="rect">
            <a:avLst/>
          </a:prstGeom>
          <a:noFill/>
          <a:ln w="9525">
            <a:noFill/>
            <a:miter lim="800000"/>
            <a:headEnd/>
            <a:tailEnd/>
          </a:ln>
        </p:spPr>
      </p:pic>
      <p:sp>
        <p:nvSpPr>
          <p:cNvPr id="5"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6" name="TextBox 5"/>
          <p:cNvSpPr txBox="1">
            <a:spLocks noChangeArrowheads="1"/>
          </p:cNvSpPr>
          <p:nvPr/>
        </p:nvSpPr>
        <p:spPr bwMode="auto">
          <a:xfrm>
            <a:off x="1295400" y="4114800"/>
            <a:ext cx="1676400" cy="230188"/>
          </a:xfrm>
          <a:prstGeom prst="rect">
            <a:avLst/>
          </a:prstGeom>
          <a:noFill/>
          <a:ln w="9525">
            <a:noFill/>
            <a:miter lim="800000"/>
            <a:headEnd/>
            <a:tailEnd/>
          </a:ln>
        </p:spPr>
        <p:txBody>
          <a:bodyPr>
            <a:spAutoFit/>
          </a:bodyPr>
          <a:lstStyle/>
          <a:p>
            <a:pPr algn="ctr"/>
            <a:r>
              <a:rPr lang="en-US" sz="900" b="1">
                <a:latin typeface="Times New Roman" pitchFamily="18" charset="0"/>
                <a:cs typeface="Times New Roman" pitchFamily="18" charset="0"/>
              </a:rPr>
              <a:t>Screamers: An Introduction</a:t>
            </a:r>
          </a:p>
        </p:txBody>
      </p:sp>
      <p:sp>
        <p:nvSpPr>
          <p:cNvPr id="7" name="TextBox 6"/>
          <p:cNvSpPr txBox="1">
            <a:spLocks noChangeArrowheads="1"/>
          </p:cNvSpPr>
          <p:nvPr/>
        </p:nvSpPr>
        <p:spPr bwMode="auto">
          <a:xfrm>
            <a:off x="685800" y="5029200"/>
            <a:ext cx="2895600" cy="1477963"/>
          </a:xfrm>
          <a:prstGeom prst="rect">
            <a:avLst/>
          </a:prstGeom>
          <a:noFill/>
          <a:ln w="9525">
            <a:noFill/>
            <a:miter lim="800000"/>
            <a:headEnd/>
            <a:tailEnd/>
          </a:ln>
        </p:spPr>
        <p:txBody>
          <a:bodyPr>
            <a:spAutoFit/>
          </a:bodyPr>
          <a:lstStyle/>
          <a:p>
            <a:pPr algn="ctr"/>
            <a:r>
              <a:rPr lang="en-US" b="1">
                <a:latin typeface="Times New Roman" pitchFamily="18" charset="0"/>
                <a:cs typeface="Times New Roman" pitchFamily="18" charset="0"/>
              </a:rPr>
              <a:t>As an introduction to Crimes Against Humanity, including Genocide, we’ll be watching the following documentary</a:t>
            </a:r>
          </a:p>
        </p:txBody>
      </p:sp>
      <p:pic>
        <p:nvPicPr>
          <p:cNvPr id="9" name="Screamers Trailer! NEW Theatrical Documentary_1.wmv">
            <a:hlinkClick r:id="" action="ppaction://media"/>
          </p:cNvPr>
          <p:cNvPicPr>
            <a:picLocks noRot="1" noChangeAspect="1"/>
          </p:cNvPicPr>
          <p:nvPr>
            <a:videoFile r:link="rId1"/>
          </p:nvPr>
        </p:nvPicPr>
        <p:blipFill>
          <a:blip r:embed="rId5" cstate="print"/>
          <a:srcRect/>
          <a:stretch>
            <a:fillRect/>
          </a:stretch>
        </p:blipFill>
        <p:spPr bwMode="auto">
          <a:xfrm>
            <a:off x="685800" y="2209800"/>
            <a:ext cx="28956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7892"/>
                                        </p:tgtEl>
                                        <p:attrNameLst>
                                          <p:attrName>style.visibility</p:attrName>
                                        </p:attrNameLst>
                                      </p:cBhvr>
                                      <p:to>
                                        <p:strVal val="visible"/>
                                      </p:to>
                                    </p:set>
                                    <p:anim to="" calcmode="lin" valueType="num">
                                      <p:cBhvr>
                                        <p:cTn id="10" dur="1" fill="hold"/>
                                        <p:tgtEl>
                                          <p:spTgt spid="37892"/>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to="" calcmode="lin" valueType="num">
                                      <p:cBhvr>
                                        <p:cTn id="18" dur="1" fill="hold"/>
                                        <p:tgtEl>
                                          <p:spTgt spid="6"/>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2" fill="hold" display="0">
                  <p:stCondLst>
                    <p:cond delay="indefinite"/>
                  </p:stCondLst>
                  <p:endCondLst>
                    <p:cond evt="onNext" delay="0">
                      <p:tgtEl>
                        <p:sldTgt/>
                      </p:tgtEl>
                    </p:cond>
                    <p:cond evt="onPrev" delay="0">
                      <p:tgtEl>
                        <p:sldTgt/>
                      </p:tgtEl>
                    </p:cond>
                  </p:endCondLst>
                </p:cTn>
                <p:tgtEl>
                  <p:spTgt spid="9"/>
                </p:tgtEl>
              </p:cMediaNode>
            </p:video>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historyofjihad.org/armenia4.jpg"/>
          <p:cNvPicPr>
            <a:picLocks noChangeAspect="1" noChangeArrowheads="1"/>
          </p:cNvPicPr>
          <p:nvPr/>
        </p:nvPicPr>
        <p:blipFill>
          <a:blip r:embed="rId2" cstate="print">
            <a:lum bright="70000" contrast="-70000"/>
          </a:blip>
          <a:srcRect/>
          <a:stretch>
            <a:fillRect/>
          </a:stretch>
        </p:blipFill>
        <p:spPr bwMode="auto">
          <a:xfrm>
            <a:off x="0" y="0"/>
            <a:ext cx="9172575" cy="6858000"/>
          </a:xfrm>
          <a:prstGeom prst="rect">
            <a:avLst/>
          </a:prstGeom>
          <a:noFill/>
          <a:ln w="9525">
            <a:noFill/>
            <a:miter lim="800000"/>
            <a:headEnd/>
            <a:tailEnd/>
          </a:ln>
        </p:spPr>
      </p:pic>
      <p:pic>
        <p:nvPicPr>
          <p:cNvPr id="37892" name="Picture 4" descr="http://www.musidocs.com/wp-content/uploads/2010/06/screamers-soad-documentary-225x300.jpg"/>
          <p:cNvPicPr>
            <a:picLocks noChangeAspect="1" noChangeArrowheads="1"/>
          </p:cNvPicPr>
          <p:nvPr/>
        </p:nvPicPr>
        <p:blipFill>
          <a:blip r:embed="rId3" cstate="print"/>
          <a:srcRect/>
          <a:stretch>
            <a:fillRect/>
          </a:stretch>
        </p:blipFill>
        <p:spPr bwMode="auto">
          <a:xfrm>
            <a:off x="5867400" y="2133600"/>
            <a:ext cx="1924050" cy="2565400"/>
          </a:xfrm>
          <a:prstGeom prst="rect">
            <a:avLst/>
          </a:prstGeom>
          <a:noFill/>
          <a:ln w="9525">
            <a:noFill/>
            <a:miter lim="800000"/>
            <a:headEnd/>
            <a:tailEnd/>
          </a:ln>
        </p:spPr>
      </p:pic>
      <p:sp>
        <p:nvSpPr>
          <p:cNvPr id="5"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Crimes Against Humanity</a:t>
            </a:r>
          </a:p>
        </p:txBody>
      </p:sp>
      <p:sp>
        <p:nvSpPr>
          <p:cNvPr id="8" name="Rectangle 7"/>
          <p:cNvSpPr>
            <a:spLocks noChangeArrowheads="1"/>
          </p:cNvSpPr>
          <p:nvPr/>
        </p:nvSpPr>
        <p:spPr bwMode="auto">
          <a:xfrm>
            <a:off x="457200" y="2590800"/>
            <a:ext cx="4572000" cy="923925"/>
          </a:xfrm>
          <a:prstGeom prst="rect">
            <a:avLst/>
          </a:prstGeom>
          <a:noFill/>
          <a:ln w="9525">
            <a:noFill/>
            <a:miter lim="800000"/>
            <a:headEnd/>
            <a:tailEnd/>
          </a:ln>
        </p:spPr>
        <p:txBody>
          <a:bodyPr>
            <a:spAutoFit/>
          </a:bodyPr>
          <a:lstStyle/>
          <a:p>
            <a:r>
              <a:rPr lang="en-CA" b="1">
                <a:latin typeface="Times New Roman" pitchFamily="18" charset="0"/>
                <a:cs typeface="Times New Roman" pitchFamily="18" charset="0"/>
              </a:rPr>
              <a:t>“Our strength lies in our intensive attacks and our barbarity...After all, who today remembers the genocide of the Armenians?”</a:t>
            </a:r>
            <a:endParaRPr lang="en-US" b="1">
              <a:latin typeface="Times New Roman" pitchFamily="18" charset="0"/>
              <a:cs typeface="Times New Roman" pitchFamily="18" charset="0"/>
            </a:endParaRPr>
          </a:p>
        </p:txBody>
      </p:sp>
      <p:sp>
        <p:nvSpPr>
          <p:cNvPr id="10" name="Rectangle 9"/>
          <p:cNvSpPr>
            <a:spLocks noChangeArrowheads="1"/>
          </p:cNvSpPr>
          <p:nvPr/>
        </p:nvSpPr>
        <p:spPr bwMode="auto">
          <a:xfrm>
            <a:off x="457200" y="4114800"/>
            <a:ext cx="4572000" cy="369888"/>
          </a:xfrm>
          <a:prstGeom prst="rect">
            <a:avLst/>
          </a:prstGeom>
          <a:noFill/>
          <a:ln w="9525">
            <a:noFill/>
            <a:miter lim="800000"/>
            <a:headEnd/>
            <a:tailEnd/>
          </a:ln>
        </p:spPr>
        <p:txBody>
          <a:bodyPr>
            <a:spAutoFit/>
          </a:bodyPr>
          <a:lstStyle/>
          <a:p>
            <a:pPr algn="r"/>
            <a:r>
              <a:rPr lang="en-CA" b="1">
                <a:latin typeface="Times New Roman" pitchFamily="18" charset="0"/>
                <a:cs typeface="Times New Roman" pitchFamily="18" charset="0"/>
              </a:rPr>
              <a:t>Adolf Hitler</a:t>
            </a:r>
            <a:endParaRPr lang="en-US" b="1">
              <a:latin typeface="Times New Roman" pitchFamily="18" charset="0"/>
              <a:cs typeface="Times New Roman" pitchFamily="18" charset="0"/>
            </a:endParaRPr>
          </a:p>
        </p:txBody>
      </p:sp>
      <p:sp>
        <p:nvSpPr>
          <p:cNvPr id="11" name="Rectangle 10"/>
          <p:cNvSpPr>
            <a:spLocks noChangeArrowheads="1"/>
          </p:cNvSpPr>
          <p:nvPr/>
        </p:nvSpPr>
        <p:spPr bwMode="auto">
          <a:xfrm>
            <a:off x="6096000" y="5105400"/>
            <a:ext cx="1447800" cy="461665"/>
          </a:xfrm>
          <a:prstGeom prst="rect">
            <a:avLst/>
          </a:prstGeom>
          <a:noFill/>
          <a:ln w="9525">
            <a:noFill/>
            <a:miter lim="800000"/>
            <a:headEnd/>
            <a:tailEnd/>
          </a:ln>
        </p:spPr>
        <p:txBody>
          <a:bodyPr>
            <a:spAutoFit/>
          </a:bodyPr>
          <a:lstStyle/>
          <a:p>
            <a:pPr algn="ctr"/>
            <a:r>
              <a:rPr lang="en-CA" sz="800" b="1" dirty="0" smtClean="0">
                <a:latin typeface="Times New Roman" pitchFamily="18" charset="0"/>
                <a:cs typeface="Times New Roman" pitchFamily="18" charset="0"/>
              </a:rPr>
              <a:t>95 minutes</a:t>
            </a:r>
          </a:p>
          <a:p>
            <a:pPr algn="ctr"/>
            <a:endParaRPr lang="en-CA" sz="800" b="1" dirty="0" smtClean="0">
              <a:latin typeface="Times New Roman" pitchFamily="18" charset="0"/>
              <a:cs typeface="Times New Roman" pitchFamily="18" charset="0"/>
            </a:endParaRPr>
          </a:p>
          <a:p>
            <a:pPr algn="ctr"/>
            <a:r>
              <a:rPr lang="en-CA" sz="800" b="1" dirty="0" smtClean="0">
                <a:latin typeface="Times New Roman" pitchFamily="18" charset="0"/>
                <a:cs typeface="Times New Roman" pitchFamily="18" charset="0"/>
              </a:rPr>
              <a:t>Handout</a:t>
            </a:r>
            <a:endParaRPr lang="en-US" sz="8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to="" calcmode="lin" valueType="num">
                                      <p:cBhvr>
                                        <p:cTn id="15" dur="1" fill="hold"/>
                                        <p:tgtEl>
                                          <p:spTgt spid="10"/>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 to="" calcmode="lin" valueType="num">
                                      <p:cBhvr>
                                        <p:cTn id="20" dur="1" fill="hold"/>
                                        <p:tgtEl>
                                          <p:spTgt spid="11">
                                            <p:txEl>
                                              <p:pRg st="2" end="2"/>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37892"/>
                                        </p:tgtEl>
                                        <p:attrNameLst>
                                          <p:attrName>style.visibility</p:attrName>
                                        </p:attrNameLst>
                                      </p:cBhvr>
                                      <p:to>
                                        <p:strVal val="visible"/>
                                      </p:to>
                                    </p:set>
                                    <p:anim to="" calcmode="lin" valueType="num">
                                      <p:cBhvr>
                                        <p:cTn id="23" dur="1" fill="hold"/>
                                        <p:tgtEl>
                                          <p:spTgt spid="37892"/>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 to="" calcmode="lin" valueType="num">
                                      <p:cBhvr>
                                        <p:cTn id="26" dur="1" fill="hold"/>
                                        <p:tgtEl>
                                          <p:spTgt spid="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3076" name="Text Box 4"/>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FF0000"/>
                </a:solidFill>
                <a:latin typeface="Times New Roman" pitchFamily="18" charset="0"/>
              </a:rPr>
              <a:t>What Are Crimes Against Humanity?</a:t>
            </a:r>
          </a:p>
        </p:txBody>
      </p:sp>
      <p:sp>
        <p:nvSpPr>
          <p:cNvPr id="3077" name="Text Box 5"/>
          <p:cNvSpPr txBox="1">
            <a:spLocks noChangeArrowheads="1"/>
          </p:cNvSpPr>
          <p:nvPr/>
        </p:nvSpPr>
        <p:spPr bwMode="auto">
          <a:xfrm>
            <a:off x="304800" y="1600200"/>
            <a:ext cx="4191000" cy="47688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your partner, read page 160</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answer the following:</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How might the following people define “crimes against humanity”?</a:t>
            </a:r>
          </a:p>
          <a:p>
            <a:pPr algn="ctr">
              <a:spcBef>
                <a:spcPct val="50000"/>
              </a:spcBef>
            </a:pPr>
            <a:r>
              <a:rPr lang="en-US" b="1">
                <a:latin typeface="Times New Roman" pitchFamily="18" charset="0"/>
              </a:rPr>
              <a:t>Write out your response</a:t>
            </a:r>
          </a:p>
          <a:p>
            <a:pPr algn="ctr">
              <a:spcBef>
                <a:spcPct val="50000"/>
              </a:spcBef>
            </a:pPr>
            <a:endParaRPr lang="en-US" b="1">
              <a:latin typeface="Times New Roman" pitchFamily="18" charset="0"/>
            </a:endParaRPr>
          </a:p>
          <a:p>
            <a:pPr algn="ctr">
              <a:spcBef>
                <a:spcPct val="50000"/>
              </a:spcBef>
            </a:pPr>
            <a:r>
              <a:rPr lang="en-US" b="1" i="1">
                <a:solidFill>
                  <a:srgbClr val="002060"/>
                </a:solidFill>
                <a:latin typeface="Times New Roman" pitchFamily="18" charset="0"/>
              </a:rPr>
              <a:t>Hong Guiying</a:t>
            </a:r>
          </a:p>
          <a:p>
            <a:pPr algn="ctr">
              <a:spcBef>
                <a:spcPct val="50000"/>
              </a:spcBef>
            </a:pPr>
            <a:r>
              <a:rPr lang="en-US" b="1" i="1">
                <a:solidFill>
                  <a:srgbClr val="002060"/>
                </a:solidFill>
                <a:latin typeface="Times New Roman" pitchFamily="18" charset="0"/>
              </a:rPr>
              <a:t>Hiroshi Sawachika</a:t>
            </a:r>
          </a:p>
          <a:p>
            <a:pPr algn="ctr">
              <a:spcBef>
                <a:spcPct val="50000"/>
              </a:spcBef>
            </a:pPr>
            <a:r>
              <a:rPr lang="en-US" b="1" i="1">
                <a:solidFill>
                  <a:srgbClr val="002060"/>
                </a:solidFill>
                <a:latin typeface="Times New Roman" pitchFamily="18" charset="0"/>
              </a:rPr>
              <a:t>J. Robert Oppenheimer</a:t>
            </a:r>
          </a:p>
          <a:p>
            <a:pPr algn="ctr">
              <a:spcBef>
                <a:spcPct val="50000"/>
              </a:spcBef>
            </a:pPr>
            <a:r>
              <a:rPr lang="en-US" b="1" i="1">
                <a:solidFill>
                  <a:srgbClr val="002060"/>
                </a:solidFill>
                <a:latin typeface="Times New Roman" pitchFamily="18" charset="0"/>
              </a:rPr>
              <a:t>The woman in Figure 7-2</a:t>
            </a:r>
          </a:p>
        </p:txBody>
      </p:sp>
      <p:pic>
        <p:nvPicPr>
          <p:cNvPr id="3078" name="Picture 6" descr="Fig7-02_p160.jpg"/>
          <p:cNvPicPr>
            <a:picLocks noChangeAspect="1" noChangeArrowheads="1"/>
          </p:cNvPicPr>
          <p:nvPr/>
        </p:nvPicPr>
        <p:blipFill>
          <a:blip r:embed="rId3" cstate="print"/>
          <a:srcRect/>
          <a:stretch>
            <a:fillRect/>
          </a:stretch>
        </p:blipFill>
        <p:spPr bwMode="auto">
          <a:xfrm>
            <a:off x="5410200" y="2438400"/>
            <a:ext cx="3228975" cy="3557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to="" calcmode="lin" valueType="num">
                                      <p:cBhvr>
                                        <p:cTn id="7" dur="1" fill="hold"/>
                                        <p:tgtEl>
                                          <p:spTgt spid="307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079"/>
                                        </p:tgtEl>
                                        <p:attrNameLst>
                                          <p:attrName>style.visibility</p:attrName>
                                        </p:attrNameLst>
                                      </p:cBhvr>
                                      <p:to>
                                        <p:strVal val="visible"/>
                                      </p:to>
                                    </p:set>
                                    <p:anim to="" calcmode="lin" valueType="num">
                                      <p:cBhvr>
                                        <p:cTn id="10" dur="1" fill="hold"/>
                                        <p:tgtEl>
                                          <p:spTgt spid="307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077">
                                            <p:txEl>
                                              <p:pRg st="0" end="0"/>
                                            </p:txEl>
                                          </p:spTgt>
                                        </p:tgtEl>
                                        <p:attrNameLst>
                                          <p:attrName>style.visibility</p:attrName>
                                        </p:attrNameLst>
                                      </p:cBhvr>
                                      <p:to>
                                        <p:strVal val="visible"/>
                                      </p:to>
                                    </p:set>
                                    <p:anim to="" calcmode="lin" valueType="num">
                                      <p:cBhvr>
                                        <p:cTn id="13" dur="1" fill="hold"/>
                                        <p:tgtEl>
                                          <p:spTgt spid="3077">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077">
                                            <p:txEl>
                                              <p:pRg st="2" end="2"/>
                                            </p:txEl>
                                          </p:spTgt>
                                        </p:tgtEl>
                                        <p:attrNameLst>
                                          <p:attrName>style.visibility</p:attrName>
                                        </p:attrNameLst>
                                      </p:cBhvr>
                                      <p:to>
                                        <p:strVal val="visible"/>
                                      </p:to>
                                    </p:set>
                                    <p:anim to="" calcmode="lin" valueType="num">
                                      <p:cBhvr>
                                        <p:cTn id="16" dur="1" fill="hold"/>
                                        <p:tgtEl>
                                          <p:spTgt spid="3077">
                                            <p:txEl>
                                              <p:pRg st="2" end="2"/>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077">
                                            <p:txEl>
                                              <p:pRg st="4" end="4"/>
                                            </p:txEl>
                                          </p:spTgt>
                                        </p:tgtEl>
                                        <p:attrNameLst>
                                          <p:attrName>style.visibility</p:attrName>
                                        </p:attrNameLst>
                                      </p:cBhvr>
                                      <p:to>
                                        <p:strVal val="visible"/>
                                      </p:to>
                                    </p:set>
                                    <p:anim to="" calcmode="lin" valueType="num">
                                      <p:cBhvr>
                                        <p:cTn id="19" dur="1" fill="hold"/>
                                        <p:tgtEl>
                                          <p:spTgt spid="3077">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077">
                                            <p:txEl>
                                              <p:pRg st="5" end="5"/>
                                            </p:txEl>
                                          </p:spTgt>
                                        </p:tgtEl>
                                        <p:attrNameLst>
                                          <p:attrName>style.visibility</p:attrName>
                                        </p:attrNameLst>
                                      </p:cBhvr>
                                      <p:to>
                                        <p:strVal val="visible"/>
                                      </p:to>
                                    </p:set>
                                    <p:anim to="" calcmode="lin" valueType="num">
                                      <p:cBhvr>
                                        <p:cTn id="22" dur="1" fill="hold"/>
                                        <p:tgtEl>
                                          <p:spTgt spid="3077">
                                            <p:txEl>
                                              <p:pRg st="5" end="5"/>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3077">
                                            <p:txEl>
                                              <p:pRg st="7" end="7"/>
                                            </p:txEl>
                                          </p:spTgt>
                                        </p:tgtEl>
                                        <p:attrNameLst>
                                          <p:attrName>style.visibility</p:attrName>
                                        </p:attrNameLst>
                                      </p:cBhvr>
                                      <p:to>
                                        <p:strVal val="visible"/>
                                      </p:to>
                                    </p:set>
                                    <p:anim to="" calcmode="lin" valueType="num">
                                      <p:cBhvr>
                                        <p:cTn id="27" dur="1" fill="hold"/>
                                        <p:tgtEl>
                                          <p:spTgt spid="3077">
                                            <p:txEl>
                                              <p:pRg st="7" end="7"/>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077">
                                            <p:txEl>
                                              <p:pRg st="8" end="8"/>
                                            </p:txEl>
                                          </p:spTgt>
                                        </p:tgtEl>
                                        <p:attrNameLst>
                                          <p:attrName>style.visibility</p:attrName>
                                        </p:attrNameLst>
                                      </p:cBhvr>
                                      <p:to>
                                        <p:strVal val="visible"/>
                                      </p:to>
                                    </p:set>
                                    <p:anim to="" calcmode="lin" valueType="num">
                                      <p:cBhvr>
                                        <p:cTn id="32" dur="1" fill="hold"/>
                                        <p:tgtEl>
                                          <p:spTgt spid="3077">
                                            <p:txEl>
                                              <p:pRg st="8" end="8"/>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3077">
                                            <p:txEl>
                                              <p:pRg st="9" end="9"/>
                                            </p:txEl>
                                          </p:spTgt>
                                        </p:tgtEl>
                                        <p:attrNameLst>
                                          <p:attrName>style.visibility</p:attrName>
                                        </p:attrNameLst>
                                      </p:cBhvr>
                                      <p:to>
                                        <p:strVal val="visible"/>
                                      </p:to>
                                    </p:set>
                                    <p:anim to="" calcmode="lin" valueType="num">
                                      <p:cBhvr>
                                        <p:cTn id="37" dur="1" fill="hold"/>
                                        <p:tgtEl>
                                          <p:spTgt spid="3077">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3077">
                                            <p:txEl>
                                              <p:pRg st="10" end="10"/>
                                            </p:txEl>
                                          </p:spTgt>
                                        </p:tgtEl>
                                        <p:attrNameLst>
                                          <p:attrName>style.visibility</p:attrName>
                                        </p:attrNameLst>
                                      </p:cBhvr>
                                      <p:to>
                                        <p:strVal val="visible"/>
                                      </p:to>
                                    </p:set>
                                    <p:anim to="" calcmode="lin" valueType="num">
                                      <p:cBhvr>
                                        <p:cTn id="42" dur="1" fill="hold"/>
                                        <p:tgtEl>
                                          <p:spTgt spid="3077">
                                            <p:txEl>
                                              <p:pRg st="10" end="10"/>
                                            </p:txEl>
                                          </p:spTgt>
                                        </p:tgtEl>
                                        <p:attrNameLst>
                                          <p:attrName/>
                                        </p:attrNameLst>
                                      </p:cBhvr>
                                    </p:anim>
                                  </p:childTnLst>
                                </p:cTn>
                              </p:par>
                              <p:par>
                                <p:cTn id="43" presetID="24" presetClass="entr" presetSubtype="0" fill="hold" nodeType="withEffect">
                                  <p:stCondLst>
                                    <p:cond delay="0"/>
                                  </p:stCondLst>
                                  <p:childTnLst>
                                    <p:set>
                                      <p:cBhvr>
                                        <p:cTn id="44" dur="1" fill="hold">
                                          <p:stCondLst>
                                            <p:cond delay="0"/>
                                          </p:stCondLst>
                                        </p:cTn>
                                        <p:tgtEl>
                                          <p:spTgt spid="3078"/>
                                        </p:tgtEl>
                                        <p:attrNameLst>
                                          <p:attrName>style.visibility</p:attrName>
                                        </p:attrNameLst>
                                      </p:cBhvr>
                                      <p:to>
                                        <p:strVal val="visible"/>
                                      </p:to>
                                    </p:set>
                                    <p:anim to="" calcmode="lin" valueType="num">
                                      <p:cBhvr>
                                        <p:cTn id="45" dur="1" fill="hold"/>
                                        <p:tgtEl>
                                          <p:spTgt spid="30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784_japan_nankingfoto_2010"/>
          <p:cNvPicPr>
            <a:picLocks noChangeAspect="1" noChangeArrowheads="1"/>
          </p:cNvPicPr>
          <p:nvPr/>
        </p:nvPicPr>
        <p:blipFill>
          <a:blip r:embed="rId3" cstate="print">
            <a:lum bright="60000" contrast="-70000"/>
          </a:blip>
          <a:srcRect/>
          <a:stretch>
            <a:fillRect/>
          </a:stretch>
        </p:blipFill>
        <p:spPr bwMode="auto">
          <a:xfrm>
            <a:off x="0" y="0"/>
            <a:ext cx="9144000" cy="6858000"/>
          </a:xfrm>
          <a:prstGeom prst="rect">
            <a:avLst/>
          </a:prstGeom>
          <a:noFill/>
          <a:ln w="9525">
            <a:noFill/>
            <a:miter lim="800000"/>
            <a:headEnd/>
            <a:tailEnd/>
          </a:ln>
        </p:spPr>
      </p:pic>
      <p:sp>
        <p:nvSpPr>
          <p:cNvPr id="5126" name="Text Box 6"/>
          <p:cNvSpPr txBox="1">
            <a:spLocks noChangeArrowheads="1"/>
          </p:cNvSpPr>
          <p:nvPr/>
        </p:nvSpPr>
        <p:spPr bwMode="auto">
          <a:xfrm>
            <a:off x="5943600" y="5486400"/>
            <a:ext cx="2438400" cy="214313"/>
          </a:xfrm>
          <a:prstGeom prst="rect">
            <a:avLst/>
          </a:prstGeom>
          <a:noFill/>
          <a:ln w="9525">
            <a:noFill/>
            <a:miter lim="800000"/>
            <a:headEnd/>
            <a:tailEnd/>
          </a:ln>
        </p:spPr>
        <p:txBody>
          <a:bodyPr>
            <a:spAutoFit/>
          </a:bodyPr>
          <a:lstStyle/>
          <a:p>
            <a:pPr algn="ctr">
              <a:spcBef>
                <a:spcPct val="50000"/>
              </a:spcBef>
            </a:pPr>
            <a:r>
              <a:rPr lang="en-US" sz="800" b="1" dirty="0" smtClean="0">
                <a:latin typeface="Times New Roman" pitchFamily="18" charset="0"/>
              </a:rPr>
              <a:t>103 </a:t>
            </a:r>
            <a:r>
              <a:rPr lang="en-US" sz="800" b="1" dirty="0">
                <a:latin typeface="Times New Roman" pitchFamily="18" charset="0"/>
              </a:rPr>
              <a:t>Minutes</a:t>
            </a:r>
          </a:p>
        </p:txBody>
      </p:sp>
      <p:sp>
        <p:nvSpPr>
          <p:cNvPr id="5127" name="Text Box 7"/>
          <p:cNvSpPr txBox="1">
            <a:spLocks noChangeArrowheads="1"/>
          </p:cNvSpPr>
          <p:nvPr/>
        </p:nvSpPr>
        <p:spPr bwMode="auto">
          <a:xfrm>
            <a:off x="152400" y="2514600"/>
            <a:ext cx="5257800" cy="366713"/>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Personal insight into the 1937 Genocide at Nanking</a:t>
            </a:r>
          </a:p>
        </p:txBody>
      </p:sp>
      <p:sp>
        <p:nvSpPr>
          <p:cNvPr id="5128" name="Text Box 8"/>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dirty="0" smtClean="0">
                <a:solidFill>
                  <a:srgbClr val="002060"/>
                </a:solidFill>
                <a:latin typeface="Times New Roman" pitchFamily="18" charset="0"/>
              </a:rPr>
              <a:t>The Rape of Nanking</a:t>
            </a:r>
            <a:endParaRPr lang="en-US" sz="3600" b="1" dirty="0">
              <a:solidFill>
                <a:srgbClr val="002060"/>
              </a:solidFill>
              <a:latin typeface="Times New Roman" pitchFamily="18" charset="0"/>
            </a:endParaRPr>
          </a:p>
        </p:txBody>
      </p:sp>
      <p:pic>
        <p:nvPicPr>
          <p:cNvPr id="22530" name="Picture 2" descr="http://torontoalpha.eseecommerce.com/images/products/preview/dvd002.jpg"/>
          <p:cNvPicPr>
            <a:picLocks noChangeAspect="1" noChangeArrowheads="1"/>
          </p:cNvPicPr>
          <p:nvPr/>
        </p:nvPicPr>
        <p:blipFill>
          <a:blip r:embed="rId4" cstate="print"/>
          <a:srcRect/>
          <a:stretch>
            <a:fillRect/>
          </a:stretch>
        </p:blipFill>
        <p:spPr bwMode="auto">
          <a:xfrm>
            <a:off x="5791200" y="1524000"/>
            <a:ext cx="2705100" cy="3810000"/>
          </a:xfrm>
          <a:prstGeom prst="rect">
            <a:avLst/>
          </a:prstGeom>
          <a:noFill/>
        </p:spPr>
      </p:pic>
      <p:pic>
        <p:nvPicPr>
          <p:cNvPr id="8" name="Iris Chang Rape of Nanking.wmv">
            <a:hlinkClick r:id="" action="ppaction://media"/>
          </p:cNvPr>
          <p:cNvPicPr>
            <a:picLocks noRot="1" noChangeAspect="1"/>
          </p:cNvPicPr>
          <p:nvPr>
            <a:videoFile r:link="rId1"/>
          </p:nvPr>
        </p:nvPicPr>
        <p:blipFill>
          <a:blip r:embed="rId5" cstate="print"/>
          <a:stretch>
            <a:fillRect/>
          </a:stretch>
        </p:blipFill>
        <p:spPr>
          <a:xfrm>
            <a:off x="1066800" y="3505200"/>
            <a:ext cx="3048000" cy="1714500"/>
          </a:xfrm>
          <a:prstGeom prst="rect">
            <a:avLst/>
          </a:prstGeom>
        </p:spPr>
      </p:pic>
      <p:sp>
        <p:nvSpPr>
          <p:cNvPr id="9" name="Text Box 6"/>
          <p:cNvSpPr txBox="1">
            <a:spLocks noChangeArrowheads="1"/>
          </p:cNvSpPr>
          <p:nvPr/>
        </p:nvSpPr>
        <p:spPr bwMode="auto">
          <a:xfrm>
            <a:off x="1371600" y="5486400"/>
            <a:ext cx="2438400" cy="214313"/>
          </a:xfrm>
          <a:prstGeom prst="rect">
            <a:avLst/>
          </a:prstGeom>
          <a:noFill/>
          <a:ln w="9525">
            <a:noFill/>
            <a:miter lim="800000"/>
            <a:headEnd/>
            <a:tailEnd/>
          </a:ln>
        </p:spPr>
        <p:txBody>
          <a:bodyPr>
            <a:spAutoFit/>
          </a:bodyPr>
          <a:lstStyle/>
          <a:p>
            <a:pPr algn="ctr">
              <a:spcBef>
                <a:spcPct val="50000"/>
              </a:spcBef>
            </a:pPr>
            <a:r>
              <a:rPr lang="en-US" sz="800" b="1" dirty="0" smtClean="0">
                <a:latin typeface="Times New Roman" pitchFamily="18" charset="0"/>
              </a:rPr>
              <a:t>A Preview</a:t>
            </a:r>
            <a:endParaRPr lang="en-US" sz="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 to="" calcmode="lin" valueType="num">
                                      <p:cBhvr>
                                        <p:cTn id="7" dur="1" fill="hold"/>
                                        <p:tgtEl>
                                          <p:spTgt spid="512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to="" calcmode="lin" valueType="num">
                                      <p:cBhvr>
                                        <p:cTn id="10" dur="1" fill="hold"/>
                                        <p:tgtEl>
                                          <p:spTgt spid="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5128">
                                            <p:txEl>
                                              <p:pRg st="0" end="0"/>
                                            </p:txEl>
                                          </p:spTgt>
                                        </p:tgtEl>
                                        <p:attrNameLst>
                                          <p:attrName>style.visibility</p:attrName>
                                        </p:attrNameLst>
                                      </p:cBhvr>
                                      <p:to>
                                        <p:strVal val="visible"/>
                                      </p:to>
                                    </p:set>
                                    <p:anim to="" calcmode="lin" valueType="num">
                                      <p:cBhvr>
                                        <p:cTn id="13" dur="1" fill="hold"/>
                                        <p:tgtEl>
                                          <p:spTgt spid="5128">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2530"/>
                                        </p:tgtEl>
                                        <p:attrNameLst>
                                          <p:attrName>style.visibility</p:attrName>
                                        </p:attrNameLst>
                                      </p:cBhvr>
                                      <p:to>
                                        <p:strVal val="visible"/>
                                      </p:to>
                                    </p:set>
                                    <p:anim to="" calcmode="lin" valueType="num">
                                      <p:cBhvr>
                                        <p:cTn id="16" dur="1" fill="hold"/>
                                        <p:tgtEl>
                                          <p:spTgt spid="22530"/>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to="" calcmode="lin" valueType="num">
                                      <p:cBhvr>
                                        <p:cTn id="19" dur="1" fill="hold"/>
                                        <p:tgtEl>
                                          <p:spTgt spid="9">
                                            <p:txEl>
                                              <p:pRg st="0" end="0"/>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127"/>
                                        </p:tgtEl>
                                        <p:attrNameLst>
                                          <p:attrName>style.visibility</p:attrName>
                                        </p:attrNameLst>
                                      </p:cBhvr>
                                      <p:to>
                                        <p:strVal val="visible"/>
                                      </p:to>
                                    </p:set>
                                    <p:anim to="" calcmode="lin" valueType="num">
                                      <p:cBhvr>
                                        <p:cTn id="22" dur="1" fill="hold"/>
                                        <p:tgtEl>
                                          <p:spTgt spid="512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126">
                                            <p:txEl>
                                              <p:pRg st="0" end="0"/>
                                            </p:txEl>
                                          </p:spTgt>
                                        </p:tgtEl>
                                        <p:attrNameLst>
                                          <p:attrName>style.visibility</p:attrName>
                                        </p:attrNameLst>
                                      </p:cBhvr>
                                      <p:to>
                                        <p:strVal val="visible"/>
                                      </p:to>
                                    </p:set>
                                    <p:anim to="" calcmode="lin" valueType="num">
                                      <p:cBhvr>
                                        <p:cTn id="27" dur="1" fill="hold"/>
                                        <p:tgtEl>
                                          <p:spTgt spid="512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8" fill="hold" display="0">
                  <p:stCondLst>
                    <p:cond delay="indefinite"/>
                  </p:stCondLst>
                  <p:endCondLst>
                    <p:cond evt="onNext" delay="0">
                      <p:tgtEl>
                        <p:sldTgt/>
                      </p:tgtEl>
                    </p:cond>
                    <p:cond evt="onPrev" delay="0">
                      <p:tgtEl>
                        <p:sldTgt/>
                      </p:tgtEl>
                    </p:cond>
                  </p:endCondLst>
                </p:cTn>
                <p:tgtEl>
                  <p:spTgt spid="8"/>
                </p:tgtEl>
              </p:cMediaNode>
            </p:video>
          </p:childTnLst>
        </p:cTn>
      </p:par>
    </p:tnLst>
    <p:bldLst>
      <p:bldP spid="51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0" name="Picture 14" descr="hiroshima4"/>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4102" name="Text Box 6"/>
          <p:cNvSpPr txBox="1">
            <a:spLocks noChangeArrowheads="1"/>
          </p:cNvSpPr>
          <p:nvPr/>
        </p:nvSpPr>
        <p:spPr bwMode="auto">
          <a:xfrm>
            <a:off x="304800" y="990600"/>
            <a:ext cx="4191000" cy="2338388"/>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With your partner, read page 161</a:t>
            </a:r>
          </a:p>
          <a:p>
            <a:pPr algn="ctr">
              <a:spcBef>
                <a:spcPct val="50000"/>
              </a:spcBef>
            </a:pPr>
            <a:endParaRPr lang="en-US" b="1">
              <a:latin typeface="Times New Roman" pitchFamily="18" charset="0"/>
            </a:endParaRPr>
          </a:p>
          <a:p>
            <a:pPr algn="ctr">
              <a:spcBef>
                <a:spcPct val="50000"/>
              </a:spcBef>
            </a:pPr>
            <a:r>
              <a:rPr lang="en-US" b="1">
                <a:latin typeface="Times New Roman" pitchFamily="18" charset="0"/>
              </a:rPr>
              <a:t>As you read, compare the definitions you made with those created by the International Court of Justice</a:t>
            </a:r>
          </a:p>
          <a:p>
            <a:pPr algn="ctr">
              <a:spcBef>
                <a:spcPct val="50000"/>
              </a:spcBef>
            </a:pPr>
            <a:endParaRPr lang="en-US" sz="800" b="1">
              <a:latin typeface="Times New Roman" pitchFamily="18" charset="0"/>
            </a:endParaRPr>
          </a:p>
          <a:p>
            <a:pPr algn="ctr">
              <a:spcBef>
                <a:spcPct val="50000"/>
              </a:spcBef>
            </a:pPr>
            <a:r>
              <a:rPr lang="en-US" b="1">
                <a:latin typeface="Times New Roman" pitchFamily="18" charset="0"/>
              </a:rPr>
              <a:t>Note the similarities and differences</a:t>
            </a:r>
          </a:p>
        </p:txBody>
      </p:sp>
      <p:sp>
        <p:nvSpPr>
          <p:cNvPr id="4106" name="Text Box 10"/>
          <p:cNvSpPr txBox="1">
            <a:spLocks noChangeArrowheads="1"/>
          </p:cNvSpPr>
          <p:nvPr/>
        </p:nvSpPr>
        <p:spPr bwMode="auto">
          <a:xfrm>
            <a:off x="0" y="76200"/>
            <a:ext cx="9144000" cy="641350"/>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Naming The Crimes</a:t>
            </a:r>
          </a:p>
        </p:txBody>
      </p:sp>
      <p:pic>
        <p:nvPicPr>
          <p:cNvPr id="4107" name="Picture 11" descr="Fig7-03_p161.jpg"/>
          <p:cNvPicPr>
            <a:picLocks noChangeAspect="1" noChangeArrowheads="1"/>
          </p:cNvPicPr>
          <p:nvPr/>
        </p:nvPicPr>
        <p:blipFill>
          <a:blip r:embed="rId3" cstate="print"/>
          <a:srcRect/>
          <a:stretch>
            <a:fillRect/>
          </a:stretch>
        </p:blipFill>
        <p:spPr bwMode="auto">
          <a:xfrm>
            <a:off x="1143000" y="4038600"/>
            <a:ext cx="6553200" cy="2819400"/>
          </a:xfrm>
          <a:prstGeom prst="rect">
            <a:avLst/>
          </a:prstGeom>
          <a:noFill/>
          <a:ln w="9525">
            <a:noFill/>
            <a:miter lim="800000"/>
            <a:headEnd/>
            <a:tailEnd/>
          </a:ln>
        </p:spPr>
      </p:pic>
      <p:sp>
        <p:nvSpPr>
          <p:cNvPr id="4108" name="Text Box 12"/>
          <p:cNvSpPr txBox="1">
            <a:spLocks noChangeArrowheads="1"/>
          </p:cNvSpPr>
          <p:nvPr/>
        </p:nvSpPr>
        <p:spPr bwMode="auto">
          <a:xfrm>
            <a:off x="4648200" y="1143000"/>
            <a:ext cx="4191000" cy="2016125"/>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Review </a:t>
            </a:r>
            <a:r>
              <a:rPr lang="en-US" b="1" i="1">
                <a:latin typeface="Times New Roman" pitchFamily="18" charset="0"/>
              </a:rPr>
              <a:t>Voices</a:t>
            </a:r>
            <a:r>
              <a:rPr lang="en-US" b="1">
                <a:latin typeface="Times New Roman" pitchFamily="18" charset="0"/>
              </a:rPr>
              <a:t> and Figure 7-3 on       page 161</a:t>
            </a:r>
          </a:p>
          <a:p>
            <a:pPr algn="ctr">
              <a:spcBef>
                <a:spcPct val="50000"/>
              </a:spcBef>
            </a:pPr>
            <a:endParaRPr lang="en-US" b="1">
              <a:latin typeface="Times New Roman" pitchFamily="18" charset="0"/>
            </a:endParaRPr>
          </a:p>
          <a:p>
            <a:pPr algn="ctr">
              <a:spcBef>
                <a:spcPct val="50000"/>
              </a:spcBef>
            </a:pPr>
            <a:r>
              <a:rPr lang="en-US" b="1">
                <a:solidFill>
                  <a:srgbClr val="002060"/>
                </a:solidFill>
                <a:latin typeface="Times New Roman" pitchFamily="18" charset="0"/>
              </a:rPr>
              <a:t>Why do you think the thousands of Japanese killed by the atomic bomb were not included in the chart?</a:t>
            </a:r>
          </a:p>
        </p:txBody>
      </p:sp>
      <p:sp>
        <p:nvSpPr>
          <p:cNvPr id="4109" name="Text Box 13"/>
          <p:cNvSpPr txBox="1">
            <a:spLocks noChangeArrowheads="1"/>
          </p:cNvSpPr>
          <p:nvPr/>
        </p:nvSpPr>
        <p:spPr bwMode="auto">
          <a:xfrm>
            <a:off x="1143000" y="3810000"/>
            <a:ext cx="6477000" cy="336550"/>
          </a:xfrm>
          <a:prstGeom prst="rect">
            <a:avLst/>
          </a:prstGeom>
          <a:noFill/>
          <a:ln w="9525">
            <a:noFill/>
            <a:miter lim="800000"/>
            <a:headEnd/>
            <a:tailEnd/>
          </a:ln>
        </p:spPr>
        <p:txBody>
          <a:bodyPr>
            <a:spAutoFit/>
          </a:bodyPr>
          <a:lstStyle/>
          <a:p>
            <a:pPr algn="ctr">
              <a:spcBef>
                <a:spcPct val="50000"/>
              </a:spcBef>
            </a:pPr>
            <a:r>
              <a:rPr lang="en-US" sz="1600" b="1">
                <a:solidFill>
                  <a:srgbClr val="002060"/>
                </a:solidFill>
                <a:latin typeface="Times New Roman" pitchFamily="18" charset="0"/>
              </a:rPr>
              <a:t>Estimated Victims of Genocide and Mass Murders in the 20</a:t>
            </a:r>
            <a:r>
              <a:rPr lang="en-US" sz="1600" b="1" baseline="30000">
                <a:solidFill>
                  <a:srgbClr val="002060"/>
                </a:solidFill>
                <a:latin typeface="Times New Roman" pitchFamily="18" charset="0"/>
              </a:rPr>
              <a:t>th</a:t>
            </a:r>
            <a:r>
              <a:rPr lang="en-US" sz="1600" b="1">
                <a:solidFill>
                  <a:srgbClr val="002060"/>
                </a:solidFill>
                <a:latin typeface="Times New Roman" pitchFamily="18" charset="0"/>
              </a:rPr>
              <a:t> Century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4106">
                                            <p:txEl>
                                              <p:pRg st="0" end="0"/>
                                            </p:txEl>
                                          </p:spTgt>
                                        </p:tgtEl>
                                        <p:attrNameLst>
                                          <p:attrName>style.visibility</p:attrName>
                                        </p:attrNameLst>
                                      </p:cBhvr>
                                      <p:to>
                                        <p:strVal val="visible"/>
                                      </p:to>
                                    </p:set>
                                    <p:anim to="" calcmode="lin" valueType="num">
                                      <p:cBhvr>
                                        <p:cTn id="7" dur="1" fill="hold"/>
                                        <p:tgtEl>
                                          <p:spTgt spid="410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4102">
                                            <p:txEl>
                                              <p:pRg st="0" end="0"/>
                                            </p:txEl>
                                          </p:spTgt>
                                        </p:tgtEl>
                                        <p:attrNameLst>
                                          <p:attrName>style.visibility</p:attrName>
                                        </p:attrNameLst>
                                      </p:cBhvr>
                                      <p:to>
                                        <p:strVal val="visible"/>
                                      </p:to>
                                    </p:set>
                                    <p:anim to="" calcmode="lin" valueType="num">
                                      <p:cBhvr>
                                        <p:cTn id="10" dur="1" fill="hold"/>
                                        <p:tgtEl>
                                          <p:spTgt spid="4102">
                                            <p:txEl>
                                              <p:pRg st="0" end="0"/>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102">
                                            <p:txEl>
                                              <p:pRg st="2" end="2"/>
                                            </p:txEl>
                                          </p:spTgt>
                                        </p:tgtEl>
                                        <p:attrNameLst>
                                          <p:attrName>style.visibility</p:attrName>
                                        </p:attrNameLst>
                                      </p:cBhvr>
                                      <p:to>
                                        <p:strVal val="visible"/>
                                      </p:to>
                                    </p:set>
                                    <p:anim to="" calcmode="lin" valueType="num">
                                      <p:cBhvr>
                                        <p:cTn id="13" dur="1" fill="hold"/>
                                        <p:tgtEl>
                                          <p:spTgt spid="4102">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102">
                                            <p:txEl>
                                              <p:pRg st="4" end="4"/>
                                            </p:txEl>
                                          </p:spTgt>
                                        </p:tgtEl>
                                        <p:attrNameLst>
                                          <p:attrName>style.visibility</p:attrName>
                                        </p:attrNameLst>
                                      </p:cBhvr>
                                      <p:to>
                                        <p:strVal val="visible"/>
                                      </p:to>
                                    </p:set>
                                    <p:anim to="" calcmode="lin" valueType="num">
                                      <p:cBhvr>
                                        <p:cTn id="16" dur="1" fill="hold"/>
                                        <p:tgtEl>
                                          <p:spTgt spid="4102">
                                            <p:txEl>
                                              <p:pRg st="4" end="4"/>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110"/>
                                        </p:tgtEl>
                                        <p:attrNameLst>
                                          <p:attrName>style.visibility</p:attrName>
                                        </p:attrNameLst>
                                      </p:cBhvr>
                                      <p:to>
                                        <p:strVal val="visible"/>
                                      </p:to>
                                    </p:set>
                                    <p:anim to="" calcmode="lin" valueType="num">
                                      <p:cBhvr>
                                        <p:cTn id="19" dur="1" fill="hold"/>
                                        <p:tgtEl>
                                          <p:spTgt spid="4110"/>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4108">
                                            <p:txEl>
                                              <p:pRg st="0" end="0"/>
                                            </p:txEl>
                                          </p:spTgt>
                                        </p:tgtEl>
                                        <p:attrNameLst>
                                          <p:attrName>style.visibility</p:attrName>
                                        </p:attrNameLst>
                                      </p:cBhvr>
                                      <p:to>
                                        <p:strVal val="visible"/>
                                      </p:to>
                                    </p:set>
                                    <p:anim to="" calcmode="lin" valueType="num">
                                      <p:cBhvr>
                                        <p:cTn id="24" dur="1" fill="hold"/>
                                        <p:tgtEl>
                                          <p:spTgt spid="4108">
                                            <p:txEl>
                                              <p:pRg st="0" end="0"/>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4107"/>
                                        </p:tgtEl>
                                        <p:attrNameLst>
                                          <p:attrName>style.visibility</p:attrName>
                                        </p:attrNameLst>
                                      </p:cBhvr>
                                      <p:to>
                                        <p:strVal val="visible"/>
                                      </p:to>
                                    </p:set>
                                    <p:anim to="" calcmode="lin" valueType="num">
                                      <p:cBhvr>
                                        <p:cTn id="27" dur="1" fill="hold"/>
                                        <p:tgtEl>
                                          <p:spTgt spid="4107"/>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4109"/>
                                        </p:tgtEl>
                                        <p:attrNameLst>
                                          <p:attrName>style.visibility</p:attrName>
                                        </p:attrNameLst>
                                      </p:cBhvr>
                                      <p:to>
                                        <p:strVal val="visible"/>
                                      </p:to>
                                    </p:set>
                                    <p:anim to="" calcmode="lin" valueType="num">
                                      <p:cBhvr>
                                        <p:cTn id="30" dur="1" fill="hold"/>
                                        <p:tgtEl>
                                          <p:spTgt spid="4109"/>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nodeType="clickEffect">
                                  <p:stCondLst>
                                    <p:cond delay="0"/>
                                  </p:stCondLst>
                                  <p:childTnLst>
                                    <p:set>
                                      <p:cBhvr>
                                        <p:cTn id="34" dur="1" fill="hold">
                                          <p:stCondLst>
                                            <p:cond delay="0"/>
                                          </p:stCondLst>
                                        </p:cTn>
                                        <p:tgtEl>
                                          <p:spTgt spid="4108">
                                            <p:txEl>
                                              <p:pRg st="2" end="2"/>
                                            </p:txEl>
                                          </p:spTgt>
                                        </p:tgtEl>
                                        <p:attrNameLst>
                                          <p:attrName>style.visibility</p:attrName>
                                        </p:attrNameLst>
                                      </p:cBhvr>
                                      <p:to>
                                        <p:strVal val="visible"/>
                                      </p:to>
                                    </p:set>
                                    <p:anim to="" calcmode="lin" valueType="num">
                                      <p:cBhvr>
                                        <p:cTn id="35" dur="1" fill="hold"/>
                                        <p:tgtEl>
                                          <p:spTgt spid="4108">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descr="holocaust"/>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pic>
        <p:nvPicPr>
          <p:cNvPr id="6148" name="Picture 4" descr="Fig7-04_p162.jpg"/>
          <p:cNvPicPr>
            <a:picLocks noChangeAspect="1" noChangeArrowheads="1"/>
          </p:cNvPicPr>
          <p:nvPr/>
        </p:nvPicPr>
        <p:blipFill>
          <a:blip r:embed="rId3" cstate="print"/>
          <a:srcRect/>
          <a:stretch>
            <a:fillRect/>
          </a:stretch>
        </p:blipFill>
        <p:spPr bwMode="auto">
          <a:xfrm>
            <a:off x="152400" y="2209800"/>
            <a:ext cx="4019550" cy="2898775"/>
          </a:xfrm>
          <a:prstGeom prst="rect">
            <a:avLst/>
          </a:prstGeom>
          <a:noFill/>
          <a:ln w="9525">
            <a:noFill/>
            <a:miter lim="800000"/>
            <a:headEnd/>
            <a:tailEnd/>
          </a:ln>
        </p:spPr>
      </p:pic>
      <p:sp>
        <p:nvSpPr>
          <p:cNvPr id="6149" name="Text Box 5"/>
          <p:cNvSpPr txBox="1">
            <a:spLocks noChangeArrowheads="1"/>
          </p:cNvSpPr>
          <p:nvPr/>
        </p:nvSpPr>
        <p:spPr bwMode="auto">
          <a:xfrm>
            <a:off x="0" y="76200"/>
            <a:ext cx="9144000" cy="1190625"/>
          </a:xfrm>
          <a:prstGeom prst="rect">
            <a:avLst/>
          </a:prstGeom>
          <a:noFill/>
          <a:ln w="9525">
            <a:noFill/>
            <a:miter lim="800000"/>
            <a:headEnd/>
            <a:tailEnd/>
          </a:ln>
        </p:spPr>
        <p:txBody>
          <a:bodyPr>
            <a:spAutoFit/>
          </a:bodyPr>
          <a:lstStyle/>
          <a:p>
            <a:pPr algn="ctr">
              <a:spcBef>
                <a:spcPct val="50000"/>
              </a:spcBef>
            </a:pPr>
            <a:r>
              <a:rPr lang="en-US" sz="3600" b="1">
                <a:solidFill>
                  <a:srgbClr val="002060"/>
                </a:solidFill>
                <a:latin typeface="Times New Roman" pitchFamily="18" charset="0"/>
              </a:rPr>
              <a:t>Ultranationalism and Crimes Against Humanity</a:t>
            </a:r>
          </a:p>
        </p:txBody>
      </p:sp>
      <p:sp>
        <p:nvSpPr>
          <p:cNvPr id="6150" name="Text Box 6"/>
          <p:cNvSpPr txBox="1">
            <a:spLocks noChangeArrowheads="1"/>
          </p:cNvSpPr>
          <p:nvPr/>
        </p:nvSpPr>
        <p:spPr bwMode="auto">
          <a:xfrm>
            <a:off x="4343400" y="2590800"/>
            <a:ext cx="4495800" cy="2292350"/>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Read the caption to Figure 7-4 on page 162</a:t>
            </a:r>
          </a:p>
          <a:p>
            <a:pPr algn="ctr">
              <a:spcBef>
                <a:spcPct val="50000"/>
              </a:spcBef>
            </a:pPr>
            <a:endParaRPr lang="en-US" b="1">
              <a:latin typeface="Times New Roman" pitchFamily="18" charset="0"/>
            </a:endParaRPr>
          </a:p>
          <a:p>
            <a:pPr algn="ctr">
              <a:spcBef>
                <a:spcPct val="50000"/>
              </a:spcBef>
            </a:pPr>
            <a:r>
              <a:rPr lang="en-US" b="1">
                <a:solidFill>
                  <a:srgbClr val="002060"/>
                </a:solidFill>
                <a:latin typeface="Times New Roman" pitchFamily="18" charset="0"/>
              </a:rPr>
              <a:t>How might ultranationalism lead to crimes against humanity such as the Holocaust?</a:t>
            </a:r>
          </a:p>
          <a:p>
            <a:pPr algn="ctr">
              <a:spcBef>
                <a:spcPct val="50000"/>
              </a:spcBef>
            </a:pPr>
            <a:endParaRPr lang="en-US" b="1">
              <a:solidFill>
                <a:schemeClr val="accent2"/>
              </a:solidFill>
              <a:latin typeface="Times New Roman" pitchFamily="18" charset="0"/>
            </a:endParaRPr>
          </a:p>
          <a:p>
            <a:pPr algn="ctr">
              <a:spcBef>
                <a:spcPct val="50000"/>
              </a:spcBef>
            </a:pPr>
            <a:r>
              <a:rPr lang="en-US" b="1">
                <a:latin typeface="Times New Roman" pitchFamily="18" charset="0"/>
              </a:rPr>
              <a:t>Read page 162, completing the </a:t>
            </a:r>
            <a:r>
              <a:rPr lang="en-US" b="1" i="1">
                <a:latin typeface="Times New Roman" pitchFamily="18" charset="0"/>
              </a:rPr>
              <a:t>Activity</a:t>
            </a:r>
          </a:p>
        </p:txBody>
      </p:sp>
      <p:sp>
        <p:nvSpPr>
          <p:cNvPr id="6151" name="Text Box 7"/>
          <p:cNvSpPr txBox="1">
            <a:spLocks noChangeArrowheads="1"/>
          </p:cNvSpPr>
          <p:nvPr/>
        </p:nvSpPr>
        <p:spPr bwMode="auto">
          <a:xfrm>
            <a:off x="1752600" y="5805488"/>
            <a:ext cx="5257800" cy="366712"/>
          </a:xfrm>
          <a:prstGeom prst="rect">
            <a:avLst/>
          </a:prstGeom>
          <a:noFill/>
          <a:ln w="9525">
            <a:noFill/>
            <a:miter lim="800000"/>
            <a:headEnd/>
            <a:tailEnd/>
          </a:ln>
        </p:spPr>
        <p:txBody>
          <a:bodyPr>
            <a:spAutoFit/>
          </a:bodyPr>
          <a:lstStyle/>
          <a:p>
            <a:pPr algn="ctr">
              <a:spcBef>
                <a:spcPct val="50000"/>
              </a:spcBef>
            </a:pPr>
            <a:r>
              <a:rPr lang="en-US" b="1">
                <a:latin typeface="Times New Roman" pitchFamily="18" charset="0"/>
              </a:rPr>
              <a:t>When done, complete the </a:t>
            </a:r>
            <a:r>
              <a:rPr lang="en-US" b="1" i="1">
                <a:latin typeface="Times New Roman" pitchFamily="18" charset="0"/>
              </a:rPr>
              <a:t>Reflect and Respond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 to="" calcmode="lin" valueType="num">
                                      <p:cBhvr>
                                        <p:cTn id="7" dur="1" fill="hold"/>
                                        <p:tgtEl>
                                          <p:spTgt spid="6149">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 to="" calcmode="lin" valueType="num">
                                      <p:cBhvr>
                                        <p:cTn id="10" dur="1" fill="hold"/>
                                        <p:tgtEl>
                                          <p:spTgt spid="6148"/>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150">
                                            <p:txEl>
                                              <p:pRg st="0" end="0"/>
                                            </p:txEl>
                                          </p:spTgt>
                                        </p:tgtEl>
                                        <p:attrNameLst>
                                          <p:attrName>style.visibility</p:attrName>
                                        </p:attrNameLst>
                                      </p:cBhvr>
                                      <p:to>
                                        <p:strVal val="visible"/>
                                      </p:to>
                                    </p:set>
                                    <p:anim to="" calcmode="lin" valueType="num">
                                      <p:cBhvr>
                                        <p:cTn id="13" dur="1" fill="hold"/>
                                        <p:tgtEl>
                                          <p:spTgt spid="6150">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153"/>
                                        </p:tgtEl>
                                        <p:attrNameLst>
                                          <p:attrName>style.visibility</p:attrName>
                                        </p:attrNameLst>
                                      </p:cBhvr>
                                      <p:to>
                                        <p:strVal val="visible"/>
                                      </p:to>
                                    </p:set>
                                    <p:anim to="" calcmode="lin" valueType="num">
                                      <p:cBhvr>
                                        <p:cTn id="16" dur="1" fill="hold"/>
                                        <p:tgtEl>
                                          <p:spTgt spid="6153"/>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6150">
                                            <p:txEl>
                                              <p:pRg st="2" end="2"/>
                                            </p:txEl>
                                          </p:spTgt>
                                        </p:tgtEl>
                                        <p:attrNameLst>
                                          <p:attrName>style.visibility</p:attrName>
                                        </p:attrNameLst>
                                      </p:cBhvr>
                                      <p:to>
                                        <p:strVal val="visible"/>
                                      </p:to>
                                    </p:set>
                                    <p:anim to="" calcmode="lin" valueType="num">
                                      <p:cBhvr>
                                        <p:cTn id="21" dur="1" fill="hold"/>
                                        <p:tgtEl>
                                          <p:spTgt spid="6150">
                                            <p:txEl>
                                              <p:pRg st="2" end="2"/>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150">
                                            <p:txEl>
                                              <p:pRg st="4" end="4"/>
                                            </p:txEl>
                                          </p:spTgt>
                                        </p:tgtEl>
                                        <p:attrNameLst>
                                          <p:attrName>style.visibility</p:attrName>
                                        </p:attrNameLst>
                                      </p:cBhvr>
                                      <p:to>
                                        <p:strVal val="visible"/>
                                      </p:to>
                                    </p:set>
                                    <p:anim to="" calcmode="lin" valueType="num">
                                      <p:cBhvr>
                                        <p:cTn id="26" dur="1" fill="hold"/>
                                        <p:tgtEl>
                                          <p:spTgt spid="6150">
                                            <p:txEl>
                                              <p:pRg st="4" end="4"/>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6151"/>
                                        </p:tgtEl>
                                        <p:attrNameLst>
                                          <p:attrName>style.visibility</p:attrName>
                                        </p:attrNameLst>
                                      </p:cBhvr>
                                      <p:to>
                                        <p:strVal val="visible"/>
                                      </p:to>
                                    </p:set>
                                    <p:anim to="" calcmode="lin" valueType="num">
                                      <p:cBhvr>
                                        <p:cTn id="29" dur="1" fill="hold"/>
                                        <p:tgtEl>
                                          <p:spTgt spid="615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nvestigative"/>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7171" name="Rectangle 3"/>
          <p:cNvSpPr>
            <a:spLocks noGrp="1" noChangeArrowheads="1"/>
          </p:cNvSpPr>
          <p:nvPr>
            <p:ph type="title"/>
          </p:nvPr>
        </p:nvSpPr>
        <p:spPr>
          <a:xfrm>
            <a:off x="457200" y="0"/>
            <a:ext cx="8229600" cy="990600"/>
          </a:xfrm>
          <a:noFill/>
        </p:spPr>
        <p:txBody>
          <a:bodyPr/>
          <a:lstStyle/>
          <a:p>
            <a:pPr eaLnBrk="1" hangingPunct="1"/>
            <a:r>
              <a:rPr lang="en-US" b="1" smtClean="0">
                <a:solidFill>
                  <a:srgbClr val="002060"/>
                </a:solidFill>
                <a:latin typeface="Times New Roman" pitchFamily="18" charset="0"/>
              </a:rPr>
              <a:t>And Finally…</a:t>
            </a:r>
          </a:p>
        </p:txBody>
      </p:sp>
      <p:sp>
        <p:nvSpPr>
          <p:cNvPr id="7172" name="Rectangle 4"/>
          <p:cNvSpPr>
            <a:spLocks noChangeArrowheads="1"/>
          </p:cNvSpPr>
          <p:nvPr/>
        </p:nvSpPr>
        <p:spPr bwMode="auto">
          <a:xfrm>
            <a:off x="0" y="2133600"/>
            <a:ext cx="9144000" cy="3046413"/>
          </a:xfrm>
          <a:prstGeom prst="rect">
            <a:avLst/>
          </a:prstGeom>
          <a:noFill/>
          <a:ln w="9525" algn="ctr">
            <a:noFill/>
            <a:miter lim="800000"/>
            <a:headEnd/>
            <a:tailEnd/>
          </a:ln>
        </p:spPr>
        <p:txBody>
          <a:bodyPr>
            <a:spAutoFit/>
          </a:bodyPr>
          <a:lstStyle/>
          <a:p>
            <a:pPr algn="ctr"/>
            <a:r>
              <a:rPr lang="en-US" sz="2400" b="1">
                <a:latin typeface="Times New Roman" pitchFamily="18" charset="0"/>
              </a:rPr>
              <a:t>Begin a </a:t>
            </a:r>
            <a:r>
              <a:rPr lang="en-US" sz="2400" b="1">
                <a:solidFill>
                  <a:srgbClr val="002060"/>
                </a:solidFill>
                <a:latin typeface="Times New Roman" pitchFamily="18" charset="0"/>
              </a:rPr>
              <a:t>list</a:t>
            </a:r>
            <a:r>
              <a:rPr lang="en-US" sz="2400" b="1">
                <a:latin typeface="Times New Roman" pitchFamily="18" charset="0"/>
              </a:rPr>
              <a:t> of terms from this chapter, which include… </a:t>
            </a:r>
          </a:p>
          <a:p>
            <a:pPr algn="ctr"/>
            <a:endParaRPr lang="en-US" sz="2400" b="1">
              <a:latin typeface="Times New Roman" pitchFamily="18" charset="0"/>
            </a:endParaRPr>
          </a:p>
          <a:p>
            <a:pPr algn="ctr"/>
            <a:r>
              <a:rPr lang="en-US" sz="2400" b="1">
                <a:latin typeface="Times New Roman" pitchFamily="18" charset="0"/>
              </a:rPr>
              <a:t>Any term/phrase/concept that would be considered important in helping you with your …</a:t>
            </a:r>
          </a:p>
          <a:p>
            <a:pPr algn="ctr"/>
            <a:endParaRPr lang="en-US" sz="2400" b="1">
              <a:latin typeface="Times New Roman" pitchFamily="18" charset="0"/>
            </a:endParaRPr>
          </a:p>
          <a:p>
            <a:pPr algn="ctr"/>
            <a:r>
              <a:rPr lang="en-US" sz="2400" b="1">
                <a:solidFill>
                  <a:srgbClr val="002060"/>
                </a:solidFill>
                <a:latin typeface="Times New Roman" pitchFamily="18" charset="0"/>
              </a:rPr>
              <a:t>Investigative Report</a:t>
            </a:r>
          </a:p>
          <a:p>
            <a:pPr algn="ctr"/>
            <a:endParaRPr lang="en-US" sz="2400" b="1">
              <a:solidFill>
                <a:schemeClr val="accent2"/>
              </a:solidFill>
              <a:latin typeface="Times New Roman" pitchFamily="18" charset="0"/>
            </a:endParaRPr>
          </a:p>
          <a:p>
            <a:pPr algn="ctr"/>
            <a:r>
              <a:rPr lang="en-US" sz="2400" b="1">
                <a:latin typeface="Times New Roman" pitchFamily="18" charset="0"/>
              </a:rPr>
              <a:t>Any suggestions as to what you should include?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171"/>
                                        </p:tgtEl>
                                        <p:attrNameLst>
                                          <p:attrName>style.visibility</p:attrName>
                                        </p:attrNameLst>
                                      </p:cBhvr>
                                      <p:to>
                                        <p:strVal val="visible"/>
                                      </p:to>
                                    </p:set>
                                    <p:anim to="" calcmode="lin" valueType="num">
                                      <p:cBhvr>
                                        <p:cTn id="7" dur="1" fill="hold"/>
                                        <p:tgtEl>
                                          <p:spTgt spid="7171"/>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172"/>
                                        </p:tgtEl>
                                        <p:attrNameLst>
                                          <p:attrName>style.visibility</p:attrName>
                                        </p:attrNameLst>
                                      </p:cBhvr>
                                      <p:to>
                                        <p:strVal val="visible"/>
                                      </p:to>
                                    </p:set>
                                    <p:anim to="" calcmode="lin" valueType="num">
                                      <p:cBhvr>
                                        <p:cTn id="10" dur="1" fill="hold"/>
                                        <p:tgtEl>
                                          <p:spTgt spid="7172"/>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 to="" calcmode="lin" valueType="num">
                                      <p:cBhvr>
                                        <p:cTn id="13" dur="1" fill="hold"/>
                                        <p:tgtEl>
                                          <p:spTgt spid="717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1593</TotalTime>
  <Words>1410</Words>
  <Application>Microsoft Office PowerPoint</Application>
  <PresentationFormat>On-screen Show (4:3)</PresentationFormat>
  <Paragraphs>231</Paragraphs>
  <Slides>26</Slides>
  <Notes>0</Notes>
  <HiddenSlides>0</HiddenSlides>
  <MMClips>6</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Slide 1</vt:lpstr>
      <vt:lpstr>Homework</vt:lpstr>
      <vt:lpstr>Slide 3</vt:lpstr>
      <vt:lpstr>Slide 4</vt:lpstr>
      <vt:lpstr>Slide 5</vt:lpstr>
      <vt:lpstr>Slide 6</vt:lpstr>
      <vt:lpstr>Slide 7</vt:lpstr>
      <vt:lpstr>Slide 8</vt:lpstr>
      <vt:lpstr>And Finally…</vt:lpstr>
      <vt:lpstr>Slide 10</vt:lpstr>
      <vt:lpstr>Slide 11</vt:lpstr>
      <vt:lpstr>Slide 12</vt:lpstr>
      <vt:lpstr>Slide 13</vt:lpstr>
      <vt:lpstr>Slide 14</vt:lpstr>
      <vt:lpstr>Slide 15</vt:lpstr>
      <vt:lpstr>Slide 16</vt:lpstr>
      <vt:lpstr>Slide 17</vt:lpstr>
      <vt:lpstr>Slide 18</vt:lpstr>
      <vt:lpstr>And Finally…</vt:lpstr>
      <vt:lpstr>Slide 20</vt:lpstr>
      <vt:lpstr>Slide 21</vt:lpstr>
      <vt:lpstr>Slide 22</vt:lpstr>
      <vt:lpstr>Analyzing Cause and Effect Relationships</vt:lpstr>
      <vt:lpstr>Acting For Good in the Face of Evil</vt:lpstr>
      <vt:lpstr>And Finally…</vt:lpstr>
      <vt:lpstr>Think About Your Challenge</vt:lpstr>
    </vt:vector>
  </TitlesOfParts>
  <Company>Elk Island Public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EIPS</dc:creator>
  <cp:lastModifiedBy>brendan edwards</cp:lastModifiedBy>
  <cp:revision>82</cp:revision>
  <dcterms:created xsi:type="dcterms:W3CDTF">2008-11-03T16:17:06Z</dcterms:created>
  <dcterms:modified xsi:type="dcterms:W3CDTF">2011-04-11T23:59:20Z</dcterms:modified>
</cp:coreProperties>
</file>