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5" r:id="rId19"/>
    <p:sldId id="276" r:id="rId20"/>
    <p:sldId id="277" r:id="rId21"/>
    <p:sldId id="278" r:id="rId22"/>
    <p:sldId id="280" r:id="rId23"/>
    <p:sldId id="293" r:id="rId24"/>
    <p:sldId id="292" r:id="rId25"/>
    <p:sldId id="294"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60" cy="46442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384" y="0"/>
            <a:ext cx="2972059" cy="464422"/>
          </a:xfrm>
          <a:prstGeom prst="rect">
            <a:avLst/>
          </a:prstGeom>
        </p:spPr>
        <p:txBody>
          <a:bodyPr vert="horz" lIns="91440" tIns="45720" rIns="91440" bIns="45720" rtlCol="0"/>
          <a:lstStyle>
            <a:lvl1pPr algn="r">
              <a:defRPr sz="1200"/>
            </a:lvl1pPr>
          </a:lstStyle>
          <a:p>
            <a:fld id="{AB372065-C909-4D28-96FD-932CE0A1D5FB}" type="datetimeFigureOut">
              <a:rPr lang="en-US" smtClean="0"/>
              <a:pPr/>
              <a:t>11/28/2011</a:t>
            </a:fld>
            <a:endParaRPr lang="en-US"/>
          </a:p>
        </p:txBody>
      </p:sp>
      <p:sp>
        <p:nvSpPr>
          <p:cNvPr id="4" name="Footer Placeholder 3"/>
          <p:cNvSpPr>
            <a:spLocks noGrp="1"/>
          </p:cNvSpPr>
          <p:nvPr>
            <p:ph type="ftr" sz="quarter" idx="2"/>
          </p:nvPr>
        </p:nvSpPr>
        <p:spPr>
          <a:xfrm>
            <a:off x="0" y="8830387"/>
            <a:ext cx="2972060" cy="46442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384" y="8830387"/>
            <a:ext cx="2972059" cy="464422"/>
          </a:xfrm>
          <a:prstGeom prst="rect">
            <a:avLst/>
          </a:prstGeom>
        </p:spPr>
        <p:txBody>
          <a:bodyPr vert="horz" lIns="91440" tIns="45720" rIns="91440" bIns="45720" rtlCol="0" anchor="b"/>
          <a:lstStyle>
            <a:lvl1pPr algn="r">
              <a:defRPr sz="1200"/>
            </a:lvl1pPr>
          </a:lstStyle>
          <a:p>
            <a:fld id="{B1200D6A-FEFF-44A9-A2AE-EBBEA3AB4F5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376C6B-594D-4C2C-95AD-38F7A2F2A9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FD324A-F435-4891-8A8A-555D0AEF0CA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01EFB-D093-44F5-A353-048CDFCACC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F2DB56-7C4D-4C30-9DEB-6B2E4BDB0E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EB50E3-1ECD-477E-9057-BA2CF0B7FC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2583A3-5A75-4DA2-B8C2-D62334CB2F6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248083-A95D-486C-B05D-D80660122F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4F2976-945E-4D03-8AF5-74F40F2FD2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2349D3-04D9-46CD-B1F0-372A792F3C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4D81E-6DEA-4134-8446-7FBE136054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44F10E-FA80-490D-81CC-AD2445D788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27F87EC-F6D4-41FB-A9C9-3303513024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fhs-ms\MSDATA\Staff\Brendan%20Edwards\Social\Social%2010-1-2\Related%20Issue%202\'A%20new%20future'%20-%20CBC%20Archives_WMV%20V9.wmv" TargetMode="Externa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file:///\\fhs-ms\MSDATA\Staff\Brendan%20Edwards\Social\Social%2010-1-2\Related%20Issue%202\Chapter%207\Feeling%20Reserved%20Video.wmv" TargetMode="Externa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file:///\\fhs-ms\MSDATA\Staff\Brendan%20Edwards\Social\Social%2010-1-2\Related%20Issue%202\Chapter%207\rabbit_proof_fence_trailer.wmv" TargetMode="External"/><Relationship Id="rId5" Type="http://schemas.openxmlformats.org/officeDocument/2006/relationships/image" Target="../media/image32.pn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1812Jansonsinking"/>
          <p:cNvPicPr>
            <a:picLocks noChangeAspect="1" noChangeArrowheads="1"/>
          </p:cNvPicPr>
          <p:nvPr/>
        </p:nvPicPr>
        <p:blipFill>
          <a:blip r:embed="rId2" cstate="print">
            <a:lum bright="50000" contrast="-70000"/>
          </a:blip>
          <a:srcRect/>
          <a:stretch>
            <a:fillRect/>
          </a:stretch>
        </p:blipFill>
        <p:spPr bwMode="auto">
          <a:xfrm>
            <a:off x="0" y="0"/>
            <a:ext cx="9144000" cy="6848475"/>
          </a:xfrm>
          <a:prstGeom prst="rect">
            <a:avLst/>
          </a:prstGeom>
          <a:noFill/>
          <a:ln w="9525">
            <a:noFill/>
            <a:miter lim="800000"/>
            <a:headEnd/>
            <a:tailEnd/>
          </a:ln>
        </p:spPr>
      </p:pic>
      <p:sp>
        <p:nvSpPr>
          <p:cNvPr id="2051" name="Rectangle 3"/>
          <p:cNvSpPr>
            <a:spLocks noGrp="1" noChangeArrowheads="1"/>
          </p:cNvSpPr>
          <p:nvPr>
            <p:ph type="subTitle" idx="1"/>
          </p:nvPr>
        </p:nvSpPr>
        <p:spPr/>
        <p:txBody>
          <a:bodyPr/>
          <a:lstStyle/>
          <a:p>
            <a:pPr eaLnBrk="1" hangingPunct="1"/>
            <a:endParaRPr lang="en-US" smtClean="0"/>
          </a:p>
        </p:txBody>
      </p:sp>
      <p:pic>
        <p:nvPicPr>
          <p:cNvPr id="2052" name="Picture 4" descr="Figure 7-1.jpg"/>
          <p:cNvPicPr>
            <a:picLocks noChangeAspect="1" noChangeArrowheads="1"/>
          </p:cNvPicPr>
          <p:nvPr/>
        </p:nvPicPr>
        <p:blipFill>
          <a:blip r:embed="rId3" cstate="print"/>
          <a:srcRect/>
          <a:stretch>
            <a:fillRect/>
          </a:stretch>
        </p:blipFill>
        <p:spPr bwMode="auto">
          <a:xfrm>
            <a:off x="762000" y="76200"/>
            <a:ext cx="7543800" cy="5905500"/>
          </a:xfrm>
          <a:prstGeom prst="rect">
            <a:avLst/>
          </a:prstGeom>
          <a:noFill/>
          <a:ln w="9525">
            <a:noFill/>
            <a:miter lim="800000"/>
            <a:headEnd/>
            <a:tailEnd/>
          </a:ln>
        </p:spPr>
      </p:pic>
      <p:sp>
        <p:nvSpPr>
          <p:cNvPr id="2055" name="Text Box 7"/>
          <p:cNvSpPr txBox="1">
            <a:spLocks noChangeArrowheads="1"/>
          </p:cNvSpPr>
          <p:nvPr/>
        </p:nvSpPr>
        <p:spPr bwMode="auto">
          <a:xfrm>
            <a:off x="762000" y="4572000"/>
            <a:ext cx="2971800" cy="18780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caption to this picture on page 160 and the top half of page 161, responding to the six questions…in writing!</a:t>
            </a:r>
          </a:p>
          <a:p>
            <a:pPr algn="ctr">
              <a:spcBef>
                <a:spcPct val="50000"/>
              </a:spcBef>
            </a:pPr>
            <a:endParaRPr lang="en-US" b="1">
              <a:latin typeface="Times New Roman" pitchFamily="18" charset="0"/>
            </a:endParaRPr>
          </a:p>
        </p:txBody>
      </p:sp>
      <p:sp>
        <p:nvSpPr>
          <p:cNvPr id="2057" name="Text Box 9"/>
          <p:cNvSpPr txBox="1">
            <a:spLocks noChangeArrowheads="1"/>
          </p:cNvSpPr>
          <p:nvPr/>
        </p:nvSpPr>
        <p:spPr bwMode="auto">
          <a:xfrm>
            <a:off x="762000" y="6096000"/>
            <a:ext cx="7543800" cy="10541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Scan Chapter 7 and write down five questions that you think relate to the chapter issue question</a:t>
            </a:r>
          </a:p>
          <a:p>
            <a:pPr algn="ctr">
              <a:spcBef>
                <a:spcPct val="50000"/>
              </a:spcBef>
            </a:pPr>
            <a:endParaRPr lang="en-US"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to="" calcmode="lin" valueType="num">
                                      <p:cBhvr>
                                        <p:cTn id="7" dur="1" fill="hold"/>
                                        <p:tgtEl>
                                          <p:spTgt spid="205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55"/>
                                        </p:tgtEl>
                                        <p:attrNameLst>
                                          <p:attrName>style.visibility</p:attrName>
                                        </p:attrNameLst>
                                      </p:cBhvr>
                                      <p:to>
                                        <p:strVal val="visible"/>
                                      </p:to>
                                    </p:set>
                                    <p:anim to="" calcmode="lin" valueType="num">
                                      <p:cBhvr>
                                        <p:cTn id="10" dur="1" fill="hold"/>
                                        <p:tgtEl>
                                          <p:spTgt spid="205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2057"/>
                                        </p:tgtEl>
                                        <p:attrNameLst>
                                          <p:attrName>style.visibility</p:attrName>
                                        </p:attrNameLst>
                                      </p:cBhvr>
                                      <p:to>
                                        <p:strVal val="visible"/>
                                      </p:to>
                                    </p:set>
                                    <p:anim to="" calcmode="lin" valueType="num">
                                      <p:cBhvr>
                                        <p:cTn id="15" dur="1" fill="hold"/>
                                        <p:tgtEl>
                                          <p:spTgt spid="20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P_29_10"/>
          <p:cNvPicPr>
            <a:picLocks noChangeAspect="1" noChangeArrowheads="1"/>
          </p:cNvPicPr>
          <p:nvPr/>
        </p:nvPicPr>
        <p:blipFill>
          <a:blip r:embed="rId2" cstate="print">
            <a:lum bright="50000" contrast="-70000"/>
          </a:blip>
          <a:srcRect/>
          <a:stretch>
            <a:fillRect/>
          </a:stretch>
        </p:blipFill>
        <p:spPr bwMode="auto">
          <a:xfrm>
            <a:off x="0" y="23813"/>
            <a:ext cx="9144000" cy="6872287"/>
          </a:xfrm>
          <a:prstGeom prst="rect">
            <a:avLst/>
          </a:prstGeom>
          <a:noFill/>
          <a:ln w="9525">
            <a:noFill/>
            <a:miter lim="800000"/>
            <a:headEnd/>
            <a:tailEnd/>
          </a:ln>
        </p:spPr>
      </p:pic>
      <p:sp>
        <p:nvSpPr>
          <p:cNvPr id="11267" name="Rectangle 3"/>
          <p:cNvSpPr>
            <a:spLocks noGrp="1" noChangeArrowheads="1"/>
          </p:cNvSpPr>
          <p:nvPr>
            <p:ph type="body" idx="1"/>
          </p:nvPr>
        </p:nvSpPr>
        <p:spPr>
          <a:xfrm>
            <a:off x="0" y="1600200"/>
            <a:ext cx="9144000" cy="4525963"/>
          </a:xfrm>
        </p:spPr>
        <p:txBody>
          <a:bodyPr/>
          <a:lstStyle/>
          <a:p>
            <a:pPr algn="ctr" eaLnBrk="1" hangingPunct="1">
              <a:buFontTx/>
              <a:buNone/>
            </a:pPr>
            <a:endParaRPr lang="en-US" smtClean="0">
              <a:latin typeface="Times New Roman" pitchFamily="18" charset="0"/>
            </a:endParaRPr>
          </a:p>
          <a:p>
            <a:pPr algn="ctr" eaLnBrk="1" hangingPunct="1">
              <a:buFontTx/>
              <a:buNone/>
            </a:pPr>
            <a:endParaRPr lang="en-US" smtClean="0">
              <a:latin typeface="Times New Roman" pitchFamily="18" charset="0"/>
            </a:endParaRPr>
          </a:p>
          <a:p>
            <a:pPr algn="ctr" eaLnBrk="1" hangingPunct="1">
              <a:buFontTx/>
              <a:buNone/>
            </a:pPr>
            <a:r>
              <a:rPr lang="en-US" sz="2800" b="1" smtClean="0">
                <a:latin typeface="Times New Roman" pitchFamily="18" charset="0"/>
              </a:rPr>
              <a:t>Return to the questions you asked at the beginning of the chapter…</a:t>
            </a:r>
          </a:p>
          <a:p>
            <a:pPr algn="ctr" eaLnBrk="1" hangingPunct="1">
              <a:buFontTx/>
              <a:buNone/>
            </a:pPr>
            <a:endParaRPr lang="en-US" sz="2800" b="1" smtClean="0">
              <a:latin typeface="Times New Roman" pitchFamily="18" charset="0"/>
            </a:endParaRPr>
          </a:p>
          <a:p>
            <a:pPr algn="ctr" eaLnBrk="1" hangingPunct="1">
              <a:buFontTx/>
              <a:buNone/>
            </a:pPr>
            <a:r>
              <a:rPr lang="en-US" sz="2800" b="1" smtClean="0">
                <a:latin typeface="Times New Roman" pitchFamily="18" charset="0"/>
              </a:rPr>
              <a:t>Can you answer any of them…now? </a:t>
            </a:r>
          </a:p>
          <a:p>
            <a:pPr algn="ctr" eaLnBrk="1" hangingPunct="1">
              <a:buFontTx/>
              <a:buNone/>
            </a:pPr>
            <a:endParaRPr lang="en-US" sz="2800" b="1" smtClean="0">
              <a:latin typeface="Times New Roman" pitchFamily="18" charset="0"/>
            </a:endParaRPr>
          </a:p>
        </p:txBody>
      </p:sp>
      <p:sp>
        <p:nvSpPr>
          <p:cNvPr id="11268" name="Rectangle 4"/>
          <p:cNvSpPr>
            <a:spLocks noGrp="1" noChangeArrowheads="1"/>
          </p:cNvSpPr>
          <p:nvPr>
            <p:ph type="title"/>
          </p:nvPr>
        </p:nvSpPr>
        <p:spPr>
          <a:xfrm>
            <a:off x="457200" y="838200"/>
            <a:ext cx="8229600" cy="1143000"/>
          </a:xfrm>
          <a:noFill/>
        </p:spPr>
        <p:txBody>
          <a:bodyPr/>
          <a:lstStyle/>
          <a:p>
            <a:pPr eaLnBrk="1" hangingPunct="1"/>
            <a:r>
              <a:rPr lang="en-US" sz="4000" b="1" smtClean="0">
                <a:solidFill>
                  <a:schemeClr val="accent2"/>
                </a:solidFill>
                <a:latin typeface="Times New Roman" pitchFamily="18" charset="0"/>
              </a:rPr>
              <a:t>Your Five Questions: </a:t>
            </a:r>
            <a:br>
              <a:rPr lang="en-US" sz="4000" b="1" smtClean="0">
                <a:solidFill>
                  <a:schemeClr val="accent2"/>
                </a:solidFill>
                <a:latin typeface="Times New Roman" pitchFamily="18" charset="0"/>
              </a:rPr>
            </a:br>
            <a:r>
              <a:rPr lang="en-US" sz="4000" b="1" smtClean="0">
                <a:solidFill>
                  <a:schemeClr val="accent2"/>
                </a:solidFill>
                <a:latin typeface="Times New Roman" pitchFamily="18" charset="0"/>
              </a:rPr>
              <a:t>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 to="" calcmode="lin" valueType="num">
                                      <p:cBhvr>
                                        <p:cTn id="7" dur="1" fill="hold"/>
                                        <p:tgtEl>
                                          <p:spTgt spid="1126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 to="" calcmode="lin" valueType="num">
                                      <p:cBhvr>
                                        <p:cTn id="12" dur="1" fill="hold"/>
                                        <p:tgtEl>
                                          <p:spTgt spid="11267">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 to="" calcmode="lin" valueType="num">
                                      <p:cBhvr>
                                        <p:cTn id="17" dur="1" fill="hold"/>
                                        <p:tgtEl>
                                          <p:spTgt spid="1126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600px-Hudsons_Bay_Company_Fla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2291" name="Rectangle 3"/>
          <p:cNvSpPr>
            <a:spLocks noGrp="1" noChangeArrowheads="1"/>
          </p:cNvSpPr>
          <p:nvPr>
            <p:ph type="title"/>
          </p:nvPr>
        </p:nvSpPr>
        <p:spPr>
          <a:xfrm>
            <a:off x="457200" y="76200"/>
            <a:ext cx="8229600" cy="1143000"/>
          </a:xfrm>
        </p:spPr>
        <p:txBody>
          <a:bodyPr/>
          <a:lstStyle/>
          <a:p>
            <a:pPr eaLnBrk="1" hangingPunct="1"/>
            <a:r>
              <a:rPr lang="en-US" b="1" smtClean="0">
                <a:solidFill>
                  <a:schemeClr val="accent2"/>
                </a:solidFill>
                <a:latin typeface="Times New Roman" pitchFamily="18" charset="0"/>
              </a:rPr>
              <a:t>Think about Your Challenge</a:t>
            </a:r>
          </a:p>
        </p:txBody>
      </p:sp>
      <p:sp>
        <p:nvSpPr>
          <p:cNvPr id="12292" name="Rectangle 4"/>
          <p:cNvSpPr>
            <a:spLocks noGrp="1" noChangeArrowheads="1"/>
          </p:cNvSpPr>
          <p:nvPr>
            <p:ph type="body" idx="1"/>
          </p:nvPr>
        </p:nvSpPr>
        <p:spPr>
          <a:xfrm>
            <a:off x="457200" y="1600200"/>
            <a:ext cx="8229600" cy="5029200"/>
          </a:xfrm>
        </p:spPr>
        <p:txBody>
          <a:bodyPr/>
          <a:lstStyle/>
          <a:p>
            <a:pPr algn="ctr" eaLnBrk="1" hangingPunct="1">
              <a:lnSpc>
                <a:spcPct val="80000"/>
              </a:lnSpc>
              <a:buFontTx/>
              <a:buNone/>
            </a:pPr>
            <a:r>
              <a:rPr lang="en-US" sz="2400" b="1" smtClean="0">
                <a:latin typeface="Times New Roman" pitchFamily="18" charset="0"/>
              </a:rPr>
              <a:t>Review your challenge for this Related Issue</a:t>
            </a:r>
          </a:p>
          <a:p>
            <a:pPr algn="ctr" eaLnBrk="1" hangingPunct="1">
              <a:lnSpc>
                <a:spcPct val="80000"/>
              </a:lnSpc>
              <a:buFontTx/>
              <a:buNone/>
            </a:pPr>
            <a:endParaRPr lang="en-US" sz="2400" b="1" smtClean="0">
              <a:latin typeface="Times New Roman" pitchFamily="18" charset="0"/>
            </a:endParaRPr>
          </a:p>
          <a:p>
            <a:pPr algn="ctr" eaLnBrk="1" hangingPunct="1">
              <a:lnSpc>
                <a:spcPct val="80000"/>
              </a:lnSpc>
              <a:buFontTx/>
              <a:buNone/>
            </a:pPr>
            <a:r>
              <a:rPr lang="en-CA" altLang="zh-CN" sz="2400" b="1" smtClean="0">
                <a:solidFill>
                  <a:schemeClr val="accent2"/>
                </a:solidFill>
                <a:latin typeface="Times New Roman" pitchFamily="18" charset="0"/>
                <a:ea typeface="SimSun" pitchFamily="2" charset="-122"/>
              </a:rPr>
              <a:t>Contemporary society has done enough to respond to the legacies of historical globalization.</a:t>
            </a:r>
          </a:p>
          <a:p>
            <a:pPr algn="ctr" eaLnBrk="1" hangingPunct="1">
              <a:lnSpc>
                <a:spcPct val="80000"/>
              </a:lnSpc>
              <a:buFontTx/>
              <a:buNone/>
            </a:pPr>
            <a:endParaRPr lang="en-US" sz="2400" b="1" smtClean="0">
              <a:latin typeface="Times New Roman" pitchFamily="18" charset="0"/>
            </a:endParaRPr>
          </a:p>
          <a:p>
            <a:pPr algn="ctr" eaLnBrk="1" hangingPunct="1">
              <a:lnSpc>
                <a:spcPct val="80000"/>
              </a:lnSpc>
              <a:buFontTx/>
              <a:buNone/>
            </a:pPr>
            <a:r>
              <a:rPr lang="en-US" sz="2400" b="1" smtClean="0">
                <a:latin typeface="Times New Roman" pitchFamily="18" charset="0"/>
              </a:rPr>
              <a:t>Remember to respond to the statement above with either:</a:t>
            </a:r>
          </a:p>
          <a:p>
            <a:pPr algn="ctr" eaLnBrk="1" hangingPunct="1">
              <a:lnSpc>
                <a:spcPct val="80000"/>
              </a:lnSpc>
              <a:buFontTx/>
              <a:buNone/>
            </a:pPr>
            <a:endParaRPr lang="en-US" sz="2400" b="1" smtClean="0">
              <a:latin typeface="Times New Roman" pitchFamily="18" charset="0"/>
            </a:endParaRPr>
          </a:p>
          <a:p>
            <a:pPr algn="ctr" eaLnBrk="1" hangingPunct="1">
              <a:lnSpc>
                <a:spcPct val="80000"/>
              </a:lnSpc>
              <a:buFontTx/>
              <a:buNone/>
            </a:pPr>
            <a:r>
              <a:rPr lang="en-US" sz="2400" b="1" smtClean="0">
                <a:latin typeface="Times New Roman" pitchFamily="18" charset="0"/>
              </a:rPr>
              <a:t> </a:t>
            </a:r>
            <a:r>
              <a:rPr lang="en-US" sz="2400" b="1" i="1" smtClean="0">
                <a:latin typeface="Times New Roman" pitchFamily="18" charset="0"/>
              </a:rPr>
              <a:t>Agree, Disagree, Strongly Agree or Strongly Disagree</a:t>
            </a:r>
          </a:p>
          <a:p>
            <a:pPr algn="ctr" eaLnBrk="1" hangingPunct="1">
              <a:lnSpc>
                <a:spcPct val="80000"/>
              </a:lnSpc>
              <a:buFontTx/>
              <a:buNone/>
            </a:pPr>
            <a:endParaRPr lang="en-CA" altLang="zh-CN" sz="2400" b="1" smtClean="0">
              <a:solidFill>
                <a:schemeClr val="accent2"/>
              </a:solidFill>
              <a:latin typeface="Times New Roman" pitchFamily="18" charset="0"/>
              <a:ea typeface="SimSun" pitchFamily="2" charset="-122"/>
            </a:endParaRPr>
          </a:p>
          <a:p>
            <a:pPr algn="ctr" eaLnBrk="1" hangingPunct="1">
              <a:lnSpc>
                <a:spcPct val="80000"/>
              </a:lnSpc>
              <a:buFontTx/>
              <a:buNone/>
            </a:pPr>
            <a:r>
              <a:rPr lang="en-CA" altLang="zh-CN" sz="2400" b="1" smtClean="0">
                <a:solidFill>
                  <a:schemeClr val="tx2"/>
                </a:solidFill>
                <a:latin typeface="Times New Roman" pitchFamily="18" charset="0"/>
                <a:ea typeface="SimSun" pitchFamily="2" charset="-122"/>
              </a:rPr>
              <a:t>Is there anything from this chapter that you can add to your notes on </a:t>
            </a:r>
            <a:r>
              <a:rPr lang="en-CA" altLang="zh-CN" sz="2400" b="1" i="1" smtClean="0">
                <a:solidFill>
                  <a:schemeClr val="tx2"/>
                </a:solidFill>
                <a:latin typeface="Times New Roman" pitchFamily="18" charset="0"/>
                <a:ea typeface="SimSun" pitchFamily="2" charset="-122"/>
              </a:rPr>
              <a:t>Your Challenge</a:t>
            </a:r>
            <a:r>
              <a:rPr lang="en-CA" altLang="zh-CN" sz="2400" b="1" smtClean="0">
                <a:solidFill>
                  <a:schemeClr val="tx2"/>
                </a:solidFill>
                <a:latin typeface="Times New Roman" pitchFamily="18" charset="0"/>
                <a:ea typeface="SimSun" pitchFamily="2" charset="-122"/>
              </a:rPr>
              <a:t>?</a:t>
            </a:r>
          </a:p>
          <a:p>
            <a:pPr algn="ctr" eaLnBrk="1" hangingPunct="1">
              <a:lnSpc>
                <a:spcPct val="80000"/>
              </a:lnSpc>
              <a:buFontTx/>
              <a:buNone/>
            </a:pPr>
            <a:endParaRPr lang="en-CA" altLang="zh-CN" sz="2400" b="1" smtClean="0">
              <a:solidFill>
                <a:schemeClr val="tx2"/>
              </a:solidFill>
              <a:latin typeface="Times New Roman" pitchFamily="18" charset="0"/>
              <a:ea typeface="SimSun" pitchFamily="2" charset="-122"/>
            </a:endParaRPr>
          </a:p>
          <a:p>
            <a:pPr algn="ctr" eaLnBrk="1" hangingPunct="1">
              <a:lnSpc>
                <a:spcPct val="80000"/>
              </a:lnSpc>
              <a:buFontTx/>
              <a:buNone/>
            </a:pPr>
            <a:r>
              <a:rPr lang="en-US" sz="2400" b="1" smtClean="0">
                <a:latin typeface="Times New Roman" pitchFamily="18" charset="0"/>
              </a:rPr>
              <a:t>Less than two more chapters remaining….</a:t>
            </a:r>
          </a:p>
          <a:p>
            <a:pPr eaLnBrk="1" hangingPunct="1">
              <a:lnSpc>
                <a:spcPct val="80000"/>
              </a:lnSpc>
              <a:buFontTx/>
              <a:buNone/>
            </a:pPr>
            <a:endParaRPr lang="en-US" sz="2400" smtClean="0"/>
          </a:p>
        </p:txBody>
      </p:sp>
      <p:sp>
        <p:nvSpPr>
          <p:cNvPr id="12293" name="Text Box 5"/>
          <p:cNvSpPr txBox="1">
            <a:spLocks noChangeArrowheads="1"/>
          </p:cNvSpPr>
          <p:nvPr/>
        </p:nvSpPr>
        <p:spPr bwMode="auto">
          <a:xfrm>
            <a:off x="7467600" y="6172200"/>
            <a:ext cx="14478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10 -1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 to="" calcmode="lin" valueType="num">
                                      <p:cBhvr>
                                        <p:cTn id="7" dur="1" fill="hold"/>
                                        <p:tgtEl>
                                          <p:spTgt spid="1229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2292">
                                            <p:txEl>
                                              <p:pRg st="0" end="0"/>
                                            </p:txEl>
                                          </p:spTgt>
                                        </p:tgtEl>
                                        <p:attrNameLst>
                                          <p:attrName>style.visibility</p:attrName>
                                        </p:attrNameLst>
                                      </p:cBhvr>
                                      <p:to>
                                        <p:strVal val="visible"/>
                                      </p:to>
                                    </p:set>
                                    <p:anim to="" calcmode="lin" valueType="num">
                                      <p:cBhvr>
                                        <p:cTn id="12" dur="1" fill="hold"/>
                                        <p:tgtEl>
                                          <p:spTgt spid="12292">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2292">
                                            <p:txEl>
                                              <p:pRg st="2" end="2"/>
                                            </p:txEl>
                                          </p:spTgt>
                                        </p:tgtEl>
                                        <p:attrNameLst>
                                          <p:attrName>style.visibility</p:attrName>
                                        </p:attrNameLst>
                                      </p:cBhvr>
                                      <p:to>
                                        <p:strVal val="visible"/>
                                      </p:to>
                                    </p:set>
                                    <p:anim to="" calcmode="lin" valueType="num">
                                      <p:cBhvr>
                                        <p:cTn id="17" dur="1" fill="hold"/>
                                        <p:tgtEl>
                                          <p:spTgt spid="12292">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2292">
                                            <p:txEl>
                                              <p:pRg st="4" end="4"/>
                                            </p:txEl>
                                          </p:spTgt>
                                        </p:tgtEl>
                                        <p:attrNameLst>
                                          <p:attrName>style.visibility</p:attrName>
                                        </p:attrNameLst>
                                      </p:cBhvr>
                                      <p:to>
                                        <p:strVal val="visible"/>
                                      </p:to>
                                    </p:set>
                                    <p:anim to="" calcmode="lin" valueType="num">
                                      <p:cBhvr>
                                        <p:cTn id="22" dur="1" fill="hold"/>
                                        <p:tgtEl>
                                          <p:spTgt spid="12292">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2292">
                                            <p:txEl>
                                              <p:pRg st="6" end="6"/>
                                            </p:txEl>
                                          </p:spTgt>
                                        </p:tgtEl>
                                        <p:attrNameLst>
                                          <p:attrName>style.visibility</p:attrName>
                                        </p:attrNameLst>
                                      </p:cBhvr>
                                      <p:to>
                                        <p:strVal val="visible"/>
                                      </p:to>
                                    </p:set>
                                    <p:anim to="" calcmode="lin" valueType="num">
                                      <p:cBhvr>
                                        <p:cTn id="27" dur="1" fill="hold"/>
                                        <p:tgtEl>
                                          <p:spTgt spid="12292">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2292">
                                            <p:txEl>
                                              <p:pRg st="8" end="8"/>
                                            </p:txEl>
                                          </p:spTgt>
                                        </p:tgtEl>
                                        <p:attrNameLst>
                                          <p:attrName>style.visibility</p:attrName>
                                        </p:attrNameLst>
                                      </p:cBhvr>
                                      <p:to>
                                        <p:strVal val="visible"/>
                                      </p:to>
                                    </p:set>
                                    <p:anim to="" calcmode="lin" valueType="num">
                                      <p:cBhvr>
                                        <p:cTn id="32" dur="1" fill="hold"/>
                                        <p:tgtEl>
                                          <p:spTgt spid="12292">
                                            <p:txEl>
                                              <p:pRg st="8" end="8"/>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2292">
                                            <p:txEl>
                                              <p:pRg st="10" end="10"/>
                                            </p:txEl>
                                          </p:spTgt>
                                        </p:tgtEl>
                                        <p:attrNameLst>
                                          <p:attrName>style.visibility</p:attrName>
                                        </p:attrNameLst>
                                      </p:cBhvr>
                                      <p:to>
                                        <p:strVal val="visible"/>
                                      </p:to>
                                    </p:set>
                                    <p:anim to="" calcmode="lin" valueType="num">
                                      <p:cBhvr>
                                        <p:cTn id="37" dur="1" fill="hold"/>
                                        <p:tgtEl>
                                          <p:spTgt spid="12292">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P_29_10"/>
          <p:cNvPicPr>
            <a:picLocks noChangeAspect="1" noChangeArrowheads="1"/>
          </p:cNvPicPr>
          <p:nvPr/>
        </p:nvPicPr>
        <p:blipFill>
          <a:blip r:embed="rId2" cstate="print">
            <a:lum bright="50000" contrast="-70000"/>
          </a:blip>
          <a:srcRect/>
          <a:stretch>
            <a:fillRect/>
          </a:stretch>
        </p:blipFill>
        <p:spPr bwMode="auto">
          <a:xfrm>
            <a:off x="152400" y="152400"/>
            <a:ext cx="9144000" cy="6872288"/>
          </a:xfrm>
          <a:prstGeom prst="rect">
            <a:avLst/>
          </a:prstGeom>
          <a:noFill/>
          <a:ln w="9525">
            <a:noFill/>
            <a:miter lim="800000"/>
            <a:headEnd/>
            <a:tailEnd/>
          </a:ln>
        </p:spPr>
      </p:pic>
      <p:pic>
        <p:nvPicPr>
          <p:cNvPr id="13315" name="Picture 3" descr="RP_29_10"/>
          <p:cNvPicPr>
            <a:picLocks noChangeAspect="1" noChangeArrowheads="1"/>
          </p:cNvPicPr>
          <p:nvPr/>
        </p:nvPicPr>
        <p:blipFill>
          <a:blip r:embed="rId2" cstate="print">
            <a:lum bright="50000" contrast="-70000"/>
          </a:blip>
          <a:srcRect/>
          <a:stretch>
            <a:fillRect/>
          </a:stretch>
        </p:blipFill>
        <p:spPr bwMode="auto">
          <a:xfrm>
            <a:off x="0" y="0"/>
            <a:ext cx="9144000" cy="6872288"/>
          </a:xfrm>
          <a:prstGeom prst="rect">
            <a:avLst/>
          </a:prstGeom>
          <a:noFill/>
          <a:ln w="9525">
            <a:noFill/>
            <a:miter lim="800000"/>
            <a:headEnd/>
            <a:tailEnd/>
          </a:ln>
        </p:spPr>
      </p:pic>
      <p:sp>
        <p:nvSpPr>
          <p:cNvPr id="13316" name="Rectangle 4"/>
          <p:cNvSpPr>
            <a:spLocks noGrp="1" noChangeArrowheads="1"/>
          </p:cNvSpPr>
          <p:nvPr>
            <p:ph type="title"/>
          </p:nvPr>
        </p:nvSpPr>
        <p:spPr>
          <a:xfrm>
            <a:off x="457200" y="76200"/>
            <a:ext cx="8229600" cy="1143000"/>
          </a:xfrm>
        </p:spPr>
        <p:txBody>
          <a:bodyPr/>
          <a:lstStyle/>
          <a:p>
            <a:pPr eaLnBrk="1" hangingPunct="1"/>
            <a:r>
              <a:rPr lang="en-US" b="1" smtClean="0">
                <a:solidFill>
                  <a:schemeClr val="accent2"/>
                </a:solidFill>
                <a:latin typeface="Times New Roman" pitchFamily="18" charset="0"/>
              </a:rPr>
              <a:t>And Finally…</a:t>
            </a:r>
          </a:p>
        </p:txBody>
      </p:sp>
      <p:sp>
        <p:nvSpPr>
          <p:cNvPr id="13317" name="Rectangle 5"/>
          <p:cNvSpPr>
            <a:spLocks noGrp="1" noChangeArrowheads="1"/>
          </p:cNvSpPr>
          <p:nvPr>
            <p:ph type="body" idx="1"/>
          </p:nvPr>
        </p:nvSpPr>
        <p:spPr/>
        <p:txBody>
          <a:bodyPr/>
          <a:lstStyle/>
          <a:p>
            <a:pPr algn="ctr" eaLnBrk="1" hangingPunct="1">
              <a:buFontTx/>
              <a:buNone/>
            </a:pPr>
            <a:r>
              <a:rPr lang="en-US" sz="2800" smtClean="0">
                <a:latin typeface="Times New Roman" pitchFamily="18" charset="0"/>
              </a:rPr>
              <a:t>Begin a </a:t>
            </a:r>
            <a:r>
              <a:rPr lang="en-US" sz="2800" b="1" smtClean="0">
                <a:solidFill>
                  <a:srgbClr val="FF3300"/>
                </a:solidFill>
                <a:latin typeface="Times New Roman" pitchFamily="18" charset="0"/>
              </a:rPr>
              <a:t>list</a:t>
            </a:r>
            <a:r>
              <a:rPr lang="en-US" sz="2800" smtClean="0">
                <a:latin typeface="Times New Roman" pitchFamily="18" charset="0"/>
              </a:rPr>
              <a:t> of terms from this chapter, which include… </a:t>
            </a:r>
          </a:p>
          <a:p>
            <a:pPr algn="ctr" eaLnBrk="1" hangingPunct="1">
              <a:buFontTx/>
              <a:buNone/>
            </a:pPr>
            <a:endParaRPr lang="en-US" sz="2800" smtClean="0">
              <a:latin typeface="Times New Roman" pitchFamily="18" charset="0"/>
            </a:endParaRPr>
          </a:p>
          <a:p>
            <a:pPr algn="ctr" eaLnBrk="1" hangingPunct="1">
              <a:buFontTx/>
              <a:buNone/>
            </a:pPr>
            <a:r>
              <a:rPr lang="en-US" sz="2800" smtClean="0">
                <a:latin typeface="Times New Roman" pitchFamily="18" charset="0"/>
              </a:rPr>
              <a:t>Any term or phrase that would be considered important in helping you with your …</a:t>
            </a:r>
          </a:p>
          <a:p>
            <a:pPr algn="ctr" eaLnBrk="1" hangingPunct="1">
              <a:buFontTx/>
              <a:buNone/>
            </a:pPr>
            <a:endParaRPr lang="en-US" sz="2800" smtClean="0">
              <a:latin typeface="Times New Roman" pitchFamily="18" charset="0"/>
            </a:endParaRPr>
          </a:p>
          <a:p>
            <a:pPr algn="ctr" eaLnBrk="1" hangingPunct="1">
              <a:buFontTx/>
              <a:buNone/>
            </a:pPr>
            <a:r>
              <a:rPr lang="en-US" sz="2800" b="1" smtClean="0">
                <a:solidFill>
                  <a:srgbClr val="FF3300"/>
                </a:solidFill>
                <a:latin typeface="Times New Roman" pitchFamily="18" charset="0"/>
              </a:rPr>
              <a:t>Four Corners Debate!</a:t>
            </a:r>
          </a:p>
          <a:p>
            <a:pPr algn="ctr" eaLnBrk="1" hangingPunct="1">
              <a:buFontTx/>
              <a:buNone/>
            </a:pPr>
            <a:endParaRPr lang="en-US" sz="2800" b="1" smtClean="0">
              <a:solidFill>
                <a:srgbClr val="FF3300"/>
              </a:solidFill>
              <a:latin typeface="Times New Roman" pitchFamily="18" charset="0"/>
            </a:endParaRPr>
          </a:p>
          <a:p>
            <a:pPr algn="ctr" eaLnBrk="1" hangingPunct="1">
              <a:buFontTx/>
              <a:buNone/>
            </a:pPr>
            <a:r>
              <a:rPr lang="en-US" sz="2800" smtClean="0">
                <a:latin typeface="Times New Roman" pitchFamily="18" charset="0"/>
              </a:rPr>
              <a:t>Any suggestions as to what you should include?</a:t>
            </a:r>
          </a:p>
          <a:p>
            <a:pPr algn="ctr" eaLnBrk="1" hangingPunct="1">
              <a:buFontTx/>
              <a:buNone/>
            </a:pPr>
            <a:endParaRPr lang="en-US" sz="2800" smtClean="0"/>
          </a:p>
        </p:txBody>
      </p:sp>
      <p:sp>
        <p:nvSpPr>
          <p:cNvPr id="13318" name="Text Box 6"/>
          <p:cNvSpPr txBox="1">
            <a:spLocks noChangeArrowheads="1"/>
          </p:cNvSpPr>
          <p:nvPr/>
        </p:nvSpPr>
        <p:spPr bwMode="auto">
          <a:xfrm>
            <a:off x="7467600" y="6172200"/>
            <a:ext cx="14478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10 -1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 to="" calcmode="lin" valueType="num">
                                      <p:cBhvr>
                                        <p:cTn id="7" dur="1" fill="hold"/>
                                        <p:tgtEl>
                                          <p:spTgt spid="1331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317">
                                            <p:txEl>
                                              <p:pRg st="0" end="0"/>
                                            </p:txEl>
                                          </p:spTgt>
                                        </p:tgtEl>
                                        <p:attrNameLst>
                                          <p:attrName>style.visibility</p:attrName>
                                        </p:attrNameLst>
                                      </p:cBhvr>
                                      <p:to>
                                        <p:strVal val="visible"/>
                                      </p:to>
                                    </p:set>
                                    <p:anim to="" calcmode="lin" valueType="num">
                                      <p:cBhvr>
                                        <p:cTn id="12" dur="1" fill="hold"/>
                                        <p:tgtEl>
                                          <p:spTgt spid="1331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3317">
                                            <p:txEl>
                                              <p:pRg st="2" end="2"/>
                                            </p:txEl>
                                          </p:spTgt>
                                        </p:tgtEl>
                                        <p:attrNameLst>
                                          <p:attrName>style.visibility</p:attrName>
                                        </p:attrNameLst>
                                      </p:cBhvr>
                                      <p:to>
                                        <p:strVal val="visible"/>
                                      </p:to>
                                    </p:set>
                                    <p:anim to="" calcmode="lin" valueType="num">
                                      <p:cBhvr>
                                        <p:cTn id="17" dur="1" fill="hold"/>
                                        <p:tgtEl>
                                          <p:spTgt spid="1331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3317">
                                            <p:txEl>
                                              <p:pRg st="4" end="4"/>
                                            </p:txEl>
                                          </p:spTgt>
                                        </p:tgtEl>
                                        <p:attrNameLst>
                                          <p:attrName>style.visibility</p:attrName>
                                        </p:attrNameLst>
                                      </p:cBhvr>
                                      <p:to>
                                        <p:strVal val="visible"/>
                                      </p:to>
                                    </p:set>
                                    <p:anim to="" calcmode="lin" valueType="num">
                                      <p:cBhvr>
                                        <p:cTn id="22" dur="1" fill="hold"/>
                                        <p:tgtEl>
                                          <p:spTgt spid="13317">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3317">
                                            <p:txEl>
                                              <p:pRg st="6" end="6"/>
                                            </p:txEl>
                                          </p:spTgt>
                                        </p:tgtEl>
                                        <p:attrNameLst>
                                          <p:attrName>style.visibility</p:attrName>
                                        </p:attrNameLst>
                                      </p:cBhvr>
                                      <p:to>
                                        <p:strVal val="visible"/>
                                      </p:to>
                                    </p:set>
                                    <p:anim to="" calcmode="lin" valueType="num">
                                      <p:cBhvr>
                                        <p:cTn id="27" dur="1" fill="hold"/>
                                        <p:tgtEl>
                                          <p:spTgt spid="1331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igar065"/>
          <p:cNvPicPr>
            <a:picLocks noChangeAspect="1" noChangeArrowheads="1"/>
          </p:cNvPicPr>
          <p:nvPr/>
        </p:nvPicPr>
        <p:blipFill>
          <a:blip r:embed="rId2" cstate="print">
            <a:lum bright="70000" contrast="-70000"/>
          </a:blip>
          <a:srcRect/>
          <a:stretch>
            <a:fillRect/>
          </a:stretch>
        </p:blipFill>
        <p:spPr bwMode="auto">
          <a:xfrm>
            <a:off x="0" y="22225"/>
            <a:ext cx="9144000" cy="6813550"/>
          </a:xfrm>
          <a:prstGeom prst="rect">
            <a:avLst/>
          </a:prstGeom>
          <a:noFill/>
          <a:ln w="9525">
            <a:noFill/>
            <a:miter lim="800000"/>
            <a:headEnd/>
            <a:tailEnd/>
          </a:ln>
        </p:spPr>
      </p:pic>
      <p:sp>
        <p:nvSpPr>
          <p:cNvPr id="16387" name="Rectangle 3"/>
          <p:cNvSpPr>
            <a:spLocks noGrp="1" noChangeArrowheads="1"/>
          </p:cNvSpPr>
          <p:nvPr>
            <p:ph type="ctrTitle"/>
          </p:nvPr>
        </p:nvSpPr>
        <p:spPr>
          <a:xfrm>
            <a:off x="0" y="76200"/>
            <a:ext cx="9144000" cy="1470025"/>
          </a:xfrm>
        </p:spPr>
        <p:txBody>
          <a:bodyPr/>
          <a:lstStyle/>
          <a:p>
            <a:pPr eaLnBrk="1" hangingPunct="1"/>
            <a:r>
              <a:rPr lang="en-US" sz="3600" b="1" smtClean="0">
                <a:solidFill>
                  <a:srgbClr val="FF0000"/>
                </a:solidFill>
                <a:latin typeface="Times New Roman" pitchFamily="18" charset="0"/>
              </a:rPr>
              <a:t>What are Some Legacies of Historical Globalization in Canada?</a:t>
            </a:r>
          </a:p>
        </p:txBody>
      </p:sp>
      <p:pic>
        <p:nvPicPr>
          <p:cNvPr id="16388" name="Picture 4" descr="Figure 7-8.jpg"/>
          <p:cNvPicPr>
            <a:picLocks noChangeAspect="1" noChangeArrowheads="1"/>
          </p:cNvPicPr>
          <p:nvPr/>
        </p:nvPicPr>
        <p:blipFill>
          <a:blip r:embed="rId3" cstate="print"/>
          <a:srcRect/>
          <a:stretch>
            <a:fillRect/>
          </a:stretch>
        </p:blipFill>
        <p:spPr bwMode="auto">
          <a:xfrm>
            <a:off x="2819400" y="4343400"/>
            <a:ext cx="2771775" cy="2293938"/>
          </a:xfrm>
          <a:prstGeom prst="rect">
            <a:avLst/>
          </a:prstGeom>
          <a:noFill/>
          <a:ln w="9525">
            <a:noFill/>
            <a:miter lim="800000"/>
            <a:headEnd/>
            <a:tailEnd/>
          </a:ln>
        </p:spPr>
      </p:pic>
      <p:pic>
        <p:nvPicPr>
          <p:cNvPr id="16389" name="Picture 5" descr="Figure 7-9.jpg"/>
          <p:cNvPicPr>
            <a:picLocks noChangeAspect="1" noChangeArrowheads="1"/>
          </p:cNvPicPr>
          <p:nvPr/>
        </p:nvPicPr>
        <p:blipFill>
          <a:blip r:embed="rId4" cstate="print"/>
          <a:srcRect/>
          <a:stretch>
            <a:fillRect/>
          </a:stretch>
        </p:blipFill>
        <p:spPr bwMode="auto">
          <a:xfrm>
            <a:off x="6172200" y="4343400"/>
            <a:ext cx="2006600" cy="2286000"/>
          </a:xfrm>
          <a:prstGeom prst="rect">
            <a:avLst/>
          </a:prstGeom>
          <a:noFill/>
          <a:ln w="9525">
            <a:noFill/>
            <a:miter lim="800000"/>
            <a:headEnd/>
            <a:tailEnd/>
          </a:ln>
        </p:spPr>
      </p:pic>
      <p:pic>
        <p:nvPicPr>
          <p:cNvPr id="16390" name="Picture 6" descr="Figure 7-10.jpg"/>
          <p:cNvPicPr>
            <a:picLocks noChangeAspect="1" noChangeArrowheads="1"/>
          </p:cNvPicPr>
          <p:nvPr/>
        </p:nvPicPr>
        <p:blipFill>
          <a:blip r:embed="rId5" cstate="print"/>
          <a:srcRect/>
          <a:stretch>
            <a:fillRect/>
          </a:stretch>
        </p:blipFill>
        <p:spPr bwMode="auto">
          <a:xfrm>
            <a:off x="304800" y="1752600"/>
            <a:ext cx="2024063" cy="4953000"/>
          </a:xfrm>
          <a:prstGeom prst="rect">
            <a:avLst/>
          </a:prstGeom>
          <a:noFill/>
          <a:ln w="9525">
            <a:noFill/>
            <a:miter lim="800000"/>
            <a:headEnd/>
            <a:tailEnd/>
          </a:ln>
        </p:spPr>
      </p:pic>
      <p:pic>
        <p:nvPicPr>
          <p:cNvPr id="16391" name="Picture 7" descr="Figure 7-11.jpg"/>
          <p:cNvPicPr>
            <a:picLocks noChangeAspect="1" noChangeArrowheads="1"/>
          </p:cNvPicPr>
          <p:nvPr/>
        </p:nvPicPr>
        <p:blipFill>
          <a:blip r:embed="rId6" cstate="print"/>
          <a:srcRect/>
          <a:stretch>
            <a:fillRect/>
          </a:stretch>
        </p:blipFill>
        <p:spPr bwMode="auto">
          <a:xfrm>
            <a:off x="3810000" y="1828800"/>
            <a:ext cx="3733800" cy="2306638"/>
          </a:xfrm>
          <a:prstGeom prst="rect">
            <a:avLst/>
          </a:prstGeom>
          <a:noFill/>
          <a:ln w="9525">
            <a:noFill/>
            <a:miter lim="800000"/>
            <a:headEnd/>
            <a:tailEnd/>
          </a:ln>
        </p:spPr>
      </p:pic>
      <p:sp>
        <p:nvSpPr>
          <p:cNvPr id="16392" name="Text Box 8"/>
          <p:cNvSpPr txBox="1">
            <a:spLocks noChangeArrowheads="1"/>
          </p:cNvSpPr>
          <p:nvPr/>
        </p:nvSpPr>
        <p:spPr bwMode="auto">
          <a:xfrm>
            <a:off x="2209800" y="1828800"/>
            <a:ext cx="16764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do each of these pictures represent?</a:t>
            </a:r>
          </a:p>
        </p:txBody>
      </p:sp>
      <p:sp>
        <p:nvSpPr>
          <p:cNvPr id="16393" name="Text Box 9"/>
          <p:cNvSpPr txBox="1">
            <a:spLocks noChangeArrowheads="1"/>
          </p:cNvSpPr>
          <p:nvPr/>
        </p:nvSpPr>
        <p:spPr bwMode="auto">
          <a:xfrm>
            <a:off x="2438400" y="3276600"/>
            <a:ext cx="11430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Pages 170-173</a:t>
            </a:r>
          </a:p>
        </p:txBody>
      </p:sp>
      <p:sp>
        <p:nvSpPr>
          <p:cNvPr id="16394" name="Text Box 10"/>
          <p:cNvSpPr txBox="1">
            <a:spLocks noChangeArrowheads="1"/>
          </p:cNvSpPr>
          <p:nvPr/>
        </p:nvSpPr>
        <p:spPr bwMode="auto">
          <a:xfrm>
            <a:off x="7467600" y="2009775"/>
            <a:ext cx="1676400" cy="2163763"/>
          </a:xfrm>
          <a:prstGeom prst="rect">
            <a:avLst/>
          </a:prstGeom>
          <a:noFill/>
          <a:ln w="9525">
            <a:noFill/>
            <a:miter lim="800000"/>
            <a:headEnd/>
            <a:tailEnd/>
          </a:ln>
        </p:spPr>
        <p:txBody>
          <a:bodyPr>
            <a:spAutoFit/>
          </a:bodyPr>
          <a:lstStyle/>
          <a:p>
            <a:pPr algn="ctr">
              <a:spcBef>
                <a:spcPct val="50000"/>
              </a:spcBef>
            </a:pPr>
            <a:r>
              <a:rPr lang="en-US" sz="1700" b="1">
                <a:latin typeface="Times New Roman" pitchFamily="18" charset="0"/>
              </a:rPr>
              <a:t>Which of these maps may help you understand historical land uses ?</a:t>
            </a:r>
          </a:p>
          <a:p>
            <a:pPr algn="ctr">
              <a:spcBef>
                <a:spcPct val="50000"/>
              </a:spcBef>
            </a:pPr>
            <a:endParaRPr lang="en-US" sz="1700" b="1">
              <a:latin typeface="Times New Roman" pitchFamily="18" charset="0"/>
            </a:endParaRPr>
          </a:p>
          <a:p>
            <a:pPr algn="ctr">
              <a:spcBef>
                <a:spcPct val="50000"/>
              </a:spcBef>
            </a:pPr>
            <a:r>
              <a:rPr lang="en-US" sz="1700" b="1">
                <a:latin typeface="Times New Roman" pitchFamily="18" charset="0"/>
              </a:rPr>
              <a:t>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 to="" calcmode="lin" valueType="num">
                                      <p:cBhvr>
                                        <p:cTn id="7" dur="1" fill="hold"/>
                                        <p:tgtEl>
                                          <p:spTgt spid="1638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 to="" calcmode="lin" valueType="num">
                                      <p:cBhvr>
                                        <p:cTn id="12" dur="1" fill="hold"/>
                                        <p:tgtEl>
                                          <p:spTgt spid="16390"/>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6391"/>
                                        </p:tgtEl>
                                        <p:attrNameLst>
                                          <p:attrName>style.visibility</p:attrName>
                                        </p:attrNameLst>
                                      </p:cBhvr>
                                      <p:to>
                                        <p:strVal val="visible"/>
                                      </p:to>
                                    </p:set>
                                    <p:anim to="" calcmode="lin" valueType="num">
                                      <p:cBhvr>
                                        <p:cTn id="15" dur="1" fill="hold"/>
                                        <p:tgtEl>
                                          <p:spTgt spid="16391"/>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6388"/>
                                        </p:tgtEl>
                                        <p:attrNameLst>
                                          <p:attrName>style.visibility</p:attrName>
                                        </p:attrNameLst>
                                      </p:cBhvr>
                                      <p:to>
                                        <p:strVal val="visible"/>
                                      </p:to>
                                    </p:set>
                                    <p:anim to="" calcmode="lin" valueType="num">
                                      <p:cBhvr>
                                        <p:cTn id="18" dur="1" fill="hold"/>
                                        <p:tgtEl>
                                          <p:spTgt spid="16388"/>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6389"/>
                                        </p:tgtEl>
                                        <p:attrNameLst>
                                          <p:attrName>style.visibility</p:attrName>
                                        </p:attrNameLst>
                                      </p:cBhvr>
                                      <p:to>
                                        <p:strVal val="visible"/>
                                      </p:to>
                                    </p:set>
                                    <p:anim to="" calcmode="lin" valueType="num">
                                      <p:cBhvr>
                                        <p:cTn id="21" dur="1" fill="hold"/>
                                        <p:tgtEl>
                                          <p:spTgt spid="16389"/>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6393"/>
                                        </p:tgtEl>
                                        <p:attrNameLst>
                                          <p:attrName>style.visibility</p:attrName>
                                        </p:attrNameLst>
                                      </p:cBhvr>
                                      <p:to>
                                        <p:strVal val="visible"/>
                                      </p:to>
                                    </p:set>
                                    <p:anim to="" calcmode="lin" valueType="num">
                                      <p:cBhvr>
                                        <p:cTn id="24" dur="1" fill="hold"/>
                                        <p:tgtEl>
                                          <p:spTgt spid="16393"/>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16392"/>
                                        </p:tgtEl>
                                        <p:attrNameLst>
                                          <p:attrName>style.visibility</p:attrName>
                                        </p:attrNameLst>
                                      </p:cBhvr>
                                      <p:to>
                                        <p:strVal val="visible"/>
                                      </p:to>
                                    </p:set>
                                    <p:anim to="" calcmode="lin" valueType="num">
                                      <p:cBhvr>
                                        <p:cTn id="27" dur="1" fill="hold"/>
                                        <p:tgtEl>
                                          <p:spTgt spid="16392"/>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6394">
                                            <p:txEl>
                                              <p:pRg st="0" end="0"/>
                                            </p:txEl>
                                          </p:spTgt>
                                        </p:tgtEl>
                                        <p:attrNameLst>
                                          <p:attrName>style.visibility</p:attrName>
                                        </p:attrNameLst>
                                      </p:cBhvr>
                                      <p:to>
                                        <p:strVal val="visible"/>
                                      </p:to>
                                    </p:set>
                                    <p:anim to="" calcmode="lin" valueType="num">
                                      <p:cBhvr>
                                        <p:cTn id="32" dur="1" fill="hold"/>
                                        <p:tgtEl>
                                          <p:spTgt spid="16394">
                                            <p:txEl>
                                              <p:pRg st="0" end="0"/>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16394">
                                            <p:txEl>
                                              <p:pRg st="2" end="2"/>
                                            </p:txEl>
                                          </p:spTgt>
                                        </p:tgtEl>
                                        <p:attrNameLst>
                                          <p:attrName>style.visibility</p:attrName>
                                        </p:attrNameLst>
                                      </p:cBhvr>
                                      <p:to>
                                        <p:strVal val="visible"/>
                                      </p:to>
                                    </p:set>
                                    <p:anim to="" calcmode="lin" valueType="num">
                                      <p:cBhvr>
                                        <p:cTn id="35" dur="1" fill="hold"/>
                                        <p:tgtEl>
                                          <p:spTgt spid="1639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92" grpId="0"/>
      <p:bldP spid="163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igar065"/>
          <p:cNvPicPr>
            <a:picLocks noChangeAspect="1" noChangeArrowheads="1"/>
          </p:cNvPicPr>
          <p:nvPr/>
        </p:nvPicPr>
        <p:blipFill>
          <a:blip r:embed="rId2" cstate="print">
            <a:lum bright="70000" contrast="-70000"/>
          </a:blip>
          <a:srcRect/>
          <a:stretch>
            <a:fillRect/>
          </a:stretch>
        </p:blipFill>
        <p:spPr bwMode="auto">
          <a:xfrm>
            <a:off x="0" y="22225"/>
            <a:ext cx="9144000" cy="6813550"/>
          </a:xfrm>
          <a:prstGeom prst="rect">
            <a:avLst/>
          </a:prstGeom>
          <a:noFill/>
          <a:ln w="9525">
            <a:noFill/>
            <a:miter lim="800000"/>
            <a:headEnd/>
            <a:tailEnd/>
          </a:ln>
        </p:spPr>
      </p:pic>
      <p:sp>
        <p:nvSpPr>
          <p:cNvPr id="17411" name="Rectangle 3"/>
          <p:cNvSpPr>
            <a:spLocks noGrp="1" noChangeArrowheads="1"/>
          </p:cNvSpPr>
          <p:nvPr>
            <p:ph type="title"/>
          </p:nvPr>
        </p:nvSpPr>
        <p:spPr>
          <a:xfrm>
            <a:off x="457200" y="152400"/>
            <a:ext cx="8229600" cy="1143000"/>
          </a:xfrm>
        </p:spPr>
        <p:txBody>
          <a:bodyPr/>
          <a:lstStyle/>
          <a:p>
            <a:pPr eaLnBrk="1" hangingPunct="1"/>
            <a:r>
              <a:rPr lang="en-US" b="1" smtClean="0">
                <a:solidFill>
                  <a:schemeClr val="accent2"/>
                </a:solidFill>
                <a:latin typeface="Times New Roman" pitchFamily="18" charset="0"/>
              </a:rPr>
              <a:t>Competition Leads to Conflict</a:t>
            </a:r>
          </a:p>
        </p:txBody>
      </p:sp>
      <p:pic>
        <p:nvPicPr>
          <p:cNvPr id="17412" name="Picture 4" descr="Figure 7-9.jpg"/>
          <p:cNvPicPr>
            <a:picLocks noGrp="1" noChangeAspect="1" noChangeArrowheads="1"/>
          </p:cNvPicPr>
          <p:nvPr>
            <p:ph type="body" idx="1"/>
          </p:nvPr>
        </p:nvPicPr>
        <p:blipFill>
          <a:blip r:embed="rId3" cstate="print"/>
          <a:srcRect/>
          <a:stretch>
            <a:fillRect/>
          </a:stretch>
        </p:blipFill>
        <p:spPr>
          <a:xfrm>
            <a:off x="2590800" y="2133600"/>
            <a:ext cx="3813175" cy="4343400"/>
          </a:xfrm>
          <a:noFill/>
        </p:spPr>
      </p:pic>
      <p:sp>
        <p:nvSpPr>
          <p:cNvPr id="17413" name="Text Box 5"/>
          <p:cNvSpPr txBox="1">
            <a:spLocks noChangeArrowheads="1"/>
          </p:cNvSpPr>
          <p:nvPr/>
        </p:nvSpPr>
        <p:spPr bwMode="auto">
          <a:xfrm>
            <a:off x="3048000" y="1600200"/>
            <a:ext cx="2667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Canada: 1763</a:t>
            </a:r>
          </a:p>
        </p:txBody>
      </p:sp>
      <p:sp>
        <p:nvSpPr>
          <p:cNvPr id="17414" name="Text Box 6"/>
          <p:cNvSpPr txBox="1">
            <a:spLocks noChangeArrowheads="1"/>
          </p:cNvSpPr>
          <p:nvPr/>
        </p:nvSpPr>
        <p:spPr bwMode="auto">
          <a:xfrm>
            <a:off x="457200" y="2590800"/>
            <a:ext cx="1676400" cy="2422525"/>
          </a:xfrm>
          <a:prstGeom prst="rect">
            <a:avLst/>
          </a:prstGeom>
          <a:noFill/>
          <a:ln w="9525">
            <a:noFill/>
            <a:miter lim="800000"/>
            <a:headEnd/>
            <a:tailEnd/>
          </a:ln>
        </p:spPr>
        <p:txBody>
          <a:bodyPr>
            <a:spAutoFit/>
          </a:bodyPr>
          <a:lstStyle/>
          <a:p>
            <a:pPr algn="ctr">
              <a:spcBef>
                <a:spcPct val="50000"/>
              </a:spcBef>
            </a:pPr>
            <a:r>
              <a:rPr lang="en-US" sz="1700" b="1">
                <a:latin typeface="Times New Roman" pitchFamily="18" charset="0"/>
              </a:rPr>
              <a:t>Review the map and identify which nation controlled each of the regions </a:t>
            </a:r>
          </a:p>
          <a:p>
            <a:pPr algn="ctr">
              <a:spcBef>
                <a:spcPct val="50000"/>
              </a:spcBef>
            </a:pPr>
            <a:endParaRPr lang="en-US" sz="1700" b="1">
              <a:latin typeface="Times New Roman" pitchFamily="18" charset="0"/>
            </a:endParaRPr>
          </a:p>
          <a:p>
            <a:pPr algn="ctr">
              <a:spcBef>
                <a:spcPct val="50000"/>
              </a:spcBef>
            </a:pPr>
            <a:r>
              <a:rPr lang="en-US" sz="1700" b="1">
                <a:latin typeface="Times New Roman" pitchFamily="18" charset="0"/>
              </a:rPr>
              <a:t>Read pages   170 - 171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 to="" calcmode="lin" valueType="num">
                                      <p:cBhvr>
                                        <p:cTn id="7" dur="1" fill="hold"/>
                                        <p:tgtEl>
                                          <p:spTgt spid="1741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7412"/>
                                        </p:tgtEl>
                                        <p:attrNameLst>
                                          <p:attrName>style.visibility</p:attrName>
                                        </p:attrNameLst>
                                      </p:cBhvr>
                                      <p:to>
                                        <p:strVal val="visible"/>
                                      </p:to>
                                    </p:set>
                                    <p:anim to="" calcmode="lin" valueType="num">
                                      <p:cBhvr>
                                        <p:cTn id="10" dur="1" fill="hold"/>
                                        <p:tgtEl>
                                          <p:spTgt spid="1741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 to="" calcmode="lin" valueType="num">
                                      <p:cBhvr>
                                        <p:cTn id="13" dur="1" fill="hold"/>
                                        <p:tgtEl>
                                          <p:spTgt spid="17413"/>
                                        </p:tgtEl>
                                        <p:attrNameLst>
                                          <p:attrName/>
                                        </p:attrNameLst>
                                      </p:cBhvr>
                                    </p:anim>
                                  </p:childTnLst>
                                </p:cTn>
                              </p:par>
                            </p:childTnLst>
                          </p:cTn>
                        </p:par>
                        <p:par>
                          <p:cTn id="14" fill="hold">
                            <p:stCondLst>
                              <p:cond delay="0"/>
                            </p:stCondLst>
                            <p:childTnLst>
                              <p:par>
                                <p:cTn id="15" presetID="24" presetClass="entr" presetSubtype="0" fill="hold" nodeType="afterEffect">
                                  <p:stCondLst>
                                    <p:cond delay="0"/>
                                  </p:stCondLst>
                                  <p:childTnLst>
                                    <p:set>
                                      <p:cBhvr>
                                        <p:cTn id="16" dur="1" fill="hold">
                                          <p:stCondLst>
                                            <p:cond delay="0"/>
                                          </p:stCondLst>
                                        </p:cTn>
                                        <p:tgtEl>
                                          <p:spTgt spid="17414">
                                            <p:txEl>
                                              <p:pRg st="0" end="0"/>
                                            </p:txEl>
                                          </p:spTgt>
                                        </p:tgtEl>
                                        <p:attrNameLst>
                                          <p:attrName>style.visibility</p:attrName>
                                        </p:attrNameLst>
                                      </p:cBhvr>
                                      <p:to>
                                        <p:strVal val="visible"/>
                                      </p:to>
                                    </p:set>
                                    <p:anim to="" calcmode="lin" valueType="num">
                                      <p:cBhvr>
                                        <p:cTn id="17" dur="1" fill="hold"/>
                                        <p:tgtEl>
                                          <p:spTgt spid="1741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7414">
                                            <p:txEl>
                                              <p:pRg st="2" end="2"/>
                                            </p:txEl>
                                          </p:spTgt>
                                        </p:tgtEl>
                                        <p:attrNameLst>
                                          <p:attrName>style.visibility</p:attrName>
                                        </p:attrNameLst>
                                      </p:cBhvr>
                                      <p:to>
                                        <p:strVal val="visible"/>
                                      </p:to>
                                    </p:set>
                                    <p:anim to="" calcmode="lin" valueType="num">
                                      <p:cBhvr>
                                        <p:cTn id="22" dur="1" fill="hold"/>
                                        <p:tgtEl>
                                          <p:spTgt spid="1741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igar065"/>
          <p:cNvPicPr>
            <a:picLocks noChangeAspect="1" noChangeArrowheads="1"/>
          </p:cNvPicPr>
          <p:nvPr/>
        </p:nvPicPr>
        <p:blipFill>
          <a:blip r:embed="rId2" cstate="print">
            <a:lum bright="70000" contrast="-70000"/>
          </a:blip>
          <a:srcRect/>
          <a:stretch>
            <a:fillRect/>
          </a:stretch>
        </p:blipFill>
        <p:spPr bwMode="auto">
          <a:xfrm>
            <a:off x="0" y="22225"/>
            <a:ext cx="9144000" cy="6813550"/>
          </a:xfrm>
          <a:prstGeom prst="rect">
            <a:avLst/>
          </a:prstGeom>
          <a:noFill/>
          <a:ln w="9525">
            <a:noFill/>
            <a:miter lim="800000"/>
            <a:headEnd/>
            <a:tailEnd/>
          </a:ln>
        </p:spPr>
      </p:pic>
      <p:sp>
        <p:nvSpPr>
          <p:cNvPr id="18435" name="Rectangle 3"/>
          <p:cNvSpPr>
            <a:spLocks noGrp="1" noChangeArrowheads="1"/>
          </p:cNvSpPr>
          <p:nvPr>
            <p:ph type="title"/>
          </p:nvPr>
        </p:nvSpPr>
        <p:spPr>
          <a:xfrm>
            <a:off x="0" y="274638"/>
            <a:ext cx="9144000" cy="1143000"/>
          </a:xfrm>
        </p:spPr>
        <p:txBody>
          <a:bodyPr/>
          <a:lstStyle/>
          <a:p>
            <a:pPr eaLnBrk="1" hangingPunct="1"/>
            <a:r>
              <a:rPr lang="en-US" sz="4000" b="1" smtClean="0">
                <a:solidFill>
                  <a:schemeClr val="accent2"/>
                </a:solidFill>
                <a:latin typeface="Times New Roman" pitchFamily="18" charset="0"/>
              </a:rPr>
              <a:t>Before and After the Seven Years’ War</a:t>
            </a:r>
          </a:p>
        </p:txBody>
      </p:sp>
      <p:sp>
        <p:nvSpPr>
          <p:cNvPr id="18436" name="Rectangle 4"/>
          <p:cNvSpPr>
            <a:spLocks noGrp="1" noChangeArrowheads="1"/>
          </p:cNvSpPr>
          <p:nvPr>
            <p:ph type="body" idx="1"/>
          </p:nvPr>
        </p:nvSpPr>
        <p:spPr>
          <a:xfrm>
            <a:off x="0" y="1371600"/>
            <a:ext cx="9144000" cy="5029200"/>
          </a:xfrm>
        </p:spPr>
        <p:txBody>
          <a:bodyPr/>
          <a:lstStyle/>
          <a:p>
            <a:pPr algn="ctr" eaLnBrk="1" hangingPunct="1">
              <a:buFontTx/>
              <a:buNone/>
            </a:pPr>
            <a:endParaRPr lang="en-US" sz="2600" smtClean="0">
              <a:latin typeface="Times New Roman" pitchFamily="18" charset="0"/>
            </a:endParaRPr>
          </a:p>
          <a:p>
            <a:pPr algn="ctr" eaLnBrk="1" hangingPunct="1">
              <a:buFontTx/>
              <a:buNone/>
            </a:pPr>
            <a:endParaRPr lang="en-US" sz="2600" smtClean="0">
              <a:latin typeface="Times New Roman" pitchFamily="18" charset="0"/>
            </a:endParaRPr>
          </a:p>
          <a:p>
            <a:pPr algn="ctr" eaLnBrk="1" hangingPunct="1">
              <a:buFontTx/>
              <a:buNone/>
            </a:pPr>
            <a:endParaRPr lang="en-US" sz="2600" smtClean="0">
              <a:latin typeface="Times New Roman" pitchFamily="18" charset="0"/>
            </a:endParaRPr>
          </a:p>
          <a:p>
            <a:pPr algn="ctr" eaLnBrk="1" hangingPunct="1">
              <a:buFontTx/>
              <a:buNone/>
            </a:pPr>
            <a:endParaRPr lang="en-US" sz="2600" smtClean="0">
              <a:latin typeface="Times New Roman" pitchFamily="18" charset="0"/>
            </a:endParaRPr>
          </a:p>
          <a:p>
            <a:pPr algn="ctr" eaLnBrk="1" hangingPunct="1">
              <a:buFontTx/>
              <a:buNone/>
            </a:pPr>
            <a:endParaRPr lang="en-US" sz="800" smtClean="0">
              <a:latin typeface="Times New Roman" pitchFamily="18" charset="0"/>
            </a:endParaRPr>
          </a:p>
          <a:p>
            <a:pPr algn="ctr" eaLnBrk="1" hangingPunct="1">
              <a:buFontTx/>
              <a:buNone/>
            </a:pPr>
            <a:r>
              <a:rPr lang="en-US" sz="2600" b="1" i="1" smtClean="0">
                <a:latin typeface="Times New Roman" pitchFamily="18" charset="0"/>
              </a:rPr>
              <a:t>After</a:t>
            </a:r>
            <a:r>
              <a:rPr lang="en-US" sz="2600" b="1" smtClean="0">
                <a:latin typeface="Times New Roman" pitchFamily="18" charset="0"/>
              </a:rPr>
              <a:t> reading pages 170 – 171, copy and complete the chart:</a:t>
            </a:r>
          </a:p>
          <a:p>
            <a:pPr algn="ctr" eaLnBrk="1" hangingPunct="1">
              <a:buFontTx/>
              <a:buNone/>
            </a:pPr>
            <a:endParaRPr lang="en-US" sz="2600" b="1" smtClean="0">
              <a:latin typeface="Times New Roman" pitchFamily="18" charset="0"/>
            </a:endParaRPr>
          </a:p>
        </p:txBody>
      </p:sp>
      <p:pic>
        <p:nvPicPr>
          <p:cNvPr id="18437" name="Picture 5"/>
          <p:cNvPicPr>
            <a:picLocks noChangeAspect="1" noChangeArrowheads="1"/>
          </p:cNvPicPr>
          <p:nvPr/>
        </p:nvPicPr>
        <p:blipFill>
          <a:blip r:embed="rId3" cstate="print"/>
          <a:srcRect/>
          <a:stretch>
            <a:fillRect/>
          </a:stretch>
        </p:blipFill>
        <p:spPr bwMode="auto">
          <a:xfrm>
            <a:off x="990600" y="1447800"/>
            <a:ext cx="7046913" cy="2022475"/>
          </a:xfrm>
          <a:prstGeom prst="rect">
            <a:avLst/>
          </a:prstGeom>
          <a:noFill/>
          <a:ln w="9525">
            <a:noFill/>
            <a:miter lim="800000"/>
            <a:headEnd/>
            <a:tailEnd/>
          </a:ln>
        </p:spPr>
      </p:pic>
      <p:sp>
        <p:nvSpPr>
          <p:cNvPr id="18438" name="Text Box 6"/>
          <p:cNvSpPr txBox="1">
            <a:spLocks noChangeArrowheads="1"/>
          </p:cNvSpPr>
          <p:nvPr/>
        </p:nvSpPr>
        <p:spPr bwMode="auto">
          <a:xfrm>
            <a:off x="762000" y="4038600"/>
            <a:ext cx="7543800" cy="2741613"/>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You may use the following topics to assist you:</a:t>
            </a:r>
          </a:p>
          <a:p>
            <a:pPr algn="ctr">
              <a:spcBef>
                <a:spcPct val="50000"/>
              </a:spcBef>
            </a:pPr>
            <a:r>
              <a:rPr lang="en-US" sz="2100" b="1">
                <a:latin typeface="Times New Roman" pitchFamily="18" charset="0"/>
              </a:rPr>
              <a:t>Settlement Patterns</a:t>
            </a:r>
          </a:p>
          <a:p>
            <a:pPr algn="ctr">
              <a:spcBef>
                <a:spcPct val="50000"/>
              </a:spcBef>
            </a:pPr>
            <a:r>
              <a:rPr lang="en-US" sz="2100" b="1">
                <a:latin typeface="Times New Roman" pitchFamily="18" charset="0"/>
              </a:rPr>
              <a:t>Control by Imperial Powers</a:t>
            </a:r>
          </a:p>
          <a:p>
            <a:pPr algn="ctr">
              <a:spcBef>
                <a:spcPct val="50000"/>
              </a:spcBef>
            </a:pPr>
            <a:r>
              <a:rPr lang="en-US" sz="2100" b="1">
                <a:latin typeface="Times New Roman" pitchFamily="18" charset="0"/>
              </a:rPr>
              <a:t>First Nations People</a:t>
            </a:r>
          </a:p>
          <a:p>
            <a:pPr algn="ctr">
              <a:spcBef>
                <a:spcPct val="50000"/>
              </a:spcBef>
            </a:pPr>
            <a:r>
              <a:rPr lang="en-US" sz="2100" b="1">
                <a:latin typeface="Times New Roman" pitchFamily="18" charset="0"/>
              </a:rPr>
              <a:t>Assimilation of the Francophone population</a:t>
            </a:r>
          </a:p>
          <a:p>
            <a:pPr algn="ctr">
              <a:spcBef>
                <a:spcPct val="50000"/>
              </a:spcBef>
            </a:pPr>
            <a:r>
              <a:rPr lang="en-US" sz="2100" b="1">
                <a:latin typeface="Times New Roman" pitchFamily="18" charset="0"/>
              </a:rPr>
              <a:t>Important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to="" calcmode="lin" valueType="num">
                                      <p:cBhvr>
                                        <p:cTn id="7" dur="1" fill="hold"/>
                                        <p:tgtEl>
                                          <p:spTgt spid="1843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8436">
                                            <p:txEl>
                                              <p:pRg st="5" end="5"/>
                                            </p:txEl>
                                          </p:spTgt>
                                        </p:tgtEl>
                                        <p:attrNameLst>
                                          <p:attrName>style.visibility</p:attrName>
                                        </p:attrNameLst>
                                      </p:cBhvr>
                                      <p:to>
                                        <p:strVal val="visible"/>
                                      </p:to>
                                    </p:set>
                                    <p:anim to="" calcmode="lin" valueType="num">
                                      <p:cBhvr>
                                        <p:cTn id="12" dur="1" fill="hold"/>
                                        <p:tgtEl>
                                          <p:spTgt spid="18436">
                                            <p:txEl>
                                              <p:pRg st="5" end="5"/>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8437"/>
                                        </p:tgtEl>
                                        <p:attrNameLst>
                                          <p:attrName>style.visibility</p:attrName>
                                        </p:attrNameLst>
                                      </p:cBhvr>
                                      <p:to>
                                        <p:strVal val="visible"/>
                                      </p:to>
                                    </p:set>
                                    <p:anim to="" calcmode="lin" valueType="num">
                                      <p:cBhvr>
                                        <p:cTn id="15" dur="1" fill="hold"/>
                                        <p:tgtEl>
                                          <p:spTgt spid="18437"/>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8438">
                                            <p:txEl>
                                              <p:pRg st="0" end="0"/>
                                            </p:txEl>
                                          </p:spTgt>
                                        </p:tgtEl>
                                        <p:attrNameLst>
                                          <p:attrName>style.visibility</p:attrName>
                                        </p:attrNameLst>
                                      </p:cBhvr>
                                      <p:to>
                                        <p:strVal val="visible"/>
                                      </p:to>
                                    </p:set>
                                    <p:anim to="" calcmode="lin" valueType="num">
                                      <p:cBhvr>
                                        <p:cTn id="20" dur="1" fill="hold"/>
                                        <p:tgtEl>
                                          <p:spTgt spid="18438">
                                            <p:txEl>
                                              <p:pRg st="0" end="0"/>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8438">
                                            <p:txEl>
                                              <p:pRg st="1" end="1"/>
                                            </p:txEl>
                                          </p:spTgt>
                                        </p:tgtEl>
                                        <p:attrNameLst>
                                          <p:attrName>style.visibility</p:attrName>
                                        </p:attrNameLst>
                                      </p:cBhvr>
                                      <p:to>
                                        <p:strVal val="visible"/>
                                      </p:to>
                                    </p:set>
                                    <p:anim to="" calcmode="lin" valueType="num">
                                      <p:cBhvr>
                                        <p:cTn id="25" dur="1" fill="hold"/>
                                        <p:tgtEl>
                                          <p:spTgt spid="18438">
                                            <p:txEl>
                                              <p:pRg st="1" end="1"/>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8438">
                                            <p:txEl>
                                              <p:pRg st="2" end="2"/>
                                            </p:txEl>
                                          </p:spTgt>
                                        </p:tgtEl>
                                        <p:attrNameLst>
                                          <p:attrName>style.visibility</p:attrName>
                                        </p:attrNameLst>
                                      </p:cBhvr>
                                      <p:to>
                                        <p:strVal val="visible"/>
                                      </p:to>
                                    </p:set>
                                    <p:anim to="" calcmode="lin" valueType="num">
                                      <p:cBhvr>
                                        <p:cTn id="30" dur="1" fill="hold"/>
                                        <p:tgtEl>
                                          <p:spTgt spid="18438">
                                            <p:txEl>
                                              <p:pRg st="2" end="2"/>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8438">
                                            <p:txEl>
                                              <p:pRg st="3" end="3"/>
                                            </p:txEl>
                                          </p:spTgt>
                                        </p:tgtEl>
                                        <p:attrNameLst>
                                          <p:attrName>style.visibility</p:attrName>
                                        </p:attrNameLst>
                                      </p:cBhvr>
                                      <p:to>
                                        <p:strVal val="visible"/>
                                      </p:to>
                                    </p:set>
                                    <p:anim to="" calcmode="lin" valueType="num">
                                      <p:cBhvr>
                                        <p:cTn id="35" dur="1" fill="hold"/>
                                        <p:tgtEl>
                                          <p:spTgt spid="18438">
                                            <p:txEl>
                                              <p:pRg st="3" end="3"/>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8438">
                                            <p:txEl>
                                              <p:pRg st="4" end="4"/>
                                            </p:txEl>
                                          </p:spTgt>
                                        </p:tgtEl>
                                        <p:attrNameLst>
                                          <p:attrName>style.visibility</p:attrName>
                                        </p:attrNameLst>
                                      </p:cBhvr>
                                      <p:to>
                                        <p:strVal val="visible"/>
                                      </p:to>
                                    </p:set>
                                    <p:anim to="" calcmode="lin" valueType="num">
                                      <p:cBhvr>
                                        <p:cTn id="40" dur="1" fill="hold"/>
                                        <p:tgtEl>
                                          <p:spTgt spid="18438">
                                            <p:txEl>
                                              <p:pRg st="4" end="4"/>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8438">
                                            <p:txEl>
                                              <p:pRg st="5" end="5"/>
                                            </p:txEl>
                                          </p:spTgt>
                                        </p:tgtEl>
                                        <p:attrNameLst>
                                          <p:attrName>style.visibility</p:attrName>
                                        </p:attrNameLst>
                                      </p:cBhvr>
                                      <p:to>
                                        <p:strVal val="visible"/>
                                      </p:to>
                                    </p:set>
                                    <p:anim to="" calcmode="lin" valueType="num">
                                      <p:cBhvr>
                                        <p:cTn id="45" dur="1" fill="hold"/>
                                        <p:tgtEl>
                                          <p:spTgt spid="18438">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igar065"/>
          <p:cNvPicPr>
            <a:picLocks noChangeAspect="1" noChangeArrowheads="1"/>
          </p:cNvPicPr>
          <p:nvPr/>
        </p:nvPicPr>
        <p:blipFill>
          <a:blip r:embed="rId2" cstate="print">
            <a:lum bright="70000" contrast="-70000"/>
          </a:blip>
          <a:srcRect/>
          <a:stretch>
            <a:fillRect/>
          </a:stretch>
        </p:blipFill>
        <p:spPr bwMode="auto">
          <a:xfrm>
            <a:off x="0" y="22225"/>
            <a:ext cx="9144000" cy="6813550"/>
          </a:xfrm>
          <a:prstGeom prst="rect">
            <a:avLst/>
          </a:prstGeom>
          <a:noFill/>
          <a:ln w="9525">
            <a:noFill/>
            <a:miter lim="800000"/>
            <a:headEnd/>
            <a:tailEnd/>
          </a:ln>
        </p:spPr>
      </p:pic>
      <p:sp>
        <p:nvSpPr>
          <p:cNvPr id="19459" name="Rectangle 3"/>
          <p:cNvSpPr>
            <a:spLocks noGrp="1" noChangeArrowheads="1"/>
          </p:cNvSpPr>
          <p:nvPr>
            <p:ph type="title"/>
          </p:nvPr>
        </p:nvSpPr>
        <p:spPr>
          <a:xfrm>
            <a:off x="457200" y="152400"/>
            <a:ext cx="8229600" cy="1143000"/>
          </a:xfrm>
        </p:spPr>
        <p:txBody>
          <a:bodyPr/>
          <a:lstStyle/>
          <a:p>
            <a:pPr eaLnBrk="1" hangingPunct="1"/>
            <a:r>
              <a:rPr lang="en-US" b="1" smtClean="0">
                <a:solidFill>
                  <a:schemeClr val="accent2"/>
                </a:solidFill>
                <a:latin typeface="Times New Roman" pitchFamily="18" charset="0"/>
              </a:rPr>
              <a:t>British Rule</a:t>
            </a:r>
          </a:p>
        </p:txBody>
      </p:sp>
      <p:sp>
        <p:nvSpPr>
          <p:cNvPr id="19460" name="Rectangle 4"/>
          <p:cNvSpPr>
            <a:spLocks noGrp="1" noChangeArrowheads="1"/>
          </p:cNvSpPr>
          <p:nvPr>
            <p:ph type="body" idx="1"/>
          </p:nvPr>
        </p:nvSpPr>
        <p:spPr>
          <a:xfrm>
            <a:off x="0" y="1600200"/>
            <a:ext cx="9144000" cy="4525963"/>
          </a:xfrm>
        </p:spPr>
        <p:txBody>
          <a:bodyPr/>
          <a:lstStyle/>
          <a:p>
            <a:pPr algn="ctr" eaLnBrk="1" hangingPunct="1">
              <a:lnSpc>
                <a:spcPct val="90000"/>
              </a:lnSpc>
              <a:buFontTx/>
              <a:buNone/>
            </a:pPr>
            <a:r>
              <a:rPr lang="en-US" sz="2400" b="1" smtClean="0">
                <a:latin typeface="Times New Roman" pitchFamily="18" charset="0"/>
              </a:rPr>
              <a:t>Take a look at the headings, pictures, etc on </a:t>
            </a:r>
          </a:p>
          <a:p>
            <a:pPr algn="ctr" eaLnBrk="1" hangingPunct="1">
              <a:lnSpc>
                <a:spcPct val="90000"/>
              </a:lnSpc>
              <a:buFontTx/>
              <a:buNone/>
            </a:pPr>
            <a:r>
              <a:rPr lang="en-US" sz="2400" b="1" smtClean="0">
                <a:latin typeface="Times New Roman" pitchFamily="18" charset="0"/>
              </a:rPr>
              <a:t>pages 172 – 173</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latin typeface="Times New Roman" pitchFamily="18" charset="0"/>
              </a:rPr>
              <a:t>Predict what you think some of the </a:t>
            </a:r>
            <a:r>
              <a:rPr lang="en-US" sz="2400" b="1" i="1" smtClean="0">
                <a:latin typeface="Times New Roman" pitchFamily="18" charset="0"/>
              </a:rPr>
              <a:t>legacies</a:t>
            </a:r>
            <a:r>
              <a:rPr lang="en-US" sz="2400" b="1" smtClean="0">
                <a:latin typeface="Times New Roman" pitchFamily="18" charset="0"/>
              </a:rPr>
              <a:t> the British left behind were…</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latin typeface="Times New Roman" pitchFamily="18" charset="0"/>
              </a:rPr>
              <a:t>Read the two pages</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latin typeface="Times New Roman" pitchFamily="18" charset="0"/>
              </a:rPr>
              <a:t>Make a list of some of these British legacies</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latin typeface="Times New Roman" pitchFamily="18" charset="0"/>
              </a:rPr>
              <a:t>Complete the </a:t>
            </a:r>
            <a:r>
              <a:rPr lang="en-US" sz="2400" b="1" i="1" smtClean="0">
                <a:latin typeface="Times New Roman" pitchFamily="18" charset="0"/>
              </a:rPr>
              <a:t>Activity</a:t>
            </a:r>
            <a:r>
              <a:rPr lang="en-US" sz="2400" b="1" smtClean="0">
                <a:latin typeface="Times New Roman" pitchFamily="18" charset="0"/>
              </a:rPr>
              <a:t> on page 172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 to="" calcmode="lin" valueType="num">
                                      <p:cBhvr>
                                        <p:cTn id="7" dur="1" fill="hold"/>
                                        <p:tgtEl>
                                          <p:spTgt spid="1945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9460">
                                            <p:txEl>
                                              <p:pRg st="0" end="0"/>
                                            </p:txEl>
                                          </p:spTgt>
                                        </p:tgtEl>
                                        <p:attrNameLst>
                                          <p:attrName>style.visibility</p:attrName>
                                        </p:attrNameLst>
                                      </p:cBhvr>
                                      <p:to>
                                        <p:strVal val="visible"/>
                                      </p:to>
                                    </p:set>
                                    <p:anim to="" calcmode="lin" valueType="num">
                                      <p:cBhvr>
                                        <p:cTn id="10" dur="1" fill="hold"/>
                                        <p:tgtEl>
                                          <p:spTgt spid="1946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 to="" calcmode="lin" valueType="num">
                                      <p:cBhvr>
                                        <p:cTn id="13" dur="1" fill="hold"/>
                                        <p:tgtEl>
                                          <p:spTgt spid="19460">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9460">
                                            <p:txEl>
                                              <p:pRg st="3" end="3"/>
                                            </p:txEl>
                                          </p:spTgt>
                                        </p:tgtEl>
                                        <p:attrNameLst>
                                          <p:attrName>style.visibility</p:attrName>
                                        </p:attrNameLst>
                                      </p:cBhvr>
                                      <p:to>
                                        <p:strVal val="visible"/>
                                      </p:to>
                                    </p:set>
                                    <p:anim to="" calcmode="lin" valueType="num">
                                      <p:cBhvr>
                                        <p:cTn id="16" dur="1" fill="hold"/>
                                        <p:tgtEl>
                                          <p:spTgt spid="19460">
                                            <p:txEl>
                                              <p:pRg st="3" end="3"/>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9460">
                                            <p:txEl>
                                              <p:pRg st="5" end="5"/>
                                            </p:txEl>
                                          </p:spTgt>
                                        </p:tgtEl>
                                        <p:attrNameLst>
                                          <p:attrName>style.visibility</p:attrName>
                                        </p:attrNameLst>
                                      </p:cBhvr>
                                      <p:to>
                                        <p:strVal val="visible"/>
                                      </p:to>
                                    </p:set>
                                    <p:anim to="" calcmode="lin" valueType="num">
                                      <p:cBhvr>
                                        <p:cTn id="21" dur="1" fill="hold"/>
                                        <p:tgtEl>
                                          <p:spTgt spid="19460">
                                            <p:txEl>
                                              <p:pRg st="5" end="5"/>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9460">
                                            <p:txEl>
                                              <p:pRg st="7" end="7"/>
                                            </p:txEl>
                                          </p:spTgt>
                                        </p:tgtEl>
                                        <p:attrNameLst>
                                          <p:attrName>style.visibility</p:attrName>
                                        </p:attrNameLst>
                                      </p:cBhvr>
                                      <p:to>
                                        <p:strVal val="visible"/>
                                      </p:to>
                                    </p:set>
                                    <p:anim to="" calcmode="lin" valueType="num">
                                      <p:cBhvr>
                                        <p:cTn id="26" dur="1" fill="hold"/>
                                        <p:tgtEl>
                                          <p:spTgt spid="19460">
                                            <p:txEl>
                                              <p:pRg st="7" end="7"/>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9460">
                                            <p:txEl>
                                              <p:pRg st="9" end="9"/>
                                            </p:txEl>
                                          </p:spTgt>
                                        </p:tgtEl>
                                        <p:attrNameLst>
                                          <p:attrName>style.visibility</p:attrName>
                                        </p:attrNameLst>
                                      </p:cBhvr>
                                      <p:to>
                                        <p:strVal val="visible"/>
                                      </p:to>
                                    </p:set>
                                    <p:anim to="" calcmode="lin" valueType="num">
                                      <p:cBhvr>
                                        <p:cTn id="31" dur="1" fill="hold"/>
                                        <p:tgtEl>
                                          <p:spTgt spid="19460">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igar065"/>
          <p:cNvPicPr>
            <a:picLocks noChangeAspect="1" noChangeArrowheads="1"/>
          </p:cNvPicPr>
          <p:nvPr/>
        </p:nvPicPr>
        <p:blipFill>
          <a:blip r:embed="rId2" cstate="print">
            <a:lum bright="70000" contrast="-70000"/>
          </a:blip>
          <a:srcRect/>
          <a:stretch>
            <a:fillRect/>
          </a:stretch>
        </p:blipFill>
        <p:spPr bwMode="auto">
          <a:xfrm>
            <a:off x="0" y="22225"/>
            <a:ext cx="9144000" cy="6813550"/>
          </a:xfrm>
          <a:prstGeom prst="rect">
            <a:avLst/>
          </a:prstGeom>
          <a:noFill/>
          <a:ln w="9525">
            <a:noFill/>
            <a:miter lim="800000"/>
            <a:headEnd/>
            <a:tailEnd/>
          </a:ln>
        </p:spPr>
      </p:pic>
      <p:sp>
        <p:nvSpPr>
          <p:cNvPr id="20483" name="Rectangle 3"/>
          <p:cNvSpPr>
            <a:spLocks noGrp="1" noChangeArrowheads="1"/>
          </p:cNvSpPr>
          <p:nvPr>
            <p:ph type="title"/>
          </p:nvPr>
        </p:nvSpPr>
        <p:spPr>
          <a:xfrm>
            <a:off x="0" y="152400"/>
            <a:ext cx="9144000" cy="1143000"/>
          </a:xfrm>
        </p:spPr>
        <p:txBody>
          <a:bodyPr/>
          <a:lstStyle/>
          <a:p>
            <a:pPr eaLnBrk="1" hangingPunct="1"/>
            <a:r>
              <a:rPr lang="en-US" sz="4000" b="1" smtClean="0">
                <a:solidFill>
                  <a:schemeClr val="accent2"/>
                </a:solidFill>
                <a:latin typeface="Times New Roman" pitchFamily="18" charset="0"/>
              </a:rPr>
              <a:t>Comparing French and British Legacies</a:t>
            </a:r>
          </a:p>
        </p:txBody>
      </p:sp>
      <p:pic>
        <p:nvPicPr>
          <p:cNvPr id="20484" name="Picture 4"/>
          <p:cNvPicPr>
            <a:picLocks noGrp="1" noChangeAspect="1" noChangeArrowheads="1"/>
          </p:cNvPicPr>
          <p:nvPr>
            <p:ph type="body" idx="1"/>
          </p:nvPr>
        </p:nvPicPr>
        <p:blipFill>
          <a:blip r:embed="rId3" cstate="print"/>
          <a:srcRect/>
          <a:stretch>
            <a:fillRect/>
          </a:stretch>
        </p:blipFill>
        <p:spPr>
          <a:xfrm>
            <a:off x="2403475" y="1295400"/>
            <a:ext cx="4505325" cy="5334000"/>
          </a:xfrm>
          <a:noFill/>
        </p:spPr>
      </p:pic>
      <p:sp>
        <p:nvSpPr>
          <p:cNvPr id="20485" name="Text Box 5"/>
          <p:cNvSpPr txBox="1">
            <a:spLocks noChangeArrowheads="1"/>
          </p:cNvSpPr>
          <p:nvPr/>
        </p:nvSpPr>
        <p:spPr bwMode="auto">
          <a:xfrm>
            <a:off x="381000" y="2286000"/>
            <a:ext cx="1981200" cy="915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How much of this comparison chart can you 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 to="" calcmode="lin" valueType="num">
                                      <p:cBhvr>
                                        <p:cTn id="7" dur="1" fill="hold"/>
                                        <p:tgtEl>
                                          <p:spTgt spid="2048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 to="" calcmode="lin" valueType="num">
                                      <p:cBhvr>
                                        <p:cTn id="12" dur="1" fill="hold"/>
                                        <p:tgtEl>
                                          <p:spTgt spid="20484"/>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20485"/>
                                        </p:tgtEl>
                                        <p:attrNameLst>
                                          <p:attrName>style.visibility</p:attrName>
                                        </p:attrNameLst>
                                      </p:cBhvr>
                                      <p:to>
                                        <p:strVal val="visible"/>
                                      </p:to>
                                    </p:set>
                                    <p:anim to="" calcmode="lin" valueType="num">
                                      <p:cBhvr>
                                        <p:cTn id="15" dur="1" fill="hold"/>
                                        <p:tgtEl>
                                          <p:spTgt spid="2048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igar065"/>
          <p:cNvPicPr>
            <a:picLocks noChangeAspect="1" noChangeArrowheads="1"/>
          </p:cNvPicPr>
          <p:nvPr/>
        </p:nvPicPr>
        <p:blipFill>
          <a:blip r:embed="rId2" cstate="print">
            <a:lum bright="70000" contrast="-70000"/>
          </a:blip>
          <a:srcRect/>
          <a:stretch>
            <a:fillRect/>
          </a:stretch>
        </p:blipFill>
        <p:spPr bwMode="auto">
          <a:xfrm>
            <a:off x="0" y="22225"/>
            <a:ext cx="9144000" cy="6813550"/>
          </a:xfrm>
          <a:prstGeom prst="rect">
            <a:avLst/>
          </a:prstGeom>
          <a:noFill/>
          <a:ln w="9525">
            <a:noFill/>
            <a:miter lim="800000"/>
            <a:headEnd/>
            <a:tailEnd/>
          </a:ln>
        </p:spPr>
      </p:pic>
      <p:sp>
        <p:nvSpPr>
          <p:cNvPr id="21507" name="Rectangle 3"/>
          <p:cNvSpPr>
            <a:spLocks noGrp="1" noChangeArrowheads="1"/>
          </p:cNvSpPr>
          <p:nvPr>
            <p:ph type="title"/>
          </p:nvPr>
        </p:nvSpPr>
        <p:spPr>
          <a:xfrm>
            <a:off x="457200" y="152400"/>
            <a:ext cx="8229600" cy="1143000"/>
          </a:xfrm>
        </p:spPr>
        <p:txBody>
          <a:bodyPr/>
          <a:lstStyle/>
          <a:p>
            <a:pPr eaLnBrk="1" hangingPunct="1"/>
            <a:r>
              <a:rPr lang="en-US" sz="4000" b="1" smtClean="0">
                <a:solidFill>
                  <a:schemeClr val="accent2"/>
                </a:solidFill>
                <a:latin typeface="Times New Roman" pitchFamily="18" charset="0"/>
              </a:rPr>
              <a:t>Your Five Questions: </a:t>
            </a:r>
            <a:br>
              <a:rPr lang="en-US" sz="4000" b="1" smtClean="0">
                <a:solidFill>
                  <a:schemeClr val="accent2"/>
                </a:solidFill>
                <a:latin typeface="Times New Roman" pitchFamily="18" charset="0"/>
              </a:rPr>
            </a:br>
            <a:r>
              <a:rPr lang="en-US" sz="4000" b="1" smtClean="0">
                <a:solidFill>
                  <a:schemeClr val="accent2"/>
                </a:solidFill>
                <a:latin typeface="Times New Roman" pitchFamily="18" charset="0"/>
              </a:rPr>
              <a:t>Answers?</a:t>
            </a:r>
          </a:p>
        </p:txBody>
      </p:sp>
      <p:sp>
        <p:nvSpPr>
          <p:cNvPr id="21508" name="Rectangle 4"/>
          <p:cNvSpPr>
            <a:spLocks noGrp="1" noChangeArrowheads="1"/>
          </p:cNvSpPr>
          <p:nvPr>
            <p:ph type="body" idx="1"/>
          </p:nvPr>
        </p:nvSpPr>
        <p:spPr>
          <a:xfrm>
            <a:off x="0" y="1600200"/>
            <a:ext cx="9144000" cy="4525963"/>
          </a:xfrm>
        </p:spPr>
        <p:txBody>
          <a:bodyPr/>
          <a:lstStyle/>
          <a:p>
            <a:pPr algn="ctr" eaLnBrk="1" hangingPunct="1">
              <a:buFontTx/>
              <a:buNone/>
            </a:pPr>
            <a:endParaRPr lang="en-US" smtClean="0">
              <a:latin typeface="Times New Roman" pitchFamily="18" charset="0"/>
            </a:endParaRPr>
          </a:p>
          <a:p>
            <a:pPr algn="ctr" eaLnBrk="1" hangingPunct="1">
              <a:buFontTx/>
              <a:buNone/>
            </a:pPr>
            <a:endParaRPr lang="en-US" smtClean="0">
              <a:latin typeface="Times New Roman" pitchFamily="18" charset="0"/>
            </a:endParaRPr>
          </a:p>
          <a:p>
            <a:pPr algn="ctr" eaLnBrk="1" hangingPunct="1">
              <a:buFontTx/>
              <a:buNone/>
            </a:pPr>
            <a:r>
              <a:rPr lang="en-US" sz="2800" b="1" smtClean="0">
                <a:latin typeface="Times New Roman" pitchFamily="18" charset="0"/>
              </a:rPr>
              <a:t>Return to the questions you asked at the beginning of the chapter…</a:t>
            </a:r>
          </a:p>
          <a:p>
            <a:pPr algn="ctr" eaLnBrk="1" hangingPunct="1">
              <a:buFontTx/>
              <a:buNone/>
            </a:pPr>
            <a:endParaRPr lang="en-US" sz="2800" b="1" smtClean="0">
              <a:latin typeface="Times New Roman" pitchFamily="18" charset="0"/>
            </a:endParaRPr>
          </a:p>
          <a:p>
            <a:pPr algn="ctr" eaLnBrk="1" hangingPunct="1">
              <a:buFontTx/>
              <a:buNone/>
            </a:pPr>
            <a:r>
              <a:rPr lang="en-US" sz="2800" b="1" smtClean="0">
                <a:latin typeface="Times New Roman" pitchFamily="18" charset="0"/>
              </a:rPr>
              <a:t>Can you answer any of them…now? </a:t>
            </a:r>
          </a:p>
          <a:p>
            <a:pPr algn="ctr" eaLnBrk="1" hangingPunct="1">
              <a:buFontTx/>
              <a:buNone/>
            </a:pPr>
            <a:endParaRPr lang="en-US" sz="2800" b="1"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1507"/>
                                        </p:tgtEl>
                                        <p:attrNameLst>
                                          <p:attrName>style.visibility</p:attrName>
                                        </p:attrNameLst>
                                      </p:cBhvr>
                                      <p:to>
                                        <p:strVal val="visible"/>
                                      </p:to>
                                    </p:set>
                                    <p:anim to="" calcmode="lin" valueType="num">
                                      <p:cBhvr>
                                        <p:cTn id="7" dur="1" fill="hold"/>
                                        <p:tgtEl>
                                          <p:spTgt spid="2150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1508">
                                            <p:txEl>
                                              <p:pRg st="2" end="2"/>
                                            </p:txEl>
                                          </p:spTgt>
                                        </p:tgtEl>
                                        <p:attrNameLst>
                                          <p:attrName>style.visibility</p:attrName>
                                        </p:attrNameLst>
                                      </p:cBhvr>
                                      <p:to>
                                        <p:strVal val="visible"/>
                                      </p:to>
                                    </p:set>
                                    <p:anim to="" calcmode="lin" valueType="num">
                                      <p:cBhvr>
                                        <p:cTn id="12" dur="1" fill="hold"/>
                                        <p:tgtEl>
                                          <p:spTgt spid="21508">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1508">
                                            <p:txEl>
                                              <p:pRg st="4" end="4"/>
                                            </p:txEl>
                                          </p:spTgt>
                                        </p:tgtEl>
                                        <p:attrNameLst>
                                          <p:attrName>style.visibility</p:attrName>
                                        </p:attrNameLst>
                                      </p:cBhvr>
                                      <p:to>
                                        <p:strVal val="visible"/>
                                      </p:to>
                                    </p:set>
                                    <p:anim to="" calcmode="lin" valueType="num">
                                      <p:cBhvr>
                                        <p:cTn id="17" dur="1" fill="hold"/>
                                        <p:tgtEl>
                                          <p:spTgt spid="21508">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igar065"/>
          <p:cNvPicPr>
            <a:picLocks noChangeAspect="1" noChangeArrowheads="1"/>
          </p:cNvPicPr>
          <p:nvPr/>
        </p:nvPicPr>
        <p:blipFill>
          <a:blip r:embed="rId2" cstate="print">
            <a:lum bright="70000" contrast="-70000"/>
          </a:blip>
          <a:srcRect/>
          <a:stretch>
            <a:fillRect/>
          </a:stretch>
        </p:blipFill>
        <p:spPr bwMode="auto">
          <a:xfrm>
            <a:off x="0" y="22225"/>
            <a:ext cx="9144000" cy="6813550"/>
          </a:xfrm>
          <a:prstGeom prst="rect">
            <a:avLst/>
          </a:prstGeom>
          <a:noFill/>
          <a:ln w="9525">
            <a:noFill/>
            <a:miter lim="800000"/>
            <a:headEnd/>
            <a:tailEnd/>
          </a:ln>
        </p:spPr>
      </p:pic>
      <p:sp>
        <p:nvSpPr>
          <p:cNvPr id="22531" name="Rectangle 3"/>
          <p:cNvSpPr>
            <a:spLocks noGrp="1" noChangeArrowheads="1"/>
          </p:cNvSpPr>
          <p:nvPr>
            <p:ph type="title"/>
          </p:nvPr>
        </p:nvSpPr>
        <p:spPr>
          <a:xfrm>
            <a:off x="457200" y="152400"/>
            <a:ext cx="8229600" cy="1143000"/>
          </a:xfrm>
        </p:spPr>
        <p:txBody>
          <a:bodyPr/>
          <a:lstStyle/>
          <a:p>
            <a:pPr eaLnBrk="1" hangingPunct="1"/>
            <a:r>
              <a:rPr lang="en-US" b="1" smtClean="0">
                <a:solidFill>
                  <a:schemeClr val="accent2"/>
                </a:solidFill>
                <a:latin typeface="Times New Roman" pitchFamily="18" charset="0"/>
              </a:rPr>
              <a:t>And Finally…</a:t>
            </a:r>
          </a:p>
        </p:txBody>
      </p:sp>
      <p:sp>
        <p:nvSpPr>
          <p:cNvPr id="22532" name="Rectangle 4"/>
          <p:cNvSpPr>
            <a:spLocks noGrp="1" noChangeArrowheads="1"/>
          </p:cNvSpPr>
          <p:nvPr>
            <p:ph type="body" idx="1"/>
          </p:nvPr>
        </p:nvSpPr>
        <p:spPr>
          <a:xfrm>
            <a:off x="0" y="1981200"/>
            <a:ext cx="9144000" cy="3429000"/>
          </a:xfrm>
        </p:spPr>
        <p:txBody>
          <a:bodyPr/>
          <a:lstStyle/>
          <a:p>
            <a:pPr algn="ctr" eaLnBrk="1" hangingPunct="1">
              <a:lnSpc>
                <a:spcPct val="90000"/>
              </a:lnSpc>
              <a:buFontTx/>
              <a:buNone/>
            </a:pPr>
            <a:r>
              <a:rPr lang="en-US" sz="2400" b="1" smtClean="0">
                <a:latin typeface="Times New Roman" pitchFamily="18" charset="0"/>
              </a:rPr>
              <a:t>Continue with your </a:t>
            </a:r>
            <a:r>
              <a:rPr lang="en-US" sz="2400" b="1" smtClean="0">
                <a:solidFill>
                  <a:srgbClr val="FF3300"/>
                </a:solidFill>
                <a:latin typeface="Times New Roman" pitchFamily="18" charset="0"/>
              </a:rPr>
              <a:t>list</a:t>
            </a:r>
            <a:r>
              <a:rPr lang="en-US" sz="2400" b="1" smtClean="0">
                <a:latin typeface="Times New Roman" pitchFamily="18" charset="0"/>
              </a:rPr>
              <a:t> of terms from this chapter, which include… </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latin typeface="Times New Roman" pitchFamily="18" charset="0"/>
              </a:rPr>
              <a:t>Any term or phrase that would be considered important in helping you with your …</a:t>
            </a:r>
          </a:p>
          <a:p>
            <a:pPr algn="ctr" eaLnBrk="1" hangingPunct="1">
              <a:lnSpc>
                <a:spcPct val="90000"/>
              </a:lnSpc>
              <a:buFontTx/>
              <a:buNone/>
            </a:pPr>
            <a:endParaRPr lang="en-US" sz="2400" b="1" smtClean="0">
              <a:latin typeface="Times New Roman" pitchFamily="18" charset="0"/>
            </a:endParaRPr>
          </a:p>
          <a:p>
            <a:pPr algn="ctr" eaLnBrk="1" hangingPunct="1">
              <a:lnSpc>
                <a:spcPct val="90000"/>
              </a:lnSpc>
              <a:buFontTx/>
              <a:buNone/>
            </a:pPr>
            <a:r>
              <a:rPr lang="en-US" sz="2400" b="1" smtClean="0">
                <a:solidFill>
                  <a:srgbClr val="FF3300"/>
                </a:solidFill>
                <a:latin typeface="Times New Roman" pitchFamily="18" charset="0"/>
              </a:rPr>
              <a:t>Four Corners Debate!</a:t>
            </a:r>
          </a:p>
          <a:p>
            <a:pPr algn="ctr" eaLnBrk="1" hangingPunct="1">
              <a:lnSpc>
                <a:spcPct val="90000"/>
              </a:lnSpc>
              <a:buFontTx/>
              <a:buNone/>
            </a:pPr>
            <a:endParaRPr lang="en-US" sz="2400" b="1" smtClean="0">
              <a:solidFill>
                <a:srgbClr val="FF3300"/>
              </a:solidFill>
              <a:latin typeface="Times New Roman" pitchFamily="18" charset="0"/>
            </a:endParaRPr>
          </a:p>
          <a:p>
            <a:pPr algn="ctr" eaLnBrk="1" hangingPunct="1">
              <a:lnSpc>
                <a:spcPct val="90000"/>
              </a:lnSpc>
              <a:buFontTx/>
              <a:buNone/>
            </a:pPr>
            <a:r>
              <a:rPr lang="en-US" sz="2400" b="1" smtClean="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to="" calcmode="lin" valueType="num">
                                      <p:cBhvr>
                                        <p:cTn id="7" dur="1" fill="hold"/>
                                        <p:tgtEl>
                                          <p:spTgt spid="2253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2532">
                                            <p:txEl>
                                              <p:pRg st="0" end="0"/>
                                            </p:txEl>
                                          </p:spTgt>
                                        </p:tgtEl>
                                        <p:attrNameLst>
                                          <p:attrName>style.visibility</p:attrName>
                                        </p:attrNameLst>
                                      </p:cBhvr>
                                      <p:to>
                                        <p:strVal val="visible"/>
                                      </p:to>
                                    </p:set>
                                    <p:anim to="" calcmode="lin" valueType="num">
                                      <p:cBhvr>
                                        <p:cTn id="10" dur="1" fill="hold"/>
                                        <p:tgtEl>
                                          <p:spTgt spid="22532">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2532">
                                            <p:txEl>
                                              <p:pRg st="2" end="2"/>
                                            </p:txEl>
                                          </p:spTgt>
                                        </p:tgtEl>
                                        <p:attrNameLst>
                                          <p:attrName>style.visibility</p:attrName>
                                        </p:attrNameLst>
                                      </p:cBhvr>
                                      <p:to>
                                        <p:strVal val="visible"/>
                                      </p:to>
                                    </p:set>
                                    <p:anim to="" calcmode="lin" valueType="num">
                                      <p:cBhvr>
                                        <p:cTn id="13" dur="1" fill="hold"/>
                                        <p:tgtEl>
                                          <p:spTgt spid="22532">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2532">
                                            <p:txEl>
                                              <p:pRg st="4" end="4"/>
                                            </p:txEl>
                                          </p:spTgt>
                                        </p:tgtEl>
                                        <p:attrNameLst>
                                          <p:attrName>style.visibility</p:attrName>
                                        </p:attrNameLst>
                                      </p:cBhvr>
                                      <p:to>
                                        <p:strVal val="visible"/>
                                      </p:to>
                                    </p:set>
                                    <p:anim to="" calcmode="lin" valueType="num">
                                      <p:cBhvr>
                                        <p:cTn id="16" dur="1" fill="hold"/>
                                        <p:tgtEl>
                                          <p:spTgt spid="22532">
                                            <p:txEl>
                                              <p:pRg st="4" end="4"/>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2532">
                                            <p:txEl>
                                              <p:pRg st="6" end="6"/>
                                            </p:txEl>
                                          </p:spTgt>
                                        </p:tgtEl>
                                        <p:attrNameLst>
                                          <p:attrName>style.visibility</p:attrName>
                                        </p:attrNameLst>
                                      </p:cBhvr>
                                      <p:to>
                                        <p:strVal val="visible"/>
                                      </p:to>
                                    </p:set>
                                    <p:anim to="" calcmode="lin" valueType="num">
                                      <p:cBhvr>
                                        <p:cTn id="19" dur="1" fill="hold"/>
                                        <p:tgtEl>
                                          <p:spTgt spid="2253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1812Jansonsinking"/>
          <p:cNvPicPr>
            <a:picLocks noChangeAspect="1" noChangeArrowheads="1"/>
          </p:cNvPicPr>
          <p:nvPr/>
        </p:nvPicPr>
        <p:blipFill>
          <a:blip r:embed="rId2" cstate="print">
            <a:lum bright="50000" contrast="-70000"/>
          </a:blip>
          <a:srcRect/>
          <a:stretch>
            <a:fillRect/>
          </a:stretch>
        </p:blipFill>
        <p:spPr bwMode="auto">
          <a:xfrm>
            <a:off x="0" y="0"/>
            <a:ext cx="9144000" cy="6848475"/>
          </a:xfrm>
          <a:prstGeom prst="rect">
            <a:avLst/>
          </a:prstGeom>
          <a:noFill/>
          <a:ln w="9525">
            <a:noFill/>
            <a:miter lim="800000"/>
            <a:headEnd/>
            <a:tailEnd/>
          </a:ln>
        </p:spPr>
      </p:pic>
      <p:sp>
        <p:nvSpPr>
          <p:cNvPr id="2" name="Rectangle 2"/>
          <p:cNvSpPr>
            <a:spLocks noGrp="1" noChangeArrowheads="1"/>
          </p:cNvSpPr>
          <p:nvPr>
            <p:ph type="title"/>
          </p:nvPr>
        </p:nvSpPr>
        <p:spPr>
          <a:xfrm>
            <a:off x="457200" y="76200"/>
            <a:ext cx="8229600" cy="1143000"/>
          </a:xfrm>
        </p:spPr>
        <p:txBody>
          <a:bodyPr/>
          <a:lstStyle/>
          <a:p>
            <a:pPr eaLnBrk="1" hangingPunct="1"/>
            <a:r>
              <a:rPr lang="en-US" sz="4000" b="1" smtClean="0">
                <a:solidFill>
                  <a:srgbClr val="FF0000"/>
                </a:solidFill>
                <a:latin typeface="Times New Roman" pitchFamily="18" charset="0"/>
              </a:rPr>
              <a:t>How Did Historical Globalization Affect Canada?</a:t>
            </a:r>
          </a:p>
        </p:txBody>
      </p:sp>
      <p:sp>
        <p:nvSpPr>
          <p:cNvPr id="3075" name="Rectangle 3"/>
          <p:cNvSpPr>
            <a:spLocks noGrp="1" noChangeArrowheads="1"/>
          </p:cNvSpPr>
          <p:nvPr>
            <p:ph type="body" idx="1"/>
          </p:nvPr>
        </p:nvSpPr>
        <p:spPr>
          <a:xfrm>
            <a:off x="0" y="1447800"/>
            <a:ext cx="9144000" cy="5059363"/>
          </a:xfrm>
        </p:spPr>
        <p:txBody>
          <a:bodyPr/>
          <a:lstStyle/>
          <a:p>
            <a:pPr algn="ctr" eaLnBrk="1" hangingPunct="1">
              <a:lnSpc>
                <a:spcPct val="90000"/>
              </a:lnSpc>
              <a:buFontTx/>
              <a:buNone/>
            </a:pPr>
            <a:r>
              <a:rPr lang="en-US" sz="1900" b="1" dirty="0" smtClean="0">
                <a:latin typeface="Times New Roman" pitchFamily="18" charset="0"/>
              </a:rPr>
              <a:t>In groups of four, each group member must summarize one page from pages 162 – 165</a:t>
            </a:r>
          </a:p>
          <a:p>
            <a:pPr algn="ctr" eaLnBrk="1" hangingPunct="1">
              <a:lnSpc>
                <a:spcPct val="90000"/>
              </a:lnSpc>
              <a:buFontTx/>
              <a:buNone/>
            </a:pPr>
            <a:endParaRPr lang="en-US" sz="2000" b="1" dirty="0" smtClean="0">
              <a:latin typeface="Times New Roman" pitchFamily="18" charset="0"/>
            </a:endParaRPr>
          </a:p>
          <a:p>
            <a:pPr algn="ctr" eaLnBrk="1" hangingPunct="1">
              <a:lnSpc>
                <a:spcPct val="90000"/>
              </a:lnSpc>
              <a:buFontTx/>
              <a:buNone/>
            </a:pPr>
            <a:r>
              <a:rPr lang="en-US" sz="2200" b="1" dirty="0" smtClean="0">
                <a:latin typeface="Times New Roman" pitchFamily="18" charset="0"/>
              </a:rPr>
              <a:t>When summarizing, your goal is to answer the inquiry question above…  So read carefully!</a:t>
            </a:r>
          </a:p>
          <a:p>
            <a:pPr algn="ctr" eaLnBrk="1" hangingPunct="1">
              <a:lnSpc>
                <a:spcPct val="90000"/>
              </a:lnSpc>
              <a:buFontTx/>
              <a:buNone/>
            </a:pPr>
            <a:endParaRPr lang="en-US" sz="2000" b="1" dirty="0" smtClean="0">
              <a:latin typeface="Times New Roman" pitchFamily="18" charset="0"/>
            </a:endParaRPr>
          </a:p>
          <a:p>
            <a:pPr algn="ctr" eaLnBrk="1" hangingPunct="1">
              <a:lnSpc>
                <a:spcPct val="90000"/>
              </a:lnSpc>
              <a:buFontTx/>
              <a:buNone/>
            </a:pPr>
            <a:endParaRPr lang="en-US" sz="2000" b="1" dirty="0" smtClean="0">
              <a:latin typeface="Times New Roman" pitchFamily="18" charset="0"/>
            </a:endParaRPr>
          </a:p>
          <a:p>
            <a:pPr algn="ctr" eaLnBrk="1" hangingPunct="1">
              <a:lnSpc>
                <a:spcPct val="90000"/>
              </a:lnSpc>
              <a:buFontTx/>
              <a:buNone/>
            </a:pPr>
            <a:r>
              <a:rPr lang="en-US" sz="2000" b="1" dirty="0" smtClean="0">
                <a:latin typeface="Times New Roman" pitchFamily="18" charset="0"/>
              </a:rPr>
              <a:t>You must summarize </a:t>
            </a:r>
            <a:r>
              <a:rPr lang="en-US" sz="2000" b="1" i="1" dirty="0" smtClean="0">
                <a:latin typeface="Times New Roman" pitchFamily="18" charset="0"/>
              </a:rPr>
              <a:t>only</a:t>
            </a:r>
            <a:r>
              <a:rPr lang="en-US" sz="2000" b="1" dirty="0" smtClean="0">
                <a:latin typeface="Times New Roman" pitchFamily="18" charset="0"/>
              </a:rPr>
              <a:t> on one of the sides of the paper provided!</a:t>
            </a:r>
          </a:p>
          <a:p>
            <a:pPr algn="ctr" eaLnBrk="1" hangingPunct="1">
              <a:lnSpc>
                <a:spcPct val="90000"/>
              </a:lnSpc>
              <a:buFontTx/>
              <a:buNone/>
            </a:pPr>
            <a:endParaRPr lang="en-US" sz="2000" b="1" dirty="0" smtClean="0">
              <a:latin typeface="Times New Roman" pitchFamily="18" charset="0"/>
            </a:endParaRPr>
          </a:p>
          <a:p>
            <a:pPr algn="ctr" eaLnBrk="1" hangingPunct="1">
              <a:lnSpc>
                <a:spcPct val="90000"/>
              </a:lnSpc>
              <a:buFontTx/>
              <a:buNone/>
            </a:pPr>
            <a:r>
              <a:rPr lang="en-US" sz="2000" b="1" dirty="0" smtClean="0">
                <a:latin typeface="Times New Roman" pitchFamily="18" charset="0"/>
              </a:rPr>
              <a:t>When each of your group members are finished, get together and make one page notes of all four pages, with the above inquiry question as your title</a:t>
            </a:r>
          </a:p>
          <a:p>
            <a:pPr algn="ctr" eaLnBrk="1" hangingPunct="1">
              <a:lnSpc>
                <a:spcPct val="90000"/>
              </a:lnSpc>
              <a:buFontTx/>
              <a:buNone/>
            </a:pPr>
            <a:endParaRPr lang="en-US" sz="2000" b="1" dirty="0" smtClean="0">
              <a:latin typeface="Times New Roman" pitchFamily="18" charset="0"/>
            </a:endParaRPr>
          </a:p>
          <a:p>
            <a:pPr algn="ctr" eaLnBrk="1" hangingPunct="1">
              <a:lnSpc>
                <a:spcPct val="90000"/>
              </a:lnSpc>
              <a:buFontTx/>
              <a:buNone/>
            </a:pPr>
            <a:r>
              <a:rPr lang="en-US" sz="2000" b="1" dirty="0" smtClean="0">
                <a:latin typeface="Times New Roman" pitchFamily="18" charset="0"/>
              </a:rPr>
              <a:t>Add topic headings, etc, but </a:t>
            </a:r>
            <a:r>
              <a:rPr lang="en-US" sz="2000" b="1" i="1" dirty="0" smtClean="0">
                <a:latin typeface="Times New Roman" pitchFamily="18" charset="0"/>
              </a:rPr>
              <a:t>DO NOT</a:t>
            </a:r>
            <a:r>
              <a:rPr lang="en-US" sz="2000" b="1" dirty="0" smtClean="0">
                <a:latin typeface="Times New Roman" pitchFamily="18" charset="0"/>
              </a:rPr>
              <a:t> use page numbers as titles!</a:t>
            </a:r>
          </a:p>
          <a:p>
            <a:pPr algn="ctr" eaLnBrk="1" hangingPunct="1">
              <a:lnSpc>
                <a:spcPct val="90000"/>
              </a:lnSpc>
              <a:buFontTx/>
              <a:buNone/>
            </a:pPr>
            <a:endParaRPr lang="en-US" sz="2000" b="1" dirty="0" smtClean="0">
              <a:latin typeface="Times New Roman" pitchFamily="18" charset="0"/>
            </a:endParaRPr>
          </a:p>
          <a:p>
            <a:pPr algn="ctr" eaLnBrk="1" hangingPunct="1">
              <a:lnSpc>
                <a:spcPct val="90000"/>
              </a:lnSpc>
              <a:buFontTx/>
              <a:buNone/>
            </a:pPr>
            <a:r>
              <a:rPr lang="en-US" sz="2000" b="1" dirty="0" smtClean="0">
                <a:latin typeface="Times New Roman" pitchFamily="18" charset="0"/>
              </a:rPr>
              <a:t>All members of the group will need to have a copy of this page when finished!</a:t>
            </a:r>
          </a:p>
        </p:txBody>
      </p:sp>
      <p:sp>
        <p:nvSpPr>
          <p:cNvPr id="3078" name="Text Box 6"/>
          <p:cNvSpPr txBox="1">
            <a:spLocks noChangeArrowheads="1"/>
          </p:cNvSpPr>
          <p:nvPr/>
        </p:nvSpPr>
        <p:spPr bwMode="auto">
          <a:xfrm>
            <a:off x="6705600" y="2590800"/>
            <a:ext cx="2209800" cy="825500"/>
          </a:xfrm>
          <a:prstGeom prst="rect">
            <a:avLst/>
          </a:prstGeom>
          <a:noFill/>
          <a:ln w="9525">
            <a:noFill/>
            <a:miter lim="800000"/>
            <a:headEnd/>
            <a:tailEnd/>
          </a:ln>
        </p:spPr>
        <p:txBody>
          <a:bodyPr>
            <a:spAutoFit/>
          </a:bodyPr>
          <a:lstStyle/>
          <a:p>
            <a:pPr algn="ctr">
              <a:spcBef>
                <a:spcPct val="50000"/>
              </a:spcBef>
            </a:pPr>
            <a:r>
              <a:rPr lang="en-US" sz="1600" b="1" dirty="0">
                <a:solidFill>
                  <a:schemeClr val="accent2"/>
                </a:solidFill>
                <a:latin typeface="Times New Roman" pitchFamily="18" charset="0"/>
              </a:rPr>
              <a:t>When finished, complete the </a:t>
            </a:r>
            <a:r>
              <a:rPr lang="en-US" sz="1600" b="1" i="1" dirty="0">
                <a:solidFill>
                  <a:schemeClr val="accent2"/>
                </a:solidFill>
                <a:latin typeface="Times New Roman" pitchFamily="18" charset="0"/>
              </a:rPr>
              <a:t>Activity</a:t>
            </a:r>
            <a:r>
              <a:rPr lang="en-US" sz="1600" b="1" dirty="0">
                <a:solidFill>
                  <a:schemeClr val="accent2"/>
                </a:solidFill>
                <a:latin typeface="Times New Roman" pitchFamily="18" charset="0"/>
              </a:rPr>
              <a:t> on page </a:t>
            </a:r>
            <a:r>
              <a:rPr lang="en-US" sz="1600" b="1" dirty="0" smtClean="0">
                <a:solidFill>
                  <a:schemeClr val="accent2"/>
                </a:solidFill>
                <a:latin typeface="Times New Roman" pitchFamily="18" charset="0"/>
              </a:rPr>
              <a:t>162</a:t>
            </a:r>
            <a:endParaRPr lang="en-US" sz="1600" b="1" dirty="0">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 to="" calcmode="lin" valueType="num">
                                      <p:cBhvr>
                                        <p:cTn id="10" dur="1" fill="hold"/>
                                        <p:tgtEl>
                                          <p:spTgt spid="307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to="" calcmode="lin" valueType="num">
                                      <p:cBhvr>
                                        <p:cTn id="13" dur="1" fill="hold"/>
                                        <p:tgtEl>
                                          <p:spTgt spid="3075">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075">
                                            <p:txEl>
                                              <p:pRg st="5" end="5"/>
                                            </p:txEl>
                                          </p:spTgt>
                                        </p:tgtEl>
                                        <p:attrNameLst>
                                          <p:attrName>style.visibility</p:attrName>
                                        </p:attrNameLst>
                                      </p:cBhvr>
                                      <p:to>
                                        <p:strVal val="visible"/>
                                      </p:to>
                                    </p:set>
                                    <p:anim to="" calcmode="lin" valueType="num">
                                      <p:cBhvr>
                                        <p:cTn id="18" dur="1" fill="hold"/>
                                        <p:tgtEl>
                                          <p:spTgt spid="3075">
                                            <p:txEl>
                                              <p:pRg st="5" end="5"/>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075">
                                            <p:txEl>
                                              <p:pRg st="7" end="7"/>
                                            </p:txEl>
                                          </p:spTgt>
                                        </p:tgtEl>
                                        <p:attrNameLst>
                                          <p:attrName>style.visibility</p:attrName>
                                        </p:attrNameLst>
                                      </p:cBhvr>
                                      <p:to>
                                        <p:strVal val="visible"/>
                                      </p:to>
                                    </p:set>
                                    <p:anim to="" calcmode="lin" valueType="num">
                                      <p:cBhvr>
                                        <p:cTn id="23" dur="1" fill="hold"/>
                                        <p:tgtEl>
                                          <p:spTgt spid="3075">
                                            <p:txEl>
                                              <p:pRg st="7" end="7"/>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075">
                                            <p:txEl>
                                              <p:pRg st="9" end="9"/>
                                            </p:txEl>
                                          </p:spTgt>
                                        </p:tgtEl>
                                        <p:attrNameLst>
                                          <p:attrName>style.visibility</p:attrName>
                                        </p:attrNameLst>
                                      </p:cBhvr>
                                      <p:to>
                                        <p:strVal val="visible"/>
                                      </p:to>
                                    </p:set>
                                    <p:anim to="" calcmode="lin" valueType="num">
                                      <p:cBhvr>
                                        <p:cTn id="28" dur="1" fill="hold"/>
                                        <p:tgtEl>
                                          <p:spTgt spid="3075">
                                            <p:txEl>
                                              <p:pRg st="9" end="9"/>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075">
                                            <p:txEl>
                                              <p:pRg st="11" end="11"/>
                                            </p:txEl>
                                          </p:spTgt>
                                        </p:tgtEl>
                                        <p:attrNameLst>
                                          <p:attrName>style.visibility</p:attrName>
                                        </p:attrNameLst>
                                      </p:cBhvr>
                                      <p:to>
                                        <p:strVal val="visible"/>
                                      </p:to>
                                    </p:set>
                                    <p:anim to="" calcmode="lin" valueType="num">
                                      <p:cBhvr>
                                        <p:cTn id="33" dur="1" fill="hold"/>
                                        <p:tgtEl>
                                          <p:spTgt spid="3075">
                                            <p:txEl>
                                              <p:pRg st="11" end="11"/>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3078"/>
                                        </p:tgtEl>
                                        <p:attrNameLst>
                                          <p:attrName>style.visibility</p:attrName>
                                        </p:attrNameLst>
                                      </p:cBhvr>
                                      <p:to>
                                        <p:strVal val="visible"/>
                                      </p:to>
                                    </p:set>
                                    <p:anim to="" calcmode="lin" valueType="num">
                                      <p:cBhvr>
                                        <p:cTn id="38" dur="1" fill="hold"/>
                                        <p:tgtEl>
                                          <p:spTgt spid="30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rst_nations_quebec_2"/>
          <p:cNvPicPr>
            <a:picLocks noChangeAspect="1" noChangeArrowheads="1"/>
          </p:cNvPicPr>
          <p:nvPr/>
        </p:nvPicPr>
        <p:blipFill>
          <a:blip r:embed="rId2" cstate="print">
            <a:lum bright="50000" contrast="-70000"/>
          </a:blip>
          <a:srcRect/>
          <a:stretch>
            <a:fillRect/>
          </a:stretch>
        </p:blipFill>
        <p:spPr bwMode="auto">
          <a:xfrm>
            <a:off x="0" y="6350"/>
            <a:ext cx="9144000" cy="6845300"/>
          </a:xfrm>
          <a:prstGeom prst="rect">
            <a:avLst/>
          </a:prstGeom>
          <a:noFill/>
          <a:ln w="9525">
            <a:noFill/>
            <a:miter lim="800000"/>
            <a:headEnd/>
            <a:tailEnd/>
          </a:ln>
        </p:spPr>
      </p:pic>
      <p:sp>
        <p:nvSpPr>
          <p:cNvPr id="23555" name="Rectangle 3"/>
          <p:cNvSpPr>
            <a:spLocks noGrp="1" noChangeArrowheads="1"/>
          </p:cNvSpPr>
          <p:nvPr>
            <p:ph type="subTitle" idx="1"/>
          </p:nvPr>
        </p:nvSpPr>
        <p:spPr>
          <a:xfrm>
            <a:off x="304800" y="2057400"/>
            <a:ext cx="1524000" cy="2362200"/>
          </a:xfrm>
        </p:spPr>
        <p:txBody>
          <a:bodyPr/>
          <a:lstStyle/>
          <a:p>
            <a:pPr eaLnBrk="1" hangingPunct="1">
              <a:lnSpc>
                <a:spcPct val="80000"/>
              </a:lnSpc>
            </a:pPr>
            <a:r>
              <a:rPr lang="en-US" sz="2100" b="1" smtClean="0">
                <a:latin typeface="Times New Roman" pitchFamily="18" charset="0"/>
              </a:rPr>
              <a:t>Can you explain the pattern of the chart displayed by the dotted line up to 1921?</a:t>
            </a:r>
          </a:p>
        </p:txBody>
      </p:sp>
      <p:pic>
        <p:nvPicPr>
          <p:cNvPr id="23556" name="Picture 4" descr="Figure 7-12.jpg"/>
          <p:cNvPicPr>
            <a:picLocks noChangeAspect="1" noChangeArrowheads="1"/>
          </p:cNvPicPr>
          <p:nvPr/>
        </p:nvPicPr>
        <p:blipFill>
          <a:blip r:embed="rId3" cstate="print"/>
          <a:srcRect/>
          <a:stretch>
            <a:fillRect/>
          </a:stretch>
        </p:blipFill>
        <p:spPr bwMode="auto">
          <a:xfrm>
            <a:off x="1905000" y="1600200"/>
            <a:ext cx="5257800" cy="3616325"/>
          </a:xfrm>
          <a:prstGeom prst="rect">
            <a:avLst/>
          </a:prstGeom>
          <a:noFill/>
          <a:ln w="9525">
            <a:noFill/>
            <a:miter lim="800000"/>
            <a:headEnd/>
            <a:tailEnd/>
          </a:ln>
        </p:spPr>
      </p:pic>
      <p:sp>
        <p:nvSpPr>
          <p:cNvPr id="23557" name="Text Box 5"/>
          <p:cNvSpPr txBox="1">
            <a:spLocks noChangeArrowheads="1"/>
          </p:cNvSpPr>
          <p:nvPr/>
        </p:nvSpPr>
        <p:spPr bwMode="auto">
          <a:xfrm>
            <a:off x="228600" y="152400"/>
            <a:ext cx="8686800" cy="1066800"/>
          </a:xfrm>
          <a:prstGeom prst="rect">
            <a:avLst/>
          </a:prstGeom>
          <a:noFill/>
          <a:ln w="9525">
            <a:noFill/>
            <a:miter lim="800000"/>
            <a:headEnd/>
            <a:tailEnd/>
          </a:ln>
        </p:spPr>
        <p:txBody>
          <a:bodyPr>
            <a:spAutoFit/>
          </a:bodyPr>
          <a:lstStyle/>
          <a:p>
            <a:pPr algn="ctr">
              <a:spcBef>
                <a:spcPct val="50000"/>
              </a:spcBef>
            </a:pPr>
            <a:r>
              <a:rPr lang="en-US" sz="3200" b="1">
                <a:solidFill>
                  <a:schemeClr val="accent2"/>
                </a:solidFill>
                <a:latin typeface="Times New Roman" pitchFamily="18" charset="0"/>
              </a:rPr>
              <a:t>Estimated First Peoples Population of Canada 1500 - 2001</a:t>
            </a:r>
          </a:p>
        </p:txBody>
      </p:sp>
      <p:sp>
        <p:nvSpPr>
          <p:cNvPr id="23558" name="Rectangle 6"/>
          <p:cNvSpPr>
            <a:spLocks noChangeArrowheads="1"/>
          </p:cNvSpPr>
          <p:nvPr/>
        </p:nvSpPr>
        <p:spPr bwMode="auto">
          <a:xfrm>
            <a:off x="7162800" y="1905000"/>
            <a:ext cx="1981200" cy="3124200"/>
          </a:xfrm>
          <a:prstGeom prst="rect">
            <a:avLst/>
          </a:prstGeom>
          <a:noFill/>
          <a:ln w="9525">
            <a:noFill/>
            <a:miter lim="800000"/>
            <a:headEnd/>
            <a:tailEnd/>
          </a:ln>
        </p:spPr>
        <p:txBody>
          <a:bodyPr/>
          <a:lstStyle/>
          <a:p>
            <a:pPr algn="ctr">
              <a:lnSpc>
                <a:spcPct val="80000"/>
              </a:lnSpc>
              <a:spcBef>
                <a:spcPct val="20000"/>
              </a:spcBef>
            </a:pPr>
            <a:r>
              <a:rPr lang="en-US" sz="2100" b="1">
                <a:latin typeface="Times New Roman" pitchFamily="18" charset="0"/>
              </a:rPr>
              <a:t>Can you guess why the population of the First Nations of Canada fell from approximately 500,000 to 100,000?</a:t>
            </a:r>
          </a:p>
        </p:txBody>
      </p:sp>
      <p:sp>
        <p:nvSpPr>
          <p:cNvPr id="23559" name="Rectangle 7"/>
          <p:cNvSpPr>
            <a:spLocks noChangeArrowheads="1"/>
          </p:cNvSpPr>
          <p:nvPr/>
        </p:nvSpPr>
        <p:spPr bwMode="auto">
          <a:xfrm>
            <a:off x="0" y="5257800"/>
            <a:ext cx="9144000" cy="1143000"/>
          </a:xfrm>
          <a:prstGeom prst="rect">
            <a:avLst/>
          </a:prstGeom>
          <a:noFill/>
          <a:ln w="9525">
            <a:noFill/>
            <a:miter lim="800000"/>
            <a:headEnd/>
            <a:tailEnd/>
          </a:ln>
        </p:spPr>
        <p:txBody>
          <a:bodyPr/>
          <a:lstStyle/>
          <a:p>
            <a:pPr algn="ctr">
              <a:lnSpc>
                <a:spcPct val="80000"/>
              </a:lnSpc>
              <a:spcBef>
                <a:spcPct val="20000"/>
              </a:spcBef>
            </a:pPr>
            <a:r>
              <a:rPr lang="en-US" b="1">
                <a:latin typeface="Times New Roman" pitchFamily="18" charset="0"/>
              </a:rPr>
              <a:t>Can you explain why there has been such a huge increase in population in recent years?</a:t>
            </a:r>
          </a:p>
          <a:p>
            <a:pPr algn="ctr">
              <a:lnSpc>
                <a:spcPct val="80000"/>
              </a:lnSpc>
              <a:spcBef>
                <a:spcPct val="20000"/>
              </a:spcBef>
            </a:pPr>
            <a:endParaRPr lang="en-US" b="1">
              <a:latin typeface="Times New Roman" pitchFamily="18" charset="0"/>
            </a:endParaRPr>
          </a:p>
          <a:p>
            <a:pPr algn="ctr">
              <a:lnSpc>
                <a:spcPct val="80000"/>
              </a:lnSpc>
              <a:spcBef>
                <a:spcPct val="20000"/>
              </a:spcBef>
            </a:pPr>
            <a:r>
              <a:rPr lang="en-US" b="1">
                <a:latin typeface="Times New Roman" pitchFamily="18" charset="0"/>
              </a:rPr>
              <a:t>Will this pattern have a positive or a negative effect on First Nations in the future?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3557"/>
                                        </p:tgtEl>
                                        <p:attrNameLst>
                                          <p:attrName>style.visibility</p:attrName>
                                        </p:attrNameLst>
                                      </p:cBhvr>
                                      <p:to>
                                        <p:strVal val="visible"/>
                                      </p:to>
                                    </p:set>
                                    <p:anim to="" calcmode="lin" valueType="num">
                                      <p:cBhvr>
                                        <p:cTn id="7" dur="1" fill="hold"/>
                                        <p:tgtEl>
                                          <p:spTgt spid="2355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3556"/>
                                        </p:tgtEl>
                                        <p:attrNameLst>
                                          <p:attrName>style.visibility</p:attrName>
                                        </p:attrNameLst>
                                      </p:cBhvr>
                                      <p:to>
                                        <p:strVal val="visible"/>
                                      </p:to>
                                    </p:set>
                                    <p:anim to="" calcmode="lin" valueType="num">
                                      <p:cBhvr>
                                        <p:cTn id="10" dur="1" fill="hold"/>
                                        <p:tgtEl>
                                          <p:spTgt spid="2355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 to="" calcmode="lin" valueType="num">
                                      <p:cBhvr>
                                        <p:cTn id="13" dur="1" fill="hold"/>
                                        <p:tgtEl>
                                          <p:spTgt spid="2355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3558">
                                            <p:txEl>
                                              <p:pRg st="0" end="0"/>
                                            </p:txEl>
                                          </p:spTgt>
                                        </p:tgtEl>
                                        <p:attrNameLst>
                                          <p:attrName>style.visibility</p:attrName>
                                        </p:attrNameLst>
                                      </p:cBhvr>
                                      <p:to>
                                        <p:strVal val="visible"/>
                                      </p:to>
                                    </p:set>
                                    <p:anim to="" calcmode="lin" valueType="num">
                                      <p:cBhvr>
                                        <p:cTn id="18" dur="1" fill="hold"/>
                                        <p:tgtEl>
                                          <p:spTgt spid="23558">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23559">
                                            <p:txEl>
                                              <p:pRg st="0" end="0"/>
                                            </p:txEl>
                                          </p:spTgt>
                                        </p:tgtEl>
                                        <p:attrNameLst>
                                          <p:attrName>style.visibility</p:attrName>
                                        </p:attrNameLst>
                                      </p:cBhvr>
                                      <p:to>
                                        <p:strVal val="visible"/>
                                      </p:to>
                                    </p:set>
                                    <p:anim to="" calcmode="lin" valueType="num">
                                      <p:cBhvr>
                                        <p:cTn id="23" dur="1" fill="hold"/>
                                        <p:tgtEl>
                                          <p:spTgt spid="23559">
                                            <p:txEl>
                                              <p:pRg st="0" end="0"/>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23559">
                                            <p:txEl>
                                              <p:pRg st="2" end="2"/>
                                            </p:txEl>
                                          </p:spTgt>
                                        </p:tgtEl>
                                        <p:attrNameLst>
                                          <p:attrName>style.visibility</p:attrName>
                                        </p:attrNameLst>
                                      </p:cBhvr>
                                      <p:to>
                                        <p:strVal val="visible"/>
                                      </p:to>
                                    </p:set>
                                    <p:anim to="" calcmode="lin" valueType="num">
                                      <p:cBhvr>
                                        <p:cTn id="28" dur="1" fill="hold"/>
                                        <p:tgtEl>
                                          <p:spTgt spid="2355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7" grpId="0"/>
      <p:bldP spid="23558" grpId="0" build="p"/>
      <p:bldP spid="235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rst_nations_quebec_2"/>
          <p:cNvPicPr>
            <a:picLocks noChangeAspect="1" noChangeArrowheads="1"/>
          </p:cNvPicPr>
          <p:nvPr/>
        </p:nvPicPr>
        <p:blipFill>
          <a:blip r:embed="rId2" cstate="print">
            <a:lum bright="50000" contrast="-70000"/>
          </a:blip>
          <a:srcRect/>
          <a:stretch>
            <a:fillRect/>
          </a:stretch>
        </p:blipFill>
        <p:spPr bwMode="auto">
          <a:xfrm>
            <a:off x="0" y="6350"/>
            <a:ext cx="9144000" cy="6845300"/>
          </a:xfrm>
          <a:prstGeom prst="rect">
            <a:avLst/>
          </a:prstGeom>
          <a:noFill/>
          <a:ln w="9525">
            <a:noFill/>
            <a:miter lim="800000"/>
            <a:headEnd/>
            <a:tailEnd/>
          </a:ln>
        </p:spPr>
      </p:pic>
      <p:sp>
        <p:nvSpPr>
          <p:cNvPr id="24579" name="Rectangle 3"/>
          <p:cNvSpPr>
            <a:spLocks noGrp="1" noChangeArrowheads="1"/>
          </p:cNvSpPr>
          <p:nvPr>
            <p:ph type="title"/>
          </p:nvPr>
        </p:nvSpPr>
        <p:spPr>
          <a:xfrm>
            <a:off x="457200" y="76200"/>
            <a:ext cx="8229600" cy="1143000"/>
          </a:xfrm>
        </p:spPr>
        <p:txBody>
          <a:bodyPr/>
          <a:lstStyle/>
          <a:p>
            <a:pPr eaLnBrk="1" hangingPunct="1"/>
            <a:r>
              <a:rPr lang="en-US" sz="3200" b="1" smtClean="0">
                <a:solidFill>
                  <a:srgbClr val="FF0000"/>
                </a:solidFill>
                <a:latin typeface="Times New Roman" pitchFamily="18" charset="0"/>
              </a:rPr>
              <a:t>How Has Historical Globalization Affected Indigenous Peoples in Canada?</a:t>
            </a:r>
          </a:p>
        </p:txBody>
      </p:sp>
      <p:pic>
        <p:nvPicPr>
          <p:cNvPr id="24580" name="Picture 4"/>
          <p:cNvPicPr>
            <a:picLocks noGrp="1" noChangeAspect="1" noChangeArrowheads="1"/>
          </p:cNvPicPr>
          <p:nvPr>
            <p:ph type="body" idx="1"/>
          </p:nvPr>
        </p:nvPicPr>
        <p:blipFill>
          <a:blip r:embed="rId3" cstate="print"/>
          <a:srcRect/>
          <a:stretch>
            <a:fillRect/>
          </a:stretch>
        </p:blipFill>
        <p:spPr>
          <a:xfrm>
            <a:off x="1676400" y="1371600"/>
            <a:ext cx="5692775" cy="4421188"/>
          </a:xfrm>
          <a:noFill/>
        </p:spPr>
      </p:pic>
      <p:sp>
        <p:nvSpPr>
          <p:cNvPr id="24581" name="Text Box 5"/>
          <p:cNvSpPr txBox="1">
            <a:spLocks noChangeArrowheads="1"/>
          </p:cNvSpPr>
          <p:nvPr/>
        </p:nvSpPr>
        <p:spPr bwMode="auto">
          <a:xfrm>
            <a:off x="1828800" y="1447800"/>
            <a:ext cx="55626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Effects of Historical Globalization on Indigenous Peoples in Canada</a:t>
            </a:r>
          </a:p>
        </p:txBody>
      </p:sp>
      <p:sp>
        <p:nvSpPr>
          <p:cNvPr id="24582" name="Text Box 6"/>
          <p:cNvSpPr txBox="1">
            <a:spLocks noChangeArrowheads="1"/>
          </p:cNvSpPr>
          <p:nvPr/>
        </p:nvSpPr>
        <p:spPr bwMode="auto">
          <a:xfrm>
            <a:off x="7391400" y="2133600"/>
            <a:ext cx="1524000" cy="228917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Each group member must write jot notes for the one area on the chart they have been assigned</a:t>
            </a:r>
          </a:p>
        </p:txBody>
      </p:sp>
      <p:sp>
        <p:nvSpPr>
          <p:cNvPr id="24583" name="Text Box 7"/>
          <p:cNvSpPr txBox="1">
            <a:spLocks noChangeArrowheads="1"/>
          </p:cNvSpPr>
          <p:nvPr/>
        </p:nvSpPr>
        <p:spPr bwMode="auto">
          <a:xfrm>
            <a:off x="152400" y="2438400"/>
            <a:ext cx="1524000" cy="17399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In groups of at least four, review the material on pages 174 to 179</a:t>
            </a:r>
          </a:p>
        </p:txBody>
      </p:sp>
      <p:sp>
        <p:nvSpPr>
          <p:cNvPr id="24584" name="Text Box 8"/>
          <p:cNvSpPr txBox="1">
            <a:spLocks noChangeArrowheads="1"/>
          </p:cNvSpPr>
          <p:nvPr/>
        </p:nvSpPr>
        <p:spPr bwMode="auto">
          <a:xfrm>
            <a:off x="3962400" y="2971800"/>
            <a:ext cx="1219200" cy="260350"/>
          </a:xfrm>
          <a:prstGeom prst="rect">
            <a:avLst/>
          </a:prstGeom>
          <a:solidFill>
            <a:schemeClr val="bg1"/>
          </a:solidFill>
          <a:ln w="9525">
            <a:noFill/>
            <a:miter lim="800000"/>
            <a:headEnd/>
            <a:tailEnd/>
          </a:ln>
        </p:spPr>
        <p:txBody>
          <a:bodyPr>
            <a:spAutoFit/>
          </a:bodyPr>
          <a:lstStyle/>
          <a:p>
            <a:pPr algn="ctr">
              <a:spcBef>
                <a:spcPct val="50000"/>
              </a:spcBef>
            </a:pPr>
            <a:r>
              <a:rPr lang="en-US" sz="1100" b="1">
                <a:latin typeface="Times New Roman" pitchFamily="18" charset="0"/>
              </a:rPr>
              <a:t>The Indian Act</a:t>
            </a:r>
          </a:p>
        </p:txBody>
      </p:sp>
      <p:sp>
        <p:nvSpPr>
          <p:cNvPr id="24585" name="Text Box 9"/>
          <p:cNvSpPr txBox="1">
            <a:spLocks noChangeArrowheads="1"/>
          </p:cNvSpPr>
          <p:nvPr/>
        </p:nvSpPr>
        <p:spPr bwMode="auto">
          <a:xfrm>
            <a:off x="0" y="5576888"/>
            <a:ext cx="9144000" cy="427037"/>
          </a:xfrm>
          <a:prstGeom prst="rect">
            <a:avLst/>
          </a:prstGeom>
          <a:noFill/>
          <a:ln w="9525">
            <a:noFill/>
            <a:miter lim="800000"/>
            <a:headEnd/>
            <a:tailEnd/>
          </a:ln>
        </p:spPr>
        <p:txBody>
          <a:bodyPr>
            <a:spAutoFit/>
          </a:bodyPr>
          <a:lstStyle/>
          <a:p>
            <a:pPr algn="ctr">
              <a:spcBef>
                <a:spcPct val="50000"/>
              </a:spcBef>
            </a:pPr>
            <a:r>
              <a:rPr lang="en-US" sz="2200" b="1">
                <a:latin typeface="Times New Roman" pitchFamily="18" charset="0"/>
              </a:rPr>
              <a:t>As a group, write a one sentence summary, answering the inquiry question</a:t>
            </a:r>
          </a:p>
        </p:txBody>
      </p:sp>
      <p:sp>
        <p:nvSpPr>
          <p:cNvPr id="24586" name="Text Box 10"/>
          <p:cNvSpPr txBox="1">
            <a:spLocks noChangeArrowheads="1"/>
          </p:cNvSpPr>
          <p:nvPr/>
        </p:nvSpPr>
        <p:spPr bwMode="auto">
          <a:xfrm>
            <a:off x="990600" y="6096000"/>
            <a:ext cx="7162800" cy="4572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latin typeface="Times New Roman" pitchFamily="18" charset="0"/>
              </a:rPr>
              <a:t>When finished, respond to the </a:t>
            </a:r>
            <a:r>
              <a:rPr lang="en-US" sz="2400" b="1" i="1">
                <a:solidFill>
                  <a:srgbClr val="FF0000"/>
                </a:solidFill>
                <a:latin typeface="Times New Roman" pitchFamily="18" charset="0"/>
              </a:rPr>
              <a:t>Activity</a:t>
            </a:r>
            <a:r>
              <a:rPr lang="en-US" sz="2400" b="1">
                <a:solidFill>
                  <a:srgbClr val="FF0000"/>
                </a:solidFill>
                <a:latin typeface="Times New Roman" pitchFamily="18" charset="0"/>
              </a:rPr>
              <a:t> on page 175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4579"/>
                                        </p:tgtEl>
                                        <p:attrNameLst>
                                          <p:attrName>style.visibility</p:attrName>
                                        </p:attrNameLst>
                                      </p:cBhvr>
                                      <p:to>
                                        <p:strVal val="visible"/>
                                      </p:to>
                                    </p:set>
                                    <p:anim to="" calcmode="lin" valueType="num">
                                      <p:cBhvr>
                                        <p:cTn id="7" dur="1" fill="hold"/>
                                        <p:tgtEl>
                                          <p:spTgt spid="2457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 to="" calcmode="lin" valueType="num">
                                      <p:cBhvr>
                                        <p:cTn id="12" dur="1" fill="hold"/>
                                        <p:tgtEl>
                                          <p:spTgt spid="24580"/>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24581"/>
                                        </p:tgtEl>
                                        <p:attrNameLst>
                                          <p:attrName>style.visibility</p:attrName>
                                        </p:attrNameLst>
                                      </p:cBhvr>
                                      <p:to>
                                        <p:strVal val="visible"/>
                                      </p:to>
                                    </p:set>
                                    <p:anim to="" calcmode="lin" valueType="num">
                                      <p:cBhvr>
                                        <p:cTn id="15" dur="1" fill="hold"/>
                                        <p:tgtEl>
                                          <p:spTgt spid="24581"/>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24584"/>
                                        </p:tgtEl>
                                        <p:attrNameLst>
                                          <p:attrName>style.visibility</p:attrName>
                                        </p:attrNameLst>
                                      </p:cBhvr>
                                      <p:to>
                                        <p:strVal val="visible"/>
                                      </p:to>
                                    </p:set>
                                    <p:anim to="" calcmode="lin" valueType="num">
                                      <p:cBhvr>
                                        <p:cTn id="18" dur="1" fill="hold"/>
                                        <p:tgtEl>
                                          <p:spTgt spid="24584"/>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24583"/>
                                        </p:tgtEl>
                                        <p:attrNameLst>
                                          <p:attrName>style.visibility</p:attrName>
                                        </p:attrNameLst>
                                      </p:cBhvr>
                                      <p:to>
                                        <p:strVal val="visible"/>
                                      </p:to>
                                    </p:set>
                                    <p:anim to="" calcmode="lin" valueType="num">
                                      <p:cBhvr>
                                        <p:cTn id="21" dur="1" fill="hold"/>
                                        <p:tgtEl>
                                          <p:spTgt spid="24583"/>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24582"/>
                                        </p:tgtEl>
                                        <p:attrNameLst>
                                          <p:attrName>style.visibility</p:attrName>
                                        </p:attrNameLst>
                                      </p:cBhvr>
                                      <p:to>
                                        <p:strVal val="visible"/>
                                      </p:to>
                                    </p:set>
                                    <p:anim to="" calcmode="lin" valueType="num">
                                      <p:cBhvr>
                                        <p:cTn id="26" dur="1" fill="hold"/>
                                        <p:tgtEl>
                                          <p:spTgt spid="24582"/>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24585"/>
                                        </p:tgtEl>
                                        <p:attrNameLst>
                                          <p:attrName>style.visibility</p:attrName>
                                        </p:attrNameLst>
                                      </p:cBhvr>
                                      <p:to>
                                        <p:strVal val="visible"/>
                                      </p:to>
                                    </p:set>
                                    <p:anim to="" calcmode="lin" valueType="num">
                                      <p:cBhvr>
                                        <p:cTn id="31" dur="1" fill="hold"/>
                                        <p:tgtEl>
                                          <p:spTgt spid="24585"/>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24586"/>
                                        </p:tgtEl>
                                        <p:attrNameLst>
                                          <p:attrName>style.visibility</p:attrName>
                                        </p:attrNameLst>
                                      </p:cBhvr>
                                      <p:to>
                                        <p:strVal val="visible"/>
                                      </p:to>
                                    </p:set>
                                    <p:anim to="" calcmode="lin" valueType="num">
                                      <p:cBhvr>
                                        <p:cTn id="36" dur="1" fill="hold"/>
                                        <p:tgtEl>
                                          <p:spTgt spid="245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1" grpId="0"/>
      <p:bldP spid="24582" grpId="0"/>
      <p:bldP spid="24583" grpId="0"/>
      <p:bldP spid="24584" grpId="0" animBg="1"/>
      <p:bldP spid="24585" grpId="0"/>
      <p:bldP spid="245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rst_nations_quebec_2"/>
          <p:cNvPicPr>
            <a:picLocks noChangeAspect="1" noChangeArrowheads="1"/>
          </p:cNvPicPr>
          <p:nvPr/>
        </p:nvPicPr>
        <p:blipFill>
          <a:blip r:embed="rId3" cstate="print">
            <a:lum bright="50000" contrast="-70000"/>
          </a:blip>
          <a:srcRect/>
          <a:stretch>
            <a:fillRect/>
          </a:stretch>
        </p:blipFill>
        <p:spPr bwMode="auto">
          <a:xfrm>
            <a:off x="0" y="6350"/>
            <a:ext cx="9144000" cy="6845300"/>
          </a:xfrm>
          <a:prstGeom prst="rect">
            <a:avLst/>
          </a:prstGeom>
          <a:noFill/>
          <a:ln w="9525">
            <a:noFill/>
            <a:miter lim="800000"/>
            <a:headEnd/>
            <a:tailEnd/>
          </a:ln>
        </p:spPr>
      </p:pic>
      <p:sp>
        <p:nvSpPr>
          <p:cNvPr id="26627" name="Rectangle 3"/>
          <p:cNvSpPr>
            <a:spLocks noGrp="1" noChangeArrowheads="1"/>
          </p:cNvSpPr>
          <p:nvPr>
            <p:ph type="title"/>
          </p:nvPr>
        </p:nvSpPr>
        <p:spPr>
          <a:xfrm>
            <a:off x="457200" y="-76200"/>
            <a:ext cx="8229600" cy="1143000"/>
          </a:xfrm>
        </p:spPr>
        <p:txBody>
          <a:bodyPr/>
          <a:lstStyle/>
          <a:p>
            <a:pPr eaLnBrk="1" hangingPunct="1"/>
            <a:r>
              <a:rPr lang="en-US" b="1" smtClean="0">
                <a:solidFill>
                  <a:schemeClr val="accent2"/>
                </a:solidFill>
                <a:latin typeface="Times New Roman" pitchFamily="18" charset="0"/>
              </a:rPr>
              <a:t>Residential Schools</a:t>
            </a:r>
          </a:p>
        </p:txBody>
      </p:sp>
      <p:pic>
        <p:nvPicPr>
          <p:cNvPr id="26628" name="Picture 4" descr="%5Cgraphics%5C97class2"/>
          <p:cNvPicPr>
            <a:picLocks noChangeAspect="1" noChangeArrowheads="1"/>
          </p:cNvPicPr>
          <p:nvPr/>
        </p:nvPicPr>
        <p:blipFill>
          <a:blip r:embed="rId4" cstate="print"/>
          <a:srcRect/>
          <a:stretch>
            <a:fillRect/>
          </a:stretch>
        </p:blipFill>
        <p:spPr bwMode="auto">
          <a:xfrm>
            <a:off x="4752975" y="1524000"/>
            <a:ext cx="3705225" cy="2533650"/>
          </a:xfrm>
          <a:prstGeom prst="rect">
            <a:avLst/>
          </a:prstGeom>
          <a:noFill/>
          <a:ln w="9525">
            <a:noFill/>
            <a:miter lim="800000"/>
            <a:headEnd/>
            <a:tailEnd/>
          </a:ln>
        </p:spPr>
      </p:pic>
      <p:pic>
        <p:nvPicPr>
          <p:cNvPr id="26629" name="Picture 5" descr="%5Cgraphics%5C97potte1"/>
          <p:cNvPicPr>
            <a:picLocks noChangeAspect="1" noChangeArrowheads="1"/>
          </p:cNvPicPr>
          <p:nvPr/>
        </p:nvPicPr>
        <p:blipFill>
          <a:blip r:embed="rId5" cstate="print"/>
          <a:srcRect/>
          <a:stretch>
            <a:fillRect/>
          </a:stretch>
        </p:blipFill>
        <p:spPr bwMode="auto">
          <a:xfrm>
            <a:off x="5715000" y="4495800"/>
            <a:ext cx="3095625" cy="2144713"/>
          </a:xfrm>
          <a:prstGeom prst="rect">
            <a:avLst/>
          </a:prstGeom>
          <a:noFill/>
          <a:ln w="9525">
            <a:noFill/>
            <a:miter lim="800000"/>
            <a:headEnd/>
            <a:tailEnd/>
          </a:ln>
        </p:spPr>
      </p:pic>
      <p:pic>
        <p:nvPicPr>
          <p:cNvPr id="26630" name="Picture 6" descr="ShubenacadieResidentialSchool"/>
          <p:cNvPicPr>
            <a:picLocks noChangeAspect="1" noChangeArrowheads="1"/>
          </p:cNvPicPr>
          <p:nvPr/>
        </p:nvPicPr>
        <p:blipFill>
          <a:blip r:embed="rId6" cstate="print"/>
          <a:srcRect/>
          <a:stretch>
            <a:fillRect/>
          </a:stretch>
        </p:blipFill>
        <p:spPr bwMode="auto">
          <a:xfrm>
            <a:off x="142875" y="4156122"/>
            <a:ext cx="3286125" cy="2473278"/>
          </a:xfrm>
          <a:prstGeom prst="rect">
            <a:avLst/>
          </a:prstGeom>
          <a:noFill/>
          <a:ln w="9525">
            <a:noFill/>
            <a:miter lim="800000"/>
            <a:headEnd/>
            <a:tailEnd/>
          </a:ln>
        </p:spPr>
      </p:pic>
      <p:sp>
        <p:nvSpPr>
          <p:cNvPr id="26631" name="Text Box 7"/>
          <p:cNvSpPr txBox="1">
            <a:spLocks noChangeArrowheads="1"/>
          </p:cNvSpPr>
          <p:nvPr/>
        </p:nvSpPr>
        <p:spPr bwMode="auto">
          <a:xfrm>
            <a:off x="609600" y="2415671"/>
            <a:ext cx="3429000" cy="1089529"/>
          </a:xfrm>
          <a:prstGeom prst="rect">
            <a:avLst/>
          </a:prstGeom>
          <a:noFill/>
          <a:ln w="9525">
            <a:noFill/>
            <a:miter lim="800000"/>
            <a:headEnd/>
            <a:tailEnd/>
          </a:ln>
        </p:spPr>
        <p:txBody>
          <a:bodyPr>
            <a:spAutoFit/>
          </a:bodyPr>
          <a:lstStyle/>
          <a:p>
            <a:pPr algn="ctr">
              <a:lnSpc>
                <a:spcPct val="90000"/>
              </a:lnSpc>
              <a:spcBef>
                <a:spcPct val="20000"/>
              </a:spcBef>
            </a:pPr>
            <a:r>
              <a:rPr lang="en-US" sz="2400" b="1" dirty="0">
                <a:latin typeface="Times New Roman" pitchFamily="18" charset="0"/>
              </a:rPr>
              <a:t>Read pages 178 – 179, responding to the </a:t>
            </a:r>
            <a:r>
              <a:rPr lang="en-US" sz="2400" b="1" i="1" dirty="0" smtClean="0">
                <a:latin typeface="Times New Roman" pitchFamily="18" charset="0"/>
              </a:rPr>
              <a:t>Activity</a:t>
            </a:r>
            <a:endParaRPr lang="en-US" sz="2400" b="1" i="1" dirty="0">
              <a:latin typeface="Times New Roman" pitchFamily="18" charset="0"/>
            </a:endParaRPr>
          </a:p>
        </p:txBody>
      </p:sp>
      <p:sp>
        <p:nvSpPr>
          <p:cNvPr id="26632" name="Text Box 8"/>
          <p:cNvSpPr txBox="1">
            <a:spLocks noChangeArrowheads="1"/>
          </p:cNvSpPr>
          <p:nvPr/>
        </p:nvSpPr>
        <p:spPr bwMode="auto">
          <a:xfrm>
            <a:off x="4876800" y="4103688"/>
            <a:ext cx="4267200" cy="679450"/>
          </a:xfrm>
          <a:prstGeom prst="rect">
            <a:avLst/>
          </a:prstGeom>
          <a:noFill/>
          <a:ln w="9525">
            <a:noFill/>
            <a:miter lim="800000"/>
            <a:headEnd/>
            <a:tailEnd/>
          </a:ln>
        </p:spPr>
        <p:txBody>
          <a:bodyPr>
            <a:spAutoFit/>
          </a:bodyPr>
          <a:lstStyle/>
          <a:p>
            <a:pPr algn="ctr">
              <a:lnSpc>
                <a:spcPct val="90000"/>
              </a:lnSpc>
              <a:spcBef>
                <a:spcPct val="20000"/>
              </a:spcBef>
            </a:pPr>
            <a:r>
              <a:rPr lang="en-US" sz="1600" b="1">
                <a:latin typeface="Times New Roman" pitchFamily="18" charset="0"/>
              </a:rPr>
              <a:t>Shubenacadie Residential School (1922 – 1968)</a:t>
            </a:r>
          </a:p>
          <a:p>
            <a:pPr>
              <a:spcBef>
                <a:spcPct val="50000"/>
              </a:spcBef>
            </a:pPr>
            <a:endParaRPr lang="en-US" sz="1600"/>
          </a:p>
        </p:txBody>
      </p:sp>
      <p:sp>
        <p:nvSpPr>
          <p:cNvPr id="26633" name="Text Box 9"/>
          <p:cNvSpPr txBox="1">
            <a:spLocks noChangeArrowheads="1"/>
          </p:cNvSpPr>
          <p:nvPr/>
        </p:nvSpPr>
        <p:spPr bwMode="auto">
          <a:xfrm>
            <a:off x="762000" y="1752600"/>
            <a:ext cx="2743200" cy="276999"/>
          </a:xfrm>
          <a:prstGeom prst="rect">
            <a:avLst/>
          </a:prstGeom>
          <a:noFill/>
          <a:ln w="9525">
            <a:noFill/>
            <a:miter lim="800000"/>
            <a:headEnd/>
            <a:tailEnd/>
          </a:ln>
        </p:spPr>
        <p:txBody>
          <a:bodyPr>
            <a:spAutoFit/>
          </a:bodyPr>
          <a:lstStyle/>
          <a:p>
            <a:pPr algn="ctr">
              <a:spcBef>
                <a:spcPct val="50000"/>
              </a:spcBef>
            </a:pPr>
            <a:r>
              <a:rPr lang="en-US" sz="1200" b="1" i="1" dirty="0">
                <a:latin typeface="Times New Roman" pitchFamily="18" charset="0"/>
              </a:rPr>
              <a:t>Residential Report 1955</a:t>
            </a:r>
          </a:p>
        </p:txBody>
      </p:sp>
      <p:pic>
        <p:nvPicPr>
          <p:cNvPr id="11" name="'A new future' - CBC Archives_WMV V9.wmv">
            <a:hlinkClick r:id="" action="ppaction://media"/>
          </p:cNvPr>
          <p:cNvPicPr>
            <a:picLocks noRot="1" noChangeAspect="1"/>
          </p:cNvPicPr>
          <p:nvPr>
            <a:videoFile r:link="rId1"/>
          </p:nvPr>
        </p:nvPicPr>
        <p:blipFill>
          <a:blip r:embed="rId7" cstate="print"/>
          <a:srcRect/>
          <a:stretch>
            <a:fillRect/>
          </a:stretch>
        </p:blipFill>
        <p:spPr bwMode="auto">
          <a:xfrm>
            <a:off x="1676400" y="1123950"/>
            <a:ext cx="838200"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 to="" calcmode="lin" valueType="num">
                                      <p:cBhvr>
                                        <p:cTn id="7" dur="1" fill="hold"/>
                                        <p:tgtEl>
                                          <p:spTgt spid="2662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6633">
                                            <p:txEl>
                                              <p:pRg st="0" end="0"/>
                                            </p:txEl>
                                          </p:spTgt>
                                        </p:tgtEl>
                                        <p:attrNameLst>
                                          <p:attrName>style.visibility</p:attrName>
                                        </p:attrNameLst>
                                      </p:cBhvr>
                                      <p:to>
                                        <p:strVal val="visible"/>
                                      </p:to>
                                    </p:set>
                                    <p:anim to="" calcmode="lin" valueType="num">
                                      <p:cBhvr>
                                        <p:cTn id="10" dur="1" fill="hold"/>
                                        <p:tgtEl>
                                          <p:spTgt spid="26633">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to="" calcmode="lin" valueType="num">
                                      <p:cBhvr>
                                        <p:cTn id="13" dur="1" fill="hold"/>
                                        <p:tgtEl>
                                          <p:spTgt spid="1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6631"/>
                                        </p:tgtEl>
                                        <p:attrNameLst>
                                          <p:attrName>style.visibility</p:attrName>
                                        </p:attrNameLst>
                                      </p:cBhvr>
                                      <p:to>
                                        <p:strVal val="visible"/>
                                      </p:to>
                                    </p:set>
                                    <p:anim to="" calcmode="lin" valueType="num">
                                      <p:cBhvr>
                                        <p:cTn id="18" dur="1" fill="hold"/>
                                        <p:tgtEl>
                                          <p:spTgt spid="26631"/>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6630"/>
                                        </p:tgtEl>
                                        <p:attrNameLst>
                                          <p:attrName>style.visibility</p:attrName>
                                        </p:attrNameLst>
                                      </p:cBhvr>
                                      <p:to>
                                        <p:strVal val="visible"/>
                                      </p:to>
                                    </p:set>
                                    <p:anim to="" calcmode="lin" valueType="num">
                                      <p:cBhvr>
                                        <p:cTn id="21" dur="1" fill="hold"/>
                                        <p:tgtEl>
                                          <p:spTgt spid="26630"/>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6628"/>
                                        </p:tgtEl>
                                        <p:attrNameLst>
                                          <p:attrName>style.visibility</p:attrName>
                                        </p:attrNameLst>
                                      </p:cBhvr>
                                      <p:to>
                                        <p:strVal val="visible"/>
                                      </p:to>
                                    </p:set>
                                    <p:anim to="" calcmode="lin" valueType="num">
                                      <p:cBhvr>
                                        <p:cTn id="24" dur="1" fill="hold"/>
                                        <p:tgtEl>
                                          <p:spTgt spid="26628"/>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6629"/>
                                        </p:tgtEl>
                                        <p:attrNameLst>
                                          <p:attrName>style.visibility</p:attrName>
                                        </p:attrNameLst>
                                      </p:cBhvr>
                                      <p:to>
                                        <p:strVal val="visible"/>
                                      </p:to>
                                    </p:set>
                                    <p:anim to="" calcmode="lin" valueType="num">
                                      <p:cBhvr>
                                        <p:cTn id="27" dur="1" fill="hold"/>
                                        <p:tgtEl>
                                          <p:spTgt spid="26629"/>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26632"/>
                                        </p:tgtEl>
                                        <p:attrNameLst>
                                          <p:attrName>style.visibility</p:attrName>
                                        </p:attrNameLst>
                                      </p:cBhvr>
                                      <p:to>
                                        <p:strVal val="visible"/>
                                      </p:to>
                                    </p:set>
                                    <p:anim to="" calcmode="lin" valueType="num">
                                      <p:cBhvr>
                                        <p:cTn id="30" dur="1" fill="hold"/>
                                        <p:tgtEl>
                                          <p:spTgt spid="2663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1" fill="hold" display="0">
                  <p:stCondLst>
                    <p:cond delay="indefinite"/>
                  </p:stCondLst>
                  <p:endCondLst>
                    <p:cond evt="onNext" delay="0">
                      <p:tgtEl>
                        <p:sldTgt/>
                      </p:tgtEl>
                    </p:cond>
                    <p:cond evt="onPrev" delay="0">
                      <p:tgtEl>
                        <p:sldTgt/>
                      </p:tgtEl>
                    </p:cond>
                  </p:endCondLst>
                </p:cTn>
                <p:tgtEl>
                  <p:spTgt spid="11"/>
                </p:tgtEl>
              </p:cMediaNode>
            </p:video>
          </p:childTnLst>
        </p:cTn>
      </p:par>
    </p:tnLst>
    <p:bldLst>
      <p:bldP spid="26627" grpId="0"/>
      <p:bldP spid="26631" grpId="0"/>
      <p:bldP spid="266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rst_nations_quebec_2"/>
          <p:cNvPicPr>
            <a:picLocks noChangeAspect="1" noChangeArrowheads="1"/>
          </p:cNvPicPr>
          <p:nvPr/>
        </p:nvPicPr>
        <p:blipFill>
          <a:blip r:embed="rId3" cstate="print">
            <a:lum bright="50000" contrast="-70000"/>
          </a:blip>
          <a:srcRect/>
          <a:stretch>
            <a:fillRect/>
          </a:stretch>
        </p:blipFill>
        <p:spPr bwMode="auto">
          <a:xfrm>
            <a:off x="0" y="6350"/>
            <a:ext cx="9144000" cy="6845300"/>
          </a:xfrm>
          <a:prstGeom prst="rect">
            <a:avLst/>
          </a:prstGeom>
          <a:noFill/>
          <a:ln w="9525">
            <a:noFill/>
            <a:miter lim="800000"/>
            <a:headEnd/>
            <a:tailEnd/>
          </a:ln>
        </p:spPr>
      </p:pic>
      <p:sp>
        <p:nvSpPr>
          <p:cNvPr id="26627" name="Rectangle 3"/>
          <p:cNvSpPr>
            <a:spLocks noGrp="1" noChangeArrowheads="1"/>
          </p:cNvSpPr>
          <p:nvPr>
            <p:ph type="title"/>
          </p:nvPr>
        </p:nvSpPr>
        <p:spPr>
          <a:xfrm>
            <a:off x="457200" y="-76200"/>
            <a:ext cx="8229600" cy="1143000"/>
          </a:xfrm>
        </p:spPr>
        <p:txBody>
          <a:bodyPr/>
          <a:lstStyle/>
          <a:p>
            <a:pPr eaLnBrk="1" hangingPunct="1"/>
            <a:r>
              <a:rPr lang="en-US" b="1" dirty="0" smtClean="0">
                <a:solidFill>
                  <a:schemeClr val="accent2"/>
                </a:solidFill>
                <a:latin typeface="Times New Roman" pitchFamily="18" charset="0"/>
              </a:rPr>
              <a:t>Residential Schools</a:t>
            </a:r>
          </a:p>
        </p:txBody>
      </p:sp>
      <p:pic>
        <p:nvPicPr>
          <p:cNvPr id="1026" name="Picture 2" descr="http://www.shannonthunderbird.com/Res%20SK%20After.jpg"/>
          <p:cNvPicPr>
            <a:picLocks noChangeAspect="1" noChangeArrowheads="1"/>
          </p:cNvPicPr>
          <p:nvPr/>
        </p:nvPicPr>
        <p:blipFill>
          <a:blip r:embed="rId4" cstate="print"/>
          <a:srcRect/>
          <a:stretch>
            <a:fillRect/>
          </a:stretch>
        </p:blipFill>
        <p:spPr bwMode="auto">
          <a:xfrm>
            <a:off x="0" y="838200"/>
            <a:ext cx="4800600" cy="3343275"/>
          </a:xfrm>
          <a:prstGeom prst="rect">
            <a:avLst/>
          </a:prstGeom>
          <a:noFill/>
        </p:spPr>
      </p:pic>
      <p:pic>
        <p:nvPicPr>
          <p:cNvPr id="1028" name="Picture 4" descr="http://farm4.static.flickr.com/3005/2487594201_22ed59f2cc.jpg"/>
          <p:cNvPicPr>
            <a:picLocks noChangeAspect="1" noChangeArrowheads="1"/>
          </p:cNvPicPr>
          <p:nvPr/>
        </p:nvPicPr>
        <p:blipFill>
          <a:blip r:embed="rId5" cstate="print"/>
          <a:srcRect/>
          <a:stretch>
            <a:fillRect/>
          </a:stretch>
        </p:blipFill>
        <p:spPr bwMode="auto">
          <a:xfrm>
            <a:off x="4114800" y="4038600"/>
            <a:ext cx="4762500" cy="2638426"/>
          </a:xfrm>
          <a:prstGeom prst="rect">
            <a:avLst/>
          </a:prstGeom>
          <a:noFill/>
        </p:spPr>
      </p:pic>
      <p:pic>
        <p:nvPicPr>
          <p:cNvPr id="16" name="Feeling Reserved Video.wmv">
            <a:hlinkClick r:id="" action="ppaction://media"/>
          </p:cNvPr>
          <p:cNvPicPr>
            <a:picLocks noRot="1" noChangeAspect="1"/>
          </p:cNvPicPr>
          <p:nvPr>
            <a:videoFile r:link="rId1"/>
          </p:nvPr>
        </p:nvPicPr>
        <p:blipFill>
          <a:blip r:embed="rId6" cstate="print"/>
          <a:stretch>
            <a:fillRect/>
          </a:stretch>
        </p:blipFill>
        <p:spPr>
          <a:xfrm>
            <a:off x="1600200" y="5105400"/>
            <a:ext cx="685800" cy="514350"/>
          </a:xfrm>
          <a:prstGeom prst="rect">
            <a:avLst/>
          </a:prstGeom>
        </p:spPr>
      </p:pic>
      <p:sp>
        <p:nvSpPr>
          <p:cNvPr id="17" name="Text Box 10"/>
          <p:cNvSpPr txBox="1">
            <a:spLocks noChangeArrowheads="1"/>
          </p:cNvSpPr>
          <p:nvPr/>
        </p:nvSpPr>
        <p:spPr bwMode="auto">
          <a:xfrm>
            <a:off x="685800" y="5638800"/>
            <a:ext cx="2514600" cy="553998"/>
          </a:xfrm>
          <a:prstGeom prst="rect">
            <a:avLst/>
          </a:prstGeom>
          <a:noFill/>
          <a:ln w="9525">
            <a:noFill/>
            <a:miter lim="800000"/>
            <a:headEnd/>
            <a:tailEnd/>
          </a:ln>
          <a:effectLst/>
        </p:spPr>
        <p:txBody>
          <a:bodyPr>
            <a:spAutoFit/>
          </a:bodyPr>
          <a:lstStyle/>
          <a:p>
            <a:pPr algn="ctr">
              <a:spcBef>
                <a:spcPct val="50000"/>
              </a:spcBef>
            </a:pPr>
            <a:r>
              <a:rPr lang="en-US" sz="1200" b="1" dirty="0" smtClean="0">
                <a:solidFill>
                  <a:srgbClr val="FF0000"/>
                </a:solidFill>
                <a:latin typeface="Times New Roman" pitchFamily="18" charset="0"/>
              </a:rPr>
              <a:t>War Party </a:t>
            </a:r>
            <a:r>
              <a:rPr lang="en-US" sz="800" b="1" dirty="0" smtClean="0">
                <a:latin typeface="Times New Roman" pitchFamily="18" charset="0"/>
              </a:rPr>
              <a:t>- 3:30</a:t>
            </a:r>
          </a:p>
          <a:p>
            <a:pPr algn="ctr">
              <a:spcBef>
                <a:spcPct val="50000"/>
              </a:spcBef>
            </a:pPr>
            <a:r>
              <a:rPr lang="en-US" sz="1200" b="1" dirty="0" smtClean="0">
                <a:latin typeface="Times New Roman" pitchFamily="18" charset="0"/>
              </a:rPr>
              <a:t>With Lyrics</a:t>
            </a:r>
            <a:endParaRPr lang="en-US" sz="12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 to="" calcmode="lin" valueType="num">
                                      <p:cBhvr>
                                        <p:cTn id="7" dur="1" fill="hold"/>
                                        <p:tgtEl>
                                          <p:spTgt spid="2662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to="" calcmode="lin" valueType="num">
                                      <p:cBhvr>
                                        <p:cTn id="12" dur="1" fill="hold"/>
                                        <p:tgtEl>
                                          <p:spTgt spid="17">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to="" calcmode="lin" valueType="num">
                                      <p:cBhvr>
                                        <p:cTn id="15" dur="1" fill="hold"/>
                                        <p:tgtEl>
                                          <p:spTgt spid="16"/>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to="" calcmode="lin" valueType="num">
                                      <p:cBhvr>
                                        <p:cTn id="18" dur="1" fill="hold"/>
                                        <p:tgtEl>
                                          <p:spTgt spid="1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9" fill="hold" display="0">
                  <p:stCondLst>
                    <p:cond delay="indefinite"/>
                  </p:stCondLst>
                  <p:endCondLst>
                    <p:cond evt="onNext" delay="0">
                      <p:tgtEl>
                        <p:sldTgt/>
                      </p:tgtEl>
                    </p:cond>
                    <p:cond evt="onPrev" delay="0">
                      <p:tgtEl>
                        <p:sldTgt/>
                      </p:tgtEl>
                    </p:cond>
                  </p:endCondLst>
                </p:cTn>
                <p:tgtEl>
                  <p:spTgt spid="16"/>
                </p:tgtEl>
              </p:cMediaNode>
            </p:video>
          </p:childTnLst>
        </p:cTn>
      </p:par>
    </p:tnLst>
    <p:bldLst>
      <p:bldP spid="266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_DM9dsKA2bmQ/TCvALZiM6zI/AAAAAAAAA9c/07UJF1eWMjI/s1600/lostgeneration.gif"/>
          <p:cNvPicPr>
            <a:picLocks noChangeAspect="1" noChangeArrowheads="1"/>
          </p:cNvPicPr>
          <p:nvPr/>
        </p:nvPicPr>
        <p:blipFill>
          <a:blip r:embed="rId3" cstate="print">
            <a:lum bright="70000" contrast="-70000"/>
          </a:blip>
          <a:srcRect/>
          <a:stretch>
            <a:fillRect/>
          </a:stretch>
        </p:blipFill>
        <p:spPr bwMode="auto">
          <a:xfrm>
            <a:off x="0" y="0"/>
            <a:ext cx="9144000" cy="6852440"/>
          </a:xfrm>
          <a:prstGeom prst="rect">
            <a:avLst/>
          </a:prstGeom>
          <a:noFill/>
        </p:spPr>
      </p:pic>
      <p:sp>
        <p:nvSpPr>
          <p:cNvPr id="28675" name="Rectangle 3"/>
          <p:cNvSpPr>
            <a:spLocks noGrp="1" noChangeArrowheads="1"/>
          </p:cNvSpPr>
          <p:nvPr>
            <p:ph type="title"/>
          </p:nvPr>
        </p:nvSpPr>
        <p:spPr>
          <a:xfrm>
            <a:off x="0" y="304800"/>
            <a:ext cx="9144000" cy="457200"/>
          </a:xfrm>
        </p:spPr>
        <p:txBody>
          <a:bodyPr/>
          <a:lstStyle/>
          <a:p>
            <a:pPr eaLnBrk="1" hangingPunct="1"/>
            <a:r>
              <a:rPr lang="en-US" sz="3200" b="1" i="1" dirty="0" smtClean="0">
                <a:solidFill>
                  <a:schemeClr val="accent2"/>
                </a:solidFill>
                <a:latin typeface="Times New Roman" pitchFamily="18" charset="0"/>
              </a:rPr>
              <a:t>Rabbit-Proof Fence</a:t>
            </a:r>
          </a:p>
        </p:txBody>
      </p:sp>
      <p:pic>
        <p:nvPicPr>
          <p:cNvPr id="2052" name="Picture 4" descr="http://www.movieposterdb.com/posters/05_12/2002/0252444/s_70604_0252444_33296a84.jpg"/>
          <p:cNvPicPr>
            <a:picLocks noChangeAspect="1" noChangeArrowheads="1"/>
          </p:cNvPicPr>
          <p:nvPr/>
        </p:nvPicPr>
        <p:blipFill>
          <a:blip r:embed="rId4" cstate="print"/>
          <a:srcRect/>
          <a:stretch>
            <a:fillRect/>
          </a:stretch>
        </p:blipFill>
        <p:spPr bwMode="auto">
          <a:xfrm>
            <a:off x="3581400" y="3075801"/>
            <a:ext cx="1905000" cy="2733676"/>
          </a:xfrm>
          <a:prstGeom prst="rect">
            <a:avLst/>
          </a:prstGeom>
          <a:noFill/>
        </p:spPr>
      </p:pic>
      <p:sp>
        <p:nvSpPr>
          <p:cNvPr id="8" name="TextBox 7"/>
          <p:cNvSpPr txBox="1"/>
          <p:nvPr/>
        </p:nvSpPr>
        <p:spPr>
          <a:xfrm>
            <a:off x="3581400" y="5895201"/>
            <a:ext cx="1905000" cy="646331"/>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94 minutes</a:t>
            </a:r>
          </a:p>
          <a:p>
            <a:pPr algn="ctr"/>
            <a:endParaRPr lang="en-US" sz="1200" b="1" dirty="0" smtClean="0">
              <a:latin typeface="Times New Roman" pitchFamily="18" charset="0"/>
              <a:cs typeface="Times New Roman" pitchFamily="18" charset="0"/>
            </a:endParaRPr>
          </a:p>
          <a:p>
            <a:pPr algn="ctr"/>
            <a:r>
              <a:rPr lang="en-US" sz="1200" b="1" i="1" dirty="0" smtClean="0">
                <a:latin typeface="Times New Roman" pitchFamily="18" charset="0"/>
                <a:cs typeface="Times New Roman" pitchFamily="18" charset="0"/>
              </a:rPr>
              <a:t>Handout</a:t>
            </a:r>
            <a:endParaRPr lang="en-US" sz="1200" b="1" i="1" dirty="0">
              <a:latin typeface="Times New Roman" pitchFamily="18" charset="0"/>
              <a:cs typeface="Times New Roman" pitchFamily="18" charset="0"/>
            </a:endParaRPr>
          </a:p>
        </p:txBody>
      </p:sp>
      <p:sp>
        <p:nvSpPr>
          <p:cNvPr id="9" name="TextBox 8"/>
          <p:cNvSpPr txBox="1"/>
          <p:nvPr/>
        </p:nvSpPr>
        <p:spPr>
          <a:xfrm>
            <a:off x="457200" y="6172200"/>
            <a:ext cx="228600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Preview</a:t>
            </a:r>
            <a:endParaRPr lang="en-US" sz="1200" b="1" dirty="0">
              <a:latin typeface="Times New Roman" pitchFamily="18" charset="0"/>
              <a:cs typeface="Times New Roman" pitchFamily="18" charset="0"/>
            </a:endParaRPr>
          </a:p>
        </p:txBody>
      </p:sp>
      <p:sp>
        <p:nvSpPr>
          <p:cNvPr id="10" name="Rectangle 9"/>
          <p:cNvSpPr/>
          <p:nvPr/>
        </p:nvSpPr>
        <p:spPr>
          <a:xfrm>
            <a:off x="0" y="1143000"/>
            <a:ext cx="9144000" cy="1477328"/>
          </a:xfrm>
          <a:prstGeom prst="rect">
            <a:avLst/>
          </a:prstGeom>
        </p:spPr>
        <p:txBody>
          <a:bodyPr wrap="square">
            <a:spAutoFit/>
          </a:bodyPr>
          <a:lstStyle/>
          <a:p>
            <a:pPr algn="ctr"/>
            <a:r>
              <a:rPr lang="en-CA" b="1" dirty="0" smtClean="0">
                <a:latin typeface="Times New Roman" pitchFamily="18" charset="0"/>
                <a:cs typeface="Times New Roman" pitchFamily="18" charset="0"/>
              </a:rPr>
              <a:t>Residential School were not just in Canada...</a:t>
            </a:r>
          </a:p>
          <a:p>
            <a:pPr algn="ctr"/>
            <a:endParaRPr lang="en-CA" b="1" dirty="0" smtClean="0">
              <a:latin typeface="Times New Roman" pitchFamily="18" charset="0"/>
              <a:cs typeface="Times New Roman" pitchFamily="18" charset="0"/>
            </a:endParaRPr>
          </a:p>
          <a:p>
            <a:pPr algn="ctr"/>
            <a:r>
              <a:rPr lang="en-CA" b="1" dirty="0" smtClean="0">
                <a:latin typeface="Times New Roman" pitchFamily="18" charset="0"/>
                <a:cs typeface="Times New Roman" pitchFamily="18" charset="0"/>
              </a:rPr>
              <a:t>In 1931, three aboriginal girls escape after being plucked from their homes to be trained as domestic staff and set off on a trek across the Australian Outback.</a:t>
            </a:r>
            <a:r>
              <a:rPr lang="en-CA" dirty="0" smtClean="0"/>
              <a:t/>
            </a:r>
            <a:br>
              <a:rPr lang="en-CA" dirty="0" smtClean="0"/>
            </a:br>
            <a:endParaRPr lang="en-US" dirty="0"/>
          </a:p>
        </p:txBody>
      </p:sp>
      <p:pic>
        <p:nvPicPr>
          <p:cNvPr id="11" name="rabbit_proof_fence_trailer.wmv">
            <a:hlinkClick r:id="" action="ppaction://media"/>
          </p:cNvPr>
          <p:cNvPicPr>
            <a:picLocks noRot="1" noChangeAspect="1"/>
          </p:cNvPicPr>
          <p:nvPr>
            <a:videoFile r:link="rId1"/>
          </p:nvPr>
        </p:nvPicPr>
        <p:blipFill>
          <a:blip r:embed="rId5" cstate="print"/>
          <a:stretch>
            <a:fillRect/>
          </a:stretch>
        </p:blipFill>
        <p:spPr>
          <a:xfrm>
            <a:off x="609600" y="5105400"/>
            <a:ext cx="1981200" cy="996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to="" calcmode="lin" valueType="num">
                                      <p:cBhvr>
                                        <p:cTn id="7" dur="1" fill="hold"/>
                                        <p:tgtEl>
                                          <p:spTgt spid="10">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 to="" calcmode="lin" valueType="num">
                                      <p:cBhvr>
                                        <p:cTn id="12" dur="1" fill="hold"/>
                                        <p:tgtEl>
                                          <p:spTgt spid="10">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to="" calcmode="lin" valueType="num">
                                      <p:cBhvr>
                                        <p:cTn id="20" dur="1" fill="hold"/>
                                        <p:tgtEl>
                                          <p:spTgt spid="9"/>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to="" calcmode="lin" valueType="num">
                                      <p:cBhvr>
                                        <p:cTn id="25" dur="1" fill="hold"/>
                                        <p:tgtEl>
                                          <p:spTgt spid="2052"/>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to="" calcmode="lin" valueType="num">
                                      <p:cBhvr>
                                        <p:cTn id="28" dur="1" fill="hold"/>
                                        <p:tgtEl>
                                          <p:spTgt spid="8"/>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28675"/>
                                        </p:tgtEl>
                                        <p:attrNameLst>
                                          <p:attrName>style.visibility</p:attrName>
                                        </p:attrNameLst>
                                      </p:cBhvr>
                                      <p:to>
                                        <p:strVal val="visible"/>
                                      </p:to>
                                    </p:set>
                                    <p:anim to="" calcmode="lin" valueType="num">
                                      <p:cBhvr>
                                        <p:cTn id="31" dur="1" fill="hold"/>
                                        <p:tgtEl>
                                          <p:spTgt spid="28675"/>
                                        </p:tgtEl>
                                        <p:attrNameLst>
                                          <p:attrName/>
                                        </p:attrNameLst>
                                      </p:cBhvr>
                                    </p:anim>
                                  </p:childTnLst>
                                </p:cTn>
                              </p:par>
                              <p:par>
                                <p:cTn id="32" presetID="24" presetClass="exit" presetSubtype="0" fill="hold" nodeType="withEffect">
                                  <p:stCondLst>
                                    <p:cond delay="0"/>
                                  </p:stCondLst>
                                  <p:childTnLst>
                                    <p:anim to="" calcmode="lin" valueType="num">
                                      <p:cBhvr>
                                        <p:cTn id="33" dur="1"/>
                                        <p:tgtEl>
                                          <p:spTgt spid="11"/>
                                        </p:tgtEl>
                                        <p:attrNameLst>
                                          <p:attrName/>
                                        </p:attrNameLst>
                                      </p:cBhvr>
                                    </p:anim>
                                    <p:set>
                                      <p:cBhvr>
                                        <p:cTn id="34" dur="1" fill="hold">
                                          <p:stCondLst>
                                            <p:cond delay="0"/>
                                          </p:stCondLst>
                                        </p:cTn>
                                        <p:tgtEl>
                                          <p:spTgt spid="11"/>
                                        </p:tgtEl>
                                        <p:attrNameLst>
                                          <p:attrName>style.visibility</p:attrName>
                                        </p:attrNameLst>
                                      </p:cBhvr>
                                      <p:to>
                                        <p:strVal val="hidden"/>
                                      </p:to>
                                    </p:set>
                                    <p:cmd type="call" cmd="stop">
                                      <p:cBhvr>
                                        <p:cTn id="35" dur="1">
                                          <p:stCondLst>
                                            <p:cond delay="0"/>
                                          </p:stCondLst>
                                        </p:cTn>
                                        <p:tgtEl>
                                          <p:spTgt spid="11"/>
                                        </p:tgtEl>
                                      </p:cBhvr>
                                    </p:cmd>
                                  </p:childTnLst>
                                </p:cTn>
                              </p:par>
                              <p:par>
                                <p:cTn id="36" presetID="24" presetClass="exit" presetSubtype="0" fill="hold" grpId="1" nodeType="withEffect">
                                  <p:stCondLst>
                                    <p:cond delay="0"/>
                                  </p:stCondLst>
                                  <p:childTnLst>
                                    <p:anim to="" calcmode="lin" valueType="num">
                                      <p:cBhvr>
                                        <p:cTn id="37" dur="1"/>
                                        <p:tgtEl>
                                          <p:spTgt spid="9"/>
                                        </p:tgtEl>
                                        <p:attrNameLst>
                                          <p:attrName/>
                                        </p:attrNameLst>
                                      </p:cBhvr>
                                    </p:anim>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9" fill="hold" display="0">
                  <p:stCondLst>
                    <p:cond delay="indefinite"/>
                  </p:stCondLst>
                  <p:endCondLst>
                    <p:cond evt="onNext" delay="0">
                      <p:tgtEl>
                        <p:sldTgt/>
                      </p:tgtEl>
                    </p:cond>
                    <p:cond evt="onPrev" delay="0">
                      <p:tgtEl>
                        <p:sldTgt/>
                      </p:tgtEl>
                    </p:cond>
                  </p:endCondLst>
                </p:cTn>
                <p:tgtEl>
                  <p:spTgt spid="11"/>
                </p:tgtEl>
              </p:cMediaNode>
            </p:video>
          </p:childTnLst>
        </p:cTn>
      </p:par>
    </p:tnLst>
    <p:bldLst>
      <p:bldP spid="28675" grpId="0"/>
      <p:bldP spid="8" grpId="0"/>
      <p:bldP spid="9" grpId="0"/>
      <p:bldP spid="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_DM9dsKA2bmQ/TCvALZiM6zI/AAAAAAAAA9c/07UJF1eWMjI/s1600/lostgeneration.gif"/>
          <p:cNvPicPr>
            <a:picLocks noChangeAspect="1" noChangeArrowheads="1"/>
          </p:cNvPicPr>
          <p:nvPr/>
        </p:nvPicPr>
        <p:blipFill>
          <a:blip r:embed="rId2" cstate="print">
            <a:lum bright="70000" contrast="-70000"/>
          </a:blip>
          <a:srcRect/>
          <a:stretch>
            <a:fillRect/>
          </a:stretch>
        </p:blipFill>
        <p:spPr bwMode="auto">
          <a:xfrm>
            <a:off x="0" y="0"/>
            <a:ext cx="9144000" cy="6852440"/>
          </a:xfrm>
          <a:prstGeom prst="rect">
            <a:avLst/>
          </a:prstGeom>
          <a:noFill/>
        </p:spPr>
      </p:pic>
      <p:sp>
        <p:nvSpPr>
          <p:cNvPr id="28675" name="Rectangle 3"/>
          <p:cNvSpPr>
            <a:spLocks noGrp="1" noChangeArrowheads="1"/>
          </p:cNvSpPr>
          <p:nvPr>
            <p:ph type="title"/>
          </p:nvPr>
        </p:nvSpPr>
        <p:spPr>
          <a:xfrm>
            <a:off x="0" y="304800"/>
            <a:ext cx="9144000" cy="457200"/>
          </a:xfrm>
        </p:spPr>
        <p:txBody>
          <a:bodyPr/>
          <a:lstStyle/>
          <a:p>
            <a:pPr eaLnBrk="1" hangingPunct="1"/>
            <a:r>
              <a:rPr lang="en-US" sz="3200" b="1" i="1" dirty="0" smtClean="0">
                <a:solidFill>
                  <a:schemeClr val="accent2"/>
                </a:solidFill>
                <a:latin typeface="Times New Roman" pitchFamily="18" charset="0"/>
              </a:rPr>
              <a:t>Rabbit-Proof Fence</a:t>
            </a:r>
          </a:p>
        </p:txBody>
      </p:sp>
      <p:pic>
        <p:nvPicPr>
          <p:cNvPr id="1026" name="Picture 2" descr="File:Rabbit proof fence map showing route.PNG"/>
          <p:cNvPicPr>
            <a:picLocks noChangeAspect="1" noChangeArrowheads="1"/>
          </p:cNvPicPr>
          <p:nvPr/>
        </p:nvPicPr>
        <p:blipFill>
          <a:blip r:embed="rId3" cstate="print"/>
          <a:srcRect/>
          <a:stretch>
            <a:fillRect/>
          </a:stretch>
        </p:blipFill>
        <p:spPr bwMode="auto">
          <a:xfrm>
            <a:off x="2819400" y="1295400"/>
            <a:ext cx="3574785" cy="52482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 to="" calcmode="lin" valueType="num">
                                      <p:cBhvr>
                                        <p:cTn id="7" dur="1" fill="hold"/>
                                        <p:tgtEl>
                                          <p:spTgt spid="286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rst_nations_quebec_2"/>
          <p:cNvPicPr>
            <a:picLocks noChangeAspect="1" noChangeArrowheads="1"/>
          </p:cNvPicPr>
          <p:nvPr/>
        </p:nvPicPr>
        <p:blipFill>
          <a:blip r:embed="rId2" cstate="print">
            <a:lum bright="50000" contrast="-70000"/>
          </a:blip>
          <a:srcRect/>
          <a:stretch>
            <a:fillRect/>
          </a:stretch>
        </p:blipFill>
        <p:spPr bwMode="auto">
          <a:xfrm>
            <a:off x="0" y="6350"/>
            <a:ext cx="9144000" cy="6845300"/>
          </a:xfrm>
          <a:prstGeom prst="rect">
            <a:avLst/>
          </a:prstGeom>
          <a:noFill/>
          <a:ln w="9525">
            <a:noFill/>
            <a:miter lim="800000"/>
            <a:headEnd/>
            <a:tailEnd/>
          </a:ln>
        </p:spPr>
      </p:pic>
      <p:sp>
        <p:nvSpPr>
          <p:cNvPr id="27651" name="Rectangle 3"/>
          <p:cNvSpPr>
            <a:spLocks noGrp="1" noChangeArrowheads="1"/>
          </p:cNvSpPr>
          <p:nvPr>
            <p:ph type="title"/>
          </p:nvPr>
        </p:nvSpPr>
        <p:spPr>
          <a:xfrm>
            <a:off x="457200" y="152400"/>
            <a:ext cx="8229600" cy="1143000"/>
          </a:xfrm>
        </p:spPr>
        <p:txBody>
          <a:bodyPr/>
          <a:lstStyle/>
          <a:p>
            <a:pPr eaLnBrk="1" hangingPunct="1"/>
            <a:r>
              <a:rPr lang="en-US" sz="4000" b="1" smtClean="0">
                <a:solidFill>
                  <a:schemeClr val="accent2"/>
                </a:solidFill>
                <a:latin typeface="Times New Roman" pitchFamily="18" charset="0"/>
              </a:rPr>
              <a:t>Your Five Questions: </a:t>
            </a:r>
            <a:br>
              <a:rPr lang="en-US" sz="4000" b="1" smtClean="0">
                <a:solidFill>
                  <a:schemeClr val="accent2"/>
                </a:solidFill>
                <a:latin typeface="Times New Roman" pitchFamily="18" charset="0"/>
              </a:rPr>
            </a:br>
            <a:r>
              <a:rPr lang="en-US" sz="4000" b="1" smtClean="0">
                <a:solidFill>
                  <a:schemeClr val="accent2"/>
                </a:solidFill>
                <a:latin typeface="Times New Roman" pitchFamily="18" charset="0"/>
              </a:rPr>
              <a:t>Answers?</a:t>
            </a:r>
          </a:p>
        </p:txBody>
      </p:sp>
      <p:sp>
        <p:nvSpPr>
          <p:cNvPr id="27652" name="Rectangle 4"/>
          <p:cNvSpPr>
            <a:spLocks noGrp="1" noChangeArrowheads="1"/>
          </p:cNvSpPr>
          <p:nvPr>
            <p:ph type="body" idx="1"/>
          </p:nvPr>
        </p:nvSpPr>
        <p:spPr>
          <a:xfrm>
            <a:off x="0" y="1600200"/>
            <a:ext cx="9144000" cy="4525963"/>
          </a:xfrm>
        </p:spPr>
        <p:txBody>
          <a:bodyPr/>
          <a:lstStyle/>
          <a:p>
            <a:pPr algn="ctr" eaLnBrk="1" hangingPunct="1">
              <a:lnSpc>
                <a:spcPct val="90000"/>
              </a:lnSpc>
              <a:buFontTx/>
              <a:buNone/>
            </a:pPr>
            <a:endParaRPr lang="en-US" smtClean="0">
              <a:latin typeface="Times New Roman" pitchFamily="18" charset="0"/>
            </a:endParaRPr>
          </a:p>
          <a:p>
            <a:pPr algn="ctr" eaLnBrk="1" hangingPunct="1">
              <a:lnSpc>
                <a:spcPct val="90000"/>
              </a:lnSpc>
              <a:buFontTx/>
              <a:buNone/>
            </a:pPr>
            <a:endParaRPr lang="en-US" b="1" smtClean="0">
              <a:latin typeface="Times New Roman" pitchFamily="18" charset="0"/>
            </a:endParaRPr>
          </a:p>
          <a:p>
            <a:pPr algn="ctr" eaLnBrk="1" hangingPunct="1">
              <a:lnSpc>
                <a:spcPct val="90000"/>
              </a:lnSpc>
              <a:buFontTx/>
              <a:buNone/>
            </a:pPr>
            <a:r>
              <a:rPr lang="en-US" sz="2800" b="1" smtClean="0">
                <a:latin typeface="Times New Roman" pitchFamily="18" charset="0"/>
              </a:rPr>
              <a:t>Return to the questions you asked at the beginning of the chapter…</a:t>
            </a:r>
          </a:p>
          <a:p>
            <a:pPr algn="ctr" eaLnBrk="1" hangingPunct="1">
              <a:lnSpc>
                <a:spcPct val="90000"/>
              </a:lnSpc>
              <a:buFontTx/>
              <a:buNone/>
            </a:pPr>
            <a:endParaRPr lang="en-US" sz="2800" b="1" smtClean="0">
              <a:latin typeface="Times New Roman" pitchFamily="18" charset="0"/>
            </a:endParaRPr>
          </a:p>
          <a:p>
            <a:pPr algn="ctr" eaLnBrk="1" hangingPunct="1">
              <a:lnSpc>
                <a:spcPct val="90000"/>
              </a:lnSpc>
              <a:buFontTx/>
              <a:buNone/>
            </a:pPr>
            <a:r>
              <a:rPr lang="en-US" sz="2800" b="1" smtClean="0">
                <a:latin typeface="Times New Roman" pitchFamily="18" charset="0"/>
              </a:rPr>
              <a:t>Can you answer any of them…now? </a:t>
            </a:r>
          </a:p>
          <a:p>
            <a:pPr algn="ctr" eaLnBrk="1" hangingPunct="1">
              <a:lnSpc>
                <a:spcPct val="90000"/>
              </a:lnSpc>
              <a:buFontTx/>
              <a:buNone/>
            </a:pPr>
            <a:endParaRPr lang="en-US" sz="2800" b="1" smtClean="0">
              <a:latin typeface="Times New Roman" pitchFamily="18" charset="0"/>
            </a:endParaRPr>
          </a:p>
          <a:p>
            <a:pPr algn="ctr" eaLnBrk="1" hangingPunct="1">
              <a:lnSpc>
                <a:spcPct val="90000"/>
              </a:lnSpc>
              <a:buFontTx/>
              <a:buNone/>
            </a:pPr>
            <a:endParaRPr lang="en-US" b="1"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anim to="" calcmode="lin" valueType="num">
                                      <p:cBhvr>
                                        <p:cTn id="7" dur="1" fill="hold"/>
                                        <p:tgtEl>
                                          <p:spTgt spid="2765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7652">
                                            <p:txEl>
                                              <p:pRg st="2" end="2"/>
                                            </p:txEl>
                                          </p:spTgt>
                                        </p:tgtEl>
                                        <p:attrNameLst>
                                          <p:attrName>style.visibility</p:attrName>
                                        </p:attrNameLst>
                                      </p:cBhvr>
                                      <p:to>
                                        <p:strVal val="visible"/>
                                      </p:to>
                                    </p:set>
                                    <p:anim to="" calcmode="lin" valueType="num">
                                      <p:cBhvr>
                                        <p:cTn id="12" dur="1" fill="hold"/>
                                        <p:tgtEl>
                                          <p:spTgt spid="27652">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7652">
                                            <p:txEl>
                                              <p:pRg st="4" end="4"/>
                                            </p:txEl>
                                          </p:spTgt>
                                        </p:tgtEl>
                                        <p:attrNameLst>
                                          <p:attrName>style.visibility</p:attrName>
                                        </p:attrNameLst>
                                      </p:cBhvr>
                                      <p:to>
                                        <p:strVal val="visible"/>
                                      </p:to>
                                    </p:set>
                                    <p:anim to="" calcmode="lin" valueType="num">
                                      <p:cBhvr>
                                        <p:cTn id="17" dur="1" fill="hold"/>
                                        <p:tgtEl>
                                          <p:spTgt spid="2765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rst_nations_quebec_2"/>
          <p:cNvPicPr>
            <a:picLocks noChangeAspect="1" noChangeArrowheads="1"/>
          </p:cNvPicPr>
          <p:nvPr/>
        </p:nvPicPr>
        <p:blipFill>
          <a:blip r:embed="rId2" cstate="print">
            <a:lum bright="50000" contrast="-70000"/>
          </a:blip>
          <a:srcRect/>
          <a:stretch>
            <a:fillRect/>
          </a:stretch>
        </p:blipFill>
        <p:spPr bwMode="auto">
          <a:xfrm>
            <a:off x="0" y="6350"/>
            <a:ext cx="9144000" cy="6845300"/>
          </a:xfrm>
          <a:prstGeom prst="rect">
            <a:avLst/>
          </a:prstGeom>
          <a:noFill/>
          <a:ln w="9525">
            <a:noFill/>
            <a:miter lim="800000"/>
            <a:headEnd/>
            <a:tailEnd/>
          </a:ln>
        </p:spPr>
      </p:pic>
      <p:sp>
        <p:nvSpPr>
          <p:cNvPr id="28675" name="Rectangle 3"/>
          <p:cNvSpPr>
            <a:spLocks noGrp="1" noChangeArrowheads="1"/>
          </p:cNvSpPr>
          <p:nvPr>
            <p:ph type="title"/>
          </p:nvPr>
        </p:nvSpPr>
        <p:spPr>
          <a:xfrm>
            <a:off x="457200" y="152400"/>
            <a:ext cx="8229600" cy="1143000"/>
          </a:xfrm>
        </p:spPr>
        <p:txBody>
          <a:bodyPr/>
          <a:lstStyle/>
          <a:p>
            <a:pPr eaLnBrk="1" hangingPunct="1"/>
            <a:r>
              <a:rPr lang="en-US" b="1" smtClean="0">
                <a:solidFill>
                  <a:schemeClr val="accent2"/>
                </a:solidFill>
                <a:latin typeface="Times New Roman" pitchFamily="18" charset="0"/>
              </a:rPr>
              <a:t>And Finally…</a:t>
            </a:r>
          </a:p>
        </p:txBody>
      </p:sp>
      <p:sp>
        <p:nvSpPr>
          <p:cNvPr id="28676" name="Rectangle 4"/>
          <p:cNvSpPr>
            <a:spLocks noGrp="1" noChangeArrowheads="1"/>
          </p:cNvSpPr>
          <p:nvPr>
            <p:ph type="body" idx="1"/>
          </p:nvPr>
        </p:nvSpPr>
        <p:spPr>
          <a:xfrm>
            <a:off x="0" y="2133600"/>
            <a:ext cx="9144000" cy="3200400"/>
          </a:xfrm>
        </p:spPr>
        <p:txBody>
          <a:bodyPr/>
          <a:lstStyle/>
          <a:p>
            <a:pPr algn="ctr" eaLnBrk="1" hangingPunct="1">
              <a:lnSpc>
                <a:spcPct val="80000"/>
              </a:lnSpc>
              <a:buFontTx/>
              <a:buNone/>
            </a:pPr>
            <a:r>
              <a:rPr lang="en-US" sz="2400" b="1" smtClean="0">
                <a:latin typeface="Times New Roman" pitchFamily="18" charset="0"/>
              </a:rPr>
              <a:t>Continue with your </a:t>
            </a:r>
            <a:r>
              <a:rPr lang="en-US" sz="2400" b="1" smtClean="0">
                <a:solidFill>
                  <a:srgbClr val="FF3300"/>
                </a:solidFill>
                <a:latin typeface="Times New Roman" pitchFamily="18" charset="0"/>
              </a:rPr>
              <a:t>list</a:t>
            </a:r>
            <a:r>
              <a:rPr lang="en-US" sz="2400" b="1" smtClean="0">
                <a:latin typeface="Times New Roman" pitchFamily="18" charset="0"/>
              </a:rPr>
              <a:t> of terms from this chapter, which include… </a:t>
            </a:r>
          </a:p>
          <a:p>
            <a:pPr algn="ctr" eaLnBrk="1" hangingPunct="1">
              <a:lnSpc>
                <a:spcPct val="80000"/>
              </a:lnSpc>
              <a:buFontTx/>
              <a:buNone/>
            </a:pPr>
            <a:endParaRPr lang="en-US" sz="2400" b="1" smtClean="0">
              <a:latin typeface="Times New Roman" pitchFamily="18" charset="0"/>
            </a:endParaRPr>
          </a:p>
          <a:p>
            <a:pPr algn="ctr" eaLnBrk="1" hangingPunct="1">
              <a:lnSpc>
                <a:spcPct val="80000"/>
              </a:lnSpc>
              <a:buFontTx/>
              <a:buNone/>
            </a:pPr>
            <a:r>
              <a:rPr lang="en-US" sz="2400" b="1" smtClean="0">
                <a:latin typeface="Times New Roman" pitchFamily="18" charset="0"/>
              </a:rPr>
              <a:t>Any term or phrase that would be considered important in helping you with your …</a:t>
            </a:r>
          </a:p>
          <a:p>
            <a:pPr algn="ctr" eaLnBrk="1" hangingPunct="1">
              <a:lnSpc>
                <a:spcPct val="80000"/>
              </a:lnSpc>
              <a:buFontTx/>
              <a:buNone/>
            </a:pPr>
            <a:endParaRPr lang="en-US" sz="2400" b="1" smtClean="0">
              <a:latin typeface="Times New Roman" pitchFamily="18" charset="0"/>
            </a:endParaRPr>
          </a:p>
          <a:p>
            <a:pPr algn="ctr" eaLnBrk="1" hangingPunct="1">
              <a:lnSpc>
                <a:spcPct val="80000"/>
              </a:lnSpc>
              <a:buFontTx/>
              <a:buNone/>
            </a:pPr>
            <a:r>
              <a:rPr lang="en-US" sz="2400" b="1" smtClean="0">
                <a:solidFill>
                  <a:srgbClr val="FF3300"/>
                </a:solidFill>
                <a:latin typeface="Times New Roman" pitchFamily="18" charset="0"/>
              </a:rPr>
              <a:t>Four Corners Debate!</a:t>
            </a:r>
          </a:p>
          <a:p>
            <a:pPr algn="ctr" eaLnBrk="1" hangingPunct="1">
              <a:lnSpc>
                <a:spcPct val="80000"/>
              </a:lnSpc>
              <a:buFontTx/>
              <a:buNone/>
            </a:pPr>
            <a:endParaRPr lang="en-US" sz="2400" b="1" smtClean="0">
              <a:solidFill>
                <a:srgbClr val="FF3300"/>
              </a:solidFill>
              <a:latin typeface="Times New Roman" pitchFamily="18" charset="0"/>
            </a:endParaRPr>
          </a:p>
          <a:p>
            <a:pPr algn="ctr" eaLnBrk="1" hangingPunct="1">
              <a:lnSpc>
                <a:spcPct val="80000"/>
              </a:lnSpc>
              <a:buFontTx/>
              <a:buNone/>
            </a:pPr>
            <a:r>
              <a:rPr lang="en-US" sz="2400" b="1" smtClean="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 to="" calcmode="lin" valueType="num">
                                      <p:cBhvr>
                                        <p:cTn id="7" dur="1" fill="hold"/>
                                        <p:tgtEl>
                                          <p:spTgt spid="2867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8676">
                                            <p:txEl>
                                              <p:pRg st="0" end="0"/>
                                            </p:txEl>
                                          </p:spTgt>
                                        </p:tgtEl>
                                        <p:attrNameLst>
                                          <p:attrName>style.visibility</p:attrName>
                                        </p:attrNameLst>
                                      </p:cBhvr>
                                      <p:to>
                                        <p:strVal val="visible"/>
                                      </p:to>
                                    </p:set>
                                    <p:anim to="" calcmode="lin" valueType="num">
                                      <p:cBhvr>
                                        <p:cTn id="10" dur="1" fill="hold"/>
                                        <p:tgtEl>
                                          <p:spTgt spid="28676">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8676">
                                            <p:txEl>
                                              <p:pRg st="2" end="2"/>
                                            </p:txEl>
                                          </p:spTgt>
                                        </p:tgtEl>
                                        <p:attrNameLst>
                                          <p:attrName>style.visibility</p:attrName>
                                        </p:attrNameLst>
                                      </p:cBhvr>
                                      <p:to>
                                        <p:strVal val="visible"/>
                                      </p:to>
                                    </p:set>
                                    <p:anim to="" calcmode="lin" valueType="num">
                                      <p:cBhvr>
                                        <p:cTn id="13" dur="1" fill="hold"/>
                                        <p:tgtEl>
                                          <p:spTgt spid="28676">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8676">
                                            <p:txEl>
                                              <p:pRg st="4" end="4"/>
                                            </p:txEl>
                                          </p:spTgt>
                                        </p:tgtEl>
                                        <p:attrNameLst>
                                          <p:attrName>style.visibility</p:attrName>
                                        </p:attrNameLst>
                                      </p:cBhvr>
                                      <p:to>
                                        <p:strVal val="visible"/>
                                      </p:to>
                                    </p:set>
                                    <p:anim to="" calcmode="lin" valueType="num">
                                      <p:cBhvr>
                                        <p:cTn id="16" dur="1" fill="hold"/>
                                        <p:tgtEl>
                                          <p:spTgt spid="28676">
                                            <p:txEl>
                                              <p:pRg st="4" end="4"/>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8676">
                                            <p:txEl>
                                              <p:pRg st="6" end="6"/>
                                            </p:txEl>
                                          </p:spTgt>
                                        </p:tgtEl>
                                        <p:attrNameLst>
                                          <p:attrName>style.visibility</p:attrName>
                                        </p:attrNameLst>
                                      </p:cBhvr>
                                      <p:to>
                                        <p:strVal val="visible"/>
                                      </p:to>
                                    </p:set>
                                    <p:anim to="" calcmode="lin" valueType="num">
                                      <p:cBhvr>
                                        <p:cTn id="19" dur="1" fill="hold"/>
                                        <p:tgtEl>
                                          <p:spTgt spid="2867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multicultur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9699" name="Rectangle 3"/>
          <p:cNvSpPr>
            <a:spLocks noGrp="1" noChangeArrowheads="1"/>
          </p:cNvSpPr>
          <p:nvPr>
            <p:ph type="ctrTitle"/>
          </p:nvPr>
        </p:nvSpPr>
        <p:spPr>
          <a:xfrm>
            <a:off x="0" y="76200"/>
            <a:ext cx="9144000" cy="1470025"/>
          </a:xfrm>
        </p:spPr>
        <p:txBody>
          <a:bodyPr/>
          <a:lstStyle/>
          <a:p>
            <a:pPr eaLnBrk="1" hangingPunct="1"/>
            <a:r>
              <a:rPr lang="en-US" sz="3200" b="1" dirty="0" smtClean="0">
                <a:solidFill>
                  <a:srgbClr val="FF0000"/>
                </a:solidFill>
                <a:latin typeface="Times New Roman" pitchFamily="18" charset="0"/>
              </a:rPr>
              <a:t>How Do Some Legacies of Historical Globalization Continue to Affect Canada?</a:t>
            </a:r>
          </a:p>
        </p:txBody>
      </p:sp>
      <p:pic>
        <p:nvPicPr>
          <p:cNvPr id="29700" name="Picture 4" descr="Figure 7-17.jpg"/>
          <p:cNvPicPr>
            <a:picLocks noChangeAspect="1" noChangeArrowheads="1"/>
          </p:cNvPicPr>
          <p:nvPr/>
        </p:nvPicPr>
        <p:blipFill>
          <a:blip r:embed="rId3" cstate="print"/>
          <a:srcRect/>
          <a:stretch>
            <a:fillRect/>
          </a:stretch>
        </p:blipFill>
        <p:spPr bwMode="auto">
          <a:xfrm>
            <a:off x="838200" y="1676400"/>
            <a:ext cx="4221163" cy="4953000"/>
          </a:xfrm>
          <a:prstGeom prst="rect">
            <a:avLst/>
          </a:prstGeom>
          <a:noFill/>
          <a:ln w="9525">
            <a:noFill/>
            <a:miter lim="800000"/>
            <a:headEnd/>
            <a:tailEnd/>
          </a:ln>
        </p:spPr>
      </p:pic>
      <p:sp>
        <p:nvSpPr>
          <p:cNvPr id="29701" name="Rectangle 5"/>
          <p:cNvSpPr>
            <a:spLocks noGrp="1" noChangeArrowheads="1"/>
          </p:cNvSpPr>
          <p:nvPr>
            <p:ph type="subTitle" idx="1"/>
          </p:nvPr>
        </p:nvSpPr>
        <p:spPr>
          <a:xfrm>
            <a:off x="2286000" y="1981200"/>
            <a:ext cx="2743200" cy="1524000"/>
          </a:xfrm>
        </p:spPr>
        <p:txBody>
          <a:bodyPr/>
          <a:lstStyle/>
          <a:p>
            <a:pPr eaLnBrk="1" hangingPunct="1">
              <a:lnSpc>
                <a:spcPct val="90000"/>
              </a:lnSpc>
            </a:pPr>
            <a:r>
              <a:rPr lang="en-US" sz="2200" smtClean="0">
                <a:latin typeface="Times New Roman" pitchFamily="18" charset="0"/>
              </a:rPr>
              <a:t>Regarding Canada’s immigrants, what do these two figures tell us?</a:t>
            </a:r>
          </a:p>
        </p:txBody>
      </p:sp>
      <p:sp>
        <p:nvSpPr>
          <p:cNvPr id="29702" name="Text Box 6"/>
          <p:cNvSpPr txBox="1">
            <a:spLocks noChangeArrowheads="1"/>
          </p:cNvSpPr>
          <p:nvPr/>
        </p:nvSpPr>
        <p:spPr bwMode="auto">
          <a:xfrm>
            <a:off x="6096000" y="2286000"/>
            <a:ext cx="2057400" cy="394017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a:t>
            </a:r>
            <a:r>
              <a:rPr lang="en-US" b="1" i="1">
                <a:latin typeface="Times New Roman" pitchFamily="18" charset="0"/>
              </a:rPr>
              <a:t>Activity</a:t>
            </a:r>
            <a:r>
              <a:rPr lang="en-US" b="1">
                <a:latin typeface="Times New Roman" pitchFamily="18" charset="0"/>
              </a:rPr>
              <a:t> icon on page 180.</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What do these two figures tell us about the continuing legacies of historical globalization?</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Read the rest of page 180.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 to="" calcmode="lin" valueType="num">
                                      <p:cBhvr>
                                        <p:cTn id="7" dur="1" fill="hold"/>
                                        <p:tgtEl>
                                          <p:spTgt spid="2969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 to="" calcmode="lin" valueType="num">
                                      <p:cBhvr>
                                        <p:cTn id="12" dur="1" fill="hold"/>
                                        <p:tgtEl>
                                          <p:spTgt spid="29700"/>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9701">
                                            <p:txEl>
                                              <p:pRg st="0" end="0"/>
                                            </p:txEl>
                                          </p:spTgt>
                                        </p:tgtEl>
                                        <p:attrNameLst>
                                          <p:attrName>style.visibility</p:attrName>
                                        </p:attrNameLst>
                                      </p:cBhvr>
                                      <p:to>
                                        <p:strVal val="visible"/>
                                      </p:to>
                                    </p:set>
                                    <p:anim to="" calcmode="lin" valueType="num">
                                      <p:cBhvr>
                                        <p:cTn id="15" dur="1" fill="hold"/>
                                        <p:tgtEl>
                                          <p:spTgt spid="29701">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9702">
                                            <p:txEl>
                                              <p:pRg st="2" end="2"/>
                                            </p:txEl>
                                          </p:spTgt>
                                        </p:tgtEl>
                                        <p:attrNameLst>
                                          <p:attrName>style.visibility</p:attrName>
                                        </p:attrNameLst>
                                      </p:cBhvr>
                                      <p:to>
                                        <p:strVal val="visible"/>
                                      </p:to>
                                    </p:set>
                                    <p:anim to="" calcmode="lin" valueType="num">
                                      <p:cBhvr>
                                        <p:cTn id="20" dur="1" fill="hold"/>
                                        <p:tgtEl>
                                          <p:spTgt spid="29702">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9702">
                                            <p:txEl>
                                              <p:pRg st="0" end="0"/>
                                            </p:txEl>
                                          </p:spTgt>
                                        </p:tgtEl>
                                        <p:attrNameLst>
                                          <p:attrName>style.visibility</p:attrName>
                                        </p:attrNameLst>
                                      </p:cBhvr>
                                      <p:to>
                                        <p:strVal val="visible"/>
                                      </p:to>
                                    </p:set>
                                    <p:anim to="" calcmode="lin" valueType="num">
                                      <p:cBhvr>
                                        <p:cTn id="25" dur="1" fill="hold"/>
                                        <p:tgtEl>
                                          <p:spTgt spid="29702">
                                            <p:txEl>
                                              <p:pRg st="0" end="0"/>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9702">
                                            <p:txEl>
                                              <p:pRg st="4" end="4"/>
                                            </p:txEl>
                                          </p:spTgt>
                                        </p:tgtEl>
                                        <p:attrNameLst>
                                          <p:attrName>style.visibility</p:attrName>
                                        </p:attrNameLst>
                                      </p:cBhvr>
                                      <p:to>
                                        <p:strVal val="visible"/>
                                      </p:to>
                                    </p:set>
                                    <p:anim to="" calcmode="lin" valueType="num">
                                      <p:cBhvr>
                                        <p:cTn id="30" dur="1" fill="hold"/>
                                        <p:tgtEl>
                                          <p:spTgt spid="2970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ulticultur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3" name="Rectangle 3"/>
          <p:cNvSpPr>
            <a:spLocks noGrp="1" noChangeArrowheads="1"/>
          </p:cNvSpPr>
          <p:nvPr>
            <p:ph type="title"/>
          </p:nvPr>
        </p:nvSpPr>
        <p:spPr>
          <a:xfrm>
            <a:off x="457200" y="76200"/>
            <a:ext cx="8229600" cy="1143000"/>
          </a:xfrm>
        </p:spPr>
        <p:txBody>
          <a:bodyPr/>
          <a:lstStyle/>
          <a:p>
            <a:pPr eaLnBrk="1" hangingPunct="1"/>
            <a:r>
              <a:rPr lang="en-US" b="1" smtClean="0">
                <a:solidFill>
                  <a:schemeClr val="accent2"/>
                </a:solidFill>
                <a:latin typeface="Times New Roman" pitchFamily="18" charset="0"/>
              </a:rPr>
              <a:t>Multiculturalism</a:t>
            </a:r>
          </a:p>
        </p:txBody>
      </p:sp>
      <p:pic>
        <p:nvPicPr>
          <p:cNvPr id="30724" name="Picture 4"/>
          <p:cNvPicPr>
            <a:picLocks noGrp="1" noChangeAspect="1" noChangeArrowheads="1"/>
          </p:cNvPicPr>
          <p:nvPr>
            <p:ph type="body" idx="1"/>
          </p:nvPr>
        </p:nvPicPr>
        <p:blipFill>
          <a:blip r:embed="rId3" cstate="print"/>
          <a:srcRect/>
          <a:stretch>
            <a:fillRect/>
          </a:stretch>
        </p:blipFill>
        <p:spPr>
          <a:xfrm>
            <a:off x="457200" y="2362200"/>
            <a:ext cx="8229600" cy="3036888"/>
          </a:xfrm>
          <a:noFill/>
        </p:spPr>
      </p:pic>
      <p:sp>
        <p:nvSpPr>
          <p:cNvPr id="30725" name="Text Box 5"/>
          <p:cNvSpPr txBox="1">
            <a:spLocks noChangeArrowheads="1"/>
          </p:cNvSpPr>
          <p:nvPr/>
        </p:nvSpPr>
        <p:spPr bwMode="auto">
          <a:xfrm>
            <a:off x="762000" y="1295400"/>
            <a:ext cx="7620000" cy="974725"/>
          </a:xfrm>
          <a:prstGeom prst="rect">
            <a:avLst/>
          </a:prstGeom>
          <a:noFill/>
          <a:ln w="9525">
            <a:noFill/>
            <a:miter lim="800000"/>
            <a:headEnd/>
            <a:tailEnd/>
          </a:ln>
        </p:spPr>
        <p:txBody>
          <a:bodyPr>
            <a:spAutoFit/>
          </a:bodyPr>
          <a:lstStyle/>
          <a:p>
            <a:pPr algn="ctr"/>
            <a:r>
              <a:rPr lang="en-US" sz="2400" b="1">
                <a:latin typeface="Times New Roman" pitchFamily="18" charset="0"/>
              </a:rPr>
              <a:t>What does this word mean to you?</a:t>
            </a:r>
          </a:p>
          <a:p>
            <a:pPr algn="ctr"/>
            <a:endParaRPr lang="en-US" sz="1000" b="1">
              <a:latin typeface="Times New Roman" pitchFamily="18" charset="0"/>
            </a:endParaRPr>
          </a:p>
          <a:p>
            <a:pPr algn="ctr"/>
            <a:r>
              <a:rPr lang="en-US" sz="2400" b="1">
                <a:latin typeface="Times New Roman" pitchFamily="18" charset="0"/>
              </a:rPr>
              <a:t>What does this word mean to all of Canada?</a:t>
            </a:r>
          </a:p>
        </p:txBody>
      </p:sp>
      <p:sp>
        <p:nvSpPr>
          <p:cNvPr id="30726" name="Text Box 6"/>
          <p:cNvSpPr txBox="1">
            <a:spLocks noChangeArrowheads="1"/>
          </p:cNvSpPr>
          <p:nvPr/>
        </p:nvSpPr>
        <p:spPr bwMode="auto">
          <a:xfrm>
            <a:off x="0" y="5410200"/>
            <a:ext cx="9144000" cy="82232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a:t>
            </a:r>
            <a:r>
              <a:rPr lang="en-US" sz="2400" b="1">
                <a:solidFill>
                  <a:schemeClr val="accent2"/>
                </a:solidFill>
                <a:latin typeface="Times New Roman" pitchFamily="18" charset="0"/>
              </a:rPr>
              <a:t>page 181</a:t>
            </a:r>
            <a:r>
              <a:rPr lang="en-US" sz="2400" b="1">
                <a:latin typeface="Times New Roman" pitchFamily="18" charset="0"/>
              </a:rPr>
              <a:t> and using the chart above, provide reasons people did – or did not – support multiculturalism today and in the past.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 to="" calcmode="lin" valueType="num">
                                      <p:cBhvr>
                                        <p:cTn id="7" dur="1" fill="hold"/>
                                        <p:tgtEl>
                                          <p:spTgt spid="3072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25">
                                            <p:txEl>
                                              <p:pRg st="0" end="0"/>
                                            </p:txEl>
                                          </p:spTgt>
                                        </p:tgtEl>
                                        <p:attrNameLst>
                                          <p:attrName>style.visibility</p:attrName>
                                        </p:attrNameLst>
                                      </p:cBhvr>
                                      <p:to>
                                        <p:strVal val="visible"/>
                                      </p:to>
                                    </p:set>
                                    <p:anim to="" calcmode="lin" valueType="num">
                                      <p:cBhvr>
                                        <p:cTn id="12" dur="1" fill="hold"/>
                                        <p:tgtEl>
                                          <p:spTgt spid="3072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0725">
                                            <p:txEl>
                                              <p:pRg st="2" end="2"/>
                                            </p:txEl>
                                          </p:spTgt>
                                        </p:tgtEl>
                                        <p:attrNameLst>
                                          <p:attrName>style.visibility</p:attrName>
                                        </p:attrNameLst>
                                      </p:cBhvr>
                                      <p:to>
                                        <p:strVal val="visible"/>
                                      </p:to>
                                    </p:set>
                                    <p:anim to="" calcmode="lin" valueType="num">
                                      <p:cBhvr>
                                        <p:cTn id="17" dur="1" fill="hold"/>
                                        <p:tgtEl>
                                          <p:spTgt spid="3072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0724"/>
                                        </p:tgtEl>
                                        <p:attrNameLst>
                                          <p:attrName>style.visibility</p:attrName>
                                        </p:attrNameLst>
                                      </p:cBhvr>
                                      <p:to>
                                        <p:strVal val="visible"/>
                                      </p:to>
                                    </p:set>
                                    <p:anim to="" calcmode="lin" valueType="num">
                                      <p:cBhvr>
                                        <p:cTn id="22" dur="1" fill="hold"/>
                                        <p:tgtEl>
                                          <p:spTgt spid="30724"/>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0726"/>
                                        </p:tgtEl>
                                        <p:attrNameLst>
                                          <p:attrName>style.visibility</p:attrName>
                                        </p:attrNameLst>
                                      </p:cBhvr>
                                      <p:to>
                                        <p:strVal val="visible"/>
                                      </p:to>
                                    </p:set>
                                    <p:anim to="" calcmode="lin" valueType="num">
                                      <p:cBhvr>
                                        <p:cTn id="25" dur="1" fill="hold"/>
                                        <p:tgtEl>
                                          <p:spTgt spid="307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1812Jansonsinking"/>
          <p:cNvPicPr>
            <a:picLocks noChangeAspect="1" noChangeArrowheads="1"/>
          </p:cNvPicPr>
          <p:nvPr/>
        </p:nvPicPr>
        <p:blipFill>
          <a:blip r:embed="rId2" cstate="print">
            <a:lum bright="50000" contrast="-70000"/>
          </a:blip>
          <a:srcRect/>
          <a:stretch>
            <a:fillRect/>
          </a:stretch>
        </p:blipFill>
        <p:spPr bwMode="auto">
          <a:xfrm>
            <a:off x="0" y="0"/>
            <a:ext cx="9144000" cy="6848475"/>
          </a:xfrm>
          <a:prstGeom prst="rect">
            <a:avLst/>
          </a:prstGeom>
          <a:noFill/>
          <a:ln w="9525">
            <a:noFill/>
            <a:miter lim="800000"/>
            <a:headEnd/>
            <a:tailEnd/>
          </a:ln>
        </p:spPr>
      </p:pic>
      <p:sp>
        <p:nvSpPr>
          <p:cNvPr id="2" name="Rectangle 2"/>
          <p:cNvSpPr>
            <a:spLocks noGrp="1" noChangeArrowheads="1"/>
          </p:cNvSpPr>
          <p:nvPr>
            <p:ph type="title"/>
          </p:nvPr>
        </p:nvSpPr>
        <p:spPr>
          <a:xfrm>
            <a:off x="0" y="76200"/>
            <a:ext cx="9144000" cy="1143000"/>
          </a:xfrm>
        </p:spPr>
        <p:txBody>
          <a:bodyPr/>
          <a:lstStyle/>
          <a:p>
            <a:pPr eaLnBrk="1" hangingPunct="1"/>
            <a:r>
              <a:rPr lang="en-US" sz="3200" b="1" smtClean="0">
                <a:solidFill>
                  <a:schemeClr val="accent2"/>
                </a:solidFill>
                <a:latin typeface="Times New Roman" pitchFamily="18" charset="0"/>
              </a:rPr>
              <a:t>Points of View and Perspectives on the Arrival of Europeans and Fur Traders in North America</a:t>
            </a:r>
          </a:p>
        </p:txBody>
      </p:sp>
      <p:pic>
        <p:nvPicPr>
          <p:cNvPr id="4100" name="Picture 4"/>
          <p:cNvPicPr>
            <a:picLocks noGrp="1" noChangeAspect="1" noChangeArrowheads="1"/>
          </p:cNvPicPr>
          <p:nvPr>
            <p:ph type="body" idx="1"/>
          </p:nvPr>
        </p:nvPicPr>
        <p:blipFill>
          <a:blip r:embed="rId3" cstate="print"/>
          <a:srcRect/>
          <a:stretch>
            <a:fillRect/>
          </a:stretch>
        </p:blipFill>
        <p:spPr>
          <a:xfrm>
            <a:off x="2051050" y="1600200"/>
            <a:ext cx="5035550" cy="5105400"/>
          </a:xfrm>
          <a:noFill/>
        </p:spPr>
      </p:pic>
      <p:sp>
        <p:nvSpPr>
          <p:cNvPr id="4101" name="Text Box 5"/>
          <p:cNvSpPr txBox="1">
            <a:spLocks noChangeArrowheads="1"/>
          </p:cNvSpPr>
          <p:nvPr/>
        </p:nvSpPr>
        <p:spPr bwMode="auto">
          <a:xfrm>
            <a:off x="0" y="2209800"/>
            <a:ext cx="22098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Based on what you know, how would each of these groups have responded?</a:t>
            </a:r>
          </a:p>
        </p:txBody>
      </p:sp>
      <p:sp>
        <p:nvSpPr>
          <p:cNvPr id="4102" name="Text Box 6"/>
          <p:cNvSpPr txBox="1">
            <a:spLocks noChangeArrowheads="1"/>
          </p:cNvSpPr>
          <p:nvPr/>
        </p:nvSpPr>
        <p:spPr bwMode="auto">
          <a:xfrm>
            <a:off x="6934200" y="2438400"/>
            <a:ext cx="2209800" cy="3698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Complete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 to="" calcmode="lin" valueType="num">
                                      <p:cBhvr>
                                        <p:cTn id="10" dur="1" fill="hold"/>
                                        <p:tgtEl>
                                          <p:spTgt spid="410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101"/>
                                        </p:tgtEl>
                                        <p:attrNameLst>
                                          <p:attrName>style.visibility</p:attrName>
                                        </p:attrNameLst>
                                      </p:cBhvr>
                                      <p:to>
                                        <p:strVal val="visible"/>
                                      </p:to>
                                    </p:set>
                                    <p:anim to="" calcmode="lin" valueType="num">
                                      <p:cBhvr>
                                        <p:cTn id="13" dur="1" fill="hold"/>
                                        <p:tgtEl>
                                          <p:spTgt spid="4101"/>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4102"/>
                                        </p:tgtEl>
                                        <p:attrNameLst>
                                          <p:attrName>style.visibility</p:attrName>
                                        </p:attrNameLst>
                                      </p:cBhvr>
                                      <p:to>
                                        <p:strVal val="visible"/>
                                      </p:to>
                                    </p:set>
                                    <p:anim to="" calcmode="lin" valueType="num">
                                      <p:cBhvr>
                                        <p:cTn id="16" dur="1" fill="hold"/>
                                        <p:tgtEl>
                                          <p:spTgt spid="41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01" grpId="0"/>
      <p:bldP spid="410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ulticultur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1747" name="Rectangle 3"/>
          <p:cNvSpPr>
            <a:spLocks noGrp="1" noChangeArrowheads="1"/>
          </p:cNvSpPr>
          <p:nvPr>
            <p:ph type="title"/>
          </p:nvPr>
        </p:nvSpPr>
        <p:spPr>
          <a:xfrm>
            <a:off x="457200" y="76200"/>
            <a:ext cx="8229600" cy="1143000"/>
          </a:xfrm>
        </p:spPr>
        <p:txBody>
          <a:bodyPr/>
          <a:lstStyle/>
          <a:p>
            <a:pPr eaLnBrk="1" hangingPunct="1"/>
            <a:r>
              <a:rPr lang="en-US" b="1" smtClean="0">
                <a:solidFill>
                  <a:schemeClr val="accent2"/>
                </a:solidFill>
                <a:latin typeface="Times New Roman" pitchFamily="18" charset="0"/>
              </a:rPr>
              <a:t>Stereotyping</a:t>
            </a:r>
          </a:p>
        </p:txBody>
      </p:sp>
      <p:sp>
        <p:nvSpPr>
          <p:cNvPr id="31748" name="Text Box 4"/>
          <p:cNvSpPr txBox="1">
            <a:spLocks noChangeArrowheads="1"/>
          </p:cNvSpPr>
          <p:nvPr/>
        </p:nvSpPr>
        <p:spPr bwMode="auto">
          <a:xfrm>
            <a:off x="0" y="1743075"/>
            <a:ext cx="9144000" cy="3743325"/>
          </a:xfrm>
          <a:prstGeom prst="rect">
            <a:avLst/>
          </a:prstGeom>
          <a:noFill/>
          <a:ln w="9525">
            <a:noFill/>
            <a:miter lim="800000"/>
            <a:headEnd/>
            <a:tailEnd/>
          </a:ln>
        </p:spPr>
        <p:txBody>
          <a:bodyPr>
            <a:spAutoFit/>
          </a:bodyPr>
          <a:lstStyle/>
          <a:p>
            <a:pPr algn="ctr"/>
            <a:r>
              <a:rPr lang="en-US" sz="2400" b="1">
                <a:latin typeface="Times New Roman" pitchFamily="18" charset="0"/>
              </a:rPr>
              <a:t>In your discussions on </a:t>
            </a:r>
            <a:r>
              <a:rPr lang="en-US" sz="2400" b="1" i="1">
                <a:solidFill>
                  <a:srgbClr val="FF0000"/>
                </a:solidFill>
                <a:latin typeface="Times New Roman" pitchFamily="18" charset="0"/>
              </a:rPr>
              <a:t>multiculturalism</a:t>
            </a:r>
            <a:r>
              <a:rPr lang="en-US" sz="2400" b="1">
                <a:latin typeface="Times New Roman" pitchFamily="18" charset="0"/>
              </a:rPr>
              <a:t> and </a:t>
            </a:r>
            <a:r>
              <a:rPr lang="en-US" sz="2400" b="1" i="1">
                <a:solidFill>
                  <a:srgbClr val="FF0000"/>
                </a:solidFill>
                <a:latin typeface="Times New Roman" pitchFamily="18" charset="0"/>
              </a:rPr>
              <a:t>immigrants</a:t>
            </a:r>
            <a:r>
              <a:rPr lang="en-US" sz="2400" b="1">
                <a:latin typeface="Times New Roman" pitchFamily="18" charset="0"/>
              </a:rPr>
              <a:t>, many of the views presented may or may not have been </a:t>
            </a:r>
            <a:r>
              <a:rPr lang="en-US" sz="2400" b="1" i="1">
                <a:solidFill>
                  <a:srgbClr val="FF0000"/>
                </a:solidFill>
                <a:latin typeface="Times New Roman" pitchFamily="18" charset="0"/>
              </a:rPr>
              <a:t>stereotypical</a:t>
            </a:r>
            <a:r>
              <a:rPr lang="en-US" sz="2400" b="1">
                <a:latin typeface="Times New Roman" pitchFamily="18" charset="0"/>
              </a:rPr>
              <a:t> views.</a:t>
            </a:r>
          </a:p>
          <a:p>
            <a:pPr algn="ctr"/>
            <a:endParaRPr lang="en-US" sz="2400" b="1">
              <a:latin typeface="Times New Roman" pitchFamily="18" charset="0"/>
            </a:endParaRPr>
          </a:p>
          <a:p>
            <a:pPr algn="ctr"/>
            <a:r>
              <a:rPr lang="en-US" sz="2400" b="1">
                <a:latin typeface="Times New Roman" pitchFamily="18" charset="0"/>
              </a:rPr>
              <a:t>What does </a:t>
            </a:r>
            <a:r>
              <a:rPr lang="en-US" sz="2400" b="1" i="1">
                <a:solidFill>
                  <a:srgbClr val="FF0000"/>
                </a:solidFill>
                <a:latin typeface="Times New Roman" pitchFamily="18" charset="0"/>
              </a:rPr>
              <a:t>stereotyping</a:t>
            </a:r>
            <a:r>
              <a:rPr lang="en-US" sz="2400" b="1">
                <a:latin typeface="Times New Roman" pitchFamily="18" charset="0"/>
              </a:rPr>
              <a:t> mean?</a:t>
            </a:r>
          </a:p>
          <a:p>
            <a:pPr algn="ctr"/>
            <a:endParaRPr lang="en-US" sz="2400" b="1">
              <a:latin typeface="Times New Roman" pitchFamily="18" charset="0"/>
            </a:endParaRPr>
          </a:p>
          <a:p>
            <a:pPr algn="ctr"/>
            <a:r>
              <a:rPr lang="en-US" sz="2400" b="1">
                <a:latin typeface="Times New Roman" pitchFamily="18" charset="0"/>
              </a:rPr>
              <a:t>Do you think the characteristics of a few should be applied to the whole population?</a:t>
            </a:r>
          </a:p>
          <a:p>
            <a:pPr algn="ctr"/>
            <a:endParaRPr lang="en-US" sz="2400" b="1">
              <a:latin typeface="Times New Roman" pitchFamily="18" charset="0"/>
            </a:endParaRPr>
          </a:p>
          <a:p>
            <a:pPr algn="ctr"/>
            <a:r>
              <a:rPr lang="en-US" sz="2400" b="1">
                <a:latin typeface="Times New Roman" pitchFamily="18" charset="0"/>
              </a:rPr>
              <a:t>Why or why not?</a:t>
            </a:r>
          </a:p>
          <a:p>
            <a:pPr algn="ctr"/>
            <a:endParaRPr lang="en-US" sz="24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 to="" calcmode="lin" valueType="num">
                                      <p:cBhvr>
                                        <p:cTn id="7" dur="1" fill="hold"/>
                                        <p:tgtEl>
                                          <p:spTgt spid="3174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1748">
                                            <p:txEl>
                                              <p:pRg st="0" end="0"/>
                                            </p:txEl>
                                          </p:spTgt>
                                        </p:tgtEl>
                                        <p:attrNameLst>
                                          <p:attrName>style.visibility</p:attrName>
                                        </p:attrNameLst>
                                      </p:cBhvr>
                                      <p:to>
                                        <p:strVal val="visible"/>
                                      </p:to>
                                    </p:set>
                                    <p:anim to="" calcmode="lin" valueType="num">
                                      <p:cBhvr>
                                        <p:cTn id="12" dur="1" fill="hold"/>
                                        <p:tgtEl>
                                          <p:spTgt spid="31748">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1748">
                                            <p:txEl>
                                              <p:pRg st="2" end="2"/>
                                            </p:txEl>
                                          </p:spTgt>
                                        </p:tgtEl>
                                        <p:attrNameLst>
                                          <p:attrName>style.visibility</p:attrName>
                                        </p:attrNameLst>
                                      </p:cBhvr>
                                      <p:to>
                                        <p:strVal val="visible"/>
                                      </p:to>
                                    </p:set>
                                    <p:anim to="" calcmode="lin" valueType="num">
                                      <p:cBhvr>
                                        <p:cTn id="17" dur="1" fill="hold"/>
                                        <p:tgtEl>
                                          <p:spTgt spid="31748">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1748">
                                            <p:txEl>
                                              <p:pRg st="4" end="4"/>
                                            </p:txEl>
                                          </p:spTgt>
                                        </p:tgtEl>
                                        <p:attrNameLst>
                                          <p:attrName>style.visibility</p:attrName>
                                        </p:attrNameLst>
                                      </p:cBhvr>
                                      <p:to>
                                        <p:strVal val="visible"/>
                                      </p:to>
                                    </p:set>
                                    <p:anim to="" calcmode="lin" valueType="num">
                                      <p:cBhvr>
                                        <p:cTn id="22" dur="1" fill="hold"/>
                                        <p:tgtEl>
                                          <p:spTgt spid="31748">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1748">
                                            <p:txEl>
                                              <p:pRg st="6" end="6"/>
                                            </p:txEl>
                                          </p:spTgt>
                                        </p:tgtEl>
                                        <p:attrNameLst>
                                          <p:attrName>style.visibility</p:attrName>
                                        </p:attrNameLst>
                                      </p:cBhvr>
                                      <p:to>
                                        <p:strVal val="visible"/>
                                      </p:to>
                                    </p:set>
                                    <p:anim to="" calcmode="lin" valueType="num">
                                      <p:cBhvr>
                                        <p:cTn id="27" dur="1" fill="hold"/>
                                        <p:tgtEl>
                                          <p:spTgt spid="31748">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31266434a0cf76ea384ee35b08696df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2771" name="Rectangle 3"/>
          <p:cNvSpPr>
            <a:spLocks noGrp="1" noChangeArrowheads="1"/>
          </p:cNvSpPr>
          <p:nvPr>
            <p:ph type="title"/>
          </p:nvPr>
        </p:nvSpPr>
        <p:spPr>
          <a:xfrm>
            <a:off x="457200" y="76200"/>
            <a:ext cx="8229600" cy="1143000"/>
          </a:xfrm>
        </p:spPr>
        <p:txBody>
          <a:bodyPr/>
          <a:lstStyle/>
          <a:p>
            <a:pPr eaLnBrk="1" hangingPunct="1"/>
            <a:r>
              <a:rPr lang="en-US" b="1" smtClean="0">
                <a:solidFill>
                  <a:schemeClr val="accent2"/>
                </a:solidFill>
                <a:latin typeface="Times New Roman" pitchFamily="18" charset="0"/>
              </a:rPr>
              <a:t>Land Claims</a:t>
            </a:r>
          </a:p>
        </p:txBody>
      </p:sp>
      <p:sp>
        <p:nvSpPr>
          <p:cNvPr id="32772" name="Text Box 4"/>
          <p:cNvSpPr txBox="1">
            <a:spLocks noChangeArrowheads="1"/>
          </p:cNvSpPr>
          <p:nvPr/>
        </p:nvSpPr>
        <p:spPr bwMode="auto">
          <a:xfrm>
            <a:off x="0" y="1752600"/>
            <a:ext cx="9144000" cy="4087813"/>
          </a:xfrm>
          <a:prstGeom prst="rect">
            <a:avLst/>
          </a:prstGeom>
          <a:noFill/>
          <a:ln w="9525">
            <a:noFill/>
            <a:miter lim="800000"/>
            <a:headEnd/>
            <a:tailEnd/>
          </a:ln>
        </p:spPr>
        <p:txBody>
          <a:bodyPr>
            <a:spAutoFit/>
          </a:bodyPr>
          <a:lstStyle/>
          <a:p>
            <a:pPr marL="342900" indent="-342900" algn="ctr">
              <a:spcBef>
                <a:spcPct val="50000"/>
              </a:spcBef>
            </a:pPr>
            <a:r>
              <a:rPr lang="en-US" sz="2800" b="1">
                <a:latin typeface="Times New Roman" pitchFamily="18" charset="0"/>
              </a:rPr>
              <a:t>Read the top half of page 182</a:t>
            </a:r>
          </a:p>
          <a:p>
            <a:pPr marL="342900" indent="-342900" algn="ctr">
              <a:spcBef>
                <a:spcPct val="50000"/>
              </a:spcBef>
            </a:pPr>
            <a:r>
              <a:rPr lang="en-US" sz="2800" b="1">
                <a:latin typeface="Times New Roman" pitchFamily="18" charset="0"/>
              </a:rPr>
              <a:t>Complete the following:</a:t>
            </a:r>
          </a:p>
          <a:p>
            <a:pPr marL="342900" indent="-342900" algn="ctr">
              <a:spcBef>
                <a:spcPct val="50000"/>
              </a:spcBef>
            </a:pPr>
            <a:endParaRPr lang="en-US" sz="2800" b="1">
              <a:latin typeface="Times New Roman" pitchFamily="18" charset="0"/>
            </a:endParaRPr>
          </a:p>
          <a:p>
            <a:pPr marL="1257300" lvl="2" indent="-342900">
              <a:spcBef>
                <a:spcPct val="50000"/>
              </a:spcBef>
              <a:buFontTx/>
              <a:buAutoNum type="arabicPeriod"/>
            </a:pPr>
            <a:r>
              <a:rPr lang="en-US" sz="2000" b="1">
                <a:latin typeface="Times New Roman" pitchFamily="18" charset="0"/>
              </a:rPr>
              <a:t>Tell the difference between ‘</a:t>
            </a:r>
            <a:r>
              <a:rPr lang="en-US" sz="1900" b="1">
                <a:solidFill>
                  <a:srgbClr val="FF0000"/>
                </a:solidFill>
                <a:latin typeface="Times New Roman" pitchFamily="18" charset="0"/>
              </a:rPr>
              <a:t>Comprehensive</a:t>
            </a:r>
            <a:r>
              <a:rPr lang="en-US" sz="2000" b="1">
                <a:latin typeface="Times New Roman" pitchFamily="18" charset="0"/>
              </a:rPr>
              <a:t>’ and ‘</a:t>
            </a:r>
            <a:r>
              <a:rPr lang="en-US" sz="1900" b="1">
                <a:solidFill>
                  <a:srgbClr val="FF0000"/>
                </a:solidFill>
                <a:latin typeface="Times New Roman" pitchFamily="18" charset="0"/>
              </a:rPr>
              <a:t>Specific</a:t>
            </a:r>
            <a:r>
              <a:rPr lang="en-US" sz="2000" b="1">
                <a:latin typeface="Times New Roman" pitchFamily="18" charset="0"/>
              </a:rPr>
              <a:t>’ land claims.</a:t>
            </a:r>
          </a:p>
          <a:p>
            <a:pPr marL="1257300" lvl="2" indent="-342900">
              <a:spcBef>
                <a:spcPct val="50000"/>
              </a:spcBef>
            </a:pPr>
            <a:endParaRPr lang="en-US" sz="2000" b="1">
              <a:latin typeface="Times New Roman" pitchFamily="18" charset="0"/>
            </a:endParaRPr>
          </a:p>
          <a:p>
            <a:pPr marL="1257300" lvl="2" indent="-342900">
              <a:spcBef>
                <a:spcPct val="50000"/>
              </a:spcBef>
            </a:pPr>
            <a:r>
              <a:rPr lang="en-US" sz="2000" b="1">
                <a:latin typeface="Times New Roman" pitchFamily="18" charset="0"/>
              </a:rPr>
              <a:t>2.	Find </a:t>
            </a:r>
            <a:r>
              <a:rPr lang="en-US" sz="2000" b="1" i="1">
                <a:latin typeface="Times New Roman" pitchFamily="18" charset="0"/>
              </a:rPr>
              <a:t>two or more examples of each</a:t>
            </a:r>
            <a:r>
              <a:rPr lang="en-US" sz="2000" b="1">
                <a:latin typeface="Times New Roman" pitchFamily="18" charset="0"/>
              </a:rPr>
              <a:t> of these types of land claims</a:t>
            </a:r>
          </a:p>
          <a:p>
            <a:pPr marL="1257300" lvl="2" indent="-342900">
              <a:spcBef>
                <a:spcPct val="50000"/>
              </a:spcBef>
            </a:pPr>
            <a:endParaRPr lang="en-US" sz="2000" b="1">
              <a:latin typeface="Times New Roman" pitchFamily="18" charset="0"/>
            </a:endParaRPr>
          </a:p>
          <a:p>
            <a:pPr marL="1257300" lvl="2" indent="-342900">
              <a:spcBef>
                <a:spcPct val="50000"/>
              </a:spcBef>
            </a:pPr>
            <a:r>
              <a:rPr lang="en-US" sz="2000" b="1">
                <a:latin typeface="Times New Roman" pitchFamily="18" charset="0"/>
              </a:rPr>
              <a:t>3.	Organize your information to be handed in tomorrow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 to="" calcmode="lin" valueType="num">
                                      <p:cBhvr>
                                        <p:cTn id="7" dur="1" fill="hold"/>
                                        <p:tgtEl>
                                          <p:spTgt spid="3277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2772">
                                            <p:txEl>
                                              <p:pRg st="0" end="0"/>
                                            </p:txEl>
                                          </p:spTgt>
                                        </p:tgtEl>
                                        <p:attrNameLst>
                                          <p:attrName>style.visibility</p:attrName>
                                        </p:attrNameLst>
                                      </p:cBhvr>
                                      <p:to>
                                        <p:strVal val="visible"/>
                                      </p:to>
                                    </p:set>
                                    <p:anim to="" calcmode="lin" valueType="num">
                                      <p:cBhvr>
                                        <p:cTn id="12" dur="1" fill="hold"/>
                                        <p:tgtEl>
                                          <p:spTgt spid="32772">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2772">
                                            <p:txEl>
                                              <p:pRg st="1" end="1"/>
                                            </p:txEl>
                                          </p:spTgt>
                                        </p:tgtEl>
                                        <p:attrNameLst>
                                          <p:attrName>style.visibility</p:attrName>
                                        </p:attrNameLst>
                                      </p:cBhvr>
                                      <p:to>
                                        <p:strVal val="visible"/>
                                      </p:to>
                                    </p:set>
                                    <p:anim to="" calcmode="lin" valueType="num">
                                      <p:cBhvr>
                                        <p:cTn id="17" dur="1" fill="hold"/>
                                        <p:tgtEl>
                                          <p:spTgt spid="32772">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2772">
                                            <p:txEl>
                                              <p:pRg st="3" end="3"/>
                                            </p:txEl>
                                          </p:spTgt>
                                        </p:tgtEl>
                                        <p:attrNameLst>
                                          <p:attrName>style.visibility</p:attrName>
                                        </p:attrNameLst>
                                      </p:cBhvr>
                                      <p:to>
                                        <p:strVal val="visible"/>
                                      </p:to>
                                    </p:set>
                                    <p:anim to="" calcmode="lin" valueType="num">
                                      <p:cBhvr>
                                        <p:cTn id="22" dur="1" fill="hold"/>
                                        <p:tgtEl>
                                          <p:spTgt spid="32772">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2772">
                                            <p:txEl>
                                              <p:pRg st="5" end="5"/>
                                            </p:txEl>
                                          </p:spTgt>
                                        </p:tgtEl>
                                        <p:attrNameLst>
                                          <p:attrName>style.visibility</p:attrName>
                                        </p:attrNameLst>
                                      </p:cBhvr>
                                      <p:to>
                                        <p:strVal val="visible"/>
                                      </p:to>
                                    </p:set>
                                    <p:anim to="" calcmode="lin" valueType="num">
                                      <p:cBhvr>
                                        <p:cTn id="27" dur="1" fill="hold"/>
                                        <p:tgtEl>
                                          <p:spTgt spid="32772">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2772">
                                            <p:txEl>
                                              <p:pRg st="7" end="7"/>
                                            </p:txEl>
                                          </p:spTgt>
                                        </p:tgtEl>
                                        <p:attrNameLst>
                                          <p:attrName>style.visibility</p:attrName>
                                        </p:attrNameLst>
                                      </p:cBhvr>
                                      <p:to>
                                        <p:strVal val="visible"/>
                                      </p:to>
                                    </p:set>
                                    <p:anim to="" calcmode="lin" valueType="num">
                                      <p:cBhvr>
                                        <p:cTn id="32" dur="1" fill="hold"/>
                                        <p:tgtEl>
                                          <p:spTgt spid="32772">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31266434a0cf76ea384ee35b08696df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3795" name="Text Box 3"/>
          <p:cNvSpPr txBox="1">
            <a:spLocks noChangeArrowheads="1"/>
          </p:cNvSpPr>
          <p:nvPr/>
        </p:nvSpPr>
        <p:spPr bwMode="auto">
          <a:xfrm>
            <a:off x="0" y="1500188"/>
            <a:ext cx="9144000" cy="4340225"/>
          </a:xfrm>
          <a:prstGeom prst="rect">
            <a:avLst/>
          </a:prstGeom>
          <a:noFill/>
          <a:ln w="9525">
            <a:noFill/>
            <a:miter lim="800000"/>
            <a:headEnd/>
            <a:tailEnd/>
          </a:ln>
        </p:spPr>
        <p:txBody>
          <a:bodyPr>
            <a:spAutoFit/>
          </a:bodyPr>
          <a:lstStyle/>
          <a:p>
            <a:pPr algn="ctr"/>
            <a:r>
              <a:rPr lang="en-US" sz="2400" b="1" i="1">
                <a:solidFill>
                  <a:schemeClr val="accent2"/>
                </a:solidFill>
                <a:latin typeface="Times New Roman" pitchFamily="18" charset="0"/>
              </a:rPr>
              <a:t>Comprehensive Claims: </a:t>
            </a:r>
          </a:p>
          <a:p>
            <a:pPr algn="ctr"/>
            <a:r>
              <a:rPr lang="en-US" sz="2400">
                <a:latin typeface="Times New Roman" pitchFamily="18" charset="0"/>
              </a:rPr>
              <a:t>Recognition that there are continuing Aboriginal rights to lands and natural resources where Aboriginal title (ownership) has not previously been dealt with by treaty and other legal means. The claims are called "comprehensive" because of their wide scope such as land title, fishing and trapping rights and financial compensation. </a:t>
            </a:r>
            <a:endParaRPr lang="en-US" sz="2400" b="1">
              <a:latin typeface="Times New Roman" pitchFamily="18" charset="0"/>
            </a:endParaRPr>
          </a:p>
          <a:p>
            <a:pPr algn="ctr"/>
            <a:endParaRPr lang="en-US" b="1" i="1">
              <a:latin typeface="Times New Roman" pitchFamily="18" charset="0"/>
            </a:endParaRPr>
          </a:p>
          <a:p>
            <a:pPr algn="ctr"/>
            <a:endParaRPr lang="en-US" b="1" i="1">
              <a:latin typeface="Times New Roman" pitchFamily="18" charset="0"/>
            </a:endParaRPr>
          </a:p>
          <a:p>
            <a:pPr algn="ctr"/>
            <a:r>
              <a:rPr lang="en-US" sz="2400" b="1" i="1">
                <a:solidFill>
                  <a:schemeClr val="accent2"/>
                </a:solidFill>
                <a:latin typeface="Times New Roman" pitchFamily="18" charset="0"/>
              </a:rPr>
              <a:t>Specific Claims</a:t>
            </a:r>
            <a:r>
              <a:rPr lang="en-US" sz="2400" i="1">
                <a:solidFill>
                  <a:schemeClr val="accent2"/>
                </a:solidFill>
                <a:latin typeface="Times New Roman" pitchFamily="18" charset="0"/>
              </a:rPr>
              <a:t>: </a:t>
            </a:r>
          </a:p>
          <a:p>
            <a:pPr algn="ctr"/>
            <a:r>
              <a:rPr lang="en-US" sz="2400">
                <a:latin typeface="Times New Roman" pitchFamily="18" charset="0"/>
              </a:rPr>
              <a:t>Specific claims deal with specific grievances that First Nations may have regarding the fulfillment of existing treaties and grievances relating to the administration of First Nations' lands and assets under the Indian Act.</a:t>
            </a:r>
          </a:p>
        </p:txBody>
      </p:sp>
      <p:sp>
        <p:nvSpPr>
          <p:cNvPr id="33796" name="Rectangle 4"/>
          <p:cNvSpPr>
            <a:spLocks noGrp="1" noChangeArrowheads="1"/>
          </p:cNvSpPr>
          <p:nvPr>
            <p:ph type="title"/>
          </p:nvPr>
        </p:nvSpPr>
        <p:spPr>
          <a:xfrm>
            <a:off x="457200" y="76200"/>
            <a:ext cx="8229600" cy="1143000"/>
          </a:xfrm>
          <a:noFill/>
        </p:spPr>
        <p:txBody>
          <a:bodyPr/>
          <a:lstStyle/>
          <a:p>
            <a:pPr eaLnBrk="1" hangingPunct="1"/>
            <a:r>
              <a:rPr lang="en-US" b="1" smtClean="0">
                <a:solidFill>
                  <a:schemeClr val="accent2"/>
                </a:solidFill>
                <a:latin typeface="Times New Roman" pitchFamily="18" charset="0"/>
              </a:rPr>
              <a:t>Aboriginal Land Claims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3796"/>
                                        </p:tgtEl>
                                        <p:attrNameLst>
                                          <p:attrName>style.visibility</p:attrName>
                                        </p:attrNameLst>
                                      </p:cBhvr>
                                      <p:to>
                                        <p:strVal val="visible"/>
                                      </p:to>
                                    </p:set>
                                    <p:anim to="" calcmode="lin" valueType="num">
                                      <p:cBhvr>
                                        <p:cTn id="7" dur="1" fill="hold"/>
                                        <p:tgtEl>
                                          <p:spTgt spid="3379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 to="" calcmode="lin" valueType="num">
                                      <p:cBhvr>
                                        <p:cTn id="12" dur="1" fill="hold"/>
                                        <p:tgtEl>
                                          <p:spTgt spid="3379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 to="" calcmode="lin" valueType="num">
                                      <p:cBhvr>
                                        <p:cTn id="17" dur="1" fill="hold"/>
                                        <p:tgtEl>
                                          <p:spTgt spid="33795">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3795">
                                            <p:txEl>
                                              <p:pRg st="4" end="4"/>
                                            </p:txEl>
                                          </p:spTgt>
                                        </p:tgtEl>
                                        <p:attrNameLst>
                                          <p:attrName>style.visibility</p:attrName>
                                        </p:attrNameLst>
                                      </p:cBhvr>
                                      <p:to>
                                        <p:strVal val="visible"/>
                                      </p:to>
                                    </p:set>
                                    <p:anim to="" calcmode="lin" valueType="num">
                                      <p:cBhvr>
                                        <p:cTn id="22" dur="1" fill="hold"/>
                                        <p:tgtEl>
                                          <p:spTgt spid="33795">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 to="" calcmode="lin" valueType="num">
                                      <p:cBhvr>
                                        <p:cTn id="27" dur="1" fill="hold"/>
                                        <p:tgtEl>
                                          <p:spTgt spid="3379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Quebec_fla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4819" name="Rectangle 3"/>
          <p:cNvSpPr>
            <a:spLocks noGrp="1" noChangeArrowheads="1"/>
          </p:cNvSpPr>
          <p:nvPr>
            <p:ph type="title"/>
          </p:nvPr>
        </p:nvSpPr>
        <p:spPr>
          <a:xfrm>
            <a:off x="457200" y="76200"/>
            <a:ext cx="8229600" cy="1143000"/>
          </a:xfrm>
        </p:spPr>
        <p:txBody>
          <a:bodyPr/>
          <a:lstStyle/>
          <a:p>
            <a:pPr eaLnBrk="1" hangingPunct="1"/>
            <a:r>
              <a:rPr lang="en-US" b="1" smtClean="0">
                <a:solidFill>
                  <a:schemeClr val="accent2"/>
                </a:solidFill>
                <a:latin typeface="Times New Roman" pitchFamily="18" charset="0"/>
              </a:rPr>
              <a:t>The Quiet Revolution</a:t>
            </a:r>
          </a:p>
        </p:txBody>
      </p:sp>
      <p:pic>
        <p:nvPicPr>
          <p:cNvPr id="34820" name="Picture 4"/>
          <p:cNvPicPr>
            <a:picLocks noChangeAspect="1" noChangeArrowheads="1"/>
          </p:cNvPicPr>
          <p:nvPr/>
        </p:nvPicPr>
        <p:blipFill>
          <a:blip r:embed="rId3" cstate="print"/>
          <a:srcRect/>
          <a:stretch>
            <a:fillRect/>
          </a:stretch>
        </p:blipFill>
        <p:spPr bwMode="auto">
          <a:xfrm>
            <a:off x="2209800" y="1371600"/>
            <a:ext cx="4632325" cy="5181600"/>
          </a:xfrm>
          <a:prstGeom prst="rect">
            <a:avLst/>
          </a:prstGeom>
          <a:noFill/>
          <a:ln w="9525">
            <a:noFill/>
            <a:miter lim="800000"/>
            <a:headEnd/>
            <a:tailEnd/>
          </a:ln>
        </p:spPr>
      </p:pic>
      <p:sp>
        <p:nvSpPr>
          <p:cNvPr id="34821" name="Text Box 5"/>
          <p:cNvSpPr txBox="1">
            <a:spLocks noChangeArrowheads="1"/>
          </p:cNvSpPr>
          <p:nvPr/>
        </p:nvSpPr>
        <p:spPr bwMode="auto">
          <a:xfrm>
            <a:off x="152400" y="2803525"/>
            <a:ext cx="2057400" cy="1015663"/>
          </a:xfrm>
          <a:prstGeom prst="rect">
            <a:avLst/>
          </a:prstGeom>
          <a:noFill/>
          <a:ln w="9525">
            <a:noFill/>
            <a:miter lim="800000"/>
            <a:headEnd/>
            <a:tailEnd/>
          </a:ln>
        </p:spPr>
        <p:txBody>
          <a:bodyPr>
            <a:spAutoFit/>
          </a:bodyPr>
          <a:lstStyle/>
          <a:p>
            <a:pPr algn="ctr">
              <a:spcBef>
                <a:spcPct val="50000"/>
              </a:spcBef>
            </a:pPr>
            <a:r>
              <a:rPr lang="en-US" sz="2000" b="1" dirty="0">
                <a:latin typeface="Times New Roman" pitchFamily="18" charset="0"/>
              </a:rPr>
              <a:t>What do you think the above phrase means</a:t>
            </a:r>
            <a:r>
              <a:rPr lang="en-US" sz="2000" b="1" dirty="0" smtClean="0">
                <a:latin typeface="Times New Roman" pitchFamily="18" charset="0"/>
              </a:rPr>
              <a:t>?</a:t>
            </a:r>
            <a:endParaRPr lang="en-US" sz="2000" b="1" dirty="0">
              <a:latin typeface="Times New Roman" pitchFamily="18" charset="0"/>
            </a:endParaRPr>
          </a:p>
        </p:txBody>
      </p:sp>
      <p:sp>
        <p:nvSpPr>
          <p:cNvPr id="34822" name="Text Box 6"/>
          <p:cNvSpPr txBox="1">
            <a:spLocks noChangeArrowheads="1"/>
          </p:cNvSpPr>
          <p:nvPr/>
        </p:nvSpPr>
        <p:spPr bwMode="auto">
          <a:xfrm>
            <a:off x="6934200" y="2743200"/>
            <a:ext cx="2209800" cy="1323439"/>
          </a:xfrm>
          <a:prstGeom prst="rect">
            <a:avLst/>
          </a:prstGeom>
          <a:noFill/>
          <a:ln w="9525">
            <a:noFill/>
            <a:miter lim="800000"/>
            <a:headEnd/>
            <a:tailEnd/>
          </a:ln>
        </p:spPr>
        <p:txBody>
          <a:bodyPr>
            <a:spAutoFit/>
          </a:bodyPr>
          <a:lstStyle/>
          <a:p>
            <a:pPr algn="ctr">
              <a:spcBef>
                <a:spcPct val="50000"/>
              </a:spcBef>
            </a:pPr>
            <a:r>
              <a:rPr lang="en-US" sz="2000" b="1" dirty="0">
                <a:latin typeface="Times New Roman" pitchFamily="18" charset="0"/>
              </a:rPr>
              <a:t>Read page 183, completing the chart as you go – Use point form</a:t>
            </a:r>
            <a:r>
              <a:rPr lang="en-US" sz="2000" b="1" dirty="0" smtClean="0">
                <a:latin typeface="Times New Roman" pitchFamily="18" charset="0"/>
              </a:rPr>
              <a:t>!</a:t>
            </a:r>
            <a:endParaRPr lang="en-US" sz="2000" b="1" dirty="0">
              <a:latin typeface="Times New Roman" pitchFamily="18" charset="0"/>
            </a:endParaRPr>
          </a:p>
        </p:txBody>
      </p:sp>
      <p:sp>
        <p:nvSpPr>
          <p:cNvPr id="34823" name="Text Box 7"/>
          <p:cNvSpPr txBox="1">
            <a:spLocks noChangeArrowheads="1"/>
          </p:cNvSpPr>
          <p:nvPr/>
        </p:nvSpPr>
        <p:spPr bwMode="auto">
          <a:xfrm>
            <a:off x="2438400" y="5835650"/>
            <a:ext cx="44196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If possible, use this space to answer the question on the bottom of the 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4819"/>
                                        </p:tgtEl>
                                        <p:attrNameLst>
                                          <p:attrName>style.visibility</p:attrName>
                                        </p:attrNameLst>
                                      </p:cBhvr>
                                      <p:to>
                                        <p:strVal val="visible"/>
                                      </p:to>
                                    </p:set>
                                    <p:anim to="" calcmode="lin" valueType="num">
                                      <p:cBhvr>
                                        <p:cTn id="7" dur="1" fill="hold"/>
                                        <p:tgtEl>
                                          <p:spTgt spid="3481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4821">
                                            <p:txEl>
                                              <p:pRg st="0" end="0"/>
                                            </p:txEl>
                                          </p:spTgt>
                                        </p:tgtEl>
                                        <p:attrNameLst>
                                          <p:attrName>style.visibility</p:attrName>
                                        </p:attrNameLst>
                                      </p:cBhvr>
                                      <p:to>
                                        <p:strVal val="visible"/>
                                      </p:to>
                                    </p:set>
                                    <p:anim to="" calcmode="lin" valueType="num">
                                      <p:cBhvr>
                                        <p:cTn id="12" dur="1" fill="hold"/>
                                        <p:tgtEl>
                                          <p:spTgt spid="3482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4820"/>
                                        </p:tgtEl>
                                        <p:attrNameLst>
                                          <p:attrName>style.visibility</p:attrName>
                                        </p:attrNameLst>
                                      </p:cBhvr>
                                      <p:to>
                                        <p:strVal val="visible"/>
                                      </p:to>
                                    </p:set>
                                    <p:anim to="" calcmode="lin" valueType="num">
                                      <p:cBhvr>
                                        <p:cTn id="17" dur="1" fill="hold"/>
                                        <p:tgtEl>
                                          <p:spTgt spid="34820"/>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34822">
                                            <p:txEl>
                                              <p:pRg st="0" end="0"/>
                                            </p:txEl>
                                          </p:spTgt>
                                        </p:tgtEl>
                                        <p:attrNameLst>
                                          <p:attrName>style.visibility</p:attrName>
                                        </p:attrNameLst>
                                      </p:cBhvr>
                                      <p:to>
                                        <p:strVal val="visible"/>
                                      </p:to>
                                    </p:set>
                                    <p:anim to="" calcmode="lin" valueType="num">
                                      <p:cBhvr>
                                        <p:cTn id="20" dur="1" fill="hold"/>
                                        <p:tgtEl>
                                          <p:spTgt spid="34822">
                                            <p:txEl>
                                              <p:pRg st="0" end="0"/>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34823"/>
                                        </p:tgtEl>
                                        <p:attrNameLst>
                                          <p:attrName>style.visibility</p:attrName>
                                        </p:attrNameLst>
                                      </p:cBhvr>
                                      <p:to>
                                        <p:strVal val="visible"/>
                                      </p:to>
                                    </p:set>
                                    <p:anim to="" calcmode="lin" valueType="num">
                                      <p:cBhvr>
                                        <p:cTn id="23" dur="1" fill="hold"/>
                                        <p:tgtEl>
                                          <p:spTgt spid="348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2" grpId="0" build="allAtOnce"/>
      <p:bldP spid="348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ulticultur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5843" name="Rectangle 3"/>
          <p:cNvSpPr>
            <a:spLocks noGrp="1" noChangeArrowheads="1"/>
          </p:cNvSpPr>
          <p:nvPr>
            <p:ph type="title"/>
          </p:nvPr>
        </p:nvSpPr>
        <p:spPr>
          <a:xfrm>
            <a:off x="457200" y="76200"/>
            <a:ext cx="8229600" cy="1143000"/>
          </a:xfrm>
        </p:spPr>
        <p:txBody>
          <a:bodyPr/>
          <a:lstStyle/>
          <a:p>
            <a:pPr eaLnBrk="1" hangingPunct="1"/>
            <a:r>
              <a:rPr lang="en-US" sz="4000" b="1" smtClean="0">
                <a:solidFill>
                  <a:schemeClr val="accent2"/>
                </a:solidFill>
                <a:latin typeface="Times New Roman" pitchFamily="18" charset="0"/>
              </a:rPr>
              <a:t>Your Five Questions: </a:t>
            </a:r>
            <a:br>
              <a:rPr lang="en-US" sz="4000" b="1" smtClean="0">
                <a:solidFill>
                  <a:schemeClr val="accent2"/>
                </a:solidFill>
                <a:latin typeface="Times New Roman" pitchFamily="18" charset="0"/>
              </a:rPr>
            </a:br>
            <a:r>
              <a:rPr lang="en-US" sz="4000" b="1" smtClean="0">
                <a:solidFill>
                  <a:schemeClr val="accent2"/>
                </a:solidFill>
                <a:latin typeface="Times New Roman" pitchFamily="18" charset="0"/>
              </a:rPr>
              <a:t>Answers?</a:t>
            </a:r>
          </a:p>
        </p:txBody>
      </p:sp>
      <p:sp>
        <p:nvSpPr>
          <p:cNvPr id="35844" name="Text Box 4"/>
          <p:cNvSpPr txBox="1">
            <a:spLocks noChangeArrowheads="1"/>
          </p:cNvSpPr>
          <p:nvPr/>
        </p:nvSpPr>
        <p:spPr bwMode="auto">
          <a:xfrm>
            <a:off x="0" y="2057400"/>
            <a:ext cx="9144000" cy="4556125"/>
          </a:xfrm>
          <a:prstGeom prst="rect">
            <a:avLst/>
          </a:prstGeom>
          <a:noFill/>
          <a:ln w="9525">
            <a:noFill/>
            <a:miter lim="800000"/>
            <a:headEnd/>
            <a:tailEnd/>
          </a:ln>
        </p:spPr>
        <p:txBody>
          <a:bodyPr>
            <a:spAutoFit/>
          </a:bodyPr>
          <a:lstStyle/>
          <a:p>
            <a:endParaRPr lang="en-US"/>
          </a:p>
          <a:p>
            <a:pPr algn="ctr"/>
            <a:r>
              <a:rPr lang="en-US" sz="3200" b="1">
                <a:latin typeface="Times New Roman" pitchFamily="18" charset="0"/>
              </a:rPr>
              <a:t>Return to the questions you asked at the beginning of the chapter…</a:t>
            </a:r>
          </a:p>
          <a:p>
            <a:pPr algn="ctr"/>
            <a:endParaRPr lang="en-US" sz="3200" b="1">
              <a:latin typeface="Times New Roman" pitchFamily="18" charset="0"/>
            </a:endParaRPr>
          </a:p>
          <a:p>
            <a:pPr algn="ctr"/>
            <a:endParaRPr lang="en-US" sz="3200" b="1">
              <a:latin typeface="Times New Roman" pitchFamily="18" charset="0"/>
            </a:endParaRPr>
          </a:p>
          <a:p>
            <a:pPr algn="ctr"/>
            <a:r>
              <a:rPr lang="en-US" sz="3200" b="1">
                <a:latin typeface="Times New Roman" pitchFamily="18" charset="0"/>
              </a:rPr>
              <a:t>Can you answer the rest of them…now? </a:t>
            </a:r>
          </a:p>
          <a:p>
            <a:pPr algn="ctr"/>
            <a:endParaRPr lang="en-US" sz="2400" b="1">
              <a:latin typeface="Times New Roman" pitchFamily="18" charset="0"/>
            </a:endParaRPr>
          </a:p>
          <a:p>
            <a:pPr algn="ctr"/>
            <a:endParaRPr lang="en-US" sz="3200" b="1">
              <a:latin typeface="Times New Roman" pitchFamily="18" charset="0"/>
            </a:endParaRPr>
          </a:p>
          <a:p>
            <a:endParaRPr lang="en-US" sz="3200" b="1">
              <a:latin typeface="Times New Roman" pitchFamily="18" charset="0"/>
            </a:endParaRPr>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5843"/>
                                        </p:tgtEl>
                                        <p:attrNameLst>
                                          <p:attrName>style.visibility</p:attrName>
                                        </p:attrNameLst>
                                      </p:cBhvr>
                                      <p:to>
                                        <p:strVal val="visible"/>
                                      </p:to>
                                    </p:set>
                                    <p:anim to="" calcmode="lin" valueType="num">
                                      <p:cBhvr>
                                        <p:cTn id="7" dur="1" fill="hold"/>
                                        <p:tgtEl>
                                          <p:spTgt spid="3584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5844">
                                            <p:txEl>
                                              <p:pRg st="1" end="1"/>
                                            </p:txEl>
                                          </p:spTgt>
                                        </p:tgtEl>
                                        <p:attrNameLst>
                                          <p:attrName>style.visibility</p:attrName>
                                        </p:attrNameLst>
                                      </p:cBhvr>
                                      <p:to>
                                        <p:strVal val="visible"/>
                                      </p:to>
                                    </p:set>
                                    <p:anim to="" calcmode="lin" valueType="num">
                                      <p:cBhvr>
                                        <p:cTn id="12" dur="1" fill="hold"/>
                                        <p:tgtEl>
                                          <p:spTgt spid="3584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5844">
                                            <p:txEl>
                                              <p:pRg st="4" end="4"/>
                                            </p:txEl>
                                          </p:spTgt>
                                        </p:tgtEl>
                                        <p:attrNameLst>
                                          <p:attrName>style.visibility</p:attrName>
                                        </p:attrNameLst>
                                      </p:cBhvr>
                                      <p:to>
                                        <p:strVal val="visible"/>
                                      </p:to>
                                    </p:set>
                                    <p:anim to="" calcmode="lin" valueType="num">
                                      <p:cBhvr>
                                        <p:cTn id="17" dur="1" fill="hold"/>
                                        <p:tgtEl>
                                          <p:spTgt spid="3584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ulticultur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6867" name="Rectangle 3"/>
          <p:cNvSpPr>
            <a:spLocks noGrp="1" noChangeArrowheads="1"/>
          </p:cNvSpPr>
          <p:nvPr>
            <p:ph type="title"/>
          </p:nvPr>
        </p:nvSpPr>
        <p:spPr>
          <a:xfrm>
            <a:off x="457200" y="76200"/>
            <a:ext cx="8229600" cy="1143000"/>
          </a:xfrm>
          <a:noFill/>
        </p:spPr>
        <p:txBody>
          <a:bodyPr/>
          <a:lstStyle/>
          <a:p>
            <a:pPr eaLnBrk="1" hangingPunct="1"/>
            <a:r>
              <a:rPr lang="en-US" b="1" smtClean="0">
                <a:solidFill>
                  <a:schemeClr val="accent2"/>
                </a:solidFill>
                <a:latin typeface="Times New Roman" pitchFamily="18" charset="0"/>
              </a:rPr>
              <a:t>And Finally…</a:t>
            </a:r>
          </a:p>
        </p:txBody>
      </p:sp>
      <p:sp>
        <p:nvSpPr>
          <p:cNvPr id="36868" name="Text Box 4"/>
          <p:cNvSpPr txBox="1">
            <a:spLocks noChangeArrowheads="1"/>
          </p:cNvSpPr>
          <p:nvPr/>
        </p:nvSpPr>
        <p:spPr bwMode="auto">
          <a:xfrm>
            <a:off x="0" y="1828800"/>
            <a:ext cx="9144000" cy="5386388"/>
          </a:xfrm>
          <a:prstGeom prst="rect">
            <a:avLst/>
          </a:prstGeom>
          <a:noFill/>
          <a:ln w="9525">
            <a:noFill/>
            <a:miter lim="800000"/>
            <a:headEnd/>
            <a:tailEnd/>
          </a:ln>
        </p:spPr>
        <p:txBody>
          <a:bodyPr>
            <a:spAutoFit/>
          </a:bodyPr>
          <a:lstStyle/>
          <a:p>
            <a:pPr algn="ctr"/>
            <a:r>
              <a:rPr lang="en-US" sz="2400" b="1">
                <a:latin typeface="Times New Roman" pitchFamily="18" charset="0"/>
              </a:rPr>
              <a:t>Complete your </a:t>
            </a:r>
            <a:r>
              <a:rPr lang="en-US" sz="2400" b="1">
                <a:solidFill>
                  <a:srgbClr val="FF3300"/>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 or phrase that would be considered important in helping you with your …</a:t>
            </a:r>
          </a:p>
          <a:p>
            <a:pPr algn="ctr"/>
            <a:endParaRPr lang="en-US" sz="2400" b="1">
              <a:latin typeface="Times New Roman" pitchFamily="18" charset="0"/>
            </a:endParaRPr>
          </a:p>
          <a:p>
            <a:pPr algn="ctr"/>
            <a:r>
              <a:rPr lang="en-US" sz="2400" b="1">
                <a:solidFill>
                  <a:srgbClr val="FF3300"/>
                </a:solidFill>
                <a:latin typeface="Times New Roman" pitchFamily="18" charset="0"/>
              </a:rPr>
              <a:t>Four Corners Debate!</a:t>
            </a:r>
          </a:p>
          <a:p>
            <a:pPr algn="ctr"/>
            <a:endParaRPr lang="en-US" sz="2400" b="1">
              <a:solidFill>
                <a:srgbClr val="FF3300"/>
              </a:solidFill>
              <a:latin typeface="Times New Roman" pitchFamily="18" charset="0"/>
            </a:endParaRPr>
          </a:p>
          <a:p>
            <a:pPr algn="ctr"/>
            <a:r>
              <a:rPr lang="en-US" sz="2400" b="1">
                <a:latin typeface="Times New Roman" pitchFamily="18" charset="0"/>
              </a:rPr>
              <a:t>Any suggestions as to what you should include?</a:t>
            </a:r>
          </a:p>
          <a:p>
            <a:pPr algn="ctr"/>
            <a:endParaRPr lang="en-US" sz="2400" b="1">
              <a:latin typeface="Times New Roman" pitchFamily="18" charset="0"/>
            </a:endParaRPr>
          </a:p>
          <a:p>
            <a:pPr algn="ctr"/>
            <a:r>
              <a:rPr lang="en-US" sz="2400" b="1">
                <a:latin typeface="Times New Roman" pitchFamily="18" charset="0"/>
              </a:rPr>
              <a:t>Also</a:t>
            </a:r>
          </a:p>
          <a:p>
            <a:pPr algn="ctr"/>
            <a:endParaRPr lang="en-US" sz="2400" b="1">
              <a:latin typeface="Times New Roman" pitchFamily="18" charset="0"/>
            </a:endParaRPr>
          </a:p>
          <a:p>
            <a:pPr algn="ctr"/>
            <a:r>
              <a:rPr lang="en-US" sz="2400" b="1">
                <a:latin typeface="Times New Roman" pitchFamily="18" charset="0"/>
              </a:rPr>
              <a:t>Review your challenge for this Related Issue!</a:t>
            </a:r>
          </a:p>
          <a:p>
            <a:pPr algn="ctr"/>
            <a:endParaRPr lang="en-US" sz="2400" b="1">
              <a:latin typeface="Times New Roman" pitchFamily="18" charset="0"/>
            </a:endParaRPr>
          </a:p>
          <a:p>
            <a:pPr>
              <a:spcBef>
                <a:spcPct val="50000"/>
              </a:spcBef>
            </a:pPr>
            <a:endParaRPr lang="en-US" sz="24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6868">
                                            <p:txEl>
                                              <p:pRg st="0" end="0"/>
                                            </p:txEl>
                                          </p:spTgt>
                                        </p:tgtEl>
                                        <p:attrNameLst>
                                          <p:attrName>style.visibility</p:attrName>
                                        </p:attrNameLst>
                                      </p:cBhvr>
                                      <p:to>
                                        <p:strVal val="visible"/>
                                      </p:to>
                                    </p:set>
                                    <p:anim to="" calcmode="lin" valueType="num">
                                      <p:cBhvr>
                                        <p:cTn id="12" dur="1" fill="hold"/>
                                        <p:tgtEl>
                                          <p:spTgt spid="36868">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6868">
                                            <p:txEl>
                                              <p:pRg st="2" end="2"/>
                                            </p:txEl>
                                          </p:spTgt>
                                        </p:tgtEl>
                                        <p:attrNameLst>
                                          <p:attrName>style.visibility</p:attrName>
                                        </p:attrNameLst>
                                      </p:cBhvr>
                                      <p:to>
                                        <p:strVal val="visible"/>
                                      </p:to>
                                    </p:set>
                                    <p:anim to="" calcmode="lin" valueType="num">
                                      <p:cBhvr>
                                        <p:cTn id="17" dur="1" fill="hold"/>
                                        <p:tgtEl>
                                          <p:spTgt spid="36868">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6868">
                                            <p:txEl>
                                              <p:pRg st="4" end="4"/>
                                            </p:txEl>
                                          </p:spTgt>
                                        </p:tgtEl>
                                        <p:attrNameLst>
                                          <p:attrName>style.visibility</p:attrName>
                                        </p:attrNameLst>
                                      </p:cBhvr>
                                      <p:to>
                                        <p:strVal val="visible"/>
                                      </p:to>
                                    </p:set>
                                    <p:anim to="" calcmode="lin" valueType="num">
                                      <p:cBhvr>
                                        <p:cTn id="22" dur="1" fill="hold"/>
                                        <p:tgtEl>
                                          <p:spTgt spid="36868">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6868">
                                            <p:txEl>
                                              <p:pRg st="6" end="6"/>
                                            </p:txEl>
                                          </p:spTgt>
                                        </p:tgtEl>
                                        <p:attrNameLst>
                                          <p:attrName>style.visibility</p:attrName>
                                        </p:attrNameLst>
                                      </p:cBhvr>
                                      <p:to>
                                        <p:strVal val="visible"/>
                                      </p:to>
                                    </p:set>
                                    <p:anim to="" calcmode="lin" valueType="num">
                                      <p:cBhvr>
                                        <p:cTn id="27" dur="1" fill="hold"/>
                                        <p:tgtEl>
                                          <p:spTgt spid="36868">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6868">
                                            <p:txEl>
                                              <p:pRg st="8" end="8"/>
                                            </p:txEl>
                                          </p:spTgt>
                                        </p:tgtEl>
                                        <p:attrNameLst>
                                          <p:attrName>style.visibility</p:attrName>
                                        </p:attrNameLst>
                                      </p:cBhvr>
                                      <p:to>
                                        <p:strVal val="visible"/>
                                      </p:to>
                                    </p:set>
                                    <p:anim to="" calcmode="lin" valueType="num">
                                      <p:cBhvr>
                                        <p:cTn id="32" dur="1" fill="hold"/>
                                        <p:tgtEl>
                                          <p:spTgt spid="36868">
                                            <p:txEl>
                                              <p:pRg st="8" end="8"/>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6868">
                                            <p:txEl>
                                              <p:pRg st="10" end="10"/>
                                            </p:txEl>
                                          </p:spTgt>
                                        </p:tgtEl>
                                        <p:attrNameLst>
                                          <p:attrName>style.visibility</p:attrName>
                                        </p:attrNameLst>
                                      </p:cBhvr>
                                      <p:to>
                                        <p:strVal val="visible"/>
                                      </p:to>
                                    </p:set>
                                    <p:anim to="" calcmode="lin" valueType="num">
                                      <p:cBhvr>
                                        <p:cTn id="37" dur="1" fill="hold"/>
                                        <p:tgtEl>
                                          <p:spTgt spid="36868">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18" name="Picture 2" descr="multicultur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7891" name="Rectangle 3"/>
          <p:cNvSpPr>
            <a:spLocks noGrp="1" noChangeArrowheads="1"/>
          </p:cNvSpPr>
          <p:nvPr>
            <p:ph type="title"/>
          </p:nvPr>
        </p:nvSpPr>
        <p:spPr>
          <a:xfrm>
            <a:off x="457200" y="76200"/>
            <a:ext cx="8229600" cy="1143000"/>
          </a:xfrm>
        </p:spPr>
        <p:txBody>
          <a:bodyPr/>
          <a:lstStyle/>
          <a:p>
            <a:pPr eaLnBrk="1" hangingPunct="1"/>
            <a:r>
              <a:rPr lang="en-US" b="1" smtClean="0">
                <a:solidFill>
                  <a:srgbClr val="FF0000"/>
                </a:solidFill>
                <a:latin typeface="Times New Roman" pitchFamily="18" charset="0"/>
              </a:rPr>
              <a:t>Chapter Quiz</a:t>
            </a:r>
          </a:p>
        </p:txBody>
      </p:sp>
      <p:sp>
        <p:nvSpPr>
          <p:cNvPr id="37892" name="Text Box 4"/>
          <p:cNvSpPr txBox="1">
            <a:spLocks noChangeArrowheads="1"/>
          </p:cNvSpPr>
          <p:nvPr/>
        </p:nvSpPr>
        <p:spPr bwMode="auto">
          <a:xfrm>
            <a:off x="0" y="1295400"/>
            <a:ext cx="9144000" cy="5360988"/>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Be ready for your quiz on Tuesday!!</a:t>
            </a:r>
          </a:p>
          <a:p>
            <a:pPr algn="ctr">
              <a:spcBef>
                <a:spcPct val="50000"/>
              </a:spcBef>
            </a:pPr>
            <a:r>
              <a:rPr lang="en-US" sz="2400" b="1">
                <a:latin typeface="Times New Roman" pitchFamily="18" charset="0"/>
              </a:rPr>
              <a:t>Prepare by responding to the following:</a:t>
            </a:r>
          </a:p>
          <a:p>
            <a:pPr algn="ctr">
              <a:spcBef>
                <a:spcPct val="50000"/>
              </a:spcBef>
            </a:pPr>
            <a:endParaRPr lang="en-US" sz="1000" b="1">
              <a:latin typeface="Times New Roman" pitchFamily="18" charset="0"/>
            </a:endParaRPr>
          </a:p>
          <a:p>
            <a:pPr algn="ctr">
              <a:spcBef>
                <a:spcPct val="50000"/>
              </a:spcBef>
            </a:pPr>
            <a:r>
              <a:rPr lang="en-US" b="1">
                <a:solidFill>
                  <a:schemeClr val="accent2"/>
                </a:solidFill>
                <a:latin typeface="Times New Roman" pitchFamily="18" charset="0"/>
              </a:rPr>
              <a:t>How did historical globalization affect Canada?</a:t>
            </a:r>
          </a:p>
          <a:p>
            <a:pPr algn="ctr">
              <a:spcBef>
                <a:spcPct val="50000"/>
              </a:spcBef>
            </a:pPr>
            <a:endParaRPr lang="en-US" b="1">
              <a:solidFill>
                <a:schemeClr val="accent2"/>
              </a:solidFill>
              <a:latin typeface="Times New Roman" pitchFamily="18" charset="0"/>
            </a:endParaRPr>
          </a:p>
          <a:p>
            <a:pPr algn="ctr">
              <a:spcBef>
                <a:spcPct val="50000"/>
              </a:spcBef>
            </a:pPr>
            <a:r>
              <a:rPr lang="en-US" b="1">
                <a:solidFill>
                  <a:schemeClr val="accent2"/>
                </a:solidFill>
                <a:latin typeface="Times New Roman" pitchFamily="18" charset="0"/>
              </a:rPr>
              <a:t>Explain how both the British and the French left lasting legacies in Canada</a:t>
            </a:r>
          </a:p>
          <a:p>
            <a:pPr algn="ctr">
              <a:spcBef>
                <a:spcPct val="50000"/>
              </a:spcBef>
            </a:pPr>
            <a:endParaRPr lang="en-US" b="1">
              <a:solidFill>
                <a:schemeClr val="accent2"/>
              </a:solidFill>
              <a:latin typeface="Times New Roman" pitchFamily="18" charset="0"/>
            </a:endParaRPr>
          </a:p>
          <a:p>
            <a:pPr algn="ctr">
              <a:spcBef>
                <a:spcPct val="50000"/>
              </a:spcBef>
            </a:pPr>
            <a:r>
              <a:rPr lang="en-US" b="1">
                <a:solidFill>
                  <a:schemeClr val="accent2"/>
                </a:solidFill>
                <a:latin typeface="Times New Roman" pitchFamily="18" charset="0"/>
              </a:rPr>
              <a:t>Did colonization have a positive or negative affect on the Indigenous people of Canada?</a:t>
            </a:r>
          </a:p>
          <a:p>
            <a:pPr algn="ctr">
              <a:spcBef>
                <a:spcPct val="50000"/>
              </a:spcBef>
            </a:pPr>
            <a:endParaRPr lang="en-US" b="1">
              <a:solidFill>
                <a:schemeClr val="accent2"/>
              </a:solidFill>
              <a:latin typeface="Times New Roman" pitchFamily="18" charset="0"/>
            </a:endParaRPr>
          </a:p>
          <a:p>
            <a:pPr algn="ctr">
              <a:spcBef>
                <a:spcPct val="50000"/>
              </a:spcBef>
            </a:pPr>
            <a:r>
              <a:rPr lang="en-US" b="1">
                <a:solidFill>
                  <a:schemeClr val="accent2"/>
                </a:solidFill>
                <a:latin typeface="Times New Roman" pitchFamily="18" charset="0"/>
              </a:rPr>
              <a:t>Canadian Indigenous land claims:  Positive or Negative?</a:t>
            </a:r>
          </a:p>
          <a:p>
            <a:pPr algn="ctr">
              <a:spcBef>
                <a:spcPct val="50000"/>
              </a:spcBef>
            </a:pPr>
            <a:endParaRPr lang="en-US" b="1">
              <a:solidFill>
                <a:schemeClr val="accent2"/>
              </a:solidFill>
              <a:latin typeface="Times New Roman" pitchFamily="18" charset="0"/>
            </a:endParaRPr>
          </a:p>
          <a:p>
            <a:pPr algn="ctr">
              <a:spcBef>
                <a:spcPct val="50000"/>
              </a:spcBef>
            </a:pPr>
            <a:r>
              <a:rPr lang="en-US" b="1">
                <a:solidFill>
                  <a:schemeClr val="accent2"/>
                </a:solidFill>
                <a:latin typeface="Times New Roman" pitchFamily="18" charset="0"/>
              </a:rPr>
              <a:t>Early immigration in Canada – What did it look like?</a:t>
            </a:r>
          </a:p>
          <a:p>
            <a:pPr algn="ctr">
              <a:spcBef>
                <a:spcPct val="50000"/>
              </a:spcBef>
            </a:pPr>
            <a:endParaRPr lang="en-US" b="1">
              <a:solidFill>
                <a:schemeClr val="accent2"/>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7891"/>
                                        </p:tgtEl>
                                        <p:attrNameLst>
                                          <p:attrName>style.visibility</p:attrName>
                                        </p:attrNameLst>
                                      </p:cBhvr>
                                      <p:to>
                                        <p:strVal val="visible"/>
                                      </p:to>
                                    </p:set>
                                    <p:anim to="" calcmode="lin" valueType="num">
                                      <p:cBhvr>
                                        <p:cTn id="7" dur="1" fill="hold"/>
                                        <p:tgtEl>
                                          <p:spTgt spid="3789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7892">
                                            <p:txEl>
                                              <p:pRg st="0" end="0"/>
                                            </p:txEl>
                                          </p:spTgt>
                                        </p:tgtEl>
                                        <p:attrNameLst>
                                          <p:attrName>style.visibility</p:attrName>
                                        </p:attrNameLst>
                                      </p:cBhvr>
                                      <p:to>
                                        <p:strVal val="visible"/>
                                      </p:to>
                                    </p:set>
                                    <p:anim to="" calcmode="lin" valueType="num">
                                      <p:cBhvr>
                                        <p:cTn id="12" dur="1" fill="hold"/>
                                        <p:tgtEl>
                                          <p:spTgt spid="37892">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7892">
                                            <p:txEl>
                                              <p:pRg st="1" end="1"/>
                                            </p:txEl>
                                          </p:spTgt>
                                        </p:tgtEl>
                                        <p:attrNameLst>
                                          <p:attrName>style.visibility</p:attrName>
                                        </p:attrNameLst>
                                      </p:cBhvr>
                                      <p:to>
                                        <p:strVal val="visible"/>
                                      </p:to>
                                    </p:set>
                                    <p:anim to="" calcmode="lin" valueType="num">
                                      <p:cBhvr>
                                        <p:cTn id="17" dur="1" fill="hold"/>
                                        <p:tgtEl>
                                          <p:spTgt spid="37892">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 to="" calcmode="lin" valueType="num">
                                      <p:cBhvr>
                                        <p:cTn id="22" dur="1" fill="hold"/>
                                        <p:tgtEl>
                                          <p:spTgt spid="37892">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7892">
                                            <p:txEl>
                                              <p:pRg st="5" end="5"/>
                                            </p:txEl>
                                          </p:spTgt>
                                        </p:tgtEl>
                                        <p:attrNameLst>
                                          <p:attrName>style.visibility</p:attrName>
                                        </p:attrNameLst>
                                      </p:cBhvr>
                                      <p:to>
                                        <p:strVal val="visible"/>
                                      </p:to>
                                    </p:set>
                                    <p:anim to="" calcmode="lin" valueType="num">
                                      <p:cBhvr>
                                        <p:cTn id="27" dur="1" fill="hold"/>
                                        <p:tgtEl>
                                          <p:spTgt spid="37892">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7892">
                                            <p:txEl>
                                              <p:pRg st="7" end="7"/>
                                            </p:txEl>
                                          </p:spTgt>
                                        </p:tgtEl>
                                        <p:attrNameLst>
                                          <p:attrName>style.visibility</p:attrName>
                                        </p:attrNameLst>
                                      </p:cBhvr>
                                      <p:to>
                                        <p:strVal val="visible"/>
                                      </p:to>
                                    </p:set>
                                    <p:anim to="" calcmode="lin" valueType="num">
                                      <p:cBhvr>
                                        <p:cTn id="32" dur="1" fill="hold"/>
                                        <p:tgtEl>
                                          <p:spTgt spid="37892">
                                            <p:txEl>
                                              <p:pRg st="7" end="7"/>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7892">
                                            <p:txEl>
                                              <p:pRg st="9" end="9"/>
                                            </p:txEl>
                                          </p:spTgt>
                                        </p:tgtEl>
                                        <p:attrNameLst>
                                          <p:attrName>style.visibility</p:attrName>
                                        </p:attrNameLst>
                                      </p:cBhvr>
                                      <p:to>
                                        <p:strVal val="visible"/>
                                      </p:to>
                                    </p:set>
                                    <p:anim to="" calcmode="lin" valueType="num">
                                      <p:cBhvr>
                                        <p:cTn id="37" dur="1" fill="hold"/>
                                        <p:tgtEl>
                                          <p:spTgt spid="37892">
                                            <p:txEl>
                                              <p:pRg st="9" end="9"/>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7892">
                                            <p:txEl>
                                              <p:pRg st="11" end="11"/>
                                            </p:txEl>
                                          </p:spTgt>
                                        </p:tgtEl>
                                        <p:attrNameLst>
                                          <p:attrName>style.visibility</p:attrName>
                                        </p:attrNameLst>
                                      </p:cBhvr>
                                      <p:to>
                                        <p:strVal val="visible"/>
                                      </p:to>
                                    </p:set>
                                    <p:anim to="" calcmode="lin" valueType="num">
                                      <p:cBhvr>
                                        <p:cTn id="42" dur="1" fill="hold"/>
                                        <p:tgtEl>
                                          <p:spTgt spid="37892">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1812Jansonsinking"/>
          <p:cNvPicPr>
            <a:picLocks noChangeAspect="1" noChangeArrowheads="1"/>
          </p:cNvPicPr>
          <p:nvPr/>
        </p:nvPicPr>
        <p:blipFill>
          <a:blip r:embed="rId2" cstate="print">
            <a:lum bright="50000" contrast="-70000"/>
          </a:blip>
          <a:srcRect/>
          <a:stretch>
            <a:fillRect/>
          </a:stretch>
        </p:blipFill>
        <p:spPr bwMode="auto">
          <a:xfrm>
            <a:off x="0" y="0"/>
            <a:ext cx="9144000" cy="6848475"/>
          </a:xfrm>
          <a:prstGeom prst="rect">
            <a:avLst/>
          </a:prstGeom>
          <a:noFill/>
          <a:ln w="9525">
            <a:noFill/>
            <a:miter lim="800000"/>
            <a:headEnd/>
            <a:tailEnd/>
          </a:ln>
        </p:spPr>
      </p:pic>
      <p:sp>
        <p:nvSpPr>
          <p:cNvPr id="2" name="Rectangle 2"/>
          <p:cNvSpPr>
            <a:spLocks noGrp="1" noChangeArrowheads="1"/>
          </p:cNvSpPr>
          <p:nvPr>
            <p:ph type="title"/>
          </p:nvPr>
        </p:nvSpPr>
        <p:spPr>
          <a:xfrm>
            <a:off x="457200" y="76200"/>
            <a:ext cx="8229600" cy="1143000"/>
          </a:xfrm>
        </p:spPr>
        <p:txBody>
          <a:bodyPr/>
          <a:lstStyle/>
          <a:p>
            <a:pPr eaLnBrk="1" hangingPunct="1"/>
            <a:r>
              <a:rPr lang="en-US" sz="4000" b="1" smtClean="0">
                <a:solidFill>
                  <a:schemeClr val="accent2"/>
                </a:solidFill>
                <a:latin typeface="Times New Roman" pitchFamily="18" charset="0"/>
              </a:rPr>
              <a:t>First Nations and European Settlers</a:t>
            </a:r>
          </a:p>
        </p:txBody>
      </p:sp>
      <p:sp>
        <p:nvSpPr>
          <p:cNvPr id="5124" name="Rectangle 3"/>
          <p:cNvSpPr>
            <a:spLocks noGrp="1" noChangeArrowheads="1"/>
          </p:cNvSpPr>
          <p:nvPr>
            <p:ph type="body" idx="1"/>
          </p:nvPr>
        </p:nvSpPr>
        <p:spPr/>
        <p:txBody>
          <a:bodyPr/>
          <a:lstStyle/>
          <a:p>
            <a:pPr algn="ctr" eaLnBrk="1" hangingPunct="1">
              <a:buFontTx/>
              <a:buNone/>
            </a:pPr>
            <a:endParaRPr lang="en-US" smtClean="0">
              <a:latin typeface="Times New Roman" pitchFamily="18" charset="0"/>
            </a:endParaRPr>
          </a:p>
        </p:txBody>
      </p:sp>
      <p:pic>
        <p:nvPicPr>
          <p:cNvPr id="5125" name="Picture 5" descr="Figure 7-4.jpg"/>
          <p:cNvPicPr>
            <a:picLocks noChangeAspect="1" noChangeArrowheads="1"/>
          </p:cNvPicPr>
          <p:nvPr/>
        </p:nvPicPr>
        <p:blipFill>
          <a:blip r:embed="rId3" cstate="print"/>
          <a:srcRect/>
          <a:stretch>
            <a:fillRect/>
          </a:stretch>
        </p:blipFill>
        <p:spPr bwMode="auto">
          <a:xfrm>
            <a:off x="2746375" y="1676400"/>
            <a:ext cx="3741738" cy="5029200"/>
          </a:xfrm>
          <a:prstGeom prst="rect">
            <a:avLst/>
          </a:prstGeom>
          <a:noFill/>
          <a:ln w="9525">
            <a:noFill/>
            <a:miter lim="800000"/>
            <a:headEnd/>
            <a:tailEnd/>
          </a:ln>
        </p:spPr>
      </p:pic>
      <p:sp>
        <p:nvSpPr>
          <p:cNvPr id="5126" name="Text Box 6"/>
          <p:cNvSpPr txBox="1">
            <a:spLocks noChangeArrowheads="1"/>
          </p:cNvSpPr>
          <p:nvPr/>
        </p:nvSpPr>
        <p:spPr bwMode="auto">
          <a:xfrm>
            <a:off x="609600" y="2438400"/>
            <a:ext cx="1752600" cy="25638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Why might the language of treaties like this have led to problems for the First Nations peoples who signed them?</a:t>
            </a:r>
          </a:p>
        </p:txBody>
      </p:sp>
      <p:sp>
        <p:nvSpPr>
          <p:cNvPr id="5128" name="Text Box 8"/>
          <p:cNvSpPr txBox="1">
            <a:spLocks noChangeArrowheads="1"/>
          </p:cNvSpPr>
          <p:nvPr/>
        </p:nvSpPr>
        <p:spPr bwMode="auto">
          <a:xfrm>
            <a:off x="6781800" y="3305175"/>
            <a:ext cx="17526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Can you complete the </a:t>
            </a:r>
            <a:r>
              <a:rPr lang="en-US" b="1" i="1">
                <a:latin typeface="Times New Roman" pitchFamily="18" charset="0"/>
              </a:rPr>
              <a:t>Activity</a:t>
            </a:r>
            <a:r>
              <a:rPr lang="en-US" b="1">
                <a:latin typeface="Times New Roman" pitchFamily="18" charset="0"/>
              </a:rPr>
              <a:t> on page 164?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 to="" calcmode="lin" valueType="num">
                                      <p:cBhvr>
                                        <p:cTn id="10" dur="1" fill="hold"/>
                                        <p:tgtEl>
                                          <p:spTgt spid="512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126"/>
                                        </p:tgtEl>
                                        <p:attrNameLst>
                                          <p:attrName>style.visibility</p:attrName>
                                        </p:attrNameLst>
                                      </p:cBhvr>
                                      <p:to>
                                        <p:strVal val="visible"/>
                                      </p:to>
                                    </p:set>
                                    <p:anim to="" calcmode="lin" valueType="num">
                                      <p:cBhvr>
                                        <p:cTn id="13" dur="1" fill="hold"/>
                                        <p:tgtEl>
                                          <p:spTgt spid="512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5128"/>
                                        </p:tgtEl>
                                        <p:attrNameLst>
                                          <p:attrName>style.visibility</p:attrName>
                                        </p:attrNameLst>
                                      </p:cBhvr>
                                      <p:to>
                                        <p:strVal val="visible"/>
                                      </p:to>
                                    </p:set>
                                    <p:anim to="" calcmode="lin" valueType="num">
                                      <p:cBhvr>
                                        <p:cTn id="18" dur="1" fill="hold"/>
                                        <p:tgtEl>
                                          <p:spTgt spid="51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26" grpId="0"/>
      <p:bldP spid="51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1812Jansonsinking"/>
          <p:cNvPicPr>
            <a:picLocks noChangeAspect="1" noChangeArrowheads="1"/>
          </p:cNvPicPr>
          <p:nvPr/>
        </p:nvPicPr>
        <p:blipFill>
          <a:blip r:embed="rId2" cstate="print">
            <a:lum bright="50000" contrast="-70000"/>
          </a:blip>
          <a:srcRect/>
          <a:stretch>
            <a:fillRect/>
          </a:stretch>
        </p:blipFill>
        <p:spPr bwMode="auto">
          <a:xfrm>
            <a:off x="0" y="0"/>
            <a:ext cx="9144000" cy="6848475"/>
          </a:xfrm>
          <a:prstGeom prst="rect">
            <a:avLst/>
          </a:prstGeom>
          <a:noFill/>
          <a:ln w="9525">
            <a:noFill/>
            <a:miter lim="800000"/>
            <a:headEnd/>
            <a:tailEnd/>
          </a:ln>
        </p:spPr>
      </p:pic>
      <p:sp>
        <p:nvSpPr>
          <p:cNvPr id="2" name="Rectangle 2"/>
          <p:cNvSpPr>
            <a:spLocks noGrp="1" noChangeArrowheads="1"/>
          </p:cNvSpPr>
          <p:nvPr>
            <p:ph type="title"/>
          </p:nvPr>
        </p:nvSpPr>
        <p:spPr>
          <a:xfrm>
            <a:off x="457200" y="76200"/>
            <a:ext cx="8229600" cy="1630363"/>
          </a:xfrm>
        </p:spPr>
        <p:txBody>
          <a:bodyPr/>
          <a:lstStyle/>
          <a:p>
            <a:pPr eaLnBrk="1" hangingPunct="1"/>
            <a:r>
              <a:rPr lang="en-US" b="1" smtClean="0">
                <a:solidFill>
                  <a:schemeClr val="accent2"/>
                </a:solidFill>
                <a:latin typeface="Times New Roman" pitchFamily="18" charset="0"/>
              </a:rPr>
              <a:t>Your Five Questions: </a:t>
            </a:r>
            <a:br>
              <a:rPr lang="en-US" b="1" smtClean="0">
                <a:solidFill>
                  <a:schemeClr val="accent2"/>
                </a:solidFill>
                <a:latin typeface="Times New Roman" pitchFamily="18" charset="0"/>
              </a:rPr>
            </a:br>
            <a:r>
              <a:rPr lang="en-US" b="1" smtClean="0">
                <a:solidFill>
                  <a:schemeClr val="accent2"/>
                </a:solidFill>
                <a:latin typeface="Times New Roman" pitchFamily="18" charset="0"/>
              </a:rPr>
              <a:t>Answers?</a:t>
            </a:r>
          </a:p>
        </p:txBody>
      </p:sp>
      <p:sp>
        <p:nvSpPr>
          <p:cNvPr id="6147" name="Rectangle 3"/>
          <p:cNvSpPr>
            <a:spLocks noGrp="1" noChangeArrowheads="1"/>
          </p:cNvSpPr>
          <p:nvPr>
            <p:ph type="body" idx="1"/>
          </p:nvPr>
        </p:nvSpPr>
        <p:spPr>
          <a:xfrm>
            <a:off x="0" y="1600200"/>
            <a:ext cx="9144000" cy="4525963"/>
          </a:xfrm>
        </p:spPr>
        <p:txBody>
          <a:bodyPr/>
          <a:lstStyle/>
          <a:p>
            <a:pPr algn="ctr" eaLnBrk="1" hangingPunct="1">
              <a:buFontTx/>
              <a:buNone/>
            </a:pPr>
            <a:endParaRPr lang="en-US" smtClean="0">
              <a:latin typeface="Times New Roman" pitchFamily="18" charset="0"/>
            </a:endParaRPr>
          </a:p>
          <a:p>
            <a:pPr algn="ctr" eaLnBrk="1" hangingPunct="1">
              <a:buFontTx/>
              <a:buNone/>
            </a:pPr>
            <a:endParaRPr lang="en-US" smtClean="0">
              <a:latin typeface="Times New Roman" pitchFamily="18" charset="0"/>
            </a:endParaRPr>
          </a:p>
          <a:p>
            <a:pPr algn="ctr" eaLnBrk="1" hangingPunct="1">
              <a:buFontTx/>
              <a:buNone/>
            </a:pPr>
            <a:r>
              <a:rPr lang="en-US" sz="2800" b="1" smtClean="0">
                <a:latin typeface="Times New Roman" pitchFamily="18" charset="0"/>
              </a:rPr>
              <a:t>Return to the questions you asked at the beginning of the chapter…</a:t>
            </a:r>
          </a:p>
          <a:p>
            <a:pPr algn="ctr" eaLnBrk="1" hangingPunct="1">
              <a:buFontTx/>
              <a:buNone/>
            </a:pPr>
            <a:endParaRPr lang="en-US" sz="2800" b="1" smtClean="0">
              <a:latin typeface="Times New Roman" pitchFamily="18" charset="0"/>
            </a:endParaRPr>
          </a:p>
          <a:p>
            <a:pPr algn="ctr" eaLnBrk="1" hangingPunct="1">
              <a:buFontTx/>
              <a:buNone/>
            </a:pPr>
            <a:r>
              <a:rPr lang="en-US" sz="2800" b="1" smtClean="0">
                <a:latin typeface="Times New Roman" pitchFamily="18" charset="0"/>
              </a:rPr>
              <a:t>Can you answer any of them?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47">
                                            <p:txEl>
                                              <p:pRg st="2" end="2"/>
                                            </p:txEl>
                                          </p:spTgt>
                                        </p:tgtEl>
                                        <p:attrNameLst>
                                          <p:attrName>style.visibility</p:attrName>
                                        </p:attrNameLst>
                                      </p:cBhvr>
                                      <p:to>
                                        <p:strVal val="visible"/>
                                      </p:to>
                                    </p:set>
                                    <p:anim to="" calcmode="lin" valueType="num">
                                      <p:cBhvr>
                                        <p:cTn id="10" dur="1" fill="hold"/>
                                        <p:tgtEl>
                                          <p:spTgt spid="6147">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147">
                                            <p:txEl>
                                              <p:pRg st="4" end="4"/>
                                            </p:txEl>
                                          </p:spTgt>
                                        </p:tgtEl>
                                        <p:attrNameLst>
                                          <p:attrName>style.visibility</p:attrName>
                                        </p:attrNameLst>
                                      </p:cBhvr>
                                      <p:to>
                                        <p:strVal val="visible"/>
                                      </p:to>
                                    </p:set>
                                    <p:anim to="" calcmode="lin" valueType="num">
                                      <p:cBhvr>
                                        <p:cTn id="13" dur="1" fill="hold"/>
                                        <p:tgtEl>
                                          <p:spTgt spid="614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1812Jansonsinking"/>
          <p:cNvPicPr>
            <a:picLocks noChangeAspect="1" noChangeArrowheads="1"/>
          </p:cNvPicPr>
          <p:nvPr/>
        </p:nvPicPr>
        <p:blipFill>
          <a:blip r:embed="rId2" cstate="print">
            <a:lum bright="50000" contrast="-70000"/>
          </a:blip>
          <a:srcRect/>
          <a:stretch>
            <a:fillRect/>
          </a:stretch>
        </p:blipFill>
        <p:spPr bwMode="auto">
          <a:xfrm>
            <a:off x="0" y="0"/>
            <a:ext cx="9144000" cy="6848475"/>
          </a:xfrm>
          <a:prstGeom prst="rect">
            <a:avLst/>
          </a:prstGeom>
          <a:noFill/>
          <a:ln w="9525">
            <a:noFill/>
            <a:miter lim="800000"/>
            <a:headEnd/>
            <a:tailEnd/>
          </a:ln>
        </p:spPr>
      </p:pic>
      <p:sp>
        <p:nvSpPr>
          <p:cNvPr id="7173" name="Rectangle 5"/>
          <p:cNvSpPr>
            <a:spLocks noGrp="1" noChangeArrowheads="1"/>
          </p:cNvSpPr>
          <p:nvPr>
            <p:ph type="title"/>
          </p:nvPr>
        </p:nvSpPr>
        <p:spPr>
          <a:xfrm>
            <a:off x="457200" y="76200"/>
            <a:ext cx="8229600" cy="1143000"/>
          </a:xfrm>
          <a:noFill/>
        </p:spPr>
        <p:txBody>
          <a:bodyPr/>
          <a:lstStyle/>
          <a:p>
            <a:pPr eaLnBrk="1" hangingPunct="1"/>
            <a:r>
              <a:rPr lang="en-US" b="1" smtClean="0">
                <a:solidFill>
                  <a:schemeClr val="accent2"/>
                </a:solidFill>
                <a:latin typeface="Times New Roman" pitchFamily="18" charset="0"/>
              </a:rPr>
              <a:t>And Finally…</a:t>
            </a:r>
          </a:p>
        </p:txBody>
      </p:sp>
      <p:sp>
        <p:nvSpPr>
          <p:cNvPr id="7174" name="Rectangle 6"/>
          <p:cNvSpPr>
            <a:spLocks noGrp="1" noChangeArrowheads="1"/>
          </p:cNvSpPr>
          <p:nvPr>
            <p:ph type="body" idx="1"/>
          </p:nvPr>
        </p:nvSpPr>
        <p:spPr>
          <a:xfrm>
            <a:off x="0" y="1905000"/>
            <a:ext cx="9144000" cy="3429000"/>
          </a:xfrm>
          <a:noFill/>
        </p:spPr>
        <p:txBody>
          <a:bodyPr/>
          <a:lstStyle/>
          <a:p>
            <a:pPr algn="ctr" eaLnBrk="1" hangingPunct="1">
              <a:lnSpc>
                <a:spcPct val="80000"/>
              </a:lnSpc>
              <a:buFontTx/>
              <a:buNone/>
            </a:pPr>
            <a:r>
              <a:rPr lang="en-US" sz="2800" smtClean="0">
                <a:latin typeface="Times New Roman" pitchFamily="18" charset="0"/>
              </a:rPr>
              <a:t>Begin a </a:t>
            </a:r>
            <a:r>
              <a:rPr lang="en-US" sz="2800" b="1" smtClean="0">
                <a:latin typeface="Times New Roman" pitchFamily="18" charset="0"/>
              </a:rPr>
              <a:t>list</a:t>
            </a:r>
            <a:r>
              <a:rPr lang="en-US" sz="2800" smtClean="0">
                <a:latin typeface="Times New Roman" pitchFamily="18" charset="0"/>
              </a:rPr>
              <a:t> of terms from this chapter, which include… </a:t>
            </a:r>
          </a:p>
          <a:p>
            <a:pPr algn="ctr" eaLnBrk="1" hangingPunct="1">
              <a:lnSpc>
                <a:spcPct val="80000"/>
              </a:lnSpc>
              <a:buFontTx/>
              <a:buNone/>
            </a:pPr>
            <a:endParaRPr lang="en-US" sz="2800" smtClean="0">
              <a:latin typeface="Times New Roman" pitchFamily="18" charset="0"/>
            </a:endParaRPr>
          </a:p>
          <a:p>
            <a:pPr algn="ctr" eaLnBrk="1" hangingPunct="1">
              <a:lnSpc>
                <a:spcPct val="80000"/>
              </a:lnSpc>
              <a:buFontTx/>
              <a:buNone/>
            </a:pPr>
            <a:r>
              <a:rPr lang="en-US" sz="2800" smtClean="0">
                <a:latin typeface="Times New Roman" pitchFamily="18" charset="0"/>
              </a:rPr>
              <a:t>Any term or phrase that would be considered important in helping you with your …</a:t>
            </a:r>
          </a:p>
          <a:p>
            <a:pPr algn="ctr" eaLnBrk="1" hangingPunct="1">
              <a:lnSpc>
                <a:spcPct val="80000"/>
              </a:lnSpc>
              <a:buFontTx/>
              <a:buNone/>
            </a:pPr>
            <a:endParaRPr lang="en-US" sz="2800" smtClean="0">
              <a:latin typeface="Times New Roman" pitchFamily="18" charset="0"/>
            </a:endParaRPr>
          </a:p>
          <a:p>
            <a:pPr algn="ctr" eaLnBrk="1" hangingPunct="1">
              <a:lnSpc>
                <a:spcPct val="80000"/>
              </a:lnSpc>
              <a:buFontTx/>
              <a:buNone/>
            </a:pPr>
            <a:r>
              <a:rPr lang="en-US" sz="2800" b="1" smtClean="0">
                <a:latin typeface="Times New Roman" pitchFamily="18" charset="0"/>
              </a:rPr>
              <a:t>Four Corners Debate!</a:t>
            </a:r>
          </a:p>
          <a:p>
            <a:pPr algn="ctr" eaLnBrk="1" hangingPunct="1">
              <a:lnSpc>
                <a:spcPct val="80000"/>
              </a:lnSpc>
              <a:buFontTx/>
              <a:buNone/>
            </a:pPr>
            <a:endParaRPr lang="en-US" sz="2800" b="1" smtClean="0">
              <a:latin typeface="Times New Roman" pitchFamily="18" charset="0"/>
            </a:endParaRPr>
          </a:p>
          <a:p>
            <a:pPr algn="ctr" eaLnBrk="1" hangingPunct="1">
              <a:lnSpc>
                <a:spcPct val="80000"/>
              </a:lnSpc>
              <a:buFontTx/>
              <a:buNone/>
            </a:pPr>
            <a:r>
              <a:rPr lang="en-US" sz="2800" smtClean="0">
                <a:latin typeface="Times New Roman" pitchFamily="18" charset="0"/>
              </a:rPr>
              <a:t>Any suggestions as to what you should include?</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3"/>
                                        </p:tgtEl>
                                        <p:attrNameLst>
                                          <p:attrName>style.visibility</p:attrName>
                                        </p:attrNameLst>
                                      </p:cBhvr>
                                      <p:to>
                                        <p:strVal val="visible"/>
                                      </p:to>
                                    </p:set>
                                    <p:anim to="" calcmode="lin" valueType="num">
                                      <p:cBhvr>
                                        <p:cTn id="7" dur="1" fill="hold"/>
                                        <p:tgtEl>
                                          <p:spTgt spid="717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174">
                                            <p:txEl>
                                              <p:pRg st="0" end="0"/>
                                            </p:txEl>
                                          </p:spTgt>
                                        </p:tgtEl>
                                        <p:attrNameLst>
                                          <p:attrName>style.visibility</p:attrName>
                                        </p:attrNameLst>
                                      </p:cBhvr>
                                      <p:to>
                                        <p:strVal val="visible"/>
                                      </p:to>
                                    </p:set>
                                    <p:anim to="" calcmode="lin" valueType="num">
                                      <p:cBhvr>
                                        <p:cTn id="10" dur="1" fill="hold"/>
                                        <p:tgtEl>
                                          <p:spTgt spid="7174">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174">
                                            <p:txEl>
                                              <p:pRg st="2" end="2"/>
                                            </p:txEl>
                                          </p:spTgt>
                                        </p:tgtEl>
                                        <p:attrNameLst>
                                          <p:attrName>style.visibility</p:attrName>
                                        </p:attrNameLst>
                                      </p:cBhvr>
                                      <p:to>
                                        <p:strVal val="visible"/>
                                      </p:to>
                                    </p:set>
                                    <p:anim to="" calcmode="lin" valueType="num">
                                      <p:cBhvr>
                                        <p:cTn id="13" dur="1" fill="hold"/>
                                        <p:tgtEl>
                                          <p:spTgt spid="7174">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7174">
                                            <p:txEl>
                                              <p:pRg st="4" end="4"/>
                                            </p:txEl>
                                          </p:spTgt>
                                        </p:tgtEl>
                                        <p:attrNameLst>
                                          <p:attrName>style.visibility</p:attrName>
                                        </p:attrNameLst>
                                      </p:cBhvr>
                                      <p:to>
                                        <p:strVal val="visible"/>
                                      </p:to>
                                    </p:set>
                                    <p:anim to="" calcmode="lin" valueType="num">
                                      <p:cBhvr>
                                        <p:cTn id="16" dur="1" fill="hold"/>
                                        <p:tgtEl>
                                          <p:spTgt spid="7174">
                                            <p:txEl>
                                              <p:pRg st="4" end="4"/>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7174">
                                            <p:txEl>
                                              <p:pRg st="6" end="6"/>
                                            </p:txEl>
                                          </p:spTgt>
                                        </p:tgtEl>
                                        <p:attrNameLst>
                                          <p:attrName>style.visibility</p:attrName>
                                        </p:attrNameLst>
                                      </p:cBhvr>
                                      <p:to>
                                        <p:strVal val="visible"/>
                                      </p:to>
                                    </p:set>
                                    <p:anim to="" calcmode="lin" valueType="num">
                                      <p:cBhvr>
                                        <p:cTn id="19" dur="1" fill="hold"/>
                                        <p:tgtEl>
                                          <p:spTgt spid="717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P_29_10"/>
          <p:cNvPicPr>
            <a:picLocks noChangeAspect="1" noChangeArrowheads="1"/>
          </p:cNvPicPr>
          <p:nvPr/>
        </p:nvPicPr>
        <p:blipFill>
          <a:blip r:embed="rId2" cstate="print">
            <a:lum bright="50000" contrast="-70000"/>
          </a:blip>
          <a:srcRect/>
          <a:stretch>
            <a:fillRect/>
          </a:stretch>
        </p:blipFill>
        <p:spPr bwMode="auto">
          <a:xfrm>
            <a:off x="0" y="23813"/>
            <a:ext cx="9144000" cy="6872287"/>
          </a:xfrm>
          <a:prstGeom prst="rect">
            <a:avLst/>
          </a:prstGeom>
          <a:noFill/>
          <a:ln w="9525">
            <a:noFill/>
            <a:miter lim="800000"/>
            <a:headEnd/>
            <a:tailEnd/>
          </a:ln>
        </p:spPr>
      </p:pic>
      <p:sp>
        <p:nvSpPr>
          <p:cNvPr id="8195" name="Rectangle 3"/>
          <p:cNvSpPr>
            <a:spLocks noGrp="1" noChangeArrowheads="1"/>
          </p:cNvSpPr>
          <p:nvPr>
            <p:ph type="subTitle" idx="1"/>
          </p:nvPr>
        </p:nvSpPr>
        <p:spPr>
          <a:xfrm>
            <a:off x="4572000" y="3048000"/>
            <a:ext cx="4572000" cy="609600"/>
          </a:xfrm>
          <a:noFill/>
        </p:spPr>
        <p:txBody>
          <a:bodyPr/>
          <a:lstStyle/>
          <a:p>
            <a:pPr eaLnBrk="1" hangingPunct="1"/>
            <a:r>
              <a:rPr lang="en-US" sz="2400" b="1" smtClean="0">
                <a:latin typeface="Times New Roman" pitchFamily="18" charset="0"/>
              </a:rPr>
              <a:t>Read pages 166 - 167</a:t>
            </a:r>
          </a:p>
        </p:txBody>
      </p:sp>
      <p:pic>
        <p:nvPicPr>
          <p:cNvPr id="8196" name="Picture 4" descr="Bay%20logo%20Eng"/>
          <p:cNvPicPr>
            <a:picLocks noChangeAspect="1" noChangeArrowheads="1"/>
          </p:cNvPicPr>
          <p:nvPr/>
        </p:nvPicPr>
        <p:blipFill>
          <a:blip r:embed="rId3" cstate="print"/>
          <a:srcRect/>
          <a:stretch>
            <a:fillRect/>
          </a:stretch>
        </p:blipFill>
        <p:spPr bwMode="auto">
          <a:xfrm>
            <a:off x="304800" y="228600"/>
            <a:ext cx="5486400" cy="2476500"/>
          </a:xfrm>
          <a:prstGeom prst="rect">
            <a:avLst/>
          </a:prstGeom>
          <a:noFill/>
          <a:ln w="9525">
            <a:noFill/>
            <a:miter lim="800000"/>
            <a:headEnd/>
            <a:tailEnd/>
          </a:ln>
        </p:spPr>
      </p:pic>
      <p:pic>
        <p:nvPicPr>
          <p:cNvPr id="8197" name="Picture 5" descr="Hbc_Logo_CMYK"/>
          <p:cNvPicPr>
            <a:picLocks noChangeAspect="1" noChangeArrowheads="1"/>
          </p:cNvPicPr>
          <p:nvPr/>
        </p:nvPicPr>
        <p:blipFill>
          <a:blip r:embed="rId4" cstate="print"/>
          <a:srcRect/>
          <a:stretch>
            <a:fillRect/>
          </a:stretch>
        </p:blipFill>
        <p:spPr bwMode="auto">
          <a:xfrm>
            <a:off x="1447800" y="2971800"/>
            <a:ext cx="2819400" cy="2554288"/>
          </a:xfrm>
          <a:prstGeom prst="rect">
            <a:avLst/>
          </a:prstGeom>
          <a:noFill/>
          <a:ln w="9525">
            <a:noFill/>
            <a:miter lim="800000"/>
            <a:headEnd/>
            <a:tailEnd/>
          </a:ln>
        </p:spPr>
      </p:pic>
      <p:pic>
        <p:nvPicPr>
          <p:cNvPr id="8198" name="Picture 6" descr="template_hbc_logo"/>
          <p:cNvPicPr>
            <a:picLocks noChangeAspect="1" noChangeArrowheads="1"/>
          </p:cNvPicPr>
          <p:nvPr/>
        </p:nvPicPr>
        <p:blipFill>
          <a:blip r:embed="rId5" cstate="print"/>
          <a:srcRect/>
          <a:stretch>
            <a:fillRect/>
          </a:stretch>
        </p:blipFill>
        <p:spPr bwMode="auto">
          <a:xfrm>
            <a:off x="6096000" y="3810000"/>
            <a:ext cx="1828800" cy="1616075"/>
          </a:xfrm>
          <a:prstGeom prst="rect">
            <a:avLst/>
          </a:prstGeom>
          <a:noFill/>
          <a:ln w="9525">
            <a:noFill/>
            <a:miter lim="800000"/>
            <a:headEnd/>
            <a:tailEnd/>
          </a:ln>
        </p:spPr>
      </p:pic>
      <p:pic>
        <p:nvPicPr>
          <p:cNvPr id="8199" name="Picture 7" descr="hbc_logo"/>
          <p:cNvPicPr>
            <a:picLocks noChangeAspect="1" noChangeArrowheads="1"/>
          </p:cNvPicPr>
          <p:nvPr/>
        </p:nvPicPr>
        <p:blipFill>
          <a:blip r:embed="rId6" cstate="print"/>
          <a:srcRect/>
          <a:stretch>
            <a:fillRect/>
          </a:stretch>
        </p:blipFill>
        <p:spPr bwMode="auto">
          <a:xfrm>
            <a:off x="6172200" y="533400"/>
            <a:ext cx="2362200" cy="2362200"/>
          </a:xfrm>
          <a:prstGeom prst="rect">
            <a:avLst/>
          </a:prstGeom>
          <a:noFill/>
          <a:ln w="9525">
            <a:noFill/>
            <a:miter lim="800000"/>
            <a:headEnd/>
            <a:tailEnd/>
          </a:ln>
        </p:spPr>
      </p:pic>
      <p:sp>
        <p:nvSpPr>
          <p:cNvPr id="8200" name="Rectangle 8"/>
          <p:cNvSpPr>
            <a:spLocks noChangeArrowheads="1"/>
          </p:cNvSpPr>
          <p:nvPr/>
        </p:nvSpPr>
        <p:spPr bwMode="auto">
          <a:xfrm>
            <a:off x="533400" y="5791200"/>
            <a:ext cx="8153400" cy="609600"/>
          </a:xfrm>
          <a:prstGeom prst="rect">
            <a:avLst/>
          </a:prstGeom>
          <a:noFill/>
          <a:ln w="9525">
            <a:noFill/>
            <a:miter lim="800000"/>
            <a:headEnd/>
            <a:tailEnd/>
          </a:ln>
        </p:spPr>
        <p:txBody>
          <a:bodyPr/>
          <a:lstStyle/>
          <a:p>
            <a:pPr algn="ctr">
              <a:spcBef>
                <a:spcPct val="20000"/>
              </a:spcBef>
            </a:pPr>
            <a:r>
              <a:rPr lang="en-US" sz="2400" b="1" dirty="0">
                <a:latin typeface="Times New Roman" pitchFamily="18" charset="0"/>
              </a:rPr>
              <a:t>From 1670 to 1850, create a brief timeline of important events in the history of Hudson’s </a:t>
            </a:r>
            <a:r>
              <a:rPr lang="en-US" sz="2400" b="1" dirty="0" smtClean="0">
                <a:latin typeface="Times New Roman" pitchFamily="18" charset="0"/>
              </a:rPr>
              <a:t>Bay Company</a:t>
            </a:r>
            <a:endParaRPr lang="en-U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to="" calcmode="lin" valueType="num">
                                      <p:cBhvr>
                                        <p:cTn id="7" dur="1" fill="hold"/>
                                        <p:tgtEl>
                                          <p:spTgt spid="819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197"/>
                                        </p:tgtEl>
                                        <p:attrNameLst>
                                          <p:attrName>style.visibility</p:attrName>
                                        </p:attrNameLst>
                                      </p:cBhvr>
                                      <p:to>
                                        <p:strVal val="visible"/>
                                      </p:to>
                                    </p:set>
                                    <p:anim to="" calcmode="lin" valueType="num">
                                      <p:cBhvr>
                                        <p:cTn id="10" dur="1" fill="hold"/>
                                        <p:tgtEl>
                                          <p:spTgt spid="819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199"/>
                                        </p:tgtEl>
                                        <p:attrNameLst>
                                          <p:attrName>style.visibility</p:attrName>
                                        </p:attrNameLst>
                                      </p:cBhvr>
                                      <p:to>
                                        <p:strVal val="visible"/>
                                      </p:to>
                                    </p:set>
                                    <p:anim to="" calcmode="lin" valueType="num">
                                      <p:cBhvr>
                                        <p:cTn id="13" dur="1" fill="hold"/>
                                        <p:tgtEl>
                                          <p:spTgt spid="819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198"/>
                                        </p:tgtEl>
                                        <p:attrNameLst>
                                          <p:attrName>style.visibility</p:attrName>
                                        </p:attrNameLst>
                                      </p:cBhvr>
                                      <p:to>
                                        <p:strVal val="visible"/>
                                      </p:to>
                                    </p:set>
                                    <p:anim to="" calcmode="lin" valueType="num">
                                      <p:cBhvr>
                                        <p:cTn id="16" dur="1" fill="hold"/>
                                        <p:tgtEl>
                                          <p:spTgt spid="8198"/>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8195">
                                            <p:txEl>
                                              <p:pRg st="0" end="0"/>
                                            </p:txEl>
                                          </p:spTgt>
                                        </p:tgtEl>
                                        <p:attrNameLst>
                                          <p:attrName>style.visibility</p:attrName>
                                        </p:attrNameLst>
                                      </p:cBhvr>
                                      <p:to>
                                        <p:strVal val="visible"/>
                                      </p:to>
                                    </p:set>
                                    <p:anim to="" calcmode="lin" valueType="num">
                                      <p:cBhvr>
                                        <p:cTn id="19" dur="1" fill="hold"/>
                                        <p:tgtEl>
                                          <p:spTgt spid="8195">
                                            <p:txEl>
                                              <p:pRg st="0" end="0"/>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8200">
                                            <p:txEl>
                                              <p:pRg st="0" end="0"/>
                                            </p:txEl>
                                          </p:spTgt>
                                        </p:tgtEl>
                                        <p:attrNameLst>
                                          <p:attrName>style.visibility</p:attrName>
                                        </p:attrNameLst>
                                      </p:cBhvr>
                                      <p:to>
                                        <p:strVal val="visible"/>
                                      </p:to>
                                    </p:set>
                                    <p:anim to="" calcmode="lin" valueType="num">
                                      <p:cBhvr>
                                        <p:cTn id="22" dur="1" fill="hold"/>
                                        <p:tgtEl>
                                          <p:spTgt spid="820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20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600px-Hudsons_Bay_Company_Fla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9219" name="Rectangle 3"/>
          <p:cNvSpPr>
            <a:spLocks noGrp="1" noChangeArrowheads="1"/>
          </p:cNvSpPr>
          <p:nvPr>
            <p:ph type="title"/>
          </p:nvPr>
        </p:nvSpPr>
        <p:spPr>
          <a:xfrm>
            <a:off x="0" y="76200"/>
            <a:ext cx="9144000" cy="1143000"/>
          </a:xfrm>
        </p:spPr>
        <p:txBody>
          <a:bodyPr/>
          <a:lstStyle/>
          <a:p>
            <a:pPr eaLnBrk="1" hangingPunct="1"/>
            <a:r>
              <a:rPr lang="en-US" sz="4000" b="1" smtClean="0">
                <a:solidFill>
                  <a:schemeClr val="accent2"/>
                </a:solidFill>
                <a:latin typeface="Times New Roman" pitchFamily="18" charset="0"/>
              </a:rPr>
              <a:t>Conditions for First Nations as the Hudson’s Bay Evolved</a:t>
            </a:r>
          </a:p>
        </p:txBody>
      </p:sp>
      <p:pic>
        <p:nvPicPr>
          <p:cNvPr id="9220" name="Picture 4"/>
          <p:cNvPicPr>
            <a:picLocks noGrp="1" noChangeAspect="1" noChangeArrowheads="1"/>
          </p:cNvPicPr>
          <p:nvPr>
            <p:ph type="body" idx="1"/>
          </p:nvPr>
        </p:nvPicPr>
        <p:blipFill>
          <a:blip r:embed="rId3" cstate="print"/>
          <a:srcRect/>
          <a:stretch>
            <a:fillRect/>
          </a:stretch>
        </p:blipFill>
        <p:spPr>
          <a:xfrm>
            <a:off x="2362200" y="1600200"/>
            <a:ext cx="4362450" cy="5029200"/>
          </a:xfrm>
          <a:noFill/>
        </p:spPr>
      </p:pic>
      <p:sp>
        <p:nvSpPr>
          <p:cNvPr id="9221" name="Text Box 5"/>
          <p:cNvSpPr txBox="1">
            <a:spLocks noChangeArrowheads="1"/>
          </p:cNvSpPr>
          <p:nvPr/>
        </p:nvSpPr>
        <p:spPr bwMode="auto">
          <a:xfrm>
            <a:off x="7239000" y="1752600"/>
            <a:ext cx="1524000" cy="915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Copy and complete the chart</a:t>
            </a:r>
          </a:p>
        </p:txBody>
      </p:sp>
      <p:sp>
        <p:nvSpPr>
          <p:cNvPr id="9222" name="Text Box 6"/>
          <p:cNvSpPr txBox="1">
            <a:spLocks noChangeArrowheads="1"/>
          </p:cNvSpPr>
          <p:nvPr/>
        </p:nvSpPr>
        <p:spPr bwMode="auto">
          <a:xfrm>
            <a:off x="304800" y="1676400"/>
            <a:ext cx="15240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Subjects </a:t>
            </a:r>
            <a:r>
              <a:rPr lang="en-US" b="1" i="1">
                <a:latin typeface="Times New Roman" pitchFamily="18" charset="0"/>
              </a:rPr>
              <a:t>may</a:t>
            </a:r>
            <a:r>
              <a:rPr lang="en-US" b="1">
                <a:latin typeface="Times New Roman" pitchFamily="18" charset="0"/>
              </a:rPr>
              <a:t> include:</a:t>
            </a:r>
          </a:p>
        </p:txBody>
      </p:sp>
      <p:sp>
        <p:nvSpPr>
          <p:cNvPr id="9223" name="Text Box 7"/>
          <p:cNvSpPr txBox="1">
            <a:spLocks noChangeArrowheads="1"/>
          </p:cNvSpPr>
          <p:nvPr/>
        </p:nvSpPr>
        <p:spPr bwMode="auto">
          <a:xfrm>
            <a:off x="2438400" y="2514600"/>
            <a:ext cx="838200" cy="822325"/>
          </a:xfrm>
          <a:prstGeom prst="rect">
            <a:avLst/>
          </a:prstGeom>
          <a:noFill/>
          <a:ln w="9525">
            <a:noFill/>
            <a:miter lim="800000"/>
            <a:headEnd/>
            <a:tailEnd/>
          </a:ln>
        </p:spPr>
        <p:txBody>
          <a:bodyPr>
            <a:spAutoFit/>
          </a:bodyPr>
          <a:lstStyle/>
          <a:p>
            <a:pPr algn="ctr">
              <a:spcBef>
                <a:spcPct val="50000"/>
              </a:spcBef>
            </a:pPr>
            <a:r>
              <a:rPr lang="en-US" sz="1200" b="1" dirty="0">
                <a:latin typeface="Times New Roman" pitchFamily="18" charset="0"/>
              </a:rPr>
              <a:t>Primary Activities of Fur Traders</a:t>
            </a:r>
          </a:p>
        </p:txBody>
      </p:sp>
      <p:sp>
        <p:nvSpPr>
          <p:cNvPr id="9224" name="Text Box 8"/>
          <p:cNvSpPr txBox="1">
            <a:spLocks noChangeArrowheads="1"/>
          </p:cNvSpPr>
          <p:nvPr/>
        </p:nvSpPr>
        <p:spPr bwMode="auto">
          <a:xfrm>
            <a:off x="2438400" y="3627438"/>
            <a:ext cx="838200" cy="639762"/>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Effects  on Wildlife</a:t>
            </a:r>
          </a:p>
        </p:txBody>
      </p:sp>
      <p:sp>
        <p:nvSpPr>
          <p:cNvPr id="9225" name="Text Box 9"/>
          <p:cNvSpPr txBox="1">
            <a:spLocks noChangeArrowheads="1"/>
          </p:cNvSpPr>
          <p:nvPr/>
        </p:nvSpPr>
        <p:spPr bwMode="auto">
          <a:xfrm>
            <a:off x="2362200" y="4572000"/>
            <a:ext cx="914400" cy="765175"/>
          </a:xfrm>
          <a:prstGeom prst="rect">
            <a:avLst/>
          </a:prstGeom>
          <a:noFill/>
          <a:ln w="9525">
            <a:noFill/>
            <a:miter lim="800000"/>
            <a:headEnd/>
            <a:tailEnd/>
          </a:ln>
        </p:spPr>
        <p:txBody>
          <a:bodyPr>
            <a:spAutoFit/>
          </a:bodyPr>
          <a:lstStyle/>
          <a:p>
            <a:pPr algn="ctr">
              <a:spcBef>
                <a:spcPct val="50000"/>
              </a:spcBef>
            </a:pPr>
            <a:r>
              <a:rPr lang="en-US" sz="1100" b="1">
                <a:latin typeface="Times New Roman" pitchFamily="18" charset="0"/>
              </a:rPr>
              <a:t>Changes in Family and Community Life</a:t>
            </a:r>
          </a:p>
        </p:txBody>
      </p:sp>
      <p:sp>
        <p:nvSpPr>
          <p:cNvPr id="9226" name="Text Box 10"/>
          <p:cNvSpPr txBox="1">
            <a:spLocks noChangeArrowheads="1"/>
          </p:cNvSpPr>
          <p:nvPr/>
        </p:nvSpPr>
        <p:spPr bwMode="auto">
          <a:xfrm>
            <a:off x="2362200" y="5791200"/>
            <a:ext cx="838200" cy="457200"/>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Value of Furs</a:t>
            </a:r>
          </a:p>
        </p:txBody>
      </p:sp>
      <p:sp>
        <p:nvSpPr>
          <p:cNvPr id="9227" name="Text Box 11"/>
          <p:cNvSpPr txBox="1">
            <a:spLocks noChangeArrowheads="1"/>
          </p:cNvSpPr>
          <p:nvPr/>
        </p:nvSpPr>
        <p:spPr bwMode="auto">
          <a:xfrm>
            <a:off x="6781800" y="3048000"/>
            <a:ext cx="2362200" cy="366713"/>
          </a:xfrm>
          <a:prstGeom prst="rect">
            <a:avLst/>
          </a:prstGeom>
          <a:noFill/>
          <a:ln w="9525">
            <a:noFill/>
            <a:miter lim="800000"/>
            <a:headEnd/>
            <a:tailEnd/>
          </a:ln>
        </p:spPr>
        <p:txBody>
          <a:bodyPr>
            <a:spAutoFit/>
          </a:bodyPr>
          <a:lstStyle/>
          <a:p>
            <a:pPr algn="ctr">
              <a:spcBef>
                <a:spcPct val="50000"/>
              </a:spcBef>
            </a:pPr>
            <a:endParaRPr lang="en-US"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221">
                                            <p:txEl>
                                              <p:pRg st="0" end="0"/>
                                            </p:txEl>
                                          </p:spTgt>
                                        </p:tgtEl>
                                        <p:attrNameLst>
                                          <p:attrName>style.visibility</p:attrName>
                                        </p:attrNameLst>
                                      </p:cBhvr>
                                      <p:to>
                                        <p:strVal val="visible"/>
                                      </p:to>
                                    </p:set>
                                    <p:anim to="" calcmode="lin" valueType="num">
                                      <p:cBhvr>
                                        <p:cTn id="10" dur="1" fill="hold"/>
                                        <p:tgtEl>
                                          <p:spTgt spid="9221">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anim to="" calcmode="lin" valueType="num">
                                      <p:cBhvr>
                                        <p:cTn id="13" dur="1" fill="hold"/>
                                        <p:tgtEl>
                                          <p:spTgt spid="9220"/>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9222">
                                            <p:txEl>
                                              <p:pRg st="0" end="0"/>
                                            </p:txEl>
                                          </p:spTgt>
                                        </p:tgtEl>
                                        <p:attrNameLst>
                                          <p:attrName>style.visibility</p:attrName>
                                        </p:attrNameLst>
                                      </p:cBhvr>
                                      <p:to>
                                        <p:strVal val="visible"/>
                                      </p:to>
                                    </p:set>
                                    <p:anim to="" calcmode="lin" valueType="num">
                                      <p:cBhvr>
                                        <p:cTn id="16" dur="1" fill="hold"/>
                                        <p:tgtEl>
                                          <p:spTgt spid="9222">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9223">
                                            <p:txEl>
                                              <p:pRg st="0" end="0"/>
                                            </p:txEl>
                                          </p:spTgt>
                                        </p:tgtEl>
                                        <p:attrNameLst>
                                          <p:attrName>style.visibility</p:attrName>
                                        </p:attrNameLst>
                                      </p:cBhvr>
                                      <p:to>
                                        <p:strVal val="visible"/>
                                      </p:to>
                                    </p:set>
                                    <p:anim to="" calcmode="lin" valueType="num">
                                      <p:cBhvr>
                                        <p:cTn id="21" dur="1" fill="hold"/>
                                        <p:tgtEl>
                                          <p:spTgt spid="9223">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9224">
                                            <p:txEl>
                                              <p:pRg st="0" end="0"/>
                                            </p:txEl>
                                          </p:spTgt>
                                        </p:tgtEl>
                                        <p:attrNameLst>
                                          <p:attrName>style.visibility</p:attrName>
                                        </p:attrNameLst>
                                      </p:cBhvr>
                                      <p:to>
                                        <p:strVal val="visible"/>
                                      </p:to>
                                    </p:set>
                                    <p:anim to="" calcmode="lin" valueType="num">
                                      <p:cBhvr>
                                        <p:cTn id="26" dur="1" fill="hold"/>
                                        <p:tgtEl>
                                          <p:spTgt spid="9224">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9225">
                                            <p:txEl>
                                              <p:pRg st="0" end="0"/>
                                            </p:txEl>
                                          </p:spTgt>
                                        </p:tgtEl>
                                        <p:attrNameLst>
                                          <p:attrName>style.visibility</p:attrName>
                                        </p:attrNameLst>
                                      </p:cBhvr>
                                      <p:to>
                                        <p:strVal val="visible"/>
                                      </p:to>
                                    </p:set>
                                    <p:anim to="" calcmode="lin" valueType="num">
                                      <p:cBhvr>
                                        <p:cTn id="31" dur="1" fill="hold"/>
                                        <p:tgtEl>
                                          <p:spTgt spid="9225">
                                            <p:txEl>
                                              <p:pRg st="0" end="0"/>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9226">
                                            <p:txEl>
                                              <p:pRg st="0" end="0"/>
                                            </p:txEl>
                                          </p:spTgt>
                                        </p:tgtEl>
                                        <p:attrNameLst>
                                          <p:attrName>style.visibility</p:attrName>
                                        </p:attrNameLst>
                                      </p:cBhvr>
                                      <p:to>
                                        <p:strVal val="visible"/>
                                      </p:to>
                                    </p:set>
                                    <p:anim to="" calcmode="lin" valueType="num">
                                      <p:cBhvr>
                                        <p:cTn id="36" dur="1" fill="hold"/>
                                        <p:tgtEl>
                                          <p:spTgt spid="922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600px-Hudsons_Bay_Company_Fla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type="title"/>
          </p:nvPr>
        </p:nvSpPr>
        <p:spPr>
          <a:xfrm>
            <a:off x="0" y="0"/>
            <a:ext cx="9144000" cy="1143000"/>
          </a:xfrm>
        </p:spPr>
        <p:txBody>
          <a:bodyPr/>
          <a:lstStyle/>
          <a:p>
            <a:pPr eaLnBrk="1" hangingPunct="1"/>
            <a:r>
              <a:rPr lang="en-US" sz="4000" b="1" smtClean="0">
                <a:solidFill>
                  <a:schemeClr val="accent2"/>
                </a:solidFill>
                <a:latin typeface="Times New Roman" pitchFamily="18" charset="0"/>
              </a:rPr>
              <a:t>Hudson’s Bay Company </a:t>
            </a:r>
            <a:br>
              <a:rPr lang="en-US" sz="4000" b="1" smtClean="0">
                <a:solidFill>
                  <a:schemeClr val="accent2"/>
                </a:solidFill>
                <a:latin typeface="Times New Roman" pitchFamily="18" charset="0"/>
              </a:rPr>
            </a:br>
            <a:r>
              <a:rPr lang="en-US" sz="1600" b="1" smtClean="0">
                <a:solidFill>
                  <a:schemeClr val="tx1"/>
                </a:solidFill>
                <a:latin typeface="Times New Roman" pitchFamily="18" charset="0"/>
              </a:rPr>
              <a:t>Opinions on the Hudson’s Bay Company monopoly on the fur trade in Rupert’s Land were divided</a:t>
            </a:r>
            <a:r>
              <a:rPr lang="en-US" sz="1800" smtClean="0">
                <a:solidFill>
                  <a:schemeClr val="tx1"/>
                </a:solidFill>
                <a:latin typeface="Times New Roman" pitchFamily="18" charset="0"/>
              </a:rPr>
              <a:t/>
            </a:r>
            <a:br>
              <a:rPr lang="en-US" sz="1800" smtClean="0">
                <a:solidFill>
                  <a:schemeClr val="tx1"/>
                </a:solidFill>
                <a:latin typeface="Times New Roman" pitchFamily="18" charset="0"/>
              </a:rPr>
            </a:br>
            <a:endParaRPr lang="en-US" sz="1800" smtClean="0">
              <a:solidFill>
                <a:schemeClr val="tx1"/>
              </a:solidFill>
              <a:latin typeface="Times New Roman" pitchFamily="18" charset="0"/>
            </a:endParaRPr>
          </a:p>
        </p:txBody>
      </p:sp>
      <p:sp>
        <p:nvSpPr>
          <p:cNvPr id="10244" name="Rectangle 4"/>
          <p:cNvSpPr>
            <a:spLocks noGrp="1" noChangeArrowheads="1"/>
          </p:cNvSpPr>
          <p:nvPr>
            <p:ph type="body" idx="1"/>
          </p:nvPr>
        </p:nvSpPr>
        <p:spPr>
          <a:xfrm>
            <a:off x="457200" y="1219200"/>
            <a:ext cx="8229600" cy="4953000"/>
          </a:xfrm>
        </p:spPr>
        <p:txBody>
          <a:bodyPr/>
          <a:lstStyle/>
          <a:p>
            <a:pPr algn="ctr" eaLnBrk="1" hangingPunct="1">
              <a:lnSpc>
                <a:spcPct val="90000"/>
              </a:lnSpc>
              <a:buFontTx/>
              <a:buNone/>
            </a:pPr>
            <a:r>
              <a:rPr lang="en-US" sz="2800" smtClean="0">
                <a:latin typeface="Times New Roman" pitchFamily="18" charset="0"/>
              </a:rPr>
              <a:t>Write a paragraph response for the </a:t>
            </a:r>
            <a:r>
              <a:rPr lang="en-US" sz="2800" b="1" smtClean="0">
                <a:latin typeface="Times New Roman" pitchFamily="18" charset="0"/>
              </a:rPr>
              <a:t>possible</a:t>
            </a:r>
            <a:r>
              <a:rPr lang="en-US" sz="2800" smtClean="0">
                <a:latin typeface="Times New Roman" pitchFamily="18" charset="0"/>
              </a:rPr>
              <a:t> </a:t>
            </a:r>
            <a:r>
              <a:rPr lang="en-US" sz="2800" b="1" smtClean="0">
                <a:latin typeface="Times New Roman" pitchFamily="18" charset="0"/>
              </a:rPr>
              <a:t>opinions</a:t>
            </a:r>
            <a:r>
              <a:rPr lang="en-US" sz="2800" smtClean="0">
                <a:latin typeface="Times New Roman" pitchFamily="18" charset="0"/>
              </a:rPr>
              <a:t> for </a:t>
            </a:r>
            <a:r>
              <a:rPr lang="en-US" sz="2800" i="1" smtClean="0">
                <a:latin typeface="Times New Roman" pitchFamily="18" charset="0"/>
              </a:rPr>
              <a:t>one</a:t>
            </a:r>
            <a:r>
              <a:rPr lang="en-US" sz="2800" smtClean="0">
                <a:latin typeface="Times New Roman" pitchFamily="18" charset="0"/>
              </a:rPr>
              <a:t> of the following stakeholders:</a:t>
            </a:r>
          </a:p>
          <a:p>
            <a:pPr algn="ctr" eaLnBrk="1" hangingPunct="1">
              <a:lnSpc>
                <a:spcPct val="90000"/>
              </a:lnSpc>
              <a:buFontTx/>
              <a:buNone/>
            </a:pPr>
            <a:r>
              <a:rPr lang="en-US" b="1" smtClean="0">
                <a:latin typeface="Times New Roman" pitchFamily="18" charset="0"/>
              </a:rPr>
              <a:t>An HBC official</a:t>
            </a:r>
          </a:p>
          <a:p>
            <a:pPr algn="ctr" eaLnBrk="1" hangingPunct="1">
              <a:lnSpc>
                <a:spcPct val="90000"/>
              </a:lnSpc>
              <a:buFontTx/>
              <a:buNone/>
            </a:pPr>
            <a:endParaRPr lang="en-US" b="1" smtClean="0">
              <a:latin typeface="Times New Roman" pitchFamily="18" charset="0"/>
            </a:endParaRPr>
          </a:p>
          <a:p>
            <a:pPr algn="ctr" eaLnBrk="1" hangingPunct="1">
              <a:lnSpc>
                <a:spcPct val="90000"/>
              </a:lnSpc>
              <a:buFontTx/>
              <a:buNone/>
            </a:pPr>
            <a:r>
              <a:rPr lang="en-US" b="1" smtClean="0">
                <a:latin typeface="Times New Roman" pitchFamily="18" charset="0"/>
              </a:rPr>
              <a:t>A Cree go-between</a:t>
            </a:r>
          </a:p>
          <a:p>
            <a:pPr algn="ctr" eaLnBrk="1" hangingPunct="1">
              <a:lnSpc>
                <a:spcPct val="90000"/>
              </a:lnSpc>
              <a:buFontTx/>
              <a:buNone/>
            </a:pPr>
            <a:endParaRPr lang="en-US" b="1" smtClean="0">
              <a:latin typeface="Times New Roman" pitchFamily="18" charset="0"/>
            </a:endParaRPr>
          </a:p>
          <a:p>
            <a:pPr algn="ctr" eaLnBrk="1" hangingPunct="1">
              <a:lnSpc>
                <a:spcPct val="90000"/>
              </a:lnSpc>
              <a:buFontTx/>
              <a:buNone/>
            </a:pPr>
            <a:r>
              <a:rPr lang="en-US" b="1" smtClean="0">
                <a:latin typeface="Times New Roman" pitchFamily="18" charset="0"/>
              </a:rPr>
              <a:t>A First Nations or Métis Trapper</a:t>
            </a:r>
          </a:p>
          <a:p>
            <a:pPr algn="ctr" eaLnBrk="1" hangingPunct="1">
              <a:lnSpc>
                <a:spcPct val="90000"/>
              </a:lnSpc>
              <a:buFontTx/>
              <a:buNone/>
            </a:pPr>
            <a:endParaRPr lang="en-US" b="1" smtClean="0">
              <a:latin typeface="Times New Roman" pitchFamily="18" charset="0"/>
            </a:endParaRPr>
          </a:p>
          <a:p>
            <a:pPr algn="ctr" eaLnBrk="1" hangingPunct="1">
              <a:lnSpc>
                <a:spcPct val="90000"/>
              </a:lnSpc>
              <a:buFontTx/>
              <a:buNone/>
            </a:pPr>
            <a:r>
              <a:rPr lang="en-US" b="1" smtClean="0">
                <a:latin typeface="Times New Roman" pitchFamily="18" charset="0"/>
              </a:rPr>
              <a:t>A North West Company Partner</a:t>
            </a:r>
          </a:p>
          <a:p>
            <a:pPr algn="ctr" eaLnBrk="1" hangingPunct="1">
              <a:lnSpc>
                <a:spcPct val="90000"/>
              </a:lnSpc>
              <a:buFontTx/>
              <a:buNone/>
            </a:pPr>
            <a:endParaRPr lang="en-US" smtClean="0">
              <a:latin typeface="Times New Roman" pitchFamily="18" charset="0"/>
            </a:endParaRPr>
          </a:p>
        </p:txBody>
      </p:sp>
      <p:sp>
        <p:nvSpPr>
          <p:cNvPr id="10245" name="Text Box 5"/>
          <p:cNvSpPr txBox="1">
            <a:spLocks noChangeArrowheads="1"/>
          </p:cNvSpPr>
          <p:nvPr/>
        </p:nvSpPr>
        <p:spPr bwMode="auto">
          <a:xfrm>
            <a:off x="0" y="2590800"/>
            <a:ext cx="9144000" cy="517525"/>
          </a:xfrm>
          <a:prstGeom prst="rect">
            <a:avLst/>
          </a:prstGeom>
          <a:noFill/>
          <a:ln w="9525">
            <a:noFill/>
            <a:miter lim="800000"/>
            <a:headEnd/>
            <a:tailEnd/>
          </a:ln>
        </p:spPr>
        <p:txBody>
          <a:bodyPr>
            <a:spAutoFit/>
          </a:bodyPr>
          <a:lstStyle/>
          <a:p>
            <a:pPr algn="ctr">
              <a:spcBef>
                <a:spcPct val="50000"/>
              </a:spcBef>
            </a:pPr>
            <a:r>
              <a:rPr lang="en-US" sz="1400" b="1" i="1">
                <a:latin typeface="Times New Roman" pitchFamily="18" charset="0"/>
              </a:rPr>
              <a:t>The monopoly is good for the share holders of the company because it is profitable, it makes it easy to control the fur trade, and the trappers know who they are trading with and the conditions under which they will trade.</a:t>
            </a:r>
          </a:p>
        </p:txBody>
      </p:sp>
      <p:sp>
        <p:nvSpPr>
          <p:cNvPr id="10246" name="Text Box 6"/>
          <p:cNvSpPr txBox="1">
            <a:spLocks noChangeArrowheads="1"/>
          </p:cNvSpPr>
          <p:nvPr/>
        </p:nvSpPr>
        <p:spPr bwMode="auto">
          <a:xfrm>
            <a:off x="0" y="3657600"/>
            <a:ext cx="9144000" cy="517525"/>
          </a:xfrm>
          <a:prstGeom prst="rect">
            <a:avLst/>
          </a:prstGeom>
          <a:noFill/>
          <a:ln w="9525">
            <a:noFill/>
            <a:miter lim="800000"/>
            <a:headEnd/>
            <a:tailEnd/>
          </a:ln>
        </p:spPr>
        <p:txBody>
          <a:bodyPr>
            <a:spAutoFit/>
          </a:bodyPr>
          <a:lstStyle/>
          <a:p>
            <a:pPr algn="ctr">
              <a:spcBef>
                <a:spcPct val="50000"/>
              </a:spcBef>
            </a:pPr>
            <a:r>
              <a:rPr lang="en-US" sz="1400" b="1" i="1">
                <a:latin typeface="Times New Roman" pitchFamily="18" charset="0"/>
              </a:rPr>
              <a:t>The monopoly limits me because there is only one place to take the furs and the company dictates the price.  The Cree do a lot of the work – and make less.</a:t>
            </a:r>
          </a:p>
        </p:txBody>
      </p:sp>
      <p:sp>
        <p:nvSpPr>
          <p:cNvPr id="10247" name="Text Box 7"/>
          <p:cNvSpPr txBox="1">
            <a:spLocks noChangeArrowheads="1"/>
          </p:cNvSpPr>
          <p:nvPr/>
        </p:nvSpPr>
        <p:spPr bwMode="auto">
          <a:xfrm>
            <a:off x="76200" y="4800600"/>
            <a:ext cx="9144000" cy="304800"/>
          </a:xfrm>
          <a:prstGeom prst="rect">
            <a:avLst/>
          </a:prstGeom>
          <a:noFill/>
          <a:ln w="9525">
            <a:noFill/>
            <a:miter lim="800000"/>
            <a:headEnd/>
            <a:tailEnd/>
          </a:ln>
        </p:spPr>
        <p:txBody>
          <a:bodyPr>
            <a:spAutoFit/>
          </a:bodyPr>
          <a:lstStyle/>
          <a:p>
            <a:pPr algn="ctr">
              <a:spcBef>
                <a:spcPct val="50000"/>
              </a:spcBef>
            </a:pPr>
            <a:r>
              <a:rPr lang="en-US" sz="1400" b="1" i="1">
                <a:latin typeface="Times New Roman" pitchFamily="18" charset="0"/>
              </a:rPr>
              <a:t>I get too little in return for my furs and I can’t take them anywhere else.  The HBC has all the power and I have none</a:t>
            </a:r>
          </a:p>
        </p:txBody>
      </p:sp>
      <p:sp>
        <p:nvSpPr>
          <p:cNvPr id="10248" name="Text Box 8"/>
          <p:cNvSpPr txBox="1">
            <a:spLocks noChangeArrowheads="1"/>
          </p:cNvSpPr>
          <p:nvPr/>
        </p:nvSpPr>
        <p:spPr bwMode="auto">
          <a:xfrm>
            <a:off x="0" y="5791200"/>
            <a:ext cx="9144000" cy="517525"/>
          </a:xfrm>
          <a:prstGeom prst="rect">
            <a:avLst/>
          </a:prstGeom>
          <a:noFill/>
          <a:ln w="9525">
            <a:noFill/>
            <a:miter lim="800000"/>
            <a:headEnd/>
            <a:tailEnd/>
          </a:ln>
        </p:spPr>
        <p:txBody>
          <a:bodyPr>
            <a:spAutoFit/>
          </a:bodyPr>
          <a:lstStyle/>
          <a:p>
            <a:pPr algn="ctr">
              <a:spcBef>
                <a:spcPct val="50000"/>
              </a:spcBef>
            </a:pPr>
            <a:r>
              <a:rPr lang="en-US" sz="1400" b="1" i="1">
                <a:latin typeface="Times New Roman" pitchFamily="18" charset="0"/>
              </a:rPr>
              <a:t>The HBC controls the trade and it makes all the rules.  Our company can serve traders and trappers better because we are meeting them in their lodges and we pay more for furs.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 to="" calcmode="lin" valueType="num">
                                      <p:cBhvr>
                                        <p:cTn id="7" dur="1" fill="hold"/>
                                        <p:tgtEl>
                                          <p:spTgt spid="1024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 to="" calcmode="lin" valueType="num">
                                      <p:cBhvr>
                                        <p:cTn id="12" dur="1" fill="hold"/>
                                        <p:tgtEl>
                                          <p:spTgt spid="1024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244">
                                            <p:txEl>
                                              <p:pRg st="1" end="1"/>
                                            </p:txEl>
                                          </p:spTgt>
                                        </p:tgtEl>
                                        <p:attrNameLst>
                                          <p:attrName>style.visibility</p:attrName>
                                        </p:attrNameLst>
                                      </p:cBhvr>
                                      <p:to>
                                        <p:strVal val="visible"/>
                                      </p:to>
                                    </p:set>
                                    <p:anim to="" calcmode="lin" valueType="num">
                                      <p:cBhvr>
                                        <p:cTn id="17" dur="1" fill="hold"/>
                                        <p:tgtEl>
                                          <p:spTgt spid="1024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244">
                                            <p:txEl>
                                              <p:pRg st="3" end="3"/>
                                            </p:txEl>
                                          </p:spTgt>
                                        </p:tgtEl>
                                        <p:attrNameLst>
                                          <p:attrName>style.visibility</p:attrName>
                                        </p:attrNameLst>
                                      </p:cBhvr>
                                      <p:to>
                                        <p:strVal val="visible"/>
                                      </p:to>
                                    </p:set>
                                    <p:anim to="" calcmode="lin" valueType="num">
                                      <p:cBhvr>
                                        <p:cTn id="22" dur="1" fill="hold"/>
                                        <p:tgtEl>
                                          <p:spTgt spid="1024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244">
                                            <p:txEl>
                                              <p:pRg st="5" end="5"/>
                                            </p:txEl>
                                          </p:spTgt>
                                        </p:tgtEl>
                                        <p:attrNameLst>
                                          <p:attrName>style.visibility</p:attrName>
                                        </p:attrNameLst>
                                      </p:cBhvr>
                                      <p:to>
                                        <p:strVal val="visible"/>
                                      </p:to>
                                    </p:set>
                                    <p:anim to="" calcmode="lin" valueType="num">
                                      <p:cBhvr>
                                        <p:cTn id="27" dur="1" fill="hold"/>
                                        <p:tgtEl>
                                          <p:spTgt spid="10244">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244">
                                            <p:txEl>
                                              <p:pRg st="7" end="7"/>
                                            </p:txEl>
                                          </p:spTgt>
                                        </p:tgtEl>
                                        <p:attrNameLst>
                                          <p:attrName>style.visibility</p:attrName>
                                        </p:attrNameLst>
                                      </p:cBhvr>
                                      <p:to>
                                        <p:strVal val="visible"/>
                                      </p:to>
                                    </p:set>
                                    <p:anim to="" calcmode="lin" valueType="num">
                                      <p:cBhvr>
                                        <p:cTn id="32" dur="1" fill="hold"/>
                                        <p:tgtEl>
                                          <p:spTgt spid="10244">
                                            <p:txEl>
                                              <p:pRg st="7" end="7"/>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0245"/>
                                        </p:tgtEl>
                                        <p:attrNameLst>
                                          <p:attrName>style.visibility</p:attrName>
                                        </p:attrNameLst>
                                      </p:cBhvr>
                                      <p:to>
                                        <p:strVal val="visible"/>
                                      </p:to>
                                    </p:set>
                                    <p:anim to="" calcmode="lin" valueType="num">
                                      <p:cBhvr>
                                        <p:cTn id="37" dur="1" fill="hold"/>
                                        <p:tgtEl>
                                          <p:spTgt spid="10245"/>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0246"/>
                                        </p:tgtEl>
                                        <p:attrNameLst>
                                          <p:attrName>style.visibility</p:attrName>
                                        </p:attrNameLst>
                                      </p:cBhvr>
                                      <p:to>
                                        <p:strVal val="visible"/>
                                      </p:to>
                                    </p:set>
                                    <p:anim to="" calcmode="lin" valueType="num">
                                      <p:cBhvr>
                                        <p:cTn id="42" dur="1" fill="hold"/>
                                        <p:tgtEl>
                                          <p:spTgt spid="10246"/>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0247"/>
                                        </p:tgtEl>
                                        <p:attrNameLst>
                                          <p:attrName>style.visibility</p:attrName>
                                        </p:attrNameLst>
                                      </p:cBhvr>
                                      <p:to>
                                        <p:strVal val="visible"/>
                                      </p:to>
                                    </p:set>
                                    <p:anim to="" calcmode="lin" valueType="num">
                                      <p:cBhvr>
                                        <p:cTn id="47" dur="1" fill="hold"/>
                                        <p:tgtEl>
                                          <p:spTgt spid="10247"/>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0248"/>
                                        </p:tgtEl>
                                        <p:attrNameLst>
                                          <p:attrName>style.visibility</p:attrName>
                                        </p:attrNameLst>
                                      </p:cBhvr>
                                      <p:to>
                                        <p:strVal val="visible"/>
                                      </p:to>
                                    </p:set>
                                    <p:anim to="" calcmode="lin" valueType="num">
                                      <p:cBhvr>
                                        <p:cTn id="52" dur="1" fill="hold"/>
                                        <p:tgtEl>
                                          <p:spTgt spid="102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5" grpId="0"/>
      <p:bldP spid="10246" grpId="0"/>
      <p:bldP spid="10247" grpId="0"/>
      <p:bldP spid="1024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2222</TotalTime>
  <Words>1686</Words>
  <Application>Microsoft Office PowerPoint</Application>
  <PresentationFormat>On-screen Show (4:3)</PresentationFormat>
  <Paragraphs>253</Paragraphs>
  <Slides>36</Slides>
  <Notes>0</Notes>
  <HiddenSlides>1</HiddenSlides>
  <MMClips>3</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Slide 1</vt:lpstr>
      <vt:lpstr>How Did Historical Globalization Affect Canada?</vt:lpstr>
      <vt:lpstr>Points of View and Perspectives on the Arrival of Europeans and Fur Traders in North America</vt:lpstr>
      <vt:lpstr>First Nations and European Settlers</vt:lpstr>
      <vt:lpstr>Your Five Questions:  Answers?</vt:lpstr>
      <vt:lpstr>And Finally…</vt:lpstr>
      <vt:lpstr>Slide 7</vt:lpstr>
      <vt:lpstr>Conditions for First Nations as the Hudson’s Bay Evolved</vt:lpstr>
      <vt:lpstr>Hudson’s Bay Company  Opinions on the Hudson’s Bay Company monopoly on the fur trade in Rupert’s Land were divided </vt:lpstr>
      <vt:lpstr>Your Five Questions:  Answers?</vt:lpstr>
      <vt:lpstr>Think about Your Challenge</vt:lpstr>
      <vt:lpstr>And Finally…</vt:lpstr>
      <vt:lpstr>What are Some Legacies of Historical Globalization in Canada?</vt:lpstr>
      <vt:lpstr>Competition Leads to Conflict</vt:lpstr>
      <vt:lpstr>Before and After the Seven Years’ War</vt:lpstr>
      <vt:lpstr>British Rule</vt:lpstr>
      <vt:lpstr>Comparing French and British Legacies</vt:lpstr>
      <vt:lpstr>Your Five Questions:  Answers?</vt:lpstr>
      <vt:lpstr>And Finally…</vt:lpstr>
      <vt:lpstr>Slide 20</vt:lpstr>
      <vt:lpstr>How Has Historical Globalization Affected Indigenous Peoples in Canada?</vt:lpstr>
      <vt:lpstr>Residential Schools</vt:lpstr>
      <vt:lpstr>Residential Schools</vt:lpstr>
      <vt:lpstr>Rabbit-Proof Fence</vt:lpstr>
      <vt:lpstr>Rabbit-Proof Fence</vt:lpstr>
      <vt:lpstr>Your Five Questions:  Answers?</vt:lpstr>
      <vt:lpstr>And Finally…</vt:lpstr>
      <vt:lpstr>How Do Some Legacies of Historical Globalization Continue to Affect Canada?</vt:lpstr>
      <vt:lpstr>Multiculturalism</vt:lpstr>
      <vt:lpstr>Stereotyping</vt:lpstr>
      <vt:lpstr>Land Claims</vt:lpstr>
      <vt:lpstr>Aboriginal Land Claims</vt:lpstr>
      <vt:lpstr>The Quiet Revolution</vt:lpstr>
      <vt:lpstr>Your Five Questions:  Answers?</vt:lpstr>
      <vt:lpstr>And Finally…</vt:lpstr>
      <vt:lpstr>Chapter Quiz</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fhs-student</dc:creator>
  <cp:lastModifiedBy>brendan edwards</cp:lastModifiedBy>
  <cp:revision>94</cp:revision>
  <dcterms:created xsi:type="dcterms:W3CDTF">2007-11-06T16:23:58Z</dcterms:created>
  <dcterms:modified xsi:type="dcterms:W3CDTF">2011-11-28T18:27:51Z</dcterms:modified>
</cp:coreProperties>
</file>