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1" r:id="rId5"/>
    <p:sldId id="262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56FA-F7F3-498F-9F41-E2A5C6803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DF3-7B3C-478A-8B6F-EE1E42284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E9F6-32BF-4B83-838F-F46B2C2D4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A0AF-5FC7-4F0C-BDD1-A1D07B85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7506-3259-48AF-9C61-7F29044AB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7CFE-D420-4CB0-9CB5-266B43A14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BB52-A48B-4119-AB36-49C488C7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8130-99D8-4145-A6E3-42513923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9B5E-BF8F-4CD6-8133-853EA8EDC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3D66-A6FF-4E88-B0CF-5F4FC91B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009B-89C3-4CE1-977E-C21EAEC8D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0E3537-023F-4B1A-9416-7B031828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fhs-ms\MSDATA\Staff\Brendan%20Edwards\Social\Social%2010-1-2\Related%20Issue%203\Berlin%20Wall.WMV" TargetMode="External"/><Relationship Id="rId1" Type="http://schemas.microsoft.com/office/2007/relationships/media" Target="file:///\\fhs-ms\MSDATA\Staff\Brendan%20Edwards\Social\Social%2010-1-2\Related%20Issue%203\Berlin%20Wall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192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accent2"/>
                </a:solidFill>
                <a:latin typeface="Times New Roman" pitchFamily="18" charset="0"/>
              </a:rPr>
              <a:t>Related Issue #3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To what extent does globalization contribute to sustainable prosperity for all people?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OR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To what extent does globalization help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</a:rPr>
              <a:t>keep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 the people of the world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</a:rPr>
              <a:t>continuously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</a:rPr>
              <a:t>successful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rzmsupplyco.com/prod_pics/WI_03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CA" b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Century World Events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557338"/>
            <a:ext cx="91440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CA" sz="2600" b="1">
                <a:latin typeface="Times New Roman" pitchFamily="18" charset="0"/>
                <a:cs typeface="Times New Roman" pitchFamily="18" charset="0"/>
              </a:rPr>
              <a:t>Write out a list of 20</a:t>
            </a:r>
            <a:r>
              <a:rPr lang="en-CA" sz="2600" b="1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sz="2600" b="1">
                <a:latin typeface="Times New Roman" pitchFamily="18" charset="0"/>
                <a:cs typeface="Times New Roman" pitchFamily="18" charset="0"/>
              </a:rPr>
              <a:t> Century World Events</a:t>
            </a:r>
          </a:p>
          <a:p>
            <a:pPr algn="ctr">
              <a:lnSpc>
                <a:spcPct val="80000"/>
              </a:lnSpc>
            </a:pPr>
            <a:endParaRPr lang="en-CA" sz="26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makes an event worthy of the title ‘world event’?</a:t>
            </a:r>
          </a:p>
          <a:p>
            <a:pPr algn="ctr">
              <a:lnSpc>
                <a:spcPct val="80000"/>
              </a:lnSpc>
            </a:pP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criteria did you use?</a:t>
            </a:r>
          </a:p>
          <a:p>
            <a:pPr algn="ctr">
              <a:lnSpc>
                <a:spcPct val="80000"/>
              </a:lnSpc>
            </a:pP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many countries have to be involved to make something a world event?</a:t>
            </a:r>
          </a:p>
          <a:p>
            <a:pPr algn="ctr">
              <a:lnSpc>
                <a:spcPct val="80000"/>
              </a:lnSpc>
            </a:pP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many people?</a:t>
            </a:r>
          </a:p>
          <a:p>
            <a:pPr algn="ctr">
              <a:lnSpc>
                <a:spcPct val="80000"/>
              </a:lnSpc>
            </a:pP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widespread does the impact have to be?</a:t>
            </a:r>
          </a:p>
          <a:p>
            <a:pPr algn="ctr">
              <a:lnSpc>
                <a:spcPct val="80000"/>
              </a:lnSpc>
            </a:pP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3200" b="1">
                <a:latin typeface="Times New Roman" pitchFamily="18" charset="0"/>
                <a:cs typeface="Times New Roman" pitchFamily="18" charset="0"/>
              </a:rPr>
              <a:t>Do all the events on page 219 fit ‘the criteria’?</a:t>
            </a:r>
            <a:endParaRPr lang="en-CA" sz="2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tional-army-museum.ac.uk/exhibitions/tanks/images/10292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Did 20</a:t>
            </a:r>
            <a:r>
              <a:rPr lang="en-CA" sz="36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Century World Events Shape Contemporary Economic Globalization?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71625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700" b="1">
                <a:latin typeface="Times New Roman" pitchFamily="18" charset="0"/>
                <a:cs typeface="Times New Roman" pitchFamily="18" charset="0"/>
              </a:rPr>
              <a:t>Read the Introduction on Page 219</a:t>
            </a:r>
          </a:p>
          <a:p>
            <a:pPr algn="ctr"/>
            <a:endParaRPr lang="en-CA" sz="2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700" b="1">
                <a:latin typeface="Times New Roman" pitchFamily="18" charset="0"/>
                <a:cs typeface="Times New Roman" pitchFamily="18" charset="0"/>
              </a:rPr>
              <a:t>Consider Possible Responses to the Activity</a:t>
            </a:r>
          </a:p>
          <a:p>
            <a:pPr algn="ctr"/>
            <a:endParaRPr lang="en-CA" sz="2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700" b="1">
                <a:latin typeface="Times New Roman" pitchFamily="18" charset="0"/>
                <a:cs typeface="Times New Roman" pitchFamily="18" charset="0"/>
              </a:rPr>
              <a:t>Read ‘The Cost of World War I’ up to ‘The Russian Revolution’ (Pages 219 – 220)</a:t>
            </a:r>
          </a:p>
          <a:p>
            <a:pPr algn="ctr"/>
            <a:endParaRPr lang="en-CA" sz="2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700" b="1">
                <a:latin typeface="Times New Roman" pitchFamily="18" charset="0"/>
                <a:cs typeface="Times New Roman" pitchFamily="18" charset="0"/>
              </a:rPr>
              <a:t>When finished, make a list of both the </a:t>
            </a:r>
            <a:r>
              <a:rPr lang="en-CA" sz="2700" b="1" i="1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CA" sz="2700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700" b="1" i="1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CA" sz="2700" b="1">
                <a:latin typeface="Times New Roman" pitchFamily="18" charset="0"/>
                <a:cs typeface="Times New Roman" pitchFamily="18" charset="0"/>
              </a:rPr>
              <a:t> Costs of World War One</a:t>
            </a:r>
          </a:p>
          <a:p>
            <a:pPr algn="ctr"/>
            <a:endParaRPr lang="en-CA" sz="2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700" b="1">
                <a:latin typeface="Times New Roman" pitchFamily="18" charset="0"/>
                <a:cs typeface="Times New Roman" pitchFamily="18" charset="0"/>
              </a:rPr>
              <a:t>If you were alive at the time, how would these costs have changed your plans for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web-and-flow.com/mugshots/lhayman20hotlist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Russian Revolution</a:t>
            </a:r>
          </a:p>
        </p:txBody>
      </p:sp>
      <p:pic>
        <p:nvPicPr>
          <p:cNvPr id="16386" name="Picture 2" descr="E:\files\Related Issue 3\Chapter 9\Figure 9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16075"/>
            <a:ext cx="81438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79107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Do you see examples of disparities like these in Alberta or Canada?  Around the world?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the remains of page 220 - 221 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Consider Possible Responses to the Activity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071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Russia 1891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ndianchild.com/images/great_depression_photograph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Great Depression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109913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>
                <a:latin typeface="Times New Roman" pitchFamily="18" charset="0"/>
                <a:cs typeface="Times New Roman" pitchFamily="18" charset="0"/>
              </a:rPr>
              <a:t>Read page 222</a:t>
            </a:r>
          </a:p>
          <a:p>
            <a:pPr algn="ctr"/>
            <a:endParaRPr lang="en-CA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3200" b="1">
                <a:latin typeface="Times New Roman" pitchFamily="18" charset="0"/>
                <a:cs typeface="Times New Roman" pitchFamily="18" charset="0"/>
              </a:rPr>
              <a:t>Respond to the Second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uregypt.net/featurestories/wwii1-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4450"/>
            <a:ext cx="9144000" cy="982663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World War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844675"/>
            <a:ext cx="9144000" cy="4000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sz="2800" b="1" smtClean="0">
                <a:latin typeface="Times New Roman" pitchFamily="18" charset="0"/>
                <a:cs typeface="Times New Roman" pitchFamily="18" charset="0"/>
              </a:rPr>
              <a:t>Read page 223</a:t>
            </a:r>
          </a:p>
          <a:p>
            <a:pPr marL="0" indent="0" algn="ctr" eaLnBrk="1" hangingPunct="1">
              <a:buFontTx/>
              <a:buNone/>
            </a:pPr>
            <a:endParaRPr lang="en-CA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CA" sz="2800" b="1" smtClean="0">
                <a:latin typeface="Times New Roman" pitchFamily="18" charset="0"/>
                <a:cs typeface="Times New Roman" pitchFamily="18" charset="0"/>
              </a:rPr>
              <a:t>Be sure to read the caption to Figure 9-14</a:t>
            </a:r>
          </a:p>
          <a:p>
            <a:pPr marL="0" indent="0" algn="ctr" eaLnBrk="1" hangingPunct="1">
              <a:buFontTx/>
              <a:buNone/>
            </a:pPr>
            <a:endParaRPr lang="en-CA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CA" sz="2600" b="1" smtClean="0">
                <a:latin typeface="Times New Roman" pitchFamily="18" charset="0"/>
                <a:cs typeface="Times New Roman" pitchFamily="18" charset="0"/>
              </a:rPr>
              <a:t>Do you know how many people were killed in this war.... Guesses?</a:t>
            </a:r>
          </a:p>
          <a:p>
            <a:pPr marL="0" indent="0" algn="ctr" eaLnBrk="1" hangingPunct="1">
              <a:buFontTx/>
              <a:buNone/>
            </a:pPr>
            <a:endParaRPr lang="en-CA" sz="26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CA" sz="2600" b="1" smtClean="0">
                <a:latin typeface="Times New Roman" pitchFamily="18" charset="0"/>
                <a:cs typeface="Times New Roman" pitchFamily="18" charset="0"/>
              </a:rPr>
              <a:t>Approximately 72,609,600 or 3.70% or the worlds population!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ision-therapy.com/images/j0309617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90678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Chapter 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214563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sz="2800" b="1" i="1">
                <a:latin typeface="Times New Roman" pitchFamily="18" charset="0"/>
                <a:cs typeface="Times New Roman" pitchFamily="18" charset="0"/>
              </a:rPr>
              <a:t>Reflect and Respond </a:t>
            </a:r>
            <a:r>
              <a:rPr lang="en-CA" sz="2800" b="1">
                <a:latin typeface="Times New Roman" pitchFamily="18" charset="0"/>
                <a:cs typeface="Times New Roman" pitchFamily="18" charset="0"/>
              </a:rPr>
              <a:t>on page 223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Continue with your list of terms for this section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sdl.ksbe.edu/writingresource/graphics/writing01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3975"/>
            <a:ext cx="9144000" cy="1470025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Persuasive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7963"/>
            <a:ext cx="9144000" cy="11858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Write out any ideas from this section that may be useful for your essay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f/f9/Reichstag_flag.jpg/300px-Reichstag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643063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World War One, The Great Depression and World War Two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714500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000" b="1">
                <a:latin typeface="Times New Roman" pitchFamily="18" charset="0"/>
                <a:cs typeface="Times New Roman" pitchFamily="18" charset="0"/>
              </a:rPr>
              <a:t>How do you think people would have responded to the legacies of these events?</a:t>
            </a:r>
          </a:p>
          <a:p>
            <a:pPr algn="ctr"/>
            <a:endParaRPr lang="en-CA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3000" b="1">
                <a:latin typeface="Times New Roman" pitchFamily="18" charset="0"/>
                <a:cs typeface="Times New Roman" pitchFamily="18" charset="0"/>
              </a:rPr>
              <a:t>What kind of questions do you think people may have been asking immediately after their conclusion?</a:t>
            </a:r>
          </a:p>
          <a:p>
            <a:pPr algn="ctr"/>
            <a:endParaRPr lang="en-CA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would pay for the damage caused by the wars?  For reconstruction?</a:t>
            </a:r>
          </a:p>
          <a:p>
            <a:pPr algn="ctr"/>
            <a:endParaRPr lang="en-CA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could they prevent another world war?</a:t>
            </a:r>
          </a:p>
          <a:p>
            <a:pPr algn="ctr"/>
            <a:endParaRPr lang="en-CA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could they prevent such losses of wealth and unemployment?</a:t>
            </a:r>
          </a:p>
          <a:p>
            <a:pPr algn="ctr"/>
            <a:endParaRPr lang="en-CA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could they do about the environmental problems like the ones in Alberta during the Depression?</a:t>
            </a:r>
            <a:endParaRPr lang="en-CA" sz="3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dkimages.com/discover/previews/783/38790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Factors Laid the Foundations of Contemporary Global Economics?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00025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Read the introduction on page 226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Why would Canada be interested in an organization that focused on the four bulleted items?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Read the rest of page 226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Consider responses to the </a:t>
            </a:r>
            <a:r>
              <a:rPr lang="en-CA" sz="2800" b="1" i="1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log.beerkens.info/uploaded_images/worldbank-786955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Foundation Factors – A Summary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43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Read pages 227 &amp; 228 on your own time, paying particular attention to the chart below (page 228)</a:t>
            </a:r>
          </a:p>
        </p:txBody>
      </p:sp>
      <p:pic>
        <p:nvPicPr>
          <p:cNvPr id="15363" name="Picture 3" descr="E:\files\Related Issue 3\Chapter 9\Figure 9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428875"/>
            <a:ext cx="491013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7715250" y="6469063"/>
            <a:ext cx="1357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000" b="1">
                <a:latin typeface="Times New Roman" pitchFamily="18" charset="0"/>
                <a:cs typeface="Times New Roman" pitchFamily="18" charset="0"/>
              </a:rPr>
              <a:t>Social 10-1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9293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Copy out the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Current Goals 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for both of these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The Big Picture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615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After reviewing and reading pages 210 and 211, answer the following questions: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How would you define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prosperity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Wealth, health, happiness…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How would prosperity be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measured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Having lots of $$, being happy, being healthy…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How would you explain the idea of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sustainability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Making things last forever, using only what can be replaced…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How do you think your way of life is connected to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sustainability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Your way of life may depend on a constant supply of resources and if these resources run out, your life will change drastically!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cs.utah.edu/~hatch/images/europe/berlin.buildwall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CA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Capitalism vs. Communism</a:t>
            </a:r>
          </a:p>
        </p:txBody>
      </p:sp>
      <p:pic>
        <p:nvPicPr>
          <p:cNvPr id="16386" name="Picture 2" descr="E:\files\Related Issue 3\Chapter 9\Figure 9-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1500188"/>
            <a:ext cx="3571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0813" y="171450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After reading the caption to this picture on page 230 review the terms ‘</a:t>
            </a:r>
            <a:r>
              <a:rPr lang="en-C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’ and ‘</a:t>
            </a:r>
            <a:r>
              <a:rPr lang="en-CA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Communism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’ from the textbooks glossary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928813"/>
            <a:ext cx="1928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do you know about the history of the Berlin Wall?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3857625"/>
            <a:ext cx="192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Why do you think the Berlin Wall became such a symbol to people around the world?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25" y="4000500"/>
            <a:ext cx="1928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What would the destruction of the wall have meant to Berliners and to people around the world?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248400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Read the opening half of page 230 and respond to the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Activity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" y="1371600"/>
            <a:ext cx="15128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  <a:cs typeface="Arial" charset="0"/>
              </a:rPr>
              <a:t>Berlin Wall</a:t>
            </a:r>
          </a:p>
        </p:txBody>
      </p:sp>
      <p:pic>
        <p:nvPicPr>
          <p:cNvPr id="12" name="Berlin Wal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62000" y="838200"/>
            <a:ext cx="73660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225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bn0.google.com/images?q=tbn:18nVMLrKw1V6ZM:http://www.wmnet.org.uk/resources/stern/stern/commonimages/moneycog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Market Economy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14563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Read the rest of page 230 and 231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What is the difference between a </a:t>
            </a:r>
            <a:r>
              <a:rPr lang="en-CA" sz="2800" b="1" i="1">
                <a:latin typeface="Times New Roman" pitchFamily="18" charset="0"/>
                <a:cs typeface="Times New Roman" pitchFamily="18" charset="0"/>
              </a:rPr>
              <a:t>Market Economy </a:t>
            </a:r>
            <a:r>
              <a:rPr lang="en-CA" sz="2800" b="1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CA" sz="2800" b="1" i="1">
                <a:latin typeface="Times New Roman" pitchFamily="18" charset="0"/>
                <a:cs typeface="Times New Roman" pitchFamily="18" charset="0"/>
              </a:rPr>
              <a:t>Mixed Economy</a:t>
            </a:r>
            <a:r>
              <a:rPr lang="en-CA" sz="2800" b="1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sion-therapy.com/images/j0309617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Chapter 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214563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CA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800" b="1">
                <a:latin typeface="Times New Roman" pitchFamily="18" charset="0"/>
                <a:cs typeface="Times New Roman" pitchFamily="18" charset="0"/>
              </a:rPr>
              <a:t>Continue with your list of terms for this section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sdl.ksbe.edu/writingresource/graphics/writing01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288"/>
            <a:ext cx="9144000" cy="1182687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Persuasive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7963"/>
            <a:ext cx="91440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Write out any ideas from this section that may be useful for your essay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Your Challenge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what extent does globalization contribute to sustainable prosperity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all people?</a:t>
            </a:r>
            <a:endParaRPr lang="en-US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A Persuasive Essay</a:t>
            </a: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See Handout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How Does Economic Globalization Affect You?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If the term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Economics</a:t>
            </a:r>
            <a:r>
              <a:rPr lang="en-US" sz="2400" b="1">
                <a:latin typeface="Times New Roman" pitchFamily="18" charset="0"/>
              </a:rPr>
              <a:t> is defined as: 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Any consideration dealing with finances</a:t>
            </a:r>
          </a:p>
          <a:p>
            <a:pPr algn="ctr">
              <a:spcBef>
                <a:spcPct val="50000"/>
              </a:spcBef>
            </a:pPr>
            <a:endParaRPr lang="en-US" sz="8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does the above inquiry question mean?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How are Economics and Globalization related?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Does </a:t>
            </a:r>
            <a:r>
              <a:rPr lang="en-US" sz="2400" b="1" i="1">
                <a:solidFill>
                  <a:schemeClr val="accent2"/>
                </a:solidFill>
                <a:latin typeface="Times New Roman" pitchFamily="18" charset="0"/>
              </a:rPr>
              <a:t>Economic Globalization</a:t>
            </a:r>
            <a:r>
              <a:rPr lang="en-US" sz="2400" b="1">
                <a:latin typeface="Times New Roman" pitchFamily="18" charset="0"/>
              </a:rPr>
              <a:t> affect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What Does Economic Globalization Mean?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1600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caption to this picture on page 214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 215, including the questions</a:t>
            </a:r>
          </a:p>
          <a:p>
            <a:pPr algn="ctr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8197" name="Picture 5" descr="Figure 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810125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239000" y="2590800"/>
            <a:ext cx="1600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How do international conflicts arise from competition for economic power?</a:t>
            </a:r>
          </a:p>
          <a:p>
            <a:pPr algn="ctr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62484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Read: </a:t>
            </a:r>
            <a:r>
              <a:rPr lang="en-US" sz="2000" b="1" i="1">
                <a:latin typeface="Times New Roman" pitchFamily="18" charset="0"/>
              </a:rPr>
              <a:t>Looking Ahead</a:t>
            </a:r>
            <a:endParaRPr lang="en-US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What Does Economic Globalization Mean?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 216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Answer the above question…again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217 - 218</a:t>
            </a:r>
          </a:p>
        </p:txBody>
      </p:sp>
      <p:pic>
        <p:nvPicPr>
          <p:cNvPr id="9221" name="Picture 5" descr="Figure 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3510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igure 9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338" y="3657600"/>
            <a:ext cx="232886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Figure 9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538" y="3657600"/>
            <a:ext cx="23542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What Does Economic Globalization Mean?</a:t>
            </a:r>
          </a:p>
        </p:txBody>
      </p:sp>
      <p:pic>
        <p:nvPicPr>
          <p:cNvPr id="10244" name="Picture 4" descr="Figure 9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</a:t>
            </a:r>
            <a:r>
              <a:rPr lang="en-US" sz="2400" b="1" i="1">
                <a:latin typeface="Times New Roman" pitchFamily="18" charset="0"/>
              </a:rPr>
              <a:t>Chart</a:t>
            </a:r>
            <a:r>
              <a:rPr lang="en-US" sz="2400" b="1">
                <a:latin typeface="Times New Roman" pitchFamily="18" charset="0"/>
              </a:rPr>
              <a:t> on page 218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Can you think of anything else to add to the above?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?module=images&amp;func=display&amp;fileId=138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12725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Is there anything in this opening section of  Chapter Nine that could be used for your </a:t>
            </a:r>
            <a:r>
              <a:rPr lang="en-US" sz="2800" b="1" i="1" dirty="0">
                <a:latin typeface="Times New Roman" pitchFamily="18" charset="0"/>
              </a:rPr>
              <a:t>Persuasive Essay?</a:t>
            </a: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And don’t forget to begin a list of…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Terms for Chapter Nine!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http://www.gorving.com/uploads/image/accents/history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4375" y="214313"/>
            <a:ext cx="7772400" cy="1470025"/>
          </a:xfrm>
        </p:spPr>
        <p:txBody>
          <a:bodyPr/>
          <a:lstStyle/>
          <a:p>
            <a:pPr eaLnBrk="1" hangingPunct="1"/>
            <a:r>
              <a:rPr lang="en-CA" b="1" smtClean="0">
                <a:solidFill>
                  <a:srgbClr val="5D56B6"/>
                </a:solidFill>
                <a:latin typeface="Times New Roman" pitchFamily="18" charset="0"/>
                <a:cs typeface="Times New Roman" pitchFamily="18" charset="0"/>
              </a:rPr>
              <a:t>How Has the Past Shaped the Present?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071688"/>
            <a:ext cx="9144000" cy="42148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Do Historical Events Influence Who You Are and Who You Want to Be?</a:t>
            </a:r>
          </a:p>
          <a:p>
            <a:pPr marL="0" indent="0" algn="ctr" eaLnBrk="1" hangingPunct="1">
              <a:buFontTx/>
              <a:buNone/>
            </a:pPr>
            <a:endParaRPr lang="en-CA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Is Where You Are Today a Result of Random Events?</a:t>
            </a:r>
          </a:p>
          <a:p>
            <a:pPr marL="0" indent="0" algn="ctr" eaLnBrk="1" hangingPunct="1">
              <a:buFontTx/>
              <a:buNone/>
            </a:pPr>
            <a:endParaRPr lang="en-CA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en-CA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939</Words>
  <Application>Microsoft Office PowerPoint</Application>
  <PresentationFormat>On-screen Show (4:3)</PresentationFormat>
  <Paragraphs>153</Paragraphs>
  <Slides>23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Default Design</vt:lpstr>
      <vt:lpstr>Related Issue #3</vt:lpstr>
      <vt:lpstr>The Big Picture</vt:lpstr>
      <vt:lpstr>Your Challenge</vt:lpstr>
      <vt:lpstr>How Does Economic Globalization Affect You?</vt:lpstr>
      <vt:lpstr>What Does Economic Globalization Mean?</vt:lpstr>
      <vt:lpstr>What Does Economic Globalization Mean?</vt:lpstr>
      <vt:lpstr>PowerPoint Presentation</vt:lpstr>
      <vt:lpstr>PowerPoint Presentation</vt:lpstr>
      <vt:lpstr>How Has the Past Shaped the Present?</vt:lpstr>
      <vt:lpstr>20th Century World Events</vt:lpstr>
      <vt:lpstr>How Did 20th Century World Events Shape Contemporary Economic Globalization?</vt:lpstr>
      <vt:lpstr>The Russian Revolution</vt:lpstr>
      <vt:lpstr>The Great Depression</vt:lpstr>
      <vt:lpstr>World War Two</vt:lpstr>
      <vt:lpstr>Chapter Nine</vt:lpstr>
      <vt:lpstr>Persuasive Essay</vt:lpstr>
      <vt:lpstr>World War One, The Great Depression and World War Two</vt:lpstr>
      <vt:lpstr>What Factors Laid the Foundations of Contemporary Global Economics?</vt:lpstr>
      <vt:lpstr>Foundation Factors – A Summary</vt:lpstr>
      <vt:lpstr>Capitalism vs. Communism</vt:lpstr>
      <vt:lpstr>Market Economy</vt:lpstr>
      <vt:lpstr>Chapter Nine</vt:lpstr>
      <vt:lpstr>Persuasive Essay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Related Issue #3</dc:title>
  <dc:creator>fhs-student</dc:creator>
  <cp:lastModifiedBy>Brendan Edwards</cp:lastModifiedBy>
  <cp:revision>18</cp:revision>
  <dcterms:created xsi:type="dcterms:W3CDTF">2007-12-06T16:30:09Z</dcterms:created>
  <dcterms:modified xsi:type="dcterms:W3CDTF">2015-05-21T17:24:55Z</dcterms:modified>
</cp:coreProperties>
</file>