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258" r:id="rId3"/>
    <p:sldId id="276" r:id="rId4"/>
    <p:sldId id="266" r:id="rId5"/>
    <p:sldId id="260" r:id="rId6"/>
    <p:sldId id="261" r:id="rId7"/>
    <p:sldId id="262" r:id="rId8"/>
    <p:sldId id="264" r:id="rId9"/>
    <p:sldId id="265" r:id="rId10"/>
    <p:sldId id="263" r:id="rId11"/>
    <p:sldId id="267" r:id="rId12"/>
    <p:sldId id="281" r:id="rId13"/>
    <p:sldId id="282" r:id="rId14"/>
    <p:sldId id="268" r:id="rId15"/>
    <p:sldId id="269" r:id="rId16"/>
    <p:sldId id="270" r:id="rId17"/>
    <p:sldId id="271" r:id="rId18"/>
    <p:sldId id="279" r:id="rId19"/>
    <p:sldId id="283" r:id="rId20"/>
    <p:sldId id="273" r:id="rId21"/>
    <p:sldId id="280" r:id="rId22"/>
    <p:sldId id="274" r:id="rId23"/>
    <p:sldId id="275" r:id="rId24"/>
    <p:sldId id="277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9966"/>
    <a:srgbClr val="333300"/>
    <a:srgbClr val="0000FF"/>
    <a:srgbClr val="006600"/>
    <a:srgbClr val="FFE7E7"/>
    <a:srgbClr val="FFFFFF"/>
    <a:srgbClr val="5200A4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660"/>
  </p:normalViewPr>
  <p:slideViewPr>
    <p:cSldViewPr>
      <p:cViewPr varScale="1">
        <p:scale>
          <a:sx n="69" d="100"/>
          <a:sy n="69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65292"/>
          </a:xfrm>
          <a:prstGeom prst="rect">
            <a:avLst/>
          </a:prstGeom>
        </p:spPr>
        <p:txBody>
          <a:bodyPr vert="horz" lIns="89565" tIns="44783" rIns="89565" bIns="447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59" y="0"/>
            <a:ext cx="2972209" cy="465292"/>
          </a:xfrm>
          <a:prstGeom prst="rect">
            <a:avLst/>
          </a:prstGeom>
        </p:spPr>
        <p:txBody>
          <a:bodyPr vert="horz" lIns="89565" tIns="44783" rIns="89565" bIns="44783" rtlCol="0"/>
          <a:lstStyle>
            <a:lvl1pPr algn="r">
              <a:defRPr sz="1200"/>
            </a:lvl1pPr>
          </a:lstStyle>
          <a:p>
            <a:fld id="{079655F4-E167-4B03-BA61-52CC26CACE9A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537"/>
            <a:ext cx="2972209" cy="465292"/>
          </a:xfrm>
          <a:prstGeom prst="rect">
            <a:avLst/>
          </a:prstGeom>
        </p:spPr>
        <p:txBody>
          <a:bodyPr vert="horz" lIns="89565" tIns="44783" rIns="89565" bIns="447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59" y="8829537"/>
            <a:ext cx="2972209" cy="465292"/>
          </a:xfrm>
          <a:prstGeom prst="rect">
            <a:avLst/>
          </a:prstGeom>
        </p:spPr>
        <p:txBody>
          <a:bodyPr vert="horz" lIns="89565" tIns="44783" rIns="89565" bIns="44783" rtlCol="0" anchor="b"/>
          <a:lstStyle>
            <a:lvl1pPr algn="r">
              <a:defRPr sz="1200"/>
            </a:lvl1pPr>
          </a:lstStyle>
          <a:p>
            <a:fld id="{2B9D4879-9E39-405A-A96A-B793AB335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9402-E83B-4FBF-9BD0-CADBB2D69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D6CA-9349-4E24-AA18-1BB2C6C1F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2C1F-94AB-43EC-9659-8A1407DAD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A110-6B6D-4ECB-A0F3-496FFEAB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07DB-F3E9-4E13-B345-48484D409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DD04-E7DE-4AE6-8FAD-1D064D673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DCE7C-3F87-4534-980B-065E2E74F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D9A8-8545-43A1-88FD-400932EF7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C4157-35D0-4088-95F4-FEB1F2A43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B48A-E38C-4E50-9B9E-EAA00B9B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6108-6A5C-41E0-A03C-F817E3BD9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F221A9A-B8D2-4590-B4BC-A84E1AE27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fhs-ms\msdata\Staff\Brendan%20Edwards\Social\Social%2010-1-2\Related%20Issue%203\The%20Ship%20Breakers%20-%20pg271WMV%20V9.wmv" TargetMode="Externa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video" Target="file:///\\fhs-ms\MSDATA\Staff\Brendan%20Edwards\Social\Social%2010-1-2\Related%20Issue%203\Mercer%20-%20Electric%20Car.WMV" TargetMode="External"/><Relationship Id="rId1" Type="http://schemas.openxmlformats.org/officeDocument/2006/relationships/video" Target="file:///\\fhs-ms\MSDATA\Staff\Brendan%20Edwards\Social\Social%2010-1-2\Related%20Issue%203\the%20race%20for%20the%20electric%20car%20-%20pg.274_WMV%20V9.wmv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a11foo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417513"/>
            <a:ext cx="4038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4800">
              <a:effectLst>
                <a:outerShdw blurRad="38100" dist="38100" dir="2700000" algn="tl">
                  <a:srgbClr val="C0C0C0"/>
                </a:outerShdw>
              </a:effectLst>
              <a:latin typeface="Elegance" pitchFamily="2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41325" y="-25400"/>
            <a:ext cx="37099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C90DA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Globalization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638800" y="2362200"/>
            <a:ext cx="152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C90DA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429000" y="5943600"/>
            <a:ext cx="56467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C90DA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Sustainability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lea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666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FOCUS ON SKILLS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1274763"/>
            <a:ext cx="9144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PAGES 264, 265 OF YOUR TEXT BOOK OUTLINES</a:t>
            </a:r>
          </a:p>
          <a:p>
            <a:pPr algn="ctr"/>
            <a:r>
              <a:rPr lang="en-US" sz="2400" b="1"/>
              <a:t>STEPS FOR ANALYZING RELATIONSHIPS IN</a:t>
            </a:r>
          </a:p>
          <a:p>
            <a:pPr algn="ctr"/>
            <a:r>
              <a:rPr lang="en-US" sz="2400" b="1"/>
              <a:t>GEOGRAPHY.  </a:t>
            </a:r>
          </a:p>
          <a:p>
            <a:pPr algn="ctr"/>
            <a:r>
              <a:rPr lang="en-US" sz="2400" b="1"/>
              <a:t>THESE STEPS CAN BE USED WHEN</a:t>
            </a:r>
          </a:p>
          <a:p>
            <a:pPr algn="ctr"/>
            <a:r>
              <a:rPr lang="en-US" sz="2400" b="1"/>
              <a:t>INVESTIGATING OTHER QUESTIONS THAT WILL </a:t>
            </a:r>
          </a:p>
          <a:p>
            <a:pPr algn="ctr"/>
            <a:r>
              <a:rPr lang="en-US" sz="2400" b="1"/>
              <a:t>ARISE THROUGHOUT THE HIGH SCHOOL SOCIAL</a:t>
            </a:r>
          </a:p>
          <a:p>
            <a:pPr algn="ctr"/>
            <a:r>
              <a:rPr lang="en-US" sz="2400" b="1"/>
              <a:t>STUDIES JOURNEY.</a:t>
            </a:r>
          </a:p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r>
              <a:rPr lang="en-US" sz="2400" b="1"/>
              <a:t>READ THROUGH STEP 1 “ASK POWERFUL QUESTIONS”</a:t>
            </a:r>
          </a:p>
          <a:p>
            <a:pPr algn="ctr"/>
            <a:r>
              <a:rPr lang="en-US" sz="2400" b="1"/>
              <a:t>AND PREPARE THREE QUESTIONS THAT YOU MIGHT </a:t>
            </a:r>
          </a:p>
          <a:p>
            <a:pPr algn="ctr"/>
            <a:r>
              <a:rPr lang="en-US" sz="2400" b="1"/>
              <a:t>SHARE WITH THE CLASS.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eaf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</a:rPr>
              <a:t>FOCUS ON SKILLS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1274763"/>
            <a:ext cx="8081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chemeClr val="bg1"/>
              </a:solidFill>
              <a:latin typeface="Stencil" pitchFamily="82" charset="0"/>
            </a:endParaRPr>
          </a:p>
          <a:p>
            <a:endParaRPr lang="en-US" sz="2400" b="1">
              <a:solidFill>
                <a:schemeClr val="bg1"/>
              </a:solidFill>
              <a:latin typeface="Stencil" pitchFamily="82" charset="0"/>
            </a:endParaRPr>
          </a:p>
          <a:p>
            <a:endParaRPr lang="en-US" sz="2400" b="1">
              <a:solidFill>
                <a:schemeClr val="bg1"/>
              </a:solidFill>
              <a:latin typeface="Stencil" pitchFamily="82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847725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Now that we have shared with the entire class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Choose one or two of the research questions and make them the focus of your research.</a:t>
            </a:r>
          </a:p>
          <a:p>
            <a:pPr algn="ctr"/>
            <a:endParaRPr lang="en-US" sz="2400" b="1">
              <a:solidFill>
                <a:srgbClr val="FFFFFF"/>
              </a:solidFill>
            </a:endParaRP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Read through Step 2:  acquire information.  </a:t>
            </a:r>
          </a:p>
          <a:p>
            <a:pPr algn="ctr"/>
            <a:endParaRPr lang="en-US" sz="2400" b="1">
              <a:solidFill>
                <a:srgbClr val="FFFFFF"/>
              </a:solidFill>
            </a:endParaRP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Now that you have gathered your information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Read through Step 3:  organize information</a:t>
            </a:r>
          </a:p>
          <a:p>
            <a:pPr algn="ctr"/>
            <a:endParaRPr lang="en-US" sz="2400" b="1">
              <a:solidFill>
                <a:srgbClr val="FFFFFF"/>
              </a:solidFill>
            </a:endParaRP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Now read through Step 4:  analyze information</a:t>
            </a:r>
          </a:p>
          <a:p>
            <a:pPr algn="ctr"/>
            <a:endParaRPr lang="en-US" sz="2400" b="1">
              <a:solidFill>
                <a:srgbClr val="FFFFFF"/>
              </a:solidFill>
            </a:endParaRP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Now read through Step 5:  answer your question</a:t>
            </a:r>
          </a:p>
          <a:p>
            <a:pPr algn="ctr"/>
            <a:endParaRPr lang="en-US" sz="2400" b="1">
              <a:solidFill>
                <a:srgbClr val="FFFFFF"/>
              </a:solidFill>
            </a:endParaRP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Finally your summation.  Read summing up.  </a:t>
            </a:r>
          </a:p>
          <a:p>
            <a:pPr algn="ctr"/>
            <a:endParaRPr lang="en-US" sz="2400" b="1">
              <a:solidFill>
                <a:srgbClr val="FFFFFF"/>
              </a:solidFill>
            </a:endParaRP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This is a valuable skill process that you may use in future research.</a:t>
            </a:r>
            <a:endParaRPr lang="en-US" sz="2400" b="1">
              <a:solidFill>
                <a:srgbClr val="FFFFFF"/>
              </a:solidFill>
              <a:latin typeface="Stencil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reduce_carbon_footpri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And…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Begin a Chapter </a:t>
            </a:r>
            <a:r>
              <a:rPr lang="en-US" sz="2800" b="1" dirty="0" smtClean="0">
                <a:latin typeface="Times New Roman" pitchFamily="18" charset="0"/>
              </a:rPr>
              <a:t>Eleven Terms </a:t>
            </a:r>
            <a:r>
              <a:rPr lang="en-US" sz="2800" b="1" dirty="0">
                <a:latin typeface="Times New Roman" pitchFamily="18" charset="0"/>
              </a:rPr>
              <a:t>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1_brubaker_essay1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2862263"/>
            <a:ext cx="914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Is there anything in </a:t>
            </a:r>
            <a:r>
              <a:rPr lang="en-US" sz="2800" b="1" dirty="0" smtClean="0"/>
              <a:t>this section of Chapter </a:t>
            </a:r>
            <a:r>
              <a:rPr lang="en-US" sz="2800" b="1" dirty="0"/>
              <a:t>Eleven </a:t>
            </a:r>
            <a:r>
              <a:rPr lang="en-US" sz="2800" b="1" dirty="0" smtClean="0"/>
              <a:t>        that </a:t>
            </a:r>
            <a:r>
              <a:rPr lang="en-US" sz="2800" b="1" dirty="0"/>
              <a:t>could be used for your </a:t>
            </a:r>
          </a:p>
          <a:p>
            <a:pPr algn="ctr">
              <a:spcBef>
                <a:spcPct val="50000"/>
              </a:spcBef>
            </a:pPr>
            <a:r>
              <a:rPr lang="en-US" sz="2800" b="1" i="1" dirty="0"/>
              <a:t>Persuasive Essay?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lobalizatio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76200"/>
            <a:ext cx="906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How Are Globalization And Sustainability Related?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2212975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With a partner, look through pages 266-267 of your textbook and…</a:t>
            </a:r>
          </a:p>
          <a:p>
            <a:pPr algn="ctr"/>
            <a:r>
              <a:rPr lang="en-US" sz="2400" b="1"/>
              <a:t>Make a brief outline of these two pages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Also…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Answer in your notebook the second activity (267)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reakers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506538"/>
            <a:ext cx="91440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Page 268 informs us about the disposal and death of a ship</a:t>
            </a:r>
          </a:p>
          <a:p>
            <a:pPr algn="ctr"/>
            <a:endParaRPr lang="en-US" sz="2800" b="1"/>
          </a:p>
          <a:p>
            <a:pPr algn="ctr"/>
            <a:r>
              <a:rPr lang="en-US" sz="2800" b="1"/>
              <a:t>  </a:t>
            </a:r>
          </a:p>
          <a:p>
            <a:pPr algn="ctr"/>
            <a:r>
              <a:rPr lang="en-US" sz="2800" b="1"/>
              <a:t>After reading this page, answer in your notebook the questions in the last paragraph and the response required for Figure 11-19</a:t>
            </a:r>
          </a:p>
          <a:p>
            <a:pPr algn="ctr"/>
            <a:endParaRPr lang="en-US" sz="2800" b="1"/>
          </a:p>
          <a:p>
            <a:pPr algn="ctr"/>
            <a:endParaRPr lang="en-US" sz="2800" b="1"/>
          </a:p>
          <a:p>
            <a:pPr algn="ctr"/>
            <a:endParaRPr lang="en-US" sz="2800" b="1"/>
          </a:p>
          <a:p>
            <a:pPr algn="ctr"/>
            <a:endParaRPr lang="en-US" sz="2800" b="1"/>
          </a:p>
          <a:p>
            <a:pPr algn="ctr"/>
            <a:r>
              <a:rPr lang="en-US" sz="2800" b="1">
                <a:solidFill>
                  <a:schemeClr val="accent2"/>
                </a:solidFill>
              </a:rPr>
              <a:t>What is the connection of this type of profession and how globalization and sustainability are related?</a:t>
            </a:r>
            <a:endParaRPr lang="en-US" sz="2800" b="1">
              <a:solidFill>
                <a:schemeClr val="accent2"/>
              </a:solidFill>
              <a:latin typeface="Stencil" pitchFamily="82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Disposing of Old Ships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3429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POINTS OF VIEW</a:t>
            </a:r>
          </a:p>
        </p:txBody>
      </p:sp>
      <p:pic>
        <p:nvPicPr>
          <p:cNvPr id="18438" name="Picture 6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1138" y="2971800"/>
            <a:ext cx="25828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T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8862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52400" y="1419225"/>
            <a:ext cx="5286375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The shipbuilding industry raises the issue of whether people in developed countries have a responsibility – or even a right – to demand that industries in developing countries observe the same environmental and labour rules as they do.</a:t>
            </a:r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r>
              <a:rPr lang="en-US" sz="2400" b="1"/>
              <a:t>On page 269 there are three people with three different opinions on this issue.  Read through these and then work through the explorations at the bottom of the page.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CACRK9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0" y="0"/>
            <a:ext cx="57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CACRK9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0" y="1981200"/>
            <a:ext cx="57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CACRK9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0" y="3886200"/>
            <a:ext cx="57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0" y="762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Read Pages 270 - 271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0" y="57594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Have Efforts to Promote Sustainability in Shipbreaking Been Successful?</a:t>
            </a:r>
          </a:p>
        </p:txBody>
      </p:sp>
      <p:pic>
        <p:nvPicPr>
          <p:cNvPr id="19476" name="Picture 20" descr="IMG_00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888" y="1676400"/>
            <a:ext cx="402431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0" y="4953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Complete a chart like the one on page 271 and answer the question…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94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9" name="Picture 13" descr="IMG_0096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7938"/>
            <a:ext cx="9144000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</a:rPr>
              <a:t>Shipbreaking: An Example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467600" y="64770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/>
              <a:t>13:00</a:t>
            </a:r>
          </a:p>
        </p:txBody>
      </p:sp>
      <p:pic>
        <p:nvPicPr>
          <p:cNvPr id="6" name="The Ship Breakers - pg271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800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97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vipiemmesolar.it/v3/images/stories/protocollokyoto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90600" y="0"/>
            <a:ext cx="6858000" cy="6826827"/>
          </a:xfrm>
          <a:prstGeom prst="rect">
            <a:avLst/>
          </a:prstGeo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0" y="1371600"/>
            <a:ext cx="533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Divide Into Six Groups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Group 1&amp;4</a:t>
            </a:r>
          </a:p>
          <a:p>
            <a:pPr algn="ctr"/>
            <a:r>
              <a:rPr lang="en-US" sz="2400" b="1" i="1" dirty="0" smtClean="0"/>
              <a:t>The </a:t>
            </a:r>
            <a:r>
              <a:rPr lang="en-US" sz="2400" b="1" i="1" dirty="0"/>
              <a:t>Kyoto Protocol</a:t>
            </a:r>
            <a:r>
              <a:rPr lang="en-US" sz="2400" b="1" dirty="0"/>
              <a:t> (page 272)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Group 2&amp;5</a:t>
            </a:r>
          </a:p>
          <a:p>
            <a:pPr algn="ctr"/>
            <a:r>
              <a:rPr lang="en-US" sz="2400" b="1" i="1" dirty="0" smtClean="0"/>
              <a:t>Alberta </a:t>
            </a:r>
            <a:r>
              <a:rPr lang="en-US" sz="2400" b="1" i="1" dirty="0"/>
              <a:t>Tar Sands</a:t>
            </a:r>
            <a:r>
              <a:rPr lang="en-US" sz="2400" b="1" dirty="0"/>
              <a:t> (page 273)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Group 3&amp;6 </a:t>
            </a:r>
          </a:p>
          <a:p>
            <a:pPr algn="ctr"/>
            <a:r>
              <a:rPr lang="en-US" sz="2400" b="1" i="1" dirty="0" smtClean="0"/>
              <a:t>Alternative </a:t>
            </a:r>
            <a:r>
              <a:rPr lang="en-US" sz="2400" b="1" i="1" dirty="0"/>
              <a:t>Energy Sources</a:t>
            </a:r>
            <a:r>
              <a:rPr lang="en-US" sz="2400" b="1" dirty="0"/>
              <a:t> (page 274)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172200" y="5029200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What do </a:t>
            </a:r>
            <a:r>
              <a:rPr lang="en-US" sz="2400" b="1" dirty="0" smtClean="0"/>
              <a:t>you </a:t>
            </a:r>
            <a:r>
              <a:rPr lang="en-US" sz="2400" b="1" dirty="0"/>
              <a:t>know about the       Kyoto Protocol?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172200" y="1828800"/>
            <a:ext cx="2819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While reading your section individually and silently, take brief jot notes.  </a:t>
            </a:r>
          </a:p>
          <a:p>
            <a:pPr algn="ctr">
              <a:spcBef>
                <a:spcPct val="50000"/>
              </a:spcBef>
            </a:pPr>
            <a:r>
              <a:rPr lang="en-US" sz="2000" b="1" i="1"/>
              <a:t>When finished, discuss your topic with your group and be certain you all have complete notes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8600" y="54102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Assign one leader for each group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Have Efforts to Promote Sustainability Been Successful?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Shipbreaking_0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To What Extent Does Globalization Affect Sustainability?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2362200"/>
            <a:ext cx="9213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What Does </a:t>
            </a:r>
            <a:r>
              <a:rPr lang="en-US" sz="3200" b="1" i="1"/>
              <a:t>Sustainability</a:t>
            </a:r>
            <a:r>
              <a:rPr lang="en-US" sz="3200" b="1"/>
              <a:t> Mean?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44958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Read page 259 and record your</a:t>
            </a:r>
          </a:p>
          <a:p>
            <a:pPr algn="ctr"/>
            <a:r>
              <a:rPr lang="en-US" sz="3200" b="1"/>
              <a:t>responses to the seven </a:t>
            </a:r>
          </a:p>
          <a:p>
            <a:pPr algn="ctr"/>
            <a:r>
              <a:rPr lang="en-US" sz="3200" b="1"/>
              <a:t>questions in your notebook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moke_stack"/>
          <p:cNvPicPr>
            <a:picLocks noChangeAspect="1" noChangeArrowheads="1"/>
          </p:cNvPicPr>
          <p:nvPr/>
        </p:nvPicPr>
        <p:blipFill>
          <a:blip r:embed="rId2" cstate="print">
            <a:lum bright="3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741363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900" b="1"/>
              <a:t>In your groups, discuss whether the efforts to achieve sustainability described in your topic have been successful.</a:t>
            </a:r>
          </a:p>
          <a:p>
            <a:pPr algn="ctr"/>
            <a:endParaRPr lang="en-US" sz="2900" b="1"/>
          </a:p>
          <a:p>
            <a:pPr algn="ctr"/>
            <a:r>
              <a:rPr lang="en-US" sz="2600" b="1">
                <a:solidFill>
                  <a:srgbClr val="FF0000"/>
                </a:solidFill>
              </a:rPr>
              <a:t>Each group leader must report the groups findings to the class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31686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In the same groups, create a visual that communicates the conclusion your group have reached about sustainability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333300"/>
                </a:solidFill>
              </a:rPr>
              <a:t>THIS VISUAL WILL BE POSTED IN THE CLASS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evreport.com/wp-content/uploads/2007/11/zenn-motor-cars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33400"/>
            <a:ext cx="9176197" cy="5791200"/>
          </a:xfrm>
          <a:prstGeom prst="rect">
            <a:avLst/>
          </a:prstGeom>
          <a:noFill/>
        </p:spPr>
      </p:pic>
      <p:pic>
        <p:nvPicPr>
          <p:cNvPr id="26630" name="Picture 6" descr="who-tesla-electric-car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304800"/>
            <a:ext cx="914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</a:rPr>
              <a:t>Alternative Energy Sources: Examples</a:t>
            </a:r>
          </a:p>
        </p:txBody>
      </p:sp>
      <p:pic>
        <p:nvPicPr>
          <p:cNvPr id="26631" name="the race for the electric car - pg.274_WMV V9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5800" y="4114800"/>
            <a:ext cx="1752600" cy="1314450"/>
          </a:xfrm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66800" y="54864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/>
              <a:t>13:00</a:t>
            </a:r>
          </a:p>
        </p:txBody>
      </p:sp>
      <p:pic>
        <p:nvPicPr>
          <p:cNvPr id="8" name="Mercer - Electric Car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772400" y="5638800"/>
            <a:ext cx="1013717" cy="751840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772400" y="64008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/>
              <a:t>5:00</a:t>
            </a:r>
            <a:endParaRPr lang="en-US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1"/>
                </p:tgtEl>
              </p:cMediaNode>
            </p:video>
            <p:video fullScrn="1"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6628" grpId="0"/>
      <p:bldP spid="26633" grpId="0"/>
      <p:bldP spid="26633" grpId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Untitled-1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Individual Initiatives</a:t>
            </a:r>
          </a:p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algn="ctr"/>
            <a:r>
              <a:rPr lang="en-US" sz="2400" b="1">
                <a:solidFill>
                  <a:srgbClr val="333300"/>
                </a:solidFill>
              </a:rPr>
              <a:t>Read page 275 in your textbook, including the profile about </a:t>
            </a:r>
            <a:r>
              <a:rPr lang="en-US" sz="2400" b="1">
                <a:solidFill>
                  <a:schemeClr val="accent2"/>
                </a:solidFill>
              </a:rPr>
              <a:t>Wangari Maathai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213" y="4191000"/>
            <a:ext cx="9094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Jot down some items that you have discovered or that you already knew about what individuals can do to help with global environmental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2965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34448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Go through all that you have done in this chapter and make a vocabulary list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</a:rPr>
              <a:t>Terms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1_brubaker_essay1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2862263"/>
            <a:ext cx="914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Is there anything in these sections of  Chapter Eleven that could be used for your </a:t>
            </a:r>
          </a:p>
          <a:p>
            <a:pPr algn="ctr">
              <a:spcBef>
                <a:spcPct val="50000"/>
              </a:spcBef>
            </a:pPr>
            <a:r>
              <a:rPr lang="en-US" sz="2800" b="1" i="1"/>
              <a:t>Persuasive Essay?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 descr="starvatio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wealt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352800"/>
            <a:ext cx="2228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181600" y="3048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>
                <a:solidFill>
                  <a:srgbClr val="000099"/>
                </a:solidFill>
              </a:rPr>
              <a:t>Sustainability</a:t>
            </a:r>
            <a:r>
              <a:rPr lang="en-US" sz="3600" b="1">
                <a:solidFill>
                  <a:srgbClr val="000099"/>
                </a:solidFill>
              </a:rPr>
              <a:t>:</a:t>
            </a:r>
            <a:endParaRPr lang="en-US" sz="3600" b="1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4267200"/>
            <a:ext cx="2590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To keep in existence,</a:t>
            </a:r>
          </a:p>
          <a:p>
            <a:pPr algn="ctr"/>
            <a:r>
              <a:rPr lang="en-US" sz="2800" b="1"/>
              <a:t>to supply with </a:t>
            </a:r>
          </a:p>
          <a:p>
            <a:pPr algn="ctr"/>
            <a:r>
              <a:rPr lang="en-US" sz="2800" b="1"/>
              <a:t>necessities or </a:t>
            </a:r>
          </a:p>
          <a:p>
            <a:pPr algn="ctr"/>
            <a:r>
              <a:rPr lang="en-US" sz="2800" b="1"/>
              <a:t>nourishment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foot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87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91000" y="752475"/>
            <a:ext cx="4876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Your text book refers to an </a:t>
            </a:r>
            <a:r>
              <a:rPr lang="en-US" sz="2400" b="1" i="1"/>
              <a:t>Ecological Footprint</a:t>
            </a:r>
            <a:r>
              <a:rPr lang="en-US" sz="2400" b="1"/>
              <a:t>.                  (Also know as a Carbon Footprint.)   </a:t>
            </a:r>
          </a:p>
          <a:p>
            <a:pPr algn="ctr"/>
            <a:r>
              <a:rPr lang="en-US" sz="2400" b="1"/>
              <a:t>What is a </a:t>
            </a:r>
            <a:r>
              <a:rPr lang="en-US" sz="2400" b="1" i="1"/>
              <a:t>carbon footprint</a:t>
            </a:r>
            <a:r>
              <a:rPr lang="en-US" sz="2400" b="1"/>
              <a:t>?  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 i="1">
                <a:solidFill>
                  <a:schemeClr val="accent2"/>
                </a:solidFill>
              </a:rPr>
              <a:t>It is the measure of impact human activities have on the environment in terms of the amount of greenhouse gases produced.  Measured in units of carbon dioxide.</a:t>
            </a:r>
            <a:endParaRPr lang="en-US" sz="2000" b="1" i="1">
              <a:solidFill>
                <a:schemeClr val="accent2"/>
              </a:solidFill>
              <a:latin typeface="Stencil" pitchFamily="82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5486400"/>
            <a:ext cx="9144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300" b="1">
                <a:solidFill>
                  <a:srgbClr val="006600"/>
                </a:solidFill>
              </a:rPr>
              <a:t>The challenge is to reduce your carbon footprint!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scary-stories-yeti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1676400"/>
            <a:ext cx="914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</a:rPr>
              <a:t>With a partner, read and review pages 260 – 263</a:t>
            </a:r>
          </a:p>
          <a:p>
            <a:pPr algn="ctr"/>
            <a:r>
              <a:rPr lang="en-US" sz="2400" b="1">
                <a:solidFill>
                  <a:srgbClr val="000099"/>
                </a:solidFill>
              </a:rPr>
              <a:t>Answer the following in your notes:</a:t>
            </a:r>
          </a:p>
          <a:p>
            <a:pPr algn="ctr"/>
            <a:endParaRPr lang="en-US" sz="1400" b="1">
              <a:solidFill>
                <a:srgbClr val="000099"/>
              </a:solidFill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</a:rPr>
              <a:t>Explain why there is such a huge inconsistency</a:t>
            </a:r>
            <a:r>
              <a:rPr lang="en-US" sz="2400" b="1">
                <a:latin typeface="Stencil" pitchFamily="82" charset="0"/>
              </a:rPr>
              <a:t> </a:t>
            </a:r>
            <a:r>
              <a:rPr lang="en-US" sz="2400" b="1">
                <a:solidFill>
                  <a:srgbClr val="000099"/>
                </a:solidFill>
              </a:rPr>
              <a:t>between the </a:t>
            </a:r>
            <a:r>
              <a:rPr lang="en-US" sz="2400" b="1" i="1">
                <a:solidFill>
                  <a:srgbClr val="000099"/>
                </a:solidFill>
              </a:rPr>
              <a:t>Ecological Footprint</a:t>
            </a:r>
            <a:r>
              <a:rPr lang="en-US" sz="2400" b="1">
                <a:solidFill>
                  <a:srgbClr val="000099"/>
                </a:solidFill>
              </a:rPr>
              <a:t> in </a:t>
            </a:r>
            <a:r>
              <a:rPr lang="en-US" sz="2400" b="1">
                <a:solidFill>
                  <a:srgbClr val="FF0000"/>
                </a:solidFill>
              </a:rPr>
              <a:t>Canada</a:t>
            </a:r>
            <a:r>
              <a:rPr lang="en-US" sz="2400" b="1">
                <a:solidFill>
                  <a:srgbClr val="000099"/>
                </a:solidFill>
              </a:rPr>
              <a:t> and that of </a:t>
            </a:r>
            <a:r>
              <a:rPr lang="en-US" sz="2400" b="1">
                <a:solidFill>
                  <a:srgbClr val="FF0000"/>
                </a:solidFill>
              </a:rPr>
              <a:t>Bangladesh</a:t>
            </a:r>
            <a:r>
              <a:rPr lang="en-US" sz="2400" b="1">
                <a:solidFill>
                  <a:srgbClr val="000099"/>
                </a:solidFill>
              </a:rPr>
              <a:t>.  </a:t>
            </a:r>
          </a:p>
          <a:p>
            <a:pPr algn="ctr"/>
            <a:endParaRPr lang="en-US" sz="1200" b="1">
              <a:solidFill>
                <a:srgbClr val="000099"/>
              </a:solidFill>
            </a:endParaRPr>
          </a:p>
          <a:p>
            <a:pPr algn="ctr"/>
            <a:r>
              <a:rPr lang="en-US" sz="2400" b="1"/>
              <a:t>ALSO</a:t>
            </a:r>
          </a:p>
          <a:p>
            <a:pPr algn="ctr"/>
            <a:endParaRPr lang="en-US" sz="1200" b="1">
              <a:solidFill>
                <a:srgbClr val="000099"/>
              </a:solidFill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</a:rPr>
              <a:t>With a partner complete the “Reflect and Respond”</a:t>
            </a:r>
          </a:p>
          <a:p>
            <a:pPr algn="ctr"/>
            <a:endParaRPr lang="en-US" sz="2400" b="1">
              <a:solidFill>
                <a:srgbClr val="000099"/>
              </a:solidFill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</a:rPr>
              <a:t>Have a list of your refuse items to share with the class</a:t>
            </a:r>
          </a:p>
        </p:txBody>
      </p:sp>
      <p:pic>
        <p:nvPicPr>
          <p:cNvPr id="6148" name="Picture 8" descr="green f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2197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4111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Ecological Footprints</a:t>
            </a:r>
          </a:p>
        </p:txBody>
      </p:sp>
      <p:pic>
        <p:nvPicPr>
          <p:cNvPr id="6150" name="Picture 10" descr="green f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1" descr="reduce_carbon_footpri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07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60725" y="90488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folHlink"/>
                </a:solidFill>
              </a:rPr>
              <a:t>How does your list compare?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981200" y="685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Ten things to do to reduce your footprint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286000" y="11430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CC33"/>
                </a:solidFill>
                <a:latin typeface="Stencil" pitchFamily="82" charset="0"/>
              </a:rPr>
              <a:t>Change a light</a:t>
            </a:r>
          </a:p>
          <a:p>
            <a:r>
              <a:rPr lang="en-US" sz="2000" b="1">
                <a:solidFill>
                  <a:srgbClr val="33CC33"/>
                </a:solidFill>
                <a:latin typeface="Stencil" pitchFamily="82" charset="0"/>
              </a:rPr>
              <a:t> </a:t>
            </a:r>
          </a:p>
        </p:txBody>
      </p:sp>
      <p:pic>
        <p:nvPicPr>
          <p:cNvPr id="8205" name="Picture 13" descr="bul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09800" y="1447800"/>
            <a:ext cx="2667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Changing one regular light</a:t>
            </a:r>
          </a:p>
          <a:p>
            <a:pPr algn="ctr"/>
            <a:r>
              <a:rPr lang="en-US" sz="1400" b="1"/>
              <a:t>bulb with a compact fluorescent</a:t>
            </a:r>
          </a:p>
          <a:p>
            <a:pPr algn="ctr"/>
            <a:r>
              <a:rPr lang="en-US" sz="1400" b="1"/>
              <a:t>light bulb will save 150 pounds of carbon dioxide a year</a:t>
            </a:r>
          </a:p>
          <a:p>
            <a:endParaRPr lang="en-US" sz="1400" b="1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46125" y="2540000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00"/>
                </a:solidFill>
                <a:latin typeface="Stencil" pitchFamily="82" charset="0"/>
              </a:rPr>
              <a:t>Drive less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81000" y="2830513"/>
            <a:ext cx="2286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Walk, bike, carpool or</a:t>
            </a:r>
          </a:p>
          <a:p>
            <a:pPr algn="ctr"/>
            <a:r>
              <a:rPr lang="en-US" sz="1400" b="1"/>
              <a:t>take public transit.  </a:t>
            </a:r>
          </a:p>
          <a:p>
            <a:pPr algn="ctr"/>
            <a:r>
              <a:rPr lang="en-US" sz="1400" b="1"/>
              <a:t>You’ll save one pound of </a:t>
            </a:r>
          </a:p>
          <a:p>
            <a:pPr algn="ctr"/>
            <a:r>
              <a:rPr lang="en-US" sz="1400" b="1"/>
              <a:t>carbon dioxide for every</a:t>
            </a:r>
          </a:p>
          <a:p>
            <a:pPr algn="ctr"/>
            <a:r>
              <a:rPr lang="en-US" sz="1400" b="1"/>
              <a:t>kilometre you don’t drive</a:t>
            </a:r>
          </a:p>
        </p:txBody>
      </p:sp>
      <p:pic>
        <p:nvPicPr>
          <p:cNvPr id="8209" name="Picture 17" descr="b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590800"/>
            <a:ext cx="25908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15000" y="11430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CC33"/>
                </a:solidFill>
                <a:latin typeface="Stencil" pitchFamily="82" charset="0"/>
              </a:rPr>
              <a:t>RECYCLE MORE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410200" y="1447800"/>
            <a:ext cx="2590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You can save 2,400 pounds</a:t>
            </a:r>
          </a:p>
          <a:p>
            <a:pPr algn="ctr"/>
            <a:r>
              <a:rPr lang="en-US" sz="1400" b="1"/>
              <a:t>of carbon dioxide per year</a:t>
            </a:r>
          </a:p>
          <a:p>
            <a:pPr algn="ctr"/>
            <a:r>
              <a:rPr lang="en-US" sz="1400" b="1"/>
              <a:t>by recycling just half of your household waste</a:t>
            </a:r>
          </a:p>
        </p:txBody>
      </p:sp>
      <p:pic>
        <p:nvPicPr>
          <p:cNvPr id="8212" name="Picture 20" descr="recy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1765300"/>
            <a:ext cx="1066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715000" y="2971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3300"/>
                </a:solidFill>
                <a:latin typeface="Stencil" pitchFamily="82" charset="0"/>
              </a:rPr>
              <a:t>Check your tires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791200" y="3352800"/>
            <a:ext cx="2438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Keeping your tires inflated </a:t>
            </a:r>
          </a:p>
          <a:p>
            <a:pPr algn="ctr"/>
            <a:r>
              <a:rPr lang="en-US" sz="1400" b="1"/>
              <a:t>properly can improve your</a:t>
            </a:r>
          </a:p>
          <a:p>
            <a:pPr algn="ctr"/>
            <a:r>
              <a:rPr lang="en-US" sz="1400" b="1"/>
              <a:t>gas mileage by more than </a:t>
            </a:r>
          </a:p>
          <a:p>
            <a:pPr algn="ctr"/>
            <a:r>
              <a:rPr lang="en-US" sz="1400" b="1"/>
              <a:t>3%.  Every litre of gasoline</a:t>
            </a:r>
          </a:p>
          <a:p>
            <a:pPr algn="ctr"/>
            <a:r>
              <a:rPr lang="en-US" sz="1400" b="1"/>
              <a:t>saved keeps 20 pounds of</a:t>
            </a:r>
          </a:p>
          <a:p>
            <a:pPr algn="ctr"/>
            <a:r>
              <a:rPr lang="en-US" sz="1400" b="1"/>
              <a:t>carbon dioxide out of the</a:t>
            </a:r>
          </a:p>
          <a:p>
            <a:pPr algn="ctr"/>
            <a:r>
              <a:rPr lang="en-US" sz="1400" b="1"/>
              <a:t>atmosphere</a:t>
            </a:r>
          </a:p>
        </p:txBody>
      </p:sp>
      <p:pic>
        <p:nvPicPr>
          <p:cNvPr id="8216" name="Picture 24" descr="ti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0600" y="4876800"/>
            <a:ext cx="1517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762000" y="4648200"/>
            <a:ext cx="373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folHlink"/>
                </a:solidFill>
                <a:latin typeface="Stencil" pitchFamily="82" charset="0"/>
              </a:rPr>
              <a:t>USE LESS HOT WATER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81000" y="5029200"/>
            <a:ext cx="3505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It takes a lot of energy to heat</a:t>
            </a:r>
          </a:p>
          <a:p>
            <a:pPr algn="ctr"/>
            <a:r>
              <a:rPr lang="en-US" sz="1400" b="1"/>
              <a:t>water.  Use less hot water by</a:t>
            </a:r>
          </a:p>
          <a:p>
            <a:pPr algn="ctr"/>
            <a:r>
              <a:rPr lang="en-US" sz="1400" b="1"/>
              <a:t>installing a low flow showerhead.</a:t>
            </a:r>
          </a:p>
          <a:p>
            <a:pPr algn="ctr"/>
            <a:r>
              <a:rPr lang="en-US" sz="1400" b="1"/>
              <a:t>This saves 350 pounds of carbon</a:t>
            </a:r>
          </a:p>
          <a:p>
            <a:pPr algn="ctr"/>
            <a:r>
              <a:rPr lang="en-US" sz="1400" b="1"/>
              <a:t>dioxide a year.  Washing your clothes</a:t>
            </a:r>
          </a:p>
          <a:p>
            <a:pPr algn="ctr"/>
            <a:r>
              <a:rPr lang="en-US" sz="1400" b="1"/>
              <a:t>in cold or warm water saves 500 pounds</a:t>
            </a:r>
          </a:p>
          <a:p>
            <a:pPr algn="ctr"/>
            <a:r>
              <a:rPr lang="en-US" sz="1400" b="1"/>
              <a:t>per year</a:t>
            </a:r>
          </a:p>
        </p:txBody>
      </p:sp>
      <p:pic>
        <p:nvPicPr>
          <p:cNvPr id="8219" name="Picture 27" descr="t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648200"/>
            <a:ext cx="123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6" grpId="0"/>
      <p:bldP spid="8207" grpId="0"/>
      <p:bldP spid="8208" grpId="0"/>
      <p:bldP spid="8210" grpId="0"/>
      <p:bldP spid="8211" grpId="0"/>
      <p:bldP spid="8214" grpId="0"/>
      <p:bldP spid="8215" grpId="0"/>
      <p:bldP spid="8217" grpId="0"/>
      <p:bldP spid="8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reduce_carbon_footpri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00" y="3962400"/>
            <a:ext cx="248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131763"/>
            <a:ext cx="673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3300"/>
                </a:solidFill>
                <a:latin typeface="Stencil" pitchFamily="82" charset="0"/>
              </a:rPr>
              <a:t>AVOID PRODUCTS WITH LOTS OF PACKAGING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20713"/>
            <a:ext cx="6740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You can save 1,200 pounds of carbon dioxide if you cut your garbage by 10%</a:t>
            </a:r>
          </a:p>
        </p:txBody>
      </p:sp>
      <p:pic>
        <p:nvPicPr>
          <p:cNvPr id="9223" name="Picture 7" descr="garb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25146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5125" y="1350963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CC33"/>
                </a:solidFill>
                <a:latin typeface="Stencil" pitchFamily="82" charset="0"/>
              </a:rPr>
              <a:t>ADJUST YOUR THERMOSTAT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65125" y="1763713"/>
            <a:ext cx="4054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Moving your thermostat down 2 degrees in</a:t>
            </a:r>
          </a:p>
          <a:p>
            <a:pPr algn="ctr"/>
            <a:r>
              <a:rPr lang="en-US" sz="1400" b="1"/>
              <a:t>winter and up 2 degrees in the summer you </a:t>
            </a:r>
          </a:p>
          <a:p>
            <a:pPr algn="ctr"/>
            <a:r>
              <a:rPr lang="en-US" sz="1400" b="1"/>
              <a:t>could save more than 2,000 pounds of</a:t>
            </a:r>
          </a:p>
          <a:p>
            <a:pPr algn="ctr"/>
            <a:r>
              <a:rPr lang="en-US" sz="1400" b="1"/>
              <a:t>carbon dioxide a year.</a:t>
            </a:r>
          </a:p>
        </p:txBody>
      </p:sp>
      <p:pic>
        <p:nvPicPr>
          <p:cNvPr id="9227" name="Picture 11" descr="ther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524000"/>
            <a:ext cx="1371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858000" y="2819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Stencil" pitchFamily="82" charset="0"/>
              </a:rPr>
              <a:t>PLANT A TREE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3276600"/>
            <a:ext cx="228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A single tree will absorb</a:t>
            </a:r>
          </a:p>
          <a:p>
            <a:pPr algn="ctr"/>
            <a:r>
              <a:rPr lang="en-US" sz="1400" b="1"/>
              <a:t>1 ton of carbon dioxide</a:t>
            </a:r>
          </a:p>
          <a:p>
            <a:pPr algn="ctr"/>
            <a:r>
              <a:rPr lang="en-US" sz="1400" b="1"/>
              <a:t>over a lifetime</a:t>
            </a:r>
          </a:p>
        </p:txBody>
      </p:sp>
      <p:pic>
        <p:nvPicPr>
          <p:cNvPr id="9230" name="Picture 14" descr="tr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124200"/>
            <a:ext cx="1190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0" y="3332163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3300"/>
                </a:solidFill>
                <a:latin typeface="Stencil" pitchFamily="82" charset="0"/>
              </a:rPr>
              <a:t>TURN OFF ELECTRONIC DEVICES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52400" y="3897313"/>
            <a:ext cx="32718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Simply turning off your television,</a:t>
            </a:r>
          </a:p>
          <a:p>
            <a:pPr algn="ctr"/>
            <a:r>
              <a:rPr lang="en-US" sz="1400" b="1"/>
              <a:t>DVD player, stereo and computer</a:t>
            </a:r>
          </a:p>
          <a:p>
            <a:pPr algn="ctr"/>
            <a:r>
              <a:rPr lang="en-US" sz="1400" b="1"/>
              <a:t>when you’re not using them will</a:t>
            </a:r>
          </a:p>
          <a:p>
            <a:pPr algn="ctr"/>
            <a:r>
              <a:rPr lang="en-US" sz="1400" b="1"/>
              <a:t>save thousands of pounds of</a:t>
            </a:r>
          </a:p>
          <a:p>
            <a:pPr algn="ctr"/>
            <a:r>
              <a:rPr lang="en-US" sz="1400" b="1"/>
              <a:t>carbon dioxide a year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0" y="5237163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CC33"/>
                </a:solidFill>
                <a:latin typeface="Stencil" pitchFamily="82" charset="0"/>
              </a:rPr>
              <a:t>USE PRINTER PAPER THAT IS 100% RECYCLED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04800" y="5726113"/>
            <a:ext cx="5872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Save 5 kilograms of carbon dioxide per ream of paper.  The paper industry</a:t>
            </a:r>
          </a:p>
          <a:p>
            <a:pPr algn="ctr"/>
            <a:r>
              <a:rPr lang="en-US" sz="1400" b="1"/>
              <a:t>is the third greatest contributor to global warming emissions</a:t>
            </a:r>
          </a:p>
        </p:txBody>
      </p:sp>
      <p:pic>
        <p:nvPicPr>
          <p:cNvPr id="9235" name="Picture 19" descr="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762375"/>
            <a:ext cx="22098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6" grpId="0"/>
      <p:bldP spid="9228" grpId="0"/>
      <p:bldP spid="9229" grpId="0"/>
      <p:bldP spid="9231" grpId="0"/>
      <p:bldP spid="9232" grpId="0"/>
      <p:bldP spid="9233" grpId="0"/>
      <p:bldP spid="9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-92075" y="-457200"/>
            <a:ext cx="862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FF66FF"/>
              </a:solidFill>
              <a:latin typeface="Stencil" pitchFamily="82" charset="0"/>
            </a:endParaRPr>
          </a:p>
        </p:txBody>
      </p:sp>
      <p:pic>
        <p:nvPicPr>
          <p:cNvPr id="12294" name="Picture 6" descr="kogi_ro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50"/>
            <a:ext cx="83820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“WE MAMAS SEE YOU ARE KILLING THE WORLD BY WHAT YOU DO.  WE CAN NO LONGER REPAIR THE WORLD.  YOU MUST.”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505200" y="1687513"/>
            <a:ext cx="5489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This quote is from “The Kogi – At The Heart of the World” (262).  Read the article and then answer the three questions under </a:t>
            </a:r>
            <a:r>
              <a:rPr lang="en-US" b="1" i="1"/>
              <a:t>Explorations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410200" y="2743200"/>
            <a:ext cx="2946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How do you feel about the title  “Younger Brother?” </a:t>
            </a:r>
          </a:p>
          <a:p>
            <a:pPr algn="ctr"/>
            <a:r>
              <a:rPr lang="en-US" b="1"/>
              <a:t>How do you think your parent’s generation would feel about this title.  </a:t>
            </a:r>
          </a:p>
          <a:p>
            <a:pPr algn="ctr"/>
            <a:r>
              <a:rPr lang="en-US" b="1"/>
              <a:t>Explain your answers.</a:t>
            </a:r>
          </a:p>
        </p:txBody>
      </p:sp>
      <p:pic>
        <p:nvPicPr>
          <p:cNvPr id="12303" name="Picture 15" descr="wo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572000"/>
            <a:ext cx="2762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recycl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8163"/>
            <a:ext cx="39624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recycl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recycl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recycl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257800" y="152400"/>
            <a:ext cx="3886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Now we know of the 4 R’s instead of the well known    3 R’s.  </a:t>
            </a:r>
          </a:p>
          <a:p>
            <a:pPr algn="ctr"/>
            <a:r>
              <a:rPr lang="en-US" sz="2400" b="1"/>
              <a:t>Design a visual for the symbol of the decrease of carbon foot-printing.  Remember the 4 R’s 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Recycle 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Reduce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Reuse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Refuse</a:t>
            </a:r>
            <a:endParaRPr lang="en-US" sz="2400" b="1">
              <a:latin typeface="Stencil" pitchFamily="82" charset="0"/>
            </a:endParaRPr>
          </a:p>
        </p:txBody>
      </p:sp>
      <p:pic>
        <p:nvPicPr>
          <p:cNvPr id="13323" name="Picture 11" descr="recycle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91000"/>
            <a:ext cx="2644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13035</TotalTime>
  <Words>1187</Words>
  <Application>Microsoft Office PowerPoint</Application>
  <PresentationFormat>On-screen Show (4:3)</PresentationFormat>
  <Paragraphs>188</Paragraphs>
  <Slides>24</Slides>
  <Notes>0</Notes>
  <HiddenSlides>5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To What Extent Does Globalization Affect Sustainability?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And…</vt:lpstr>
      <vt:lpstr>Think About Your Challenge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Alternative Energy Sources: Examples</vt:lpstr>
      <vt:lpstr>Slide 22</vt:lpstr>
      <vt:lpstr>Slide 23</vt:lpstr>
      <vt:lpstr>Think About Your Challenge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Kennedy</dc:creator>
  <cp:lastModifiedBy>brendan edwards</cp:lastModifiedBy>
  <cp:revision>40</cp:revision>
  <dcterms:created xsi:type="dcterms:W3CDTF">2007-12-12T20:37:37Z</dcterms:created>
  <dcterms:modified xsi:type="dcterms:W3CDTF">2011-01-04T22:24:29Z</dcterms:modified>
</cp:coreProperties>
</file>