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58" r:id="rId4"/>
    <p:sldId id="259" r:id="rId5"/>
    <p:sldId id="260" r:id="rId6"/>
    <p:sldId id="261" r:id="rId7"/>
    <p:sldId id="262" r:id="rId8"/>
    <p:sldId id="264" r:id="rId9"/>
    <p:sldId id="266" r:id="rId10"/>
    <p:sldId id="267" r:id="rId11"/>
    <p:sldId id="265" r:id="rId12"/>
    <p:sldId id="269" r:id="rId13"/>
    <p:sldId id="270" r:id="rId14"/>
    <p:sldId id="271" r:id="rId15"/>
    <p:sldId id="272" r:id="rId16"/>
    <p:sldId id="268" r:id="rId17"/>
    <p:sldId id="273" r:id="rId18"/>
    <p:sldId id="274" r:id="rId19"/>
    <p:sldId id="275" r:id="rId20"/>
    <p:sldId id="281" r:id="rId21"/>
    <p:sldId id="276" r:id="rId22"/>
    <p:sldId id="277" r:id="rId23"/>
    <p:sldId id="286" r:id="rId24"/>
    <p:sldId id="278" r:id="rId25"/>
    <p:sldId id="279" r:id="rId26"/>
    <p:sldId id="280" r:id="rId27"/>
    <p:sldId id="287" r:id="rId28"/>
    <p:sldId id="288" r:id="rId29"/>
    <p:sldId id="285" r:id="rId30"/>
    <p:sldId id="282"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3399FF"/>
    <a:srgbClr val="990033"/>
    <a:srgbClr val="CC0000"/>
    <a:srgbClr val="FF0000"/>
    <a:srgbClr val="FFAFAF"/>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980"/>
          </a:xfrm>
          <a:prstGeom prst="rect">
            <a:avLst/>
          </a:prstGeom>
        </p:spPr>
        <p:txBody>
          <a:bodyPr vert="horz" lIns="91440" tIns="45720" rIns="91440" bIns="45720" rtlCol="0"/>
          <a:lstStyle>
            <a:lvl1pPr algn="r">
              <a:defRPr sz="1200"/>
            </a:lvl1pPr>
          </a:lstStyle>
          <a:p>
            <a:fld id="{DC5D3686-7302-4A4D-93B8-656B7F2F0574}" type="datetimeFigureOut">
              <a:rPr lang="en-US" smtClean="0"/>
              <a:pPr/>
              <a:t>1/6/2011</a:t>
            </a:fld>
            <a:endParaRPr lang="en-US"/>
          </a:p>
        </p:txBody>
      </p:sp>
      <p:sp>
        <p:nvSpPr>
          <p:cNvPr id="4" name="Footer Placeholder 3"/>
          <p:cNvSpPr>
            <a:spLocks noGrp="1"/>
          </p:cNvSpPr>
          <p:nvPr>
            <p:ph type="ftr" sz="quarter" idx="2"/>
          </p:nvPr>
        </p:nvSpPr>
        <p:spPr>
          <a:xfrm>
            <a:off x="0" y="8829823"/>
            <a:ext cx="2971800"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823"/>
            <a:ext cx="2971800" cy="464980"/>
          </a:xfrm>
          <a:prstGeom prst="rect">
            <a:avLst/>
          </a:prstGeom>
        </p:spPr>
        <p:txBody>
          <a:bodyPr vert="horz" lIns="91440" tIns="45720" rIns="91440" bIns="45720" rtlCol="0" anchor="b"/>
          <a:lstStyle>
            <a:lvl1pPr algn="r">
              <a:defRPr sz="1200"/>
            </a:lvl1pPr>
          </a:lstStyle>
          <a:p>
            <a:fld id="{39AB9F6E-2FC6-407E-91AA-CF92D0CFA4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93745D-AA23-43FF-B2FC-1DCF1254C61F}"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7A7D4D-CBFE-4452-8E9C-56498AEF8977}"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9143B-F5CC-4D3B-A52F-01BF1372AD21}"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42043-7933-43D8-9AB1-B84681494A95}"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F681A-A1B4-470F-80C7-6A1BC5FF85BE}"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28A0BE-B656-498F-ADD3-E10A5EA65E28}"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4A5E92-4BCC-4C37-8A68-5B0789E7EDA6}"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4830EA-A72C-4EDD-B6D3-2347340DFCA2}"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C05D89-3347-4730-90EF-398E2799D038}"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4044AD-3012-4AE8-B5D4-77E2A1980532}"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680C5E-A5F0-4E02-A01A-4DB505E5DD90}"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EFCB663-C050-49A4-A50F-F6C579BC6F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file:///\\fhs-ms\msdata\Staff\Brendan%20Edwards\Social\Social%2010-1-2\Related%20Issue%203\Wyclef%20Jean%20-pg294%20Haiti%20(Jan%202009).wmv"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file:///\\fhs-fs\Staff%20Data\Brendan%20Edwards\Social\Social%2010-1-2\Related%20Issue%203\TED%20Blog%20%20Why%20we're%20storing%20billions%20of%20seeds%20%20Jonathan%20Drori%20on%20TED.com.wmv"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CC00"/>
        </a:solidFill>
        <a:effectLst/>
      </p:bgPr>
    </p:bg>
    <p:spTree>
      <p:nvGrpSpPr>
        <p:cNvPr id="1" name=""/>
        <p:cNvGrpSpPr/>
        <p:nvPr/>
      </p:nvGrpSpPr>
      <p:grpSpPr>
        <a:xfrm>
          <a:off x="0" y="0"/>
          <a:ext cx="0" cy="0"/>
          <a:chOff x="0" y="0"/>
          <a:chExt cx="0" cy="0"/>
        </a:xfrm>
      </p:grpSpPr>
      <p:pic>
        <p:nvPicPr>
          <p:cNvPr id="2050" name="Picture 4" descr="vacuum-law-of-prosperity-759400"/>
          <p:cNvPicPr>
            <a:picLocks noChangeAspect="1" noChangeArrowheads="1"/>
          </p:cNvPicPr>
          <p:nvPr/>
        </p:nvPicPr>
        <p:blipFill>
          <a:blip r:embed="rId2" cstate="print"/>
          <a:srcRect/>
          <a:stretch>
            <a:fillRect/>
          </a:stretch>
        </p:blipFill>
        <p:spPr bwMode="auto">
          <a:xfrm>
            <a:off x="0" y="0"/>
            <a:ext cx="6532563" cy="6858000"/>
          </a:xfrm>
          <a:prstGeom prst="rect">
            <a:avLst/>
          </a:prstGeom>
          <a:noFill/>
          <a:ln w="9525">
            <a:noFill/>
            <a:miter lim="800000"/>
            <a:headEnd/>
            <a:tailEnd/>
          </a:ln>
        </p:spPr>
      </p:pic>
      <p:sp>
        <p:nvSpPr>
          <p:cNvPr id="2051" name="Text Box 5"/>
          <p:cNvSpPr txBox="1">
            <a:spLocks noChangeArrowheads="1"/>
          </p:cNvSpPr>
          <p:nvPr/>
        </p:nvSpPr>
        <p:spPr bwMode="auto">
          <a:xfrm>
            <a:off x="5638800" y="246063"/>
            <a:ext cx="1235075" cy="579437"/>
          </a:xfrm>
          <a:prstGeom prst="rect">
            <a:avLst/>
          </a:prstGeom>
          <a:noFill/>
          <a:ln w="9525">
            <a:noFill/>
            <a:miter lim="800000"/>
            <a:headEnd/>
            <a:tailEnd/>
          </a:ln>
        </p:spPr>
        <p:txBody>
          <a:bodyPr>
            <a:spAutoFit/>
          </a:bodyPr>
          <a:lstStyle/>
          <a:p>
            <a:endParaRPr lang="en-US" sz="3200" b="1">
              <a:solidFill>
                <a:srgbClr val="00CC00"/>
              </a:solidFill>
              <a:latin typeface="Britannic Bold" pitchFamily="34" charset="0"/>
            </a:endParaRPr>
          </a:p>
        </p:txBody>
      </p:sp>
      <p:sp>
        <p:nvSpPr>
          <p:cNvPr id="2054" name="Text Box 6"/>
          <p:cNvSpPr txBox="1">
            <a:spLocks noChangeArrowheads="1"/>
          </p:cNvSpPr>
          <p:nvPr/>
        </p:nvSpPr>
        <p:spPr bwMode="auto">
          <a:xfrm>
            <a:off x="152400" y="198438"/>
            <a:ext cx="4191000" cy="1190625"/>
          </a:xfrm>
          <a:prstGeom prst="rect">
            <a:avLst/>
          </a:prstGeom>
          <a:noFill/>
          <a:ln w="9525">
            <a:noFill/>
            <a:miter lim="800000"/>
            <a:headEnd/>
            <a:tailEnd/>
          </a:ln>
          <a:effectLst/>
        </p:spPr>
        <p:txBody>
          <a:bodyPr>
            <a:spAutoFit/>
          </a:bodyPr>
          <a:lstStyle/>
          <a:p>
            <a:pPr algn="ctr">
              <a:defRPr/>
            </a:pPr>
            <a:r>
              <a:rPr lang="en-US" sz="3600" b="1" i="1">
                <a:solidFill>
                  <a:srgbClr val="00CC00"/>
                </a:solidFill>
                <a:effectLst>
                  <a:outerShdw blurRad="38100" dist="38100" dir="2700000" algn="tl">
                    <a:srgbClr val="000000"/>
                  </a:outerShdw>
                </a:effectLst>
                <a:latin typeface="High Tower Text" pitchFamily="18" charset="0"/>
              </a:rPr>
              <a:t>SUSTAINABLE PROSPERITY</a:t>
            </a:r>
          </a:p>
        </p:txBody>
      </p:sp>
      <p:sp>
        <p:nvSpPr>
          <p:cNvPr id="2055" name="Text Box 7"/>
          <p:cNvSpPr txBox="1">
            <a:spLocks noChangeArrowheads="1"/>
          </p:cNvSpPr>
          <p:nvPr/>
        </p:nvSpPr>
        <p:spPr bwMode="auto">
          <a:xfrm>
            <a:off x="5562600" y="3200400"/>
            <a:ext cx="3581400" cy="1554163"/>
          </a:xfrm>
          <a:prstGeom prst="rect">
            <a:avLst/>
          </a:prstGeom>
          <a:noFill/>
          <a:ln w="9525">
            <a:noFill/>
            <a:miter lim="800000"/>
            <a:headEnd/>
            <a:tailEnd/>
          </a:ln>
        </p:spPr>
        <p:txBody>
          <a:bodyPr>
            <a:spAutoFit/>
          </a:bodyPr>
          <a:lstStyle/>
          <a:p>
            <a:pPr algn="ctr"/>
            <a:r>
              <a:rPr lang="en-US" sz="3200" b="1" i="1">
                <a:latin typeface="High Tower Text" pitchFamily="18" charset="0"/>
              </a:rPr>
              <a:t>CHALLENGES</a:t>
            </a:r>
          </a:p>
          <a:p>
            <a:pPr algn="ctr"/>
            <a:r>
              <a:rPr lang="en-US" sz="3200" b="1" i="1">
                <a:latin typeface="High Tower Text" pitchFamily="18" charset="0"/>
              </a:rPr>
              <a:t>AND</a:t>
            </a:r>
          </a:p>
          <a:p>
            <a:pPr algn="ctr"/>
            <a:r>
              <a:rPr lang="en-US" sz="3200" b="1" i="1">
                <a:latin typeface="High Tower Text" pitchFamily="18" charset="0"/>
              </a:rPr>
              <a:t>OPPORTUNITIES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 to="" calcmode="lin" valueType="num">
                                      <p:cBhvr>
                                        <p:cTn id="10" dur="1" fill="hold"/>
                                        <p:tgtEl>
                                          <p:spTgt spid="20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4" descr="wat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7" name="Text Box 5"/>
          <p:cNvSpPr txBox="1">
            <a:spLocks noChangeArrowheads="1"/>
          </p:cNvSpPr>
          <p:nvPr/>
        </p:nvSpPr>
        <p:spPr bwMode="auto">
          <a:xfrm>
            <a:off x="0" y="195263"/>
            <a:ext cx="9144000" cy="1066800"/>
          </a:xfrm>
          <a:prstGeom prst="rect">
            <a:avLst/>
          </a:prstGeom>
          <a:noFill/>
          <a:ln w="9525">
            <a:noFill/>
            <a:miter lim="800000"/>
            <a:headEnd/>
            <a:tailEnd/>
          </a:ln>
        </p:spPr>
        <p:txBody>
          <a:bodyPr>
            <a:spAutoFit/>
          </a:bodyPr>
          <a:lstStyle/>
          <a:p>
            <a:pPr algn="ctr"/>
            <a:r>
              <a:rPr lang="en-US" sz="3200" b="1">
                <a:solidFill>
                  <a:schemeClr val="accent2"/>
                </a:solidFill>
              </a:rPr>
              <a:t>Why is access to clean water important to human development and sustainable prosperity? </a:t>
            </a:r>
          </a:p>
        </p:txBody>
      </p:sp>
      <p:sp>
        <p:nvSpPr>
          <p:cNvPr id="13318" name="Text Box 6"/>
          <p:cNvSpPr txBox="1">
            <a:spLocks noChangeArrowheads="1"/>
          </p:cNvSpPr>
          <p:nvPr/>
        </p:nvSpPr>
        <p:spPr bwMode="auto">
          <a:xfrm>
            <a:off x="0" y="4572000"/>
            <a:ext cx="9144000" cy="2041525"/>
          </a:xfrm>
          <a:prstGeom prst="rect">
            <a:avLst/>
          </a:prstGeom>
          <a:noFill/>
          <a:ln w="9525">
            <a:noFill/>
            <a:miter lim="800000"/>
            <a:headEnd/>
            <a:tailEnd/>
          </a:ln>
        </p:spPr>
        <p:txBody>
          <a:bodyPr>
            <a:spAutoFit/>
          </a:bodyPr>
          <a:lstStyle/>
          <a:p>
            <a:pPr algn="ctr"/>
            <a:r>
              <a:rPr lang="en-US" sz="3200" b="1">
                <a:solidFill>
                  <a:schemeClr val="bg1"/>
                </a:solidFill>
              </a:rPr>
              <a:t>Read the three comments in “Points of View”    (Page 284)  </a:t>
            </a:r>
          </a:p>
          <a:p>
            <a:pPr algn="ctr"/>
            <a:r>
              <a:rPr lang="en-US" sz="3200" b="1">
                <a:solidFill>
                  <a:schemeClr val="bg1"/>
                </a:solidFill>
              </a:rPr>
              <a:t>In your notebooks, describe in your own words the </a:t>
            </a:r>
          </a:p>
          <a:p>
            <a:pPr algn="ctr"/>
            <a:r>
              <a:rPr lang="en-US" sz="3200" b="1">
                <a:solidFill>
                  <a:schemeClr val="bg1"/>
                </a:solidFill>
              </a:rPr>
              <a:t>essential message of each speaker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 to="" calcmode="lin" valueType="num">
                                      <p:cBhvr>
                                        <p:cTn id="12"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world_map_of_happiness"/>
          <p:cNvPicPr>
            <a:picLocks noChangeAspect="1" noChangeArrowheads="1"/>
          </p:cNvPicPr>
          <p:nvPr/>
        </p:nvPicPr>
        <p:blipFill>
          <a:blip r:embed="rId2" cstate="print"/>
          <a:srcRect/>
          <a:stretch>
            <a:fillRect/>
          </a:stretch>
        </p:blipFill>
        <p:spPr bwMode="auto">
          <a:xfrm>
            <a:off x="0" y="228600"/>
            <a:ext cx="9144000" cy="6629400"/>
          </a:xfrm>
          <a:prstGeom prst="rect">
            <a:avLst/>
          </a:prstGeom>
          <a:noFill/>
          <a:ln w="9525">
            <a:noFill/>
            <a:miter lim="800000"/>
            <a:headEnd/>
            <a:tailEnd/>
          </a:ln>
        </p:spPr>
      </p:pic>
      <p:sp>
        <p:nvSpPr>
          <p:cNvPr id="11269" name="Text Box 5"/>
          <p:cNvSpPr txBox="1">
            <a:spLocks noChangeArrowheads="1"/>
          </p:cNvSpPr>
          <p:nvPr/>
        </p:nvSpPr>
        <p:spPr bwMode="auto">
          <a:xfrm>
            <a:off x="2270125" y="5365750"/>
            <a:ext cx="6796088" cy="1187450"/>
          </a:xfrm>
          <a:prstGeom prst="rect">
            <a:avLst/>
          </a:prstGeom>
          <a:noFill/>
          <a:ln w="9525">
            <a:noFill/>
            <a:miter lim="800000"/>
            <a:headEnd/>
            <a:tailEnd/>
          </a:ln>
        </p:spPr>
        <p:txBody>
          <a:bodyPr wrap="none">
            <a:spAutoFit/>
          </a:bodyPr>
          <a:lstStyle/>
          <a:p>
            <a:pPr algn="ctr"/>
            <a:r>
              <a:rPr lang="en-US" sz="2400" b="1">
                <a:solidFill>
                  <a:schemeClr val="accent2"/>
                </a:solidFill>
              </a:rPr>
              <a:t>Read “Other Measures of Prosperity” page 285</a:t>
            </a:r>
          </a:p>
          <a:p>
            <a:pPr algn="ctr"/>
            <a:r>
              <a:rPr lang="en-US" sz="2400" b="1">
                <a:solidFill>
                  <a:schemeClr val="accent2"/>
                </a:solidFill>
              </a:rPr>
              <a:t>Do you believe that “</a:t>
            </a:r>
            <a:r>
              <a:rPr lang="en-US" sz="2400" b="1" i="1">
                <a:solidFill>
                  <a:schemeClr val="accent2"/>
                </a:solidFill>
              </a:rPr>
              <a:t>Happiness</a:t>
            </a:r>
            <a:r>
              <a:rPr lang="en-US" sz="2400" b="1">
                <a:solidFill>
                  <a:schemeClr val="accent2"/>
                </a:solidFill>
              </a:rPr>
              <a:t>” can be measured?</a:t>
            </a:r>
          </a:p>
          <a:p>
            <a:pPr algn="ctr"/>
            <a:r>
              <a:rPr lang="en-US" sz="2400" b="1">
                <a:solidFill>
                  <a:schemeClr val="accent2"/>
                </a:solidFill>
              </a:rPr>
              <a:t>Now complete “Reflect and Respond”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 to="" calcmode="lin" valueType="num">
                                      <p:cBhvr>
                                        <p:cTn id="10" dur="1" fill="hold"/>
                                        <p:tgtEl>
                                          <p:spTgt spid="112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market2"/>
          <p:cNvPicPr>
            <a:picLocks noChangeAspect="1" noChangeArrowheads="1"/>
          </p:cNvPicPr>
          <p:nvPr/>
        </p:nvPicPr>
        <p:blipFill>
          <a:blip r:embed="rId2" cstate="print"/>
          <a:srcRect/>
          <a:stretch>
            <a:fillRect/>
          </a:stretch>
        </p:blipFill>
        <p:spPr bwMode="auto">
          <a:xfrm>
            <a:off x="0" y="98425"/>
            <a:ext cx="6324600" cy="4778375"/>
          </a:xfrm>
          <a:prstGeom prst="rect">
            <a:avLst/>
          </a:prstGeom>
          <a:noFill/>
          <a:ln w="9525">
            <a:noFill/>
            <a:miter lim="800000"/>
            <a:headEnd/>
            <a:tailEnd/>
          </a:ln>
        </p:spPr>
      </p:pic>
      <p:sp>
        <p:nvSpPr>
          <p:cNvPr id="15366" name="Text Box 6"/>
          <p:cNvSpPr txBox="1">
            <a:spLocks noChangeArrowheads="1"/>
          </p:cNvSpPr>
          <p:nvPr/>
        </p:nvSpPr>
        <p:spPr bwMode="auto">
          <a:xfrm>
            <a:off x="5784850" y="196850"/>
            <a:ext cx="3435350" cy="3079750"/>
          </a:xfrm>
          <a:prstGeom prst="rect">
            <a:avLst/>
          </a:prstGeom>
          <a:noFill/>
          <a:ln w="9525">
            <a:noFill/>
            <a:miter lim="800000"/>
            <a:headEnd/>
            <a:tailEnd/>
          </a:ln>
        </p:spPr>
        <p:txBody>
          <a:bodyPr wrap="none">
            <a:spAutoFit/>
          </a:bodyPr>
          <a:lstStyle/>
          <a:p>
            <a:pPr algn="ctr"/>
            <a:r>
              <a:rPr lang="en-US" sz="2000" b="1"/>
              <a:t>With the class it’s</a:t>
            </a:r>
          </a:p>
          <a:p>
            <a:pPr algn="ctr"/>
            <a:r>
              <a:rPr lang="en-US" sz="2000" b="1"/>
              <a:t>time to review the</a:t>
            </a:r>
          </a:p>
          <a:p>
            <a:pPr algn="ctr"/>
            <a:r>
              <a:rPr lang="en-US" sz="2000" b="1"/>
              <a:t>difference between</a:t>
            </a:r>
          </a:p>
          <a:p>
            <a:pPr algn="ctr"/>
            <a:r>
              <a:rPr lang="en-US" sz="2000" b="1">
                <a:solidFill>
                  <a:schemeClr val="accent2"/>
                </a:solidFill>
              </a:rPr>
              <a:t>Market Economy</a:t>
            </a:r>
          </a:p>
          <a:p>
            <a:pPr algn="ctr"/>
            <a:r>
              <a:rPr lang="en-US" sz="2000" b="1"/>
              <a:t>and </a:t>
            </a:r>
          </a:p>
          <a:p>
            <a:pPr algn="ctr"/>
            <a:r>
              <a:rPr lang="en-US" b="1">
                <a:solidFill>
                  <a:schemeClr val="accent2"/>
                </a:solidFill>
              </a:rPr>
              <a:t>Interventionist (Mixed) Economy</a:t>
            </a:r>
          </a:p>
          <a:p>
            <a:pPr algn="ctr"/>
            <a:endParaRPr lang="en-US" b="1"/>
          </a:p>
          <a:p>
            <a:pPr algn="ctr"/>
            <a:r>
              <a:rPr lang="en-US" sz="2000" b="1"/>
              <a:t>Which approach best</a:t>
            </a:r>
          </a:p>
          <a:p>
            <a:pPr algn="ctr"/>
            <a:r>
              <a:rPr lang="en-US" sz="2000" b="1"/>
              <a:t>meets the needs of</a:t>
            </a:r>
          </a:p>
          <a:p>
            <a:pPr algn="ctr"/>
            <a:r>
              <a:rPr lang="en-US" sz="2000" b="1"/>
              <a:t>the citizens?</a:t>
            </a:r>
          </a:p>
        </p:txBody>
      </p:sp>
      <p:sp>
        <p:nvSpPr>
          <p:cNvPr id="15367" name="Text Box 7"/>
          <p:cNvSpPr txBox="1">
            <a:spLocks noChangeArrowheads="1"/>
          </p:cNvSpPr>
          <p:nvPr/>
        </p:nvSpPr>
        <p:spPr bwMode="auto">
          <a:xfrm>
            <a:off x="0" y="5105400"/>
            <a:ext cx="9144000" cy="1431925"/>
          </a:xfrm>
          <a:prstGeom prst="rect">
            <a:avLst/>
          </a:prstGeom>
          <a:noFill/>
          <a:ln w="9525">
            <a:noFill/>
            <a:miter lim="800000"/>
            <a:headEnd/>
            <a:tailEnd/>
          </a:ln>
        </p:spPr>
        <p:txBody>
          <a:bodyPr>
            <a:spAutoFit/>
          </a:bodyPr>
          <a:lstStyle/>
          <a:p>
            <a:pPr algn="ctr"/>
            <a:r>
              <a:rPr lang="en-US" sz="2200" b="1"/>
              <a:t>Together with the class read the first two paragraphs:</a:t>
            </a:r>
          </a:p>
          <a:p>
            <a:pPr algn="ctr"/>
            <a:r>
              <a:rPr lang="en-US" sz="2200" b="1">
                <a:solidFill>
                  <a:srgbClr val="CC0000"/>
                </a:solidFill>
              </a:rPr>
              <a:t>What Political and Economic Challenges and Opportunities Are Associated With Globalization? </a:t>
            </a:r>
          </a:p>
          <a:p>
            <a:pPr algn="ctr"/>
            <a:r>
              <a:rPr lang="en-US" sz="2200" b="1"/>
              <a:t>(Page 286)</a:t>
            </a:r>
          </a:p>
        </p:txBody>
      </p:sp>
      <p:sp>
        <p:nvSpPr>
          <p:cNvPr id="13317" name="Text Box 8"/>
          <p:cNvSpPr txBox="1">
            <a:spLocks noChangeArrowheads="1"/>
          </p:cNvSpPr>
          <p:nvPr/>
        </p:nvSpPr>
        <p:spPr bwMode="auto">
          <a:xfrm>
            <a:off x="838200" y="304800"/>
            <a:ext cx="4114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 to="" calcmode="lin" valueType="num">
                                      <p:cBhvr>
                                        <p:cTn id="10" dur="1" fill="hold"/>
                                        <p:tgtEl>
                                          <p:spTgt spid="1536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anim to="" calcmode="lin" valueType="num">
                                      <p:cBhvr>
                                        <p:cTn id="15" dur="1" fill="hold"/>
                                        <p:tgtEl>
                                          <p:spTgt spid="153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uppet"/>
          <p:cNvPicPr>
            <a:picLocks noChangeAspect="1" noChangeArrowheads="1"/>
          </p:cNvPicPr>
          <p:nvPr/>
        </p:nvPicPr>
        <p:blipFill>
          <a:blip r:embed="rId2" cstate="print"/>
          <a:srcRect/>
          <a:stretch>
            <a:fillRect/>
          </a:stretch>
        </p:blipFill>
        <p:spPr bwMode="auto">
          <a:xfrm>
            <a:off x="0" y="1143000"/>
            <a:ext cx="2763838" cy="4648200"/>
          </a:xfrm>
          <a:prstGeom prst="rect">
            <a:avLst/>
          </a:prstGeom>
          <a:noFill/>
          <a:ln w="9525">
            <a:noFill/>
            <a:miter lim="800000"/>
            <a:headEnd/>
            <a:tailEnd/>
          </a:ln>
        </p:spPr>
      </p:pic>
      <p:sp>
        <p:nvSpPr>
          <p:cNvPr id="14339" name="Rectangle 6"/>
          <p:cNvSpPr>
            <a:spLocks noChangeArrowheads="1"/>
          </p:cNvSpPr>
          <p:nvPr/>
        </p:nvSpPr>
        <p:spPr bwMode="auto">
          <a:xfrm>
            <a:off x="3352800" y="228600"/>
            <a:ext cx="6467475" cy="1187450"/>
          </a:xfrm>
          <a:prstGeom prst="rect">
            <a:avLst/>
          </a:prstGeom>
          <a:noFill/>
          <a:ln w="9525">
            <a:noFill/>
            <a:miter lim="800000"/>
            <a:headEnd/>
            <a:tailEnd/>
          </a:ln>
        </p:spPr>
        <p:txBody>
          <a:bodyPr>
            <a:spAutoFit/>
          </a:bodyPr>
          <a:lstStyle/>
          <a:p>
            <a:endParaRPr lang="en-US" sz="2400" b="1">
              <a:solidFill>
                <a:srgbClr val="FF0000"/>
              </a:solidFill>
              <a:latin typeface="Algerian" pitchFamily="82" charset="0"/>
            </a:endParaRPr>
          </a:p>
          <a:p>
            <a:endParaRPr lang="en-US" sz="2400" b="1">
              <a:solidFill>
                <a:srgbClr val="FF0000"/>
              </a:solidFill>
              <a:latin typeface="Algerian" pitchFamily="82" charset="0"/>
            </a:endParaRPr>
          </a:p>
          <a:p>
            <a:endParaRPr lang="en-US" sz="2400" b="1">
              <a:solidFill>
                <a:srgbClr val="FF0000"/>
              </a:solidFill>
              <a:latin typeface="Algerian" pitchFamily="82" charset="0"/>
            </a:endParaRPr>
          </a:p>
        </p:txBody>
      </p:sp>
      <p:sp>
        <p:nvSpPr>
          <p:cNvPr id="16391" name="Text Box 7"/>
          <p:cNvSpPr txBox="1">
            <a:spLocks noChangeArrowheads="1"/>
          </p:cNvSpPr>
          <p:nvPr/>
        </p:nvSpPr>
        <p:spPr bwMode="auto">
          <a:xfrm>
            <a:off x="3124200" y="457200"/>
            <a:ext cx="5626100" cy="5568950"/>
          </a:xfrm>
          <a:prstGeom prst="rect">
            <a:avLst/>
          </a:prstGeom>
          <a:noFill/>
          <a:ln w="9525">
            <a:noFill/>
            <a:miter lim="800000"/>
            <a:headEnd/>
            <a:tailEnd/>
          </a:ln>
        </p:spPr>
        <p:txBody>
          <a:bodyPr>
            <a:spAutoFit/>
          </a:bodyPr>
          <a:lstStyle/>
          <a:p>
            <a:pPr algn="ctr"/>
            <a:r>
              <a:rPr lang="en-US" sz="2400" b="1"/>
              <a:t>Discuss:</a:t>
            </a:r>
          </a:p>
          <a:p>
            <a:pPr algn="ctr"/>
            <a:endParaRPr lang="en-US" sz="2400" b="1"/>
          </a:p>
          <a:p>
            <a:pPr algn="ctr"/>
            <a:r>
              <a:rPr lang="en-US" sz="2400" b="1">
                <a:solidFill>
                  <a:schemeClr val="accent2"/>
                </a:solidFill>
              </a:rPr>
              <a:t>To what extent should governments control their countries economies?</a:t>
            </a:r>
          </a:p>
          <a:p>
            <a:pPr algn="ctr"/>
            <a:endParaRPr lang="en-US" sz="2400" b="1">
              <a:solidFill>
                <a:schemeClr val="accent2"/>
              </a:solidFill>
            </a:endParaRPr>
          </a:p>
          <a:p>
            <a:pPr algn="ctr"/>
            <a:r>
              <a:rPr lang="en-US" sz="2400" b="1">
                <a:solidFill>
                  <a:schemeClr val="accent2"/>
                </a:solidFill>
              </a:rPr>
              <a:t>Will expanding economies lead to sustainable prosperity for all?</a:t>
            </a:r>
          </a:p>
          <a:p>
            <a:pPr algn="ctr"/>
            <a:endParaRPr lang="en-US" sz="2400" b="1">
              <a:solidFill>
                <a:schemeClr val="accent2"/>
              </a:solidFill>
            </a:endParaRPr>
          </a:p>
          <a:p>
            <a:pPr algn="ctr"/>
            <a:r>
              <a:rPr lang="en-US" sz="2400" b="1">
                <a:solidFill>
                  <a:schemeClr val="accent2"/>
                </a:solidFill>
              </a:rPr>
              <a:t>Should the governments control their economies in interest of their citizens?</a:t>
            </a:r>
          </a:p>
          <a:p>
            <a:pPr algn="ctr"/>
            <a:endParaRPr lang="en-US" sz="2400" b="1">
              <a:solidFill>
                <a:schemeClr val="accent2"/>
              </a:solidFill>
            </a:endParaRPr>
          </a:p>
          <a:p>
            <a:pPr algn="ctr"/>
            <a:r>
              <a:rPr lang="en-US" sz="2400" b="1">
                <a:solidFill>
                  <a:schemeClr val="accent2"/>
                </a:solidFill>
              </a:rPr>
              <a:t>Will expanding free markets economies result in prosperity for all people?  </a:t>
            </a:r>
          </a:p>
          <a:p>
            <a:pPr algn="ctr"/>
            <a:r>
              <a:rPr lang="en-US" sz="2400" b="1">
                <a:solidFill>
                  <a:schemeClr val="accent2"/>
                </a:solidFill>
              </a:rPr>
              <a:t>Will that prosperity be sustainable?</a:t>
            </a:r>
          </a:p>
          <a:p>
            <a:pPr algn="ctr"/>
            <a:endParaRPr lang="en-US" sz="2400" b="1">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 to="" calcmode="lin" valueType="num">
                                      <p:cBhvr>
                                        <p:cTn id="7" dur="1" fill="hold"/>
                                        <p:tgtEl>
                                          <p:spTgt spid="1639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 to="" calcmode="lin" valueType="num">
                                      <p:cBhvr>
                                        <p:cTn id="10" dur="1" fill="hold"/>
                                        <p:tgtEl>
                                          <p:spTgt spid="16391">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6391">
                                            <p:txEl>
                                              <p:pRg st="4" end="4"/>
                                            </p:txEl>
                                          </p:spTgt>
                                        </p:tgtEl>
                                        <p:attrNameLst>
                                          <p:attrName>style.visibility</p:attrName>
                                        </p:attrNameLst>
                                      </p:cBhvr>
                                      <p:to>
                                        <p:strVal val="visible"/>
                                      </p:to>
                                    </p:set>
                                    <p:anim to="" calcmode="lin" valueType="num">
                                      <p:cBhvr>
                                        <p:cTn id="15" dur="1" fill="hold"/>
                                        <p:tgtEl>
                                          <p:spTgt spid="16391">
                                            <p:txEl>
                                              <p:pRg st="4" end="4"/>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391">
                                            <p:txEl>
                                              <p:pRg st="6" end="6"/>
                                            </p:txEl>
                                          </p:spTgt>
                                        </p:tgtEl>
                                        <p:attrNameLst>
                                          <p:attrName>style.visibility</p:attrName>
                                        </p:attrNameLst>
                                      </p:cBhvr>
                                      <p:to>
                                        <p:strVal val="visible"/>
                                      </p:to>
                                    </p:set>
                                    <p:anim to="" calcmode="lin" valueType="num">
                                      <p:cBhvr>
                                        <p:cTn id="20" dur="1" fill="hold"/>
                                        <p:tgtEl>
                                          <p:spTgt spid="16391">
                                            <p:txEl>
                                              <p:pRg st="6" end="6"/>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6391">
                                            <p:txEl>
                                              <p:pRg st="8" end="8"/>
                                            </p:txEl>
                                          </p:spTgt>
                                        </p:tgtEl>
                                        <p:attrNameLst>
                                          <p:attrName>style.visibility</p:attrName>
                                        </p:attrNameLst>
                                      </p:cBhvr>
                                      <p:to>
                                        <p:strVal val="visible"/>
                                      </p:to>
                                    </p:set>
                                    <p:anim to="" calcmode="lin" valueType="num">
                                      <p:cBhvr>
                                        <p:cTn id="25" dur="1" fill="hold"/>
                                        <p:tgtEl>
                                          <p:spTgt spid="16391">
                                            <p:txEl>
                                              <p:pRg st="8" end="8"/>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6391">
                                            <p:txEl>
                                              <p:pRg st="9" end="9"/>
                                            </p:txEl>
                                          </p:spTgt>
                                        </p:tgtEl>
                                        <p:attrNameLst>
                                          <p:attrName>style.visibility</p:attrName>
                                        </p:attrNameLst>
                                      </p:cBhvr>
                                      <p:to>
                                        <p:strVal val="visible"/>
                                      </p:to>
                                    </p:set>
                                    <p:anim to="" calcmode="lin" valueType="num">
                                      <p:cBhvr>
                                        <p:cTn id="28" dur="1" fill="hold"/>
                                        <p:tgtEl>
                                          <p:spTgt spid="16391">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WorldwealthMap2000-70258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4" name="Text Box 6"/>
          <p:cNvSpPr txBox="1">
            <a:spLocks noChangeArrowheads="1"/>
          </p:cNvSpPr>
          <p:nvPr/>
        </p:nvSpPr>
        <p:spPr bwMode="auto">
          <a:xfrm>
            <a:off x="2667000" y="5029200"/>
            <a:ext cx="5022850" cy="1187450"/>
          </a:xfrm>
          <a:prstGeom prst="rect">
            <a:avLst/>
          </a:prstGeom>
          <a:noFill/>
          <a:ln w="9525">
            <a:noFill/>
            <a:miter lim="800000"/>
            <a:headEnd/>
            <a:tailEnd/>
          </a:ln>
        </p:spPr>
        <p:txBody>
          <a:bodyPr>
            <a:spAutoFit/>
          </a:bodyPr>
          <a:lstStyle/>
          <a:p>
            <a:pPr algn="ctr"/>
            <a:r>
              <a:rPr lang="en-US" sz="2400" b="1"/>
              <a:t>Read “Economic Growth and Sustainable Prosperity”</a:t>
            </a:r>
          </a:p>
          <a:p>
            <a:pPr algn="ctr"/>
            <a:r>
              <a:rPr lang="en-US" sz="2400" b="1"/>
              <a:t>page 286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 to="" calcmode="lin" valueType="num">
                                      <p:cBhvr>
                                        <p:cTn id="7" dur="1" fill="hold"/>
                                        <p:tgtEl>
                                          <p:spTgt spid="1741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4">
                                            <p:txEl>
                                              <p:pRg st="1" end="1"/>
                                            </p:txEl>
                                          </p:spTgt>
                                        </p:tgtEl>
                                        <p:attrNameLst>
                                          <p:attrName>style.visibility</p:attrName>
                                        </p:attrNameLst>
                                      </p:cBhvr>
                                      <p:to>
                                        <p:strVal val="visible"/>
                                      </p:to>
                                    </p:set>
                                    <p:anim to="" calcmode="lin" valueType="num">
                                      <p:cBhvr>
                                        <p:cTn id="10" dur="1" fill="hold"/>
                                        <p:tgtEl>
                                          <p:spTgt spid="1741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3d-jigsaw-puzzle-piec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8437" name="Text Box 5"/>
          <p:cNvSpPr txBox="1">
            <a:spLocks noChangeArrowheads="1"/>
          </p:cNvSpPr>
          <p:nvPr/>
        </p:nvSpPr>
        <p:spPr bwMode="auto">
          <a:xfrm>
            <a:off x="0" y="974725"/>
            <a:ext cx="9144000" cy="1920875"/>
          </a:xfrm>
          <a:prstGeom prst="rect">
            <a:avLst/>
          </a:prstGeom>
          <a:noFill/>
          <a:ln w="9525">
            <a:noFill/>
            <a:miter lim="800000"/>
            <a:headEnd/>
            <a:tailEnd/>
          </a:ln>
        </p:spPr>
        <p:txBody>
          <a:bodyPr>
            <a:spAutoFit/>
          </a:bodyPr>
          <a:lstStyle/>
          <a:p>
            <a:pPr algn="ctr"/>
            <a:r>
              <a:rPr lang="en-US" sz="2000" b="1"/>
              <a:t>You will be divided into groups of four.</a:t>
            </a:r>
          </a:p>
          <a:p>
            <a:pPr algn="ctr"/>
            <a:r>
              <a:rPr lang="en-US" sz="2000" b="1"/>
              <a:t>This is your home group.  </a:t>
            </a:r>
          </a:p>
          <a:p>
            <a:pPr algn="ctr"/>
            <a:r>
              <a:rPr lang="en-US" sz="2000" b="1"/>
              <a:t>Each member of the group takes a number from 1 to 4.</a:t>
            </a:r>
          </a:p>
          <a:p>
            <a:pPr algn="ctr"/>
            <a:endParaRPr lang="en-US" sz="2000" b="1"/>
          </a:p>
          <a:p>
            <a:pPr algn="ctr"/>
            <a:r>
              <a:rPr lang="en-US" sz="2000" b="1"/>
              <a:t>You will then be divided into four groups.  </a:t>
            </a:r>
          </a:p>
          <a:p>
            <a:pPr algn="ctr"/>
            <a:r>
              <a:rPr lang="en-US" sz="2000" b="1"/>
              <a:t>All the same numbers from each group should meet in the four different areas</a:t>
            </a:r>
          </a:p>
        </p:txBody>
      </p:sp>
      <p:sp>
        <p:nvSpPr>
          <p:cNvPr id="18438" name="Text Box 6"/>
          <p:cNvSpPr txBox="1">
            <a:spLocks noChangeArrowheads="1"/>
          </p:cNvSpPr>
          <p:nvPr/>
        </p:nvSpPr>
        <p:spPr bwMode="auto">
          <a:xfrm>
            <a:off x="0" y="4800600"/>
            <a:ext cx="9144000" cy="457200"/>
          </a:xfrm>
          <a:prstGeom prst="rect">
            <a:avLst/>
          </a:prstGeom>
          <a:noFill/>
          <a:ln w="9525">
            <a:noFill/>
            <a:miter lim="800000"/>
            <a:headEnd/>
            <a:tailEnd/>
          </a:ln>
        </p:spPr>
        <p:txBody>
          <a:bodyPr>
            <a:spAutoFit/>
          </a:bodyPr>
          <a:lstStyle/>
          <a:p>
            <a:pPr algn="ctr"/>
            <a:r>
              <a:rPr lang="en-US" sz="2400" b="1"/>
              <a:t>Complete the following assignment: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edge">
                                      <p:cBhvr>
                                        <p:cTn id="7" dur="20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wedge">
                                      <p:cBhvr>
                                        <p:cTn id="12"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Untitled-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ext Box 11"/>
          <p:cNvSpPr txBox="1">
            <a:spLocks noChangeArrowheads="1"/>
          </p:cNvSpPr>
          <p:nvPr/>
        </p:nvSpPr>
        <p:spPr bwMode="auto">
          <a:xfrm>
            <a:off x="1905000" y="1403350"/>
            <a:ext cx="175260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 </a:t>
            </a:r>
          </a:p>
          <a:p>
            <a:pPr algn="ctr"/>
            <a:r>
              <a:rPr lang="en-US" sz="1400" b="1">
                <a:solidFill>
                  <a:schemeClr val="accent2"/>
                </a:solidFill>
              </a:rPr>
              <a:t>PAGE 287</a:t>
            </a:r>
          </a:p>
        </p:txBody>
      </p:sp>
      <p:sp>
        <p:nvSpPr>
          <p:cNvPr id="17412" name="Text Box 12"/>
          <p:cNvSpPr txBox="1">
            <a:spLocks noChangeArrowheads="1"/>
          </p:cNvSpPr>
          <p:nvPr/>
        </p:nvSpPr>
        <p:spPr bwMode="auto">
          <a:xfrm>
            <a:off x="3733800" y="1403350"/>
            <a:ext cx="167640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 </a:t>
            </a:r>
          </a:p>
          <a:p>
            <a:pPr algn="ctr"/>
            <a:r>
              <a:rPr lang="en-US" sz="1400" b="1">
                <a:solidFill>
                  <a:schemeClr val="accent2"/>
                </a:solidFill>
              </a:rPr>
              <a:t>PAGE 290</a:t>
            </a:r>
          </a:p>
        </p:txBody>
      </p:sp>
      <p:sp>
        <p:nvSpPr>
          <p:cNvPr id="17413" name="Text Box 13"/>
          <p:cNvSpPr txBox="1">
            <a:spLocks noChangeArrowheads="1"/>
          </p:cNvSpPr>
          <p:nvPr/>
        </p:nvSpPr>
        <p:spPr bwMode="auto">
          <a:xfrm>
            <a:off x="5546725" y="1403350"/>
            <a:ext cx="169545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a:t>
            </a:r>
          </a:p>
          <a:p>
            <a:pPr algn="ctr"/>
            <a:r>
              <a:rPr lang="en-US" sz="1400" b="1">
                <a:solidFill>
                  <a:schemeClr val="accent2"/>
                </a:solidFill>
              </a:rPr>
              <a:t>PAGES 291-292</a:t>
            </a:r>
          </a:p>
        </p:txBody>
      </p:sp>
      <p:sp>
        <p:nvSpPr>
          <p:cNvPr id="17414" name="Text Box 15"/>
          <p:cNvSpPr txBox="1">
            <a:spLocks noChangeArrowheads="1"/>
          </p:cNvSpPr>
          <p:nvPr/>
        </p:nvSpPr>
        <p:spPr bwMode="auto">
          <a:xfrm>
            <a:off x="7299325" y="1403350"/>
            <a:ext cx="1695450" cy="730250"/>
          </a:xfrm>
          <a:prstGeom prst="rect">
            <a:avLst/>
          </a:prstGeom>
          <a:noFill/>
          <a:ln w="9525">
            <a:noFill/>
            <a:miter lim="800000"/>
            <a:headEnd/>
            <a:tailEnd/>
          </a:ln>
        </p:spPr>
        <p:txBody>
          <a:bodyPr>
            <a:spAutoFit/>
          </a:bodyPr>
          <a:lstStyle/>
          <a:p>
            <a:pPr algn="ctr"/>
            <a:r>
              <a:rPr lang="en-US" sz="1400" b="1">
                <a:solidFill>
                  <a:schemeClr val="accent2"/>
                </a:solidFill>
              </a:rPr>
              <a:t>INFORMATION</a:t>
            </a:r>
          </a:p>
          <a:p>
            <a:pPr algn="ctr"/>
            <a:r>
              <a:rPr lang="en-US" sz="1400" b="1">
                <a:solidFill>
                  <a:schemeClr val="accent2"/>
                </a:solidFill>
              </a:rPr>
              <a:t>FOUND ON</a:t>
            </a:r>
          </a:p>
          <a:p>
            <a:pPr algn="ctr"/>
            <a:r>
              <a:rPr lang="en-US" sz="1400" b="1">
                <a:solidFill>
                  <a:schemeClr val="accent2"/>
                </a:solidFill>
              </a:rPr>
              <a:t>PAGES 292-293</a:t>
            </a:r>
          </a:p>
        </p:txBody>
      </p:sp>
      <p:sp>
        <p:nvSpPr>
          <p:cNvPr id="17415" name="Text Box 16"/>
          <p:cNvSpPr txBox="1">
            <a:spLocks noChangeArrowheads="1"/>
          </p:cNvSpPr>
          <p:nvPr/>
        </p:nvSpPr>
        <p:spPr bwMode="auto">
          <a:xfrm>
            <a:off x="1905000" y="2514600"/>
            <a:ext cx="7162800" cy="3243263"/>
          </a:xfrm>
          <a:prstGeom prst="rect">
            <a:avLst/>
          </a:prstGeom>
          <a:solidFill>
            <a:schemeClr val="bg1"/>
          </a:solidFill>
          <a:ln w="9525">
            <a:noFill/>
            <a:miter lim="800000"/>
            <a:headEnd/>
            <a:tailEnd/>
          </a:ln>
        </p:spPr>
        <p:txBody>
          <a:bodyPr>
            <a:spAutoFit/>
          </a:bodyPr>
          <a:lstStyle/>
          <a:p>
            <a:pPr algn="ctr"/>
            <a:r>
              <a:rPr lang="en-US" sz="2200" b="1">
                <a:solidFill>
                  <a:srgbClr val="990033"/>
                </a:solidFill>
              </a:rPr>
              <a:t>Read your assigned sections of the text and discuss the information as a group.  Work together to fill in all of your assigned column.  </a:t>
            </a:r>
          </a:p>
          <a:p>
            <a:pPr algn="ctr"/>
            <a:r>
              <a:rPr lang="en-US" sz="2200" b="1">
                <a:solidFill>
                  <a:srgbClr val="990033"/>
                </a:solidFill>
              </a:rPr>
              <a:t>Make sure to check all of the visuals and margin features.  </a:t>
            </a:r>
          </a:p>
          <a:p>
            <a:pPr algn="ctr"/>
            <a:endParaRPr lang="en-US" sz="2200" b="1">
              <a:solidFill>
                <a:srgbClr val="990033"/>
              </a:solidFill>
            </a:endParaRPr>
          </a:p>
          <a:p>
            <a:pPr algn="ctr"/>
            <a:endParaRPr lang="en-US" sz="900" b="1">
              <a:solidFill>
                <a:srgbClr val="990033"/>
              </a:solidFill>
            </a:endParaRPr>
          </a:p>
          <a:p>
            <a:pPr algn="ctr"/>
            <a:r>
              <a:rPr lang="en-US" sz="2200" b="1">
                <a:solidFill>
                  <a:srgbClr val="990033"/>
                </a:solidFill>
              </a:rPr>
              <a:t>After all is complete, return to your home group and share your information.  All students need to make sure that all of the four columns of their individual sheets are completely filled in. </a:t>
            </a:r>
          </a:p>
        </p:txBody>
      </p:sp>
      <p:sp>
        <p:nvSpPr>
          <p:cNvPr id="17416" name="Text Box 17"/>
          <p:cNvSpPr txBox="1">
            <a:spLocks noChangeArrowheads="1"/>
          </p:cNvSpPr>
          <p:nvPr/>
        </p:nvSpPr>
        <p:spPr bwMode="auto">
          <a:xfrm>
            <a:off x="2514600" y="685800"/>
            <a:ext cx="533400" cy="366713"/>
          </a:xfrm>
          <a:prstGeom prst="rect">
            <a:avLst/>
          </a:prstGeom>
          <a:noFill/>
          <a:ln w="9525">
            <a:noFill/>
            <a:miter lim="800000"/>
            <a:headEnd/>
            <a:tailEnd/>
          </a:ln>
        </p:spPr>
        <p:txBody>
          <a:bodyPr>
            <a:spAutoFit/>
          </a:bodyPr>
          <a:lstStyle/>
          <a:p>
            <a:pPr algn="ctr">
              <a:spcBef>
                <a:spcPct val="50000"/>
              </a:spcBef>
            </a:pPr>
            <a:r>
              <a:rPr lang="en-US" b="1"/>
              <a:t>1</a:t>
            </a:r>
          </a:p>
        </p:txBody>
      </p:sp>
      <p:sp>
        <p:nvSpPr>
          <p:cNvPr id="17417" name="Text Box 18"/>
          <p:cNvSpPr txBox="1">
            <a:spLocks noChangeArrowheads="1"/>
          </p:cNvSpPr>
          <p:nvPr/>
        </p:nvSpPr>
        <p:spPr bwMode="auto">
          <a:xfrm>
            <a:off x="6096000" y="700088"/>
            <a:ext cx="533400" cy="366712"/>
          </a:xfrm>
          <a:prstGeom prst="rect">
            <a:avLst/>
          </a:prstGeom>
          <a:noFill/>
          <a:ln w="9525">
            <a:noFill/>
            <a:miter lim="800000"/>
            <a:headEnd/>
            <a:tailEnd/>
          </a:ln>
        </p:spPr>
        <p:txBody>
          <a:bodyPr>
            <a:spAutoFit/>
          </a:bodyPr>
          <a:lstStyle/>
          <a:p>
            <a:pPr algn="ctr">
              <a:spcBef>
                <a:spcPct val="50000"/>
              </a:spcBef>
            </a:pPr>
            <a:r>
              <a:rPr lang="en-US" b="1"/>
              <a:t>3</a:t>
            </a:r>
          </a:p>
        </p:txBody>
      </p:sp>
      <p:sp>
        <p:nvSpPr>
          <p:cNvPr id="17418" name="Text Box 19"/>
          <p:cNvSpPr txBox="1">
            <a:spLocks noChangeArrowheads="1"/>
          </p:cNvSpPr>
          <p:nvPr/>
        </p:nvSpPr>
        <p:spPr bwMode="auto">
          <a:xfrm>
            <a:off x="4267200" y="700088"/>
            <a:ext cx="533400" cy="366712"/>
          </a:xfrm>
          <a:prstGeom prst="rect">
            <a:avLst/>
          </a:prstGeom>
          <a:noFill/>
          <a:ln w="9525">
            <a:noFill/>
            <a:miter lim="800000"/>
            <a:headEnd/>
            <a:tailEnd/>
          </a:ln>
        </p:spPr>
        <p:txBody>
          <a:bodyPr>
            <a:spAutoFit/>
          </a:bodyPr>
          <a:lstStyle/>
          <a:p>
            <a:pPr algn="ctr">
              <a:spcBef>
                <a:spcPct val="50000"/>
              </a:spcBef>
            </a:pPr>
            <a:r>
              <a:rPr lang="en-US" b="1"/>
              <a:t>2</a:t>
            </a:r>
          </a:p>
        </p:txBody>
      </p:sp>
      <p:sp>
        <p:nvSpPr>
          <p:cNvPr id="17419" name="Text Box 20"/>
          <p:cNvSpPr txBox="1">
            <a:spLocks noChangeArrowheads="1"/>
          </p:cNvSpPr>
          <p:nvPr/>
        </p:nvSpPr>
        <p:spPr bwMode="auto">
          <a:xfrm>
            <a:off x="7924800" y="685800"/>
            <a:ext cx="533400" cy="366713"/>
          </a:xfrm>
          <a:prstGeom prst="rect">
            <a:avLst/>
          </a:prstGeom>
          <a:noFill/>
          <a:ln w="9525">
            <a:noFill/>
            <a:miter lim="800000"/>
            <a:headEnd/>
            <a:tailEnd/>
          </a:ln>
        </p:spPr>
        <p:txBody>
          <a:bodyPr>
            <a:spAutoFit/>
          </a:bodyPr>
          <a:lstStyle/>
          <a:p>
            <a:pPr algn="ctr">
              <a:spcBef>
                <a:spcPct val="50000"/>
              </a:spcBef>
            </a:pPr>
            <a:r>
              <a:rPr lang="en-US" b="1"/>
              <a:t>4</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60" name="Picture 4" descr="gap"/>
          <p:cNvPicPr>
            <a:picLocks noChangeAspect="1" noChangeArrowheads="1"/>
          </p:cNvPicPr>
          <p:nvPr/>
        </p:nvPicPr>
        <p:blipFill>
          <a:blip r:embed="rId2" cstate="print"/>
          <a:srcRect/>
          <a:stretch>
            <a:fillRect/>
          </a:stretch>
        </p:blipFill>
        <p:spPr bwMode="auto">
          <a:xfrm>
            <a:off x="609600" y="887413"/>
            <a:ext cx="3657600" cy="2998787"/>
          </a:xfrm>
          <a:prstGeom prst="rect">
            <a:avLst/>
          </a:prstGeom>
          <a:noFill/>
          <a:ln w="9525">
            <a:noFill/>
            <a:miter lim="800000"/>
            <a:headEnd/>
            <a:tailEnd/>
          </a:ln>
        </p:spPr>
      </p:pic>
      <p:sp>
        <p:nvSpPr>
          <p:cNvPr id="19461" name="Text Box 5"/>
          <p:cNvSpPr txBox="1">
            <a:spLocks noChangeArrowheads="1"/>
          </p:cNvSpPr>
          <p:nvPr/>
        </p:nvSpPr>
        <p:spPr bwMode="auto">
          <a:xfrm>
            <a:off x="4800600" y="3048000"/>
            <a:ext cx="3581400" cy="457200"/>
          </a:xfrm>
          <a:prstGeom prst="rect">
            <a:avLst/>
          </a:prstGeom>
          <a:noFill/>
          <a:ln w="9525">
            <a:noFill/>
            <a:miter lim="800000"/>
            <a:headEnd/>
            <a:tailEnd/>
          </a:ln>
        </p:spPr>
        <p:txBody>
          <a:bodyPr>
            <a:spAutoFit/>
          </a:bodyPr>
          <a:lstStyle/>
          <a:p>
            <a:pPr algn="ctr"/>
            <a:r>
              <a:rPr lang="en-US" sz="2400" b="1"/>
              <a:t>Read page 294</a:t>
            </a:r>
          </a:p>
        </p:txBody>
      </p:sp>
      <p:sp>
        <p:nvSpPr>
          <p:cNvPr id="19462" name="Text Box 6"/>
          <p:cNvSpPr txBox="1">
            <a:spLocks noChangeArrowheads="1"/>
          </p:cNvSpPr>
          <p:nvPr/>
        </p:nvSpPr>
        <p:spPr bwMode="auto">
          <a:xfrm>
            <a:off x="4343400" y="304800"/>
            <a:ext cx="4648200" cy="915988"/>
          </a:xfrm>
          <a:prstGeom prst="rect">
            <a:avLst/>
          </a:prstGeom>
          <a:noFill/>
          <a:ln w="9525">
            <a:noFill/>
            <a:miter lim="800000"/>
            <a:headEnd/>
            <a:tailEnd/>
          </a:ln>
        </p:spPr>
        <p:txBody>
          <a:bodyPr>
            <a:spAutoFit/>
          </a:bodyPr>
          <a:lstStyle/>
          <a:p>
            <a:pPr algn="ctr"/>
            <a:r>
              <a:rPr lang="en-US" b="1">
                <a:solidFill>
                  <a:srgbClr val="0000FF"/>
                </a:solidFill>
              </a:rPr>
              <a:t>Why do you think that the word </a:t>
            </a:r>
            <a:r>
              <a:rPr lang="en-US" b="1">
                <a:solidFill>
                  <a:schemeClr val="accent2"/>
                </a:solidFill>
              </a:rPr>
              <a:t>CHOICES</a:t>
            </a:r>
            <a:r>
              <a:rPr lang="en-US"/>
              <a:t>  </a:t>
            </a:r>
            <a:r>
              <a:rPr lang="en-US" b="1">
                <a:solidFill>
                  <a:srgbClr val="0000FF"/>
                </a:solidFill>
              </a:rPr>
              <a:t>is used in this inquiry question?</a:t>
            </a:r>
          </a:p>
          <a:p>
            <a:pPr algn="ctr"/>
            <a:endParaRPr lang="en-US" b="1">
              <a:solidFill>
                <a:srgbClr val="0000FF"/>
              </a:solidFill>
            </a:endParaRPr>
          </a:p>
        </p:txBody>
      </p:sp>
      <p:sp>
        <p:nvSpPr>
          <p:cNvPr id="19463" name="Text Box 7"/>
          <p:cNvSpPr txBox="1">
            <a:spLocks noChangeArrowheads="1"/>
          </p:cNvSpPr>
          <p:nvPr/>
        </p:nvSpPr>
        <p:spPr bwMode="auto">
          <a:xfrm>
            <a:off x="4800600" y="1187450"/>
            <a:ext cx="3987800" cy="641350"/>
          </a:xfrm>
          <a:prstGeom prst="rect">
            <a:avLst/>
          </a:prstGeom>
          <a:noFill/>
          <a:ln w="9525">
            <a:noFill/>
            <a:miter lim="800000"/>
            <a:headEnd/>
            <a:tailEnd/>
          </a:ln>
        </p:spPr>
        <p:txBody>
          <a:bodyPr>
            <a:spAutoFit/>
          </a:bodyPr>
          <a:lstStyle/>
          <a:p>
            <a:pPr algn="ctr"/>
            <a:r>
              <a:rPr lang="en-US" b="1">
                <a:solidFill>
                  <a:srgbClr val="0000FF"/>
                </a:solidFill>
              </a:rPr>
              <a:t>What do </a:t>
            </a:r>
            <a:r>
              <a:rPr lang="en-US" b="1">
                <a:solidFill>
                  <a:schemeClr val="accent2"/>
                </a:solidFill>
              </a:rPr>
              <a:t>CHOICES</a:t>
            </a:r>
            <a:r>
              <a:rPr lang="en-US" b="1">
                <a:solidFill>
                  <a:srgbClr val="0000FF"/>
                </a:solidFill>
              </a:rPr>
              <a:t> have to do with sustainable prosperity?</a:t>
            </a:r>
          </a:p>
        </p:txBody>
      </p:sp>
      <p:sp>
        <p:nvSpPr>
          <p:cNvPr id="19464" name="Text Box 8"/>
          <p:cNvSpPr txBox="1">
            <a:spLocks noChangeArrowheads="1"/>
          </p:cNvSpPr>
          <p:nvPr/>
        </p:nvSpPr>
        <p:spPr bwMode="auto">
          <a:xfrm>
            <a:off x="4876800" y="2133600"/>
            <a:ext cx="3657600" cy="641350"/>
          </a:xfrm>
          <a:prstGeom prst="rect">
            <a:avLst/>
          </a:prstGeom>
          <a:noFill/>
          <a:ln w="9525">
            <a:noFill/>
            <a:miter lim="800000"/>
            <a:headEnd/>
            <a:tailEnd/>
          </a:ln>
        </p:spPr>
        <p:txBody>
          <a:bodyPr>
            <a:spAutoFit/>
          </a:bodyPr>
          <a:lstStyle/>
          <a:p>
            <a:pPr algn="ctr"/>
            <a:r>
              <a:rPr lang="en-US" b="1">
                <a:solidFill>
                  <a:srgbClr val="0000FF"/>
                </a:solidFill>
              </a:rPr>
              <a:t>How can people choose sustainable prosperity?</a:t>
            </a:r>
          </a:p>
        </p:txBody>
      </p:sp>
      <p:sp>
        <p:nvSpPr>
          <p:cNvPr id="19465" name="Text Box 9"/>
          <p:cNvSpPr txBox="1">
            <a:spLocks noChangeArrowheads="1"/>
          </p:cNvSpPr>
          <p:nvPr/>
        </p:nvSpPr>
        <p:spPr bwMode="auto">
          <a:xfrm>
            <a:off x="0" y="3886200"/>
            <a:ext cx="9144000" cy="457200"/>
          </a:xfrm>
          <a:prstGeom prst="rect">
            <a:avLst/>
          </a:prstGeom>
          <a:noFill/>
          <a:ln w="9525">
            <a:noFill/>
            <a:miter lim="800000"/>
            <a:headEnd/>
            <a:tailEnd/>
          </a:ln>
        </p:spPr>
        <p:txBody>
          <a:bodyPr>
            <a:spAutoFit/>
          </a:bodyPr>
          <a:lstStyle/>
          <a:p>
            <a:pPr algn="ctr"/>
            <a:r>
              <a:rPr lang="en-US" sz="2400" b="1"/>
              <a:t>Scan the bar graph (Figure 12-16) and respond to the following:</a:t>
            </a:r>
          </a:p>
        </p:txBody>
      </p:sp>
      <p:sp>
        <p:nvSpPr>
          <p:cNvPr id="19466" name="Text Box 10"/>
          <p:cNvSpPr txBox="1">
            <a:spLocks noChangeArrowheads="1"/>
          </p:cNvSpPr>
          <p:nvPr/>
        </p:nvSpPr>
        <p:spPr bwMode="auto">
          <a:xfrm>
            <a:off x="0" y="4572000"/>
            <a:ext cx="9144000" cy="1739900"/>
          </a:xfrm>
          <a:prstGeom prst="rect">
            <a:avLst/>
          </a:prstGeom>
          <a:noFill/>
          <a:ln w="9525">
            <a:noFill/>
            <a:miter lim="800000"/>
            <a:headEnd/>
            <a:tailEnd/>
          </a:ln>
        </p:spPr>
        <p:txBody>
          <a:bodyPr>
            <a:spAutoFit/>
          </a:bodyPr>
          <a:lstStyle/>
          <a:p>
            <a:pPr algn="ctr"/>
            <a:r>
              <a:rPr lang="en-US" b="1">
                <a:solidFill>
                  <a:schemeClr val="accent2"/>
                </a:solidFill>
              </a:rPr>
              <a:t>Which regions of the world have the largest proportion of people living on less that $1.00 a day? </a:t>
            </a:r>
          </a:p>
          <a:p>
            <a:pPr algn="ctr"/>
            <a:endParaRPr lang="en-US" b="1">
              <a:solidFill>
                <a:schemeClr val="accent2"/>
              </a:solidFill>
            </a:endParaRPr>
          </a:p>
          <a:p>
            <a:pPr algn="ctr"/>
            <a:r>
              <a:rPr lang="en-US" b="1">
                <a:solidFill>
                  <a:schemeClr val="accent2"/>
                </a:solidFill>
              </a:rPr>
              <a:t>Which regions have seen the greatest decrease in people living on less that $1.00 a day?</a:t>
            </a:r>
          </a:p>
          <a:p>
            <a:pPr algn="ctr"/>
            <a:endParaRPr lang="en-US" b="1">
              <a:solidFill>
                <a:schemeClr val="accent2"/>
              </a:solidFill>
            </a:endParaRPr>
          </a:p>
          <a:p>
            <a:pPr algn="ctr"/>
            <a:r>
              <a:rPr lang="en-US" b="1">
                <a:solidFill>
                  <a:schemeClr val="accent2"/>
                </a:solidFill>
              </a:rPr>
              <a:t>Which regions of the world are not represented in the graph? Why not?</a:t>
            </a:r>
          </a:p>
        </p:txBody>
      </p:sp>
      <p:sp>
        <p:nvSpPr>
          <p:cNvPr id="19467" name="Text Box 11"/>
          <p:cNvSpPr txBox="1">
            <a:spLocks noChangeArrowheads="1"/>
          </p:cNvSpPr>
          <p:nvPr/>
        </p:nvSpPr>
        <p:spPr bwMode="auto">
          <a:xfrm>
            <a:off x="0" y="0"/>
            <a:ext cx="4648200" cy="822325"/>
          </a:xfrm>
          <a:prstGeom prst="rect">
            <a:avLst/>
          </a:prstGeom>
          <a:noFill/>
          <a:ln w="9525">
            <a:noFill/>
            <a:miter lim="800000"/>
            <a:headEnd/>
            <a:tailEnd/>
          </a:ln>
        </p:spPr>
        <p:txBody>
          <a:bodyPr>
            <a:spAutoFit/>
          </a:bodyPr>
          <a:lstStyle/>
          <a:p>
            <a:pPr algn="ctr">
              <a:spcBef>
                <a:spcPct val="50000"/>
              </a:spcBef>
            </a:pPr>
            <a:r>
              <a:rPr lang="en-US" sz="2400" b="1">
                <a:solidFill>
                  <a:srgbClr val="CC0000"/>
                </a:solidFill>
              </a:rPr>
              <a:t>What Choices Are Associated With Sustainable Prosperity?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467"/>
                                        </p:tgtEl>
                                        <p:attrNameLst>
                                          <p:attrName>style.visibility</p:attrName>
                                        </p:attrNameLst>
                                      </p:cBhvr>
                                      <p:to>
                                        <p:strVal val="visible"/>
                                      </p:to>
                                    </p:set>
                                    <p:anim to="" calcmode="lin" valueType="num">
                                      <p:cBhvr>
                                        <p:cTn id="10" dur="1" fill="hold"/>
                                        <p:tgtEl>
                                          <p:spTgt spid="1946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anim to="" calcmode="lin" valueType="num">
                                      <p:cBhvr>
                                        <p:cTn id="15" dur="1" fill="hold"/>
                                        <p:tgtEl>
                                          <p:spTgt spid="1946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9463"/>
                                        </p:tgtEl>
                                        <p:attrNameLst>
                                          <p:attrName>style.visibility</p:attrName>
                                        </p:attrNameLst>
                                      </p:cBhvr>
                                      <p:to>
                                        <p:strVal val="visible"/>
                                      </p:to>
                                    </p:set>
                                    <p:anim to="" calcmode="lin" valueType="num">
                                      <p:cBhvr>
                                        <p:cTn id="20" dur="1" fill="hold"/>
                                        <p:tgtEl>
                                          <p:spTgt spid="1946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 to="" calcmode="lin" valueType="num">
                                      <p:cBhvr>
                                        <p:cTn id="25" dur="1" fill="hold"/>
                                        <p:tgtEl>
                                          <p:spTgt spid="1946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9461"/>
                                        </p:tgtEl>
                                        <p:attrNameLst>
                                          <p:attrName>style.visibility</p:attrName>
                                        </p:attrNameLst>
                                      </p:cBhvr>
                                      <p:to>
                                        <p:strVal val="visible"/>
                                      </p:to>
                                    </p:set>
                                    <p:anim to="" calcmode="lin" valueType="num">
                                      <p:cBhvr>
                                        <p:cTn id="30" dur="1" fill="hold"/>
                                        <p:tgtEl>
                                          <p:spTgt spid="19461"/>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9465"/>
                                        </p:tgtEl>
                                        <p:attrNameLst>
                                          <p:attrName>style.visibility</p:attrName>
                                        </p:attrNameLst>
                                      </p:cBhvr>
                                      <p:to>
                                        <p:strVal val="visible"/>
                                      </p:to>
                                    </p:set>
                                    <p:anim to="" calcmode="lin" valueType="num">
                                      <p:cBhvr>
                                        <p:cTn id="35" dur="1" fill="hold"/>
                                        <p:tgtEl>
                                          <p:spTgt spid="19465"/>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9466"/>
                                        </p:tgtEl>
                                        <p:attrNameLst>
                                          <p:attrName>style.visibility</p:attrName>
                                        </p:attrNameLst>
                                      </p:cBhvr>
                                      <p:to>
                                        <p:strVal val="visible"/>
                                      </p:to>
                                    </p:set>
                                    <p:anim to="" calcmode="lin" valueType="num">
                                      <p:cBhvr>
                                        <p:cTn id="40" dur="1" fill="hold"/>
                                        <p:tgtEl>
                                          <p:spTgt spid="194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P spid="19465" grpId="0"/>
      <p:bldP spid="19466" grpId="0"/>
      <p:bldP spid="194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800px-Flag_of_the_United_Nation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59" name="Picture 5" descr="un"/>
          <p:cNvPicPr>
            <a:picLocks noChangeAspect="1" noChangeArrowheads="1"/>
          </p:cNvPicPr>
          <p:nvPr/>
        </p:nvPicPr>
        <p:blipFill>
          <a:blip r:embed="rId3" cstate="print"/>
          <a:srcRect/>
          <a:stretch>
            <a:fillRect/>
          </a:stretch>
        </p:blipFill>
        <p:spPr bwMode="auto">
          <a:xfrm>
            <a:off x="0" y="0"/>
            <a:ext cx="2819400" cy="2647950"/>
          </a:xfrm>
          <a:prstGeom prst="rect">
            <a:avLst/>
          </a:prstGeom>
          <a:noFill/>
          <a:ln w="9525">
            <a:noFill/>
            <a:miter lim="800000"/>
            <a:headEnd/>
            <a:tailEnd/>
          </a:ln>
        </p:spPr>
      </p:pic>
      <p:sp>
        <p:nvSpPr>
          <p:cNvPr id="20486" name="Text Box 6"/>
          <p:cNvSpPr txBox="1">
            <a:spLocks noChangeArrowheads="1"/>
          </p:cNvSpPr>
          <p:nvPr/>
        </p:nvSpPr>
        <p:spPr bwMode="auto">
          <a:xfrm>
            <a:off x="2819400" y="115888"/>
            <a:ext cx="6324600" cy="457200"/>
          </a:xfrm>
          <a:prstGeom prst="rect">
            <a:avLst/>
          </a:prstGeom>
          <a:noFill/>
          <a:ln w="9525">
            <a:noFill/>
            <a:miter lim="800000"/>
            <a:headEnd/>
            <a:tailEnd/>
          </a:ln>
        </p:spPr>
        <p:txBody>
          <a:bodyPr>
            <a:spAutoFit/>
          </a:bodyPr>
          <a:lstStyle/>
          <a:p>
            <a:pPr algn="ctr"/>
            <a:r>
              <a:rPr lang="en-US" sz="2400" b="1"/>
              <a:t>Millennium Development Goals</a:t>
            </a:r>
          </a:p>
        </p:txBody>
      </p:sp>
      <p:sp>
        <p:nvSpPr>
          <p:cNvPr id="20487" name="Text Box 7"/>
          <p:cNvSpPr txBox="1">
            <a:spLocks noChangeArrowheads="1"/>
          </p:cNvSpPr>
          <p:nvPr/>
        </p:nvSpPr>
        <p:spPr bwMode="auto">
          <a:xfrm>
            <a:off x="2819400" y="882650"/>
            <a:ext cx="6324600" cy="915988"/>
          </a:xfrm>
          <a:prstGeom prst="rect">
            <a:avLst/>
          </a:prstGeom>
          <a:noFill/>
          <a:ln w="9525">
            <a:noFill/>
            <a:miter lim="800000"/>
            <a:headEnd/>
            <a:tailEnd/>
          </a:ln>
        </p:spPr>
        <p:txBody>
          <a:bodyPr>
            <a:spAutoFit/>
          </a:bodyPr>
          <a:lstStyle/>
          <a:p>
            <a:pPr algn="ctr"/>
            <a:r>
              <a:rPr lang="en-US" b="1"/>
              <a:t>What do the various points of this plan mean and why are they important?</a:t>
            </a:r>
          </a:p>
          <a:p>
            <a:pPr algn="ctr"/>
            <a:r>
              <a:rPr lang="en-US" b="1"/>
              <a:t>These are found on page 294. </a:t>
            </a:r>
          </a:p>
        </p:txBody>
      </p:sp>
      <p:sp>
        <p:nvSpPr>
          <p:cNvPr id="20488" name="Text Box 8"/>
          <p:cNvSpPr txBox="1">
            <a:spLocks noChangeArrowheads="1"/>
          </p:cNvSpPr>
          <p:nvPr/>
        </p:nvSpPr>
        <p:spPr bwMode="auto">
          <a:xfrm>
            <a:off x="3352800" y="1828800"/>
            <a:ext cx="4968875" cy="1220788"/>
          </a:xfrm>
          <a:prstGeom prst="rect">
            <a:avLst/>
          </a:prstGeom>
          <a:noFill/>
          <a:ln w="9525">
            <a:noFill/>
            <a:miter lim="800000"/>
            <a:headEnd/>
            <a:tailEnd/>
          </a:ln>
        </p:spPr>
        <p:txBody>
          <a:bodyPr>
            <a:spAutoFit/>
          </a:bodyPr>
          <a:lstStyle/>
          <a:p>
            <a:pPr algn="ctr"/>
            <a:r>
              <a:rPr lang="en-US" sz="2000" b="1">
                <a:solidFill>
                  <a:schemeClr val="accent2"/>
                </a:solidFill>
              </a:rPr>
              <a:t>DECENTRALIZATION</a:t>
            </a:r>
          </a:p>
          <a:p>
            <a:pPr algn="ctr"/>
            <a:r>
              <a:rPr lang="en-US" b="1">
                <a:solidFill>
                  <a:srgbClr val="0000FF"/>
                </a:solidFill>
              </a:rPr>
              <a:t>The people who live in the affected communities must be the ones who decide what should be done and how money should be spent.  </a:t>
            </a:r>
          </a:p>
        </p:txBody>
      </p:sp>
      <p:sp>
        <p:nvSpPr>
          <p:cNvPr id="20489" name="Text Box 9"/>
          <p:cNvSpPr txBox="1">
            <a:spLocks noChangeArrowheads="1"/>
          </p:cNvSpPr>
          <p:nvPr/>
        </p:nvSpPr>
        <p:spPr bwMode="auto">
          <a:xfrm>
            <a:off x="1066800" y="3609975"/>
            <a:ext cx="6629400" cy="1220788"/>
          </a:xfrm>
          <a:prstGeom prst="rect">
            <a:avLst/>
          </a:prstGeom>
          <a:noFill/>
          <a:ln w="9525">
            <a:noFill/>
            <a:miter lim="800000"/>
            <a:headEnd/>
            <a:tailEnd/>
          </a:ln>
        </p:spPr>
        <p:txBody>
          <a:bodyPr>
            <a:spAutoFit/>
          </a:bodyPr>
          <a:lstStyle/>
          <a:p>
            <a:pPr algn="ctr"/>
            <a:r>
              <a:rPr lang="en-US" sz="2000" b="1">
                <a:solidFill>
                  <a:schemeClr val="accent2"/>
                </a:solidFill>
              </a:rPr>
              <a:t>TRAINING</a:t>
            </a:r>
          </a:p>
          <a:p>
            <a:pPr algn="ctr"/>
            <a:r>
              <a:rPr lang="en-US" b="1">
                <a:solidFill>
                  <a:srgbClr val="0000FF"/>
                </a:solidFill>
              </a:rPr>
              <a:t>People need to be trained to run poverty reduction programs.  This training should be carried out at the national, district and village level.  </a:t>
            </a:r>
          </a:p>
        </p:txBody>
      </p:sp>
      <p:sp>
        <p:nvSpPr>
          <p:cNvPr id="20490" name="Text Box 10"/>
          <p:cNvSpPr txBox="1">
            <a:spLocks noChangeArrowheads="1"/>
          </p:cNvSpPr>
          <p:nvPr/>
        </p:nvSpPr>
        <p:spPr bwMode="auto">
          <a:xfrm>
            <a:off x="0" y="5256213"/>
            <a:ext cx="9144000" cy="946150"/>
          </a:xfrm>
          <a:prstGeom prst="rect">
            <a:avLst/>
          </a:prstGeom>
          <a:noFill/>
          <a:ln w="9525">
            <a:noFill/>
            <a:miter lim="800000"/>
            <a:headEnd/>
            <a:tailEnd/>
          </a:ln>
        </p:spPr>
        <p:txBody>
          <a:bodyPr>
            <a:spAutoFit/>
          </a:bodyPr>
          <a:lstStyle/>
          <a:p>
            <a:pPr algn="ctr"/>
            <a:r>
              <a:rPr lang="en-US" sz="2000" b="1">
                <a:solidFill>
                  <a:schemeClr val="accent2"/>
                </a:solidFill>
              </a:rPr>
              <a:t>INFORMATION TECHNOLOGIES</a:t>
            </a:r>
          </a:p>
          <a:p>
            <a:pPr algn="ctr"/>
            <a:r>
              <a:rPr lang="en-US" b="1">
                <a:solidFill>
                  <a:srgbClr val="0000FF"/>
                </a:solidFill>
              </a:rPr>
              <a:t>The people involved in poverty reduction programs need to have access to computers,        e-mails and mobile phones so that they can communicate quickly with one another.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1000" fill="hold"/>
                                        <p:tgtEl>
                                          <p:spTgt spid="20486"/>
                                        </p:tgtEl>
                                        <p:attrNameLst>
                                          <p:attrName>ppt_w</p:attrName>
                                        </p:attrNameLst>
                                      </p:cBhvr>
                                      <p:tavLst>
                                        <p:tav tm="0">
                                          <p:val>
                                            <p:strVal val="#ppt_w*0.70"/>
                                          </p:val>
                                        </p:tav>
                                        <p:tav tm="100000">
                                          <p:val>
                                            <p:strVal val="#ppt_w"/>
                                          </p:val>
                                        </p:tav>
                                      </p:tavLst>
                                    </p:anim>
                                    <p:anim calcmode="lin" valueType="num">
                                      <p:cBhvr>
                                        <p:cTn id="8" dur="1000" fill="hold"/>
                                        <p:tgtEl>
                                          <p:spTgt spid="20486"/>
                                        </p:tgtEl>
                                        <p:attrNameLst>
                                          <p:attrName>ppt_h</p:attrName>
                                        </p:attrNameLst>
                                      </p:cBhvr>
                                      <p:tavLst>
                                        <p:tav tm="0">
                                          <p:val>
                                            <p:strVal val="#ppt_h"/>
                                          </p:val>
                                        </p:tav>
                                        <p:tav tm="100000">
                                          <p:val>
                                            <p:strVal val="#ppt_h"/>
                                          </p:val>
                                        </p:tav>
                                      </p:tavLst>
                                    </p:anim>
                                    <p:animEffect transition="in" filter="fade">
                                      <p:cBhvr>
                                        <p:cTn id="9" dur="1000"/>
                                        <p:tgtEl>
                                          <p:spTgt spid="204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p:cTn id="12" dur="1000" fill="hold"/>
                                        <p:tgtEl>
                                          <p:spTgt spid="20487"/>
                                        </p:tgtEl>
                                        <p:attrNameLst>
                                          <p:attrName>ppt_w</p:attrName>
                                        </p:attrNameLst>
                                      </p:cBhvr>
                                      <p:tavLst>
                                        <p:tav tm="0">
                                          <p:val>
                                            <p:strVal val="#ppt_w*0.70"/>
                                          </p:val>
                                        </p:tav>
                                        <p:tav tm="100000">
                                          <p:val>
                                            <p:strVal val="#ppt_w"/>
                                          </p:val>
                                        </p:tav>
                                      </p:tavLst>
                                    </p:anim>
                                    <p:anim calcmode="lin" valueType="num">
                                      <p:cBhvr>
                                        <p:cTn id="13" dur="1000" fill="hold"/>
                                        <p:tgtEl>
                                          <p:spTgt spid="20487"/>
                                        </p:tgtEl>
                                        <p:attrNameLst>
                                          <p:attrName>ppt_h</p:attrName>
                                        </p:attrNameLst>
                                      </p:cBhvr>
                                      <p:tavLst>
                                        <p:tav tm="0">
                                          <p:val>
                                            <p:strVal val="#ppt_h"/>
                                          </p:val>
                                        </p:tav>
                                        <p:tav tm="100000">
                                          <p:val>
                                            <p:strVal val="#ppt_h"/>
                                          </p:val>
                                        </p:tav>
                                      </p:tavLst>
                                    </p:anim>
                                    <p:animEffect transition="in" filter="fade">
                                      <p:cBhvr>
                                        <p:cTn id="14" dur="1000"/>
                                        <p:tgtEl>
                                          <p:spTgt spid="20487"/>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 to="" calcmode="lin" valueType="num">
                                      <p:cBhvr>
                                        <p:cTn id="19" dur="1" fill="hold"/>
                                        <p:tgtEl>
                                          <p:spTgt spid="20488">
                                            <p:txEl>
                                              <p:pRg st="0" end="0"/>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0489">
                                            <p:txEl>
                                              <p:pRg st="0" end="0"/>
                                            </p:txEl>
                                          </p:spTgt>
                                        </p:tgtEl>
                                        <p:attrNameLst>
                                          <p:attrName>style.visibility</p:attrName>
                                        </p:attrNameLst>
                                      </p:cBhvr>
                                      <p:to>
                                        <p:strVal val="visible"/>
                                      </p:to>
                                    </p:set>
                                    <p:anim to="" calcmode="lin" valueType="num">
                                      <p:cBhvr>
                                        <p:cTn id="22" dur="1" fill="hold"/>
                                        <p:tgtEl>
                                          <p:spTgt spid="20489">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0490">
                                            <p:txEl>
                                              <p:pRg st="0" end="0"/>
                                            </p:txEl>
                                          </p:spTgt>
                                        </p:tgtEl>
                                        <p:attrNameLst>
                                          <p:attrName>style.visibility</p:attrName>
                                        </p:attrNameLst>
                                      </p:cBhvr>
                                      <p:to>
                                        <p:strVal val="visible"/>
                                      </p:to>
                                    </p:set>
                                    <p:anim to="" calcmode="lin" valueType="num">
                                      <p:cBhvr>
                                        <p:cTn id="25" dur="1" fill="hold"/>
                                        <p:tgtEl>
                                          <p:spTgt spid="20490">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0488">
                                            <p:txEl>
                                              <p:pRg st="1" end="1"/>
                                            </p:txEl>
                                          </p:spTgt>
                                        </p:tgtEl>
                                        <p:attrNameLst>
                                          <p:attrName>style.visibility</p:attrName>
                                        </p:attrNameLst>
                                      </p:cBhvr>
                                      <p:to>
                                        <p:strVal val="visible"/>
                                      </p:to>
                                    </p:set>
                                    <p:anim to="" calcmode="lin" valueType="num">
                                      <p:cBhvr>
                                        <p:cTn id="30" dur="1" fill="hold"/>
                                        <p:tgtEl>
                                          <p:spTgt spid="20488">
                                            <p:txEl>
                                              <p:pRg st="1" end="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0489">
                                            <p:txEl>
                                              <p:pRg st="1" end="1"/>
                                            </p:txEl>
                                          </p:spTgt>
                                        </p:tgtEl>
                                        <p:attrNameLst>
                                          <p:attrName>style.visibility</p:attrName>
                                        </p:attrNameLst>
                                      </p:cBhvr>
                                      <p:to>
                                        <p:strVal val="visible"/>
                                      </p:to>
                                    </p:set>
                                    <p:anim to="" calcmode="lin" valueType="num">
                                      <p:cBhvr>
                                        <p:cTn id="35" dur="1" fill="hold"/>
                                        <p:tgtEl>
                                          <p:spTgt spid="20489">
                                            <p:txEl>
                                              <p:pRg st="1" end="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0490">
                                            <p:txEl>
                                              <p:pRg st="1" end="1"/>
                                            </p:txEl>
                                          </p:spTgt>
                                        </p:tgtEl>
                                        <p:attrNameLst>
                                          <p:attrName>style.visibility</p:attrName>
                                        </p:attrNameLst>
                                      </p:cBhvr>
                                      <p:to>
                                        <p:strVal val="visible"/>
                                      </p:to>
                                    </p:set>
                                    <p:anim to="" calcmode="lin" valueType="num">
                                      <p:cBhvr>
                                        <p:cTn id="40" dur="1" fill="hold"/>
                                        <p:tgtEl>
                                          <p:spTgt spid="2049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800px-Flag_of_the_United_Nation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1508" name="Picture 4" descr="un"/>
          <p:cNvPicPr>
            <a:picLocks noChangeAspect="1" noChangeArrowheads="1"/>
          </p:cNvPicPr>
          <p:nvPr/>
        </p:nvPicPr>
        <p:blipFill>
          <a:blip r:embed="rId3" cstate="print"/>
          <a:srcRect/>
          <a:stretch>
            <a:fillRect/>
          </a:stretch>
        </p:blipFill>
        <p:spPr bwMode="auto">
          <a:xfrm>
            <a:off x="6324600" y="0"/>
            <a:ext cx="2819400" cy="2647950"/>
          </a:xfrm>
          <a:prstGeom prst="rect">
            <a:avLst/>
          </a:prstGeom>
          <a:noFill/>
          <a:ln w="9525">
            <a:noFill/>
            <a:miter lim="800000"/>
            <a:headEnd/>
            <a:tailEnd/>
          </a:ln>
        </p:spPr>
      </p:pic>
      <p:sp>
        <p:nvSpPr>
          <p:cNvPr id="21509" name="Text Box 5"/>
          <p:cNvSpPr txBox="1">
            <a:spLocks noChangeArrowheads="1"/>
          </p:cNvSpPr>
          <p:nvPr/>
        </p:nvSpPr>
        <p:spPr bwMode="auto">
          <a:xfrm>
            <a:off x="0" y="242888"/>
            <a:ext cx="5099050" cy="1495425"/>
          </a:xfrm>
          <a:prstGeom prst="rect">
            <a:avLst/>
          </a:prstGeom>
          <a:noFill/>
          <a:ln w="9525">
            <a:noFill/>
            <a:miter lim="800000"/>
            <a:headEnd/>
            <a:tailEnd/>
          </a:ln>
        </p:spPr>
        <p:txBody>
          <a:bodyPr>
            <a:spAutoFit/>
          </a:bodyPr>
          <a:lstStyle/>
          <a:p>
            <a:pPr algn="ctr"/>
            <a:r>
              <a:rPr lang="en-US" sz="2000" b="1">
                <a:solidFill>
                  <a:schemeClr val="accent2"/>
                </a:solidFill>
              </a:rPr>
              <a:t>MEASURABLE BENCHMARKS</a:t>
            </a:r>
          </a:p>
          <a:p>
            <a:pPr algn="ctr"/>
            <a:r>
              <a:rPr lang="en-US" b="1" i="1">
                <a:solidFill>
                  <a:srgbClr val="0000FF"/>
                </a:solidFill>
              </a:rPr>
              <a:t>(A BENCHMARK IS A STANDARD)</a:t>
            </a:r>
          </a:p>
          <a:p>
            <a:pPr algn="ctr"/>
            <a:r>
              <a:rPr lang="en-US" b="1">
                <a:solidFill>
                  <a:srgbClr val="0000FF"/>
                </a:solidFill>
              </a:rPr>
              <a:t>People must have specific goals that are designed to suit their national conditions, needs and availability of data.</a:t>
            </a:r>
          </a:p>
        </p:txBody>
      </p:sp>
      <p:sp>
        <p:nvSpPr>
          <p:cNvPr id="21510" name="Text Box 6"/>
          <p:cNvSpPr txBox="1">
            <a:spLocks noChangeArrowheads="1"/>
          </p:cNvSpPr>
          <p:nvPr/>
        </p:nvSpPr>
        <p:spPr bwMode="auto">
          <a:xfrm>
            <a:off x="947738" y="2300288"/>
            <a:ext cx="6559550" cy="671512"/>
          </a:xfrm>
          <a:prstGeom prst="rect">
            <a:avLst/>
          </a:prstGeom>
          <a:noFill/>
          <a:ln w="9525">
            <a:noFill/>
            <a:miter lim="800000"/>
            <a:headEnd/>
            <a:tailEnd/>
          </a:ln>
        </p:spPr>
        <p:txBody>
          <a:bodyPr wrap="none">
            <a:spAutoFit/>
          </a:bodyPr>
          <a:lstStyle/>
          <a:p>
            <a:pPr algn="ctr"/>
            <a:r>
              <a:rPr lang="en-US" sz="2000" b="1">
                <a:solidFill>
                  <a:schemeClr val="accent2"/>
                </a:solidFill>
              </a:rPr>
              <a:t>AUDITS</a:t>
            </a:r>
          </a:p>
          <a:p>
            <a:pPr algn="ctr"/>
            <a:r>
              <a:rPr lang="en-US" b="1">
                <a:solidFill>
                  <a:srgbClr val="0000FF"/>
                </a:solidFill>
              </a:rPr>
              <a:t>No country should receive funding unless funding can be audited.</a:t>
            </a:r>
          </a:p>
        </p:txBody>
      </p:sp>
      <p:sp>
        <p:nvSpPr>
          <p:cNvPr id="21511" name="Text Box 7"/>
          <p:cNvSpPr txBox="1">
            <a:spLocks noChangeArrowheads="1"/>
          </p:cNvSpPr>
          <p:nvPr/>
        </p:nvSpPr>
        <p:spPr bwMode="auto">
          <a:xfrm>
            <a:off x="762000" y="3619500"/>
            <a:ext cx="7162800" cy="946150"/>
          </a:xfrm>
          <a:prstGeom prst="rect">
            <a:avLst/>
          </a:prstGeom>
          <a:noFill/>
          <a:ln w="9525">
            <a:noFill/>
            <a:miter lim="800000"/>
            <a:headEnd/>
            <a:tailEnd/>
          </a:ln>
        </p:spPr>
        <p:txBody>
          <a:bodyPr>
            <a:spAutoFit/>
          </a:bodyPr>
          <a:lstStyle/>
          <a:p>
            <a:pPr algn="ctr"/>
            <a:r>
              <a:rPr lang="en-US" sz="2000" b="1">
                <a:solidFill>
                  <a:schemeClr val="accent2"/>
                </a:solidFill>
              </a:rPr>
              <a:t>MONITORING AND EVALUATION</a:t>
            </a:r>
          </a:p>
          <a:p>
            <a:pPr algn="ctr"/>
            <a:r>
              <a:rPr lang="en-US" b="1">
                <a:solidFill>
                  <a:srgbClr val="0000FF"/>
                </a:solidFill>
              </a:rPr>
              <a:t>Budgets and plans for monitoring programs should be part of all poverty reduction programs.</a:t>
            </a:r>
          </a:p>
        </p:txBody>
      </p:sp>
      <p:sp>
        <p:nvSpPr>
          <p:cNvPr id="21512" name="Text Box 8"/>
          <p:cNvSpPr txBox="1">
            <a:spLocks noChangeArrowheads="1"/>
          </p:cNvSpPr>
          <p:nvPr/>
        </p:nvSpPr>
        <p:spPr bwMode="auto">
          <a:xfrm>
            <a:off x="304800" y="5349875"/>
            <a:ext cx="8148638" cy="822325"/>
          </a:xfrm>
          <a:prstGeom prst="rect">
            <a:avLst/>
          </a:prstGeom>
          <a:noFill/>
          <a:ln w="9525">
            <a:noFill/>
            <a:miter lim="800000"/>
            <a:headEnd/>
            <a:tailEnd/>
          </a:ln>
        </p:spPr>
        <p:txBody>
          <a:bodyPr>
            <a:spAutoFit/>
          </a:bodyPr>
          <a:lstStyle/>
          <a:p>
            <a:pPr algn="ctr"/>
            <a:r>
              <a:rPr lang="en-US" sz="2400" b="1">
                <a:solidFill>
                  <a:srgbClr val="FF0000"/>
                </a:solidFill>
              </a:rPr>
              <a:t>Which millennium goal do you think you might be able to influence most directly?  Why?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09">
                                            <p:txEl>
                                              <p:pRg st="0" end="0"/>
                                            </p:txEl>
                                          </p:spTgt>
                                        </p:tgtEl>
                                        <p:attrNameLst>
                                          <p:attrName>style.visibility</p:attrName>
                                        </p:attrNameLst>
                                      </p:cBhvr>
                                      <p:to>
                                        <p:strVal val="visible"/>
                                      </p:to>
                                    </p:set>
                                    <p:anim to="" calcmode="lin" valueType="num">
                                      <p:cBhvr>
                                        <p:cTn id="10" dur="1" fill="hold"/>
                                        <p:tgtEl>
                                          <p:spTgt spid="2150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 to="" calcmode="lin" valueType="num">
                                      <p:cBhvr>
                                        <p:cTn id="13" dur="1" fill="hold"/>
                                        <p:tgtEl>
                                          <p:spTgt spid="21509">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1510">
                                            <p:txEl>
                                              <p:pRg st="0" end="0"/>
                                            </p:txEl>
                                          </p:spTgt>
                                        </p:tgtEl>
                                        <p:attrNameLst>
                                          <p:attrName>style.visibility</p:attrName>
                                        </p:attrNameLst>
                                      </p:cBhvr>
                                      <p:to>
                                        <p:strVal val="visible"/>
                                      </p:to>
                                    </p:set>
                                    <p:anim to="" calcmode="lin" valueType="num">
                                      <p:cBhvr>
                                        <p:cTn id="16" dur="1" fill="hold"/>
                                        <p:tgtEl>
                                          <p:spTgt spid="2151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1511">
                                            <p:txEl>
                                              <p:pRg st="0" end="0"/>
                                            </p:txEl>
                                          </p:spTgt>
                                        </p:tgtEl>
                                        <p:attrNameLst>
                                          <p:attrName>style.visibility</p:attrName>
                                        </p:attrNameLst>
                                      </p:cBhvr>
                                      <p:to>
                                        <p:strVal val="visible"/>
                                      </p:to>
                                    </p:set>
                                    <p:anim to="" calcmode="lin" valueType="num">
                                      <p:cBhvr>
                                        <p:cTn id="19" dur="1" fill="hold"/>
                                        <p:tgtEl>
                                          <p:spTgt spid="21511">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1509">
                                            <p:txEl>
                                              <p:pRg st="2" end="2"/>
                                            </p:txEl>
                                          </p:spTgt>
                                        </p:tgtEl>
                                        <p:attrNameLst>
                                          <p:attrName>style.visibility</p:attrName>
                                        </p:attrNameLst>
                                      </p:cBhvr>
                                      <p:to>
                                        <p:strVal val="visible"/>
                                      </p:to>
                                    </p:set>
                                    <p:anim to="" calcmode="lin" valueType="num">
                                      <p:cBhvr>
                                        <p:cTn id="24" dur="1" fill="hold"/>
                                        <p:tgtEl>
                                          <p:spTgt spid="21509">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1510">
                                            <p:txEl>
                                              <p:pRg st="1" end="1"/>
                                            </p:txEl>
                                          </p:spTgt>
                                        </p:tgtEl>
                                        <p:attrNameLst>
                                          <p:attrName>style.visibility</p:attrName>
                                        </p:attrNameLst>
                                      </p:cBhvr>
                                      <p:to>
                                        <p:strVal val="visible"/>
                                      </p:to>
                                    </p:set>
                                    <p:anim to="" calcmode="lin" valueType="num">
                                      <p:cBhvr>
                                        <p:cTn id="29" dur="1" fill="hold"/>
                                        <p:tgtEl>
                                          <p:spTgt spid="21510">
                                            <p:txEl>
                                              <p:pRg st="1" end="1"/>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21511">
                                            <p:txEl>
                                              <p:pRg st="1" end="1"/>
                                            </p:txEl>
                                          </p:spTgt>
                                        </p:tgtEl>
                                        <p:attrNameLst>
                                          <p:attrName>style.visibility</p:attrName>
                                        </p:attrNameLst>
                                      </p:cBhvr>
                                      <p:to>
                                        <p:strVal val="visible"/>
                                      </p:to>
                                    </p:set>
                                    <p:anim to="" calcmode="lin" valueType="num">
                                      <p:cBhvr>
                                        <p:cTn id="34" dur="1" fill="hold"/>
                                        <p:tgtEl>
                                          <p:spTgt spid="21511">
                                            <p:txEl>
                                              <p:pRg st="1" end="1"/>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21512">
                                            <p:txEl>
                                              <p:pRg st="0" end="0"/>
                                            </p:txEl>
                                          </p:spTgt>
                                        </p:tgtEl>
                                        <p:attrNameLst>
                                          <p:attrName>style.visibility</p:attrName>
                                        </p:attrNameLst>
                                      </p:cBhvr>
                                      <p:to>
                                        <p:strVal val="visible"/>
                                      </p:to>
                                    </p:set>
                                    <p:anim to="" calcmode="lin" valueType="num">
                                      <p:cBhvr>
                                        <p:cTn id="39" dur="1" fill="hold"/>
                                        <p:tgtEl>
                                          <p:spTgt spid="2151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rosperity"/>
          <p:cNvPicPr>
            <a:picLocks noChangeAspect="1" noChangeArrowheads="1"/>
          </p:cNvPicPr>
          <p:nvPr/>
        </p:nvPicPr>
        <p:blipFill>
          <a:blip r:embed="rId2" cstate="print">
            <a:lum bright="70000" contrast="-70000"/>
          </a:blip>
          <a:srcRect/>
          <a:stretch>
            <a:fillRect/>
          </a:stretch>
        </p:blipFill>
        <p:spPr bwMode="auto">
          <a:xfrm>
            <a:off x="1981200" y="0"/>
            <a:ext cx="5683250" cy="6858000"/>
          </a:xfrm>
          <a:prstGeom prst="rect">
            <a:avLst/>
          </a:prstGeom>
          <a:noFill/>
          <a:ln w="9525">
            <a:noFill/>
            <a:miter lim="800000"/>
            <a:headEnd/>
            <a:tailEnd/>
          </a:ln>
        </p:spPr>
      </p:pic>
      <p:sp>
        <p:nvSpPr>
          <p:cNvPr id="3077" name="Text Box 5"/>
          <p:cNvSpPr txBox="1">
            <a:spLocks noChangeArrowheads="1"/>
          </p:cNvSpPr>
          <p:nvPr/>
        </p:nvSpPr>
        <p:spPr bwMode="auto">
          <a:xfrm>
            <a:off x="0" y="1736725"/>
            <a:ext cx="9144000" cy="1920875"/>
          </a:xfrm>
          <a:prstGeom prst="rect">
            <a:avLst/>
          </a:prstGeom>
          <a:noFill/>
          <a:ln w="9525">
            <a:noFill/>
            <a:miter lim="800000"/>
            <a:headEnd/>
            <a:tailEnd/>
          </a:ln>
          <a:effectLst/>
        </p:spPr>
        <p:txBody>
          <a:bodyPr>
            <a:spAutoFit/>
          </a:bodyPr>
          <a:lstStyle/>
          <a:p>
            <a:pPr algn="ctr">
              <a:defRPr/>
            </a:pPr>
            <a:r>
              <a:rPr lang="en-US" sz="4000" b="1">
                <a:solidFill>
                  <a:srgbClr val="FF0000"/>
                </a:solidFill>
                <a:effectLst>
                  <a:outerShdw blurRad="38100" dist="38100" dir="2700000" algn="tl">
                    <a:srgbClr val="C0C0C0"/>
                  </a:outerShdw>
                </a:effectLst>
              </a:rPr>
              <a:t>To What Extent Can Globalization Bring Sustainable Prosperity To All People?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5" name="Picture 11" descr="wyclef450"/>
          <p:cNvPicPr>
            <a:picLocks noChangeAspect="1" noChangeArrowheads="1"/>
          </p:cNvPicPr>
          <p:nvPr/>
        </p:nvPicPr>
        <p:blipFill>
          <a:blip r:embed="rId3" cstate="print">
            <a:lum bright="70000" contrast="-70000"/>
          </a:blip>
          <a:srcRect/>
          <a:stretch>
            <a:fillRect/>
          </a:stretch>
        </p:blipFill>
        <p:spPr bwMode="auto">
          <a:xfrm>
            <a:off x="0" y="1149350"/>
            <a:ext cx="9144000" cy="5708650"/>
          </a:xfrm>
          <a:prstGeom prst="rect">
            <a:avLst/>
          </a:prstGeom>
          <a:noFill/>
          <a:ln w="9525">
            <a:noFill/>
            <a:miter lim="800000"/>
            <a:headEnd/>
            <a:tailEnd/>
          </a:ln>
        </p:spPr>
      </p:pic>
      <p:sp>
        <p:nvSpPr>
          <p:cNvPr id="31753" name="Text Box 9"/>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CC0000"/>
                </a:solidFill>
              </a:rPr>
              <a:t>A Personal Choice To Help Achieve  Sustainable Prosperity</a:t>
            </a:r>
          </a:p>
        </p:txBody>
      </p:sp>
      <p:sp>
        <p:nvSpPr>
          <p:cNvPr id="31757" name="Text Box 13"/>
          <p:cNvSpPr txBox="1">
            <a:spLocks noChangeArrowheads="1"/>
          </p:cNvSpPr>
          <p:nvPr/>
        </p:nvSpPr>
        <p:spPr bwMode="auto">
          <a:xfrm>
            <a:off x="7467600" y="6400800"/>
            <a:ext cx="914400" cy="244475"/>
          </a:xfrm>
          <a:prstGeom prst="rect">
            <a:avLst/>
          </a:prstGeom>
          <a:noFill/>
          <a:ln w="9525">
            <a:noFill/>
            <a:miter lim="800000"/>
            <a:headEnd/>
            <a:tailEnd/>
          </a:ln>
        </p:spPr>
        <p:txBody>
          <a:bodyPr>
            <a:spAutoFit/>
          </a:bodyPr>
          <a:lstStyle/>
          <a:p>
            <a:pPr algn="ctr">
              <a:spcBef>
                <a:spcPct val="50000"/>
              </a:spcBef>
            </a:pPr>
            <a:r>
              <a:rPr lang="en-US" sz="1000" b="1" dirty="0"/>
              <a:t>13:00</a:t>
            </a:r>
          </a:p>
        </p:txBody>
      </p:sp>
      <p:pic>
        <p:nvPicPr>
          <p:cNvPr id="6" name="Wyclef Jean -pg294 Haiti (Jan 2009).wmv">
            <a:hlinkClick r:id="" action="ppaction://media"/>
          </p:cNvPr>
          <p:cNvPicPr>
            <a:picLocks noRot="1" noChangeAspect="1"/>
          </p:cNvPicPr>
          <p:nvPr>
            <a:videoFile r:link="rId1"/>
          </p:nvPr>
        </p:nvPicPr>
        <p:blipFill>
          <a:blip r:embed="rId4" cstate="print"/>
          <a:srcRect/>
          <a:stretch>
            <a:fillRect/>
          </a:stretch>
        </p:blipFill>
        <p:spPr bwMode="auto">
          <a:xfrm>
            <a:off x="6858000" y="4800600"/>
            <a:ext cx="2032000" cy="1524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 to="" calcmode="lin" valueType="num">
                                      <p:cBhvr>
                                        <p:cTn id="7" dur="1" fill="hold"/>
                                        <p:tgtEl>
                                          <p:spTgt spid="3175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5"/>
                                        </p:tgtEl>
                                        <p:attrNameLst>
                                          <p:attrName>style.visibility</p:attrName>
                                        </p:attrNameLst>
                                      </p:cBhvr>
                                      <p:to>
                                        <p:strVal val="visible"/>
                                      </p:to>
                                    </p:set>
                                    <p:anim to="" calcmode="lin" valueType="num">
                                      <p:cBhvr>
                                        <p:cTn id="10" dur="1" fill="hold"/>
                                        <p:tgtEl>
                                          <p:spTgt spid="3175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1757"/>
                                        </p:tgtEl>
                                        <p:attrNameLst>
                                          <p:attrName>style.visibility</p:attrName>
                                        </p:attrNameLst>
                                      </p:cBhvr>
                                      <p:to>
                                        <p:strVal val="visible"/>
                                      </p:to>
                                    </p:set>
                                    <p:anim to="" calcmode="lin" valueType="num">
                                      <p:cBhvr>
                                        <p:cTn id="18" dur="1" fill="hold"/>
                                        <p:tgtEl>
                                          <p:spTgt spid="31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31753" grpId="0"/>
      <p:bldP spid="317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4" descr="earth"/>
          <p:cNvPicPr>
            <a:picLocks noChangeAspect="1" noChangeArrowheads="1"/>
          </p:cNvPicPr>
          <p:nvPr/>
        </p:nvPicPr>
        <p:blipFill>
          <a:blip r:embed="rId2" cstate="print"/>
          <a:srcRect/>
          <a:stretch>
            <a:fillRect/>
          </a:stretch>
        </p:blipFill>
        <p:spPr bwMode="auto">
          <a:xfrm>
            <a:off x="0" y="0"/>
            <a:ext cx="5029200" cy="4694238"/>
          </a:xfrm>
          <a:prstGeom prst="rect">
            <a:avLst/>
          </a:prstGeom>
          <a:noFill/>
          <a:ln w="9525">
            <a:noFill/>
            <a:miter lim="800000"/>
            <a:headEnd/>
            <a:tailEnd/>
          </a:ln>
        </p:spPr>
      </p:pic>
      <p:sp>
        <p:nvSpPr>
          <p:cNvPr id="22533" name="Text Box 5"/>
          <p:cNvSpPr txBox="1">
            <a:spLocks noChangeArrowheads="1"/>
          </p:cNvSpPr>
          <p:nvPr/>
        </p:nvSpPr>
        <p:spPr bwMode="auto">
          <a:xfrm>
            <a:off x="4572000" y="320675"/>
            <a:ext cx="4343400" cy="1066800"/>
          </a:xfrm>
          <a:prstGeom prst="rect">
            <a:avLst/>
          </a:prstGeom>
          <a:noFill/>
          <a:ln w="9525">
            <a:noFill/>
            <a:miter lim="800000"/>
            <a:headEnd/>
            <a:tailEnd/>
          </a:ln>
        </p:spPr>
        <p:txBody>
          <a:bodyPr>
            <a:spAutoFit/>
          </a:bodyPr>
          <a:lstStyle/>
          <a:p>
            <a:pPr algn="ctr"/>
            <a:r>
              <a:rPr lang="en-US" sz="3200" b="1">
                <a:solidFill>
                  <a:schemeClr val="bg1"/>
                </a:solidFill>
              </a:rPr>
              <a:t>Climate Change and Sustainable Prosperity</a:t>
            </a:r>
          </a:p>
        </p:txBody>
      </p:sp>
      <p:sp>
        <p:nvSpPr>
          <p:cNvPr id="22534" name="Text Box 6"/>
          <p:cNvSpPr txBox="1">
            <a:spLocks noChangeArrowheads="1"/>
          </p:cNvSpPr>
          <p:nvPr/>
        </p:nvSpPr>
        <p:spPr bwMode="auto">
          <a:xfrm>
            <a:off x="3886200" y="1981200"/>
            <a:ext cx="5384800" cy="822325"/>
          </a:xfrm>
          <a:prstGeom prst="rect">
            <a:avLst/>
          </a:prstGeom>
          <a:noFill/>
          <a:ln w="9525">
            <a:noFill/>
            <a:miter lim="800000"/>
            <a:headEnd/>
            <a:tailEnd/>
          </a:ln>
        </p:spPr>
        <p:txBody>
          <a:bodyPr>
            <a:spAutoFit/>
          </a:bodyPr>
          <a:lstStyle/>
          <a:p>
            <a:pPr algn="ctr"/>
            <a:r>
              <a:rPr lang="en-US" sz="2400" b="1">
                <a:solidFill>
                  <a:schemeClr val="bg1"/>
                </a:solidFill>
              </a:rPr>
              <a:t>Read page 295 and the top of page 296 and then answer the following:</a:t>
            </a:r>
          </a:p>
        </p:txBody>
      </p:sp>
      <p:sp>
        <p:nvSpPr>
          <p:cNvPr id="22535" name="Text Box 7"/>
          <p:cNvSpPr txBox="1">
            <a:spLocks noChangeArrowheads="1"/>
          </p:cNvSpPr>
          <p:nvPr/>
        </p:nvSpPr>
        <p:spPr bwMode="auto">
          <a:xfrm>
            <a:off x="2895600" y="3260725"/>
            <a:ext cx="6135688" cy="396875"/>
          </a:xfrm>
          <a:prstGeom prst="rect">
            <a:avLst/>
          </a:prstGeom>
          <a:noFill/>
          <a:ln w="9525">
            <a:noFill/>
            <a:miter lim="800000"/>
            <a:headEnd/>
            <a:tailEnd/>
          </a:ln>
        </p:spPr>
        <p:txBody>
          <a:bodyPr>
            <a:spAutoFit/>
          </a:bodyPr>
          <a:lstStyle/>
          <a:p>
            <a:pPr algn="ctr"/>
            <a:r>
              <a:rPr lang="en-US" sz="2000" b="1">
                <a:solidFill>
                  <a:schemeClr val="bg1"/>
                </a:solidFill>
              </a:rPr>
              <a:t>Has there been a change in the climate where you live?</a:t>
            </a:r>
          </a:p>
        </p:txBody>
      </p:sp>
      <p:sp>
        <p:nvSpPr>
          <p:cNvPr id="22536" name="Text Box 8"/>
          <p:cNvSpPr txBox="1">
            <a:spLocks noChangeArrowheads="1"/>
          </p:cNvSpPr>
          <p:nvPr/>
        </p:nvSpPr>
        <p:spPr bwMode="auto">
          <a:xfrm>
            <a:off x="1981200" y="3962400"/>
            <a:ext cx="7315200" cy="396875"/>
          </a:xfrm>
          <a:prstGeom prst="rect">
            <a:avLst/>
          </a:prstGeom>
          <a:noFill/>
          <a:ln w="9525">
            <a:noFill/>
            <a:miter lim="800000"/>
            <a:headEnd/>
            <a:tailEnd/>
          </a:ln>
        </p:spPr>
        <p:txBody>
          <a:bodyPr>
            <a:spAutoFit/>
          </a:bodyPr>
          <a:lstStyle/>
          <a:p>
            <a:pPr algn="ctr"/>
            <a:r>
              <a:rPr lang="en-US" sz="2000" b="1">
                <a:solidFill>
                  <a:schemeClr val="bg1"/>
                </a:solidFill>
              </a:rPr>
              <a:t>Are people in your community concerned about climate change?</a:t>
            </a:r>
          </a:p>
        </p:txBody>
      </p:sp>
      <p:sp>
        <p:nvSpPr>
          <p:cNvPr id="22537" name="Text Box 9"/>
          <p:cNvSpPr txBox="1">
            <a:spLocks noChangeArrowheads="1"/>
          </p:cNvSpPr>
          <p:nvPr/>
        </p:nvSpPr>
        <p:spPr bwMode="auto">
          <a:xfrm>
            <a:off x="1352550" y="4586288"/>
            <a:ext cx="6396038" cy="396875"/>
          </a:xfrm>
          <a:prstGeom prst="rect">
            <a:avLst/>
          </a:prstGeom>
          <a:noFill/>
          <a:ln w="9525">
            <a:noFill/>
            <a:miter lim="800000"/>
            <a:headEnd/>
            <a:tailEnd/>
          </a:ln>
        </p:spPr>
        <p:txBody>
          <a:bodyPr wrap="none">
            <a:spAutoFit/>
          </a:bodyPr>
          <a:lstStyle/>
          <a:p>
            <a:pPr algn="ctr"/>
            <a:r>
              <a:rPr lang="en-US" sz="2000" b="1">
                <a:solidFill>
                  <a:schemeClr val="bg1"/>
                </a:solidFill>
              </a:rPr>
              <a:t>What do you think should be done about climate change?</a:t>
            </a:r>
          </a:p>
        </p:txBody>
      </p:sp>
      <p:sp>
        <p:nvSpPr>
          <p:cNvPr id="22538" name="Text Box 10"/>
          <p:cNvSpPr txBox="1">
            <a:spLocks noChangeArrowheads="1"/>
          </p:cNvSpPr>
          <p:nvPr/>
        </p:nvSpPr>
        <p:spPr bwMode="auto">
          <a:xfrm>
            <a:off x="457200" y="5297488"/>
            <a:ext cx="8382000" cy="396875"/>
          </a:xfrm>
          <a:prstGeom prst="rect">
            <a:avLst/>
          </a:prstGeom>
          <a:noFill/>
          <a:ln w="9525">
            <a:noFill/>
            <a:miter lim="800000"/>
            <a:headEnd/>
            <a:tailEnd/>
          </a:ln>
        </p:spPr>
        <p:txBody>
          <a:bodyPr>
            <a:spAutoFit/>
          </a:bodyPr>
          <a:lstStyle/>
          <a:p>
            <a:pPr algn="ctr"/>
            <a:r>
              <a:rPr lang="en-US" sz="2000" b="1">
                <a:solidFill>
                  <a:schemeClr val="bg1"/>
                </a:solidFill>
              </a:rPr>
              <a:t>What could you at Fort High or in the community do to lessen the impact?</a:t>
            </a:r>
          </a:p>
        </p:txBody>
      </p:sp>
      <p:sp>
        <p:nvSpPr>
          <p:cNvPr id="22539" name="Text Box 11"/>
          <p:cNvSpPr txBox="1">
            <a:spLocks noChangeArrowheads="1"/>
          </p:cNvSpPr>
          <p:nvPr/>
        </p:nvSpPr>
        <p:spPr bwMode="auto">
          <a:xfrm>
            <a:off x="-92075" y="6034088"/>
            <a:ext cx="6835775" cy="396875"/>
          </a:xfrm>
          <a:prstGeom prst="rect">
            <a:avLst/>
          </a:prstGeom>
          <a:noFill/>
          <a:ln w="9525">
            <a:noFill/>
            <a:miter lim="800000"/>
            <a:headEnd/>
            <a:tailEnd/>
          </a:ln>
        </p:spPr>
        <p:txBody>
          <a:bodyPr wrap="none">
            <a:spAutoFit/>
          </a:bodyPr>
          <a:lstStyle/>
          <a:p>
            <a:r>
              <a:rPr lang="en-US" sz="2000" b="1"/>
              <a:t> </a:t>
            </a:r>
            <a:r>
              <a:rPr lang="en-US" sz="2000" b="1">
                <a:solidFill>
                  <a:schemeClr val="bg1"/>
                </a:solidFill>
              </a:rPr>
              <a:t> Why are issues involving climate change so hard to resolve?</a:t>
            </a:r>
            <a:r>
              <a:rPr lang="en-US" sz="2000" b="1"/>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 to="" calcmode="lin" valueType="num">
                                      <p:cBhvr>
                                        <p:cTn id="7" dur="1" fill="hold"/>
                                        <p:tgtEl>
                                          <p:spTgt spid="2253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4">
                                            <p:txEl>
                                              <p:pRg st="0" end="0"/>
                                            </p:txEl>
                                          </p:spTgt>
                                        </p:tgtEl>
                                        <p:attrNameLst>
                                          <p:attrName>style.visibility</p:attrName>
                                        </p:attrNameLst>
                                      </p:cBhvr>
                                      <p:to>
                                        <p:strVal val="visible"/>
                                      </p:to>
                                    </p:set>
                                    <p:anim to="" calcmode="lin" valueType="num">
                                      <p:cBhvr>
                                        <p:cTn id="10" dur="1" fill="hold"/>
                                        <p:tgtEl>
                                          <p:spTgt spid="22534">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2535">
                                            <p:txEl>
                                              <p:pRg st="0" end="0"/>
                                            </p:txEl>
                                          </p:spTgt>
                                        </p:tgtEl>
                                        <p:attrNameLst>
                                          <p:attrName>style.visibility</p:attrName>
                                        </p:attrNameLst>
                                      </p:cBhvr>
                                      <p:to>
                                        <p:strVal val="visible"/>
                                      </p:to>
                                    </p:set>
                                    <p:anim to="" calcmode="lin" valueType="num">
                                      <p:cBhvr>
                                        <p:cTn id="15" dur="1" fill="hold"/>
                                        <p:tgtEl>
                                          <p:spTgt spid="2253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2536">
                                            <p:txEl>
                                              <p:pRg st="0" end="0"/>
                                            </p:txEl>
                                          </p:spTgt>
                                        </p:tgtEl>
                                        <p:attrNameLst>
                                          <p:attrName>style.visibility</p:attrName>
                                        </p:attrNameLst>
                                      </p:cBhvr>
                                      <p:to>
                                        <p:strVal val="visible"/>
                                      </p:to>
                                    </p:set>
                                    <p:anim to="" calcmode="lin" valueType="num">
                                      <p:cBhvr>
                                        <p:cTn id="20" dur="1" fill="hold"/>
                                        <p:tgtEl>
                                          <p:spTgt spid="22536">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2537">
                                            <p:txEl>
                                              <p:pRg st="0" end="0"/>
                                            </p:txEl>
                                          </p:spTgt>
                                        </p:tgtEl>
                                        <p:attrNameLst>
                                          <p:attrName>style.visibility</p:attrName>
                                        </p:attrNameLst>
                                      </p:cBhvr>
                                      <p:to>
                                        <p:strVal val="visible"/>
                                      </p:to>
                                    </p:set>
                                    <p:anim to="" calcmode="lin" valueType="num">
                                      <p:cBhvr>
                                        <p:cTn id="25" dur="1" fill="hold"/>
                                        <p:tgtEl>
                                          <p:spTgt spid="22537">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2538">
                                            <p:txEl>
                                              <p:pRg st="0" end="0"/>
                                            </p:txEl>
                                          </p:spTgt>
                                        </p:tgtEl>
                                        <p:attrNameLst>
                                          <p:attrName>style.visibility</p:attrName>
                                        </p:attrNameLst>
                                      </p:cBhvr>
                                      <p:to>
                                        <p:strVal val="visible"/>
                                      </p:to>
                                    </p:set>
                                    <p:anim to="" calcmode="lin" valueType="num">
                                      <p:cBhvr>
                                        <p:cTn id="30" dur="1" fill="hold"/>
                                        <p:tgtEl>
                                          <p:spTgt spid="22538">
                                            <p:txEl>
                                              <p:pRg st="0" end="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2539">
                                            <p:txEl>
                                              <p:pRg st="0" end="0"/>
                                            </p:txEl>
                                          </p:spTgt>
                                        </p:tgtEl>
                                        <p:attrNameLst>
                                          <p:attrName>style.visibility</p:attrName>
                                        </p:attrNameLst>
                                      </p:cBhvr>
                                      <p:to>
                                        <p:strVal val="visible"/>
                                      </p:to>
                                    </p:set>
                                    <p:anim to="" calcmode="lin" valueType="num">
                                      <p:cBhvr>
                                        <p:cTn id="35" dur="1" fill="hold"/>
                                        <p:tgtEl>
                                          <p:spTgt spid="225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5" descr="mount-lougheed-alberta-canada"/>
          <p:cNvPicPr>
            <a:picLocks noChangeAspect="1" noChangeArrowheads="1"/>
          </p:cNvPicPr>
          <p:nvPr/>
        </p:nvPicPr>
        <p:blipFill>
          <a:blip r:embed="rId2" cstate="print">
            <a:lum bright="30000" contrast="-70000"/>
          </a:blip>
          <a:srcRect/>
          <a:stretch>
            <a:fillRect/>
          </a:stretch>
        </p:blipFill>
        <p:spPr bwMode="auto">
          <a:xfrm>
            <a:off x="0" y="0"/>
            <a:ext cx="9144000" cy="6858000"/>
          </a:xfrm>
          <a:prstGeom prst="rect">
            <a:avLst/>
          </a:prstGeom>
          <a:noFill/>
          <a:ln w="9525">
            <a:noFill/>
            <a:miter lim="800000"/>
            <a:headEnd/>
            <a:tailEnd/>
          </a:ln>
        </p:spPr>
      </p:pic>
      <p:sp>
        <p:nvSpPr>
          <p:cNvPr id="23559" name="Text Box 7"/>
          <p:cNvSpPr txBox="1">
            <a:spLocks noChangeArrowheads="1"/>
          </p:cNvSpPr>
          <p:nvPr/>
        </p:nvSpPr>
        <p:spPr bwMode="auto">
          <a:xfrm>
            <a:off x="0" y="533400"/>
            <a:ext cx="9144000" cy="457200"/>
          </a:xfrm>
          <a:prstGeom prst="rect">
            <a:avLst/>
          </a:prstGeom>
          <a:noFill/>
          <a:ln w="9525">
            <a:noFill/>
            <a:miter lim="800000"/>
            <a:headEnd/>
            <a:tailEnd/>
          </a:ln>
        </p:spPr>
        <p:txBody>
          <a:bodyPr>
            <a:spAutoFit/>
          </a:bodyPr>
          <a:lstStyle/>
          <a:p>
            <a:pPr algn="ctr">
              <a:spcBef>
                <a:spcPct val="50000"/>
              </a:spcBef>
            </a:pPr>
            <a:r>
              <a:rPr lang="en-US" sz="2400" b="1"/>
              <a:t>Changing Government Policies</a:t>
            </a:r>
          </a:p>
        </p:txBody>
      </p:sp>
      <p:sp>
        <p:nvSpPr>
          <p:cNvPr id="23558" name="Text Box 6"/>
          <p:cNvSpPr txBox="1">
            <a:spLocks noChangeArrowheads="1"/>
          </p:cNvSpPr>
          <p:nvPr/>
        </p:nvSpPr>
        <p:spPr bwMode="auto">
          <a:xfrm>
            <a:off x="0" y="4498975"/>
            <a:ext cx="9144000" cy="2344738"/>
          </a:xfrm>
          <a:prstGeom prst="rect">
            <a:avLst/>
          </a:prstGeom>
          <a:noFill/>
          <a:ln w="9525">
            <a:noFill/>
            <a:miter lim="800000"/>
            <a:headEnd/>
            <a:tailEnd/>
          </a:ln>
        </p:spPr>
        <p:txBody>
          <a:bodyPr>
            <a:spAutoFit/>
          </a:bodyPr>
          <a:lstStyle/>
          <a:p>
            <a:pPr algn="ctr"/>
            <a:r>
              <a:rPr lang="en-US" sz="2400" b="1">
                <a:solidFill>
                  <a:schemeClr val="bg1"/>
                </a:solidFill>
              </a:rPr>
              <a:t>Read pages 296 - 297</a:t>
            </a:r>
          </a:p>
          <a:p>
            <a:pPr algn="ctr"/>
            <a:endParaRPr lang="en-US" sz="800" b="1">
              <a:solidFill>
                <a:schemeClr val="bg1"/>
              </a:solidFill>
            </a:endParaRPr>
          </a:p>
          <a:p>
            <a:pPr algn="ctr"/>
            <a:r>
              <a:rPr lang="en-US" sz="2400" b="1">
                <a:solidFill>
                  <a:schemeClr val="bg1"/>
                </a:solidFill>
              </a:rPr>
              <a:t>Consider how the policies of the governments of Bolivia, Norway and Alberta represent choices associated with sustainable prosperity</a:t>
            </a:r>
          </a:p>
          <a:p>
            <a:pPr algn="ctr"/>
            <a:endParaRPr lang="en-US" sz="2000" b="1">
              <a:solidFill>
                <a:schemeClr val="bg1"/>
              </a:solidFill>
            </a:endParaRPr>
          </a:p>
          <a:p>
            <a:pPr algn="ctr"/>
            <a:r>
              <a:rPr lang="en-US" sz="2400" b="1">
                <a:solidFill>
                  <a:schemeClr val="bg1"/>
                </a:solidFill>
              </a:rPr>
              <a:t>Answer: Questions to Alberta on </a:t>
            </a:r>
          </a:p>
          <a:p>
            <a:pPr algn="ctr"/>
            <a:r>
              <a:rPr lang="en-US" sz="2400" b="1">
                <a:solidFill>
                  <a:srgbClr val="FF5050"/>
                </a:solidFill>
              </a:rPr>
              <a:t>Shaping a Provincial Climate Change Action Plan</a:t>
            </a:r>
          </a:p>
        </p:txBody>
      </p:sp>
      <p:sp>
        <p:nvSpPr>
          <p:cNvPr id="23560" name="Rectangle 8"/>
          <p:cNvSpPr>
            <a:spLocks noChangeArrowheads="1"/>
          </p:cNvSpPr>
          <p:nvPr/>
        </p:nvSpPr>
        <p:spPr bwMode="auto">
          <a:xfrm>
            <a:off x="0" y="990600"/>
            <a:ext cx="9144000" cy="3441700"/>
          </a:xfrm>
          <a:prstGeom prst="rect">
            <a:avLst/>
          </a:prstGeom>
          <a:noFill/>
          <a:ln w="9525">
            <a:noFill/>
            <a:miter lim="800000"/>
            <a:headEnd/>
            <a:tailEnd/>
          </a:ln>
        </p:spPr>
        <p:txBody>
          <a:bodyPr>
            <a:spAutoFit/>
          </a:bodyPr>
          <a:lstStyle/>
          <a:p>
            <a:pPr marL="342900" indent="-342900" algn="ctr"/>
            <a:r>
              <a:rPr lang="en-US" sz="2200" b="1" i="1">
                <a:solidFill>
                  <a:srgbClr val="990033"/>
                </a:solidFill>
              </a:rPr>
              <a:t>Shaping a Provincial Climate Change Action Plan</a:t>
            </a:r>
          </a:p>
          <a:p>
            <a:pPr marL="342900" indent="-342900" algn="ctr"/>
            <a:endParaRPr lang="en-US" sz="2200" b="1" i="1">
              <a:solidFill>
                <a:srgbClr val="990033"/>
              </a:solidFill>
            </a:endParaRPr>
          </a:p>
          <a:p>
            <a:pPr marL="342900" indent="-342900" algn="ctr">
              <a:buFontTx/>
              <a:buAutoNum type="arabicPeriod"/>
            </a:pPr>
            <a:r>
              <a:rPr lang="en-US" sz="2200" b="1">
                <a:solidFill>
                  <a:srgbClr val="990033"/>
                </a:solidFill>
              </a:rPr>
              <a:t>What goals do you want to set?</a:t>
            </a:r>
          </a:p>
          <a:p>
            <a:pPr marL="342900" indent="-342900" algn="ctr"/>
            <a:endParaRPr lang="en-US" sz="2200" b="1">
              <a:solidFill>
                <a:srgbClr val="990033"/>
              </a:solidFill>
            </a:endParaRPr>
          </a:p>
          <a:p>
            <a:pPr marL="342900" indent="-342900" algn="ctr"/>
            <a:r>
              <a:rPr lang="en-US" sz="2200" b="1">
                <a:solidFill>
                  <a:srgbClr val="990033"/>
                </a:solidFill>
              </a:rPr>
              <a:t>2. What important steps need to be taken?</a:t>
            </a:r>
          </a:p>
          <a:p>
            <a:pPr marL="342900" indent="-342900" algn="ctr"/>
            <a:endParaRPr lang="en-US" sz="2200">
              <a:solidFill>
                <a:srgbClr val="990033"/>
              </a:solidFill>
            </a:endParaRPr>
          </a:p>
          <a:p>
            <a:pPr marL="342900" indent="-342900" algn="ctr"/>
            <a:r>
              <a:rPr lang="en-US" sz="2200" b="1">
                <a:solidFill>
                  <a:srgbClr val="990033"/>
                </a:solidFill>
              </a:rPr>
              <a:t>3. What actions should Albertans take?</a:t>
            </a:r>
            <a:endParaRPr lang="en-US" sz="2200">
              <a:solidFill>
                <a:srgbClr val="990033"/>
              </a:solidFill>
            </a:endParaRPr>
          </a:p>
          <a:p>
            <a:pPr marL="342900" indent="-342900" algn="ctr"/>
            <a:endParaRPr lang="en-US" sz="2200">
              <a:solidFill>
                <a:srgbClr val="990033"/>
              </a:solidFill>
            </a:endParaRPr>
          </a:p>
          <a:p>
            <a:pPr marL="342900" indent="-342900" algn="ctr"/>
            <a:r>
              <a:rPr lang="en-US" sz="2200" b="1">
                <a:solidFill>
                  <a:srgbClr val="990033"/>
                </a:solidFill>
              </a:rPr>
              <a:t>4. What role can individuals play?</a:t>
            </a:r>
          </a:p>
          <a:p>
            <a:pPr marL="342900" indent="-342900"/>
            <a:endParaRPr lang="en-US" sz="2200">
              <a:solidFill>
                <a:srgbClr val="990033"/>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9"/>
                                        </p:tgtEl>
                                        <p:attrNameLst>
                                          <p:attrName>style.visibility</p:attrName>
                                        </p:attrNameLst>
                                      </p:cBhvr>
                                      <p:to>
                                        <p:strVal val="visible"/>
                                      </p:to>
                                    </p:set>
                                    <p:anim to="" calcmode="lin" valueType="num">
                                      <p:cBhvr>
                                        <p:cTn id="7" dur="1" fill="hold"/>
                                        <p:tgtEl>
                                          <p:spTgt spid="235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8">
                                            <p:txEl>
                                              <p:pRg st="0" end="0"/>
                                            </p:txEl>
                                          </p:spTgt>
                                        </p:tgtEl>
                                        <p:attrNameLst>
                                          <p:attrName>style.visibility</p:attrName>
                                        </p:attrNameLst>
                                      </p:cBhvr>
                                      <p:to>
                                        <p:strVal val="visible"/>
                                      </p:to>
                                    </p:set>
                                    <p:anim to="" calcmode="lin" valueType="num">
                                      <p:cBhvr>
                                        <p:cTn id="10" dur="1" fill="hold"/>
                                        <p:tgtEl>
                                          <p:spTgt spid="2355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anim to="" calcmode="lin" valueType="num">
                                      <p:cBhvr>
                                        <p:cTn id="15" dur="1" fill="hold"/>
                                        <p:tgtEl>
                                          <p:spTgt spid="23558">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3558">
                                            <p:txEl>
                                              <p:pRg st="4" end="4"/>
                                            </p:txEl>
                                          </p:spTgt>
                                        </p:tgtEl>
                                        <p:attrNameLst>
                                          <p:attrName>style.visibility</p:attrName>
                                        </p:attrNameLst>
                                      </p:cBhvr>
                                      <p:to>
                                        <p:strVal val="visible"/>
                                      </p:to>
                                    </p:set>
                                    <p:anim to="" calcmode="lin" valueType="num">
                                      <p:cBhvr>
                                        <p:cTn id="20" dur="1" fill="hold"/>
                                        <p:tgtEl>
                                          <p:spTgt spid="23558">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3558">
                                            <p:txEl>
                                              <p:pRg st="5" end="5"/>
                                            </p:txEl>
                                          </p:spTgt>
                                        </p:tgtEl>
                                        <p:attrNameLst>
                                          <p:attrName>style.visibility</p:attrName>
                                        </p:attrNameLst>
                                      </p:cBhvr>
                                      <p:to>
                                        <p:strVal val="visible"/>
                                      </p:to>
                                    </p:set>
                                    <p:anim to="" calcmode="lin" valueType="num">
                                      <p:cBhvr>
                                        <p:cTn id="25" dur="1" fill="hold"/>
                                        <p:tgtEl>
                                          <p:spTgt spid="23558">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23560"/>
                                        </p:tgtEl>
                                        <p:attrNameLst>
                                          <p:attrName>style.visibility</p:attrName>
                                        </p:attrNameLst>
                                      </p:cBhvr>
                                      <p:to>
                                        <p:strVal val="visible"/>
                                      </p:to>
                                    </p:set>
                                    <p:anim to="" calcmode="lin" valueType="num">
                                      <p:cBhvr>
                                        <p:cTn id="28" dur="1" fill="hold"/>
                                        <p:tgtEl>
                                          <p:spTgt spid="235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descr="seed2"/>
          <p:cNvPicPr>
            <a:picLocks noChangeAspect="1" noChangeArrowheads="1"/>
          </p:cNvPicPr>
          <p:nvPr/>
        </p:nvPicPr>
        <p:blipFill>
          <a:blip r:embed="rId2" cstate="print">
            <a:lum bright="70000" contrast="-70000"/>
          </a:blip>
          <a:srcRect/>
          <a:stretch>
            <a:fillRect/>
          </a:stretch>
        </p:blipFill>
        <p:spPr bwMode="auto">
          <a:xfrm>
            <a:off x="0" y="0"/>
            <a:ext cx="9144000" cy="6826250"/>
          </a:xfrm>
          <a:prstGeom prst="rect">
            <a:avLst/>
          </a:prstGeom>
          <a:noFill/>
          <a:ln w="9525">
            <a:noFill/>
            <a:miter lim="800000"/>
            <a:headEnd/>
            <a:tailEnd/>
          </a:ln>
        </p:spPr>
      </p:pic>
      <p:sp>
        <p:nvSpPr>
          <p:cNvPr id="368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rPr>
              <a:t>Saving The Worlds Seeds</a:t>
            </a:r>
          </a:p>
        </p:txBody>
      </p:sp>
      <p:sp>
        <p:nvSpPr>
          <p:cNvPr id="36868" name="Text Box 4"/>
          <p:cNvSpPr txBox="1">
            <a:spLocks noChangeArrowheads="1"/>
          </p:cNvSpPr>
          <p:nvPr/>
        </p:nvSpPr>
        <p:spPr bwMode="auto">
          <a:xfrm>
            <a:off x="7924800" y="6477000"/>
            <a:ext cx="914400" cy="244475"/>
          </a:xfrm>
          <a:prstGeom prst="rect">
            <a:avLst/>
          </a:prstGeom>
          <a:noFill/>
          <a:ln w="9525">
            <a:noFill/>
            <a:miter lim="800000"/>
            <a:headEnd/>
            <a:tailEnd/>
          </a:ln>
        </p:spPr>
        <p:txBody>
          <a:bodyPr>
            <a:spAutoFit/>
          </a:bodyPr>
          <a:lstStyle/>
          <a:p>
            <a:pPr algn="ctr">
              <a:spcBef>
                <a:spcPct val="50000"/>
              </a:spcBef>
            </a:pPr>
            <a:r>
              <a:rPr lang="en-US" sz="1000" b="1"/>
              <a:t>4:23</a:t>
            </a:r>
          </a:p>
        </p:txBody>
      </p:sp>
      <p:sp>
        <p:nvSpPr>
          <p:cNvPr id="36873" name="AutoShape 9">
            <a:hlinkClick r:id="rId3" action="ppaction://program" highlightClick="1"/>
          </p:cNvPr>
          <p:cNvSpPr>
            <a:spLocks noChangeArrowheads="1"/>
          </p:cNvSpPr>
          <p:nvPr/>
        </p:nvSpPr>
        <p:spPr bwMode="auto">
          <a:xfrm>
            <a:off x="3657600" y="3505200"/>
            <a:ext cx="1905000" cy="1828800"/>
          </a:xfrm>
          <a:prstGeom prst="actionButtonMovie">
            <a:avLst/>
          </a:prstGeom>
          <a:solidFill>
            <a:schemeClr val="accent1"/>
          </a:solidFill>
          <a:ln w="9525">
            <a:noFill/>
            <a:miter lim="800000"/>
            <a:headEnd/>
            <a:tailEnd/>
          </a:ln>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 to="" calcmode="lin" valueType="num">
                                      <p:cBhvr>
                                        <p:cTn id="10" dur="1" fill="hold"/>
                                        <p:tgtEl>
                                          <p:spTgt spid="3686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6868"/>
                                        </p:tgtEl>
                                        <p:attrNameLst>
                                          <p:attrName>style.visibility</p:attrName>
                                        </p:attrNameLst>
                                      </p:cBhvr>
                                      <p:to>
                                        <p:strVal val="visible"/>
                                      </p:to>
                                    </p:set>
                                    <p:anim to="" calcmode="lin" valueType="num">
                                      <p:cBhvr>
                                        <p:cTn id="13" dur="1" fill="hold"/>
                                        <p:tgtEl>
                                          <p:spTgt spid="3686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6873"/>
                                        </p:tgtEl>
                                        <p:attrNameLst>
                                          <p:attrName>style.visibility</p:attrName>
                                        </p:attrNameLst>
                                      </p:cBhvr>
                                      <p:to>
                                        <p:strVal val="visible"/>
                                      </p:to>
                                    </p:set>
                                    <p:anim to="" calcmode="lin" valueType="num">
                                      <p:cBhvr>
                                        <p:cTn id="18" dur="1" fill="hold"/>
                                        <p:tgtEl>
                                          <p:spTgt spid="368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7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5602" name="Picture 7" descr="end"/>
          <p:cNvPicPr>
            <a:picLocks noChangeAspect="1" noChangeArrowheads="1"/>
          </p:cNvPicPr>
          <p:nvPr/>
        </p:nvPicPr>
        <p:blipFill>
          <a:blip r:embed="rId2" cstate="print"/>
          <a:srcRect/>
          <a:stretch>
            <a:fillRect/>
          </a:stretch>
        </p:blipFill>
        <p:spPr bwMode="auto">
          <a:xfrm>
            <a:off x="0" y="0"/>
            <a:ext cx="4800600" cy="3657600"/>
          </a:xfrm>
          <a:prstGeom prst="rect">
            <a:avLst/>
          </a:prstGeom>
          <a:noFill/>
          <a:ln w="9525">
            <a:noFill/>
            <a:miter lim="800000"/>
            <a:headEnd/>
            <a:tailEnd/>
          </a:ln>
        </p:spPr>
      </p:pic>
      <p:sp>
        <p:nvSpPr>
          <p:cNvPr id="24584" name="Text Box 8"/>
          <p:cNvSpPr txBox="1">
            <a:spLocks noChangeArrowheads="1"/>
          </p:cNvSpPr>
          <p:nvPr/>
        </p:nvSpPr>
        <p:spPr bwMode="auto">
          <a:xfrm>
            <a:off x="5105400" y="652463"/>
            <a:ext cx="4149725" cy="3743325"/>
          </a:xfrm>
          <a:prstGeom prst="rect">
            <a:avLst/>
          </a:prstGeom>
          <a:noFill/>
          <a:ln w="9525">
            <a:noFill/>
            <a:miter lim="800000"/>
            <a:headEnd/>
            <a:tailEnd/>
          </a:ln>
        </p:spPr>
        <p:txBody>
          <a:bodyPr>
            <a:spAutoFit/>
          </a:bodyPr>
          <a:lstStyle/>
          <a:p>
            <a:pPr algn="ctr"/>
            <a:r>
              <a:rPr lang="en-US" sz="2400" b="1">
                <a:solidFill>
                  <a:schemeClr val="bg1"/>
                </a:solidFill>
              </a:rPr>
              <a:t>Turn to page 299 and read </a:t>
            </a:r>
            <a:r>
              <a:rPr lang="en-US" sz="2400" b="1" i="1">
                <a:solidFill>
                  <a:schemeClr val="bg1"/>
                </a:solidFill>
              </a:rPr>
              <a:t>Watershed Rap</a:t>
            </a:r>
          </a:p>
          <a:p>
            <a:pPr algn="ctr"/>
            <a:endParaRPr lang="en-US" sz="2400" b="1" i="1">
              <a:solidFill>
                <a:schemeClr val="bg1"/>
              </a:solidFill>
            </a:endParaRPr>
          </a:p>
          <a:p>
            <a:pPr algn="ctr"/>
            <a:r>
              <a:rPr lang="en-US" sz="2400" b="1">
                <a:solidFill>
                  <a:schemeClr val="bg1"/>
                </a:solidFill>
              </a:rPr>
              <a:t>Summarize its message in a couple of sentences.</a:t>
            </a:r>
          </a:p>
          <a:p>
            <a:pPr algn="ctr"/>
            <a:endParaRPr lang="en-US" sz="2400" b="1">
              <a:solidFill>
                <a:schemeClr val="bg1"/>
              </a:solidFill>
            </a:endParaRPr>
          </a:p>
          <a:p>
            <a:pPr algn="ctr"/>
            <a:r>
              <a:rPr lang="en-US" sz="2400" b="1">
                <a:solidFill>
                  <a:schemeClr val="bg1"/>
                </a:solidFill>
              </a:rPr>
              <a:t>Add two more verses that expand the message and include mention of </a:t>
            </a:r>
            <a:r>
              <a:rPr lang="en-US" sz="2400" b="1">
                <a:solidFill>
                  <a:srgbClr val="3399FF"/>
                </a:solidFill>
              </a:rPr>
              <a:t>Sustainable Prosperity</a:t>
            </a:r>
            <a:endParaRPr lang="en-US" sz="2400" b="1">
              <a:solidFill>
                <a:schemeClr val="bg1"/>
              </a:solidFill>
            </a:endParaRPr>
          </a:p>
        </p:txBody>
      </p:sp>
      <p:sp>
        <p:nvSpPr>
          <p:cNvPr id="24585" name="Text Box 9"/>
          <p:cNvSpPr txBox="1">
            <a:spLocks noChangeArrowheads="1"/>
          </p:cNvSpPr>
          <p:nvPr/>
        </p:nvSpPr>
        <p:spPr bwMode="auto">
          <a:xfrm>
            <a:off x="152400" y="5986463"/>
            <a:ext cx="8991600" cy="457200"/>
          </a:xfrm>
          <a:prstGeom prst="rect">
            <a:avLst/>
          </a:prstGeom>
          <a:noFill/>
          <a:ln w="9525">
            <a:noFill/>
            <a:miter lim="800000"/>
            <a:headEnd/>
            <a:tailEnd/>
          </a:ln>
        </p:spPr>
        <p:txBody>
          <a:bodyPr>
            <a:spAutoFit/>
          </a:bodyPr>
          <a:lstStyle/>
          <a:p>
            <a:pPr algn="ctr"/>
            <a:r>
              <a:rPr lang="en-US" sz="2400" b="1">
                <a:solidFill>
                  <a:srgbClr val="FF0000"/>
                </a:solidFill>
              </a:rPr>
              <a:t>With a partner perform your verses for the class</a:t>
            </a:r>
          </a:p>
        </p:txBody>
      </p:sp>
      <p:pic>
        <p:nvPicPr>
          <p:cNvPr id="25605" name="Picture 10" descr="rapit"/>
          <p:cNvPicPr>
            <a:picLocks noChangeAspect="1" noChangeArrowheads="1"/>
          </p:cNvPicPr>
          <p:nvPr/>
        </p:nvPicPr>
        <p:blipFill>
          <a:blip r:embed="rId3" cstate="print"/>
          <a:srcRect/>
          <a:stretch>
            <a:fillRect/>
          </a:stretch>
        </p:blipFill>
        <p:spPr bwMode="auto">
          <a:xfrm>
            <a:off x="609600" y="3995738"/>
            <a:ext cx="2971800" cy="120491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plus(in)">
                                      <p:cBhvr>
                                        <p:cTn id="7" dur="2000"/>
                                        <p:tgtEl>
                                          <p:spTgt spid="2458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4585">
                                            <p:txEl>
                                              <p:pRg st="0" end="0"/>
                                            </p:txEl>
                                          </p:spTgt>
                                        </p:tgtEl>
                                        <p:attrNameLst>
                                          <p:attrName>style.visibility</p:attrName>
                                        </p:attrNameLst>
                                      </p:cBhvr>
                                      <p:to>
                                        <p:strVal val="visible"/>
                                      </p:to>
                                    </p:set>
                                    <p:animEffect transition="in" filter="plus(in)">
                                      <p:cBhvr>
                                        <p:cTn id="12" dur="2000"/>
                                        <p:tgtEl>
                                          <p:spTgt spid="245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6587_largearticlephoto"/>
          <p:cNvPicPr>
            <a:picLocks noChangeAspect="1" noChangeArrowheads="1"/>
          </p:cNvPicPr>
          <p:nvPr/>
        </p:nvPicPr>
        <p:blipFill>
          <a:blip r:embed="rId2" cstate="print">
            <a:lum bright="50000" contrast="-70000"/>
          </a:blip>
          <a:srcRect/>
          <a:stretch>
            <a:fillRect/>
          </a:stretch>
        </p:blipFill>
        <p:spPr bwMode="auto">
          <a:xfrm>
            <a:off x="0" y="0"/>
            <a:ext cx="9144000" cy="6858000"/>
          </a:xfrm>
          <a:prstGeom prst="rect">
            <a:avLst/>
          </a:prstGeom>
          <a:noFill/>
          <a:ln w="9525">
            <a:noFill/>
            <a:miter lim="800000"/>
            <a:headEnd/>
            <a:tailEnd/>
          </a:ln>
        </p:spPr>
      </p:pic>
      <p:sp>
        <p:nvSpPr>
          <p:cNvPr id="27656" name="Text Box 8"/>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rPr>
              <a:t>Terms</a:t>
            </a:r>
          </a:p>
        </p:txBody>
      </p:sp>
      <p:sp>
        <p:nvSpPr>
          <p:cNvPr id="27658" name="Text Box 10"/>
          <p:cNvSpPr txBox="1">
            <a:spLocks noChangeArrowheads="1"/>
          </p:cNvSpPr>
          <p:nvPr/>
        </p:nvSpPr>
        <p:spPr bwMode="auto">
          <a:xfrm>
            <a:off x="0" y="2743200"/>
            <a:ext cx="9144000" cy="1066800"/>
          </a:xfrm>
          <a:prstGeom prst="rect">
            <a:avLst/>
          </a:prstGeom>
          <a:noFill/>
          <a:ln w="9525">
            <a:noFill/>
            <a:miter lim="800000"/>
            <a:headEnd/>
            <a:tailEnd/>
          </a:ln>
        </p:spPr>
        <p:txBody>
          <a:bodyPr>
            <a:spAutoFit/>
          </a:bodyPr>
          <a:lstStyle/>
          <a:p>
            <a:pPr algn="ctr"/>
            <a:r>
              <a:rPr lang="en-US" sz="3200" b="1"/>
              <a:t>Go through all that you have done in this chapter and make a vocabulary list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anim to="" calcmode="lin" valueType="num">
                                      <p:cBhvr>
                                        <p:cTn id="7" dur="1" fill="hold"/>
                                        <p:tgtEl>
                                          <p:spTgt spid="2765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8">
                                            <p:txEl>
                                              <p:pRg st="0" end="0"/>
                                            </p:txEl>
                                          </p:spTgt>
                                        </p:tgtEl>
                                        <p:attrNameLst>
                                          <p:attrName>style.visibility</p:attrName>
                                        </p:attrNameLst>
                                      </p:cBhvr>
                                      <p:to>
                                        <p:strVal val="visible"/>
                                      </p:to>
                                    </p:set>
                                    <p:anim to="" calcmode="lin" valueType="num">
                                      <p:cBhvr>
                                        <p:cTn id="10" dur="1" fill="hold"/>
                                        <p:tgtEl>
                                          <p:spTgt spid="2765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pic>
        <p:nvPicPr>
          <p:cNvPr id="27650" name="Picture 7" descr="blackspot"/>
          <p:cNvPicPr>
            <a:picLocks noChangeAspect="1" noChangeArrowheads="1"/>
          </p:cNvPicPr>
          <p:nvPr/>
        </p:nvPicPr>
        <p:blipFill>
          <a:blip r:embed="rId2" cstate="print">
            <a:lum bright="50000" contrast="-70000"/>
          </a:blip>
          <a:srcRect/>
          <a:stretch>
            <a:fillRect/>
          </a:stretch>
        </p:blipFill>
        <p:spPr bwMode="auto">
          <a:xfrm>
            <a:off x="1143000" y="0"/>
            <a:ext cx="6858000" cy="6858000"/>
          </a:xfrm>
          <a:prstGeom prst="rect">
            <a:avLst/>
          </a:prstGeom>
          <a:noFill/>
          <a:ln w="9525">
            <a:noFill/>
            <a:miter lim="800000"/>
            <a:headEnd/>
            <a:tailEnd/>
          </a:ln>
        </p:spPr>
      </p:pic>
      <p:sp>
        <p:nvSpPr>
          <p:cNvPr id="29700" name="Rectangle 4"/>
          <p:cNvSpPr>
            <a:spLocks noGrp="1" noChangeArrowheads="1"/>
          </p:cNvSpPr>
          <p:nvPr>
            <p:ph type="title"/>
          </p:nvPr>
        </p:nvSpPr>
        <p:spPr>
          <a:noFill/>
        </p:spPr>
        <p:txBody>
          <a:bodyPr/>
          <a:lstStyle/>
          <a:p>
            <a:pPr eaLnBrk="1" hangingPunct="1"/>
            <a:r>
              <a:rPr lang="en-US" b="1" smtClean="0">
                <a:solidFill>
                  <a:srgbClr val="FF0000"/>
                </a:solidFill>
                <a:latin typeface="Times New Roman" pitchFamily="18" charset="0"/>
              </a:rPr>
              <a:t>Think About Your Challenge</a:t>
            </a:r>
          </a:p>
        </p:txBody>
      </p:sp>
      <p:sp>
        <p:nvSpPr>
          <p:cNvPr id="29701" name="Text Box 5"/>
          <p:cNvSpPr txBox="1">
            <a:spLocks noChangeArrowheads="1"/>
          </p:cNvSpPr>
          <p:nvPr/>
        </p:nvSpPr>
        <p:spPr bwMode="auto">
          <a:xfrm>
            <a:off x="0" y="2862263"/>
            <a:ext cx="9144000" cy="2870200"/>
          </a:xfrm>
          <a:prstGeom prst="rect">
            <a:avLst/>
          </a:prstGeom>
          <a:noFill/>
          <a:ln w="9525">
            <a:noFill/>
            <a:miter lim="800000"/>
            <a:headEnd/>
            <a:tailEnd/>
          </a:ln>
        </p:spPr>
        <p:txBody>
          <a:bodyPr>
            <a:spAutoFit/>
          </a:bodyPr>
          <a:lstStyle/>
          <a:p>
            <a:pPr algn="ctr">
              <a:spcBef>
                <a:spcPct val="50000"/>
              </a:spcBef>
            </a:pPr>
            <a:r>
              <a:rPr lang="en-US" sz="2800" b="1" dirty="0"/>
              <a:t>Is there anything in these sections of  Chapter Twelve that could be used for your </a:t>
            </a:r>
          </a:p>
          <a:p>
            <a:pPr algn="ctr">
              <a:spcBef>
                <a:spcPct val="50000"/>
              </a:spcBef>
            </a:pPr>
            <a:r>
              <a:rPr lang="en-US" sz="2800" b="1" i="1" dirty="0"/>
              <a:t>Persuasive Essay?</a:t>
            </a:r>
          </a:p>
          <a:p>
            <a:pPr algn="ctr">
              <a:spcBef>
                <a:spcPct val="50000"/>
              </a:spcBef>
            </a:pPr>
            <a:endParaRPr lang="en-US" sz="2800" b="1" i="1" dirty="0"/>
          </a:p>
          <a:p>
            <a:pPr algn="ctr">
              <a:spcBef>
                <a:spcPct val="50000"/>
              </a:spcBef>
            </a:pPr>
            <a:r>
              <a:rPr lang="en-US" sz="2800" b="1" i="1" dirty="0"/>
              <a:t>It’s Due On </a:t>
            </a:r>
            <a:r>
              <a:rPr lang="en-US" sz="2800" b="1" i="1" dirty="0" smtClean="0"/>
              <a:t>Thursday!</a:t>
            </a:r>
            <a:endParaRPr lang="en-US" sz="28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 to="" calcmode="lin" valueType="num">
                                      <p:cBhvr>
                                        <p:cTn id="7" dur="1" fill="hold"/>
                                        <p:tgtEl>
                                          <p:spTgt spid="2970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1">
                                            <p:txEl>
                                              <p:pRg st="0" end="0"/>
                                            </p:txEl>
                                          </p:spTgt>
                                        </p:tgtEl>
                                        <p:attrNameLst>
                                          <p:attrName>style.visibility</p:attrName>
                                        </p:attrNameLst>
                                      </p:cBhvr>
                                      <p:to>
                                        <p:strVal val="visible"/>
                                      </p:to>
                                    </p:set>
                                    <p:anim to="" calcmode="lin" valueType="num">
                                      <p:cBhvr>
                                        <p:cTn id="10" dur="1" fill="hold"/>
                                        <p:tgtEl>
                                          <p:spTgt spid="2970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to="" calcmode="lin" valueType="num">
                                      <p:cBhvr>
                                        <p:cTn id="13" dur="1" fill="hold"/>
                                        <p:tgtEl>
                                          <p:spTgt spid="29701">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9701">
                                            <p:txEl>
                                              <p:pRg st="3" end="3"/>
                                            </p:txEl>
                                          </p:spTgt>
                                        </p:tgtEl>
                                        <p:attrNameLst>
                                          <p:attrName>style.visibility</p:attrName>
                                        </p:attrNameLst>
                                      </p:cBhvr>
                                      <p:to>
                                        <p:strVal val="visible"/>
                                      </p:to>
                                    </p:set>
                                    <p:anim to="" calcmode="lin" valueType="num">
                                      <p:cBhvr>
                                        <p:cTn id="16" dur="1" fill="hold"/>
                                        <p:tgtEl>
                                          <p:spTgt spid="2970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4" name="Text Box 4"/>
          <p:cNvSpPr txBox="1">
            <a:spLocks noChangeArrowheads="1"/>
          </p:cNvSpPr>
          <p:nvPr/>
        </p:nvSpPr>
        <p:spPr bwMode="auto">
          <a:xfrm>
            <a:off x="0" y="3429000"/>
            <a:ext cx="9144000" cy="369332"/>
          </a:xfrm>
          <a:prstGeom prst="rect">
            <a:avLst/>
          </a:prstGeom>
          <a:noFill/>
          <a:ln w="9525">
            <a:noFill/>
            <a:miter lim="800000"/>
            <a:headEnd/>
            <a:tailEnd/>
          </a:ln>
        </p:spPr>
        <p:txBody>
          <a:bodyPr>
            <a:spAutoFit/>
          </a:bodyPr>
          <a:lstStyle/>
          <a:p>
            <a:pPr algn="ctr">
              <a:spcBef>
                <a:spcPct val="50000"/>
              </a:spcBef>
            </a:pPr>
            <a:r>
              <a:rPr lang="en-US" b="1" dirty="0" smtClean="0"/>
              <a:t>See Review Handout</a:t>
            </a:r>
            <a:endParaRPr lang="en-US" dirty="0">
              <a:solidFill>
                <a:srgbClr val="FF3300"/>
              </a:solidFill>
              <a:latin typeface="Times New Roman" pitchFamily="18" charset="0"/>
            </a:endParaRPr>
          </a:p>
        </p:txBody>
      </p:sp>
      <p:sp>
        <p:nvSpPr>
          <p:cNvPr id="5" name="Text Box 4"/>
          <p:cNvSpPr txBox="1">
            <a:spLocks noChangeArrowheads="1"/>
          </p:cNvSpPr>
          <p:nvPr/>
        </p:nvSpPr>
        <p:spPr bwMode="auto">
          <a:xfrm>
            <a:off x="0" y="182562"/>
            <a:ext cx="9144000" cy="579438"/>
          </a:xfrm>
          <a:prstGeom prst="rect">
            <a:avLst/>
          </a:prstGeom>
          <a:noFill/>
          <a:ln w="9525">
            <a:noFill/>
            <a:miter lim="800000"/>
            <a:headEnd/>
            <a:tailEnd/>
          </a:ln>
        </p:spPr>
        <p:txBody>
          <a:bodyPr>
            <a:spAutoFit/>
          </a:bodyPr>
          <a:lstStyle/>
          <a:p>
            <a:pPr algn="ctr">
              <a:spcBef>
                <a:spcPct val="50000"/>
              </a:spcBef>
            </a:pPr>
            <a:r>
              <a:rPr lang="en-US" sz="3200" b="1" dirty="0" smtClean="0"/>
              <a:t>Related Issue #3 Exam</a:t>
            </a:r>
            <a:endParaRPr lang="en-US" sz="32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to="" calcmode="lin" valueType="num">
                                      <p:cBhvr>
                                        <p:cTn id="13" dur="1" fill="hold"/>
                                        <p:tgtEl>
                                          <p:spTgt spid="3072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4" name="Text Box 4"/>
          <p:cNvSpPr txBox="1">
            <a:spLocks noChangeArrowheads="1"/>
          </p:cNvSpPr>
          <p:nvPr/>
        </p:nvSpPr>
        <p:spPr bwMode="auto">
          <a:xfrm>
            <a:off x="0" y="3429000"/>
            <a:ext cx="9144000" cy="369332"/>
          </a:xfrm>
          <a:prstGeom prst="rect">
            <a:avLst/>
          </a:prstGeom>
          <a:noFill/>
          <a:ln w="9525">
            <a:noFill/>
            <a:miter lim="800000"/>
            <a:headEnd/>
            <a:tailEnd/>
          </a:ln>
        </p:spPr>
        <p:txBody>
          <a:bodyPr>
            <a:spAutoFit/>
          </a:bodyPr>
          <a:lstStyle/>
          <a:p>
            <a:pPr algn="ctr">
              <a:spcBef>
                <a:spcPct val="50000"/>
              </a:spcBef>
            </a:pPr>
            <a:r>
              <a:rPr lang="en-US" b="1" dirty="0" smtClean="0"/>
              <a:t>See Handout</a:t>
            </a:r>
            <a:endParaRPr lang="en-US" dirty="0">
              <a:solidFill>
                <a:srgbClr val="FF3300"/>
              </a:solidFill>
              <a:latin typeface="Times New Roman" pitchFamily="18" charset="0"/>
            </a:endParaRPr>
          </a:p>
        </p:txBody>
      </p:sp>
      <p:sp>
        <p:nvSpPr>
          <p:cNvPr id="5" name="Text Box 4"/>
          <p:cNvSpPr txBox="1">
            <a:spLocks noChangeArrowheads="1"/>
          </p:cNvSpPr>
          <p:nvPr/>
        </p:nvSpPr>
        <p:spPr bwMode="auto">
          <a:xfrm>
            <a:off x="0" y="182562"/>
            <a:ext cx="9144000" cy="579438"/>
          </a:xfrm>
          <a:prstGeom prst="rect">
            <a:avLst/>
          </a:prstGeom>
          <a:noFill/>
          <a:ln w="9525">
            <a:noFill/>
            <a:miter lim="800000"/>
            <a:headEnd/>
            <a:tailEnd/>
          </a:ln>
        </p:spPr>
        <p:txBody>
          <a:bodyPr>
            <a:spAutoFit/>
          </a:bodyPr>
          <a:lstStyle/>
          <a:p>
            <a:pPr algn="ctr">
              <a:spcBef>
                <a:spcPct val="50000"/>
              </a:spcBef>
            </a:pPr>
            <a:r>
              <a:rPr lang="en-US" sz="3200" b="1" dirty="0"/>
              <a:t>Social </a:t>
            </a:r>
            <a:r>
              <a:rPr lang="en-US" sz="3200" b="1" dirty="0" smtClean="0"/>
              <a:t>10-2 </a:t>
            </a:r>
            <a:r>
              <a:rPr lang="en-US" sz="3200" b="1" dirty="0"/>
              <a:t>Final Exam (Part 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to="" calcmode="lin" valueType="num">
                                      <p:cBhvr>
                                        <p:cTn id="13" dur="1" fill="hold"/>
                                        <p:tgtEl>
                                          <p:spTgt spid="3072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3" name="Text Box 3"/>
          <p:cNvSpPr txBox="1">
            <a:spLocks noChangeArrowheads="1"/>
          </p:cNvSpPr>
          <p:nvPr/>
        </p:nvSpPr>
        <p:spPr bwMode="auto">
          <a:xfrm>
            <a:off x="0" y="76200"/>
            <a:ext cx="9144000" cy="579438"/>
          </a:xfrm>
          <a:prstGeom prst="rect">
            <a:avLst/>
          </a:prstGeom>
          <a:noFill/>
          <a:ln w="9525">
            <a:noFill/>
            <a:miter lim="800000"/>
            <a:headEnd/>
            <a:tailEnd/>
          </a:ln>
        </p:spPr>
        <p:txBody>
          <a:bodyPr>
            <a:spAutoFit/>
          </a:bodyPr>
          <a:lstStyle/>
          <a:p>
            <a:pPr algn="ctr">
              <a:spcBef>
                <a:spcPct val="50000"/>
              </a:spcBef>
            </a:pPr>
            <a:r>
              <a:rPr lang="en-US" sz="3200" b="1"/>
              <a:t>Social 10-1 Final Exam (Part B)</a:t>
            </a:r>
          </a:p>
        </p:txBody>
      </p:sp>
      <p:sp>
        <p:nvSpPr>
          <p:cNvPr id="35844" name="Text Box 4"/>
          <p:cNvSpPr txBox="1">
            <a:spLocks noChangeArrowheads="1"/>
          </p:cNvSpPr>
          <p:nvPr/>
        </p:nvSpPr>
        <p:spPr bwMode="auto">
          <a:xfrm>
            <a:off x="0" y="3124200"/>
            <a:ext cx="9144000" cy="488950"/>
          </a:xfrm>
          <a:prstGeom prst="rect">
            <a:avLst/>
          </a:prstGeom>
          <a:noFill/>
          <a:ln w="9525">
            <a:noFill/>
            <a:miter lim="800000"/>
            <a:headEnd/>
            <a:tailEnd/>
          </a:ln>
        </p:spPr>
        <p:txBody>
          <a:bodyPr>
            <a:spAutoFit/>
          </a:bodyPr>
          <a:lstStyle/>
          <a:p>
            <a:pPr algn="ctr"/>
            <a:endParaRPr lang="en-US" sz="800" b="1" i="1">
              <a:solidFill>
                <a:schemeClr val="accent2"/>
              </a:solidFill>
            </a:endParaRPr>
          </a:p>
          <a:p>
            <a:pPr algn="ctr"/>
            <a:r>
              <a:rPr lang="en-US" b="1" i="1">
                <a:solidFill>
                  <a:schemeClr val="accent2"/>
                </a:solidFill>
              </a:rPr>
              <a:t>Consists of 70 Multiple Choice Questions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5843"/>
                                        </p:tgtEl>
                                        <p:attrNameLst>
                                          <p:attrName>style.visibility</p:attrName>
                                        </p:attrNameLst>
                                      </p:cBhvr>
                                      <p:to>
                                        <p:strVal val="visible"/>
                                      </p:to>
                                    </p:set>
                                    <p:anim to="" calcmode="lin" valueType="num">
                                      <p:cBhvr>
                                        <p:cTn id="10" dur="1" fill="hold"/>
                                        <p:tgtEl>
                                          <p:spTgt spid="3584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to="" calcmode="lin" valueType="num">
                                      <p:cBhvr>
                                        <p:cTn id="13" dur="1" fill="hold"/>
                                        <p:tgtEl>
                                          <p:spTgt spid="3584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4098" name="Picture 6" descr="dollar"/>
          <p:cNvPicPr>
            <a:picLocks noChangeAspect="1" noChangeArrowheads="1"/>
          </p:cNvPicPr>
          <p:nvPr/>
        </p:nvPicPr>
        <p:blipFill>
          <a:blip r:embed="rId2" cstate="print">
            <a:lum bright="70000" contrast="-70000"/>
          </a:blip>
          <a:srcRect/>
          <a:stretch>
            <a:fillRect/>
          </a:stretch>
        </p:blipFill>
        <p:spPr bwMode="auto">
          <a:xfrm>
            <a:off x="1066800" y="0"/>
            <a:ext cx="6858000" cy="6858000"/>
          </a:xfrm>
          <a:prstGeom prst="rect">
            <a:avLst/>
          </a:prstGeom>
          <a:noFill/>
          <a:ln w="9525">
            <a:noFill/>
            <a:miter lim="800000"/>
            <a:headEnd/>
            <a:tailEnd/>
          </a:ln>
        </p:spPr>
      </p:pic>
      <p:sp>
        <p:nvSpPr>
          <p:cNvPr id="4103" name="Text Box 7"/>
          <p:cNvSpPr txBox="1">
            <a:spLocks noChangeArrowheads="1"/>
          </p:cNvSpPr>
          <p:nvPr/>
        </p:nvSpPr>
        <p:spPr bwMode="auto">
          <a:xfrm>
            <a:off x="0" y="549275"/>
            <a:ext cx="9144000" cy="822325"/>
          </a:xfrm>
          <a:prstGeom prst="rect">
            <a:avLst/>
          </a:prstGeom>
          <a:noFill/>
          <a:ln w="9525">
            <a:noFill/>
            <a:miter lim="800000"/>
            <a:headEnd/>
            <a:tailEnd/>
          </a:ln>
        </p:spPr>
        <p:txBody>
          <a:bodyPr>
            <a:spAutoFit/>
          </a:bodyPr>
          <a:lstStyle/>
          <a:p>
            <a:pPr algn="ctr"/>
            <a:r>
              <a:rPr lang="en-US" sz="2400" b="1"/>
              <a:t>Read page 279 and then in your notebook </a:t>
            </a:r>
          </a:p>
          <a:p>
            <a:pPr algn="ctr"/>
            <a:r>
              <a:rPr lang="en-US" sz="2400" b="1"/>
              <a:t>answer the four questions</a:t>
            </a:r>
          </a:p>
        </p:txBody>
      </p:sp>
      <p:sp>
        <p:nvSpPr>
          <p:cNvPr id="4104" name="Text Box 8"/>
          <p:cNvSpPr txBox="1">
            <a:spLocks noChangeArrowheads="1"/>
          </p:cNvSpPr>
          <p:nvPr/>
        </p:nvSpPr>
        <p:spPr bwMode="auto">
          <a:xfrm>
            <a:off x="0" y="2057400"/>
            <a:ext cx="9144000" cy="822325"/>
          </a:xfrm>
          <a:prstGeom prst="rect">
            <a:avLst/>
          </a:prstGeom>
          <a:noFill/>
          <a:ln w="9525">
            <a:noFill/>
            <a:miter lim="800000"/>
            <a:headEnd/>
            <a:tailEnd/>
          </a:ln>
        </p:spPr>
        <p:txBody>
          <a:bodyPr>
            <a:spAutoFit/>
          </a:bodyPr>
          <a:lstStyle/>
          <a:p>
            <a:pPr algn="ctr"/>
            <a:r>
              <a:rPr lang="en-US" sz="2400" b="1"/>
              <a:t>When finished the above, refer to page 278 and in your notebook</a:t>
            </a:r>
            <a:r>
              <a:rPr lang="en-US" sz="2400" b="1">
                <a:latin typeface="Algerian" pitchFamily="82" charset="0"/>
              </a:rPr>
              <a:t> </a:t>
            </a:r>
            <a:r>
              <a:rPr lang="en-US" sz="2400" b="1"/>
              <a:t>answer the questions below :</a:t>
            </a:r>
          </a:p>
        </p:txBody>
      </p:sp>
      <p:sp>
        <p:nvSpPr>
          <p:cNvPr id="4105" name="Text Box 9"/>
          <p:cNvSpPr txBox="1">
            <a:spLocks noChangeArrowheads="1"/>
          </p:cNvSpPr>
          <p:nvPr/>
        </p:nvSpPr>
        <p:spPr bwMode="auto">
          <a:xfrm>
            <a:off x="0" y="3694113"/>
            <a:ext cx="9144000" cy="2530475"/>
          </a:xfrm>
          <a:prstGeom prst="rect">
            <a:avLst/>
          </a:prstGeom>
          <a:noFill/>
          <a:ln w="9525">
            <a:noFill/>
            <a:miter lim="800000"/>
            <a:headEnd/>
            <a:tailEnd/>
          </a:ln>
        </p:spPr>
        <p:txBody>
          <a:bodyPr>
            <a:spAutoFit/>
          </a:bodyPr>
          <a:lstStyle/>
          <a:p>
            <a:pPr algn="ctr"/>
            <a:r>
              <a:rPr lang="en-US" sz="2000" b="1">
                <a:solidFill>
                  <a:schemeClr val="accent2"/>
                </a:solidFill>
              </a:rPr>
              <a:t>How would your life be different if you were one of the young women carrying water in Kenya?</a:t>
            </a:r>
          </a:p>
          <a:p>
            <a:pPr algn="ctr"/>
            <a:endParaRPr lang="en-US" sz="2000" b="1">
              <a:solidFill>
                <a:schemeClr val="accent2"/>
              </a:solidFill>
            </a:endParaRPr>
          </a:p>
          <a:p>
            <a:pPr algn="ctr"/>
            <a:r>
              <a:rPr lang="en-US" sz="2000" b="1">
                <a:solidFill>
                  <a:schemeClr val="accent2"/>
                </a:solidFill>
              </a:rPr>
              <a:t>How would the difference affect your future prosperity? </a:t>
            </a:r>
          </a:p>
          <a:p>
            <a:pPr algn="ctr"/>
            <a:endParaRPr lang="en-US" sz="2000" b="1">
              <a:solidFill>
                <a:schemeClr val="accent2"/>
              </a:solidFill>
            </a:endParaRPr>
          </a:p>
          <a:p>
            <a:pPr algn="ctr"/>
            <a:r>
              <a:rPr lang="en-US" sz="2000" b="1">
                <a:solidFill>
                  <a:schemeClr val="accent2"/>
                </a:solidFill>
              </a:rPr>
              <a:t>What would the word PROSPERITY mean to you if you were one of the young Kenyan women? </a:t>
            </a:r>
          </a:p>
          <a:p>
            <a:pPr algn="ctr"/>
            <a:endParaRPr lang="en-US" sz="2000" b="1">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03"/>
                                        </p:tgtEl>
                                        <p:attrNameLst>
                                          <p:attrName>style.visibility</p:attrName>
                                        </p:attrNameLst>
                                      </p:cBhvr>
                                      <p:to>
                                        <p:strVal val="visible"/>
                                      </p:to>
                                    </p:set>
                                    <p:anim to="" calcmode="lin" valueType="num">
                                      <p:cBhvr>
                                        <p:cTn id="7" dur="1" fill="hold"/>
                                        <p:tgtEl>
                                          <p:spTgt spid="41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 to="" calcmode="lin" valueType="num">
                                      <p:cBhvr>
                                        <p:cTn id="12" dur="1" fill="hold"/>
                                        <p:tgtEl>
                                          <p:spTgt spid="410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05">
                                            <p:txEl>
                                              <p:pRg st="0" end="0"/>
                                            </p:txEl>
                                          </p:spTgt>
                                        </p:tgtEl>
                                        <p:attrNameLst>
                                          <p:attrName>style.visibility</p:attrName>
                                        </p:attrNameLst>
                                      </p:cBhvr>
                                      <p:to>
                                        <p:strVal val="visible"/>
                                      </p:to>
                                    </p:set>
                                    <p:anim to="" calcmode="lin" valueType="num">
                                      <p:cBhvr>
                                        <p:cTn id="17" dur="1" fill="hold"/>
                                        <p:tgtEl>
                                          <p:spTgt spid="4105">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4105">
                                            <p:txEl>
                                              <p:pRg st="2" end="2"/>
                                            </p:txEl>
                                          </p:spTgt>
                                        </p:tgtEl>
                                        <p:attrNameLst>
                                          <p:attrName>style.visibility</p:attrName>
                                        </p:attrNameLst>
                                      </p:cBhvr>
                                      <p:to>
                                        <p:strVal val="visible"/>
                                      </p:to>
                                    </p:set>
                                    <p:anim to="" calcmode="lin" valueType="num">
                                      <p:cBhvr>
                                        <p:cTn id="20" dur="1" fill="hold"/>
                                        <p:tgtEl>
                                          <p:spTgt spid="4105">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4105">
                                            <p:txEl>
                                              <p:pRg st="4" end="4"/>
                                            </p:txEl>
                                          </p:spTgt>
                                        </p:tgtEl>
                                        <p:attrNameLst>
                                          <p:attrName>style.visibility</p:attrName>
                                        </p:attrNameLst>
                                      </p:cBhvr>
                                      <p:to>
                                        <p:strVal val="visible"/>
                                      </p:to>
                                    </p:set>
                                    <p:anim to="" calcmode="lin" valueType="num">
                                      <p:cBhvr>
                                        <p:cTn id="23" dur="1" fill="hold"/>
                                        <p:tgtEl>
                                          <p:spTgt spid="410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74907741_c2d59deb6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457200" y="76200"/>
            <a:ext cx="8229600" cy="639763"/>
          </a:xfrm>
        </p:spPr>
        <p:txBody>
          <a:bodyPr/>
          <a:lstStyle/>
          <a:p>
            <a:pPr eaLnBrk="1" hangingPunct="1"/>
            <a:r>
              <a:rPr lang="en-US" sz="4000" b="1" smtClean="0">
                <a:solidFill>
                  <a:srgbClr val="CC0000"/>
                </a:solidFill>
                <a:latin typeface="Times New Roman" pitchFamily="18" charset="0"/>
              </a:rPr>
              <a:t>Final Review</a:t>
            </a:r>
          </a:p>
        </p:txBody>
      </p:sp>
      <p:sp>
        <p:nvSpPr>
          <p:cNvPr id="32772" name="Text Box 4"/>
          <p:cNvSpPr txBox="1">
            <a:spLocks noChangeArrowheads="1"/>
          </p:cNvSpPr>
          <p:nvPr/>
        </p:nvSpPr>
        <p:spPr bwMode="auto">
          <a:xfrm>
            <a:off x="0" y="838200"/>
            <a:ext cx="9144000" cy="3213187"/>
          </a:xfrm>
          <a:prstGeom prst="rect">
            <a:avLst/>
          </a:prstGeom>
          <a:noFill/>
          <a:ln w="9525">
            <a:noFill/>
            <a:miter lim="800000"/>
            <a:headEnd/>
            <a:tailEnd/>
          </a:ln>
        </p:spPr>
        <p:txBody>
          <a:bodyPr>
            <a:spAutoFit/>
          </a:bodyPr>
          <a:lstStyle/>
          <a:p>
            <a:pPr algn="ctr">
              <a:spcBef>
                <a:spcPct val="20000"/>
              </a:spcBef>
            </a:pPr>
            <a:r>
              <a:rPr lang="en-US" sz="2400" b="1" dirty="0">
                <a:solidFill>
                  <a:schemeClr val="accent2"/>
                </a:solidFill>
              </a:rPr>
              <a:t>Beginning with chapter one, complete the following for EACH of the chapters (One through Sixteen):</a:t>
            </a:r>
          </a:p>
          <a:p>
            <a:pPr>
              <a:spcBef>
                <a:spcPct val="20000"/>
              </a:spcBef>
            </a:pPr>
            <a:endParaRPr lang="en-US" sz="900" b="1" dirty="0">
              <a:solidFill>
                <a:schemeClr val="accent2"/>
              </a:solidFill>
            </a:endParaRPr>
          </a:p>
          <a:p>
            <a:pPr>
              <a:spcBef>
                <a:spcPct val="20000"/>
              </a:spcBef>
              <a:buFontTx/>
              <a:buChar char="•"/>
            </a:pPr>
            <a:r>
              <a:rPr lang="en-US" sz="2400" dirty="0"/>
              <a:t> Make/find a list of all the important terms –In your own words define</a:t>
            </a:r>
            <a:r>
              <a:rPr lang="en-US" sz="2400" b="1" dirty="0"/>
              <a:t> </a:t>
            </a:r>
          </a:p>
          <a:p>
            <a:pPr>
              <a:spcBef>
                <a:spcPct val="20000"/>
              </a:spcBef>
            </a:pPr>
            <a:r>
              <a:rPr lang="en-US" sz="2400" dirty="0"/>
              <a:t>  each of them, using examples if necessary.</a:t>
            </a:r>
          </a:p>
          <a:p>
            <a:pPr>
              <a:spcBef>
                <a:spcPct val="20000"/>
              </a:spcBef>
              <a:buFontTx/>
              <a:buChar char="•"/>
            </a:pPr>
            <a:r>
              <a:rPr lang="en-US" sz="2400" dirty="0"/>
              <a:t> Make a list of all of the </a:t>
            </a:r>
            <a:r>
              <a:rPr lang="en-US" sz="2400" b="1" dirty="0">
                <a:solidFill>
                  <a:srgbClr val="FF0000"/>
                </a:solidFill>
              </a:rPr>
              <a:t>Inquiry Questions</a:t>
            </a:r>
            <a:r>
              <a:rPr lang="en-US" sz="2400" dirty="0"/>
              <a:t>, leaving space for </a:t>
            </a:r>
          </a:p>
          <a:p>
            <a:pPr>
              <a:spcBef>
                <a:spcPct val="20000"/>
              </a:spcBef>
            </a:pPr>
            <a:r>
              <a:rPr lang="en-US" sz="2400" dirty="0"/>
              <a:t>  responding – Using examples, provide a personal response for each.</a:t>
            </a:r>
          </a:p>
          <a:p>
            <a:pPr>
              <a:spcBef>
                <a:spcPct val="20000"/>
              </a:spcBef>
              <a:buFontTx/>
              <a:buChar char="•"/>
            </a:pPr>
            <a:r>
              <a:rPr lang="en-US" sz="2400" dirty="0"/>
              <a:t> Your Kiva portfolio folders are due on </a:t>
            </a:r>
            <a:r>
              <a:rPr lang="en-US" sz="2400" dirty="0" smtClean="0"/>
              <a:t>January 18</a:t>
            </a:r>
            <a:r>
              <a:rPr lang="en-US" sz="2400" baseline="30000" dirty="0" smtClean="0"/>
              <a:t>th</a:t>
            </a:r>
            <a:r>
              <a:rPr lang="en-US" sz="2400" dirty="0"/>
              <a:t>! </a:t>
            </a:r>
            <a:r>
              <a:rPr lang="en-US" sz="2400" dirty="0" smtClean="0"/>
              <a:t> </a:t>
            </a:r>
            <a:endParaRPr lang="en-US" sz="2400" b="1" dirty="0"/>
          </a:p>
        </p:txBody>
      </p:sp>
      <p:pic>
        <p:nvPicPr>
          <p:cNvPr id="32773" name="Picture 5" descr="rmcn16l"/>
          <p:cNvPicPr>
            <a:picLocks noChangeAspect="1" noChangeArrowheads="1"/>
          </p:cNvPicPr>
          <p:nvPr/>
        </p:nvPicPr>
        <p:blipFill>
          <a:blip r:embed="rId3" cstate="print"/>
          <a:srcRect/>
          <a:stretch>
            <a:fillRect/>
          </a:stretch>
        </p:blipFill>
        <p:spPr bwMode="auto">
          <a:xfrm>
            <a:off x="3124200" y="3962400"/>
            <a:ext cx="2819400" cy="2819400"/>
          </a:xfrm>
          <a:prstGeom prst="rect">
            <a:avLst/>
          </a:prstGeom>
          <a:noFill/>
          <a:ln w="9525">
            <a:noFill/>
            <a:miter lim="800000"/>
            <a:headEnd/>
            <a:tailEnd/>
          </a:ln>
        </p:spPr>
      </p:pic>
      <p:sp>
        <p:nvSpPr>
          <p:cNvPr id="32774" name="Text Box 6"/>
          <p:cNvSpPr txBox="1">
            <a:spLocks noChangeArrowheads="1"/>
          </p:cNvSpPr>
          <p:nvPr/>
        </p:nvSpPr>
        <p:spPr bwMode="auto">
          <a:xfrm>
            <a:off x="228600" y="4330700"/>
            <a:ext cx="2743200" cy="2282825"/>
          </a:xfrm>
          <a:prstGeom prst="rect">
            <a:avLst/>
          </a:prstGeom>
          <a:noFill/>
          <a:ln w="9525">
            <a:noFill/>
            <a:miter lim="800000"/>
            <a:headEnd/>
            <a:tailEnd/>
          </a:ln>
        </p:spPr>
        <p:txBody>
          <a:bodyPr>
            <a:spAutoFit/>
          </a:bodyPr>
          <a:lstStyle/>
          <a:p>
            <a:pPr algn="ctr">
              <a:spcBef>
                <a:spcPct val="50000"/>
              </a:spcBef>
            </a:pPr>
            <a:r>
              <a:rPr lang="en-US" sz="2400" b="1" dirty="0"/>
              <a:t>You will not finish the above in class, therefore, it will be a useful review method to complete @  home!</a:t>
            </a:r>
          </a:p>
        </p:txBody>
      </p:sp>
      <p:sp>
        <p:nvSpPr>
          <p:cNvPr id="32775" name="Text Box 7"/>
          <p:cNvSpPr txBox="1">
            <a:spLocks noChangeArrowheads="1"/>
          </p:cNvSpPr>
          <p:nvPr/>
        </p:nvSpPr>
        <p:spPr bwMode="auto">
          <a:xfrm>
            <a:off x="5791200" y="4191000"/>
            <a:ext cx="3352800" cy="2616101"/>
          </a:xfrm>
          <a:prstGeom prst="rect">
            <a:avLst/>
          </a:prstGeom>
          <a:noFill/>
          <a:ln w="9525">
            <a:noFill/>
            <a:miter lim="800000"/>
            <a:headEnd/>
            <a:tailEnd/>
          </a:ln>
        </p:spPr>
        <p:txBody>
          <a:bodyPr wrap="square">
            <a:spAutoFit/>
          </a:bodyPr>
          <a:lstStyle/>
          <a:p>
            <a:pPr algn="ctr"/>
            <a:r>
              <a:rPr lang="en-US" sz="2000" b="1" dirty="0">
                <a:sym typeface="Wingdings" pitchFamily="2" charset="2"/>
              </a:rPr>
              <a:t>Exam</a:t>
            </a:r>
          </a:p>
          <a:p>
            <a:pPr algn="ctr"/>
            <a:endParaRPr lang="en-US" sz="1600" b="1" dirty="0">
              <a:sym typeface="Wingdings" pitchFamily="2" charset="2"/>
            </a:endParaRPr>
          </a:p>
          <a:p>
            <a:pPr algn="ctr"/>
            <a:r>
              <a:rPr lang="en-US" sz="1600" b="1" dirty="0">
                <a:sym typeface="Wingdings" pitchFamily="2" charset="2"/>
              </a:rPr>
              <a:t>Part A – </a:t>
            </a:r>
            <a:r>
              <a:rPr lang="en-US" sz="1600" b="1" dirty="0" smtClean="0">
                <a:sym typeface="Wingdings" pitchFamily="2" charset="2"/>
              </a:rPr>
              <a:t>Tuesday, January 18</a:t>
            </a:r>
            <a:r>
              <a:rPr lang="en-US" sz="1600" b="1" baseline="30000" dirty="0" smtClean="0">
                <a:sym typeface="Wingdings" pitchFamily="2" charset="2"/>
              </a:rPr>
              <a:t>th</a:t>
            </a:r>
            <a:r>
              <a:rPr lang="en-US" sz="1600" b="1" dirty="0" smtClean="0">
                <a:sym typeface="Wingdings" pitchFamily="2" charset="2"/>
              </a:rPr>
              <a:t> </a:t>
            </a:r>
            <a:r>
              <a:rPr lang="en-US" sz="1600" b="1" dirty="0">
                <a:sym typeface="Wingdings" pitchFamily="2" charset="2"/>
              </a:rPr>
              <a:t>Room 24</a:t>
            </a:r>
          </a:p>
          <a:p>
            <a:pPr algn="ctr"/>
            <a:r>
              <a:rPr lang="en-US" sz="1600" b="1" dirty="0">
                <a:sym typeface="Wingdings" pitchFamily="2" charset="2"/>
              </a:rPr>
              <a:t> </a:t>
            </a:r>
          </a:p>
          <a:p>
            <a:pPr algn="ctr"/>
            <a:r>
              <a:rPr lang="en-US" sz="1600" b="1" dirty="0">
                <a:sym typeface="Wingdings" pitchFamily="2" charset="2"/>
              </a:rPr>
              <a:t>Part B – </a:t>
            </a:r>
            <a:r>
              <a:rPr lang="en-US" sz="1600" b="1" dirty="0" smtClean="0">
                <a:sym typeface="Wingdings" pitchFamily="2" charset="2"/>
              </a:rPr>
              <a:t>Thursday, January 20</a:t>
            </a:r>
            <a:r>
              <a:rPr lang="en-US" sz="1600" b="1" baseline="30000" dirty="0" smtClean="0">
                <a:sym typeface="Wingdings" pitchFamily="2" charset="2"/>
              </a:rPr>
              <a:t>th</a:t>
            </a:r>
            <a:r>
              <a:rPr lang="en-US" sz="1600" b="1" dirty="0" smtClean="0">
                <a:sym typeface="Wingdings" pitchFamily="2" charset="2"/>
              </a:rPr>
              <a:t> (12:30</a:t>
            </a:r>
            <a:r>
              <a:rPr lang="en-US" sz="1600" b="1" dirty="0">
                <a:sym typeface="Wingdings" pitchFamily="2" charset="2"/>
              </a:rPr>
              <a:t>) Gymnasium </a:t>
            </a:r>
          </a:p>
          <a:p>
            <a:pPr algn="ctr"/>
            <a:endParaRPr lang="en-US" sz="1600" b="1" dirty="0">
              <a:sym typeface="Wingdings" pitchFamily="2" charset="2"/>
            </a:endParaRPr>
          </a:p>
          <a:p>
            <a:pPr algn="ctr"/>
            <a:r>
              <a:rPr lang="en-US" sz="1600" b="1" dirty="0"/>
              <a:t>Good Luck</a:t>
            </a:r>
          </a:p>
          <a:p>
            <a:pPr algn="ctr"/>
            <a:r>
              <a:rPr lang="en-US" sz="1600" b="1" dirty="0">
                <a:latin typeface="Algerian" pitchFamily="82" charset="0"/>
                <a:sym typeface="Wingdings" pitchFamily="2" charset="2"/>
              </a:rPr>
              <a:t></a:t>
            </a:r>
            <a:endParaRPr lang="en-US" sz="16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2">
                                            <p:txEl>
                                              <p:pRg st="0" end="0"/>
                                            </p:txEl>
                                          </p:spTgt>
                                        </p:tgtEl>
                                        <p:attrNameLst>
                                          <p:attrName>style.visibility</p:attrName>
                                        </p:attrNameLst>
                                      </p:cBhvr>
                                      <p:to>
                                        <p:strVal val="visible"/>
                                      </p:to>
                                    </p:set>
                                    <p:anim to="" calcmode="lin" valueType="num">
                                      <p:cBhvr>
                                        <p:cTn id="12" dur="1" fill="hold"/>
                                        <p:tgtEl>
                                          <p:spTgt spid="32772">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anim to="" calcmode="lin" valueType="num">
                                      <p:cBhvr>
                                        <p:cTn id="15" dur="1" fill="hold"/>
                                        <p:tgtEl>
                                          <p:spTgt spid="32772">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2772">
                                            <p:txEl>
                                              <p:pRg st="3" end="3"/>
                                            </p:txEl>
                                          </p:spTgt>
                                        </p:tgtEl>
                                        <p:attrNameLst>
                                          <p:attrName>style.visibility</p:attrName>
                                        </p:attrNameLst>
                                      </p:cBhvr>
                                      <p:to>
                                        <p:strVal val="visible"/>
                                      </p:to>
                                    </p:set>
                                    <p:anim to="" calcmode="lin" valueType="num">
                                      <p:cBhvr>
                                        <p:cTn id="18" dur="1" fill="hold"/>
                                        <p:tgtEl>
                                          <p:spTgt spid="32772">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anim to="" calcmode="lin" valueType="num">
                                      <p:cBhvr>
                                        <p:cTn id="23" dur="1" fill="hold"/>
                                        <p:tgtEl>
                                          <p:spTgt spid="32772">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2772">
                                            <p:txEl>
                                              <p:pRg st="5" end="5"/>
                                            </p:txEl>
                                          </p:spTgt>
                                        </p:tgtEl>
                                        <p:attrNameLst>
                                          <p:attrName>style.visibility</p:attrName>
                                        </p:attrNameLst>
                                      </p:cBhvr>
                                      <p:to>
                                        <p:strVal val="visible"/>
                                      </p:to>
                                    </p:set>
                                    <p:anim to="" calcmode="lin" valueType="num">
                                      <p:cBhvr>
                                        <p:cTn id="26" dur="1" fill="hold"/>
                                        <p:tgtEl>
                                          <p:spTgt spid="32772">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anim to="" calcmode="lin" valueType="num">
                                      <p:cBhvr>
                                        <p:cTn id="31" dur="1" fill="hold"/>
                                        <p:tgtEl>
                                          <p:spTgt spid="32772">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32774"/>
                                        </p:tgtEl>
                                        <p:attrNameLst>
                                          <p:attrName>style.visibility</p:attrName>
                                        </p:attrNameLst>
                                      </p:cBhvr>
                                      <p:to>
                                        <p:strVal val="visible"/>
                                      </p:to>
                                    </p:set>
                                    <p:anim to="" calcmode="lin" valueType="num">
                                      <p:cBhvr>
                                        <p:cTn id="36" dur="1" fill="hold"/>
                                        <p:tgtEl>
                                          <p:spTgt spid="32774"/>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2775"/>
                                        </p:tgtEl>
                                        <p:attrNameLst>
                                          <p:attrName>style.visibility</p:attrName>
                                        </p:attrNameLst>
                                      </p:cBhvr>
                                      <p:to>
                                        <p:strVal val="visible"/>
                                      </p:to>
                                    </p:set>
                                    <p:anim to="" calcmode="lin" valueType="num">
                                      <p:cBhvr>
                                        <p:cTn id="41" dur="1" fill="hold"/>
                                        <p:tgtEl>
                                          <p:spTgt spid="3277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2773"/>
                                        </p:tgtEl>
                                        <p:attrNameLst>
                                          <p:attrName>style.visibility</p:attrName>
                                        </p:attrNameLst>
                                      </p:cBhvr>
                                      <p:to>
                                        <p:strVal val="visible"/>
                                      </p:to>
                                    </p:set>
                                    <p:anim to="" calcmode="lin" valueType="num">
                                      <p:cBhvr>
                                        <p:cTn id="46" dur="1" fill="hold"/>
                                        <p:tgtEl>
                                          <p:spTgt spid="327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4" grpId="0"/>
      <p:bldP spid="327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rosperity2"/>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a:ln w="9525">
            <a:noFill/>
            <a:miter lim="800000"/>
            <a:headEnd/>
            <a:tailEnd/>
          </a:ln>
        </p:spPr>
      </p:pic>
      <p:sp>
        <p:nvSpPr>
          <p:cNvPr id="5127" name="Text Box 7"/>
          <p:cNvSpPr txBox="1">
            <a:spLocks noChangeArrowheads="1"/>
          </p:cNvSpPr>
          <p:nvPr/>
        </p:nvSpPr>
        <p:spPr bwMode="auto">
          <a:xfrm>
            <a:off x="0" y="122238"/>
            <a:ext cx="9144000" cy="579437"/>
          </a:xfrm>
          <a:prstGeom prst="rect">
            <a:avLst/>
          </a:prstGeom>
          <a:noFill/>
          <a:ln w="9525">
            <a:noFill/>
            <a:miter lim="800000"/>
            <a:headEnd/>
            <a:tailEnd/>
          </a:ln>
        </p:spPr>
        <p:txBody>
          <a:bodyPr>
            <a:spAutoFit/>
          </a:bodyPr>
          <a:lstStyle/>
          <a:p>
            <a:pPr algn="ctr"/>
            <a:r>
              <a:rPr lang="en-US" sz="3200" b="1">
                <a:solidFill>
                  <a:srgbClr val="FF0000"/>
                </a:solidFill>
              </a:rPr>
              <a:t> What is Sustainable Prosperity?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 to="" calcmode="lin" valueType="num">
                                      <p:cBhvr>
                                        <p:cTn id="7" dur="1" fill="hold"/>
                                        <p:tgtEl>
                                          <p:spTgt spid="51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rosperity3"/>
          <p:cNvPicPr>
            <a:picLocks noChangeAspect="1" noChangeArrowheads="1"/>
          </p:cNvPicPr>
          <p:nvPr/>
        </p:nvPicPr>
        <p:blipFill>
          <a:blip r:embed="rId2" cstate="print">
            <a:lum bright="70000" contrast="-70000"/>
          </a:blip>
          <a:srcRect/>
          <a:stretch>
            <a:fillRect/>
          </a:stretch>
        </p:blipFill>
        <p:spPr bwMode="auto">
          <a:xfrm>
            <a:off x="0" y="0"/>
            <a:ext cx="4164013" cy="6858000"/>
          </a:xfrm>
          <a:prstGeom prst="rect">
            <a:avLst/>
          </a:prstGeom>
          <a:noFill/>
          <a:ln w="9525">
            <a:noFill/>
            <a:miter lim="800000"/>
            <a:headEnd/>
            <a:tailEnd/>
          </a:ln>
        </p:spPr>
      </p:pic>
      <p:pic>
        <p:nvPicPr>
          <p:cNvPr id="6147" name="Picture 6" descr="prosperity3"/>
          <p:cNvPicPr>
            <a:picLocks noChangeAspect="1" noChangeArrowheads="1"/>
          </p:cNvPicPr>
          <p:nvPr/>
        </p:nvPicPr>
        <p:blipFill>
          <a:blip r:embed="rId2" cstate="print">
            <a:lum bright="50000" contrast="-30000"/>
          </a:blip>
          <a:srcRect/>
          <a:stretch>
            <a:fillRect/>
          </a:stretch>
        </p:blipFill>
        <p:spPr bwMode="auto">
          <a:xfrm>
            <a:off x="0" y="0"/>
            <a:ext cx="9144000" cy="6858000"/>
          </a:xfrm>
          <a:prstGeom prst="rect">
            <a:avLst/>
          </a:prstGeom>
          <a:noFill/>
          <a:ln w="9525">
            <a:noFill/>
            <a:miter lim="800000"/>
            <a:headEnd/>
            <a:tailEnd/>
          </a:ln>
        </p:spPr>
      </p:pic>
      <p:sp>
        <p:nvSpPr>
          <p:cNvPr id="6151" name="Text Box 7"/>
          <p:cNvSpPr txBox="1">
            <a:spLocks noChangeArrowheads="1"/>
          </p:cNvSpPr>
          <p:nvPr/>
        </p:nvSpPr>
        <p:spPr bwMode="auto">
          <a:xfrm>
            <a:off x="0" y="228600"/>
            <a:ext cx="9139238" cy="1800225"/>
          </a:xfrm>
          <a:prstGeom prst="rect">
            <a:avLst/>
          </a:prstGeom>
          <a:noFill/>
          <a:ln w="9525">
            <a:noFill/>
            <a:miter lim="800000"/>
            <a:headEnd/>
            <a:tailEnd/>
          </a:ln>
        </p:spPr>
        <p:txBody>
          <a:bodyPr>
            <a:spAutoFit/>
          </a:bodyPr>
          <a:lstStyle/>
          <a:p>
            <a:pPr algn="ctr"/>
            <a:r>
              <a:rPr lang="en-US" sz="2800" b="1"/>
              <a:t>Read page 280</a:t>
            </a:r>
          </a:p>
          <a:p>
            <a:endParaRPr lang="en-US" sz="2800" b="1"/>
          </a:p>
          <a:p>
            <a:pPr algn="ctr"/>
            <a:r>
              <a:rPr lang="en-US" sz="2800" b="1"/>
              <a:t>Write down a one sentence explanation of the concept of </a:t>
            </a:r>
            <a:r>
              <a:rPr lang="en-US" sz="2800" b="1" i="1">
                <a:solidFill>
                  <a:schemeClr val="accent2"/>
                </a:solidFill>
              </a:rPr>
              <a:t>Sustainable Prosperity</a:t>
            </a:r>
          </a:p>
        </p:txBody>
      </p:sp>
      <p:sp>
        <p:nvSpPr>
          <p:cNvPr id="6154" name="Text Box 10"/>
          <p:cNvSpPr txBox="1">
            <a:spLocks noChangeArrowheads="1"/>
          </p:cNvSpPr>
          <p:nvPr/>
        </p:nvSpPr>
        <p:spPr bwMode="auto">
          <a:xfrm>
            <a:off x="152400" y="2819400"/>
            <a:ext cx="8839200" cy="1373188"/>
          </a:xfrm>
          <a:prstGeom prst="rect">
            <a:avLst/>
          </a:prstGeom>
          <a:noFill/>
          <a:ln w="9525">
            <a:noFill/>
            <a:miter lim="800000"/>
            <a:headEnd/>
            <a:tailEnd/>
          </a:ln>
        </p:spPr>
        <p:txBody>
          <a:bodyPr>
            <a:spAutoFit/>
          </a:bodyPr>
          <a:lstStyle/>
          <a:p>
            <a:pPr algn="ctr"/>
            <a:r>
              <a:rPr lang="en-US" sz="2800" b="1"/>
              <a:t>Read page 281</a:t>
            </a:r>
          </a:p>
          <a:p>
            <a:pPr algn="ctr"/>
            <a:endParaRPr lang="en-US" sz="2800" b="1"/>
          </a:p>
          <a:p>
            <a:pPr algn="ctr"/>
            <a:r>
              <a:rPr lang="en-US" sz="2800" b="1" i="1"/>
              <a:t>“Sustainable Prosperity and Global Interdependence”</a:t>
            </a:r>
          </a:p>
        </p:txBody>
      </p:sp>
      <p:sp>
        <p:nvSpPr>
          <p:cNvPr id="6155" name="Text Box 11"/>
          <p:cNvSpPr txBox="1">
            <a:spLocks noChangeArrowheads="1"/>
          </p:cNvSpPr>
          <p:nvPr/>
        </p:nvSpPr>
        <p:spPr bwMode="auto">
          <a:xfrm>
            <a:off x="0" y="4724400"/>
            <a:ext cx="9144000" cy="1552575"/>
          </a:xfrm>
          <a:prstGeom prst="rect">
            <a:avLst/>
          </a:prstGeom>
          <a:noFill/>
          <a:ln w="9525">
            <a:noFill/>
            <a:miter lim="800000"/>
            <a:headEnd/>
            <a:tailEnd/>
          </a:ln>
        </p:spPr>
        <p:txBody>
          <a:bodyPr>
            <a:spAutoFit/>
          </a:bodyPr>
          <a:lstStyle/>
          <a:p>
            <a:pPr algn="ctr"/>
            <a:r>
              <a:rPr lang="en-US" sz="2400" b="1">
                <a:solidFill>
                  <a:schemeClr val="accent2"/>
                </a:solidFill>
              </a:rPr>
              <a:t>Complete the Activity on page 281</a:t>
            </a:r>
          </a:p>
          <a:p>
            <a:pPr algn="ctr"/>
            <a:endParaRPr lang="en-US" sz="2400" b="1">
              <a:solidFill>
                <a:schemeClr val="accent2"/>
              </a:solidFill>
            </a:endParaRPr>
          </a:p>
          <a:p>
            <a:pPr algn="ctr"/>
            <a:r>
              <a:rPr lang="en-US" sz="2400" b="1">
                <a:solidFill>
                  <a:schemeClr val="accent2"/>
                </a:solidFill>
              </a:rPr>
              <a:t>Be prepared to share with the class by discussing the situation that you have described in your cause and effect diagram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51"/>
                                        </p:tgtEl>
                                        <p:attrNameLst>
                                          <p:attrName>style.visibility</p:attrName>
                                        </p:attrNameLst>
                                      </p:cBhvr>
                                      <p:to>
                                        <p:strVal val="visible"/>
                                      </p:to>
                                    </p:set>
                                    <p:anim to="" calcmode="lin" valueType="num">
                                      <p:cBhvr>
                                        <p:cTn id="7" dur="1" fill="hold"/>
                                        <p:tgtEl>
                                          <p:spTgt spid="615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 to="" calcmode="lin" valueType="num">
                                      <p:cBhvr>
                                        <p:cTn id="12" dur="1" fill="hold"/>
                                        <p:tgtEl>
                                          <p:spTgt spid="615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155">
                                            <p:txEl>
                                              <p:pRg st="0" end="0"/>
                                            </p:txEl>
                                          </p:spTgt>
                                        </p:tgtEl>
                                        <p:attrNameLst>
                                          <p:attrName>style.visibility</p:attrName>
                                        </p:attrNameLst>
                                      </p:cBhvr>
                                      <p:to>
                                        <p:strVal val="visible"/>
                                      </p:to>
                                    </p:set>
                                    <p:anim to="" calcmode="lin" valueType="num">
                                      <p:cBhvr>
                                        <p:cTn id="15" dur="1" fill="hold"/>
                                        <p:tgtEl>
                                          <p:spTgt spid="6155">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155">
                                            <p:txEl>
                                              <p:pRg st="2" end="2"/>
                                            </p:txEl>
                                          </p:spTgt>
                                        </p:tgtEl>
                                        <p:attrNameLst>
                                          <p:attrName>style.visibility</p:attrName>
                                        </p:attrNameLst>
                                      </p:cBhvr>
                                      <p:to>
                                        <p:strVal val="visible"/>
                                      </p:to>
                                    </p:set>
                                    <p:anim to="" calcmode="lin" valueType="num">
                                      <p:cBhvr>
                                        <p:cTn id="18" dur="1" fill="hold"/>
                                        <p:tgtEl>
                                          <p:spTgt spid="61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gnp_country_map"/>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7174" name="Text Box 6"/>
          <p:cNvSpPr txBox="1">
            <a:spLocks noChangeArrowheads="1"/>
          </p:cNvSpPr>
          <p:nvPr/>
        </p:nvSpPr>
        <p:spPr bwMode="auto">
          <a:xfrm>
            <a:off x="0" y="184150"/>
            <a:ext cx="9144000" cy="1158875"/>
          </a:xfrm>
          <a:prstGeom prst="rect">
            <a:avLst/>
          </a:prstGeom>
          <a:noFill/>
          <a:ln w="9525">
            <a:noFill/>
            <a:miter lim="800000"/>
            <a:headEnd/>
            <a:tailEnd/>
          </a:ln>
        </p:spPr>
        <p:txBody>
          <a:bodyPr>
            <a:spAutoFit/>
          </a:bodyPr>
          <a:lstStyle/>
          <a:p>
            <a:pPr algn="ctr"/>
            <a:r>
              <a:rPr lang="en-US" sz="2400" b="1"/>
              <a:t>The map below is measuring prosperity by G.D.P. alone.  </a:t>
            </a:r>
          </a:p>
          <a:p>
            <a:pPr algn="ctr"/>
            <a:r>
              <a:rPr lang="en-US" sz="2300" b="1"/>
              <a:t>Jot down some other criteria that you think could be used to measure </a:t>
            </a:r>
            <a:r>
              <a:rPr lang="en-US" sz="2300" b="1" i="1">
                <a:solidFill>
                  <a:schemeClr val="accent2"/>
                </a:solidFill>
              </a:rPr>
              <a:t>Prosperity</a:t>
            </a:r>
          </a:p>
        </p:txBody>
      </p:sp>
      <p:sp>
        <p:nvSpPr>
          <p:cNvPr id="7175" name="Text Box 7"/>
          <p:cNvSpPr txBox="1">
            <a:spLocks noChangeArrowheads="1"/>
          </p:cNvSpPr>
          <p:nvPr/>
        </p:nvSpPr>
        <p:spPr bwMode="auto">
          <a:xfrm>
            <a:off x="5181600" y="1676400"/>
            <a:ext cx="2514600" cy="641350"/>
          </a:xfrm>
          <a:prstGeom prst="rect">
            <a:avLst/>
          </a:prstGeom>
          <a:noFill/>
          <a:ln w="9525">
            <a:noFill/>
            <a:miter lim="800000"/>
            <a:headEnd/>
            <a:tailEnd/>
          </a:ln>
        </p:spPr>
        <p:txBody>
          <a:bodyPr>
            <a:spAutoFit/>
          </a:bodyPr>
          <a:lstStyle/>
          <a:p>
            <a:pPr algn="ctr">
              <a:spcBef>
                <a:spcPct val="50000"/>
              </a:spcBef>
            </a:pPr>
            <a:r>
              <a:rPr lang="en-US" b="1"/>
              <a:t>Read the introduction on page 282</a:t>
            </a:r>
          </a:p>
        </p:txBody>
      </p:sp>
      <p:sp>
        <p:nvSpPr>
          <p:cNvPr id="7176" name="Text Box 8"/>
          <p:cNvSpPr txBox="1">
            <a:spLocks noChangeArrowheads="1"/>
          </p:cNvSpPr>
          <p:nvPr/>
        </p:nvSpPr>
        <p:spPr bwMode="auto">
          <a:xfrm>
            <a:off x="4267200" y="5302250"/>
            <a:ext cx="2514600" cy="641350"/>
          </a:xfrm>
          <a:prstGeom prst="rect">
            <a:avLst/>
          </a:prstGeom>
          <a:noFill/>
          <a:ln w="9525">
            <a:noFill/>
            <a:miter lim="800000"/>
            <a:headEnd/>
            <a:tailEnd/>
          </a:ln>
        </p:spPr>
        <p:txBody>
          <a:bodyPr>
            <a:spAutoFit/>
          </a:bodyPr>
          <a:lstStyle/>
          <a:p>
            <a:pPr algn="ctr">
              <a:spcBef>
                <a:spcPct val="50000"/>
              </a:spcBef>
            </a:pPr>
            <a:r>
              <a:rPr lang="en-US" b="1"/>
              <a:t>Read the first half of page 282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to="" calcmode="lin" valueType="num">
                                      <p:cBhvr>
                                        <p:cTn id="7" dur="1" fill="hold"/>
                                        <p:tgtEl>
                                          <p:spTgt spid="71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 to="" calcmode="lin" valueType="num">
                                      <p:cBhvr>
                                        <p:cTn id="12" dur="1" fill="hold"/>
                                        <p:tgtEl>
                                          <p:spTgt spid="717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 to="" calcmode="lin" valueType="num">
                                      <p:cBhvr>
                                        <p:cTn id="15" dur="1" fill="hold"/>
                                        <p:tgtEl>
                                          <p:spTgt spid="717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176">
                                            <p:txEl>
                                              <p:pRg st="0" end="0"/>
                                            </p:txEl>
                                          </p:spTgt>
                                        </p:tgtEl>
                                        <p:attrNameLst>
                                          <p:attrName>style.visibility</p:attrName>
                                        </p:attrNameLst>
                                      </p:cBhvr>
                                      <p:to>
                                        <p:strVal val="visible"/>
                                      </p:to>
                                    </p:set>
                                    <p:anim to="" calcmode="lin" valueType="num">
                                      <p:cBhvr>
                                        <p:cTn id="20" dur="1" fill="hold"/>
                                        <p:tgtEl>
                                          <p:spTgt spid="717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lesson4_pg2_fig2"/>
          <p:cNvPicPr>
            <a:picLocks noChangeAspect="1" noChangeArrowheads="1"/>
          </p:cNvPicPr>
          <p:nvPr/>
        </p:nvPicPr>
        <p:blipFill>
          <a:blip r:embed="rId2" cstate="print"/>
          <a:srcRect/>
          <a:stretch>
            <a:fillRect/>
          </a:stretch>
        </p:blipFill>
        <p:spPr bwMode="auto">
          <a:xfrm>
            <a:off x="0" y="0"/>
            <a:ext cx="9144000" cy="4510088"/>
          </a:xfrm>
          <a:prstGeom prst="rect">
            <a:avLst/>
          </a:prstGeom>
          <a:noFill/>
          <a:ln w="9525">
            <a:noFill/>
            <a:miter lim="800000"/>
            <a:headEnd/>
            <a:tailEnd/>
          </a:ln>
        </p:spPr>
      </p:pic>
      <p:sp>
        <p:nvSpPr>
          <p:cNvPr id="8197" name="Text Box 5"/>
          <p:cNvSpPr txBox="1">
            <a:spLocks noChangeArrowheads="1"/>
          </p:cNvSpPr>
          <p:nvPr/>
        </p:nvSpPr>
        <p:spPr bwMode="auto">
          <a:xfrm>
            <a:off x="0" y="6248400"/>
            <a:ext cx="9144000" cy="457200"/>
          </a:xfrm>
          <a:prstGeom prst="rect">
            <a:avLst/>
          </a:prstGeom>
          <a:noFill/>
          <a:ln w="9525">
            <a:noFill/>
            <a:miter lim="800000"/>
            <a:headEnd/>
            <a:tailEnd/>
          </a:ln>
        </p:spPr>
        <p:txBody>
          <a:bodyPr>
            <a:spAutoFit/>
          </a:bodyPr>
          <a:lstStyle/>
          <a:p>
            <a:pPr algn="ctr"/>
            <a:r>
              <a:rPr lang="en-US" sz="2400" b="1"/>
              <a:t>H.D.I. stands for Human Development Index</a:t>
            </a:r>
          </a:p>
        </p:txBody>
      </p:sp>
      <p:sp>
        <p:nvSpPr>
          <p:cNvPr id="8198" name="Text Box 6"/>
          <p:cNvSpPr txBox="1">
            <a:spLocks noChangeArrowheads="1"/>
          </p:cNvSpPr>
          <p:nvPr/>
        </p:nvSpPr>
        <p:spPr bwMode="auto">
          <a:xfrm>
            <a:off x="0" y="4756150"/>
            <a:ext cx="9144000" cy="1187450"/>
          </a:xfrm>
          <a:prstGeom prst="rect">
            <a:avLst/>
          </a:prstGeom>
          <a:noFill/>
          <a:ln w="9525">
            <a:noFill/>
            <a:miter lim="800000"/>
            <a:headEnd/>
            <a:tailEnd/>
          </a:ln>
        </p:spPr>
        <p:txBody>
          <a:bodyPr>
            <a:spAutoFit/>
          </a:bodyPr>
          <a:lstStyle/>
          <a:p>
            <a:pPr algn="ctr"/>
            <a:r>
              <a:rPr lang="en-US" sz="2400" b="1"/>
              <a:t>H.D.I. was created by the United Nations to measure </a:t>
            </a:r>
            <a:r>
              <a:rPr lang="en-US" sz="2400" b="1" i="1"/>
              <a:t>quality of life</a:t>
            </a:r>
            <a:r>
              <a:rPr lang="en-US" sz="2400" b="1"/>
              <a:t> based on: </a:t>
            </a:r>
          </a:p>
          <a:p>
            <a:pPr algn="ctr"/>
            <a:r>
              <a:rPr lang="en-US" sz="2400" b="1" i="1">
                <a:solidFill>
                  <a:schemeClr val="accent2"/>
                </a:solidFill>
              </a:rPr>
              <a:t>Longevity, Knowledge and Standard of Living</a:t>
            </a:r>
          </a:p>
        </p:txBody>
      </p:sp>
      <p:sp>
        <p:nvSpPr>
          <p:cNvPr id="8199" name="Text Box 7"/>
          <p:cNvSpPr txBox="1">
            <a:spLocks noChangeArrowheads="1"/>
          </p:cNvSpPr>
          <p:nvPr/>
        </p:nvSpPr>
        <p:spPr bwMode="auto">
          <a:xfrm>
            <a:off x="7848600" y="5791200"/>
            <a:ext cx="1295400" cy="915988"/>
          </a:xfrm>
          <a:prstGeom prst="rect">
            <a:avLst/>
          </a:prstGeom>
          <a:noFill/>
          <a:ln w="9525">
            <a:noFill/>
            <a:miter lim="800000"/>
            <a:headEnd/>
            <a:tailEnd/>
          </a:ln>
        </p:spPr>
        <p:txBody>
          <a:bodyPr>
            <a:spAutoFit/>
          </a:bodyPr>
          <a:lstStyle/>
          <a:p>
            <a:pPr algn="ctr">
              <a:spcBef>
                <a:spcPct val="50000"/>
              </a:spcBef>
            </a:pPr>
            <a:r>
              <a:rPr lang="en-US" b="1"/>
              <a:t>Read the rest of page 282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9"/>
                                        </p:tgtEl>
                                        <p:attrNameLst>
                                          <p:attrName>style.visibility</p:attrName>
                                        </p:attrNameLst>
                                      </p:cBhvr>
                                      <p:to>
                                        <p:strVal val="visible"/>
                                      </p:to>
                                    </p:set>
                                    <p:anim to="" calcmode="lin" valueType="num">
                                      <p:cBhvr>
                                        <p:cTn id="7" dur="1" fill="hold"/>
                                        <p:tgtEl>
                                          <p:spTgt spid="819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 to="" calcmode="lin" valueType="num">
                                      <p:cBhvr>
                                        <p:cTn id="12" dur="1" fill="hold"/>
                                        <p:tgtEl>
                                          <p:spTgt spid="8198"/>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8197"/>
                                        </p:tgtEl>
                                        <p:attrNameLst>
                                          <p:attrName>style.visibility</p:attrName>
                                        </p:attrNameLst>
                                      </p:cBhvr>
                                      <p:to>
                                        <p:strVal val="visible"/>
                                      </p:to>
                                    </p:set>
                                    <p:anim to="" calcmode="lin" valueType="num">
                                      <p:cBhvr>
                                        <p:cTn id="15" dur="1" fill="hold"/>
                                        <p:tgtEl>
                                          <p:spTgt spid="81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pic>
        <p:nvPicPr>
          <p:cNvPr id="9218" name="Picture 5" descr="flag3756"/>
          <p:cNvPicPr>
            <a:picLocks noChangeAspect="1" noChangeArrowheads="1"/>
          </p:cNvPicPr>
          <p:nvPr/>
        </p:nvPicPr>
        <p:blipFill>
          <a:blip r:embed="rId2" cstate="print">
            <a:lum bright="-10000" contrast="-70000"/>
          </a:blip>
          <a:srcRect/>
          <a:stretch>
            <a:fillRect/>
          </a:stretch>
        </p:blipFill>
        <p:spPr bwMode="auto">
          <a:xfrm>
            <a:off x="0" y="0"/>
            <a:ext cx="6858000" cy="6858000"/>
          </a:xfrm>
          <a:prstGeom prst="rect">
            <a:avLst/>
          </a:prstGeom>
          <a:noFill/>
          <a:ln w="9525">
            <a:noFill/>
            <a:miter lim="800000"/>
            <a:headEnd/>
            <a:tailEnd/>
          </a:ln>
        </p:spPr>
      </p:pic>
      <p:sp>
        <p:nvSpPr>
          <p:cNvPr id="10247" name="Rectangle 7"/>
          <p:cNvSpPr>
            <a:spLocks noChangeArrowheads="1"/>
          </p:cNvSpPr>
          <p:nvPr/>
        </p:nvSpPr>
        <p:spPr bwMode="auto">
          <a:xfrm>
            <a:off x="7010400" y="838200"/>
            <a:ext cx="1981200" cy="3013075"/>
          </a:xfrm>
          <a:prstGeom prst="rect">
            <a:avLst/>
          </a:prstGeom>
          <a:noFill/>
          <a:ln w="9525">
            <a:noFill/>
            <a:miter lim="800000"/>
            <a:headEnd/>
            <a:tailEnd/>
          </a:ln>
        </p:spPr>
        <p:txBody>
          <a:bodyPr>
            <a:spAutoFit/>
          </a:bodyPr>
          <a:lstStyle/>
          <a:p>
            <a:pPr algn="ctr"/>
            <a:r>
              <a:rPr lang="en-US" sz="2400" b="1"/>
              <a:t>Did you notice the differences in Canada when you compare the G.D.P. with the H.D.I.? </a:t>
            </a:r>
          </a:p>
        </p:txBody>
      </p:sp>
      <p:pic>
        <p:nvPicPr>
          <p:cNvPr id="10248" name="Picture 8" descr="lesson4_pg2_fig2"/>
          <p:cNvPicPr>
            <a:picLocks noChangeAspect="1" noChangeArrowheads="1"/>
          </p:cNvPicPr>
          <p:nvPr/>
        </p:nvPicPr>
        <p:blipFill>
          <a:blip r:embed="rId3" cstate="print"/>
          <a:srcRect/>
          <a:stretch>
            <a:fillRect/>
          </a:stretch>
        </p:blipFill>
        <p:spPr bwMode="auto">
          <a:xfrm>
            <a:off x="457200" y="3887788"/>
            <a:ext cx="5715000" cy="2817812"/>
          </a:xfrm>
          <a:prstGeom prst="rect">
            <a:avLst/>
          </a:prstGeom>
          <a:noFill/>
          <a:ln w="9525">
            <a:noFill/>
            <a:miter lim="800000"/>
            <a:headEnd/>
            <a:tailEnd/>
          </a:ln>
        </p:spPr>
      </p:pic>
      <p:pic>
        <p:nvPicPr>
          <p:cNvPr id="10249" name="Picture 9" descr="gnp_country_map"/>
          <p:cNvPicPr>
            <a:picLocks noChangeAspect="1" noChangeArrowheads="1"/>
          </p:cNvPicPr>
          <p:nvPr/>
        </p:nvPicPr>
        <p:blipFill>
          <a:blip r:embed="rId4" cstate="print"/>
          <a:srcRect/>
          <a:stretch>
            <a:fillRect/>
          </a:stretch>
        </p:blipFill>
        <p:spPr bwMode="auto">
          <a:xfrm>
            <a:off x="457200" y="133350"/>
            <a:ext cx="5715000" cy="3524250"/>
          </a:xfrm>
          <a:prstGeom prst="rect">
            <a:avLst/>
          </a:prstGeom>
          <a:noFill/>
          <a:ln w="9525">
            <a:noFill/>
            <a:miter lim="800000"/>
            <a:headEnd/>
            <a:tailEnd/>
          </a:ln>
        </p:spPr>
      </p:pic>
      <p:sp>
        <p:nvSpPr>
          <p:cNvPr id="10250" name="Text Box 10"/>
          <p:cNvSpPr txBox="1">
            <a:spLocks noChangeArrowheads="1"/>
          </p:cNvSpPr>
          <p:nvPr/>
        </p:nvSpPr>
        <p:spPr bwMode="auto">
          <a:xfrm>
            <a:off x="7162800" y="4892675"/>
            <a:ext cx="1676400" cy="822325"/>
          </a:xfrm>
          <a:prstGeom prst="rect">
            <a:avLst/>
          </a:prstGeom>
          <a:noFill/>
          <a:ln w="9525">
            <a:noFill/>
            <a:miter lim="800000"/>
            <a:headEnd/>
            <a:tailEnd/>
          </a:ln>
        </p:spPr>
        <p:txBody>
          <a:bodyPr>
            <a:spAutoFit/>
          </a:bodyPr>
          <a:lstStyle/>
          <a:p>
            <a:pPr>
              <a:spcBef>
                <a:spcPct val="50000"/>
              </a:spcBef>
            </a:pPr>
            <a:r>
              <a:rPr lang="en-US" sz="2400" b="1"/>
              <a:t>What’s the difference?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 to="" calcmode="lin" valueType="num">
                                      <p:cBhvr>
                                        <p:cTn id="7" dur="1" fill="hold"/>
                                        <p:tgtEl>
                                          <p:spTgt spid="1024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 to="" calcmode="lin" valueType="num">
                                      <p:cBhvr>
                                        <p:cTn id="12" dur="1" fill="hold"/>
                                        <p:tgtEl>
                                          <p:spTgt spid="1024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 to="" calcmode="lin" valueType="num">
                                      <p:cBhvr>
                                        <p:cTn id="17" dur="1" fill="hold"/>
                                        <p:tgtEl>
                                          <p:spTgt spid="10248"/>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0250"/>
                                        </p:tgtEl>
                                        <p:attrNameLst>
                                          <p:attrName>style.visibility</p:attrName>
                                        </p:attrNameLst>
                                      </p:cBhvr>
                                      <p:to>
                                        <p:strVal val="visible"/>
                                      </p:to>
                                    </p:set>
                                    <p:anim to="" calcmode="lin" valueType="num">
                                      <p:cBhvr>
                                        <p:cTn id="20" dur="1" fill="hold"/>
                                        <p:tgtEl>
                                          <p:spTgt spid="102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a_indian"/>
          <p:cNvPicPr>
            <a:picLocks noChangeAspect="1" noChangeArrowheads="1"/>
          </p:cNvPicPr>
          <p:nvPr/>
        </p:nvPicPr>
        <p:blipFill>
          <a:blip r:embed="rId2" cstate="print"/>
          <a:srcRect/>
          <a:stretch>
            <a:fillRect/>
          </a:stretch>
        </p:blipFill>
        <p:spPr bwMode="auto">
          <a:xfrm>
            <a:off x="0" y="0"/>
            <a:ext cx="9144000" cy="5329238"/>
          </a:xfrm>
          <a:prstGeom prst="rect">
            <a:avLst/>
          </a:prstGeom>
          <a:noFill/>
          <a:ln w="9525">
            <a:noFill/>
            <a:miter lim="800000"/>
            <a:headEnd/>
            <a:tailEnd/>
          </a:ln>
        </p:spPr>
      </p:pic>
      <p:sp>
        <p:nvSpPr>
          <p:cNvPr id="12293" name="Text Box 5"/>
          <p:cNvSpPr txBox="1">
            <a:spLocks noChangeArrowheads="1"/>
          </p:cNvSpPr>
          <p:nvPr/>
        </p:nvSpPr>
        <p:spPr bwMode="auto">
          <a:xfrm>
            <a:off x="0" y="5299075"/>
            <a:ext cx="9144000" cy="1431925"/>
          </a:xfrm>
          <a:prstGeom prst="rect">
            <a:avLst/>
          </a:prstGeom>
          <a:noFill/>
          <a:ln w="9525">
            <a:noFill/>
            <a:miter lim="800000"/>
            <a:headEnd/>
            <a:tailEnd/>
          </a:ln>
        </p:spPr>
        <p:txBody>
          <a:bodyPr>
            <a:spAutoFit/>
          </a:bodyPr>
          <a:lstStyle/>
          <a:p>
            <a:pPr algn="ctr"/>
            <a:r>
              <a:rPr lang="en-US" sz="2200" b="1"/>
              <a:t>Read the first paragraph on page 283.  Review the graph.         </a:t>
            </a:r>
          </a:p>
          <a:p>
            <a:pPr algn="ctr"/>
            <a:r>
              <a:rPr lang="en-US" sz="2200" b="1"/>
              <a:t>Be prepared to discuss with the class why there are G.D.I. differences within Canada between the general population and the Aboriginal people.  </a:t>
            </a:r>
          </a:p>
          <a:p>
            <a:pPr algn="ctr"/>
            <a:r>
              <a:rPr lang="en-US" sz="2200" b="1"/>
              <a:t>Suggestions for the gap?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 to="" calcmode="lin" valueType="num">
                                      <p:cBhvr>
                                        <p:cTn id="7" dur="1" fill="hold"/>
                                        <p:tgtEl>
                                          <p:spTgt spid="122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3594</TotalTime>
  <Words>1343</Words>
  <Application>Microsoft Office PowerPoint</Application>
  <PresentationFormat>On-screen Show (4:3)</PresentationFormat>
  <Paragraphs>189</Paragraphs>
  <Slides>30</Slides>
  <Notes>0</Notes>
  <HiddenSlides>3</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Think About Your Challenge</vt:lpstr>
      <vt:lpstr>Slide 27</vt:lpstr>
      <vt:lpstr>Slide 28</vt:lpstr>
      <vt:lpstr>Slide 29</vt:lpstr>
      <vt:lpstr>Final Review</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Kennedy</dc:creator>
  <cp:lastModifiedBy>brendan edwards</cp:lastModifiedBy>
  <cp:revision>44</cp:revision>
  <dcterms:created xsi:type="dcterms:W3CDTF">2008-01-07T17:37:10Z</dcterms:created>
  <dcterms:modified xsi:type="dcterms:W3CDTF">2011-01-06T19:12:46Z</dcterms:modified>
</cp:coreProperties>
</file>