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2" r:id="rId15"/>
    <p:sldId id="271" r:id="rId16"/>
    <p:sldId id="273" r:id="rId17"/>
    <p:sldId id="274" r:id="rId18"/>
    <p:sldId id="275" r:id="rId19"/>
    <p:sldId id="276" r:id="rId20"/>
    <p:sldId id="277" r:id="rId21"/>
    <p:sldId id="278" r:id="rId22"/>
    <p:sldId id="280" r:id="rId23"/>
    <p:sldId id="279" r:id="rId24"/>
    <p:sldId id="281" r:id="rId25"/>
    <p:sldId id="282" r:id="rId26"/>
    <p:sldId id="283" r:id="rId27"/>
    <p:sldId id="284" r:id="rId28"/>
    <p:sldId id="285" r:id="rId29"/>
    <p:sldId id="286" r:id="rId30"/>
    <p:sldId id="287" r:id="rId31"/>
    <p:sldId id="288" r:id="rId3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4" autoAdjust="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5D43DD-DAE5-403A-84EB-6485FAEA32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A1A126-E1F9-4E12-98A6-5191C73C2F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F28E66-EFBC-45F5-87A5-5B0D4C91E8C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C6BB9E-A805-4B28-AC9E-2066457255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569158-4418-4E3C-B128-02016C4C4F2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7777DC-B3AE-4448-BA1D-D88DECB5F9F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57783E-C7A3-4883-B61E-94580C5F617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3F7654A-142C-4AFE-9AA2-B286085512B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6D6939-84A7-437E-846B-8A769200405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94BCC4-F463-4726-925C-41B3F2A19B3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EFE34F-3D0A-4782-A31E-F2888528EC5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1A40D3-21E1-4CD2-9650-A4D6B0EF7D2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E5F29C3-A8CB-4B51-9CAF-70451E8A82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images.google.ca/imgres?imgurl=http://www.systemagazin.de/serendipity/uploads/Johann_Gottlieb_Fichte.jpg&amp;imgrefurl=http://www.systemagazin.de/serendipity/index.php?/archives/2008/02.html&amp;h=336&amp;w=300&amp;sz=25&amp;hl=en&amp;start=3&amp;usg=__iRbRbNpGJq17vSwWiTDha_XnopM=&amp;tbnid=jadNksd0sYi3yM:&amp;tbnh=119&amp;tbnw=106&amp;prev=/images?q=fichte&amp;gbv=2&amp;hl=en" TargetMode="External"/><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www.youtube.com/watch?v=Lffkj9Xf8TY" TargetMode="External"/><Relationship Id="rId13" Type="http://schemas.openxmlformats.org/officeDocument/2006/relationships/image" Target="../media/image44.png"/><Relationship Id="rId3" Type="http://schemas.openxmlformats.org/officeDocument/2006/relationships/video" Target="file:///\\fhs-ms\MSDATA\Staff\Brendan%20Edwards\Social\Social%2020-1\Related%20Issue%20%231\Chapter%201\Seth%20Rogen%20-Rejected%20by%20Megan%20Fox_1.wmv" TargetMode="External"/><Relationship Id="rId7" Type="http://schemas.openxmlformats.org/officeDocument/2006/relationships/hyperlink" Target="http://www.youtube.com/watch?v=gy3knGGzZr8" TargetMode="External"/><Relationship Id="rId12" Type="http://schemas.openxmlformats.org/officeDocument/2006/relationships/image" Target="../media/image43.png"/><Relationship Id="rId2" Type="http://schemas.openxmlformats.org/officeDocument/2006/relationships/video" Target="file:///\\fhs-ms\MSDATA\Staff\Brendan%20Edwards\Social\Social%2020-2\Related%20Issue%20%231\Top%2010%20Funniest%20Hockey%20Goal%20Celebrations_WMV%20V9.wmv" TargetMode="External"/><Relationship Id="rId1" Type="http://schemas.openxmlformats.org/officeDocument/2006/relationships/video" Target="file:///\\fhs-ms\MSDATA\Staff\Brendan%20Edwards\Social\Social%2020-1\Related%20Issue%20%231\Chapter%201\Hockey%20Commercial%20(Canada%20vs.%20USA).wmv" TargetMode="External"/><Relationship Id="rId6" Type="http://schemas.openxmlformats.org/officeDocument/2006/relationships/image" Target="../media/image41.jpeg"/><Relationship Id="rId11" Type="http://schemas.openxmlformats.org/officeDocument/2006/relationships/image" Target="../media/image42.png"/><Relationship Id="rId5" Type="http://schemas.openxmlformats.org/officeDocument/2006/relationships/slideLayout" Target="../slideLayouts/slideLayout7.xml"/><Relationship Id="rId10" Type="http://schemas.openxmlformats.org/officeDocument/2006/relationships/hyperlink" Target="http://www.youtube.com/watch?v=fELGRAPGk34" TargetMode="External"/><Relationship Id="rId4" Type="http://schemas.openxmlformats.org/officeDocument/2006/relationships/video" Target="file:///\\fhs-ms\MSDATA\Staff\Brendan%20Edwards\Social\Social%2020-2\Stompin'%20Tom%20Connors%20-%20Big%20Joe%20Mufferaw%20(Live%202005)_WMV%20V9.wmv" TargetMode="External"/><Relationship Id="rId9" Type="http://schemas.openxmlformats.org/officeDocument/2006/relationships/hyperlink" Target="http://www.youtube.com/watch?v=-CDpKg2Dpys" TargetMode="External"/><Relationship Id="rId1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video" Target="file:///\\fhs-ms\MSDATA\Staff\Brendan%20Edwards\Social\Social%2020-1\Related%20Issue%20%231\Chapter%201\I%20Am%20Canadian_1.wmv" TargetMode="External"/><Relationship Id="rId6" Type="http://schemas.openxmlformats.org/officeDocument/2006/relationships/image" Target="../media/image9.png"/><Relationship Id="rId5" Type="http://schemas.openxmlformats.org/officeDocument/2006/relationships/hyperlink" Target="http://www.youtube.com/watch?v=BRI-A3vakVg" TargetMode="Externa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anada_flag_sunset"/>
          <p:cNvPicPr>
            <a:picLocks noChangeAspect="1" noChangeArrowheads="1"/>
          </p:cNvPicPr>
          <p:nvPr/>
        </p:nvPicPr>
        <p:blipFill>
          <a:blip r:embed="rId2" cstate="print">
            <a:lum bright="70000" contrast="-70000"/>
          </a:blip>
          <a:srcRect/>
          <a:stretch>
            <a:fillRect/>
          </a:stretch>
        </p:blipFill>
        <p:spPr bwMode="auto">
          <a:xfrm>
            <a:off x="0" y="0"/>
            <a:ext cx="9144000" cy="6867525"/>
          </a:xfrm>
          <a:prstGeom prst="rect">
            <a:avLst/>
          </a:prstGeom>
          <a:noFill/>
          <a:ln w="9525">
            <a:noFill/>
            <a:miter lim="800000"/>
            <a:headEnd/>
            <a:tailEnd/>
          </a:ln>
        </p:spPr>
      </p:pic>
      <p:sp>
        <p:nvSpPr>
          <p:cNvPr id="2052" name="Rectangle 4"/>
          <p:cNvSpPr>
            <a:spLocks noGrp="1" noChangeArrowheads="1"/>
          </p:cNvSpPr>
          <p:nvPr>
            <p:ph type="title"/>
          </p:nvPr>
        </p:nvSpPr>
        <p:spPr>
          <a:xfrm>
            <a:off x="0" y="304800"/>
            <a:ext cx="9144000" cy="1143000"/>
          </a:xfrm>
        </p:spPr>
        <p:txBody>
          <a:bodyPr/>
          <a:lstStyle/>
          <a:p>
            <a:pPr eaLnBrk="1" hangingPunct="1"/>
            <a:r>
              <a:rPr lang="en-US" sz="3600" b="1" smtClean="0">
                <a:solidFill>
                  <a:srgbClr val="FF3300"/>
                </a:solidFill>
                <a:latin typeface="Times New Roman" pitchFamily="18" charset="0"/>
              </a:rPr>
              <a:t>Should Nation Be The Foundation of Identity?</a:t>
            </a:r>
          </a:p>
        </p:txBody>
      </p:sp>
      <p:pic>
        <p:nvPicPr>
          <p:cNvPr id="2056" name="Picture 8"/>
          <p:cNvPicPr>
            <a:picLocks noChangeAspect="1" noChangeArrowheads="1"/>
          </p:cNvPicPr>
          <p:nvPr/>
        </p:nvPicPr>
        <p:blipFill>
          <a:blip r:embed="rId3" cstate="print"/>
          <a:srcRect/>
          <a:stretch>
            <a:fillRect/>
          </a:stretch>
        </p:blipFill>
        <p:spPr bwMode="auto">
          <a:xfrm>
            <a:off x="3416300" y="4818063"/>
            <a:ext cx="5727700" cy="2039937"/>
          </a:xfrm>
          <a:prstGeom prst="rect">
            <a:avLst/>
          </a:prstGeom>
          <a:noFill/>
          <a:ln w="9525">
            <a:noFill/>
            <a:miter lim="800000"/>
            <a:headEnd/>
            <a:tailEnd/>
          </a:ln>
        </p:spPr>
      </p:pic>
      <p:pic>
        <p:nvPicPr>
          <p:cNvPr id="2057" name="Picture 9"/>
          <p:cNvPicPr>
            <a:picLocks noChangeAspect="1" noChangeArrowheads="1"/>
          </p:cNvPicPr>
          <p:nvPr/>
        </p:nvPicPr>
        <p:blipFill>
          <a:blip r:embed="rId4" cstate="print"/>
          <a:srcRect/>
          <a:stretch>
            <a:fillRect/>
          </a:stretch>
        </p:blipFill>
        <p:spPr bwMode="auto">
          <a:xfrm>
            <a:off x="7086600" y="3200400"/>
            <a:ext cx="2057400" cy="1633538"/>
          </a:xfrm>
          <a:prstGeom prst="rect">
            <a:avLst/>
          </a:prstGeom>
          <a:noFill/>
          <a:ln w="9525">
            <a:noFill/>
            <a:miter lim="800000"/>
            <a:headEnd/>
            <a:tailEnd/>
          </a:ln>
        </p:spPr>
      </p:pic>
      <p:sp>
        <p:nvSpPr>
          <p:cNvPr id="2058" name="Text Box 10"/>
          <p:cNvSpPr txBox="1">
            <a:spLocks noChangeArrowheads="1"/>
          </p:cNvSpPr>
          <p:nvPr/>
        </p:nvSpPr>
        <p:spPr bwMode="auto">
          <a:xfrm>
            <a:off x="5486400" y="1676400"/>
            <a:ext cx="3657600" cy="1190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In groups of 4-5, make two columns on your chart paper and  title each  </a:t>
            </a:r>
            <a:r>
              <a:rPr lang="en-US" b="1" i="1">
                <a:latin typeface="Times New Roman" pitchFamily="18" charset="0"/>
              </a:rPr>
              <a:t>National Identity</a:t>
            </a:r>
            <a:r>
              <a:rPr lang="en-US" b="1">
                <a:latin typeface="Times New Roman" pitchFamily="18" charset="0"/>
              </a:rPr>
              <a:t> and </a:t>
            </a:r>
            <a:r>
              <a:rPr lang="en-US" b="1" i="1">
                <a:latin typeface="Times New Roman" pitchFamily="18" charset="0"/>
              </a:rPr>
              <a:t>Individual Identity</a:t>
            </a:r>
          </a:p>
        </p:txBody>
      </p:sp>
      <p:sp>
        <p:nvSpPr>
          <p:cNvPr id="2059" name="Text Box 11"/>
          <p:cNvSpPr txBox="1">
            <a:spLocks noChangeArrowheads="1"/>
          </p:cNvSpPr>
          <p:nvPr/>
        </p:nvSpPr>
        <p:spPr bwMode="auto">
          <a:xfrm>
            <a:off x="381000" y="1828800"/>
            <a:ext cx="3657600" cy="2841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Work as a group and answer the following questions:</a:t>
            </a:r>
          </a:p>
          <a:p>
            <a:pPr algn="ctr">
              <a:spcBef>
                <a:spcPct val="50000"/>
              </a:spcBef>
            </a:pPr>
            <a:endParaRPr lang="en-US" b="1">
              <a:latin typeface="Times New Roman" pitchFamily="18" charset="0"/>
            </a:endParaRPr>
          </a:p>
          <a:p>
            <a:pPr algn="ctr">
              <a:spcBef>
                <a:spcPct val="50000"/>
              </a:spcBef>
            </a:pPr>
            <a:r>
              <a:rPr lang="en-US" b="1" i="1">
                <a:latin typeface="Times New Roman" pitchFamily="18" charset="0"/>
              </a:rPr>
              <a:t>What does the photograph tell us about Canada’s national identity?</a:t>
            </a:r>
          </a:p>
          <a:p>
            <a:pPr algn="ctr">
              <a:spcBef>
                <a:spcPct val="50000"/>
              </a:spcBef>
            </a:pPr>
            <a:endParaRPr lang="en-US" b="1" i="1">
              <a:latin typeface="Times New Roman" pitchFamily="18" charset="0"/>
            </a:endParaRPr>
          </a:p>
          <a:p>
            <a:pPr algn="ctr">
              <a:spcBef>
                <a:spcPct val="50000"/>
              </a:spcBef>
            </a:pPr>
            <a:r>
              <a:rPr lang="en-US" b="1" i="1">
                <a:latin typeface="Times New Roman" pitchFamily="18" charset="0"/>
              </a:rPr>
              <a:t>What does it tell us about the fans’ individual identity?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53"/>
                                        </p:tgtEl>
                                        <p:attrNameLst>
                                          <p:attrName>style.visibility</p:attrName>
                                        </p:attrNameLst>
                                      </p:cBhvr>
                                      <p:to>
                                        <p:strVal val="visible"/>
                                      </p:to>
                                    </p:set>
                                    <p:anim to="" calcmode="lin" valueType="num">
                                      <p:cBhvr>
                                        <p:cTn id="7" dur="1" fill="hold"/>
                                        <p:tgtEl>
                                          <p:spTgt spid="205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052"/>
                                        </p:tgtEl>
                                        <p:attrNameLst>
                                          <p:attrName>style.visibility</p:attrName>
                                        </p:attrNameLst>
                                      </p:cBhvr>
                                      <p:to>
                                        <p:strVal val="visible"/>
                                      </p:to>
                                    </p:set>
                                    <p:anim to="" calcmode="lin" valueType="num">
                                      <p:cBhvr>
                                        <p:cTn id="10" dur="1" fill="hold"/>
                                        <p:tgtEl>
                                          <p:spTgt spid="205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057"/>
                                        </p:tgtEl>
                                        <p:attrNameLst>
                                          <p:attrName>style.visibility</p:attrName>
                                        </p:attrNameLst>
                                      </p:cBhvr>
                                      <p:to>
                                        <p:strVal val="visible"/>
                                      </p:to>
                                    </p:set>
                                    <p:anim to="" calcmode="lin" valueType="num">
                                      <p:cBhvr>
                                        <p:cTn id="13" dur="1" fill="hold"/>
                                        <p:tgtEl>
                                          <p:spTgt spid="2057"/>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056"/>
                                        </p:tgtEl>
                                        <p:attrNameLst>
                                          <p:attrName>style.visibility</p:attrName>
                                        </p:attrNameLst>
                                      </p:cBhvr>
                                      <p:to>
                                        <p:strVal val="visible"/>
                                      </p:to>
                                    </p:set>
                                    <p:anim to="" calcmode="lin" valueType="num">
                                      <p:cBhvr>
                                        <p:cTn id="16" dur="1" fill="hold"/>
                                        <p:tgtEl>
                                          <p:spTgt spid="2056"/>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2058">
                                            <p:txEl>
                                              <p:pRg st="0" end="0"/>
                                            </p:txEl>
                                          </p:spTgt>
                                        </p:tgtEl>
                                        <p:attrNameLst>
                                          <p:attrName>style.visibility</p:attrName>
                                        </p:attrNameLst>
                                      </p:cBhvr>
                                      <p:to>
                                        <p:strVal val="visible"/>
                                      </p:to>
                                    </p:set>
                                    <p:anim to="" calcmode="lin" valueType="num">
                                      <p:cBhvr>
                                        <p:cTn id="19" dur="1" fill="hold"/>
                                        <p:tgtEl>
                                          <p:spTgt spid="2058">
                                            <p:txEl>
                                              <p:pRg st="0" end="0"/>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2059">
                                            <p:txEl>
                                              <p:pRg st="0" end="0"/>
                                            </p:txEl>
                                          </p:spTgt>
                                        </p:tgtEl>
                                        <p:attrNameLst>
                                          <p:attrName>style.visibility</p:attrName>
                                        </p:attrNameLst>
                                      </p:cBhvr>
                                      <p:to>
                                        <p:strVal val="visible"/>
                                      </p:to>
                                    </p:set>
                                    <p:anim to="" calcmode="lin" valueType="num">
                                      <p:cBhvr>
                                        <p:cTn id="24" dur="1" fill="hold"/>
                                        <p:tgtEl>
                                          <p:spTgt spid="2059">
                                            <p:txEl>
                                              <p:pRg st="0" end="0"/>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2059">
                                            <p:txEl>
                                              <p:pRg st="2" end="2"/>
                                            </p:txEl>
                                          </p:spTgt>
                                        </p:tgtEl>
                                        <p:attrNameLst>
                                          <p:attrName>style.visibility</p:attrName>
                                        </p:attrNameLst>
                                      </p:cBhvr>
                                      <p:to>
                                        <p:strVal val="visible"/>
                                      </p:to>
                                    </p:set>
                                    <p:anim to="" calcmode="lin" valueType="num">
                                      <p:cBhvr>
                                        <p:cTn id="27" dur="1" fill="hold"/>
                                        <p:tgtEl>
                                          <p:spTgt spid="2059">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059">
                                            <p:txEl>
                                              <p:pRg st="4" end="4"/>
                                            </p:txEl>
                                          </p:spTgt>
                                        </p:tgtEl>
                                        <p:attrNameLst>
                                          <p:attrName>style.visibility</p:attrName>
                                        </p:attrNameLst>
                                      </p:cBhvr>
                                      <p:to>
                                        <p:strVal val="visible"/>
                                      </p:to>
                                    </p:set>
                                    <p:anim to="" calcmode="lin" valueType="num">
                                      <p:cBhvr>
                                        <p:cTn id="32" dur="1" fill="hold"/>
                                        <p:tgtEl>
                                          <p:spTgt spid="2059">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anada_flag_sunset"/>
          <p:cNvPicPr>
            <a:picLocks noChangeAspect="1" noChangeArrowheads="1"/>
          </p:cNvPicPr>
          <p:nvPr/>
        </p:nvPicPr>
        <p:blipFill>
          <a:blip r:embed="rId2" cstate="print">
            <a:lum bright="70000" contrast="-70000"/>
          </a:blip>
          <a:srcRect/>
          <a:stretch>
            <a:fillRect/>
          </a:stretch>
        </p:blipFill>
        <p:spPr bwMode="auto">
          <a:xfrm>
            <a:off x="0" y="-4763"/>
            <a:ext cx="9144000" cy="6867526"/>
          </a:xfrm>
          <a:prstGeom prst="rect">
            <a:avLst/>
          </a:prstGeom>
          <a:noFill/>
          <a:ln w="9525">
            <a:noFill/>
            <a:miter lim="800000"/>
            <a:headEnd/>
            <a:tailEnd/>
          </a:ln>
        </p:spPr>
      </p:pic>
      <p:sp>
        <p:nvSpPr>
          <p:cNvPr id="15365" name="Rectangle 5"/>
          <p:cNvSpPr>
            <a:spLocks noGrp="1" noChangeArrowheads="1"/>
          </p:cNvSpPr>
          <p:nvPr>
            <p:ph type="title"/>
          </p:nvPr>
        </p:nvSpPr>
        <p:spPr>
          <a:xfrm>
            <a:off x="0" y="76200"/>
            <a:ext cx="9144000" cy="1143000"/>
          </a:xfrm>
        </p:spPr>
        <p:txBody>
          <a:bodyPr/>
          <a:lstStyle/>
          <a:p>
            <a:pPr eaLnBrk="1" hangingPunct="1"/>
            <a:r>
              <a:rPr lang="en-US" sz="4000" b="1" smtClean="0">
                <a:solidFill>
                  <a:srgbClr val="FF0000"/>
                </a:solidFill>
                <a:latin typeface="Times New Roman" pitchFamily="18" charset="0"/>
              </a:rPr>
              <a:t>What Are Some Concepts of Nation?</a:t>
            </a:r>
          </a:p>
        </p:txBody>
      </p:sp>
      <p:pic>
        <p:nvPicPr>
          <p:cNvPr id="15366" name="Picture 6"/>
          <p:cNvPicPr>
            <a:picLocks noChangeAspect="1" noChangeArrowheads="1"/>
          </p:cNvPicPr>
          <p:nvPr/>
        </p:nvPicPr>
        <p:blipFill>
          <a:blip r:embed="rId3" cstate="print"/>
          <a:srcRect/>
          <a:stretch>
            <a:fillRect/>
          </a:stretch>
        </p:blipFill>
        <p:spPr bwMode="auto">
          <a:xfrm>
            <a:off x="533400" y="1295400"/>
            <a:ext cx="3273425" cy="2249488"/>
          </a:xfrm>
          <a:prstGeom prst="rect">
            <a:avLst/>
          </a:prstGeom>
          <a:noFill/>
          <a:ln w="9525">
            <a:noFill/>
            <a:miter lim="800000"/>
            <a:headEnd/>
            <a:tailEnd/>
          </a:ln>
        </p:spPr>
      </p:pic>
      <p:pic>
        <p:nvPicPr>
          <p:cNvPr id="15367" name="Picture 7"/>
          <p:cNvPicPr>
            <a:picLocks noChangeAspect="1" noChangeArrowheads="1"/>
          </p:cNvPicPr>
          <p:nvPr/>
        </p:nvPicPr>
        <p:blipFill>
          <a:blip r:embed="rId4" cstate="print"/>
          <a:srcRect/>
          <a:stretch>
            <a:fillRect/>
          </a:stretch>
        </p:blipFill>
        <p:spPr bwMode="auto">
          <a:xfrm>
            <a:off x="4876800" y="3581400"/>
            <a:ext cx="3184525" cy="2058988"/>
          </a:xfrm>
          <a:prstGeom prst="rect">
            <a:avLst/>
          </a:prstGeom>
          <a:noFill/>
          <a:ln w="9525">
            <a:noFill/>
            <a:miter lim="800000"/>
            <a:headEnd/>
            <a:tailEnd/>
          </a:ln>
        </p:spPr>
      </p:pic>
      <p:sp>
        <p:nvSpPr>
          <p:cNvPr id="15368" name="Text Box 8"/>
          <p:cNvSpPr txBox="1">
            <a:spLocks noChangeArrowheads="1"/>
          </p:cNvSpPr>
          <p:nvPr/>
        </p:nvSpPr>
        <p:spPr bwMode="auto">
          <a:xfrm>
            <a:off x="5029200" y="2041525"/>
            <a:ext cx="3048000" cy="7016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Review the concepts of nation and country</a:t>
            </a:r>
          </a:p>
        </p:txBody>
      </p:sp>
      <p:sp>
        <p:nvSpPr>
          <p:cNvPr id="15369" name="Text Box 9"/>
          <p:cNvSpPr txBox="1">
            <a:spLocks noChangeArrowheads="1"/>
          </p:cNvSpPr>
          <p:nvPr/>
        </p:nvSpPr>
        <p:spPr bwMode="auto">
          <a:xfrm>
            <a:off x="609600" y="3657600"/>
            <a:ext cx="3048000" cy="25304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Is Canada mainly a country or mainly a nation?</a:t>
            </a:r>
          </a:p>
          <a:p>
            <a:pPr algn="ctr">
              <a:spcBef>
                <a:spcPct val="50000"/>
              </a:spcBef>
            </a:pPr>
            <a:r>
              <a:rPr lang="en-US" sz="2000" b="1">
                <a:latin typeface="Times New Roman" pitchFamily="18" charset="0"/>
              </a:rPr>
              <a:t>Or does it really matter?</a:t>
            </a:r>
          </a:p>
          <a:p>
            <a:pPr algn="ctr">
              <a:spcBef>
                <a:spcPct val="50000"/>
              </a:spcBef>
            </a:pPr>
            <a:r>
              <a:rPr lang="en-US" sz="2000" b="1">
                <a:latin typeface="Times New Roman" pitchFamily="18" charset="0"/>
              </a:rPr>
              <a:t>How might a person’s idea of nation affect his or her identity?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5364"/>
                                        </p:tgtEl>
                                        <p:attrNameLst>
                                          <p:attrName>style.visibility</p:attrName>
                                        </p:attrNameLst>
                                      </p:cBhvr>
                                      <p:to>
                                        <p:strVal val="visible"/>
                                      </p:to>
                                    </p:set>
                                    <p:anim to="" calcmode="lin" valueType="num">
                                      <p:cBhvr>
                                        <p:cTn id="7" dur="1" fill="hold"/>
                                        <p:tgtEl>
                                          <p:spTgt spid="1536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365"/>
                                        </p:tgtEl>
                                        <p:attrNameLst>
                                          <p:attrName>style.visibility</p:attrName>
                                        </p:attrNameLst>
                                      </p:cBhvr>
                                      <p:to>
                                        <p:strVal val="visible"/>
                                      </p:to>
                                    </p:set>
                                    <p:anim to="" calcmode="lin" valueType="num">
                                      <p:cBhvr>
                                        <p:cTn id="10" dur="1" fill="hold"/>
                                        <p:tgtEl>
                                          <p:spTgt spid="1536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5366"/>
                                        </p:tgtEl>
                                        <p:attrNameLst>
                                          <p:attrName>style.visibility</p:attrName>
                                        </p:attrNameLst>
                                      </p:cBhvr>
                                      <p:to>
                                        <p:strVal val="visible"/>
                                      </p:to>
                                    </p:set>
                                    <p:anim to="" calcmode="lin" valueType="num">
                                      <p:cBhvr>
                                        <p:cTn id="13" dur="1" fill="hold"/>
                                        <p:tgtEl>
                                          <p:spTgt spid="1536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5367"/>
                                        </p:tgtEl>
                                        <p:attrNameLst>
                                          <p:attrName>style.visibility</p:attrName>
                                        </p:attrNameLst>
                                      </p:cBhvr>
                                      <p:to>
                                        <p:strVal val="visible"/>
                                      </p:to>
                                    </p:set>
                                    <p:anim to="" calcmode="lin" valueType="num">
                                      <p:cBhvr>
                                        <p:cTn id="16" dur="1" fill="hold"/>
                                        <p:tgtEl>
                                          <p:spTgt spid="15367"/>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5368">
                                            <p:txEl>
                                              <p:pRg st="0" end="0"/>
                                            </p:txEl>
                                          </p:spTgt>
                                        </p:tgtEl>
                                        <p:attrNameLst>
                                          <p:attrName>style.visibility</p:attrName>
                                        </p:attrNameLst>
                                      </p:cBhvr>
                                      <p:to>
                                        <p:strVal val="visible"/>
                                      </p:to>
                                    </p:set>
                                    <p:anim to="" calcmode="lin" valueType="num">
                                      <p:cBhvr>
                                        <p:cTn id="19" dur="1" fill="hold"/>
                                        <p:tgtEl>
                                          <p:spTgt spid="15368">
                                            <p:txEl>
                                              <p:pRg st="0" end="0"/>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15369">
                                            <p:txEl>
                                              <p:pRg st="0" end="0"/>
                                            </p:txEl>
                                          </p:spTgt>
                                        </p:tgtEl>
                                        <p:attrNameLst>
                                          <p:attrName>style.visibility</p:attrName>
                                        </p:attrNameLst>
                                      </p:cBhvr>
                                      <p:to>
                                        <p:strVal val="visible"/>
                                      </p:to>
                                    </p:set>
                                    <p:anim to="" calcmode="lin" valueType="num">
                                      <p:cBhvr>
                                        <p:cTn id="24" dur="1" fill="hold"/>
                                        <p:tgtEl>
                                          <p:spTgt spid="15369">
                                            <p:txEl>
                                              <p:pRg st="0" end="0"/>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15369">
                                            <p:txEl>
                                              <p:pRg st="1" end="1"/>
                                            </p:txEl>
                                          </p:spTgt>
                                        </p:tgtEl>
                                        <p:attrNameLst>
                                          <p:attrName>style.visibility</p:attrName>
                                        </p:attrNameLst>
                                      </p:cBhvr>
                                      <p:to>
                                        <p:strVal val="visible"/>
                                      </p:to>
                                    </p:set>
                                    <p:anim to="" calcmode="lin" valueType="num">
                                      <p:cBhvr>
                                        <p:cTn id="29" dur="1" fill="hold"/>
                                        <p:tgtEl>
                                          <p:spTgt spid="15369">
                                            <p:txEl>
                                              <p:pRg st="1" end="1"/>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15369">
                                            <p:txEl>
                                              <p:pRg st="2" end="2"/>
                                            </p:txEl>
                                          </p:spTgt>
                                        </p:tgtEl>
                                        <p:attrNameLst>
                                          <p:attrName>style.visibility</p:attrName>
                                        </p:attrNameLst>
                                      </p:cBhvr>
                                      <p:to>
                                        <p:strVal val="visible"/>
                                      </p:to>
                                    </p:set>
                                    <p:anim to="" calcmode="lin" valueType="num">
                                      <p:cBhvr>
                                        <p:cTn id="34" dur="1" fill="hold"/>
                                        <p:tgtEl>
                                          <p:spTgt spid="1536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canada_flag_sunset"/>
          <p:cNvPicPr>
            <a:picLocks noChangeAspect="1" noChangeArrowheads="1"/>
          </p:cNvPicPr>
          <p:nvPr/>
        </p:nvPicPr>
        <p:blipFill>
          <a:blip r:embed="rId2" cstate="print">
            <a:lum bright="70000" contrast="-70000"/>
          </a:blip>
          <a:srcRect/>
          <a:stretch>
            <a:fillRect/>
          </a:stretch>
        </p:blipFill>
        <p:spPr bwMode="auto">
          <a:xfrm>
            <a:off x="0" y="-4763"/>
            <a:ext cx="9144000" cy="6867526"/>
          </a:xfrm>
          <a:prstGeom prst="rect">
            <a:avLst/>
          </a:prstGeom>
          <a:noFill/>
          <a:ln w="9525">
            <a:noFill/>
            <a:miter lim="800000"/>
            <a:headEnd/>
            <a:tailEnd/>
          </a:ln>
        </p:spPr>
      </p:pic>
      <p:sp>
        <p:nvSpPr>
          <p:cNvPr id="17415" name="Rectangle 7"/>
          <p:cNvSpPr>
            <a:spLocks noGrp="1" noChangeArrowheads="1"/>
          </p:cNvSpPr>
          <p:nvPr>
            <p:ph type="title"/>
          </p:nvPr>
        </p:nvSpPr>
        <p:spPr>
          <a:xfrm>
            <a:off x="0" y="76200"/>
            <a:ext cx="9144000" cy="1143000"/>
          </a:xfrm>
          <a:noFill/>
        </p:spPr>
        <p:txBody>
          <a:bodyPr/>
          <a:lstStyle/>
          <a:p>
            <a:pPr eaLnBrk="1" hangingPunct="1"/>
            <a:r>
              <a:rPr lang="en-US" sz="4000" b="1" smtClean="0">
                <a:solidFill>
                  <a:srgbClr val="FF0000"/>
                </a:solidFill>
                <a:latin typeface="Times New Roman" pitchFamily="18" charset="0"/>
              </a:rPr>
              <a:t>What Are Some Concepts of Nation?</a:t>
            </a:r>
          </a:p>
        </p:txBody>
      </p:sp>
      <p:pic>
        <p:nvPicPr>
          <p:cNvPr id="17417" name="Picture 9"/>
          <p:cNvPicPr>
            <a:picLocks noChangeAspect="1" noChangeArrowheads="1"/>
          </p:cNvPicPr>
          <p:nvPr/>
        </p:nvPicPr>
        <p:blipFill>
          <a:blip r:embed="rId3" cstate="print"/>
          <a:srcRect/>
          <a:stretch>
            <a:fillRect/>
          </a:stretch>
        </p:blipFill>
        <p:spPr bwMode="auto">
          <a:xfrm>
            <a:off x="215900" y="1219200"/>
            <a:ext cx="3670300" cy="4343400"/>
          </a:xfrm>
          <a:prstGeom prst="rect">
            <a:avLst/>
          </a:prstGeom>
          <a:noFill/>
          <a:ln w="9525">
            <a:noFill/>
            <a:miter lim="800000"/>
            <a:headEnd/>
            <a:tailEnd/>
          </a:ln>
        </p:spPr>
      </p:pic>
      <p:sp>
        <p:nvSpPr>
          <p:cNvPr id="17418" name="Text Box 10"/>
          <p:cNvSpPr txBox="1">
            <a:spLocks noChangeArrowheads="1"/>
          </p:cNvSpPr>
          <p:nvPr/>
        </p:nvSpPr>
        <p:spPr bwMode="auto">
          <a:xfrm>
            <a:off x="4191000" y="1200150"/>
            <a:ext cx="4953000" cy="4972050"/>
          </a:xfrm>
          <a:prstGeom prst="rect">
            <a:avLst/>
          </a:prstGeom>
          <a:noFill/>
          <a:ln w="9525">
            <a:noFill/>
            <a:miter lim="800000"/>
            <a:headEnd/>
            <a:tailEnd/>
          </a:ln>
        </p:spPr>
        <p:txBody>
          <a:bodyPr>
            <a:spAutoFit/>
          </a:bodyPr>
          <a:lstStyle/>
          <a:p>
            <a:r>
              <a:rPr lang="en-US" sz="2000" b="1">
                <a:latin typeface="Times New Roman" pitchFamily="18" charset="0"/>
              </a:rPr>
              <a:t>Momentarily, you will be numbered off   </a:t>
            </a:r>
            <a:r>
              <a:rPr lang="en-US" sz="2000" b="1" i="1">
                <a:solidFill>
                  <a:schemeClr val="hlink"/>
                </a:solidFill>
                <a:latin typeface="Times New Roman" pitchFamily="18" charset="0"/>
              </a:rPr>
              <a:t>one</a:t>
            </a:r>
            <a:r>
              <a:rPr lang="en-US" sz="2000" b="1">
                <a:solidFill>
                  <a:schemeClr val="hlink"/>
                </a:solidFill>
                <a:latin typeface="Times New Roman" pitchFamily="18" charset="0"/>
              </a:rPr>
              <a:t> </a:t>
            </a:r>
            <a:r>
              <a:rPr lang="en-US" sz="2000" b="1" i="1">
                <a:solidFill>
                  <a:schemeClr val="hlink"/>
                </a:solidFill>
                <a:latin typeface="Times New Roman" pitchFamily="18" charset="0"/>
              </a:rPr>
              <a:t>through</a:t>
            </a:r>
            <a:r>
              <a:rPr lang="en-US" sz="2000" b="1">
                <a:solidFill>
                  <a:schemeClr val="hlink"/>
                </a:solidFill>
                <a:latin typeface="Times New Roman" pitchFamily="18" charset="0"/>
              </a:rPr>
              <a:t> </a:t>
            </a:r>
            <a:r>
              <a:rPr lang="en-US" sz="2000" b="1" i="1">
                <a:solidFill>
                  <a:schemeClr val="hlink"/>
                </a:solidFill>
                <a:latin typeface="Times New Roman" pitchFamily="18" charset="0"/>
              </a:rPr>
              <a:t>three</a:t>
            </a:r>
            <a:r>
              <a:rPr lang="en-US" sz="2000" b="1">
                <a:latin typeface="Times New Roman" pitchFamily="18" charset="0"/>
              </a:rPr>
              <a:t>.  Each of you will go to one of the three assigned EXPERT groups and complete (in point form) your section on the handout provided.   You will have approximately 15-20 minutes to do this.</a:t>
            </a:r>
          </a:p>
          <a:p>
            <a:endParaRPr lang="en-US" sz="1600" b="1">
              <a:latin typeface="Times New Roman" pitchFamily="18" charset="0"/>
            </a:endParaRPr>
          </a:p>
          <a:p>
            <a:pPr lvl="1"/>
            <a:r>
              <a:rPr lang="en-US" sz="1600" b="1">
                <a:latin typeface="Times New Roman" pitchFamily="18" charset="0"/>
              </a:rPr>
              <a:t>#1 – </a:t>
            </a:r>
            <a:r>
              <a:rPr lang="en-US" sz="1600" b="1" i="1">
                <a:solidFill>
                  <a:schemeClr val="accent2"/>
                </a:solidFill>
                <a:latin typeface="Times New Roman" pitchFamily="18" charset="0"/>
              </a:rPr>
              <a:t>Nations as Us  </a:t>
            </a:r>
            <a:r>
              <a:rPr lang="en-US" sz="1600" b="1" i="1">
                <a:latin typeface="Times New Roman" pitchFamily="18" charset="0"/>
              </a:rPr>
              <a:t>-</a:t>
            </a:r>
            <a:r>
              <a:rPr lang="en-US" sz="1600" b="1" i="1">
                <a:solidFill>
                  <a:schemeClr val="accent2"/>
                </a:solidFill>
                <a:latin typeface="Times New Roman" pitchFamily="18" charset="0"/>
              </a:rPr>
              <a:t> </a:t>
            </a:r>
            <a:r>
              <a:rPr lang="en-US" sz="1600" b="1" i="1">
                <a:latin typeface="Times New Roman" pitchFamily="18" charset="0"/>
              </a:rPr>
              <a:t>Page 20</a:t>
            </a:r>
            <a:endParaRPr lang="en-US" sz="1600" b="1" i="1">
              <a:solidFill>
                <a:schemeClr val="accent2"/>
              </a:solidFill>
              <a:latin typeface="Times New Roman" pitchFamily="18" charset="0"/>
            </a:endParaRPr>
          </a:p>
          <a:p>
            <a:pPr lvl="1"/>
            <a:r>
              <a:rPr lang="en-US" sz="1600" b="1">
                <a:latin typeface="Times New Roman" pitchFamily="18" charset="0"/>
              </a:rPr>
              <a:t>#2 – </a:t>
            </a:r>
            <a:r>
              <a:rPr lang="en-US" sz="1600" b="1" i="1">
                <a:solidFill>
                  <a:schemeClr val="accent2"/>
                </a:solidFill>
                <a:latin typeface="Times New Roman" pitchFamily="18" charset="0"/>
              </a:rPr>
              <a:t>Country and Nation </a:t>
            </a:r>
            <a:r>
              <a:rPr lang="en-US" sz="1600" b="1" i="1">
                <a:latin typeface="Times New Roman" pitchFamily="18" charset="0"/>
              </a:rPr>
              <a:t>–</a:t>
            </a:r>
            <a:r>
              <a:rPr lang="en-US" sz="1600" b="1" i="1">
                <a:solidFill>
                  <a:schemeClr val="accent2"/>
                </a:solidFill>
                <a:latin typeface="Times New Roman" pitchFamily="18" charset="0"/>
              </a:rPr>
              <a:t> </a:t>
            </a:r>
            <a:r>
              <a:rPr lang="en-US" sz="1600" b="1" i="1">
                <a:latin typeface="Times New Roman" pitchFamily="18" charset="0"/>
              </a:rPr>
              <a:t>Page 21</a:t>
            </a:r>
          </a:p>
          <a:p>
            <a:pPr lvl="1"/>
            <a:r>
              <a:rPr lang="en-US" sz="1600" b="1">
                <a:latin typeface="Times New Roman" pitchFamily="18" charset="0"/>
              </a:rPr>
              <a:t>#3 – </a:t>
            </a:r>
            <a:r>
              <a:rPr lang="en-US" sz="1600" b="1" i="1">
                <a:solidFill>
                  <a:schemeClr val="accent2"/>
                </a:solidFill>
                <a:latin typeface="Times New Roman" pitchFamily="18" charset="0"/>
              </a:rPr>
              <a:t>Collective Identity and Nation </a:t>
            </a:r>
            <a:r>
              <a:rPr lang="en-US" sz="1600" b="1" i="1">
                <a:latin typeface="Times New Roman" pitchFamily="18" charset="0"/>
              </a:rPr>
              <a:t>–</a:t>
            </a:r>
            <a:r>
              <a:rPr lang="en-US" sz="1600" b="1" i="1">
                <a:solidFill>
                  <a:schemeClr val="accent2"/>
                </a:solidFill>
                <a:latin typeface="Times New Roman" pitchFamily="18" charset="0"/>
              </a:rPr>
              <a:t> </a:t>
            </a:r>
            <a:r>
              <a:rPr lang="en-US" sz="1600" b="1" i="1">
                <a:latin typeface="Times New Roman" pitchFamily="18" charset="0"/>
              </a:rPr>
              <a:t>Pages 23-24</a:t>
            </a:r>
          </a:p>
          <a:p>
            <a:endParaRPr lang="en-US" sz="1600" b="1">
              <a:latin typeface="Times New Roman" pitchFamily="18" charset="0"/>
            </a:endParaRPr>
          </a:p>
          <a:p>
            <a:r>
              <a:rPr lang="en-US" sz="2000" b="1">
                <a:latin typeface="Times New Roman" pitchFamily="18" charset="0"/>
              </a:rPr>
              <a:t>When finished, return to your original group of three and share your EXPERTISE with your other two group members.  They will do the same for you.  When you are done, your chart WILL be filled in completely.</a:t>
            </a:r>
            <a:endParaRPr lang="en-US" sz="2000">
              <a:latin typeface="Times New Roman" pitchFamily="18" charset="0"/>
            </a:endParaRPr>
          </a:p>
        </p:txBody>
      </p:sp>
      <p:sp>
        <p:nvSpPr>
          <p:cNvPr id="17419" name="Text Box 11"/>
          <p:cNvSpPr txBox="1">
            <a:spLocks noChangeArrowheads="1"/>
          </p:cNvSpPr>
          <p:nvPr/>
        </p:nvSpPr>
        <p:spPr bwMode="auto">
          <a:xfrm>
            <a:off x="533400" y="5791200"/>
            <a:ext cx="3048000" cy="366713"/>
          </a:xfrm>
          <a:prstGeom prst="rect">
            <a:avLst/>
          </a:prstGeom>
          <a:noFill/>
          <a:ln w="9525">
            <a:noFill/>
            <a:miter lim="800000"/>
            <a:headEnd/>
            <a:tailEnd/>
          </a:ln>
        </p:spPr>
        <p:txBody>
          <a:bodyPr>
            <a:spAutoFit/>
          </a:bodyPr>
          <a:lstStyle/>
          <a:p>
            <a:r>
              <a:rPr lang="en-US" b="1">
                <a:latin typeface="Times New Roman" pitchFamily="18" charset="0"/>
              </a:rPr>
              <a:t>Get into groups of three…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7413"/>
                                        </p:tgtEl>
                                        <p:attrNameLst>
                                          <p:attrName>style.visibility</p:attrName>
                                        </p:attrNameLst>
                                      </p:cBhvr>
                                      <p:to>
                                        <p:strVal val="visible"/>
                                      </p:to>
                                    </p:set>
                                    <p:anim to="" calcmode="lin" valueType="num">
                                      <p:cBhvr>
                                        <p:cTn id="7" dur="1" fill="hold"/>
                                        <p:tgtEl>
                                          <p:spTgt spid="1741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7415"/>
                                        </p:tgtEl>
                                        <p:attrNameLst>
                                          <p:attrName>style.visibility</p:attrName>
                                        </p:attrNameLst>
                                      </p:cBhvr>
                                      <p:to>
                                        <p:strVal val="visible"/>
                                      </p:to>
                                    </p:set>
                                    <p:anim to="" calcmode="lin" valueType="num">
                                      <p:cBhvr>
                                        <p:cTn id="10" dur="1" fill="hold"/>
                                        <p:tgtEl>
                                          <p:spTgt spid="1741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7419"/>
                                        </p:tgtEl>
                                        <p:attrNameLst>
                                          <p:attrName>style.visibility</p:attrName>
                                        </p:attrNameLst>
                                      </p:cBhvr>
                                      <p:to>
                                        <p:strVal val="visible"/>
                                      </p:to>
                                    </p:set>
                                    <p:anim to="" calcmode="lin" valueType="num">
                                      <p:cBhvr>
                                        <p:cTn id="13" dur="1" fill="hold"/>
                                        <p:tgtEl>
                                          <p:spTgt spid="17419"/>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7417"/>
                                        </p:tgtEl>
                                        <p:attrNameLst>
                                          <p:attrName>style.visibility</p:attrName>
                                        </p:attrNameLst>
                                      </p:cBhvr>
                                      <p:to>
                                        <p:strVal val="visible"/>
                                      </p:to>
                                    </p:set>
                                    <p:anim to="" calcmode="lin" valueType="num">
                                      <p:cBhvr>
                                        <p:cTn id="18" dur="1" fill="hold"/>
                                        <p:tgtEl>
                                          <p:spTgt spid="17417"/>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17418"/>
                                        </p:tgtEl>
                                        <p:attrNameLst>
                                          <p:attrName>style.visibility</p:attrName>
                                        </p:attrNameLst>
                                      </p:cBhvr>
                                      <p:to>
                                        <p:strVal val="visible"/>
                                      </p:to>
                                    </p:set>
                                    <p:anim to="" calcmode="lin" valueType="num">
                                      <p:cBhvr>
                                        <p:cTn id="21" dur="1" fill="hold"/>
                                        <p:tgtEl>
                                          <p:spTgt spid="174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8" grpId="0"/>
      <p:bldP spid="17419"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85" name="Picture 5" descr="canada_flag_sunset"/>
          <p:cNvPicPr>
            <a:picLocks noChangeAspect="1" noChangeArrowheads="1"/>
          </p:cNvPicPr>
          <p:nvPr/>
        </p:nvPicPr>
        <p:blipFill>
          <a:blip r:embed="rId2" cstate="print">
            <a:lum bright="70000" contrast="-70000"/>
          </a:blip>
          <a:srcRect/>
          <a:stretch>
            <a:fillRect/>
          </a:stretch>
        </p:blipFill>
        <p:spPr bwMode="auto">
          <a:xfrm>
            <a:off x="0" y="-4763"/>
            <a:ext cx="9144000" cy="6867526"/>
          </a:xfrm>
          <a:prstGeom prst="rect">
            <a:avLst/>
          </a:prstGeom>
          <a:noFill/>
          <a:ln w="9525">
            <a:noFill/>
            <a:miter lim="800000"/>
            <a:headEnd/>
            <a:tailEnd/>
          </a:ln>
        </p:spPr>
      </p:pic>
      <p:sp>
        <p:nvSpPr>
          <p:cNvPr id="20484" name="Rectangle 4"/>
          <p:cNvSpPr>
            <a:spLocks noGrp="1" noChangeArrowheads="1"/>
          </p:cNvSpPr>
          <p:nvPr>
            <p:ph type="title"/>
          </p:nvPr>
        </p:nvSpPr>
        <p:spPr>
          <a:xfrm>
            <a:off x="457200" y="274638"/>
            <a:ext cx="8229600" cy="639762"/>
          </a:xfrm>
        </p:spPr>
        <p:txBody>
          <a:bodyPr/>
          <a:lstStyle/>
          <a:p>
            <a:pPr eaLnBrk="1" hangingPunct="1"/>
            <a:r>
              <a:rPr lang="en-US" sz="4000" b="1" i="1" smtClean="0">
                <a:solidFill>
                  <a:schemeClr val="accent2"/>
                </a:solidFill>
                <a:latin typeface="Times New Roman" pitchFamily="18" charset="0"/>
              </a:rPr>
              <a:t>The View From Here</a:t>
            </a:r>
            <a:endParaRPr lang="en-US" sz="4000" b="1" smtClean="0">
              <a:solidFill>
                <a:schemeClr val="accent2"/>
              </a:solidFill>
              <a:latin typeface="Times New Roman" pitchFamily="18" charset="0"/>
            </a:endParaRPr>
          </a:p>
        </p:txBody>
      </p:sp>
      <p:sp>
        <p:nvSpPr>
          <p:cNvPr id="20486" name="Text Box 6"/>
          <p:cNvSpPr txBox="1">
            <a:spLocks noChangeArrowheads="1"/>
          </p:cNvSpPr>
          <p:nvPr/>
        </p:nvSpPr>
        <p:spPr bwMode="auto">
          <a:xfrm>
            <a:off x="0" y="35052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Read page 22 and with a partner, complete #2 of </a:t>
            </a:r>
            <a:r>
              <a:rPr lang="en-US" sz="2400" b="1" i="1">
                <a:latin typeface="Times New Roman" pitchFamily="18" charset="0"/>
              </a:rPr>
              <a:t>Explorations</a:t>
            </a:r>
          </a:p>
        </p:txBody>
      </p:sp>
      <p:pic>
        <p:nvPicPr>
          <p:cNvPr id="20488" name="Picture 8" descr="Johann_Gottlieb_Fichte">
            <a:hlinkClick r:id="rId3"/>
          </p:cNvPr>
          <p:cNvPicPr>
            <a:picLocks noChangeAspect="1" noChangeArrowheads="1"/>
          </p:cNvPicPr>
          <p:nvPr/>
        </p:nvPicPr>
        <p:blipFill>
          <a:blip r:embed="rId4" cstate="print"/>
          <a:srcRect/>
          <a:stretch>
            <a:fillRect/>
          </a:stretch>
        </p:blipFill>
        <p:spPr bwMode="auto">
          <a:xfrm>
            <a:off x="920750" y="4495800"/>
            <a:ext cx="1289050" cy="1447800"/>
          </a:xfrm>
          <a:prstGeom prst="rect">
            <a:avLst/>
          </a:prstGeom>
          <a:noFill/>
          <a:ln w="9525">
            <a:noFill/>
            <a:miter lim="800000"/>
            <a:headEnd/>
            <a:tailEnd/>
          </a:ln>
        </p:spPr>
      </p:pic>
      <p:pic>
        <p:nvPicPr>
          <p:cNvPr id="20490" name="Picture 10" descr="2045_articleimage"/>
          <p:cNvPicPr>
            <a:picLocks noChangeAspect="1" noChangeArrowheads="1"/>
          </p:cNvPicPr>
          <p:nvPr/>
        </p:nvPicPr>
        <p:blipFill>
          <a:blip r:embed="rId5" cstate="print"/>
          <a:srcRect/>
          <a:stretch>
            <a:fillRect/>
          </a:stretch>
        </p:blipFill>
        <p:spPr bwMode="auto">
          <a:xfrm>
            <a:off x="4572000" y="4343400"/>
            <a:ext cx="1266825" cy="1771650"/>
          </a:xfrm>
          <a:prstGeom prst="rect">
            <a:avLst/>
          </a:prstGeom>
          <a:noFill/>
          <a:ln w="9525">
            <a:noFill/>
            <a:miter lim="800000"/>
            <a:headEnd/>
            <a:tailEnd/>
          </a:ln>
        </p:spPr>
      </p:pic>
      <p:pic>
        <p:nvPicPr>
          <p:cNvPr id="20492" name="Picture 12" descr="renan01"/>
          <p:cNvPicPr>
            <a:picLocks noChangeAspect="1" noChangeArrowheads="1"/>
          </p:cNvPicPr>
          <p:nvPr/>
        </p:nvPicPr>
        <p:blipFill>
          <a:blip r:embed="rId6" cstate="print"/>
          <a:srcRect/>
          <a:stretch>
            <a:fillRect/>
          </a:stretch>
        </p:blipFill>
        <p:spPr bwMode="auto">
          <a:xfrm>
            <a:off x="1981200" y="1447800"/>
            <a:ext cx="1484313" cy="1905000"/>
          </a:xfrm>
          <a:prstGeom prst="rect">
            <a:avLst/>
          </a:prstGeom>
          <a:noFill/>
          <a:ln w="9525">
            <a:noFill/>
            <a:miter lim="800000"/>
            <a:headEnd/>
            <a:tailEnd/>
          </a:ln>
        </p:spPr>
      </p:pic>
      <p:pic>
        <p:nvPicPr>
          <p:cNvPr id="20494" name="Picture 14" descr="concil"/>
          <p:cNvPicPr>
            <a:picLocks noChangeAspect="1" noChangeArrowheads="1"/>
          </p:cNvPicPr>
          <p:nvPr/>
        </p:nvPicPr>
        <p:blipFill>
          <a:blip r:embed="rId7" cstate="print"/>
          <a:srcRect/>
          <a:stretch>
            <a:fillRect/>
          </a:stretch>
        </p:blipFill>
        <p:spPr bwMode="auto">
          <a:xfrm>
            <a:off x="6324600" y="1600200"/>
            <a:ext cx="2219325" cy="14747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485"/>
                                        </p:tgtEl>
                                        <p:attrNameLst>
                                          <p:attrName>style.visibility</p:attrName>
                                        </p:attrNameLst>
                                      </p:cBhvr>
                                      <p:to>
                                        <p:strVal val="visible"/>
                                      </p:to>
                                    </p:set>
                                    <p:anim to="" calcmode="lin" valueType="num">
                                      <p:cBhvr>
                                        <p:cTn id="7" dur="1" fill="hold"/>
                                        <p:tgtEl>
                                          <p:spTgt spid="2048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0484"/>
                                        </p:tgtEl>
                                        <p:attrNameLst>
                                          <p:attrName>style.visibility</p:attrName>
                                        </p:attrNameLst>
                                      </p:cBhvr>
                                      <p:to>
                                        <p:strVal val="visible"/>
                                      </p:to>
                                    </p:set>
                                    <p:anim to="" calcmode="lin" valueType="num">
                                      <p:cBhvr>
                                        <p:cTn id="10" dur="1" fill="hold"/>
                                        <p:tgtEl>
                                          <p:spTgt spid="2048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0486">
                                            <p:txEl>
                                              <p:pRg st="0" end="0"/>
                                            </p:txEl>
                                          </p:spTgt>
                                        </p:tgtEl>
                                        <p:attrNameLst>
                                          <p:attrName>style.visibility</p:attrName>
                                        </p:attrNameLst>
                                      </p:cBhvr>
                                      <p:to>
                                        <p:strVal val="visible"/>
                                      </p:to>
                                    </p:set>
                                    <p:anim to="" calcmode="lin" valueType="num">
                                      <p:cBhvr>
                                        <p:cTn id="13" dur="1" fill="hold"/>
                                        <p:tgtEl>
                                          <p:spTgt spid="20486">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0488"/>
                                        </p:tgtEl>
                                        <p:attrNameLst>
                                          <p:attrName>style.visibility</p:attrName>
                                        </p:attrNameLst>
                                      </p:cBhvr>
                                      <p:to>
                                        <p:strVal val="visible"/>
                                      </p:to>
                                    </p:set>
                                    <p:anim to="" calcmode="lin" valueType="num">
                                      <p:cBhvr>
                                        <p:cTn id="16" dur="1" fill="hold"/>
                                        <p:tgtEl>
                                          <p:spTgt spid="20488"/>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20490"/>
                                        </p:tgtEl>
                                        <p:attrNameLst>
                                          <p:attrName>style.visibility</p:attrName>
                                        </p:attrNameLst>
                                      </p:cBhvr>
                                      <p:to>
                                        <p:strVal val="visible"/>
                                      </p:to>
                                    </p:set>
                                    <p:anim to="" calcmode="lin" valueType="num">
                                      <p:cBhvr>
                                        <p:cTn id="19" dur="1" fill="hold"/>
                                        <p:tgtEl>
                                          <p:spTgt spid="20490"/>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20492"/>
                                        </p:tgtEl>
                                        <p:attrNameLst>
                                          <p:attrName>style.visibility</p:attrName>
                                        </p:attrNameLst>
                                      </p:cBhvr>
                                      <p:to>
                                        <p:strVal val="visible"/>
                                      </p:to>
                                    </p:set>
                                    <p:anim to="" calcmode="lin" valueType="num">
                                      <p:cBhvr>
                                        <p:cTn id="22" dur="1" fill="hold"/>
                                        <p:tgtEl>
                                          <p:spTgt spid="20492"/>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20494"/>
                                        </p:tgtEl>
                                        <p:attrNameLst>
                                          <p:attrName>style.visibility</p:attrName>
                                        </p:attrNameLst>
                                      </p:cBhvr>
                                      <p:to>
                                        <p:strVal val="visible"/>
                                      </p:to>
                                    </p:set>
                                    <p:anim to="" calcmode="lin" valueType="num">
                                      <p:cBhvr>
                                        <p:cTn id="25" dur="1" fill="hold"/>
                                        <p:tgtEl>
                                          <p:spTgt spid="204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Ezine"/>
          <p:cNvPicPr>
            <a:picLocks noChangeAspect="1" noChangeArrowheads="1"/>
          </p:cNvPicPr>
          <p:nvPr/>
        </p:nvPicPr>
        <p:blipFill>
          <a:blip r:embed="rId2" cstate="print">
            <a:lum bright="70000" contrast="-70000"/>
          </a:blip>
          <a:srcRect/>
          <a:stretch>
            <a:fillRect/>
          </a:stretch>
        </p:blipFill>
        <p:spPr bwMode="auto">
          <a:xfrm>
            <a:off x="0" y="228600"/>
            <a:ext cx="9144000" cy="6629400"/>
          </a:xfrm>
          <a:prstGeom prst="rect">
            <a:avLst/>
          </a:prstGeom>
          <a:noFill/>
          <a:ln w="9525">
            <a:noFill/>
            <a:miter lim="800000"/>
            <a:headEnd/>
            <a:tailEnd/>
          </a:ln>
        </p:spPr>
      </p:pic>
      <p:sp>
        <p:nvSpPr>
          <p:cNvPr id="22531"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22532"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b="1">
                <a:latin typeface="Times New Roman" pitchFamily="18" charset="0"/>
              </a:rPr>
              <a:t>Begin a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E-Zine</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531"/>
                                        </p:tgtEl>
                                        <p:attrNameLst>
                                          <p:attrName>style.visibility</p:attrName>
                                        </p:attrNameLst>
                                      </p:cBhvr>
                                      <p:to>
                                        <p:strVal val="visible"/>
                                      </p:to>
                                    </p:set>
                                    <p:anim to="" calcmode="lin" valueType="num">
                                      <p:cBhvr>
                                        <p:cTn id="7" dur="1" fill="hold"/>
                                        <p:tgtEl>
                                          <p:spTgt spid="2253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2532"/>
                                        </p:tgtEl>
                                        <p:attrNameLst>
                                          <p:attrName>style.visibility</p:attrName>
                                        </p:attrNameLst>
                                      </p:cBhvr>
                                      <p:to>
                                        <p:strVal val="visible"/>
                                      </p:to>
                                    </p:set>
                                    <p:anim to="" calcmode="lin" valueType="num">
                                      <p:cBhvr>
                                        <p:cTn id="10" dur="1" fill="hold"/>
                                        <p:tgtEl>
                                          <p:spTgt spid="2253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anada_flag_sunset"/>
          <p:cNvPicPr>
            <a:picLocks noChangeAspect="1" noChangeArrowheads="1"/>
          </p:cNvPicPr>
          <p:nvPr/>
        </p:nvPicPr>
        <p:blipFill>
          <a:blip r:embed="rId2" cstate="print">
            <a:lum bright="70000" contrast="-70000"/>
          </a:blip>
          <a:srcRect/>
          <a:stretch>
            <a:fillRect/>
          </a:stretch>
        </p:blipFill>
        <p:spPr bwMode="auto">
          <a:xfrm>
            <a:off x="0" y="-4763"/>
            <a:ext cx="9144000" cy="6867526"/>
          </a:xfrm>
          <a:prstGeom prst="rect">
            <a:avLst/>
          </a:prstGeom>
          <a:noFill/>
          <a:ln w="9525">
            <a:noFill/>
            <a:miter lim="800000"/>
            <a:headEnd/>
            <a:tailEnd/>
          </a:ln>
        </p:spPr>
      </p:pic>
      <p:sp>
        <p:nvSpPr>
          <p:cNvPr id="26628" name="Rectangle 4"/>
          <p:cNvSpPr>
            <a:spLocks noGrp="1" noChangeArrowheads="1"/>
          </p:cNvSpPr>
          <p:nvPr>
            <p:ph type="title"/>
          </p:nvPr>
        </p:nvSpPr>
        <p:spPr/>
        <p:txBody>
          <a:bodyPr/>
          <a:lstStyle/>
          <a:p>
            <a:pPr eaLnBrk="1" hangingPunct="1"/>
            <a:r>
              <a:rPr lang="en-US" b="1" smtClean="0">
                <a:solidFill>
                  <a:schemeClr val="accent2"/>
                </a:solidFill>
                <a:latin typeface="Times New Roman" pitchFamily="18" charset="0"/>
              </a:rPr>
              <a:t>Canada and You</a:t>
            </a:r>
          </a:p>
        </p:txBody>
      </p:sp>
      <p:sp>
        <p:nvSpPr>
          <p:cNvPr id="26630" name="Text Box 6"/>
          <p:cNvSpPr txBox="1">
            <a:spLocks noChangeArrowheads="1"/>
          </p:cNvSpPr>
          <p:nvPr/>
        </p:nvSpPr>
        <p:spPr bwMode="auto">
          <a:xfrm>
            <a:off x="0" y="2209800"/>
            <a:ext cx="9144000" cy="1552575"/>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What does Canada mean to you…?</a:t>
            </a:r>
          </a:p>
          <a:p>
            <a:pPr algn="ctr">
              <a:spcBef>
                <a:spcPct val="50000"/>
              </a:spcBef>
            </a:pPr>
            <a:endParaRPr lang="en-US" sz="2400" b="1">
              <a:latin typeface="Times New Roman" pitchFamily="18" charset="0"/>
            </a:endParaRPr>
          </a:p>
          <a:p>
            <a:pPr algn="ctr">
              <a:spcBef>
                <a:spcPct val="50000"/>
              </a:spcBef>
            </a:pPr>
            <a:r>
              <a:rPr lang="en-US" sz="2400" b="1">
                <a:latin typeface="Times New Roman" pitchFamily="18" charset="0"/>
              </a:rPr>
              <a:t>Make a list of at least five responses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6629"/>
                                        </p:tgtEl>
                                        <p:attrNameLst>
                                          <p:attrName>style.visibility</p:attrName>
                                        </p:attrNameLst>
                                      </p:cBhvr>
                                      <p:to>
                                        <p:strVal val="visible"/>
                                      </p:to>
                                    </p:set>
                                    <p:anim to="" calcmode="lin" valueType="num">
                                      <p:cBhvr>
                                        <p:cTn id="7" dur="1" fill="hold"/>
                                        <p:tgtEl>
                                          <p:spTgt spid="2662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6628"/>
                                        </p:tgtEl>
                                        <p:attrNameLst>
                                          <p:attrName>style.visibility</p:attrName>
                                        </p:attrNameLst>
                                      </p:cBhvr>
                                      <p:to>
                                        <p:strVal val="visible"/>
                                      </p:to>
                                    </p:set>
                                    <p:anim to="" calcmode="lin" valueType="num">
                                      <p:cBhvr>
                                        <p:cTn id="10" dur="1" fill="hold"/>
                                        <p:tgtEl>
                                          <p:spTgt spid="2662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6630">
                                            <p:txEl>
                                              <p:pRg st="0" end="0"/>
                                            </p:txEl>
                                          </p:spTgt>
                                        </p:tgtEl>
                                        <p:attrNameLst>
                                          <p:attrName>style.visibility</p:attrName>
                                        </p:attrNameLst>
                                      </p:cBhvr>
                                      <p:to>
                                        <p:strVal val="visible"/>
                                      </p:to>
                                    </p:set>
                                    <p:anim to="" calcmode="lin" valueType="num">
                                      <p:cBhvr>
                                        <p:cTn id="13" dur="1" fill="hold"/>
                                        <p:tgtEl>
                                          <p:spTgt spid="26630">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6630">
                                            <p:txEl>
                                              <p:pRg st="2" end="2"/>
                                            </p:txEl>
                                          </p:spTgt>
                                        </p:tgtEl>
                                        <p:attrNameLst>
                                          <p:attrName>style.visibility</p:attrName>
                                        </p:attrNameLst>
                                      </p:cBhvr>
                                      <p:to>
                                        <p:strVal val="visible"/>
                                      </p:to>
                                    </p:set>
                                    <p:anim to="" calcmode="lin" valueType="num">
                                      <p:cBhvr>
                                        <p:cTn id="16" dur="1" fill="hold"/>
                                        <p:tgtEl>
                                          <p:spTgt spid="26630">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anada_flag_sunset"/>
          <p:cNvPicPr>
            <a:picLocks noChangeAspect="1" noChangeArrowheads="1"/>
          </p:cNvPicPr>
          <p:nvPr/>
        </p:nvPicPr>
        <p:blipFill>
          <a:blip r:embed="rId2" cstate="print">
            <a:lum bright="70000" contrast="-70000"/>
          </a:blip>
          <a:srcRect/>
          <a:stretch>
            <a:fillRect/>
          </a:stretch>
        </p:blipFill>
        <p:spPr bwMode="auto">
          <a:xfrm>
            <a:off x="0" y="-9525"/>
            <a:ext cx="9144000" cy="6867525"/>
          </a:xfrm>
          <a:prstGeom prst="rect">
            <a:avLst/>
          </a:prstGeom>
          <a:noFill/>
          <a:ln w="9525">
            <a:noFill/>
            <a:miter lim="800000"/>
            <a:headEnd/>
            <a:tailEnd/>
          </a:ln>
        </p:spPr>
      </p:pic>
      <p:sp>
        <p:nvSpPr>
          <p:cNvPr id="25603" name="Rectangle 3"/>
          <p:cNvSpPr>
            <a:spLocks noGrp="1" noChangeArrowheads="1"/>
          </p:cNvSpPr>
          <p:nvPr>
            <p:ph type="title"/>
          </p:nvPr>
        </p:nvSpPr>
        <p:spPr>
          <a:xfrm>
            <a:off x="0" y="76200"/>
            <a:ext cx="9144000" cy="1143000"/>
          </a:xfrm>
          <a:noFill/>
        </p:spPr>
        <p:txBody>
          <a:bodyPr/>
          <a:lstStyle/>
          <a:p>
            <a:pPr eaLnBrk="1" hangingPunct="1"/>
            <a:r>
              <a:rPr lang="en-US" sz="3600" b="1" smtClean="0">
                <a:solidFill>
                  <a:srgbClr val="FF0000"/>
                </a:solidFill>
                <a:latin typeface="Times New Roman" pitchFamily="18" charset="0"/>
              </a:rPr>
              <a:t>What Are Some Understandings of Nation?</a:t>
            </a:r>
          </a:p>
        </p:txBody>
      </p:sp>
      <p:sp>
        <p:nvSpPr>
          <p:cNvPr id="25604" name="Text Box 4"/>
          <p:cNvSpPr txBox="1">
            <a:spLocks noChangeArrowheads="1"/>
          </p:cNvSpPr>
          <p:nvPr/>
        </p:nvSpPr>
        <p:spPr bwMode="auto">
          <a:xfrm>
            <a:off x="4191000" y="1200150"/>
            <a:ext cx="4953000" cy="4492625"/>
          </a:xfrm>
          <a:prstGeom prst="rect">
            <a:avLst/>
          </a:prstGeom>
          <a:noFill/>
          <a:ln w="9525">
            <a:noFill/>
            <a:miter lim="800000"/>
            <a:headEnd/>
            <a:tailEnd/>
          </a:ln>
        </p:spPr>
        <p:txBody>
          <a:bodyPr>
            <a:spAutoFit/>
          </a:bodyPr>
          <a:lstStyle/>
          <a:p>
            <a:r>
              <a:rPr lang="en-US" sz="1600" b="1">
                <a:latin typeface="Times New Roman" pitchFamily="18" charset="0"/>
              </a:rPr>
              <a:t>Momentarily, you will be numbered off </a:t>
            </a:r>
            <a:r>
              <a:rPr lang="en-US" sz="1600" b="1" i="1">
                <a:solidFill>
                  <a:schemeClr val="hlink"/>
                </a:solidFill>
                <a:latin typeface="Times New Roman" pitchFamily="18" charset="0"/>
              </a:rPr>
              <a:t>one</a:t>
            </a:r>
            <a:r>
              <a:rPr lang="en-US" sz="1600" b="1">
                <a:solidFill>
                  <a:schemeClr val="hlink"/>
                </a:solidFill>
                <a:latin typeface="Times New Roman" pitchFamily="18" charset="0"/>
              </a:rPr>
              <a:t> </a:t>
            </a:r>
            <a:r>
              <a:rPr lang="en-US" sz="1600" b="1" i="1">
                <a:solidFill>
                  <a:schemeClr val="hlink"/>
                </a:solidFill>
                <a:latin typeface="Times New Roman" pitchFamily="18" charset="0"/>
              </a:rPr>
              <a:t>through</a:t>
            </a:r>
            <a:r>
              <a:rPr lang="en-US" sz="1600" b="1">
                <a:solidFill>
                  <a:schemeClr val="hlink"/>
                </a:solidFill>
                <a:latin typeface="Times New Roman" pitchFamily="18" charset="0"/>
              </a:rPr>
              <a:t> </a:t>
            </a:r>
            <a:r>
              <a:rPr lang="en-US" sz="1600" b="1" i="1">
                <a:solidFill>
                  <a:schemeClr val="hlink"/>
                </a:solidFill>
                <a:latin typeface="Times New Roman" pitchFamily="18" charset="0"/>
              </a:rPr>
              <a:t>four</a:t>
            </a:r>
            <a:r>
              <a:rPr lang="en-US" sz="1600" b="1">
                <a:latin typeface="Times New Roman" pitchFamily="18" charset="0"/>
              </a:rPr>
              <a:t>.  Each of you will go to one of the four assigned EXPERT groups and complete a summary (in point form) of your section on the handout provided.   You will have approximately 15-20 minutes to do this.</a:t>
            </a:r>
          </a:p>
          <a:p>
            <a:endParaRPr lang="en-US" sz="1600" b="1">
              <a:latin typeface="Times New Roman" pitchFamily="18" charset="0"/>
            </a:endParaRPr>
          </a:p>
          <a:p>
            <a:pPr lvl="1"/>
            <a:r>
              <a:rPr lang="en-US" sz="1600" b="1">
                <a:latin typeface="Times New Roman" pitchFamily="18" charset="0"/>
              </a:rPr>
              <a:t>#1 – </a:t>
            </a:r>
            <a:r>
              <a:rPr lang="en-US" sz="1600" b="1" i="1">
                <a:latin typeface="Times New Roman" pitchFamily="18" charset="0"/>
              </a:rPr>
              <a:t>Language (Page 25)</a:t>
            </a:r>
          </a:p>
          <a:p>
            <a:pPr lvl="1"/>
            <a:r>
              <a:rPr lang="en-US" sz="1600" b="1">
                <a:latin typeface="Times New Roman" pitchFamily="18" charset="0"/>
              </a:rPr>
              <a:t>#2 – </a:t>
            </a:r>
            <a:r>
              <a:rPr lang="en-US" sz="1600" b="1" i="1">
                <a:latin typeface="Times New Roman" pitchFamily="18" charset="0"/>
              </a:rPr>
              <a:t>Ethnicity/Cultural/Religion (Pages 26-27)</a:t>
            </a:r>
          </a:p>
          <a:p>
            <a:pPr lvl="1"/>
            <a:r>
              <a:rPr lang="en-US" sz="1600" b="1">
                <a:latin typeface="Times New Roman" pitchFamily="18" charset="0"/>
              </a:rPr>
              <a:t>#3 – </a:t>
            </a:r>
            <a:r>
              <a:rPr lang="en-US" sz="1600" b="1" i="1">
                <a:latin typeface="Times New Roman" pitchFamily="18" charset="0"/>
              </a:rPr>
              <a:t>Geography/Land/Spirituality (Pages 27-28)</a:t>
            </a:r>
          </a:p>
          <a:p>
            <a:pPr lvl="1"/>
            <a:r>
              <a:rPr lang="en-US" sz="1600" b="1" i="1">
                <a:latin typeface="Times New Roman" pitchFamily="18" charset="0"/>
              </a:rPr>
              <a:t>#4 – Politics (Page 29)</a:t>
            </a:r>
          </a:p>
          <a:p>
            <a:endParaRPr lang="en-US" sz="1600" b="1">
              <a:latin typeface="Times New Roman" pitchFamily="18" charset="0"/>
            </a:endParaRPr>
          </a:p>
          <a:p>
            <a:r>
              <a:rPr lang="en-US" sz="1600" b="1">
                <a:latin typeface="Times New Roman" pitchFamily="18" charset="0"/>
              </a:rPr>
              <a:t>Use your own understanding of Canada to complete the third column.</a:t>
            </a:r>
          </a:p>
          <a:p>
            <a:endParaRPr lang="en-US" sz="1600" b="1">
              <a:latin typeface="Times New Roman" pitchFamily="18" charset="0"/>
            </a:endParaRPr>
          </a:p>
          <a:p>
            <a:r>
              <a:rPr lang="en-US" sz="1600" b="1">
                <a:latin typeface="Times New Roman" pitchFamily="18" charset="0"/>
              </a:rPr>
              <a:t>When finished, return to your original group of four and share your EXPERTISE with your other three group members.  They will do the same for you.  When you are done, your chart WILL be filled in completely.</a:t>
            </a:r>
          </a:p>
        </p:txBody>
      </p:sp>
      <p:sp>
        <p:nvSpPr>
          <p:cNvPr id="25605" name="Text Box 5"/>
          <p:cNvSpPr txBox="1">
            <a:spLocks noChangeArrowheads="1"/>
          </p:cNvSpPr>
          <p:nvPr/>
        </p:nvSpPr>
        <p:spPr bwMode="auto">
          <a:xfrm>
            <a:off x="533400" y="5791200"/>
            <a:ext cx="3048000" cy="366713"/>
          </a:xfrm>
          <a:prstGeom prst="rect">
            <a:avLst/>
          </a:prstGeom>
          <a:noFill/>
          <a:ln w="9525">
            <a:noFill/>
            <a:miter lim="800000"/>
            <a:headEnd/>
            <a:tailEnd/>
          </a:ln>
        </p:spPr>
        <p:txBody>
          <a:bodyPr>
            <a:spAutoFit/>
          </a:bodyPr>
          <a:lstStyle/>
          <a:p>
            <a:r>
              <a:rPr lang="en-US" b="1">
                <a:latin typeface="Times New Roman" pitchFamily="18" charset="0"/>
              </a:rPr>
              <a:t>Get into groups of four…</a:t>
            </a:r>
          </a:p>
        </p:txBody>
      </p:sp>
      <p:sp>
        <p:nvSpPr>
          <p:cNvPr id="25607" name="Text Box 7"/>
          <p:cNvSpPr txBox="1">
            <a:spLocks noChangeArrowheads="1"/>
          </p:cNvSpPr>
          <p:nvPr/>
        </p:nvSpPr>
        <p:spPr bwMode="auto">
          <a:xfrm>
            <a:off x="4191000" y="5911850"/>
            <a:ext cx="4724400" cy="641350"/>
          </a:xfrm>
          <a:prstGeom prst="rect">
            <a:avLst/>
          </a:prstGeom>
          <a:noFill/>
          <a:ln w="9525">
            <a:noFill/>
            <a:miter lim="800000"/>
            <a:headEnd/>
            <a:tailEnd/>
          </a:ln>
        </p:spPr>
        <p:txBody>
          <a:bodyPr>
            <a:spAutoFit/>
          </a:bodyPr>
          <a:lstStyle/>
          <a:p>
            <a:pPr algn="ctr">
              <a:spcBef>
                <a:spcPct val="50000"/>
              </a:spcBef>
            </a:pPr>
            <a:r>
              <a:rPr lang="en-US" b="1">
                <a:solidFill>
                  <a:schemeClr val="accent2"/>
                </a:solidFill>
                <a:latin typeface="Times New Roman" pitchFamily="18" charset="0"/>
              </a:rPr>
              <a:t>When the chart is complete, go back and complete the </a:t>
            </a:r>
            <a:r>
              <a:rPr lang="en-US" b="1" i="1">
                <a:solidFill>
                  <a:schemeClr val="accent2"/>
                </a:solidFill>
                <a:latin typeface="Times New Roman" pitchFamily="18" charset="0"/>
              </a:rPr>
              <a:t>Activities</a:t>
            </a:r>
            <a:r>
              <a:rPr lang="en-US" b="1">
                <a:solidFill>
                  <a:schemeClr val="accent2"/>
                </a:solidFill>
                <a:latin typeface="Times New Roman" pitchFamily="18" charset="0"/>
              </a:rPr>
              <a:t> for your assigned pages</a:t>
            </a:r>
          </a:p>
        </p:txBody>
      </p:sp>
      <p:pic>
        <p:nvPicPr>
          <p:cNvPr id="25608" name="Picture 8"/>
          <p:cNvPicPr>
            <a:picLocks noChangeAspect="1" noChangeArrowheads="1"/>
          </p:cNvPicPr>
          <p:nvPr/>
        </p:nvPicPr>
        <p:blipFill>
          <a:blip r:embed="rId3" cstate="print"/>
          <a:srcRect/>
          <a:stretch>
            <a:fillRect/>
          </a:stretch>
        </p:blipFill>
        <p:spPr bwMode="auto">
          <a:xfrm>
            <a:off x="228600" y="1219200"/>
            <a:ext cx="3621088" cy="4119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 to="" calcmode="lin" valueType="num">
                                      <p:cBhvr>
                                        <p:cTn id="7" dur="1" fill="hold"/>
                                        <p:tgtEl>
                                          <p:spTgt spid="2560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5603"/>
                                        </p:tgtEl>
                                        <p:attrNameLst>
                                          <p:attrName>style.visibility</p:attrName>
                                        </p:attrNameLst>
                                      </p:cBhvr>
                                      <p:to>
                                        <p:strVal val="visible"/>
                                      </p:to>
                                    </p:set>
                                    <p:anim to="" calcmode="lin" valueType="num">
                                      <p:cBhvr>
                                        <p:cTn id="10" dur="1" fill="hold"/>
                                        <p:tgtEl>
                                          <p:spTgt spid="2560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5605"/>
                                        </p:tgtEl>
                                        <p:attrNameLst>
                                          <p:attrName>style.visibility</p:attrName>
                                        </p:attrNameLst>
                                      </p:cBhvr>
                                      <p:to>
                                        <p:strVal val="visible"/>
                                      </p:to>
                                    </p:set>
                                    <p:anim to="" calcmode="lin" valueType="num">
                                      <p:cBhvr>
                                        <p:cTn id="13" dur="1" fill="hold"/>
                                        <p:tgtEl>
                                          <p:spTgt spid="25605"/>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25604"/>
                                        </p:tgtEl>
                                        <p:attrNameLst>
                                          <p:attrName>style.visibility</p:attrName>
                                        </p:attrNameLst>
                                      </p:cBhvr>
                                      <p:to>
                                        <p:strVal val="visible"/>
                                      </p:to>
                                    </p:set>
                                    <p:anim to="" calcmode="lin" valueType="num">
                                      <p:cBhvr>
                                        <p:cTn id="18" dur="1" fill="hold"/>
                                        <p:tgtEl>
                                          <p:spTgt spid="25604"/>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5607">
                                            <p:txEl>
                                              <p:pRg st="0" end="0"/>
                                            </p:txEl>
                                          </p:spTgt>
                                        </p:tgtEl>
                                        <p:attrNameLst>
                                          <p:attrName>style.visibility</p:attrName>
                                        </p:attrNameLst>
                                      </p:cBhvr>
                                      <p:to>
                                        <p:strVal val="visible"/>
                                      </p:to>
                                    </p:set>
                                    <p:anim to="" calcmode="lin" valueType="num">
                                      <p:cBhvr>
                                        <p:cTn id="21" dur="1" fill="hold"/>
                                        <p:tgtEl>
                                          <p:spTgt spid="25607">
                                            <p:txEl>
                                              <p:pRg st="0" end="0"/>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25608"/>
                                        </p:tgtEl>
                                        <p:attrNameLst>
                                          <p:attrName>style.visibility</p:attrName>
                                        </p:attrNameLst>
                                      </p:cBhvr>
                                      <p:to>
                                        <p:strVal val="visible"/>
                                      </p:to>
                                    </p:set>
                                    <p:anim to="" calcmode="lin" valueType="num">
                                      <p:cBhvr>
                                        <p:cTn id="24" dur="1" fill="hold"/>
                                        <p:tgtEl>
                                          <p:spTgt spid="2560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4" grpId="0"/>
      <p:bldP spid="2560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ibet-fla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8675" name="Rectangle 3"/>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Understandings of Nation?</a:t>
            </a:r>
          </a:p>
        </p:txBody>
      </p:sp>
      <p:sp>
        <p:nvSpPr>
          <p:cNvPr id="28676" name="Text Box 4"/>
          <p:cNvSpPr txBox="1">
            <a:spLocks noChangeArrowheads="1"/>
          </p:cNvSpPr>
          <p:nvPr/>
        </p:nvSpPr>
        <p:spPr bwMode="auto">
          <a:xfrm>
            <a:off x="0" y="31242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Read the 1975 Dene declaration on page 29…</a:t>
            </a:r>
          </a:p>
        </p:txBody>
      </p:sp>
      <p:sp>
        <p:nvSpPr>
          <p:cNvPr id="28677" name="Text Box 5"/>
          <p:cNvSpPr txBox="1">
            <a:spLocks noChangeArrowheads="1"/>
          </p:cNvSpPr>
          <p:nvPr/>
        </p:nvSpPr>
        <p:spPr bwMode="auto">
          <a:xfrm>
            <a:off x="0" y="16764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Review the photographs and captions on page 27</a:t>
            </a:r>
          </a:p>
        </p:txBody>
      </p:sp>
      <p:sp>
        <p:nvSpPr>
          <p:cNvPr id="28678" name="Text Box 6"/>
          <p:cNvSpPr txBox="1">
            <a:spLocks noChangeArrowheads="1"/>
          </p:cNvSpPr>
          <p:nvPr/>
        </p:nvSpPr>
        <p:spPr bwMode="auto">
          <a:xfrm>
            <a:off x="0" y="3962400"/>
            <a:ext cx="9144000" cy="25304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What reasons do the Dene give for wanting to be considered a nation by the world community?</a:t>
            </a: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rPr>
              <a:t>Do the Dene have as much right as Tibetans to call themselves a nation?</a:t>
            </a: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rPr>
              <a:t>If the Dene were given this consideration, what might be the impact on Canada?</a:t>
            </a:r>
          </a:p>
        </p:txBody>
      </p:sp>
      <p:sp>
        <p:nvSpPr>
          <p:cNvPr id="28679" name="Text Box 7"/>
          <p:cNvSpPr txBox="1">
            <a:spLocks noChangeArrowheads="1"/>
          </p:cNvSpPr>
          <p:nvPr/>
        </p:nvSpPr>
        <p:spPr bwMode="auto">
          <a:xfrm>
            <a:off x="0" y="24384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Do you think Tibetans have the right to call themselves a 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 to="" calcmode="lin" valueType="num">
                                      <p:cBhvr>
                                        <p:cTn id="7" dur="1" fill="hold"/>
                                        <p:tgtEl>
                                          <p:spTgt spid="2867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8675"/>
                                        </p:tgtEl>
                                        <p:attrNameLst>
                                          <p:attrName>style.visibility</p:attrName>
                                        </p:attrNameLst>
                                      </p:cBhvr>
                                      <p:to>
                                        <p:strVal val="visible"/>
                                      </p:to>
                                    </p:set>
                                    <p:anim to="" calcmode="lin" valueType="num">
                                      <p:cBhvr>
                                        <p:cTn id="10" dur="1" fill="hold"/>
                                        <p:tgtEl>
                                          <p:spTgt spid="2867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8677"/>
                                        </p:tgtEl>
                                        <p:attrNameLst>
                                          <p:attrName>style.visibility</p:attrName>
                                        </p:attrNameLst>
                                      </p:cBhvr>
                                      <p:to>
                                        <p:strVal val="visible"/>
                                      </p:to>
                                    </p:set>
                                    <p:anim to="" calcmode="lin" valueType="num">
                                      <p:cBhvr>
                                        <p:cTn id="13" dur="1" fill="hold"/>
                                        <p:tgtEl>
                                          <p:spTgt spid="28677"/>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28679"/>
                                        </p:tgtEl>
                                        <p:attrNameLst>
                                          <p:attrName>style.visibility</p:attrName>
                                        </p:attrNameLst>
                                      </p:cBhvr>
                                      <p:to>
                                        <p:strVal val="visible"/>
                                      </p:to>
                                    </p:set>
                                    <p:anim to="" calcmode="lin" valueType="num">
                                      <p:cBhvr>
                                        <p:cTn id="18" dur="1" fill="hold"/>
                                        <p:tgtEl>
                                          <p:spTgt spid="28679"/>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28676"/>
                                        </p:tgtEl>
                                        <p:attrNameLst>
                                          <p:attrName>style.visibility</p:attrName>
                                        </p:attrNameLst>
                                      </p:cBhvr>
                                      <p:to>
                                        <p:strVal val="visible"/>
                                      </p:to>
                                    </p:set>
                                    <p:anim to="" calcmode="lin" valueType="num">
                                      <p:cBhvr>
                                        <p:cTn id="23" dur="1" fill="hold"/>
                                        <p:tgtEl>
                                          <p:spTgt spid="28676"/>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28678">
                                            <p:txEl>
                                              <p:pRg st="0" end="0"/>
                                            </p:txEl>
                                          </p:spTgt>
                                        </p:tgtEl>
                                        <p:attrNameLst>
                                          <p:attrName>style.visibility</p:attrName>
                                        </p:attrNameLst>
                                      </p:cBhvr>
                                      <p:to>
                                        <p:strVal val="visible"/>
                                      </p:to>
                                    </p:set>
                                    <p:anim to="" calcmode="lin" valueType="num">
                                      <p:cBhvr>
                                        <p:cTn id="28" dur="1" fill="hold"/>
                                        <p:tgtEl>
                                          <p:spTgt spid="28678">
                                            <p:txEl>
                                              <p:pRg st="0" end="0"/>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28678">
                                            <p:txEl>
                                              <p:pRg st="2" end="2"/>
                                            </p:txEl>
                                          </p:spTgt>
                                        </p:tgtEl>
                                        <p:attrNameLst>
                                          <p:attrName>style.visibility</p:attrName>
                                        </p:attrNameLst>
                                      </p:cBhvr>
                                      <p:to>
                                        <p:strVal val="visible"/>
                                      </p:to>
                                    </p:set>
                                    <p:anim to="" calcmode="lin" valueType="num">
                                      <p:cBhvr>
                                        <p:cTn id="33" dur="1" fill="hold"/>
                                        <p:tgtEl>
                                          <p:spTgt spid="28678">
                                            <p:txEl>
                                              <p:pRg st="2" end="2"/>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28678">
                                            <p:txEl>
                                              <p:pRg st="4" end="4"/>
                                            </p:txEl>
                                          </p:spTgt>
                                        </p:tgtEl>
                                        <p:attrNameLst>
                                          <p:attrName>style.visibility</p:attrName>
                                        </p:attrNameLst>
                                      </p:cBhvr>
                                      <p:to>
                                        <p:strVal val="visible"/>
                                      </p:to>
                                    </p:set>
                                    <p:anim to="" calcmode="lin" valueType="num">
                                      <p:cBhvr>
                                        <p:cTn id="38" dur="1" fill="hold"/>
                                        <p:tgtEl>
                                          <p:spTgt spid="28678">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P spid="28677" grpId="0"/>
      <p:bldP spid="286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nr58-1[1]"/>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9699" name="Rectangle 3"/>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4000" b="1">
                <a:solidFill>
                  <a:schemeClr val="accent2"/>
                </a:solidFill>
                <a:latin typeface="Times New Roman" pitchFamily="18" charset="0"/>
              </a:rPr>
              <a:t>Understandings of Nation</a:t>
            </a:r>
          </a:p>
        </p:txBody>
      </p:sp>
      <p:sp>
        <p:nvSpPr>
          <p:cNvPr id="29701" name="Text Box 5"/>
          <p:cNvSpPr txBox="1">
            <a:spLocks noChangeArrowheads="1"/>
          </p:cNvSpPr>
          <p:nvPr/>
        </p:nvSpPr>
        <p:spPr bwMode="auto">
          <a:xfrm>
            <a:off x="0" y="1676400"/>
            <a:ext cx="9144000" cy="3968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Complete the </a:t>
            </a:r>
            <a:r>
              <a:rPr lang="en-US" sz="2000" b="1" i="1">
                <a:latin typeface="Times New Roman" pitchFamily="18" charset="0"/>
              </a:rPr>
              <a:t>Recall</a:t>
            </a:r>
            <a:r>
              <a:rPr lang="en-US" sz="2000" b="1">
                <a:latin typeface="Times New Roman" pitchFamily="18" charset="0"/>
              </a:rPr>
              <a:t>…</a:t>
            </a:r>
            <a:r>
              <a:rPr lang="en-US" sz="2000" b="1" i="1">
                <a:latin typeface="Times New Roman" pitchFamily="18" charset="0"/>
              </a:rPr>
              <a:t>Reflect… Respond</a:t>
            </a:r>
            <a:r>
              <a:rPr lang="en-US" sz="2000" b="1">
                <a:latin typeface="Times New Roman" pitchFamily="18" charset="0"/>
              </a:rPr>
              <a:t> on page 29</a:t>
            </a:r>
          </a:p>
        </p:txBody>
      </p:sp>
      <p:sp>
        <p:nvSpPr>
          <p:cNvPr id="29702" name="Text Box 6"/>
          <p:cNvSpPr txBox="1">
            <a:spLocks noChangeArrowheads="1"/>
          </p:cNvSpPr>
          <p:nvPr/>
        </p:nvSpPr>
        <p:spPr bwMode="auto">
          <a:xfrm>
            <a:off x="152400" y="3946525"/>
            <a:ext cx="1981200" cy="10064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You will use the following </a:t>
            </a:r>
            <a:r>
              <a:rPr lang="en-US" sz="2000" b="1" i="1">
                <a:latin typeface="Times New Roman" pitchFamily="18" charset="0"/>
              </a:rPr>
              <a:t>Understandings</a:t>
            </a:r>
            <a:r>
              <a:rPr lang="en-US" sz="2000" b="1">
                <a:latin typeface="Times New Roman" pitchFamily="18" charset="0"/>
              </a:rPr>
              <a:t>:</a:t>
            </a:r>
          </a:p>
        </p:txBody>
      </p:sp>
      <p:sp>
        <p:nvSpPr>
          <p:cNvPr id="29703" name="Text Box 7"/>
          <p:cNvSpPr txBox="1">
            <a:spLocks noChangeArrowheads="1"/>
          </p:cNvSpPr>
          <p:nvPr/>
        </p:nvSpPr>
        <p:spPr bwMode="auto">
          <a:xfrm>
            <a:off x="2743200" y="2498725"/>
            <a:ext cx="1676400" cy="3902075"/>
          </a:xfrm>
          <a:prstGeom prst="rect">
            <a:avLst/>
          </a:prstGeom>
          <a:noFill/>
          <a:ln w="9525">
            <a:noFill/>
            <a:miter lim="800000"/>
            <a:headEnd/>
            <a:tailEnd/>
          </a:ln>
        </p:spPr>
        <p:txBody>
          <a:bodyPr>
            <a:spAutoFit/>
          </a:bodyPr>
          <a:lstStyle/>
          <a:p>
            <a:pPr algn="ctr">
              <a:spcBef>
                <a:spcPct val="50000"/>
              </a:spcBef>
            </a:pPr>
            <a:r>
              <a:rPr lang="en-US" sz="2000" b="1">
                <a:solidFill>
                  <a:schemeClr val="accent2"/>
                </a:solidFill>
                <a:latin typeface="Times New Roman" pitchFamily="18" charset="0"/>
              </a:rPr>
              <a:t>Language</a:t>
            </a:r>
          </a:p>
          <a:p>
            <a:pPr algn="ctr">
              <a:spcBef>
                <a:spcPct val="50000"/>
              </a:spcBef>
            </a:pPr>
            <a:r>
              <a:rPr lang="en-US" sz="2000" b="1">
                <a:solidFill>
                  <a:schemeClr val="accent2"/>
                </a:solidFill>
                <a:latin typeface="Times New Roman" pitchFamily="18" charset="0"/>
              </a:rPr>
              <a:t>Ethnicity</a:t>
            </a:r>
          </a:p>
          <a:p>
            <a:pPr algn="ctr">
              <a:spcBef>
                <a:spcPct val="50000"/>
              </a:spcBef>
            </a:pPr>
            <a:r>
              <a:rPr lang="en-US" sz="2000" b="1">
                <a:solidFill>
                  <a:schemeClr val="accent2"/>
                </a:solidFill>
                <a:latin typeface="Times New Roman" pitchFamily="18" charset="0"/>
              </a:rPr>
              <a:t>Cultural</a:t>
            </a:r>
          </a:p>
          <a:p>
            <a:pPr algn="ctr">
              <a:spcBef>
                <a:spcPct val="50000"/>
              </a:spcBef>
            </a:pPr>
            <a:r>
              <a:rPr lang="en-US" sz="2000" b="1">
                <a:solidFill>
                  <a:schemeClr val="accent2"/>
                </a:solidFill>
                <a:latin typeface="Times New Roman" pitchFamily="18" charset="0"/>
              </a:rPr>
              <a:t>Religion</a:t>
            </a:r>
          </a:p>
          <a:p>
            <a:pPr algn="ctr">
              <a:spcBef>
                <a:spcPct val="50000"/>
              </a:spcBef>
            </a:pPr>
            <a:r>
              <a:rPr lang="en-US" sz="2000" b="1">
                <a:solidFill>
                  <a:schemeClr val="accent2"/>
                </a:solidFill>
                <a:latin typeface="Times New Roman" pitchFamily="18" charset="0"/>
              </a:rPr>
              <a:t>Geography</a:t>
            </a:r>
          </a:p>
          <a:p>
            <a:pPr algn="ctr">
              <a:spcBef>
                <a:spcPct val="50000"/>
              </a:spcBef>
            </a:pPr>
            <a:r>
              <a:rPr lang="en-US" sz="2000" b="1">
                <a:solidFill>
                  <a:schemeClr val="accent2"/>
                </a:solidFill>
                <a:latin typeface="Times New Roman" pitchFamily="18" charset="0"/>
              </a:rPr>
              <a:t>Relationship to the Land</a:t>
            </a:r>
          </a:p>
          <a:p>
            <a:pPr algn="ctr">
              <a:spcBef>
                <a:spcPct val="50000"/>
              </a:spcBef>
            </a:pPr>
            <a:r>
              <a:rPr lang="en-US" sz="2000" b="1">
                <a:solidFill>
                  <a:schemeClr val="accent2"/>
                </a:solidFill>
                <a:latin typeface="Times New Roman" pitchFamily="18" charset="0"/>
              </a:rPr>
              <a:t>Spirituality</a:t>
            </a:r>
          </a:p>
          <a:p>
            <a:pPr algn="ctr">
              <a:spcBef>
                <a:spcPct val="50000"/>
              </a:spcBef>
            </a:pPr>
            <a:r>
              <a:rPr lang="en-US" sz="2000" b="1">
                <a:solidFill>
                  <a:schemeClr val="accent2"/>
                </a:solidFill>
                <a:latin typeface="Times New Roman" pitchFamily="18" charset="0"/>
              </a:rPr>
              <a:t>Politics</a:t>
            </a:r>
          </a:p>
        </p:txBody>
      </p:sp>
      <p:pic>
        <p:nvPicPr>
          <p:cNvPr id="29707" name="Picture 11" descr="quebec-flag"/>
          <p:cNvPicPr>
            <a:picLocks noChangeAspect="1" noChangeArrowheads="1"/>
          </p:cNvPicPr>
          <p:nvPr/>
        </p:nvPicPr>
        <p:blipFill>
          <a:blip r:embed="rId3" cstate="print"/>
          <a:srcRect/>
          <a:stretch>
            <a:fillRect/>
          </a:stretch>
        </p:blipFill>
        <p:spPr bwMode="auto">
          <a:xfrm>
            <a:off x="5562600" y="2286000"/>
            <a:ext cx="2057400" cy="1235075"/>
          </a:xfrm>
          <a:prstGeom prst="rect">
            <a:avLst/>
          </a:prstGeom>
          <a:noFill/>
          <a:ln w="9525">
            <a:noFill/>
            <a:miter lim="800000"/>
            <a:headEnd/>
            <a:tailEnd/>
          </a:ln>
        </p:spPr>
      </p:pic>
      <p:pic>
        <p:nvPicPr>
          <p:cNvPr id="29709" name="Picture 13" descr="france-flag3"/>
          <p:cNvPicPr>
            <a:picLocks noChangeAspect="1" noChangeArrowheads="1"/>
          </p:cNvPicPr>
          <p:nvPr/>
        </p:nvPicPr>
        <p:blipFill>
          <a:blip r:embed="rId4" cstate="print"/>
          <a:srcRect/>
          <a:stretch>
            <a:fillRect/>
          </a:stretch>
        </p:blipFill>
        <p:spPr bwMode="auto">
          <a:xfrm>
            <a:off x="7162800" y="3048000"/>
            <a:ext cx="1600200" cy="1279525"/>
          </a:xfrm>
          <a:prstGeom prst="rect">
            <a:avLst/>
          </a:prstGeom>
          <a:noFill/>
          <a:ln w="9525">
            <a:noFill/>
            <a:miter lim="800000"/>
            <a:headEnd/>
            <a:tailEnd/>
          </a:ln>
        </p:spPr>
      </p:pic>
      <p:pic>
        <p:nvPicPr>
          <p:cNvPr id="29711" name="Picture 15" descr="blue_flag"/>
          <p:cNvPicPr>
            <a:picLocks noChangeAspect="1" noChangeArrowheads="1"/>
          </p:cNvPicPr>
          <p:nvPr/>
        </p:nvPicPr>
        <p:blipFill>
          <a:blip r:embed="rId5" cstate="print"/>
          <a:srcRect/>
          <a:stretch>
            <a:fillRect/>
          </a:stretch>
        </p:blipFill>
        <p:spPr bwMode="auto">
          <a:xfrm>
            <a:off x="5334000" y="3276600"/>
            <a:ext cx="2005013" cy="1296988"/>
          </a:xfrm>
          <a:prstGeom prst="rect">
            <a:avLst/>
          </a:prstGeom>
          <a:noFill/>
          <a:ln w="9525">
            <a:noFill/>
            <a:miter lim="800000"/>
            <a:headEnd/>
            <a:tailEnd/>
          </a:ln>
        </p:spPr>
      </p:pic>
      <p:pic>
        <p:nvPicPr>
          <p:cNvPr id="29713" name="Picture 17" descr="flag"/>
          <p:cNvPicPr>
            <a:picLocks noChangeAspect="1" noChangeArrowheads="1"/>
          </p:cNvPicPr>
          <p:nvPr/>
        </p:nvPicPr>
        <p:blipFill>
          <a:blip r:embed="rId6" cstate="print"/>
          <a:srcRect/>
          <a:stretch>
            <a:fillRect/>
          </a:stretch>
        </p:blipFill>
        <p:spPr bwMode="auto">
          <a:xfrm>
            <a:off x="6667500" y="4267200"/>
            <a:ext cx="2476500" cy="1238250"/>
          </a:xfrm>
          <a:prstGeom prst="rect">
            <a:avLst/>
          </a:prstGeom>
          <a:noFill/>
          <a:ln w="9525">
            <a:noFill/>
            <a:miter lim="800000"/>
            <a:headEnd/>
            <a:tailEnd/>
          </a:ln>
        </p:spPr>
      </p:pic>
      <p:pic>
        <p:nvPicPr>
          <p:cNvPr id="29715" name="Picture 19" descr="large_flag_of_canada"/>
          <p:cNvPicPr>
            <a:picLocks noChangeAspect="1" noChangeArrowheads="1"/>
          </p:cNvPicPr>
          <p:nvPr/>
        </p:nvPicPr>
        <p:blipFill>
          <a:blip r:embed="rId7" cstate="print"/>
          <a:srcRect/>
          <a:stretch>
            <a:fillRect/>
          </a:stretch>
        </p:blipFill>
        <p:spPr bwMode="auto">
          <a:xfrm>
            <a:off x="5105400" y="4572000"/>
            <a:ext cx="1790700" cy="901700"/>
          </a:xfrm>
          <a:prstGeom prst="rect">
            <a:avLst/>
          </a:prstGeom>
          <a:noFill/>
          <a:ln w="9525">
            <a:noFill/>
            <a:miter lim="800000"/>
            <a:headEnd/>
            <a:tailEnd/>
          </a:ln>
        </p:spPr>
      </p:pic>
      <p:pic>
        <p:nvPicPr>
          <p:cNvPr id="29717" name="Picture 21" descr="Conservative_Party_of_Canada"/>
          <p:cNvPicPr>
            <a:picLocks noChangeAspect="1" noChangeArrowheads="1"/>
          </p:cNvPicPr>
          <p:nvPr/>
        </p:nvPicPr>
        <p:blipFill>
          <a:blip r:embed="rId8" cstate="print"/>
          <a:srcRect/>
          <a:stretch>
            <a:fillRect/>
          </a:stretch>
        </p:blipFill>
        <p:spPr bwMode="auto">
          <a:xfrm>
            <a:off x="4953000" y="5257800"/>
            <a:ext cx="1290638" cy="1190625"/>
          </a:xfrm>
          <a:prstGeom prst="rect">
            <a:avLst/>
          </a:prstGeom>
          <a:noFill/>
          <a:ln w="9525">
            <a:noFill/>
            <a:miter lim="800000"/>
            <a:headEnd/>
            <a:tailEnd/>
          </a:ln>
        </p:spPr>
      </p:pic>
      <p:pic>
        <p:nvPicPr>
          <p:cNvPr id="29721" name="Picture 25" descr="SerbiaFlagLarge"/>
          <p:cNvPicPr>
            <a:picLocks noChangeAspect="1" noChangeArrowheads="1"/>
          </p:cNvPicPr>
          <p:nvPr/>
        </p:nvPicPr>
        <p:blipFill>
          <a:blip r:embed="rId9" cstate="print"/>
          <a:srcRect/>
          <a:stretch>
            <a:fillRect/>
          </a:stretch>
        </p:blipFill>
        <p:spPr bwMode="auto">
          <a:xfrm>
            <a:off x="6553200" y="5334000"/>
            <a:ext cx="2133600" cy="1069975"/>
          </a:xfrm>
          <a:prstGeom prst="rect">
            <a:avLst/>
          </a:prstGeom>
          <a:noFill/>
          <a:ln w="9525">
            <a:noFill/>
            <a:miter lim="800000"/>
            <a:headEnd/>
            <a:tailEnd/>
          </a:ln>
        </p:spPr>
      </p:pic>
      <p:pic>
        <p:nvPicPr>
          <p:cNvPr id="29719" name="Picture 23" descr="250px-Christian_flag"/>
          <p:cNvPicPr>
            <a:picLocks noChangeAspect="1" noChangeArrowheads="1"/>
          </p:cNvPicPr>
          <p:nvPr/>
        </p:nvPicPr>
        <p:blipFill>
          <a:blip r:embed="rId10" cstate="print"/>
          <a:srcRect/>
          <a:stretch>
            <a:fillRect/>
          </a:stretch>
        </p:blipFill>
        <p:spPr bwMode="auto">
          <a:xfrm>
            <a:off x="7467600" y="2133600"/>
            <a:ext cx="1419225" cy="947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anim to="" calcmode="lin" valueType="num">
                                      <p:cBhvr>
                                        <p:cTn id="7" dur="1" fill="hold"/>
                                        <p:tgtEl>
                                          <p:spTgt spid="29699"/>
                                        </p:tgtEl>
                                        <p:attrNameLst>
                                          <p:attrName/>
                                        </p:attrNameLst>
                                      </p:cBhvr>
                                    </p:anim>
                                  </p:childTnLst>
                                </p:cTn>
                              </p:par>
                              <p:par>
                                <p:cTn id="8" presetID="24" presetClass="entr" presetSubtype="0" fill="hold" grpId="1" nodeType="withEffect">
                                  <p:stCondLst>
                                    <p:cond delay="0"/>
                                  </p:stCondLst>
                                  <p:childTnLst>
                                    <p:set>
                                      <p:cBhvr>
                                        <p:cTn id="9" dur="1" fill="hold">
                                          <p:stCondLst>
                                            <p:cond delay="0"/>
                                          </p:stCondLst>
                                        </p:cTn>
                                        <p:tgtEl>
                                          <p:spTgt spid="29699"/>
                                        </p:tgtEl>
                                        <p:attrNameLst>
                                          <p:attrName>style.visibility</p:attrName>
                                        </p:attrNameLst>
                                      </p:cBhvr>
                                      <p:to>
                                        <p:strVal val="visible"/>
                                      </p:to>
                                    </p:set>
                                    <p:anim to="" calcmode="lin" valueType="num">
                                      <p:cBhvr>
                                        <p:cTn id="10" dur="1" fill="hold"/>
                                        <p:tgtEl>
                                          <p:spTgt spid="29699"/>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9701"/>
                                        </p:tgtEl>
                                        <p:attrNameLst>
                                          <p:attrName>style.visibility</p:attrName>
                                        </p:attrNameLst>
                                      </p:cBhvr>
                                      <p:to>
                                        <p:strVal val="visible"/>
                                      </p:to>
                                    </p:set>
                                    <p:anim to="" calcmode="lin" valueType="num">
                                      <p:cBhvr>
                                        <p:cTn id="13" dur="1" fill="hold"/>
                                        <p:tgtEl>
                                          <p:spTgt spid="29701"/>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29702"/>
                                        </p:tgtEl>
                                        <p:attrNameLst>
                                          <p:attrName>style.visibility</p:attrName>
                                        </p:attrNameLst>
                                      </p:cBhvr>
                                      <p:to>
                                        <p:strVal val="visible"/>
                                      </p:to>
                                    </p:set>
                                    <p:anim to="" calcmode="lin" valueType="num">
                                      <p:cBhvr>
                                        <p:cTn id="18" dur="1" fill="hold"/>
                                        <p:tgtEl>
                                          <p:spTgt spid="29702"/>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29703"/>
                                        </p:tgtEl>
                                        <p:attrNameLst>
                                          <p:attrName>style.visibility</p:attrName>
                                        </p:attrNameLst>
                                      </p:cBhvr>
                                      <p:to>
                                        <p:strVal val="visible"/>
                                      </p:to>
                                    </p:set>
                                    <p:anim to="" calcmode="lin" valueType="num">
                                      <p:cBhvr>
                                        <p:cTn id="21" dur="1" fill="hold"/>
                                        <p:tgtEl>
                                          <p:spTgt spid="29703"/>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29707"/>
                                        </p:tgtEl>
                                        <p:attrNameLst>
                                          <p:attrName>style.visibility</p:attrName>
                                        </p:attrNameLst>
                                      </p:cBhvr>
                                      <p:to>
                                        <p:strVal val="visible"/>
                                      </p:to>
                                    </p:set>
                                    <p:anim to="" calcmode="lin" valueType="num">
                                      <p:cBhvr>
                                        <p:cTn id="24" dur="1" fill="hold"/>
                                        <p:tgtEl>
                                          <p:spTgt spid="29707"/>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29709"/>
                                        </p:tgtEl>
                                        <p:attrNameLst>
                                          <p:attrName>style.visibility</p:attrName>
                                        </p:attrNameLst>
                                      </p:cBhvr>
                                      <p:to>
                                        <p:strVal val="visible"/>
                                      </p:to>
                                    </p:set>
                                    <p:anim to="" calcmode="lin" valueType="num">
                                      <p:cBhvr>
                                        <p:cTn id="27" dur="1" fill="hold"/>
                                        <p:tgtEl>
                                          <p:spTgt spid="29709"/>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29711"/>
                                        </p:tgtEl>
                                        <p:attrNameLst>
                                          <p:attrName>style.visibility</p:attrName>
                                        </p:attrNameLst>
                                      </p:cBhvr>
                                      <p:to>
                                        <p:strVal val="visible"/>
                                      </p:to>
                                    </p:set>
                                    <p:anim to="" calcmode="lin" valueType="num">
                                      <p:cBhvr>
                                        <p:cTn id="30" dur="1" fill="hold"/>
                                        <p:tgtEl>
                                          <p:spTgt spid="29711"/>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29713"/>
                                        </p:tgtEl>
                                        <p:attrNameLst>
                                          <p:attrName>style.visibility</p:attrName>
                                        </p:attrNameLst>
                                      </p:cBhvr>
                                      <p:to>
                                        <p:strVal val="visible"/>
                                      </p:to>
                                    </p:set>
                                    <p:anim to="" calcmode="lin" valueType="num">
                                      <p:cBhvr>
                                        <p:cTn id="33" dur="1" fill="hold"/>
                                        <p:tgtEl>
                                          <p:spTgt spid="29713"/>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29715"/>
                                        </p:tgtEl>
                                        <p:attrNameLst>
                                          <p:attrName>style.visibility</p:attrName>
                                        </p:attrNameLst>
                                      </p:cBhvr>
                                      <p:to>
                                        <p:strVal val="visible"/>
                                      </p:to>
                                    </p:set>
                                    <p:anim to="" calcmode="lin" valueType="num">
                                      <p:cBhvr>
                                        <p:cTn id="36" dur="1" fill="hold"/>
                                        <p:tgtEl>
                                          <p:spTgt spid="29715"/>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29717"/>
                                        </p:tgtEl>
                                        <p:attrNameLst>
                                          <p:attrName>style.visibility</p:attrName>
                                        </p:attrNameLst>
                                      </p:cBhvr>
                                      <p:to>
                                        <p:strVal val="visible"/>
                                      </p:to>
                                    </p:set>
                                    <p:anim to="" calcmode="lin" valueType="num">
                                      <p:cBhvr>
                                        <p:cTn id="39" dur="1" fill="hold"/>
                                        <p:tgtEl>
                                          <p:spTgt spid="29717"/>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29721"/>
                                        </p:tgtEl>
                                        <p:attrNameLst>
                                          <p:attrName>style.visibility</p:attrName>
                                        </p:attrNameLst>
                                      </p:cBhvr>
                                      <p:to>
                                        <p:strVal val="visible"/>
                                      </p:to>
                                    </p:set>
                                    <p:anim to="" calcmode="lin" valueType="num">
                                      <p:cBhvr>
                                        <p:cTn id="42" dur="1" fill="hold"/>
                                        <p:tgtEl>
                                          <p:spTgt spid="29721"/>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29719"/>
                                        </p:tgtEl>
                                        <p:attrNameLst>
                                          <p:attrName>style.visibility</p:attrName>
                                        </p:attrNameLst>
                                      </p:cBhvr>
                                      <p:to>
                                        <p:strVal val="visible"/>
                                      </p:to>
                                    </p:set>
                                    <p:anim to="" calcmode="lin" valueType="num">
                                      <p:cBhvr>
                                        <p:cTn id="45" dur="1" fill="hold"/>
                                        <p:tgtEl>
                                          <p:spTgt spid="297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699" grpId="1"/>
      <p:bldP spid="29701" grpId="0"/>
      <p:bldP spid="29702" grpId="0"/>
      <p:bldP spid="297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zine"/>
          <p:cNvPicPr>
            <a:picLocks noChangeAspect="1" noChangeArrowheads="1"/>
          </p:cNvPicPr>
          <p:nvPr/>
        </p:nvPicPr>
        <p:blipFill>
          <a:blip r:embed="rId2" cstate="print">
            <a:lum bright="70000" contrast="-70000"/>
          </a:blip>
          <a:srcRect/>
          <a:stretch>
            <a:fillRect/>
          </a:stretch>
        </p:blipFill>
        <p:spPr bwMode="auto">
          <a:xfrm>
            <a:off x="0" y="228600"/>
            <a:ext cx="9144000" cy="6629400"/>
          </a:xfrm>
          <a:prstGeom prst="rect">
            <a:avLst/>
          </a:prstGeom>
          <a:noFill/>
          <a:ln w="9525">
            <a:noFill/>
            <a:miter lim="800000"/>
            <a:headEnd/>
            <a:tailEnd/>
          </a:ln>
        </p:spPr>
      </p:pic>
      <p:sp>
        <p:nvSpPr>
          <p:cNvPr id="30723"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30724"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b="1">
                <a:latin typeface="Times New Roman" pitchFamily="18" charset="0"/>
              </a:rPr>
              <a:t>Continue with your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E-Zine</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23"/>
                                        </p:tgtEl>
                                        <p:attrNameLst>
                                          <p:attrName>style.visibility</p:attrName>
                                        </p:attrNameLst>
                                      </p:cBhvr>
                                      <p:to>
                                        <p:strVal val="visible"/>
                                      </p:to>
                                    </p:set>
                                    <p:anim to="" calcmode="lin" valueType="num">
                                      <p:cBhvr>
                                        <p:cTn id="7" dur="1" fill="hold"/>
                                        <p:tgtEl>
                                          <p:spTgt spid="3072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0724"/>
                                        </p:tgtEl>
                                        <p:attrNameLst>
                                          <p:attrName>style.visibility</p:attrName>
                                        </p:attrNameLst>
                                      </p:cBhvr>
                                      <p:to>
                                        <p:strVal val="visible"/>
                                      </p:to>
                                    </p:set>
                                    <p:anim to="" calcmode="lin" valueType="num">
                                      <p:cBhvr>
                                        <p:cTn id="10" dur="1" fill="hold"/>
                                        <p:tgtEl>
                                          <p:spTgt spid="307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canada_flag_sunse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1751" name="Text Box 7"/>
          <p:cNvSpPr txBox="1">
            <a:spLocks noChangeArrowheads="1"/>
          </p:cNvSpPr>
          <p:nvPr/>
        </p:nvSpPr>
        <p:spPr bwMode="auto">
          <a:xfrm>
            <a:off x="0" y="762000"/>
            <a:ext cx="9144000" cy="1006475"/>
          </a:xfrm>
          <a:prstGeom prst="rect">
            <a:avLst/>
          </a:prstGeom>
          <a:noFill/>
          <a:ln w="9525">
            <a:noFill/>
            <a:miter lim="800000"/>
            <a:headEnd/>
            <a:tailEnd/>
          </a:ln>
        </p:spPr>
        <p:txBody>
          <a:bodyPr>
            <a:spAutoFit/>
          </a:bodyPr>
          <a:lstStyle/>
          <a:p>
            <a:pPr algn="ctr">
              <a:spcBef>
                <a:spcPct val="50000"/>
              </a:spcBef>
            </a:pPr>
            <a:r>
              <a:rPr lang="en-US" sz="2000" b="1">
                <a:solidFill>
                  <a:schemeClr val="accent2"/>
                </a:solidFill>
                <a:latin typeface="Times New Roman" pitchFamily="18" charset="0"/>
              </a:rPr>
              <a:t>“In the psychological sense, there is no Canadian nation…                                There is a legal and geographical body, but the nation does not exist.  For there are no objects that all Canadians share as objects of national feeling.”</a:t>
            </a:r>
          </a:p>
        </p:txBody>
      </p:sp>
      <p:sp>
        <p:nvSpPr>
          <p:cNvPr id="31752" name="Text Box 8"/>
          <p:cNvSpPr txBox="1">
            <a:spLocks noChangeArrowheads="1"/>
          </p:cNvSpPr>
          <p:nvPr/>
        </p:nvSpPr>
        <p:spPr bwMode="auto">
          <a:xfrm>
            <a:off x="0" y="2819400"/>
            <a:ext cx="9144000" cy="22256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What does the statement mean?</a:t>
            </a:r>
          </a:p>
          <a:p>
            <a:pPr algn="ctr">
              <a:spcBef>
                <a:spcPct val="50000"/>
              </a:spcBef>
            </a:pPr>
            <a:r>
              <a:rPr lang="en-US" sz="2000" b="1">
                <a:latin typeface="Times New Roman" pitchFamily="18" charset="0"/>
              </a:rPr>
              <a:t>What is meant by ‘psychological sense’?  ‘National feeling’?</a:t>
            </a:r>
          </a:p>
          <a:p>
            <a:pPr algn="ctr">
              <a:spcBef>
                <a:spcPct val="50000"/>
              </a:spcBef>
            </a:pPr>
            <a:r>
              <a:rPr lang="en-US" sz="2000" b="1">
                <a:latin typeface="Times New Roman" pitchFamily="18" charset="0"/>
              </a:rPr>
              <a:t>Do you agree with this statement?</a:t>
            </a:r>
          </a:p>
          <a:p>
            <a:pPr algn="ctr">
              <a:spcBef>
                <a:spcPct val="50000"/>
              </a:spcBef>
            </a:pPr>
            <a:r>
              <a:rPr lang="en-US" sz="2000" b="1">
                <a:latin typeface="Times New Roman" pitchFamily="18" charset="0"/>
              </a:rPr>
              <a:t>Can you name some ‘objects of national feeling’ in Canada?</a:t>
            </a:r>
          </a:p>
          <a:p>
            <a:pPr algn="ctr">
              <a:spcBef>
                <a:spcPct val="50000"/>
              </a:spcBef>
            </a:pPr>
            <a:r>
              <a:rPr lang="en-US" sz="2000" b="1">
                <a:latin typeface="Times New Roman" pitchFamily="18" charset="0"/>
              </a:rPr>
              <a:t>Does it matter whether there are objects of ‘national’ feeling?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1751"/>
                                        </p:tgtEl>
                                        <p:attrNameLst>
                                          <p:attrName>style.visibility</p:attrName>
                                        </p:attrNameLst>
                                      </p:cBhvr>
                                      <p:to>
                                        <p:strVal val="visible"/>
                                      </p:to>
                                    </p:set>
                                    <p:anim to="" calcmode="lin" valueType="num">
                                      <p:cBhvr>
                                        <p:cTn id="7" dur="1" fill="hold"/>
                                        <p:tgtEl>
                                          <p:spTgt spid="3175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1752">
                                            <p:txEl>
                                              <p:pRg st="0" end="0"/>
                                            </p:txEl>
                                          </p:spTgt>
                                        </p:tgtEl>
                                        <p:attrNameLst>
                                          <p:attrName>style.visibility</p:attrName>
                                        </p:attrNameLst>
                                      </p:cBhvr>
                                      <p:to>
                                        <p:strVal val="visible"/>
                                      </p:to>
                                    </p:set>
                                    <p:anim to="" calcmode="lin" valueType="num">
                                      <p:cBhvr>
                                        <p:cTn id="10" dur="1" fill="hold"/>
                                        <p:tgtEl>
                                          <p:spTgt spid="31752">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1752">
                                            <p:txEl>
                                              <p:pRg st="1" end="1"/>
                                            </p:txEl>
                                          </p:spTgt>
                                        </p:tgtEl>
                                        <p:attrNameLst>
                                          <p:attrName>style.visibility</p:attrName>
                                        </p:attrNameLst>
                                      </p:cBhvr>
                                      <p:to>
                                        <p:strVal val="visible"/>
                                      </p:to>
                                    </p:set>
                                    <p:anim to="" calcmode="lin" valueType="num">
                                      <p:cBhvr>
                                        <p:cTn id="15" dur="1" fill="hold"/>
                                        <p:tgtEl>
                                          <p:spTgt spid="31752">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1752">
                                            <p:txEl>
                                              <p:pRg st="2" end="2"/>
                                            </p:txEl>
                                          </p:spTgt>
                                        </p:tgtEl>
                                        <p:attrNameLst>
                                          <p:attrName>style.visibility</p:attrName>
                                        </p:attrNameLst>
                                      </p:cBhvr>
                                      <p:to>
                                        <p:strVal val="visible"/>
                                      </p:to>
                                    </p:set>
                                    <p:anim to="" calcmode="lin" valueType="num">
                                      <p:cBhvr>
                                        <p:cTn id="20" dur="1" fill="hold"/>
                                        <p:tgtEl>
                                          <p:spTgt spid="31752">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1752">
                                            <p:txEl>
                                              <p:pRg st="3" end="3"/>
                                            </p:txEl>
                                          </p:spTgt>
                                        </p:tgtEl>
                                        <p:attrNameLst>
                                          <p:attrName>style.visibility</p:attrName>
                                        </p:attrNameLst>
                                      </p:cBhvr>
                                      <p:to>
                                        <p:strVal val="visible"/>
                                      </p:to>
                                    </p:set>
                                    <p:anim to="" calcmode="lin" valueType="num">
                                      <p:cBhvr>
                                        <p:cTn id="25" dur="1" fill="hold"/>
                                        <p:tgtEl>
                                          <p:spTgt spid="31752">
                                            <p:txEl>
                                              <p:pRg st="3" end="3"/>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31752">
                                            <p:txEl>
                                              <p:pRg st="4" end="4"/>
                                            </p:txEl>
                                          </p:spTgt>
                                        </p:tgtEl>
                                        <p:attrNameLst>
                                          <p:attrName>style.visibility</p:attrName>
                                        </p:attrNameLst>
                                      </p:cBhvr>
                                      <p:to>
                                        <p:strVal val="visible"/>
                                      </p:to>
                                    </p:set>
                                    <p:anim to="" calcmode="lin" valueType="num">
                                      <p:cBhvr>
                                        <p:cTn id="30" dur="1" fill="hold"/>
                                        <p:tgtEl>
                                          <p:spTgt spid="31752">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nada_flag_sunset"/>
          <p:cNvPicPr>
            <a:picLocks noChangeAspect="1" noChangeArrowheads="1"/>
          </p:cNvPicPr>
          <p:nvPr/>
        </p:nvPicPr>
        <p:blipFill>
          <a:blip r:embed="rId2" cstate="print">
            <a:lum bright="70000" contrast="-70000"/>
          </a:blip>
          <a:srcRect/>
          <a:stretch>
            <a:fillRect/>
          </a:stretch>
        </p:blipFill>
        <p:spPr bwMode="auto">
          <a:xfrm>
            <a:off x="0" y="-4763"/>
            <a:ext cx="9144000" cy="6867526"/>
          </a:xfrm>
          <a:prstGeom prst="rect">
            <a:avLst/>
          </a:prstGeom>
          <a:noFill/>
          <a:ln w="9525">
            <a:noFill/>
            <a:miter lim="800000"/>
            <a:headEnd/>
            <a:tailEnd/>
          </a:ln>
        </p:spPr>
      </p:pic>
      <p:sp>
        <p:nvSpPr>
          <p:cNvPr id="4099" name="Rectangle 3"/>
          <p:cNvSpPr>
            <a:spLocks noGrp="1" noChangeArrowheads="1"/>
          </p:cNvSpPr>
          <p:nvPr>
            <p:ph type="title"/>
          </p:nvPr>
        </p:nvSpPr>
        <p:spPr>
          <a:xfrm>
            <a:off x="0" y="274638"/>
            <a:ext cx="9144000" cy="1143000"/>
          </a:xfrm>
        </p:spPr>
        <p:txBody>
          <a:bodyPr/>
          <a:lstStyle/>
          <a:p>
            <a:pPr eaLnBrk="1" hangingPunct="1"/>
            <a:r>
              <a:rPr lang="en-US" b="1" smtClean="0">
                <a:solidFill>
                  <a:schemeClr val="accent2"/>
                </a:solidFill>
                <a:latin typeface="Times New Roman" pitchFamily="18" charset="0"/>
              </a:rPr>
              <a:t>Understanding Nationalism</a:t>
            </a:r>
          </a:p>
        </p:txBody>
      </p:sp>
      <p:sp>
        <p:nvSpPr>
          <p:cNvPr id="4100" name="Text Box 4"/>
          <p:cNvSpPr txBox="1">
            <a:spLocks noChangeArrowheads="1"/>
          </p:cNvSpPr>
          <p:nvPr/>
        </p:nvSpPr>
        <p:spPr bwMode="auto">
          <a:xfrm>
            <a:off x="0" y="18288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Turn to page 14 of your textbook</a:t>
            </a:r>
          </a:p>
        </p:txBody>
      </p:sp>
      <p:sp>
        <p:nvSpPr>
          <p:cNvPr id="4101" name="Rectangle 5"/>
          <p:cNvSpPr>
            <a:spLocks noChangeArrowheads="1"/>
          </p:cNvSpPr>
          <p:nvPr/>
        </p:nvSpPr>
        <p:spPr bwMode="auto">
          <a:xfrm>
            <a:off x="0" y="3411538"/>
            <a:ext cx="9144000" cy="2282825"/>
          </a:xfrm>
          <a:prstGeom prst="rect">
            <a:avLst/>
          </a:prstGeom>
          <a:noFill/>
          <a:ln w="9525">
            <a:noFill/>
            <a:miter lim="800000"/>
            <a:headEnd/>
            <a:tailEnd/>
          </a:ln>
        </p:spPr>
        <p:txBody>
          <a:bodyPr>
            <a:spAutoFit/>
          </a:bodyPr>
          <a:lstStyle/>
          <a:p>
            <a:pPr algn="ctr"/>
            <a:r>
              <a:rPr lang="en-US" sz="2400" b="1">
                <a:latin typeface="Times New Roman" pitchFamily="18" charset="0"/>
              </a:rPr>
              <a:t>Review </a:t>
            </a:r>
            <a:r>
              <a:rPr lang="en-US" sz="2400" b="1" i="1">
                <a:latin typeface="Times New Roman" pitchFamily="18" charset="0"/>
              </a:rPr>
              <a:t>Related Issue #1</a:t>
            </a:r>
            <a:r>
              <a:rPr lang="en-US" sz="2400" b="1">
                <a:latin typeface="Times New Roman" pitchFamily="18" charset="0"/>
              </a:rPr>
              <a:t> and the four chapters included</a:t>
            </a:r>
          </a:p>
          <a:p>
            <a:pPr algn="ctr"/>
            <a:endParaRPr lang="en-US" sz="2400" b="1">
              <a:latin typeface="Times New Roman" pitchFamily="18" charset="0"/>
            </a:endParaRPr>
          </a:p>
          <a:p>
            <a:pPr algn="ctr"/>
            <a:r>
              <a:rPr lang="en-US" sz="2400" b="1">
                <a:latin typeface="Times New Roman" pitchFamily="18" charset="0"/>
              </a:rPr>
              <a:t>What is the connection between related issue question, the individual chapter question and each of the chapter inquiry questions?</a:t>
            </a:r>
          </a:p>
          <a:p>
            <a:pPr algn="ctr"/>
            <a:endParaRPr lang="en-US" sz="2400" b="1">
              <a:latin typeface="Times New Roman" pitchFamily="18" charset="0"/>
            </a:endParaRPr>
          </a:p>
          <a:p>
            <a:pPr algn="ctr"/>
            <a:r>
              <a:rPr lang="en-US" sz="2400" b="1">
                <a:latin typeface="Times New Roman" pitchFamily="18" charset="0"/>
              </a:rPr>
              <a:t>What is the difference between the words </a:t>
            </a:r>
            <a:r>
              <a:rPr lang="en-US" sz="2400" b="1" i="1">
                <a:latin typeface="Times New Roman" pitchFamily="18" charset="0"/>
              </a:rPr>
              <a:t>should</a:t>
            </a:r>
            <a:r>
              <a:rPr lang="en-US" sz="2400" b="1">
                <a:latin typeface="Times New Roman" pitchFamily="18" charset="0"/>
              </a:rPr>
              <a:t> and </a:t>
            </a:r>
            <a:r>
              <a:rPr lang="en-US" sz="2400" b="1" i="1">
                <a:latin typeface="Times New Roman" pitchFamily="18" charset="0"/>
              </a:rPr>
              <a:t>does</a:t>
            </a:r>
            <a:r>
              <a:rPr lang="en-US" sz="2400" b="1">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099"/>
                                        </p:tgtEl>
                                        <p:attrNameLst>
                                          <p:attrName>style.visibility</p:attrName>
                                        </p:attrNameLst>
                                      </p:cBhvr>
                                      <p:to>
                                        <p:strVal val="visible"/>
                                      </p:to>
                                    </p:set>
                                    <p:anim to="" calcmode="lin" valueType="num">
                                      <p:cBhvr>
                                        <p:cTn id="10" dur="1" fill="hold"/>
                                        <p:tgtEl>
                                          <p:spTgt spid="4099"/>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100"/>
                                        </p:tgtEl>
                                        <p:attrNameLst>
                                          <p:attrName>style.visibility</p:attrName>
                                        </p:attrNameLst>
                                      </p:cBhvr>
                                      <p:to>
                                        <p:strVal val="visible"/>
                                      </p:to>
                                    </p:set>
                                    <p:anim to="" calcmode="lin" valueType="num">
                                      <p:cBhvr>
                                        <p:cTn id="13" dur="1" fill="hold"/>
                                        <p:tgtEl>
                                          <p:spTgt spid="410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101">
                                            <p:txEl>
                                              <p:pRg st="0" end="0"/>
                                            </p:txEl>
                                          </p:spTgt>
                                        </p:tgtEl>
                                        <p:attrNameLst>
                                          <p:attrName>style.visibility</p:attrName>
                                        </p:attrNameLst>
                                      </p:cBhvr>
                                      <p:to>
                                        <p:strVal val="visible"/>
                                      </p:to>
                                    </p:set>
                                    <p:anim to="" calcmode="lin" valueType="num">
                                      <p:cBhvr>
                                        <p:cTn id="18" dur="1" fill="hold"/>
                                        <p:tgtEl>
                                          <p:spTgt spid="4101">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4101">
                                            <p:txEl>
                                              <p:pRg st="2" end="2"/>
                                            </p:txEl>
                                          </p:spTgt>
                                        </p:tgtEl>
                                        <p:attrNameLst>
                                          <p:attrName>style.visibility</p:attrName>
                                        </p:attrNameLst>
                                      </p:cBhvr>
                                      <p:to>
                                        <p:strVal val="visible"/>
                                      </p:to>
                                    </p:set>
                                    <p:anim to="" calcmode="lin" valueType="num">
                                      <p:cBhvr>
                                        <p:cTn id="23" dur="1" fill="hold"/>
                                        <p:tgtEl>
                                          <p:spTgt spid="4101">
                                            <p:txEl>
                                              <p:pRg st="2" end="2"/>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4101">
                                            <p:txEl>
                                              <p:pRg st="4" end="4"/>
                                            </p:txEl>
                                          </p:spTgt>
                                        </p:tgtEl>
                                        <p:attrNameLst>
                                          <p:attrName>style.visibility</p:attrName>
                                        </p:attrNameLst>
                                      </p:cBhvr>
                                      <p:to>
                                        <p:strVal val="visible"/>
                                      </p:to>
                                    </p:set>
                                    <p:anim to="" calcmode="lin" valueType="num">
                                      <p:cBhvr>
                                        <p:cTn id="28" dur="1" fill="hold"/>
                                        <p:tgtEl>
                                          <p:spTgt spid="410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descr="f_we_the_peopl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2772" name="Rectangle 4"/>
          <p:cNvSpPr>
            <a:spLocks noChangeArrowheads="1"/>
          </p:cNvSpPr>
          <p:nvPr/>
        </p:nvSpPr>
        <p:spPr bwMode="auto">
          <a:xfrm>
            <a:off x="0" y="76200"/>
            <a:ext cx="9144000" cy="762000"/>
          </a:xfrm>
          <a:prstGeom prst="rect">
            <a:avLst/>
          </a:prstGeom>
          <a:noFill/>
          <a:ln w="9525">
            <a:noFill/>
            <a:miter lim="800000"/>
            <a:headEnd/>
            <a:tailEnd/>
          </a:ln>
        </p:spPr>
        <p:txBody>
          <a:bodyPr anchor="ctr"/>
          <a:lstStyle/>
          <a:p>
            <a:pPr algn="ctr"/>
            <a:r>
              <a:rPr lang="en-US" sz="4000" b="1">
                <a:solidFill>
                  <a:srgbClr val="FF3300"/>
                </a:solidFill>
                <a:latin typeface="Times New Roman" pitchFamily="18" charset="0"/>
              </a:rPr>
              <a:t>What is a Civic Nation?</a:t>
            </a:r>
          </a:p>
        </p:txBody>
      </p:sp>
      <p:pic>
        <p:nvPicPr>
          <p:cNvPr id="32773" name="Picture 5"/>
          <p:cNvPicPr>
            <a:picLocks noChangeAspect="1" noChangeArrowheads="1"/>
          </p:cNvPicPr>
          <p:nvPr/>
        </p:nvPicPr>
        <p:blipFill>
          <a:blip r:embed="rId3" cstate="print"/>
          <a:srcRect/>
          <a:stretch>
            <a:fillRect/>
          </a:stretch>
        </p:blipFill>
        <p:spPr bwMode="auto">
          <a:xfrm>
            <a:off x="381000" y="990600"/>
            <a:ext cx="2498725" cy="1819275"/>
          </a:xfrm>
          <a:prstGeom prst="rect">
            <a:avLst/>
          </a:prstGeom>
          <a:noFill/>
          <a:ln w="9525">
            <a:noFill/>
            <a:miter lim="800000"/>
            <a:headEnd/>
            <a:tailEnd/>
          </a:ln>
        </p:spPr>
      </p:pic>
      <p:sp>
        <p:nvSpPr>
          <p:cNvPr id="32775" name="Text Box 7"/>
          <p:cNvSpPr txBox="1">
            <a:spLocks noChangeArrowheads="1"/>
          </p:cNvSpPr>
          <p:nvPr/>
        </p:nvSpPr>
        <p:spPr bwMode="auto">
          <a:xfrm>
            <a:off x="3429000" y="1143000"/>
            <a:ext cx="2209800" cy="9159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Record the ideas of </a:t>
            </a:r>
            <a:r>
              <a:rPr lang="en-US" b="1" i="1">
                <a:latin typeface="Times New Roman" pitchFamily="18" charset="0"/>
              </a:rPr>
              <a:t>Civic Nation</a:t>
            </a:r>
            <a:r>
              <a:rPr lang="en-US" b="1">
                <a:latin typeface="Times New Roman" pitchFamily="18" charset="0"/>
              </a:rPr>
              <a:t> into your notes</a:t>
            </a:r>
          </a:p>
        </p:txBody>
      </p:sp>
      <p:sp>
        <p:nvSpPr>
          <p:cNvPr id="32776" name="Text Box 8"/>
          <p:cNvSpPr txBox="1">
            <a:spLocks noChangeArrowheads="1"/>
          </p:cNvSpPr>
          <p:nvPr/>
        </p:nvSpPr>
        <p:spPr bwMode="auto">
          <a:xfrm>
            <a:off x="3048000" y="2133600"/>
            <a:ext cx="28956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Many believe that Canada is a </a:t>
            </a:r>
            <a:r>
              <a:rPr lang="en-US" b="1" i="1">
                <a:latin typeface="Times New Roman" pitchFamily="18" charset="0"/>
              </a:rPr>
              <a:t>Civic</a:t>
            </a:r>
            <a:r>
              <a:rPr lang="en-US" b="1">
                <a:latin typeface="Times New Roman" pitchFamily="18" charset="0"/>
              </a:rPr>
              <a:t> </a:t>
            </a:r>
            <a:r>
              <a:rPr lang="en-US" b="1" i="1">
                <a:latin typeface="Times New Roman" pitchFamily="18" charset="0"/>
              </a:rPr>
              <a:t>Nation</a:t>
            </a:r>
            <a:r>
              <a:rPr lang="en-US" b="1">
                <a:latin typeface="Times New Roman" pitchFamily="18" charset="0"/>
              </a:rPr>
              <a:t>…Agree?</a:t>
            </a:r>
          </a:p>
        </p:txBody>
      </p:sp>
      <p:pic>
        <p:nvPicPr>
          <p:cNvPr id="32777" name="Picture 9"/>
          <p:cNvPicPr>
            <a:picLocks noChangeAspect="1" noChangeArrowheads="1"/>
          </p:cNvPicPr>
          <p:nvPr/>
        </p:nvPicPr>
        <p:blipFill>
          <a:blip r:embed="rId4" cstate="print"/>
          <a:srcRect/>
          <a:stretch>
            <a:fillRect/>
          </a:stretch>
        </p:blipFill>
        <p:spPr bwMode="auto">
          <a:xfrm>
            <a:off x="533400" y="3025775"/>
            <a:ext cx="4038600" cy="2689225"/>
          </a:xfrm>
          <a:prstGeom prst="rect">
            <a:avLst/>
          </a:prstGeom>
          <a:noFill/>
          <a:ln w="9525">
            <a:noFill/>
            <a:miter lim="800000"/>
            <a:headEnd/>
            <a:tailEnd/>
          </a:ln>
        </p:spPr>
      </p:pic>
      <p:pic>
        <p:nvPicPr>
          <p:cNvPr id="32778" name="Picture 10"/>
          <p:cNvPicPr>
            <a:picLocks noChangeAspect="1" noChangeArrowheads="1"/>
          </p:cNvPicPr>
          <p:nvPr/>
        </p:nvPicPr>
        <p:blipFill>
          <a:blip r:embed="rId5" cstate="print"/>
          <a:srcRect/>
          <a:stretch>
            <a:fillRect/>
          </a:stretch>
        </p:blipFill>
        <p:spPr bwMode="auto">
          <a:xfrm>
            <a:off x="4572000" y="2971800"/>
            <a:ext cx="4114800" cy="2741613"/>
          </a:xfrm>
          <a:prstGeom prst="rect">
            <a:avLst/>
          </a:prstGeom>
          <a:noFill/>
          <a:ln w="9525">
            <a:noFill/>
            <a:miter lim="800000"/>
            <a:headEnd/>
            <a:tailEnd/>
          </a:ln>
        </p:spPr>
      </p:pic>
      <p:pic>
        <p:nvPicPr>
          <p:cNvPr id="32779" name="Picture 11"/>
          <p:cNvPicPr>
            <a:picLocks noChangeAspect="1" noChangeArrowheads="1"/>
          </p:cNvPicPr>
          <p:nvPr/>
        </p:nvPicPr>
        <p:blipFill>
          <a:blip r:embed="rId6" cstate="print"/>
          <a:srcRect/>
          <a:stretch>
            <a:fillRect/>
          </a:stretch>
        </p:blipFill>
        <p:spPr bwMode="auto">
          <a:xfrm>
            <a:off x="7239000" y="2057400"/>
            <a:ext cx="1447800" cy="898525"/>
          </a:xfrm>
          <a:prstGeom prst="rect">
            <a:avLst/>
          </a:prstGeom>
          <a:noFill/>
          <a:ln w="9525">
            <a:noFill/>
            <a:miter lim="800000"/>
            <a:headEnd/>
            <a:tailEnd/>
          </a:ln>
        </p:spPr>
      </p:pic>
      <p:sp>
        <p:nvSpPr>
          <p:cNvPr id="32780" name="Text Box 12"/>
          <p:cNvSpPr txBox="1">
            <a:spLocks noChangeArrowheads="1"/>
          </p:cNvSpPr>
          <p:nvPr/>
        </p:nvSpPr>
        <p:spPr bwMode="auto">
          <a:xfrm>
            <a:off x="6553200" y="1447800"/>
            <a:ext cx="25908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the photo-essay on pages 30-31</a:t>
            </a:r>
          </a:p>
        </p:txBody>
      </p:sp>
      <p:sp>
        <p:nvSpPr>
          <p:cNvPr id="32781" name="Text Box 13"/>
          <p:cNvSpPr txBox="1">
            <a:spLocks noChangeArrowheads="1"/>
          </p:cNvSpPr>
          <p:nvPr/>
        </p:nvSpPr>
        <p:spPr bwMode="auto">
          <a:xfrm>
            <a:off x="0" y="5929313"/>
            <a:ext cx="9144000" cy="623887"/>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If a civic nation is based on shared values and beliefs, what values and beliefs do these photographs express?</a:t>
            </a:r>
          </a:p>
          <a:p>
            <a:pPr algn="ctr">
              <a:spcBef>
                <a:spcPct val="50000"/>
              </a:spcBef>
            </a:pPr>
            <a:r>
              <a:rPr lang="en-US" sz="1400" b="1">
                <a:latin typeface="Times New Roman" pitchFamily="18" charset="0"/>
              </a:rPr>
              <a:t>Do any of these photographs make you question the idea of Canada as a civic 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2772"/>
                                        </p:tgtEl>
                                        <p:attrNameLst>
                                          <p:attrName>style.visibility</p:attrName>
                                        </p:attrNameLst>
                                      </p:cBhvr>
                                      <p:to>
                                        <p:strVal val="visible"/>
                                      </p:to>
                                    </p:set>
                                    <p:anim to="" calcmode="lin" valueType="num">
                                      <p:cBhvr>
                                        <p:cTn id="7" dur="1" fill="hold"/>
                                        <p:tgtEl>
                                          <p:spTgt spid="3277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2774"/>
                                        </p:tgtEl>
                                        <p:attrNameLst>
                                          <p:attrName>style.visibility</p:attrName>
                                        </p:attrNameLst>
                                      </p:cBhvr>
                                      <p:to>
                                        <p:strVal val="visible"/>
                                      </p:to>
                                    </p:set>
                                    <p:anim to="" calcmode="lin" valueType="num">
                                      <p:cBhvr>
                                        <p:cTn id="10" dur="1" fill="hold"/>
                                        <p:tgtEl>
                                          <p:spTgt spid="3277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2773"/>
                                        </p:tgtEl>
                                        <p:attrNameLst>
                                          <p:attrName>style.visibility</p:attrName>
                                        </p:attrNameLst>
                                      </p:cBhvr>
                                      <p:to>
                                        <p:strVal val="visible"/>
                                      </p:to>
                                    </p:set>
                                    <p:anim to="" calcmode="lin" valueType="num">
                                      <p:cBhvr>
                                        <p:cTn id="15" dur="1" fill="hold"/>
                                        <p:tgtEl>
                                          <p:spTgt spid="32773"/>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2775">
                                            <p:txEl>
                                              <p:pRg st="0" end="0"/>
                                            </p:txEl>
                                          </p:spTgt>
                                        </p:tgtEl>
                                        <p:attrNameLst>
                                          <p:attrName>style.visibility</p:attrName>
                                        </p:attrNameLst>
                                      </p:cBhvr>
                                      <p:to>
                                        <p:strVal val="visible"/>
                                      </p:to>
                                    </p:set>
                                    <p:anim to="" calcmode="lin" valueType="num">
                                      <p:cBhvr>
                                        <p:cTn id="18" dur="1" fill="hold"/>
                                        <p:tgtEl>
                                          <p:spTgt spid="32775">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2776">
                                            <p:txEl>
                                              <p:pRg st="0" end="0"/>
                                            </p:txEl>
                                          </p:spTgt>
                                        </p:tgtEl>
                                        <p:attrNameLst>
                                          <p:attrName>style.visibility</p:attrName>
                                        </p:attrNameLst>
                                      </p:cBhvr>
                                      <p:to>
                                        <p:strVal val="visible"/>
                                      </p:to>
                                    </p:set>
                                    <p:anim to="" calcmode="lin" valueType="num">
                                      <p:cBhvr>
                                        <p:cTn id="23" dur="1" fill="hold"/>
                                        <p:tgtEl>
                                          <p:spTgt spid="32776">
                                            <p:txEl>
                                              <p:pRg st="0" end="0"/>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2779"/>
                                        </p:tgtEl>
                                        <p:attrNameLst>
                                          <p:attrName>style.visibility</p:attrName>
                                        </p:attrNameLst>
                                      </p:cBhvr>
                                      <p:to>
                                        <p:strVal val="visible"/>
                                      </p:to>
                                    </p:set>
                                    <p:anim to="" calcmode="lin" valueType="num">
                                      <p:cBhvr>
                                        <p:cTn id="28" dur="1" fill="hold"/>
                                        <p:tgtEl>
                                          <p:spTgt spid="32779"/>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32778"/>
                                        </p:tgtEl>
                                        <p:attrNameLst>
                                          <p:attrName>style.visibility</p:attrName>
                                        </p:attrNameLst>
                                      </p:cBhvr>
                                      <p:to>
                                        <p:strVal val="visible"/>
                                      </p:to>
                                    </p:set>
                                    <p:anim to="" calcmode="lin" valueType="num">
                                      <p:cBhvr>
                                        <p:cTn id="31" dur="1" fill="hold"/>
                                        <p:tgtEl>
                                          <p:spTgt spid="32778"/>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32777"/>
                                        </p:tgtEl>
                                        <p:attrNameLst>
                                          <p:attrName>style.visibility</p:attrName>
                                        </p:attrNameLst>
                                      </p:cBhvr>
                                      <p:to>
                                        <p:strVal val="visible"/>
                                      </p:to>
                                    </p:set>
                                    <p:anim to="" calcmode="lin" valueType="num">
                                      <p:cBhvr>
                                        <p:cTn id="34" dur="1" fill="hold"/>
                                        <p:tgtEl>
                                          <p:spTgt spid="32777"/>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32780">
                                            <p:txEl>
                                              <p:pRg st="0" end="0"/>
                                            </p:txEl>
                                          </p:spTgt>
                                        </p:tgtEl>
                                        <p:attrNameLst>
                                          <p:attrName>style.visibility</p:attrName>
                                        </p:attrNameLst>
                                      </p:cBhvr>
                                      <p:to>
                                        <p:strVal val="visible"/>
                                      </p:to>
                                    </p:set>
                                    <p:anim to="" calcmode="lin" valueType="num">
                                      <p:cBhvr>
                                        <p:cTn id="37" dur="1" fill="hold"/>
                                        <p:tgtEl>
                                          <p:spTgt spid="32780">
                                            <p:txEl>
                                              <p:pRg st="0" end="0"/>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2781">
                                            <p:txEl>
                                              <p:pRg st="0" end="0"/>
                                            </p:txEl>
                                          </p:spTgt>
                                        </p:tgtEl>
                                        <p:attrNameLst>
                                          <p:attrName>style.visibility</p:attrName>
                                        </p:attrNameLst>
                                      </p:cBhvr>
                                      <p:to>
                                        <p:strVal val="visible"/>
                                      </p:to>
                                    </p:set>
                                    <p:anim to="" calcmode="lin" valueType="num">
                                      <p:cBhvr>
                                        <p:cTn id="42" dur="1" fill="hold"/>
                                        <p:tgtEl>
                                          <p:spTgt spid="32781">
                                            <p:txEl>
                                              <p:pRg st="0" end="0"/>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32781">
                                            <p:txEl>
                                              <p:pRg st="1" end="1"/>
                                            </p:txEl>
                                          </p:spTgt>
                                        </p:tgtEl>
                                        <p:attrNameLst>
                                          <p:attrName>style.visibility</p:attrName>
                                        </p:attrNameLst>
                                      </p:cBhvr>
                                      <p:to>
                                        <p:strVal val="visible"/>
                                      </p:to>
                                    </p:set>
                                    <p:anim to="" calcmode="lin" valueType="num">
                                      <p:cBhvr>
                                        <p:cTn id="47" dur="1" fill="hold"/>
                                        <p:tgtEl>
                                          <p:spTgt spid="3278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f_we_the_peopl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3797" name="Text Box 5"/>
          <p:cNvSpPr txBox="1">
            <a:spLocks noChangeArrowheads="1"/>
          </p:cNvSpPr>
          <p:nvPr/>
        </p:nvSpPr>
        <p:spPr bwMode="auto">
          <a:xfrm>
            <a:off x="0" y="2286000"/>
            <a:ext cx="9144000" cy="13112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Read pages 30-31</a:t>
            </a: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rPr>
              <a:t>As a class, complete the </a:t>
            </a:r>
            <a:r>
              <a:rPr lang="en-US" sz="2000" b="1" i="1">
                <a:latin typeface="Times New Roman" pitchFamily="18" charset="0"/>
              </a:rPr>
              <a:t>Activity </a:t>
            </a:r>
            <a:r>
              <a:rPr lang="en-US" sz="2000" b="1">
                <a:latin typeface="Times New Roman" pitchFamily="18" charset="0"/>
              </a:rPr>
              <a:t>on page 31 – Write out your responses</a:t>
            </a:r>
            <a:endParaRPr lang="en-US" sz="2000" b="1" i="1">
              <a:latin typeface="Times New Roman" pitchFamily="18" charset="0"/>
            </a:endParaRPr>
          </a:p>
        </p:txBody>
      </p:sp>
      <p:sp>
        <p:nvSpPr>
          <p:cNvPr id="33798" name="Rectangle 6"/>
          <p:cNvSpPr>
            <a:spLocks noChangeArrowheads="1"/>
          </p:cNvSpPr>
          <p:nvPr/>
        </p:nvSpPr>
        <p:spPr bwMode="auto">
          <a:xfrm>
            <a:off x="0" y="76200"/>
            <a:ext cx="9144000" cy="762000"/>
          </a:xfrm>
          <a:prstGeom prst="rect">
            <a:avLst/>
          </a:prstGeom>
          <a:noFill/>
          <a:ln w="9525">
            <a:noFill/>
            <a:miter lim="800000"/>
            <a:headEnd/>
            <a:tailEnd/>
          </a:ln>
        </p:spPr>
        <p:txBody>
          <a:bodyPr anchor="ctr"/>
          <a:lstStyle/>
          <a:p>
            <a:pPr algn="ctr"/>
            <a:r>
              <a:rPr lang="en-US" sz="4000" b="1">
                <a:solidFill>
                  <a:srgbClr val="FF3300"/>
                </a:solidFill>
                <a:latin typeface="Times New Roman" pitchFamily="18" charset="0"/>
              </a:rPr>
              <a:t>What is a Civic 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3798"/>
                                        </p:tgtEl>
                                        <p:attrNameLst>
                                          <p:attrName>style.visibility</p:attrName>
                                        </p:attrNameLst>
                                      </p:cBhvr>
                                      <p:to>
                                        <p:strVal val="visible"/>
                                      </p:to>
                                    </p:set>
                                    <p:anim to="" calcmode="lin" valueType="num">
                                      <p:cBhvr>
                                        <p:cTn id="7" dur="1" fill="hold"/>
                                        <p:tgtEl>
                                          <p:spTgt spid="3379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3796"/>
                                        </p:tgtEl>
                                        <p:attrNameLst>
                                          <p:attrName>style.visibility</p:attrName>
                                        </p:attrNameLst>
                                      </p:cBhvr>
                                      <p:to>
                                        <p:strVal val="visible"/>
                                      </p:to>
                                    </p:set>
                                    <p:anim to="" calcmode="lin" valueType="num">
                                      <p:cBhvr>
                                        <p:cTn id="10" dur="1" fill="hold"/>
                                        <p:tgtEl>
                                          <p:spTgt spid="3379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3797">
                                            <p:txEl>
                                              <p:pRg st="0" end="0"/>
                                            </p:txEl>
                                          </p:spTgt>
                                        </p:tgtEl>
                                        <p:attrNameLst>
                                          <p:attrName>style.visibility</p:attrName>
                                        </p:attrNameLst>
                                      </p:cBhvr>
                                      <p:to>
                                        <p:strVal val="visible"/>
                                      </p:to>
                                    </p:set>
                                    <p:anim to="" calcmode="lin" valueType="num">
                                      <p:cBhvr>
                                        <p:cTn id="13" dur="1" fill="hold"/>
                                        <p:tgtEl>
                                          <p:spTgt spid="33797">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3797">
                                            <p:txEl>
                                              <p:pRg st="2" end="2"/>
                                            </p:txEl>
                                          </p:spTgt>
                                        </p:tgtEl>
                                        <p:attrNameLst>
                                          <p:attrName>style.visibility</p:attrName>
                                        </p:attrNameLst>
                                      </p:cBhvr>
                                      <p:to>
                                        <p:strVal val="visible"/>
                                      </p:to>
                                    </p:set>
                                    <p:anim to="" calcmode="lin" valueType="num">
                                      <p:cBhvr>
                                        <p:cTn id="16" dur="1" fill="hold"/>
                                        <p:tgtEl>
                                          <p:spTgt spid="3379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law"/>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5843" name="Rectangle 3"/>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Expressing Shared Values and Beliefs</a:t>
            </a:r>
          </a:p>
        </p:txBody>
      </p:sp>
      <p:sp>
        <p:nvSpPr>
          <p:cNvPr id="35844" name="Text Box 4"/>
          <p:cNvSpPr txBox="1">
            <a:spLocks noChangeArrowheads="1"/>
          </p:cNvSpPr>
          <p:nvPr/>
        </p:nvSpPr>
        <p:spPr bwMode="auto">
          <a:xfrm>
            <a:off x="0" y="11430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Read page 32</a:t>
            </a:r>
          </a:p>
        </p:txBody>
      </p:sp>
      <p:pic>
        <p:nvPicPr>
          <p:cNvPr id="35845" name="Picture 5" descr="Fig1-12.jpg"/>
          <p:cNvPicPr>
            <a:picLocks noChangeAspect="1" noChangeArrowheads="1"/>
          </p:cNvPicPr>
          <p:nvPr/>
        </p:nvPicPr>
        <p:blipFill>
          <a:blip r:embed="rId3" cstate="print"/>
          <a:srcRect/>
          <a:stretch>
            <a:fillRect/>
          </a:stretch>
        </p:blipFill>
        <p:spPr bwMode="auto">
          <a:xfrm>
            <a:off x="304800" y="1219200"/>
            <a:ext cx="3251200" cy="3319463"/>
          </a:xfrm>
          <a:prstGeom prst="rect">
            <a:avLst/>
          </a:prstGeom>
          <a:noFill/>
          <a:ln w="9525">
            <a:noFill/>
            <a:miter lim="800000"/>
            <a:headEnd/>
            <a:tailEnd/>
          </a:ln>
        </p:spPr>
      </p:pic>
      <p:sp>
        <p:nvSpPr>
          <p:cNvPr id="35846" name="Text Box 6"/>
          <p:cNvSpPr txBox="1">
            <a:spLocks noChangeArrowheads="1"/>
          </p:cNvSpPr>
          <p:nvPr/>
        </p:nvSpPr>
        <p:spPr bwMode="auto">
          <a:xfrm>
            <a:off x="4038600" y="1905000"/>
            <a:ext cx="4724400" cy="13112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Using Section 2 of the                   </a:t>
            </a:r>
            <a:r>
              <a:rPr lang="en-US" sz="2000" b="1" i="1">
                <a:latin typeface="Times New Roman" pitchFamily="18" charset="0"/>
              </a:rPr>
              <a:t>Canadian Charter of Rights and Freedoms</a:t>
            </a:r>
            <a:r>
              <a:rPr lang="en-US" sz="2000" b="1">
                <a:latin typeface="Times New Roman" pitchFamily="18" charset="0"/>
              </a:rPr>
              <a:t>, provide a specific example for each of the freedoms listed</a:t>
            </a:r>
          </a:p>
        </p:txBody>
      </p:sp>
      <p:sp>
        <p:nvSpPr>
          <p:cNvPr id="35847" name="Text Box 7"/>
          <p:cNvSpPr txBox="1">
            <a:spLocks noChangeArrowheads="1"/>
          </p:cNvSpPr>
          <p:nvPr/>
        </p:nvSpPr>
        <p:spPr bwMode="auto">
          <a:xfrm>
            <a:off x="3810000" y="3581400"/>
            <a:ext cx="5334000" cy="29781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How important is the </a:t>
            </a:r>
            <a:r>
              <a:rPr lang="en-US" b="1" i="1">
                <a:latin typeface="Times New Roman" pitchFamily="18" charset="0"/>
              </a:rPr>
              <a:t>Charter of Rights and Freedoms</a:t>
            </a:r>
            <a:r>
              <a:rPr lang="en-US" b="1">
                <a:latin typeface="Times New Roman" pitchFamily="18" charset="0"/>
              </a:rPr>
              <a:t> in shaping the values and beliefs of Canadians?</a:t>
            </a:r>
          </a:p>
          <a:p>
            <a:pPr algn="ctr">
              <a:spcBef>
                <a:spcPct val="50000"/>
              </a:spcBef>
            </a:pPr>
            <a:r>
              <a:rPr lang="en-US" b="1">
                <a:latin typeface="Times New Roman" pitchFamily="18" charset="0"/>
              </a:rPr>
              <a:t>Would Canadians still share values and beliefs if the </a:t>
            </a:r>
            <a:r>
              <a:rPr lang="en-US" b="1" i="1">
                <a:latin typeface="Times New Roman" pitchFamily="18" charset="0"/>
              </a:rPr>
              <a:t>Charter</a:t>
            </a:r>
            <a:r>
              <a:rPr lang="en-US" b="1">
                <a:latin typeface="Times New Roman" pitchFamily="18" charset="0"/>
              </a:rPr>
              <a:t> or </a:t>
            </a:r>
            <a:r>
              <a:rPr lang="en-US" b="1" i="1">
                <a:latin typeface="Times New Roman" pitchFamily="18" charset="0"/>
              </a:rPr>
              <a:t>Constitution</a:t>
            </a:r>
            <a:r>
              <a:rPr lang="en-US" b="1">
                <a:latin typeface="Times New Roman" pitchFamily="18" charset="0"/>
              </a:rPr>
              <a:t> did not exist?</a:t>
            </a:r>
          </a:p>
          <a:p>
            <a:pPr algn="ctr">
              <a:spcBef>
                <a:spcPct val="50000"/>
              </a:spcBef>
            </a:pPr>
            <a:r>
              <a:rPr lang="en-US" b="1">
                <a:latin typeface="Times New Roman" pitchFamily="18" charset="0"/>
              </a:rPr>
              <a:t>How does the Charter contribute to a sense of civic nation? </a:t>
            </a:r>
          </a:p>
          <a:p>
            <a:pPr algn="ctr">
              <a:spcBef>
                <a:spcPct val="50000"/>
              </a:spcBef>
            </a:pPr>
            <a:r>
              <a:rPr lang="en-US" b="1">
                <a:latin typeface="Times New Roman" pitchFamily="18" charset="0"/>
              </a:rPr>
              <a:t>Why do you think the creators of the Constitution set up a complex amending formula?</a:t>
            </a:r>
          </a:p>
        </p:txBody>
      </p:sp>
      <p:pic>
        <p:nvPicPr>
          <p:cNvPr id="35848" name="Picture 8" descr="Fig1-13.jpg"/>
          <p:cNvPicPr>
            <a:picLocks noChangeAspect="1" noChangeArrowheads="1"/>
          </p:cNvPicPr>
          <p:nvPr/>
        </p:nvPicPr>
        <p:blipFill>
          <a:blip r:embed="rId4" cstate="print"/>
          <a:srcRect/>
          <a:stretch>
            <a:fillRect/>
          </a:stretch>
        </p:blipFill>
        <p:spPr bwMode="auto">
          <a:xfrm>
            <a:off x="152400" y="4724400"/>
            <a:ext cx="1360488" cy="1843088"/>
          </a:xfrm>
          <a:prstGeom prst="rect">
            <a:avLst/>
          </a:prstGeom>
          <a:noFill/>
          <a:ln w="9525">
            <a:noFill/>
            <a:miter lim="800000"/>
            <a:headEnd/>
            <a:tailEnd/>
          </a:ln>
        </p:spPr>
      </p:pic>
      <p:sp>
        <p:nvSpPr>
          <p:cNvPr id="35849" name="Text Box 9"/>
          <p:cNvSpPr txBox="1">
            <a:spLocks noChangeArrowheads="1"/>
          </p:cNvSpPr>
          <p:nvPr/>
        </p:nvSpPr>
        <p:spPr bwMode="auto">
          <a:xfrm>
            <a:off x="1600200" y="5105400"/>
            <a:ext cx="1524000" cy="1190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Discuss the caption of the photograph (Page 32)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 to="" calcmode="lin" valueType="num">
                                      <p:cBhvr>
                                        <p:cTn id="7" dur="1" fill="hold"/>
                                        <p:tgtEl>
                                          <p:spTgt spid="3584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5843"/>
                                        </p:tgtEl>
                                        <p:attrNameLst>
                                          <p:attrName>style.visibility</p:attrName>
                                        </p:attrNameLst>
                                      </p:cBhvr>
                                      <p:to>
                                        <p:strVal val="visible"/>
                                      </p:to>
                                    </p:set>
                                    <p:anim to="" calcmode="lin" valueType="num">
                                      <p:cBhvr>
                                        <p:cTn id="10" dur="1" fill="hold"/>
                                        <p:tgtEl>
                                          <p:spTgt spid="3584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5844"/>
                                        </p:tgtEl>
                                        <p:attrNameLst>
                                          <p:attrName>style.visibility</p:attrName>
                                        </p:attrNameLst>
                                      </p:cBhvr>
                                      <p:to>
                                        <p:strVal val="visible"/>
                                      </p:to>
                                    </p:set>
                                    <p:anim to="" calcmode="lin" valueType="num">
                                      <p:cBhvr>
                                        <p:cTn id="13" dur="1" fill="hold"/>
                                        <p:tgtEl>
                                          <p:spTgt spid="35844"/>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5845"/>
                                        </p:tgtEl>
                                        <p:attrNameLst>
                                          <p:attrName>style.visibility</p:attrName>
                                        </p:attrNameLst>
                                      </p:cBhvr>
                                      <p:to>
                                        <p:strVal val="visible"/>
                                      </p:to>
                                    </p:set>
                                    <p:anim to="" calcmode="lin" valueType="num">
                                      <p:cBhvr>
                                        <p:cTn id="18" dur="1" fill="hold"/>
                                        <p:tgtEl>
                                          <p:spTgt spid="35845"/>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35846"/>
                                        </p:tgtEl>
                                        <p:attrNameLst>
                                          <p:attrName>style.visibility</p:attrName>
                                        </p:attrNameLst>
                                      </p:cBhvr>
                                      <p:to>
                                        <p:strVal val="visible"/>
                                      </p:to>
                                    </p:set>
                                    <p:anim to="" calcmode="lin" valueType="num">
                                      <p:cBhvr>
                                        <p:cTn id="21" dur="1" fill="hold"/>
                                        <p:tgtEl>
                                          <p:spTgt spid="35846"/>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35847">
                                            <p:txEl>
                                              <p:pRg st="0" end="0"/>
                                            </p:txEl>
                                          </p:spTgt>
                                        </p:tgtEl>
                                        <p:attrNameLst>
                                          <p:attrName>style.visibility</p:attrName>
                                        </p:attrNameLst>
                                      </p:cBhvr>
                                      <p:to>
                                        <p:strVal val="visible"/>
                                      </p:to>
                                    </p:set>
                                    <p:anim to="" calcmode="lin" valueType="num">
                                      <p:cBhvr>
                                        <p:cTn id="26" dur="1" fill="hold"/>
                                        <p:tgtEl>
                                          <p:spTgt spid="35847">
                                            <p:txEl>
                                              <p:pRg st="0" end="0"/>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35847">
                                            <p:txEl>
                                              <p:pRg st="1" end="1"/>
                                            </p:txEl>
                                          </p:spTgt>
                                        </p:tgtEl>
                                        <p:attrNameLst>
                                          <p:attrName>style.visibility</p:attrName>
                                        </p:attrNameLst>
                                      </p:cBhvr>
                                      <p:to>
                                        <p:strVal val="visible"/>
                                      </p:to>
                                    </p:set>
                                    <p:anim to="" calcmode="lin" valueType="num">
                                      <p:cBhvr>
                                        <p:cTn id="31" dur="1" fill="hold"/>
                                        <p:tgtEl>
                                          <p:spTgt spid="35847">
                                            <p:txEl>
                                              <p:pRg st="1" end="1"/>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35847">
                                            <p:txEl>
                                              <p:pRg st="2" end="2"/>
                                            </p:txEl>
                                          </p:spTgt>
                                        </p:tgtEl>
                                        <p:attrNameLst>
                                          <p:attrName>style.visibility</p:attrName>
                                        </p:attrNameLst>
                                      </p:cBhvr>
                                      <p:to>
                                        <p:strVal val="visible"/>
                                      </p:to>
                                    </p:set>
                                    <p:anim to="" calcmode="lin" valueType="num">
                                      <p:cBhvr>
                                        <p:cTn id="36" dur="1" fill="hold"/>
                                        <p:tgtEl>
                                          <p:spTgt spid="35847">
                                            <p:txEl>
                                              <p:pRg st="2" end="2"/>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35847">
                                            <p:txEl>
                                              <p:pRg st="3" end="3"/>
                                            </p:txEl>
                                          </p:spTgt>
                                        </p:tgtEl>
                                        <p:attrNameLst>
                                          <p:attrName>style.visibility</p:attrName>
                                        </p:attrNameLst>
                                      </p:cBhvr>
                                      <p:to>
                                        <p:strVal val="visible"/>
                                      </p:to>
                                    </p:set>
                                    <p:anim to="" calcmode="lin" valueType="num">
                                      <p:cBhvr>
                                        <p:cTn id="41" dur="1" fill="hold"/>
                                        <p:tgtEl>
                                          <p:spTgt spid="35847">
                                            <p:txEl>
                                              <p:pRg st="3" end="3"/>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35848"/>
                                        </p:tgtEl>
                                        <p:attrNameLst>
                                          <p:attrName>style.visibility</p:attrName>
                                        </p:attrNameLst>
                                      </p:cBhvr>
                                      <p:to>
                                        <p:strVal val="visible"/>
                                      </p:to>
                                    </p:set>
                                    <p:anim to="" calcmode="lin" valueType="num">
                                      <p:cBhvr>
                                        <p:cTn id="46" dur="1" fill="hold"/>
                                        <p:tgtEl>
                                          <p:spTgt spid="35848"/>
                                        </p:tgtEl>
                                        <p:attrNameLst>
                                          <p:attrName/>
                                        </p:attrNameLst>
                                      </p:cBhvr>
                                    </p:anim>
                                  </p:childTnLst>
                                </p:cTn>
                              </p:par>
                              <p:par>
                                <p:cTn id="47" presetID="24" presetClass="entr" presetSubtype="0" fill="hold" grpId="0" nodeType="withEffect">
                                  <p:stCondLst>
                                    <p:cond delay="0"/>
                                  </p:stCondLst>
                                  <p:childTnLst>
                                    <p:set>
                                      <p:cBhvr>
                                        <p:cTn id="48" dur="1" fill="hold">
                                          <p:stCondLst>
                                            <p:cond delay="0"/>
                                          </p:stCondLst>
                                        </p:cTn>
                                        <p:tgtEl>
                                          <p:spTgt spid="35849"/>
                                        </p:tgtEl>
                                        <p:attrNameLst>
                                          <p:attrName>style.visibility</p:attrName>
                                        </p:attrNameLst>
                                      </p:cBhvr>
                                      <p:to>
                                        <p:strVal val="visible"/>
                                      </p:to>
                                    </p:set>
                                    <p:anim to="" calcmode="lin" valueType="num">
                                      <p:cBhvr>
                                        <p:cTn id="49" dur="1" fill="hold"/>
                                        <p:tgtEl>
                                          <p:spTgt spid="3584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p:bldP spid="35846" grpId="0"/>
      <p:bldP spid="358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f_we_the_peopl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4821" name="Rectangle 5"/>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Nation and Nation State / Nationalism</a:t>
            </a:r>
          </a:p>
        </p:txBody>
      </p:sp>
      <p:sp>
        <p:nvSpPr>
          <p:cNvPr id="34822" name="Text Box 6"/>
          <p:cNvSpPr txBox="1">
            <a:spLocks noChangeArrowheads="1"/>
          </p:cNvSpPr>
          <p:nvPr/>
        </p:nvSpPr>
        <p:spPr bwMode="auto">
          <a:xfrm>
            <a:off x="0" y="1219200"/>
            <a:ext cx="9144000" cy="22256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With a partner, read page 33</a:t>
            </a: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rPr>
              <a:t>With your partner, complete the </a:t>
            </a:r>
            <a:r>
              <a:rPr lang="en-US" sz="2000" b="1" i="1">
                <a:latin typeface="Times New Roman" pitchFamily="18" charset="0"/>
              </a:rPr>
              <a:t>Activity </a:t>
            </a:r>
            <a:r>
              <a:rPr lang="en-US" sz="2000" b="1">
                <a:latin typeface="Times New Roman" pitchFamily="18" charset="0"/>
              </a:rPr>
              <a:t>on page 33</a:t>
            </a: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rPr>
              <a:t>Pay special attention to Figure 1-22</a:t>
            </a:r>
            <a:endParaRPr lang="en-US" sz="2000" b="1" i="1">
              <a:latin typeface="Times New Roman" pitchFamily="18" charset="0"/>
            </a:endParaRPr>
          </a:p>
        </p:txBody>
      </p:sp>
      <p:pic>
        <p:nvPicPr>
          <p:cNvPr id="34823" name="Picture 7"/>
          <p:cNvPicPr>
            <a:picLocks noChangeAspect="1" noChangeArrowheads="1"/>
          </p:cNvPicPr>
          <p:nvPr/>
        </p:nvPicPr>
        <p:blipFill>
          <a:blip r:embed="rId3" cstate="print"/>
          <a:srcRect/>
          <a:stretch>
            <a:fillRect/>
          </a:stretch>
        </p:blipFill>
        <p:spPr bwMode="auto">
          <a:xfrm>
            <a:off x="3317875" y="3429000"/>
            <a:ext cx="2508250" cy="1698625"/>
          </a:xfrm>
          <a:prstGeom prst="rect">
            <a:avLst/>
          </a:prstGeom>
          <a:noFill/>
          <a:ln w="9525">
            <a:noFill/>
            <a:miter lim="800000"/>
            <a:headEnd/>
            <a:tailEnd/>
          </a:ln>
        </p:spPr>
      </p:pic>
      <p:sp>
        <p:nvSpPr>
          <p:cNvPr id="34824" name="Text Box 8"/>
          <p:cNvSpPr txBox="1">
            <a:spLocks noChangeArrowheads="1"/>
          </p:cNvSpPr>
          <p:nvPr/>
        </p:nvSpPr>
        <p:spPr bwMode="auto">
          <a:xfrm>
            <a:off x="0" y="5410200"/>
            <a:ext cx="91440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When finished, record definitions for the terms </a:t>
            </a:r>
            <a:r>
              <a:rPr lang="en-US" b="1" i="1">
                <a:solidFill>
                  <a:schemeClr val="accent2"/>
                </a:solidFill>
                <a:latin typeface="Times New Roman" pitchFamily="18" charset="0"/>
              </a:rPr>
              <a:t>Ethnic Nationalism</a:t>
            </a:r>
            <a:r>
              <a:rPr lang="en-US" b="1">
                <a:latin typeface="Times New Roman" pitchFamily="18" charset="0"/>
              </a:rPr>
              <a:t> and </a:t>
            </a:r>
            <a:r>
              <a:rPr lang="en-US" b="1" i="1">
                <a:solidFill>
                  <a:schemeClr val="accent2"/>
                </a:solidFill>
                <a:latin typeface="Times New Roman" pitchFamily="18" charset="0"/>
              </a:rPr>
              <a:t>Civic Nationalism</a:t>
            </a:r>
          </a:p>
        </p:txBody>
      </p:sp>
      <p:sp>
        <p:nvSpPr>
          <p:cNvPr id="34825" name="Text Box 9"/>
          <p:cNvSpPr txBox="1">
            <a:spLocks noChangeArrowheads="1"/>
          </p:cNvSpPr>
          <p:nvPr/>
        </p:nvSpPr>
        <p:spPr bwMode="auto">
          <a:xfrm>
            <a:off x="0" y="6034088"/>
            <a:ext cx="9144000" cy="366712"/>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With your partner, complete </a:t>
            </a:r>
            <a:r>
              <a:rPr lang="en-US" b="1" i="1">
                <a:latin typeface="Times New Roman" pitchFamily="18" charset="0"/>
              </a:rPr>
              <a:t>Recall…Reflect…Respond</a:t>
            </a:r>
            <a:endParaRPr lang="en-US" b="1" i="1">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4820"/>
                                        </p:tgtEl>
                                        <p:attrNameLst>
                                          <p:attrName>style.visibility</p:attrName>
                                        </p:attrNameLst>
                                      </p:cBhvr>
                                      <p:to>
                                        <p:strVal val="visible"/>
                                      </p:to>
                                    </p:set>
                                    <p:anim to="" calcmode="lin" valueType="num">
                                      <p:cBhvr>
                                        <p:cTn id="7" dur="1" fill="hold"/>
                                        <p:tgtEl>
                                          <p:spTgt spid="34820"/>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4821"/>
                                        </p:tgtEl>
                                        <p:attrNameLst>
                                          <p:attrName>style.visibility</p:attrName>
                                        </p:attrNameLst>
                                      </p:cBhvr>
                                      <p:to>
                                        <p:strVal val="visible"/>
                                      </p:to>
                                    </p:set>
                                    <p:anim to="" calcmode="lin" valueType="num">
                                      <p:cBhvr>
                                        <p:cTn id="10" dur="1" fill="hold"/>
                                        <p:tgtEl>
                                          <p:spTgt spid="34821"/>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4822">
                                            <p:txEl>
                                              <p:pRg st="0" end="0"/>
                                            </p:txEl>
                                          </p:spTgt>
                                        </p:tgtEl>
                                        <p:attrNameLst>
                                          <p:attrName>style.visibility</p:attrName>
                                        </p:attrNameLst>
                                      </p:cBhvr>
                                      <p:to>
                                        <p:strVal val="visible"/>
                                      </p:to>
                                    </p:set>
                                    <p:anim to="" calcmode="lin" valueType="num">
                                      <p:cBhvr>
                                        <p:cTn id="13" dur="1" fill="hold"/>
                                        <p:tgtEl>
                                          <p:spTgt spid="34822">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4822">
                                            <p:txEl>
                                              <p:pRg st="2" end="2"/>
                                            </p:txEl>
                                          </p:spTgt>
                                        </p:tgtEl>
                                        <p:attrNameLst>
                                          <p:attrName>style.visibility</p:attrName>
                                        </p:attrNameLst>
                                      </p:cBhvr>
                                      <p:to>
                                        <p:strVal val="visible"/>
                                      </p:to>
                                    </p:set>
                                    <p:anim to="" calcmode="lin" valueType="num">
                                      <p:cBhvr>
                                        <p:cTn id="16" dur="1" fill="hold"/>
                                        <p:tgtEl>
                                          <p:spTgt spid="34822">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4822">
                                            <p:txEl>
                                              <p:pRg st="4" end="4"/>
                                            </p:txEl>
                                          </p:spTgt>
                                        </p:tgtEl>
                                        <p:attrNameLst>
                                          <p:attrName>style.visibility</p:attrName>
                                        </p:attrNameLst>
                                      </p:cBhvr>
                                      <p:to>
                                        <p:strVal val="visible"/>
                                      </p:to>
                                    </p:set>
                                    <p:anim to="" calcmode="lin" valueType="num">
                                      <p:cBhvr>
                                        <p:cTn id="19" dur="1" fill="hold"/>
                                        <p:tgtEl>
                                          <p:spTgt spid="34822">
                                            <p:txEl>
                                              <p:pRg st="4" end="4"/>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4823"/>
                                        </p:tgtEl>
                                        <p:attrNameLst>
                                          <p:attrName>style.visibility</p:attrName>
                                        </p:attrNameLst>
                                      </p:cBhvr>
                                      <p:to>
                                        <p:strVal val="visible"/>
                                      </p:to>
                                    </p:set>
                                    <p:anim to="" calcmode="lin" valueType="num">
                                      <p:cBhvr>
                                        <p:cTn id="22" dur="1" fill="hold"/>
                                        <p:tgtEl>
                                          <p:spTgt spid="34823"/>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34824"/>
                                        </p:tgtEl>
                                        <p:attrNameLst>
                                          <p:attrName>style.visibility</p:attrName>
                                        </p:attrNameLst>
                                      </p:cBhvr>
                                      <p:to>
                                        <p:strVal val="visible"/>
                                      </p:to>
                                    </p:set>
                                    <p:anim to="" calcmode="lin" valueType="num">
                                      <p:cBhvr>
                                        <p:cTn id="25" dur="1" fill="hold"/>
                                        <p:tgtEl>
                                          <p:spTgt spid="34824"/>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34825"/>
                                        </p:tgtEl>
                                        <p:attrNameLst>
                                          <p:attrName>style.visibility</p:attrName>
                                        </p:attrNameLst>
                                      </p:cBhvr>
                                      <p:to>
                                        <p:strVal val="visible"/>
                                      </p:to>
                                    </p:set>
                                    <p:anim to="" calcmode="lin" valueType="num">
                                      <p:cBhvr>
                                        <p:cTn id="30" dur="1" fill="hold"/>
                                        <p:tgtEl>
                                          <p:spTgt spid="3482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P spid="34824" grpId="0"/>
      <p:bldP spid="348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zine"/>
          <p:cNvPicPr>
            <a:picLocks noChangeAspect="1" noChangeArrowheads="1"/>
          </p:cNvPicPr>
          <p:nvPr/>
        </p:nvPicPr>
        <p:blipFill>
          <a:blip r:embed="rId2" cstate="print">
            <a:lum bright="70000" contrast="-70000"/>
          </a:blip>
          <a:srcRect/>
          <a:stretch>
            <a:fillRect/>
          </a:stretch>
        </p:blipFill>
        <p:spPr bwMode="auto">
          <a:xfrm>
            <a:off x="0" y="228600"/>
            <a:ext cx="9144000" cy="6629400"/>
          </a:xfrm>
          <a:prstGeom prst="rect">
            <a:avLst/>
          </a:prstGeom>
          <a:noFill/>
          <a:ln w="9525">
            <a:noFill/>
            <a:miter lim="800000"/>
            <a:headEnd/>
            <a:tailEnd/>
          </a:ln>
        </p:spPr>
      </p:pic>
      <p:sp>
        <p:nvSpPr>
          <p:cNvPr id="36867"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36868"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b="1">
                <a:latin typeface="Times New Roman" pitchFamily="18" charset="0"/>
              </a:rPr>
              <a:t>Continue with your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E-Zine</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6868"/>
                                        </p:tgtEl>
                                        <p:attrNameLst>
                                          <p:attrName>style.visibility</p:attrName>
                                        </p:attrNameLst>
                                      </p:cBhvr>
                                      <p:to>
                                        <p:strVal val="visible"/>
                                      </p:to>
                                    </p:set>
                                    <p:anim to="" calcmode="lin" valueType="num">
                                      <p:cBhvr>
                                        <p:cTn id="10" dur="1" fill="hold"/>
                                        <p:tgtEl>
                                          <p:spTgt spid="3686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descr="belongin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37892" name="Picture 4"/>
          <p:cNvPicPr>
            <a:picLocks noChangeAspect="1" noChangeArrowheads="1"/>
          </p:cNvPicPr>
          <p:nvPr/>
        </p:nvPicPr>
        <p:blipFill>
          <a:blip r:embed="rId3" cstate="print"/>
          <a:srcRect/>
          <a:stretch>
            <a:fillRect/>
          </a:stretch>
        </p:blipFill>
        <p:spPr bwMode="auto">
          <a:xfrm>
            <a:off x="2911475" y="995363"/>
            <a:ext cx="3319463" cy="3195637"/>
          </a:xfrm>
          <a:prstGeom prst="rect">
            <a:avLst/>
          </a:prstGeom>
          <a:noFill/>
          <a:ln w="9525">
            <a:noFill/>
            <a:miter lim="800000"/>
            <a:headEnd/>
            <a:tailEnd/>
          </a:ln>
        </p:spPr>
      </p:pic>
      <p:sp>
        <p:nvSpPr>
          <p:cNvPr id="37895" name="Text Box 7"/>
          <p:cNvSpPr txBox="1">
            <a:spLocks noChangeArrowheads="1"/>
          </p:cNvSpPr>
          <p:nvPr/>
        </p:nvSpPr>
        <p:spPr bwMode="auto">
          <a:xfrm>
            <a:off x="0" y="4114800"/>
            <a:ext cx="9144000" cy="1311275"/>
          </a:xfrm>
          <a:prstGeom prst="rect">
            <a:avLst/>
          </a:prstGeom>
          <a:noFill/>
          <a:ln w="9525">
            <a:noFill/>
            <a:miter lim="800000"/>
            <a:headEnd/>
            <a:tailEnd/>
          </a:ln>
        </p:spPr>
        <p:txBody>
          <a:bodyPr>
            <a:spAutoFit/>
          </a:bodyPr>
          <a:lstStyle/>
          <a:p>
            <a:pPr algn="ctr">
              <a:spcBef>
                <a:spcPct val="50000"/>
              </a:spcBef>
            </a:pPr>
            <a:r>
              <a:rPr lang="en-US" sz="2000" b="1" i="1">
                <a:latin typeface="Times New Roman" pitchFamily="18" charset="0"/>
              </a:rPr>
              <a:t>A Sense of Belonging</a:t>
            </a:r>
          </a:p>
          <a:p>
            <a:pPr algn="ctr">
              <a:spcBef>
                <a:spcPct val="50000"/>
              </a:spcBef>
            </a:pPr>
            <a:r>
              <a:rPr lang="en-US" sz="2000" b="1" i="1">
                <a:latin typeface="Times New Roman" pitchFamily="18" charset="0"/>
              </a:rPr>
              <a:t>(Page 35)</a:t>
            </a:r>
          </a:p>
          <a:p>
            <a:pPr algn="ctr">
              <a:spcBef>
                <a:spcPct val="50000"/>
              </a:spcBef>
            </a:pPr>
            <a:r>
              <a:rPr lang="en-US" sz="2000" b="1">
                <a:latin typeface="Times New Roman" pitchFamily="18" charset="0"/>
              </a:rPr>
              <a:t>What other groups or collectives may give you a sense of </a:t>
            </a:r>
            <a:r>
              <a:rPr lang="en-US" sz="2000" b="1" i="1">
                <a:latin typeface="Times New Roman" pitchFamily="18" charset="0"/>
              </a:rPr>
              <a:t>belonging</a:t>
            </a:r>
            <a:r>
              <a:rPr lang="en-US" sz="2000" b="1">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7892"/>
                                        </p:tgtEl>
                                        <p:attrNameLst>
                                          <p:attrName>style.visibility</p:attrName>
                                        </p:attrNameLst>
                                      </p:cBhvr>
                                      <p:to>
                                        <p:strVal val="visible"/>
                                      </p:to>
                                    </p:set>
                                    <p:anim to="" calcmode="lin" valueType="num">
                                      <p:cBhvr>
                                        <p:cTn id="7" dur="1" fill="hold"/>
                                        <p:tgtEl>
                                          <p:spTgt spid="3789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7895">
                                            <p:txEl>
                                              <p:pRg st="0" end="0"/>
                                            </p:txEl>
                                          </p:spTgt>
                                        </p:tgtEl>
                                        <p:attrNameLst>
                                          <p:attrName>style.visibility</p:attrName>
                                        </p:attrNameLst>
                                      </p:cBhvr>
                                      <p:to>
                                        <p:strVal val="visible"/>
                                      </p:to>
                                    </p:set>
                                    <p:anim to="" calcmode="lin" valueType="num">
                                      <p:cBhvr>
                                        <p:cTn id="10" dur="1" fill="hold"/>
                                        <p:tgtEl>
                                          <p:spTgt spid="37895">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7895">
                                            <p:txEl>
                                              <p:pRg st="1" end="1"/>
                                            </p:txEl>
                                          </p:spTgt>
                                        </p:tgtEl>
                                        <p:attrNameLst>
                                          <p:attrName>style.visibility</p:attrName>
                                        </p:attrNameLst>
                                      </p:cBhvr>
                                      <p:to>
                                        <p:strVal val="visible"/>
                                      </p:to>
                                    </p:set>
                                    <p:anim to="" calcmode="lin" valueType="num">
                                      <p:cBhvr>
                                        <p:cTn id="13" dur="1" fill="hold"/>
                                        <p:tgtEl>
                                          <p:spTgt spid="37895">
                                            <p:txEl>
                                              <p:pRg st="1" end="1"/>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7895">
                                            <p:txEl>
                                              <p:pRg st="2" end="2"/>
                                            </p:txEl>
                                          </p:spTgt>
                                        </p:tgtEl>
                                        <p:attrNameLst>
                                          <p:attrName>style.visibility</p:attrName>
                                        </p:attrNameLst>
                                      </p:cBhvr>
                                      <p:to>
                                        <p:strVal val="visible"/>
                                      </p:to>
                                    </p:set>
                                    <p:anim to="" calcmode="lin" valueType="num">
                                      <p:cBhvr>
                                        <p:cTn id="18" dur="1" fill="hold"/>
                                        <p:tgtEl>
                                          <p:spTgt spid="3789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nr58-1[1]"/>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8916" name="Rectangle 4"/>
          <p:cNvSpPr>
            <a:spLocks noChangeArrowheads="1"/>
          </p:cNvSpPr>
          <p:nvPr/>
        </p:nvSpPr>
        <p:spPr bwMode="auto">
          <a:xfrm>
            <a:off x="0" y="76200"/>
            <a:ext cx="9144000" cy="1066800"/>
          </a:xfrm>
          <a:prstGeom prst="rect">
            <a:avLst/>
          </a:prstGeom>
          <a:noFill/>
          <a:ln w="9525">
            <a:noFill/>
            <a:miter lim="800000"/>
            <a:headEnd/>
            <a:tailEnd/>
          </a:ln>
        </p:spPr>
        <p:txBody>
          <a:bodyPr anchor="ctr"/>
          <a:lstStyle/>
          <a:p>
            <a:pPr algn="ctr"/>
            <a:r>
              <a:rPr lang="en-US" sz="4000" b="1">
                <a:solidFill>
                  <a:srgbClr val="FF3300"/>
                </a:solidFill>
                <a:latin typeface="Times New Roman" pitchFamily="18" charset="0"/>
              </a:rPr>
              <a:t>In What Ways Can Identity And Nation Be Related?</a:t>
            </a:r>
          </a:p>
        </p:txBody>
      </p:sp>
      <p:pic>
        <p:nvPicPr>
          <p:cNvPr id="38918" name="Picture 6" descr="Fig1-15.jpg"/>
          <p:cNvPicPr>
            <a:picLocks noChangeAspect="1" noChangeArrowheads="1"/>
          </p:cNvPicPr>
          <p:nvPr/>
        </p:nvPicPr>
        <p:blipFill>
          <a:blip r:embed="rId3" cstate="print"/>
          <a:srcRect/>
          <a:stretch>
            <a:fillRect/>
          </a:stretch>
        </p:blipFill>
        <p:spPr bwMode="auto">
          <a:xfrm>
            <a:off x="304800" y="3463925"/>
            <a:ext cx="5410200" cy="3148013"/>
          </a:xfrm>
          <a:prstGeom prst="rect">
            <a:avLst/>
          </a:prstGeom>
          <a:noFill/>
          <a:ln w="9525">
            <a:noFill/>
            <a:miter lim="800000"/>
            <a:headEnd/>
            <a:tailEnd/>
          </a:ln>
        </p:spPr>
      </p:pic>
      <p:sp>
        <p:nvSpPr>
          <p:cNvPr id="38919" name="Text Box 7"/>
          <p:cNvSpPr txBox="1">
            <a:spLocks noChangeArrowheads="1"/>
          </p:cNvSpPr>
          <p:nvPr/>
        </p:nvSpPr>
        <p:spPr bwMode="auto">
          <a:xfrm>
            <a:off x="0" y="1736725"/>
            <a:ext cx="9144000" cy="13112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Read page 35</a:t>
            </a: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rPr>
              <a:t>Complete the </a:t>
            </a:r>
            <a:r>
              <a:rPr lang="en-US" sz="2000" b="1" i="1">
                <a:latin typeface="Times New Roman" pitchFamily="18" charset="0"/>
              </a:rPr>
              <a:t>Activity</a:t>
            </a:r>
            <a:endParaRPr lang="en-US" sz="2000" b="1">
              <a:latin typeface="Times New Roman" pitchFamily="18" charset="0"/>
            </a:endParaRPr>
          </a:p>
        </p:txBody>
      </p:sp>
      <p:sp>
        <p:nvSpPr>
          <p:cNvPr id="38920" name="Text Box 8"/>
          <p:cNvSpPr txBox="1">
            <a:spLocks noChangeArrowheads="1"/>
          </p:cNvSpPr>
          <p:nvPr/>
        </p:nvSpPr>
        <p:spPr bwMode="auto">
          <a:xfrm>
            <a:off x="5867400" y="4114800"/>
            <a:ext cx="3124200" cy="18780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When Done…</a:t>
            </a:r>
          </a:p>
          <a:p>
            <a:pPr algn="ctr">
              <a:spcBef>
                <a:spcPct val="50000"/>
              </a:spcBef>
            </a:pPr>
            <a:r>
              <a:rPr lang="en-US" b="1">
                <a:latin typeface="Times New Roman" pitchFamily="18" charset="0"/>
              </a:rPr>
              <a:t>Either in words or as a drawing, create your own representation of your </a:t>
            </a:r>
            <a:r>
              <a:rPr lang="en-US" b="1">
                <a:solidFill>
                  <a:schemeClr val="accent2"/>
                </a:solidFill>
                <a:latin typeface="Times New Roman" pitchFamily="18" charset="0"/>
              </a:rPr>
              <a:t>individual, collective </a:t>
            </a:r>
            <a:r>
              <a:rPr lang="en-US" b="1">
                <a:latin typeface="Times New Roman" pitchFamily="18" charset="0"/>
              </a:rPr>
              <a:t>and</a:t>
            </a:r>
            <a:r>
              <a:rPr lang="en-US" b="1">
                <a:solidFill>
                  <a:schemeClr val="accent2"/>
                </a:solidFill>
                <a:latin typeface="Times New Roman" pitchFamily="18" charset="0"/>
              </a:rPr>
              <a:t> national identity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8916"/>
                                        </p:tgtEl>
                                        <p:attrNameLst>
                                          <p:attrName>style.visibility</p:attrName>
                                        </p:attrNameLst>
                                      </p:cBhvr>
                                      <p:to>
                                        <p:strVal val="visible"/>
                                      </p:to>
                                    </p:set>
                                    <p:anim to="" calcmode="lin" valueType="num">
                                      <p:cBhvr>
                                        <p:cTn id="7" dur="1" fill="hold"/>
                                        <p:tgtEl>
                                          <p:spTgt spid="3891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8918"/>
                                        </p:tgtEl>
                                        <p:attrNameLst>
                                          <p:attrName>style.visibility</p:attrName>
                                        </p:attrNameLst>
                                      </p:cBhvr>
                                      <p:to>
                                        <p:strVal val="visible"/>
                                      </p:to>
                                    </p:set>
                                    <p:anim to="" calcmode="lin" valueType="num">
                                      <p:cBhvr>
                                        <p:cTn id="10" dur="1" fill="hold"/>
                                        <p:tgtEl>
                                          <p:spTgt spid="3891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8919">
                                            <p:txEl>
                                              <p:pRg st="0" end="0"/>
                                            </p:txEl>
                                          </p:spTgt>
                                        </p:tgtEl>
                                        <p:attrNameLst>
                                          <p:attrName>style.visibility</p:attrName>
                                        </p:attrNameLst>
                                      </p:cBhvr>
                                      <p:to>
                                        <p:strVal val="visible"/>
                                      </p:to>
                                    </p:set>
                                    <p:anim to="" calcmode="lin" valueType="num">
                                      <p:cBhvr>
                                        <p:cTn id="13" dur="1" fill="hold"/>
                                        <p:tgtEl>
                                          <p:spTgt spid="38919">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8919">
                                            <p:txEl>
                                              <p:pRg st="2" end="2"/>
                                            </p:txEl>
                                          </p:spTgt>
                                        </p:tgtEl>
                                        <p:attrNameLst>
                                          <p:attrName>style.visibility</p:attrName>
                                        </p:attrNameLst>
                                      </p:cBhvr>
                                      <p:to>
                                        <p:strVal val="visible"/>
                                      </p:to>
                                    </p:set>
                                    <p:anim to="" calcmode="lin" valueType="num">
                                      <p:cBhvr>
                                        <p:cTn id="16" dur="1" fill="hold"/>
                                        <p:tgtEl>
                                          <p:spTgt spid="38919">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8920">
                                            <p:txEl>
                                              <p:pRg st="0" end="0"/>
                                            </p:txEl>
                                          </p:spTgt>
                                        </p:tgtEl>
                                        <p:attrNameLst>
                                          <p:attrName>style.visibility</p:attrName>
                                        </p:attrNameLst>
                                      </p:cBhvr>
                                      <p:to>
                                        <p:strVal val="visible"/>
                                      </p:to>
                                    </p:set>
                                    <p:anim to="" calcmode="lin" valueType="num">
                                      <p:cBhvr>
                                        <p:cTn id="19" dur="1" fill="hold"/>
                                        <p:tgtEl>
                                          <p:spTgt spid="38920">
                                            <p:txEl>
                                              <p:pRg st="0" end="0"/>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8920">
                                            <p:txEl>
                                              <p:pRg st="1" end="1"/>
                                            </p:txEl>
                                          </p:spTgt>
                                        </p:tgtEl>
                                        <p:attrNameLst>
                                          <p:attrName>style.visibility</p:attrName>
                                        </p:attrNameLst>
                                      </p:cBhvr>
                                      <p:to>
                                        <p:strVal val="visible"/>
                                      </p:to>
                                    </p:set>
                                    <p:anim to="" calcmode="lin" valueType="num">
                                      <p:cBhvr>
                                        <p:cTn id="22" dur="1" fill="hold"/>
                                        <p:tgtEl>
                                          <p:spTgt spid="38920">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myths"/>
          <p:cNvPicPr>
            <a:picLocks noChangeAspect="1" noChangeArrowheads="1"/>
          </p:cNvPicPr>
          <p:nvPr/>
        </p:nvPicPr>
        <p:blipFill>
          <a:blip r:embed="rId6"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9939" name="Rectangle 3"/>
          <p:cNvSpPr>
            <a:spLocks noChangeArrowheads="1"/>
          </p:cNvSpPr>
          <p:nvPr/>
        </p:nvSpPr>
        <p:spPr bwMode="auto">
          <a:xfrm>
            <a:off x="0" y="76200"/>
            <a:ext cx="9144000" cy="9144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Stories, Myths and the Civic Nation</a:t>
            </a:r>
          </a:p>
        </p:txBody>
      </p:sp>
      <p:sp>
        <p:nvSpPr>
          <p:cNvPr id="39940" name="Text Box 4"/>
          <p:cNvSpPr txBox="1">
            <a:spLocks noChangeArrowheads="1"/>
          </p:cNvSpPr>
          <p:nvPr/>
        </p:nvSpPr>
        <p:spPr bwMode="auto">
          <a:xfrm>
            <a:off x="0" y="9906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With a partner read page 36, responding to the </a:t>
            </a:r>
            <a:r>
              <a:rPr lang="en-US" sz="2400" b="1" i="1">
                <a:latin typeface="Times New Roman" pitchFamily="18" charset="0"/>
              </a:rPr>
              <a:t>Activity</a:t>
            </a:r>
          </a:p>
        </p:txBody>
      </p:sp>
      <p:sp>
        <p:nvSpPr>
          <p:cNvPr id="39941" name="Text Box 5"/>
          <p:cNvSpPr txBox="1">
            <a:spLocks noChangeArrowheads="1"/>
          </p:cNvSpPr>
          <p:nvPr/>
        </p:nvSpPr>
        <p:spPr bwMode="auto">
          <a:xfrm>
            <a:off x="0" y="3962400"/>
            <a:ext cx="9144000" cy="3968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Canadian Seth Rogen… Funny or just Super Bad?</a:t>
            </a:r>
          </a:p>
        </p:txBody>
      </p:sp>
      <p:sp>
        <p:nvSpPr>
          <p:cNvPr id="39942" name="Text Box 6"/>
          <p:cNvSpPr txBox="1">
            <a:spLocks noChangeArrowheads="1"/>
          </p:cNvSpPr>
          <p:nvPr/>
        </p:nvSpPr>
        <p:spPr bwMode="auto">
          <a:xfrm>
            <a:off x="0" y="4848225"/>
            <a:ext cx="9144000" cy="1552575"/>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Read the top of page 37</a:t>
            </a:r>
          </a:p>
          <a:p>
            <a:pPr algn="ctr">
              <a:spcBef>
                <a:spcPct val="50000"/>
              </a:spcBef>
            </a:pPr>
            <a:r>
              <a:rPr lang="en-US" sz="2400" b="1" i="1">
                <a:latin typeface="Times New Roman" pitchFamily="18" charset="0"/>
                <a:hlinkClick r:id="rId7"/>
              </a:rPr>
              <a:t>Joe Mufferaw</a:t>
            </a:r>
            <a:endParaRPr lang="en-US" sz="2400" b="1" i="1">
              <a:latin typeface="Times New Roman" pitchFamily="18" charset="0"/>
            </a:endParaRPr>
          </a:p>
          <a:p>
            <a:pPr algn="ctr">
              <a:spcBef>
                <a:spcPct val="50000"/>
              </a:spcBef>
            </a:pPr>
            <a:r>
              <a:rPr lang="en-US" sz="2400" b="1">
                <a:latin typeface="Times New Roman" pitchFamily="18" charset="0"/>
              </a:rPr>
              <a:t>Follow along with some of the lyrics on page 38</a:t>
            </a:r>
          </a:p>
        </p:txBody>
      </p:sp>
      <p:sp>
        <p:nvSpPr>
          <p:cNvPr id="39943" name="Text Box 7"/>
          <p:cNvSpPr txBox="1">
            <a:spLocks noChangeArrowheads="1"/>
          </p:cNvSpPr>
          <p:nvPr/>
        </p:nvSpPr>
        <p:spPr bwMode="auto">
          <a:xfrm>
            <a:off x="0" y="28956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Is Canada a Hockey Nation…. </a:t>
            </a:r>
            <a:r>
              <a:rPr lang="en-US" sz="2400" b="1">
                <a:latin typeface="Times New Roman" pitchFamily="18" charset="0"/>
                <a:hlinkClick r:id="rId8"/>
              </a:rPr>
              <a:t>Myth </a:t>
            </a:r>
            <a:r>
              <a:rPr lang="en-US" sz="2400" b="1">
                <a:latin typeface="Times New Roman" pitchFamily="18" charset="0"/>
              </a:rPr>
              <a:t>or </a:t>
            </a:r>
            <a:r>
              <a:rPr lang="en-US" sz="2400" b="1">
                <a:latin typeface="Times New Roman" pitchFamily="18" charset="0"/>
                <a:hlinkClick r:id="rId9"/>
              </a:rPr>
              <a:t>Reality</a:t>
            </a:r>
            <a:r>
              <a:rPr lang="en-US" sz="2400" b="1">
                <a:latin typeface="Times New Roman" pitchFamily="18" charset="0"/>
              </a:rPr>
              <a:t>?</a:t>
            </a:r>
          </a:p>
        </p:txBody>
      </p:sp>
      <p:sp>
        <p:nvSpPr>
          <p:cNvPr id="39944" name="Text Box 8"/>
          <p:cNvSpPr txBox="1">
            <a:spLocks noChangeArrowheads="1"/>
          </p:cNvSpPr>
          <p:nvPr/>
        </p:nvSpPr>
        <p:spPr bwMode="auto">
          <a:xfrm>
            <a:off x="0" y="3429000"/>
            <a:ext cx="9144000" cy="3968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hlinkClick r:id="rId10"/>
              </a:rPr>
              <a:t>Just for Fun…</a:t>
            </a:r>
            <a:endParaRPr lang="en-US" sz="2000" b="1">
              <a:latin typeface="Times New Roman" pitchFamily="18" charset="0"/>
            </a:endParaRPr>
          </a:p>
        </p:txBody>
      </p:sp>
      <p:pic>
        <p:nvPicPr>
          <p:cNvPr id="17" name="Hockey Commercial (Canada vs. USA).wmv">
            <a:hlinkClick r:id="" action="ppaction://media"/>
          </p:cNvPr>
          <p:cNvPicPr>
            <a:picLocks noRot="1" noChangeAspect="1"/>
          </p:cNvPicPr>
          <p:nvPr>
            <a:videoFile r:link="rId1"/>
          </p:nvPr>
        </p:nvPicPr>
        <p:blipFill>
          <a:blip r:embed="rId11" cstate="print"/>
          <a:srcRect/>
          <a:stretch>
            <a:fillRect/>
          </a:stretch>
        </p:blipFill>
        <p:spPr bwMode="auto">
          <a:xfrm>
            <a:off x="5486400" y="2362200"/>
            <a:ext cx="711200" cy="533400"/>
          </a:xfrm>
          <a:prstGeom prst="rect">
            <a:avLst/>
          </a:prstGeom>
          <a:noFill/>
          <a:ln w="9525">
            <a:noFill/>
            <a:miter lim="800000"/>
            <a:headEnd/>
            <a:tailEnd/>
          </a:ln>
        </p:spPr>
      </p:pic>
      <p:pic>
        <p:nvPicPr>
          <p:cNvPr id="18" name="Top 10 Funniest Hockey Goal Celebrations_WMV V9.wmv">
            <a:hlinkClick r:id="" action="ppaction://media"/>
          </p:cNvPr>
          <p:cNvPicPr>
            <a:picLocks noRot="1" noChangeAspect="1"/>
          </p:cNvPicPr>
          <p:nvPr>
            <a:videoFile r:link="rId2"/>
          </p:nvPr>
        </p:nvPicPr>
        <p:blipFill>
          <a:blip r:embed="rId12" cstate="print"/>
          <a:srcRect/>
          <a:stretch>
            <a:fillRect/>
          </a:stretch>
        </p:blipFill>
        <p:spPr bwMode="auto">
          <a:xfrm>
            <a:off x="5791200" y="3352800"/>
            <a:ext cx="812800" cy="609600"/>
          </a:xfrm>
          <a:prstGeom prst="rect">
            <a:avLst/>
          </a:prstGeom>
          <a:noFill/>
          <a:ln w="9525">
            <a:noFill/>
            <a:miter lim="800000"/>
            <a:headEnd/>
            <a:tailEnd/>
          </a:ln>
        </p:spPr>
      </p:pic>
      <p:pic>
        <p:nvPicPr>
          <p:cNvPr id="19" name="Seth Rogen -Rejected by Megan Fox_1.wmv">
            <a:hlinkClick r:id="" action="ppaction://media"/>
          </p:cNvPr>
          <p:cNvPicPr>
            <a:picLocks noRot="1" noChangeAspect="1"/>
          </p:cNvPicPr>
          <p:nvPr>
            <a:videoFile r:link="rId3"/>
          </p:nvPr>
        </p:nvPicPr>
        <p:blipFill>
          <a:blip r:embed="rId13" cstate="print"/>
          <a:srcRect/>
          <a:stretch>
            <a:fillRect/>
          </a:stretch>
        </p:blipFill>
        <p:spPr bwMode="auto">
          <a:xfrm>
            <a:off x="4038600" y="4343400"/>
            <a:ext cx="1016000" cy="571500"/>
          </a:xfrm>
          <a:prstGeom prst="rect">
            <a:avLst/>
          </a:prstGeom>
          <a:noFill/>
          <a:ln w="9525">
            <a:noFill/>
            <a:miter lim="800000"/>
            <a:headEnd/>
            <a:tailEnd/>
          </a:ln>
        </p:spPr>
      </p:pic>
      <p:pic>
        <p:nvPicPr>
          <p:cNvPr id="20" name="Stompin' Tom Connors - Big Joe Mufferaw (Live 2005)_WMV V9.wmv">
            <a:hlinkClick r:id="" action="ppaction://media"/>
          </p:cNvPr>
          <p:cNvPicPr>
            <a:picLocks noRot="1" noChangeAspect="1"/>
          </p:cNvPicPr>
          <p:nvPr>
            <a:videoFile r:link="rId4"/>
          </p:nvPr>
        </p:nvPicPr>
        <p:blipFill>
          <a:blip r:embed="rId14" cstate="print"/>
          <a:srcRect/>
          <a:stretch>
            <a:fillRect/>
          </a:stretch>
        </p:blipFill>
        <p:spPr bwMode="auto">
          <a:xfrm>
            <a:off x="5943600" y="5410200"/>
            <a:ext cx="685800" cy="514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 to="" calcmode="lin" valueType="num">
                                      <p:cBhvr>
                                        <p:cTn id="7" dur="1" fill="hold"/>
                                        <p:tgtEl>
                                          <p:spTgt spid="3993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9939"/>
                                        </p:tgtEl>
                                        <p:attrNameLst>
                                          <p:attrName>style.visibility</p:attrName>
                                        </p:attrNameLst>
                                      </p:cBhvr>
                                      <p:to>
                                        <p:strVal val="visible"/>
                                      </p:to>
                                    </p:set>
                                    <p:anim to="" calcmode="lin" valueType="num">
                                      <p:cBhvr>
                                        <p:cTn id="10" dur="1" fill="hold"/>
                                        <p:tgtEl>
                                          <p:spTgt spid="3993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9940">
                                            <p:txEl>
                                              <p:pRg st="0" end="0"/>
                                            </p:txEl>
                                          </p:spTgt>
                                        </p:tgtEl>
                                        <p:attrNameLst>
                                          <p:attrName>style.visibility</p:attrName>
                                        </p:attrNameLst>
                                      </p:cBhvr>
                                      <p:to>
                                        <p:strVal val="visible"/>
                                      </p:to>
                                    </p:set>
                                    <p:anim to="" calcmode="lin" valueType="num">
                                      <p:cBhvr>
                                        <p:cTn id="13" dur="1" fill="hold"/>
                                        <p:tgtEl>
                                          <p:spTgt spid="39940">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39943"/>
                                        </p:tgtEl>
                                        <p:attrNameLst>
                                          <p:attrName>style.visibility</p:attrName>
                                        </p:attrNameLst>
                                      </p:cBhvr>
                                      <p:to>
                                        <p:strVal val="visible"/>
                                      </p:to>
                                    </p:set>
                                    <p:anim to="" calcmode="lin" valueType="num">
                                      <p:cBhvr>
                                        <p:cTn id="18" dur="1" fill="hold"/>
                                        <p:tgtEl>
                                          <p:spTgt spid="39943"/>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to="" calcmode="lin" valueType="num">
                                      <p:cBhvr>
                                        <p:cTn id="21" dur="1" fill="hold"/>
                                        <p:tgtEl>
                                          <p:spTgt spid="17"/>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39944"/>
                                        </p:tgtEl>
                                        <p:attrNameLst>
                                          <p:attrName>style.visibility</p:attrName>
                                        </p:attrNameLst>
                                      </p:cBhvr>
                                      <p:to>
                                        <p:strVal val="visible"/>
                                      </p:to>
                                    </p:set>
                                    <p:anim to="" calcmode="lin" valueType="num">
                                      <p:cBhvr>
                                        <p:cTn id="26" dur="1" fill="hold"/>
                                        <p:tgtEl>
                                          <p:spTgt spid="39944"/>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to="" calcmode="lin" valueType="num">
                                      <p:cBhvr>
                                        <p:cTn id="29" dur="1" fill="hold"/>
                                        <p:tgtEl>
                                          <p:spTgt spid="18"/>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39941">
                                            <p:txEl>
                                              <p:pRg st="0" end="0"/>
                                            </p:txEl>
                                          </p:spTgt>
                                        </p:tgtEl>
                                        <p:attrNameLst>
                                          <p:attrName>style.visibility</p:attrName>
                                        </p:attrNameLst>
                                      </p:cBhvr>
                                      <p:to>
                                        <p:strVal val="visible"/>
                                      </p:to>
                                    </p:set>
                                    <p:anim to="" calcmode="lin" valueType="num">
                                      <p:cBhvr>
                                        <p:cTn id="34" dur="1" fill="hold"/>
                                        <p:tgtEl>
                                          <p:spTgt spid="39941">
                                            <p:txEl>
                                              <p:pRg st="0" end="0"/>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to="" calcmode="lin" valueType="num">
                                      <p:cBhvr>
                                        <p:cTn id="37" dur="1" fill="hold"/>
                                        <p:tgtEl>
                                          <p:spTgt spid="19"/>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9942">
                                            <p:txEl>
                                              <p:pRg st="0" end="0"/>
                                            </p:txEl>
                                          </p:spTgt>
                                        </p:tgtEl>
                                        <p:attrNameLst>
                                          <p:attrName>style.visibility</p:attrName>
                                        </p:attrNameLst>
                                      </p:cBhvr>
                                      <p:to>
                                        <p:strVal val="visible"/>
                                      </p:to>
                                    </p:set>
                                    <p:anim to="" calcmode="lin" valueType="num">
                                      <p:cBhvr>
                                        <p:cTn id="42" dur="1" fill="hold"/>
                                        <p:tgtEl>
                                          <p:spTgt spid="39942">
                                            <p:txEl>
                                              <p:pRg st="0" end="0"/>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39942">
                                            <p:txEl>
                                              <p:pRg st="1" end="1"/>
                                            </p:txEl>
                                          </p:spTgt>
                                        </p:tgtEl>
                                        <p:attrNameLst>
                                          <p:attrName>style.visibility</p:attrName>
                                        </p:attrNameLst>
                                      </p:cBhvr>
                                      <p:to>
                                        <p:strVal val="visible"/>
                                      </p:to>
                                    </p:set>
                                    <p:anim to="" calcmode="lin" valueType="num">
                                      <p:cBhvr>
                                        <p:cTn id="47" dur="1" fill="hold"/>
                                        <p:tgtEl>
                                          <p:spTgt spid="39942">
                                            <p:txEl>
                                              <p:pRg st="1" end="1"/>
                                            </p:txEl>
                                          </p:spTgt>
                                        </p:tgtEl>
                                        <p:attrNameLst>
                                          <p:attrName/>
                                        </p:attrNameLst>
                                      </p:cBhvr>
                                    </p:anim>
                                  </p:childTnLst>
                                </p:cTn>
                              </p:par>
                              <p:par>
                                <p:cTn id="48" presetID="24" presetClass="entr" presetSubtype="0" fill="hold" nodeType="withEffect">
                                  <p:stCondLst>
                                    <p:cond delay="0"/>
                                  </p:stCondLst>
                                  <p:childTnLst>
                                    <p:set>
                                      <p:cBhvr>
                                        <p:cTn id="49" dur="1" fill="hold">
                                          <p:stCondLst>
                                            <p:cond delay="0"/>
                                          </p:stCondLst>
                                        </p:cTn>
                                        <p:tgtEl>
                                          <p:spTgt spid="39942">
                                            <p:txEl>
                                              <p:pRg st="2" end="2"/>
                                            </p:txEl>
                                          </p:spTgt>
                                        </p:tgtEl>
                                        <p:attrNameLst>
                                          <p:attrName>style.visibility</p:attrName>
                                        </p:attrNameLst>
                                      </p:cBhvr>
                                      <p:to>
                                        <p:strVal val="visible"/>
                                      </p:to>
                                    </p:set>
                                    <p:anim to="" calcmode="lin" valueType="num">
                                      <p:cBhvr>
                                        <p:cTn id="50" dur="1" fill="hold"/>
                                        <p:tgtEl>
                                          <p:spTgt spid="39942">
                                            <p:txEl>
                                              <p:pRg st="2" end="2"/>
                                            </p:txEl>
                                          </p:spTgt>
                                        </p:tgtEl>
                                        <p:attrNameLst>
                                          <p:attrName/>
                                        </p:attrNameLst>
                                      </p:cBhvr>
                                    </p:anim>
                                  </p:childTnLst>
                                </p:cTn>
                              </p:par>
                              <p:par>
                                <p:cTn id="51" presetID="24"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to="" calcmode="lin" valueType="num">
                                      <p:cBhvr>
                                        <p:cTn id="53" dur="1" fill="hold"/>
                                        <p:tgtEl>
                                          <p:spTgt spid="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54" fill="hold" display="0">
                  <p:stCondLst>
                    <p:cond delay="indefinite"/>
                  </p:stCondLst>
                  <p:endCondLst>
                    <p:cond evt="onNext" delay="0">
                      <p:tgtEl>
                        <p:sldTgt/>
                      </p:tgtEl>
                    </p:cond>
                    <p:cond evt="onPrev" delay="0">
                      <p:tgtEl>
                        <p:sldTgt/>
                      </p:tgtEl>
                    </p:cond>
                  </p:endCondLst>
                </p:cTn>
                <p:tgtEl>
                  <p:spTgt spid="17"/>
                </p:tgtEl>
              </p:cMediaNode>
            </p:video>
            <p:video fullScrn="1">
              <p:cMediaNode vol="80000">
                <p:cTn id="55" fill="hold" display="0">
                  <p:stCondLst>
                    <p:cond delay="indefinite"/>
                  </p:stCondLst>
                  <p:endCondLst>
                    <p:cond evt="onNext" delay="0">
                      <p:tgtEl>
                        <p:sldTgt/>
                      </p:tgtEl>
                    </p:cond>
                    <p:cond evt="onPrev" delay="0">
                      <p:tgtEl>
                        <p:sldTgt/>
                      </p:tgtEl>
                    </p:cond>
                  </p:endCondLst>
                </p:cTn>
                <p:tgtEl>
                  <p:spTgt spid="18"/>
                </p:tgtEl>
              </p:cMediaNode>
            </p:video>
            <p:video fullScrn="1">
              <p:cMediaNode vol="80000">
                <p:cTn id="56" fill="hold" display="0">
                  <p:stCondLst>
                    <p:cond delay="indefinite"/>
                  </p:stCondLst>
                  <p:endCondLst>
                    <p:cond evt="onNext" delay="0">
                      <p:tgtEl>
                        <p:sldTgt/>
                      </p:tgtEl>
                    </p:cond>
                    <p:cond evt="onPrev" delay="0">
                      <p:tgtEl>
                        <p:sldTgt/>
                      </p:tgtEl>
                    </p:cond>
                  </p:endCondLst>
                </p:cTn>
                <p:tgtEl>
                  <p:spTgt spid="19"/>
                </p:tgtEl>
              </p:cMediaNode>
            </p:video>
            <p:video fullScrn="1">
              <p:cMediaNode vol="80000">
                <p:cTn id="57" fill="hold" display="0">
                  <p:stCondLst>
                    <p:cond delay="indefinite"/>
                  </p:stCondLst>
                  <p:endCondLst>
                    <p:cond evt="onNext" delay="0">
                      <p:tgtEl>
                        <p:sldTgt/>
                      </p:tgtEl>
                    </p:cond>
                    <p:cond evt="onPrev" delay="0">
                      <p:tgtEl>
                        <p:sldTgt/>
                      </p:tgtEl>
                    </p:cond>
                  </p:endCondLst>
                </p:cTn>
                <p:tgtEl>
                  <p:spTgt spid="20"/>
                </p:tgtEl>
              </p:cMediaNode>
            </p:video>
          </p:childTnLst>
        </p:cTn>
      </p:par>
    </p:tnLst>
    <p:bldLst>
      <p:bldP spid="39939" grpId="0"/>
      <p:bldP spid="39943" grpId="0"/>
      <p:bldP spid="3994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dentity%20Fraud"/>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40963" name="Picture 3" descr="cdr_calgary_flag"/>
          <p:cNvPicPr>
            <a:picLocks noChangeAspect="1" noChangeArrowheads="1"/>
          </p:cNvPicPr>
          <p:nvPr/>
        </p:nvPicPr>
        <p:blipFill>
          <a:blip r:embed="rId3" cstate="print">
            <a:lum bright="70000" contrast="-70000"/>
          </a:blip>
          <a:srcRect/>
          <a:stretch>
            <a:fillRect/>
          </a:stretch>
        </p:blipFill>
        <p:spPr bwMode="auto">
          <a:xfrm rot="-1893532">
            <a:off x="228600" y="3810000"/>
            <a:ext cx="3905250" cy="1952625"/>
          </a:xfrm>
          <a:prstGeom prst="rect">
            <a:avLst/>
          </a:prstGeom>
          <a:noFill/>
          <a:ln w="9525">
            <a:noFill/>
            <a:miter lim="800000"/>
            <a:headEnd/>
            <a:tailEnd/>
          </a:ln>
        </p:spPr>
      </p:pic>
      <p:pic>
        <p:nvPicPr>
          <p:cNvPr id="40964" name="Picture 4" descr="AlbertaFlag"/>
          <p:cNvPicPr>
            <a:picLocks noChangeAspect="1" noChangeArrowheads="1"/>
          </p:cNvPicPr>
          <p:nvPr/>
        </p:nvPicPr>
        <p:blipFill>
          <a:blip r:embed="rId4" cstate="print">
            <a:lum bright="70000" contrast="-70000"/>
          </a:blip>
          <a:srcRect/>
          <a:stretch>
            <a:fillRect/>
          </a:stretch>
        </p:blipFill>
        <p:spPr bwMode="auto">
          <a:xfrm>
            <a:off x="5181600" y="4800600"/>
            <a:ext cx="3810000" cy="1905000"/>
          </a:xfrm>
          <a:prstGeom prst="rect">
            <a:avLst/>
          </a:prstGeom>
          <a:noFill/>
          <a:ln w="9525">
            <a:noFill/>
            <a:miter lim="800000"/>
            <a:headEnd/>
            <a:tailEnd/>
          </a:ln>
        </p:spPr>
      </p:pic>
      <p:pic>
        <p:nvPicPr>
          <p:cNvPr id="40965" name="Picture 5" descr="large_flag_of_canada"/>
          <p:cNvPicPr>
            <a:picLocks noChangeAspect="1" noChangeArrowheads="1"/>
          </p:cNvPicPr>
          <p:nvPr/>
        </p:nvPicPr>
        <p:blipFill>
          <a:blip r:embed="rId5" cstate="print">
            <a:lum bright="70000" contrast="-70000"/>
          </a:blip>
          <a:srcRect/>
          <a:stretch>
            <a:fillRect/>
          </a:stretch>
        </p:blipFill>
        <p:spPr bwMode="auto">
          <a:xfrm rot="2107696">
            <a:off x="5105400" y="914400"/>
            <a:ext cx="3695700" cy="1860550"/>
          </a:xfrm>
          <a:prstGeom prst="rect">
            <a:avLst/>
          </a:prstGeom>
          <a:noFill/>
          <a:ln w="9525">
            <a:noFill/>
            <a:miter lim="800000"/>
            <a:headEnd/>
            <a:tailEnd/>
          </a:ln>
        </p:spPr>
      </p:pic>
      <p:sp>
        <p:nvSpPr>
          <p:cNvPr id="40966" name="Rectangle 6"/>
          <p:cNvSpPr>
            <a:spLocks noChangeArrowheads="1"/>
          </p:cNvSpPr>
          <p:nvPr/>
        </p:nvSpPr>
        <p:spPr bwMode="auto">
          <a:xfrm>
            <a:off x="0" y="76200"/>
            <a:ext cx="9144000" cy="914400"/>
          </a:xfrm>
          <a:prstGeom prst="rect">
            <a:avLst/>
          </a:prstGeom>
          <a:noFill/>
          <a:ln w="9525">
            <a:noFill/>
            <a:miter lim="800000"/>
            <a:headEnd/>
            <a:tailEnd/>
          </a:ln>
        </p:spPr>
        <p:txBody>
          <a:bodyPr anchor="ctr"/>
          <a:lstStyle/>
          <a:p>
            <a:pPr algn="ctr"/>
            <a:r>
              <a:rPr lang="en-US" sz="4000" b="1">
                <a:solidFill>
                  <a:srgbClr val="FF0000"/>
                </a:solidFill>
                <a:latin typeface="Times New Roman" pitchFamily="18" charset="0"/>
              </a:rPr>
              <a:t>How is Nation a Part of Who You Are?</a:t>
            </a:r>
          </a:p>
        </p:txBody>
      </p:sp>
      <p:sp>
        <p:nvSpPr>
          <p:cNvPr id="40967" name="Text Box 7"/>
          <p:cNvSpPr txBox="1">
            <a:spLocks noChangeArrowheads="1"/>
          </p:cNvSpPr>
          <p:nvPr/>
        </p:nvSpPr>
        <p:spPr bwMode="auto">
          <a:xfrm>
            <a:off x="0" y="1874838"/>
            <a:ext cx="9144000" cy="3078162"/>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After being number off 1-3, read the corresponding quotation in the </a:t>
            </a:r>
            <a:r>
              <a:rPr lang="en-US" sz="2000" b="1" i="1">
                <a:latin typeface="Times New Roman" pitchFamily="18" charset="0"/>
              </a:rPr>
              <a:t>Taking Turns</a:t>
            </a:r>
            <a:r>
              <a:rPr lang="en-US" sz="2000" b="1">
                <a:latin typeface="Times New Roman" pitchFamily="18" charset="0"/>
              </a:rPr>
              <a:t> section on page 37</a:t>
            </a:r>
          </a:p>
          <a:p>
            <a:pPr algn="ctr">
              <a:spcBef>
                <a:spcPct val="50000"/>
              </a:spcBef>
            </a:pPr>
            <a:r>
              <a:rPr lang="en-US" sz="2000" b="1">
                <a:latin typeface="Times New Roman" pitchFamily="18" charset="0"/>
              </a:rPr>
              <a:t>1: Harley</a:t>
            </a:r>
          </a:p>
          <a:p>
            <a:pPr algn="ctr">
              <a:spcBef>
                <a:spcPct val="50000"/>
              </a:spcBef>
            </a:pPr>
            <a:r>
              <a:rPr lang="en-US" sz="2000" b="1">
                <a:latin typeface="Times New Roman" pitchFamily="18" charset="0"/>
              </a:rPr>
              <a:t>2: Jean</a:t>
            </a:r>
          </a:p>
          <a:p>
            <a:pPr algn="ctr">
              <a:spcBef>
                <a:spcPct val="50000"/>
              </a:spcBef>
            </a:pPr>
            <a:r>
              <a:rPr lang="en-US" sz="2000" b="1">
                <a:latin typeface="Times New Roman" pitchFamily="18" charset="0"/>
              </a:rPr>
              <a:t>3: Violet</a:t>
            </a:r>
          </a:p>
          <a:p>
            <a:pPr algn="ctr">
              <a:spcBef>
                <a:spcPct val="50000"/>
              </a:spcBef>
            </a:pPr>
            <a:r>
              <a:rPr lang="en-US" sz="2000" b="1">
                <a:latin typeface="Times New Roman" pitchFamily="18" charset="0"/>
              </a:rPr>
              <a:t>After reading, summarize how your ‘person’ answered the question:</a:t>
            </a:r>
          </a:p>
          <a:p>
            <a:pPr algn="ctr">
              <a:spcBef>
                <a:spcPct val="50000"/>
              </a:spcBef>
            </a:pPr>
            <a:r>
              <a:rPr lang="en-US" sz="2400" b="1">
                <a:solidFill>
                  <a:srgbClr val="FF3300"/>
                </a:solidFill>
                <a:latin typeface="Times New Roman" pitchFamily="18" charset="0"/>
              </a:rPr>
              <a:t>How is Nation a Part of Who You 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0966"/>
                                        </p:tgtEl>
                                        <p:attrNameLst>
                                          <p:attrName>style.visibility</p:attrName>
                                        </p:attrNameLst>
                                      </p:cBhvr>
                                      <p:to>
                                        <p:strVal val="visible"/>
                                      </p:to>
                                    </p:set>
                                    <p:anim to="" calcmode="lin" valueType="num">
                                      <p:cBhvr>
                                        <p:cTn id="7" dur="1" fill="hold"/>
                                        <p:tgtEl>
                                          <p:spTgt spid="4096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0962"/>
                                        </p:tgtEl>
                                        <p:attrNameLst>
                                          <p:attrName>style.visibility</p:attrName>
                                        </p:attrNameLst>
                                      </p:cBhvr>
                                      <p:to>
                                        <p:strVal val="visible"/>
                                      </p:to>
                                    </p:set>
                                    <p:anim to="" calcmode="lin" valueType="num">
                                      <p:cBhvr>
                                        <p:cTn id="10" dur="1" fill="hold"/>
                                        <p:tgtEl>
                                          <p:spTgt spid="4096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0964"/>
                                        </p:tgtEl>
                                        <p:attrNameLst>
                                          <p:attrName>style.visibility</p:attrName>
                                        </p:attrNameLst>
                                      </p:cBhvr>
                                      <p:to>
                                        <p:strVal val="visible"/>
                                      </p:to>
                                    </p:set>
                                    <p:anim to="" calcmode="lin" valueType="num">
                                      <p:cBhvr>
                                        <p:cTn id="13" dur="1" fill="hold"/>
                                        <p:tgtEl>
                                          <p:spTgt spid="40964"/>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0963"/>
                                        </p:tgtEl>
                                        <p:attrNameLst>
                                          <p:attrName>style.visibility</p:attrName>
                                        </p:attrNameLst>
                                      </p:cBhvr>
                                      <p:to>
                                        <p:strVal val="visible"/>
                                      </p:to>
                                    </p:set>
                                    <p:anim to="" calcmode="lin" valueType="num">
                                      <p:cBhvr>
                                        <p:cTn id="16" dur="1" fill="hold"/>
                                        <p:tgtEl>
                                          <p:spTgt spid="40963"/>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40965"/>
                                        </p:tgtEl>
                                        <p:attrNameLst>
                                          <p:attrName>style.visibility</p:attrName>
                                        </p:attrNameLst>
                                      </p:cBhvr>
                                      <p:to>
                                        <p:strVal val="visible"/>
                                      </p:to>
                                    </p:set>
                                    <p:anim to="" calcmode="lin" valueType="num">
                                      <p:cBhvr>
                                        <p:cTn id="19" dur="1" fill="hold"/>
                                        <p:tgtEl>
                                          <p:spTgt spid="40965"/>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40967">
                                            <p:txEl>
                                              <p:pRg st="0" end="0"/>
                                            </p:txEl>
                                          </p:spTgt>
                                        </p:tgtEl>
                                        <p:attrNameLst>
                                          <p:attrName>style.visibility</p:attrName>
                                        </p:attrNameLst>
                                      </p:cBhvr>
                                      <p:to>
                                        <p:strVal val="visible"/>
                                      </p:to>
                                    </p:set>
                                    <p:anim to="" calcmode="lin" valueType="num">
                                      <p:cBhvr>
                                        <p:cTn id="22" dur="1" fill="hold"/>
                                        <p:tgtEl>
                                          <p:spTgt spid="40967">
                                            <p:txEl>
                                              <p:pRg st="0" end="0"/>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40967">
                                            <p:txEl>
                                              <p:pRg st="1" end="1"/>
                                            </p:txEl>
                                          </p:spTgt>
                                        </p:tgtEl>
                                        <p:attrNameLst>
                                          <p:attrName>style.visibility</p:attrName>
                                        </p:attrNameLst>
                                      </p:cBhvr>
                                      <p:to>
                                        <p:strVal val="visible"/>
                                      </p:to>
                                    </p:set>
                                    <p:anim to="" calcmode="lin" valueType="num">
                                      <p:cBhvr>
                                        <p:cTn id="25" dur="1" fill="hold"/>
                                        <p:tgtEl>
                                          <p:spTgt spid="40967">
                                            <p:txEl>
                                              <p:pRg st="1" end="1"/>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40967">
                                            <p:txEl>
                                              <p:pRg st="2" end="2"/>
                                            </p:txEl>
                                          </p:spTgt>
                                        </p:tgtEl>
                                        <p:attrNameLst>
                                          <p:attrName>style.visibility</p:attrName>
                                        </p:attrNameLst>
                                      </p:cBhvr>
                                      <p:to>
                                        <p:strVal val="visible"/>
                                      </p:to>
                                    </p:set>
                                    <p:anim to="" calcmode="lin" valueType="num">
                                      <p:cBhvr>
                                        <p:cTn id="28" dur="1" fill="hold"/>
                                        <p:tgtEl>
                                          <p:spTgt spid="40967">
                                            <p:txEl>
                                              <p:pRg st="2" end="2"/>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40967">
                                            <p:txEl>
                                              <p:pRg st="3" end="3"/>
                                            </p:txEl>
                                          </p:spTgt>
                                        </p:tgtEl>
                                        <p:attrNameLst>
                                          <p:attrName>style.visibility</p:attrName>
                                        </p:attrNameLst>
                                      </p:cBhvr>
                                      <p:to>
                                        <p:strVal val="visible"/>
                                      </p:to>
                                    </p:set>
                                    <p:anim to="" calcmode="lin" valueType="num">
                                      <p:cBhvr>
                                        <p:cTn id="31" dur="1" fill="hold"/>
                                        <p:tgtEl>
                                          <p:spTgt spid="40967">
                                            <p:txEl>
                                              <p:pRg st="3" end="3"/>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40967">
                                            <p:txEl>
                                              <p:pRg st="4" end="4"/>
                                            </p:txEl>
                                          </p:spTgt>
                                        </p:tgtEl>
                                        <p:attrNameLst>
                                          <p:attrName>style.visibility</p:attrName>
                                        </p:attrNameLst>
                                      </p:cBhvr>
                                      <p:to>
                                        <p:strVal val="visible"/>
                                      </p:to>
                                    </p:set>
                                    <p:anim to="" calcmode="lin" valueType="num">
                                      <p:cBhvr>
                                        <p:cTn id="34" dur="1" fill="hold"/>
                                        <p:tgtEl>
                                          <p:spTgt spid="40967">
                                            <p:txEl>
                                              <p:pRg st="4" end="4"/>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40967">
                                            <p:txEl>
                                              <p:pRg st="5" end="5"/>
                                            </p:txEl>
                                          </p:spTgt>
                                        </p:tgtEl>
                                        <p:attrNameLst>
                                          <p:attrName>style.visibility</p:attrName>
                                        </p:attrNameLst>
                                      </p:cBhvr>
                                      <p:to>
                                        <p:strVal val="visible"/>
                                      </p:to>
                                    </p:set>
                                    <p:anim to="" calcmode="lin" valueType="num">
                                      <p:cBhvr>
                                        <p:cTn id="37" dur="1" fill="hold"/>
                                        <p:tgtEl>
                                          <p:spTgt spid="40967">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Ezine"/>
          <p:cNvPicPr>
            <a:picLocks noChangeAspect="1" noChangeArrowheads="1"/>
          </p:cNvPicPr>
          <p:nvPr/>
        </p:nvPicPr>
        <p:blipFill>
          <a:blip r:embed="rId2" cstate="print">
            <a:lum bright="70000" contrast="-70000"/>
          </a:blip>
          <a:srcRect/>
          <a:stretch>
            <a:fillRect/>
          </a:stretch>
        </p:blipFill>
        <p:spPr bwMode="auto">
          <a:xfrm>
            <a:off x="0" y="228600"/>
            <a:ext cx="9144000" cy="6629400"/>
          </a:xfrm>
          <a:prstGeom prst="rect">
            <a:avLst/>
          </a:prstGeom>
          <a:noFill/>
          <a:ln w="9525">
            <a:noFill/>
            <a:miter lim="800000"/>
            <a:headEnd/>
            <a:tailEnd/>
          </a:ln>
        </p:spPr>
      </p:pic>
      <p:sp>
        <p:nvSpPr>
          <p:cNvPr id="41987"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Now…</a:t>
            </a:r>
          </a:p>
        </p:txBody>
      </p:sp>
      <p:sp>
        <p:nvSpPr>
          <p:cNvPr id="41988"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b="1">
                <a:latin typeface="Times New Roman" pitchFamily="18" charset="0"/>
              </a:rPr>
              <a:t>Complete your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E-Zine</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1987"/>
                                        </p:tgtEl>
                                        <p:attrNameLst>
                                          <p:attrName>style.visibility</p:attrName>
                                        </p:attrNameLst>
                                      </p:cBhvr>
                                      <p:to>
                                        <p:strVal val="visible"/>
                                      </p:to>
                                    </p:set>
                                    <p:anim to="" calcmode="lin" valueType="num">
                                      <p:cBhvr>
                                        <p:cTn id="7" dur="1" fill="hold"/>
                                        <p:tgtEl>
                                          <p:spTgt spid="4198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1988"/>
                                        </p:tgtEl>
                                        <p:attrNameLst>
                                          <p:attrName>style.visibility</p:attrName>
                                        </p:attrNameLst>
                                      </p:cBhvr>
                                      <p:to>
                                        <p:strVal val="visible"/>
                                      </p:to>
                                    </p:set>
                                    <p:anim to="" calcmode="lin" valueType="num">
                                      <p:cBhvr>
                                        <p:cTn id="10" dur="1" fill="hold"/>
                                        <p:tgtEl>
                                          <p:spTgt spid="4198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8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nada_flag_sunset"/>
          <p:cNvPicPr>
            <a:picLocks noChangeAspect="1" noChangeArrowheads="1"/>
          </p:cNvPicPr>
          <p:nvPr/>
        </p:nvPicPr>
        <p:blipFill>
          <a:blip r:embed="rId2" cstate="print">
            <a:lum bright="70000" contrast="-70000"/>
          </a:blip>
          <a:srcRect/>
          <a:stretch>
            <a:fillRect/>
          </a:stretch>
        </p:blipFill>
        <p:spPr bwMode="auto">
          <a:xfrm>
            <a:off x="0" y="-4763"/>
            <a:ext cx="9144000" cy="6867526"/>
          </a:xfrm>
          <a:prstGeom prst="rect">
            <a:avLst/>
          </a:prstGeom>
          <a:noFill/>
          <a:ln w="9525">
            <a:noFill/>
            <a:miter lim="800000"/>
            <a:headEnd/>
            <a:tailEnd/>
          </a:ln>
        </p:spPr>
      </p:pic>
      <p:sp>
        <p:nvSpPr>
          <p:cNvPr id="4099" name="Rectangle 3"/>
          <p:cNvSpPr>
            <a:spLocks noGrp="1" noChangeArrowheads="1"/>
          </p:cNvSpPr>
          <p:nvPr>
            <p:ph type="title"/>
          </p:nvPr>
        </p:nvSpPr>
        <p:spPr/>
        <p:txBody>
          <a:bodyPr/>
          <a:lstStyle/>
          <a:p>
            <a:pPr eaLnBrk="1" hangingPunct="1"/>
            <a:r>
              <a:rPr lang="en-US" b="1" smtClean="0">
                <a:solidFill>
                  <a:schemeClr val="accent2"/>
                </a:solidFill>
                <a:latin typeface="Times New Roman" pitchFamily="18" charset="0"/>
              </a:rPr>
              <a:t>The Big Picture</a:t>
            </a:r>
          </a:p>
        </p:txBody>
      </p:sp>
      <p:sp>
        <p:nvSpPr>
          <p:cNvPr id="5124" name="Rectangle 4"/>
          <p:cNvSpPr>
            <a:spLocks noChangeArrowheads="1"/>
          </p:cNvSpPr>
          <p:nvPr/>
        </p:nvSpPr>
        <p:spPr bwMode="auto">
          <a:xfrm>
            <a:off x="0" y="1752600"/>
            <a:ext cx="9144000" cy="3378200"/>
          </a:xfrm>
          <a:prstGeom prst="rect">
            <a:avLst/>
          </a:prstGeom>
          <a:noFill/>
          <a:ln w="9525">
            <a:noFill/>
            <a:miter lim="800000"/>
            <a:headEnd/>
            <a:tailEnd/>
          </a:ln>
        </p:spPr>
        <p:txBody>
          <a:bodyPr>
            <a:spAutoFit/>
          </a:bodyPr>
          <a:lstStyle/>
          <a:p>
            <a:pPr algn="ctr"/>
            <a:r>
              <a:rPr lang="en-US" sz="2400" b="1">
                <a:latin typeface="Times New Roman" pitchFamily="18" charset="0"/>
              </a:rPr>
              <a:t>Read page 15 and answer the following:</a:t>
            </a:r>
          </a:p>
          <a:p>
            <a:pPr algn="ctr"/>
            <a:endParaRPr lang="en-US" sz="2400" b="1">
              <a:latin typeface="Times New Roman" pitchFamily="18" charset="0"/>
            </a:endParaRPr>
          </a:p>
          <a:p>
            <a:pPr algn="ctr"/>
            <a:r>
              <a:rPr lang="en-US" sz="2400" b="1" i="1">
                <a:latin typeface="Times New Roman" pitchFamily="18" charset="0"/>
              </a:rPr>
              <a:t>What is the main idea of this section?</a:t>
            </a:r>
          </a:p>
          <a:p>
            <a:pPr algn="ctr"/>
            <a:endParaRPr lang="en-US" sz="2400" b="1" i="1">
              <a:latin typeface="Times New Roman" pitchFamily="18" charset="0"/>
            </a:endParaRPr>
          </a:p>
          <a:p>
            <a:pPr algn="ctr"/>
            <a:r>
              <a:rPr lang="en-US" sz="2400" b="1" i="1">
                <a:latin typeface="Times New Roman" pitchFamily="18" charset="0"/>
              </a:rPr>
              <a:t>In what ways is a national identity similar to an individual identity?</a:t>
            </a:r>
          </a:p>
          <a:p>
            <a:pPr algn="ctr"/>
            <a:endParaRPr lang="en-US" sz="2400" b="1" i="1">
              <a:latin typeface="Times New Roman" pitchFamily="18" charset="0"/>
            </a:endParaRPr>
          </a:p>
          <a:p>
            <a:pPr algn="ctr"/>
            <a:r>
              <a:rPr lang="en-US" sz="2400" b="1" i="1">
                <a:latin typeface="Times New Roman" pitchFamily="18" charset="0"/>
              </a:rPr>
              <a:t>What are some of the factors that influence national identity?</a:t>
            </a:r>
          </a:p>
          <a:p>
            <a:pPr algn="ctr"/>
            <a:endParaRPr lang="en-US" sz="2400" b="1" i="1">
              <a:latin typeface="Times New Roman" pitchFamily="18" charset="0"/>
            </a:endParaRPr>
          </a:p>
          <a:p>
            <a:pPr algn="ctr"/>
            <a:r>
              <a:rPr lang="en-US" sz="2400" b="1" i="1">
                <a:latin typeface="Times New Roman" pitchFamily="18" charset="0"/>
              </a:rPr>
              <a:t>Is more than one perspective represented?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124">
                                            <p:txEl>
                                              <p:pRg st="0" end="0"/>
                                            </p:txEl>
                                          </p:spTgt>
                                        </p:tgtEl>
                                        <p:attrNameLst>
                                          <p:attrName>style.visibility</p:attrName>
                                        </p:attrNameLst>
                                      </p:cBhvr>
                                      <p:to>
                                        <p:strVal val="visible"/>
                                      </p:to>
                                    </p:set>
                                    <p:anim to="" calcmode="lin" valueType="num">
                                      <p:cBhvr>
                                        <p:cTn id="10" dur="1" fill="hold"/>
                                        <p:tgtEl>
                                          <p:spTgt spid="5124">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anim to="" calcmode="lin" valueType="num">
                                      <p:cBhvr>
                                        <p:cTn id="15" dur="1" fill="hold"/>
                                        <p:tgtEl>
                                          <p:spTgt spid="5124">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5124">
                                            <p:txEl>
                                              <p:pRg st="4" end="4"/>
                                            </p:txEl>
                                          </p:spTgt>
                                        </p:tgtEl>
                                        <p:attrNameLst>
                                          <p:attrName>style.visibility</p:attrName>
                                        </p:attrNameLst>
                                      </p:cBhvr>
                                      <p:to>
                                        <p:strVal val="visible"/>
                                      </p:to>
                                    </p:set>
                                    <p:anim to="" calcmode="lin" valueType="num">
                                      <p:cBhvr>
                                        <p:cTn id="20" dur="1" fill="hold"/>
                                        <p:tgtEl>
                                          <p:spTgt spid="5124">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5124">
                                            <p:txEl>
                                              <p:pRg st="6" end="6"/>
                                            </p:txEl>
                                          </p:spTgt>
                                        </p:tgtEl>
                                        <p:attrNameLst>
                                          <p:attrName>style.visibility</p:attrName>
                                        </p:attrNameLst>
                                      </p:cBhvr>
                                      <p:to>
                                        <p:strVal val="visible"/>
                                      </p:to>
                                    </p:set>
                                    <p:anim to="" calcmode="lin" valueType="num">
                                      <p:cBhvr>
                                        <p:cTn id="25" dur="1" fill="hold"/>
                                        <p:tgtEl>
                                          <p:spTgt spid="5124">
                                            <p:txEl>
                                              <p:pRg st="6" end="6"/>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5124">
                                            <p:txEl>
                                              <p:pRg st="8" end="8"/>
                                            </p:txEl>
                                          </p:spTgt>
                                        </p:tgtEl>
                                        <p:attrNameLst>
                                          <p:attrName>style.visibility</p:attrName>
                                        </p:attrNameLst>
                                      </p:cBhvr>
                                      <p:to>
                                        <p:strVal val="visible"/>
                                      </p:to>
                                    </p:set>
                                    <p:anim to="" calcmode="lin" valueType="num">
                                      <p:cBhvr>
                                        <p:cTn id="30" dur="1" fill="hold"/>
                                        <p:tgtEl>
                                          <p:spTgt spid="5124">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descr="Ezine"/>
          <p:cNvPicPr>
            <a:picLocks noChangeAspect="1" noChangeArrowheads="1"/>
          </p:cNvPicPr>
          <p:nvPr/>
        </p:nvPicPr>
        <p:blipFill>
          <a:blip r:embed="rId2" cstate="print">
            <a:lum bright="70000" contrast="-70000"/>
          </a:blip>
          <a:srcRect/>
          <a:stretch>
            <a:fillRect/>
          </a:stretch>
        </p:blipFill>
        <p:spPr bwMode="auto">
          <a:xfrm>
            <a:off x="0" y="228600"/>
            <a:ext cx="9144000" cy="6629400"/>
          </a:xfrm>
          <a:prstGeom prst="rect">
            <a:avLst/>
          </a:prstGeom>
          <a:noFill/>
          <a:ln w="9525">
            <a:noFill/>
            <a:miter lim="800000"/>
            <a:headEnd/>
            <a:tailEnd/>
          </a:ln>
        </p:spPr>
      </p:pic>
      <p:sp>
        <p:nvSpPr>
          <p:cNvPr id="43012"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Skill Builder to </a:t>
            </a:r>
            <a:r>
              <a:rPr lang="en-US" sz="4400" b="1" i="1">
                <a:solidFill>
                  <a:schemeClr val="accent2"/>
                </a:solidFill>
                <a:latin typeface="Times New Roman" pitchFamily="18" charset="0"/>
              </a:rPr>
              <a:t>Your Challenge</a:t>
            </a:r>
          </a:p>
        </p:txBody>
      </p:sp>
      <p:sp>
        <p:nvSpPr>
          <p:cNvPr id="43014" name="Rectangle 6"/>
          <p:cNvSpPr>
            <a:spLocks noChangeArrowheads="1"/>
          </p:cNvSpPr>
          <p:nvPr/>
        </p:nvSpPr>
        <p:spPr bwMode="auto">
          <a:xfrm>
            <a:off x="0" y="2867025"/>
            <a:ext cx="9144000" cy="1400175"/>
          </a:xfrm>
          <a:prstGeom prst="rect">
            <a:avLst/>
          </a:prstGeom>
          <a:noFill/>
          <a:ln w="9525" algn="ctr">
            <a:noFill/>
            <a:miter lim="800000"/>
            <a:headEnd/>
            <a:tailEnd/>
          </a:ln>
        </p:spPr>
        <p:txBody>
          <a:bodyPr>
            <a:spAutoFit/>
          </a:bodyPr>
          <a:lstStyle/>
          <a:p>
            <a:pPr algn="ctr"/>
            <a:r>
              <a:rPr lang="en-US" sz="2400" b="1">
                <a:latin typeface="Times New Roman" pitchFamily="18" charset="0"/>
              </a:rPr>
              <a:t>With two or three others, work through the Steps on page 39</a:t>
            </a:r>
          </a:p>
          <a:p>
            <a:pPr algn="ctr"/>
            <a:endParaRPr lang="en-US" sz="2400" b="1">
              <a:latin typeface="Times New Roman" pitchFamily="18" charset="0"/>
            </a:endParaRPr>
          </a:p>
          <a:p>
            <a:pPr algn="ctr"/>
            <a:r>
              <a:rPr lang="en-US" sz="2400" b="1">
                <a:latin typeface="Times New Roman" pitchFamily="18" charset="0"/>
              </a:rPr>
              <a:t>Before you begin, do you know what </a:t>
            </a:r>
            <a:r>
              <a:rPr lang="en-US" sz="2400" b="1" i="1">
                <a:solidFill>
                  <a:schemeClr val="accent2"/>
                </a:solidFill>
                <a:latin typeface="Times New Roman" pitchFamily="18" charset="0"/>
              </a:rPr>
              <a:t>Bias</a:t>
            </a:r>
            <a:r>
              <a:rPr lang="en-US" sz="2400" b="1">
                <a:latin typeface="Times New Roman" pitchFamily="18" charset="0"/>
              </a:rPr>
              <a:t> is?</a:t>
            </a:r>
          </a:p>
          <a:p>
            <a:pPr algn="ctr"/>
            <a:r>
              <a:rPr lang="en-US" sz="1400" b="1">
                <a:latin typeface="Times New Roman" pitchFamily="18" charset="0"/>
              </a:rPr>
              <a:t>Review the Vocabulary Tip on the bottom of the page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3012"/>
                                        </p:tgtEl>
                                        <p:attrNameLst>
                                          <p:attrName>style.visibility</p:attrName>
                                        </p:attrNameLst>
                                      </p:cBhvr>
                                      <p:to>
                                        <p:strVal val="visible"/>
                                      </p:to>
                                    </p:set>
                                    <p:anim to="" calcmode="lin" valueType="num">
                                      <p:cBhvr>
                                        <p:cTn id="7" dur="1" fill="hold"/>
                                        <p:tgtEl>
                                          <p:spTgt spid="4301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3013"/>
                                        </p:tgtEl>
                                        <p:attrNameLst>
                                          <p:attrName>style.visibility</p:attrName>
                                        </p:attrNameLst>
                                      </p:cBhvr>
                                      <p:to>
                                        <p:strVal val="visible"/>
                                      </p:to>
                                    </p:set>
                                    <p:anim to="" calcmode="lin" valueType="num">
                                      <p:cBhvr>
                                        <p:cTn id="10" dur="1" fill="hold"/>
                                        <p:tgtEl>
                                          <p:spTgt spid="43013"/>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3014">
                                            <p:txEl>
                                              <p:pRg st="0" end="0"/>
                                            </p:txEl>
                                          </p:spTgt>
                                        </p:tgtEl>
                                        <p:attrNameLst>
                                          <p:attrName>style.visibility</p:attrName>
                                        </p:attrNameLst>
                                      </p:cBhvr>
                                      <p:to>
                                        <p:strVal val="visible"/>
                                      </p:to>
                                    </p:set>
                                    <p:anim to="" calcmode="lin" valueType="num">
                                      <p:cBhvr>
                                        <p:cTn id="15" dur="1" fill="hold"/>
                                        <p:tgtEl>
                                          <p:spTgt spid="43014">
                                            <p:txEl>
                                              <p:pRg st="0" end="0"/>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43014">
                                            <p:txEl>
                                              <p:pRg st="2" end="2"/>
                                            </p:txEl>
                                          </p:spTgt>
                                        </p:tgtEl>
                                        <p:attrNameLst>
                                          <p:attrName>style.visibility</p:attrName>
                                        </p:attrNameLst>
                                      </p:cBhvr>
                                      <p:to>
                                        <p:strVal val="visible"/>
                                      </p:to>
                                    </p:set>
                                    <p:anim to="" calcmode="lin" valueType="num">
                                      <p:cBhvr>
                                        <p:cTn id="18" dur="1" fill="hold"/>
                                        <p:tgtEl>
                                          <p:spTgt spid="43014">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43014">
                                            <p:txEl>
                                              <p:pRg st="3" end="3"/>
                                            </p:txEl>
                                          </p:spTgt>
                                        </p:tgtEl>
                                        <p:attrNameLst>
                                          <p:attrName>style.visibility</p:attrName>
                                        </p:attrNameLst>
                                      </p:cBhvr>
                                      <p:to>
                                        <p:strVal val="visible"/>
                                      </p:to>
                                    </p:set>
                                    <p:anim to="" calcmode="lin" valueType="num">
                                      <p:cBhvr>
                                        <p:cTn id="23" dur="1" fill="hold"/>
                                        <p:tgtEl>
                                          <p:spTgt spid="43014">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quiz"/>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5059"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Chapter One Quiz</a:t>
            </a:r>
          </a:p>
        </p:txBody>
      </p:sp>
      <p:sp>
        <p:nvSpPr>
          <p:cNvPr id="45060" name="Rectangle 4"/>
          <p:cNvSpPr>
            <a:spLocks noChangeArrowheads="1"/>
          </p:cNvSpPr>
          <p:nvPr/>
        </p:nvSpPr>
        <p:spPr bwMode="auto">
          <a:xfrm>
            <a:off x="0" y="2133600"/>
            <a:ext cx="9144000" cy="2308324"/>
          </a:xfrm>
          <a:prstGeom prst="rect">
            <a:avLst/>
          </a:prstGeom>
          <a:noFill/>
          <a:ln w="9525" algn="ctr">
            <a:noFill/>
            <a:miter lim="800000"/>
            <a:headEnd/>
            <a:tailEnd/>
          </a:ln>
        </p:spPr>
        <p:txBody>
          <a:bodyPr>
            <a:spAutoFit/>
          </a:bodyPr>
          <a:lstStyle/>
          <a:p>
            <a:pPr algn="ctr"/>
            <a:r>
              <a:rPr lang="en-US" sz="2400" b="1" dirty="0">
                <a:latin typeface="Times New Roman" pitchFamily="18" charset="0"/>
              </a:rPr>
              <a:t>Friday</a:t>
            </a:r>
          </a:p>
          <a:p>
            <a:pPr algn="ctr"/>
            <a:endParaRPr lang="en-US" sz="2400" b="1" dirty="0">
              <a:latin typeface="Times New Roman" pitchFamily="18" charset="0"/>
            </a:endParaRPr>
          </a:p>
          <a:p>
            <a:pPr algn="ctr"/>
            <a:r>
              <a:rPr lang="en-US" sz="2400" b="1" dirty="0" smtClean="0">
                <a:latin typeface="Times New Roman" pitchFamily="18" charset="0"/>
              </a:rPr>
              <a:t>10 </a:t>
            </a:r>
            <a:r>
              <a:rPr lang="en-US" sz="2400" b="1" dirty="0">
                <a:latin typeface="Times New Roman" pitchFamily="18" charset="0"/>
              </a:rPr>
              <a:t>Marks</a:t>
            </a:r>
          </a:p>
          <a:p>
            <a:pPr algn="ctr"/>
            <a:endParaRPr lang="en-US" sz="2400" b="1" dirty="0">
              <a:latin typeface="Times New Roman" pitchFamily="18" charset="0"/>
            </a:endParaRPr>
          </a:p>
          <a:p>
            <a:pPr algn="ctr"/>
            <a:endParaRPr lang="en-US" sz="2400" b="1" dirty="0">
              <a:latin typeface="Times New Roman" pitchFamily="18" charset="0"/>
            </a:endParaRPr>
          </a:p>
          <a:p>
            <a:pPr algn="ctr"/>
            <a:r>
              <a:rPr lang="en-US" sz="2400" b="1" dirty="0">
                <a:latin typeface="Times New Roman" pitchFamily="18" charset="0"/>
              </a:rPr>
              <a:t>Review the Chapter – Including the Terms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5059"/>
                                        </p:tgtEl>
                                        <p:attrNameLst>
                                          <p:attrName>style.visibility</p:attrName>
                                        </p:attrNameLst>
                                      </p:cBhvr>
                                      <p:to>
                                        <p:strVal val="visible"/>
                                      </p:to>
                                    </p:set>
                                    <p:anim to="" calcmode="lin" valueType="num">
                                      <p:cBhvr>
                                        <p:cTn id="7" dur="1" fill="hold"/>
                                        <p:tgtEl>
                                          <p:spTgt spid="4505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5058"/>
                                        </p:tgtEl>
                                        <p:attrNameLst>
                                          <p:attrName>style.visibility</p:attrName>
                                        </p:attrNameLst>
                                      </p:cBhvr>
                                      <p:to>
                                        <p:strVal val="visible"/>
                                      </p:to>
                                    </p:set>
                                    <p:anim to="" calcmode="lin" valueType="num">
                                      <p:cBhvr>
                                        <p:cTn id="10" dur="1" fill="hold"/>
                                        <p:tgtEl>
                                          <p:spTgt spid="45058"/>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5060"/>
                                        </p:tgtEl>
                                        <p:attrNameLst>
                                          <p:attrName>style.visibility</p:attrName>
                                        </p:attrNameLst>
                                      </p:cBhvr>
                                      <p:to>
                                        <p:strVal val="visible"/>
                                      </p:to>
                                    </p:set>
                                    <p:anim to="" calcmode="lin" valueType="num">
                                      <p:cBhvr>
                                        <p:cTn id="13" dur="1" fill="hold"/>
                                        <p:tgtEl>
                                          <p:spTgt spid="4506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Ezine"/>
          <p:cNvPicPr>
            <a:picLocks noChangeAspect="1" noChangeArrowheads="1"/>
          </p:cNvPicPr>
          <p:nvPr/>
        </p:nvPicPr>
        <p:blipFill>
          <a:blip r:embed="rId2" cstate="print">
            <a:lum bright="70000" contrast="-70000"/>
          </a:blip>
          <a:srcRect/>
          <a:stretch>
            <a:fillRect/>
          </a:stretch>
        </p:blipFill>
        <p:spPr bwMode="auto">
          <a:xfrm>
            <a:off x="0" y="228600"/>
            <a:ext cx="9144000" cy="6629400"/>
          </a:xfrm>
          <a:prstGeom prst="rect">
            <a:avLst/>
          </a:prstGeom>
          <a:noFill/>
          <a:ln w="9525">
            <a:noFill/>
            <a:miter lim="800000"/>
            <a:headEnd/>
            <a:tailEnd/>
          </a:ln>
        </p:spPr>
      </p:pic>
      <p:sp>
        <p:nvSpPr>
          <p:cNvPr id="6147" name="Rectangle 3"/>
          <p:cNvSpPr>
            <a:spLocks noGrp="1" noChangeArrowheads="1"/>
          </p:cNvSpPr>
          <p:nvPr>
            <p:ph type="title"/>
          </p:nvPr>
        </p:nvSpPr>
        <p:spPr>
          <a:xfrm>
            <a:off x="457200" y="0"/>
            <a:ext cx="8229600" cy="1143000"/>
          </a:xfrm>
        </p:spPr>
        <p:txBody>
          <a:bodyPr/>
          <a:lstStyle/>
          <a:p>
            <a:pPr eaLnBrk="1" hangingPunct="1"/>
            <a:r>
              <a:rPr lang="en-US" b="1" smtClean="0">
                <a:solidFill>
                  <a:schemeClr val="accent2"/>
                </a:solidFill>
                <a:latin typeface="Times New Roman" pitchFamily="18" charset="0"/>
              </a:rPr>
              <a:t>Your Challenge: E-Zine</a:t>
            </a:r>
          </a:p>
        </p:txBody>
      </p:sp>
      <p:sp>
        <p:nvSpPr>
          <p:cNvPr id="5124" name="Text Box 4"/>
          <p:cNvSpPr txBox="1">
            <a:spLocks noChangeArrowheads="1"/>
          </p:cNvSpPr>
          <p:nvPr/>
        </p:nvSpPr>
        <p:spPr bwMode="auto">
          <a:xfrm>
            <a:off x="1295400" y="1905000"/>
            <a:ext cx="6477000" cy="366713"/>
          </a:xfrm>
          <a:prstGeom prst="rect">
            <a:avLst/>
          </a:prstGeom>
          <a:noFill/>
          <a:ln w="9525">
            <a:noFill/>
            <a:miter lim="800000"/>
            <a:headEnd/>
            <a:tailEnd/>
          </a:ln>
        </p:spPr>
        <p:txBody>
          <a:bodyPr>
            <a:spAutoFit/>
          </a:bodyPr>
          <a:lstStyle/>
          <a:p>
            <a:pPr>
              <a:spcBef>
                <a:spcPct val="50000"/>
              </a:spcBef>
            </a:pPr>
            <a:endParaRPr lang="en-US"/>
          </a:p>
        </p:txBody>
      </p:sp>
      <p:sp>
        <p:nvSpPr>
          <p:cNvPr id="6149" name="Rectangle 5"/>
          <p:cNvSpPr>
            <a:spLocks noChangeArrowheads="1"/>
          </p:cNvSpPr>
          <p:nvPr/>
        </p:nvSpPr>
        <p:spPr bwMode="auto">
          <a:xfrm>
            <a:off x="0" y="1066800"/>
            <a:ext cx="9144000" cy="1143000"/>
          </a:xfrm>
          <a:prstGeom prst="rect">
            <a:avLst/>
          </a:prstGeom>
          <a:noFill/>
          <a:ln w="9525">
            <a:noFill/>
            <a:miter lim="800000"/>
            <a:headEnd/>
            <a:tailEnd/>
          </a:ln>
        </p:spPr>
        <p:txBody>
          <a:bodyPr anchor="ctr"/>
          <a:lstStyle/>
          <a:p>
            <a:pPr algn="ctr"/>
            <a:r>
              <a:rPr lang="en-US" sz="3600" b="1">
                <a:solidFill>
                  <a:srgbClr val="FF3300"/>
                </a:solidFill>
                <a:latin typeface="Times New Roman" pitchFamily="18" charset="0"/>
              </a:rPr>
              <a:t>Should Nation Be The Foundation of Identity?</a:t>
            </a:r>
          </a:p>
        </p:txBody>
      </p:sp>
      <p:sp>
        <p:nvSpPr>
          <p:cNvPr id="6150" name="Rectangle 6"/>
          <p:cNvSpPr>
            <a:spLocks noChangeArrowheads="1"/>
          </p:cNvSpPr>
          <p:nvPr/>
        </p:nvSpPr>
        <p:spPr bwMode="auto">
          <a:xfrm>
            <a:off x="0" y="2590800"/>
            <a:ext cx="9144000" cy="2438400"/>
          </a:xfrm>
          <a:prstGeom prst="rect">
            <a:avLst/>
          </a:prstGeom>
          <a:noFill/>
          <a:ln w="9525">
            <a:noFill/>
            <a:miter lim="800000"/>
            <a:headEnd/>
            <a:tailEnd/>
          </a:ln>
        </p:spPr>
        <p:txBody>
          <a:bodyPr anchor="ctr"/>
          <a:lstStyle/>
          <a:p>
            <a:pPr algn="ctr"/>
            <a:r>
              <a:rPr lang="en-US" sz="2400" b="1" i="1">
                <a:latin typeface="Times New Roman" pitchFamily="18" charset="0"/>
              </a:rPr>
              <a:t/>
            </a:r>
            <a:br>
              <a:rPr lang="en-US" sz="2400" b="1" i="1">
                <a:latin typeface="Times New Roman" pitchFamily="18" charset="0"/>
              </a:rPr>
            </a:br>
            <a:r>
              <a:rPr lang="en-US" sz="2400" b="1" i="1">
                <a:latin typeface="Times New Roman" pitchFamily="18" charset="0"/>
              </a:rPr>
              <a:t/>
            </a:r>
            <a:br>
              <a:rPr lang="en-US" sz="2400" b="1" i="1">
                <a:latin typeface="Times New Roman" pitchFamily="18" charset="0"/>
              </a:rPr>
            </a:br>
            <a:r>
              <a:rPr lang="en-US" sz="2400" b="1">
                <a:latin typeface="Times New Roman" pitchFamily="18" charset="0"/>
              </a:rPr>
              <a:t>Read all of pages 16 and 17</a:t>
            </a:r>
            <a:br>
              <a:rPr lang="en-US" sz="2400" b="1">
                <a:latin typeface="Times New Roman" pitchFamily="18" charset="0"/>
              </a:rPr>
            </a:br>
            <a:r>
              <a:rPr lang="en-US" sz="2400" b="1">
                <a:latin typeface="Times New Roman" pitchFamily="18" charset="0"/>
              </a:rPr>
              <a:t/>
            </a:r>
            <a:br>
              <a:rPr lang="en-US" sz="2400" b="1">
                <a:latin typeface="Times New Roman" pitchFamily="18" charset="0"/>
              </a:rPr>
            </a:br>
            <a:endParaRPr lang="en-US" sz="24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147"/>
                                        </p:tgtEl>
                                        <p:attrNameLst>
                                          <p:attrName>style.visibility</p:attrName>
                                        </p:attrNameLst>
                                      </p:cBhvr>
                                      <p:to>
                                        <p:strVal val="visible"/>
                                      </p:to>
                                    </p:set>
                                    <p:anim to="" calcmode="lin" valueType="num">
                                      <p:cBhvr>
                                        <p:cTn id="7" dur="1" fill="hold"/>
                                        <p:tgtEl>
                                          <p:spTgt spid="614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149"/>
                                        </p:tgtEl>
                                        <p:attrNameLst>
                                          <p:attrName>style.visibility</p:attrName>
                                        </p:attrNameLst>
                                      </p:cBhvr>
                                      <p:to>
                                        <p:strVal val="visible"/>
                                      </p:to>
                                    </p:set>
                                    <p:anim to="" calcmode="lin" valueType="num">
                                      <p:cBhvr>
                                        <p:cTn id="10" dur="1" fill="hold"/>
                                        <p:tgtEl>
                                          <p:spTgt spid="614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150">
                                            <p:txEl>
                                              <p:pRg st="0" end="0"/>
                                            </p:txEl>
                                          </p:spTgt>
                                        </p:tgtEl>
                                        <p:attrNameLst>
                                          <p:attrName>style.visibility</p:attrName>
                                        </p:attrNameLst>
                                      </p:cBhvr>
                                      <p:to>
                                        <p:strVal val="visible"/>
                                      </p:to>
                                    </p:set>
                                    <p:anim to="" calcmode="lin" valueType="num">
                                      <p:cBhvr>
                                        <p:cTn id="13" dur="1" fill="hold"/>
                                        <p:tgtEl>
                                          <p:spTgt spid="615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Ezine"/>
          <p:cNvPicPr>
            <a:picLocks noChangeAspect="1" noChangeArrowheads="1"/>
          </p:cNvPicPr>
          <p:nvPr/>
        </p:nvPicPr>
        <p:blipFill>
          <a:blip r:embed="rId2" cstate="print">
            <a:lum bright="70000" contrast="-70000"/>
          </a:blip>
          <a:srcRect/>
          <a:stretch>
            <a:fillRect/>
          </a:stretch>
        </p:blipFill>
        <p:spPr bwMode="auto">
          <a:xfrm>
            <a:off x="0" y="228600"/>
            <a:ext cx="9144000" cy="6629400"/>
          </a:xfrm>
          <a:prstGeom prst="rect">
            <a:avLst/>
          </a:prstGeom>
          <a:noFill/>
          <a:ln w="9525">
            <a:noFill/>
            <a:miter lim="800000"/>
            <a:headEnd/>
            <a:tailEnd/>
          </a:ln>
        </p:spPr>
      </p:pic>
      <p:sp>
        <p:nvSpPr>
          <p:cNvPr id="8195" name="Rectangle 3"/>
          <p:cNvSpPr>
            <a:spLocks noGrp="1" noChangeArrowheads="1"/>
          </p:cNvSpPr>
          <p:nvPr>
            <p:ph type="title"/>
          </p:nvPr>
        </p:nvSpPr>
        <p:spPr/>
        <p:txBody>
          <a:bodyPr/>
          <a:lstStyle/>
          <a:p>
            <a:pPr eaLnBrk="1" hangingPunct="1"/>
            <a:r>
              <a:rPr lang="en-US" sz="4000" b="1" smtClean="0">
                <a:solidFill>
                  <a:schemeClr val="accent2"/>
                </a:solidFill>
                <a:latin typeface="Times New Roman" pitchFamily="18" charset="0"/>
              </a:rPr>
              <a:t>Your Challenge:</a:t>
            </a:r>
            <a:br>
              <a:rPr lang="en-US" sz="4000" b="1" smtClean="0">
                <a:solidFill>
                  <a:schemeClr val="accent2"/>
                </a:solidFill>
                <a:latin typeface="Times New Roman" pitchFamily="18" charset="0"/>
              </a:rPr>
            </a:br>
            <a:r>
              <a:rPr lang="en-US" sz="4000" b="1" smtClean="0">
                <a:solidFill>
                  <a:schemeClr val="accent2"/>
                </a:solidFill>
                <a:latin typeface="Times New Roman" pitchFamily="18" charset="0"/>
              </a:rPr>
              <a:t>Vocabulary</a:t>
            </a:r>
          </a:p>
        </p:txBody>
      </p:sp>
      <p:sp>
        <p:nvSpPr>
          <p:cNvPr id="8196" name="Rectangle 4"/>
          <p:cNvSpPr>
            <a:spLocks noGrp="1" noChangeArrowheads="1"/>
          </p:cNvSpPr>
          <p:nvPr>
            <p:ph type="body" idx="1"/>
          </p:nvPr>
        </p:nvSpPr>
        <p:spPr>
          <a:xfrm>
            <a:off x="457200" y="1600200"/>
            <a:ext cx="8229600" cy="4953000"/>
          </a:xfrm>
        </p:spPr>
        <p:txBody>
          <a:bodyPr/>
          <a:lstStyle/>
          <a:p>
            <a:pPr eaLnBrk="1" hangingPunct="1">
              <a:lnSpc>
                <a:spcPct val="80000"/>
              </a:lnSpc>
              <a:buClr>
                <a:schemeClr val="tx1"/>
              </a:buClr>
            </a:pPr>
            <a:r>
              <a:rPr lang="en-US" sz="2800" i="1" smtClean="0">
                <a:latin typeface="Times New Roman" pitchFamily="18" charset="0"/>
              </a:rPr>
              <a:t>Explore</a:t>
            </a:r>
            <a:r>
              <a:rPr lang="en-US" sz="2800" smtClean="0">
                <a:latin typeface="Times New Roman" pitchFamily="18" charset="0"/>
              </a:rPr>
              <a:t>: </a:t>
            </a:r>
          </a:p>
          <a:p>
            <a:pPr lvl="1" eaLnBrk="1" hangingPunct="1">
              <a:lnSpc>
                <a:spcPct val="80000"/>
              </a:lnSpc>
              <a:buClr>
                <a:schemeClr val="tx1"/>
              </a:buClr>
              <a:buFontTx/>
              <a:buNone/>
            </a:pPr>
            <a:r>
              <a:rPr lang="en-US" sz="2400" smtClean="0">
                <a:latin typeface="Times New Roman" pitchFamily="18" charset="0"/>
              </a:rPr>
              <a:t>			   To inquire into and investigate thoroughly</a:t>
            </a:r>
          </a:p>
          <a:p>
            <a:pPr eaLnBrk="1" hangingPunct="1">
              <a:lnSpc>
                <a:spcPct val="80000"/>
              </a:lnSpc>
              <a:buFontTx/>
              <a:buNone/>
            </a:pPr>
            <a:endParaRPr lang="en-US" sz="2800" smtClean="0">
              <a:latin typeface="Times New Roman" pitchFamily="18" charset="0"/>
            </a:endParaRPr>
          </a:p>
          <a:p>
            <a:pPr eaLnBrk="1" hangingPunct="1">
              <a:lnSpc>
                <a:spcPct val="80000"/>
              </a:lnSpc>
              <a:buClr>
                <a:schemeClr val="tx1"/>
              </a:buClr>
            </a:pPr>
            <a:r>
              <a:rPr lang="en-US" sz="2800" i="1" smtClean="0">
                <a:latin typeface="Times New Roman" pitchFamily="18" charset="0"/>
              </a:rPr>
              <a:t>Analyze</a:t>
            </a:r>
            <a:r>
              <a:rPr lang="en-US" sz="2800" smtClean="0">
                <a:latin typeface="Times New Roman" pitchFamily="18" charset="0"/>
              </a:rPr>
              <a:t>: </a:t>
            </a:r>
          </a:p>
          <a:p>
            <a:pPr lvl="4" eaLnBrk="1" hangingPunct="1">
              <a:lnSpc>
                <a:spcPct val="80000"/>
              </a:lnSpc>
              <a:buClr>
                <a:schemeClr val="tx1"/>
              </a:buClr>
              <a:buFontTx/>
              <a:buNone/>
            </a:pPr>
            <a:r>
              <a:rPr lang="en-US" sz="1800" smtClean="0">
                <a:latin typeface="Times New Roman" pitchFamily="18" charset="0"/>
              </a:rPr>
              <a:t>	To break down into parts and examine in detail, to examine critically, and to bring out essential elements</a:t>
            </a:r>
          </a:p>
          <a:p>
            <a:pPr eaLnBrk="1" hangingPunct="1">
              <a:lnSpc>
                <a:spcPct val="80000"/>
              </a:lnSpc>
              <a:buFontTx/>
              <a:buNone/>
            </a:pPr>
            <a:endParaRPr lang="en-US" sz="2800" smtClean="0">
              <a:latin typeface="Times New Roman" pitchFamily="18" charset="0"/>
            </a:endParaRPr>
          </a:p>
          <a:p>
            <a:pPr eaLnBrk="1" hangingPunct="1">
              <a:lnSpc>
                <a:spcPct val="80000"/>
              </a:lnSpc>
              <a:buClr>
                <a:schemeClr val="tx1"/>
              </a:buClr>
            </a:pPr>
            <a:r>
              <a:rPr lang="en-US" sz="2800" i="1" smtClean="0">
                <a:latin typeface="Times New Roman" pitchFamily="18" charset="0"/>
              </a:rPr>
              <a:t>Evaluate</a:t>
            </a:r>
            <a:r>
              <a:rPr lang="en-US" sz="2800" smtClean="0">
                <a:latin typeface="Times New Roman" pitchFamily="18" charset="0"/>
              </a:rPr>
              <a:t>: </a:t>
            </a:r>
          </a:p>
          <a:p>
            <a:pPr lvl="1" eaLnBrk="1" hangingPunct="1">
              <a:lnSpc>
                <a:spcPct val="80000"/>
              </a:lnSpc>
              <a:buClr>
                <a:schemeClr val="tx1"/>
              </a:buClr>
              <a:buFontTx/>
              <a:buNone/>
            </a:pPr>
            <a:r>
              <a:rPr lang="en-US" sz="2400" smtClean="0">
                <a:latin typeface="Times New Roman" pitchFamily="18" charset="0"/>
              </a:rPr>
              <a:t>			    To assess or appraise</a:t>
            </a:r>
          </a:p>
          <a:p>
            <a:pPr eaLnBrk="1" hangingPunct="1">
              <a:lnSpc>
                <a:spcPct val="80000"/>
              </a:lnSpc>
              <a:buClr>
                <a:schemeClr val="tx1"/>
              </a:buClr>
            </a:pPr>
            <a:endParaRPr lang="en-US" sz="2800" smtClean="0">
              <a:latin typeface="Times New Roman" pitchFamily="18" charset="0"/>
            </a:endParaRPr>
          </a:p>
          <a:p>
            <a:pPr eaLnBrk="1" hangingPunct="1">
              <a:lnSpc>
                <a:spcPct val="80000"/>
              </a:lnSpc>
              <a:buClr>
                <a:schemeClr val="tx1"/>
              </a:buClr>
            </a:pPr>
            <a:r>
              <a:rPr lang="en-US" sz="2800" i="1" smtClean="0">
                <a:latin typeface="Times New Roman" pitchFamily="18" charset="0"/>
              </a:rPr>
              <a:t>Explain</a:t>
            </a:r>
            <a:r>
              <a:rPr lang="en-US" sz="2800" smtClean="0">
                <a:latin typeface="Times New Roman" pitchFamily="18" charset="0"/>
              </a:rPr>
              <a:t>: </a:t>
            </a:r>
          </a:p>
          <a:p>
            <a:pPr lvl="4" eaLnBrk="1" hangingPunct="1">
              <a:lnSpc>
                <a:spcPct val="80000"/>
              </a:lnSpc>
              <a:buClr>
                <a:schemeClr val="tx1"/>
              </a:buClr>
              <a:buFontTx/>
              <a:buNone/>
            </a:pPr>
            <a:r>
              <a:rPr lang="en-US" sz="1800" smtClean="0">
                <a:latin typeface="Times New Roman" pitchFamily="18" charset="0"/>
              </a:rPr>
              <a:t>	To present a position that is well expressed, well supported and persuasive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diamond(in)">
                                      <p:cBhvr>
                                        <p:cTn id="7" dur="20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196">
                                            <p:txEl>
                                              <p:pRg st="0" end="0"/>
                                            </p:txEl>
                                          </p:spTgt>
                                        </p:tgtEl>
                                        <p:attrNameLst>
                                          <p:attrName>style.visibility</p:attrName>
                                        </p:attrNameLst>
                                      </p:cBhvr>
                                      <p:to>
                                        <p:strVal val="visible"/>
                                      </p:to>
                                    </p:set>
                                    <p:anim to="" calcmode="lin" valueType="num">
                                      <p:cBhvr>
                                        <p:cTn id="12" dur="1" fill="hold"/>
                                        <p:tgtEl>
                                          <p:spTgt spid="8196">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8196">
                                            <p:txEl>
                                              <p:pRg st="3" end="3"/>
                                            </p:txEl>
                                          </p:spTgt>
                                        </p:tgtEl>
                                        <p:attrNameLst>
                                          <p:attrName>style.visibility</p:attrName>
                                        </p:attrNameLst>
                                      </p:cBhvr>
                                      <p:to>
                                        <p:strVal val="visible"/>
                                      </p:to>
                                    </p:set>
                                    <p:anim to="" calcmode="lin" valueType="num">
                                      <p:cBhvr>
                                        <p:cTn id="15" dur="1" fill="hold"/>
                                        <p:tgtEl>
                                          <p:spTgt spid="8196">
                                            <p:txEl>
                                              <p:pRg st="3" end="3"/>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8196">
                                            <p:txEl>
                                              <p:pRg st="6" end="6"/>
                                            </p:txEl>
                                          </p:spTgt>
                                        </p:tgtEl>
                                        <p:attrNameLst>
                                          <p:attrName>style.visibility</p:attrName>
                                        </p:attrNameLst>
                                      </p:cBhvr>
                                      <p:to>
                                        <p:strVal val="visible"/>
                                      </p:to>
                                    </p:set>
                                    <p:anim to="" calcmode="lin" valueType="num">
                                      <p:cBhvr>
                                        <p:cTn id="18" dur="1" fill="hold"/>
                                        <p:tgtEl>
                                          <p:spTgt spid="8196">
                                            <p:txEl>
                                              <p:pRg st="6" end="6"/>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8196">
                                            <p:txEl>
                                              <p:pRg st="9" end="9"/>
                                            </p:txEl>
                                          </p:spTgt>
                                        </p:tgtEl>
                                        <p:attrNameLst>
                                          <p:attrName>style.visibility</p:attrName>
                                        </p:attrNameLst>
                                      </p:cBhvr>
                                      <p:to>
                                        <p:strVal val="visible"/>
                                      </p:to>
                                    </p:set>
                                    <p:anim to="" calcmode="lin" valueType="num">
                                      <p:cBhvr>
                                        <p:cTn id="21" dur="1" fill="hold"/>
                                        <p:tgtEl>
                                          <p:spTgt spid="8196">
                                            <p:txEl>
                                              <p:pRg st="9" end="9"/>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8196">
                                            <p:txEl>
                                              <p:pRg st="1" end="1"/>
                                            </p:txEl>
                                          </p:spTgt>
                                        </p:tgtEl>
                                        <p:attrNameLst>
                                          <p:attrName>style.visibility</p:attrName>
                                        </p:attrNameLst>
                                      </p:cBhvr>
                                      <p:to>
                                        <p:strVal val="visible"/>
                                      </p:to>
                                    </p:set>
                                    <p:anim to="" calcmode="lin" valueType="num">
                                      <p:cBhvr>
                                        <p:cTn id="26" dur="1" fill="hold"/>
                                        <p:tgtEl>
                                          <p:spTgt spid="8196">
                                            <p:txEl>
                                              <p:pRg st="1" end="1"/>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8196">
                                            <p:txEl>
                                              <p:pRg st="4" end="4"/>
                                            </p:txEl>
                                          </p:spTgt>
                                        </p:tgtEl>
                                        <p:attrNameLst>
                                          <p:attrName>style.visibility</p:attrName>
                                        </p:attrNameLst>
                                      </p:cBhvr>
                                      <p:to>
                                        <p:strVal val="visible"/>
                                      </p:to>
                                    </p:set>
                                    <p:anim to="" calcmode="lin" valueType="num">
                                      <p:cBhvr>
                                        <p:cTn id="31" dur="1" fill="hold"/>
                                        <p:tgtEl>
                                          <p:spTgt spid="8196">
                                            <p:txEl>
                                              <p:pRg st="4" end="4"/>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8196">
                                            <p:txEl>
                                              <p:pRg st="7" end="7"/>
                                            </p:txEl>
                                          </p:spTgt>
                                        </p:tgtEl>
                                        <p:attrNameLst>
                                          <p:attrName>style.visibility</p:attrName>
                                        </p:attrNameLst>
                                      </p:cBhvr>
                                      <p:to>
                                        <p:strVal val="visible"/>
                                      </p:to>
                                    </p:set>
                                    <p:anim to="" calcmode="lin" valueType="num">
                                      <p:cBhvr>
                                        <p:cTn id="36" dur="1" fill="hold"/>
                                        <p:tgtEl>
                                          <p:spTgt spid="8196">
                                            <p:txEl>
                                              <p:pRg st="7" end="7"/>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8196">
                                            <p:txEl>
                                              <p:pRg st="10" end="10"/>
                                            </p:txEl>
                                          </p:spTgt>
                                        </p:tgtEl>
                                        <p:attrNameLst>
                                          <p:attrName>style.visibility</p:attrName>
                                        </p:attrNameLst>
                                      </p:cBhvr>
                                      <p:to>
                                        <p:strVal val="visible"/>
                                      </p:to>
                                    </p:set>
                                    <p:anim to="" calcmode="lin" valueType="num">
                                      <p:cBhvr>
                                        <p:cTn id="41" dur="1" fill="hold"/>
                                        <p:tgtEl>
                                          <p:spTgt spid="8196">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Ezine"/>
          <p:cNvPicPr>
            <a:picLocks noChangeAspect="1" noChangeArrowheads="1"/>
          </p:cNvPicPr>
          <p:nvPr/>
        </p:nvPicPr>
        <p:blipFill>
          <a:blip r:embed="rId2" cstate="print">
            <a:lum bright="70000" contrast="-70000"/>
          </a:blip>
          <a:srcRect/>
          <a:stretch>
            <a:fillRect/>
          </a:stretch>
        </p:blipFill>
        <p:spPr bwMode="auto">
          <a:xfrm>
            <a:off x="0" y="228600"/>
            <a:ext cx="9144000" cy="6629400"/>
          </a:xfrm>
          <a:prstGeom prst="rect">
            <a:avLst/>
          </a:prstGeom>
          <a:noFill/>
          <a:ln w="9525">
            <a:noFill/>
            <a:miter lim="800000"/>
            <a:headEnd/>
            <a:tailEnd/>
          </a:ln>
        </p:spPr>
      </p:pic>
      <p:sp>
        <p:nvSpPr>
          <p:cNvPr id="9221" name="Rectangle 5"/>
          <p:cNvSpPr>
            <a:spLocks noChangeArrowheads="1"/>
          </p:cNvSpPr>
          <p:nvPr/>
        </p:nvSpPr>
        <p:spPr bwMode="auto">
          <a:xfrm>
            <a:off x="457200" y="0"/>
            <a:ext cx="8229600" cy="11430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Your Challenge: E-Zine</a:t>
            </a:r>
          </a:p>
        </p:txBody>
      </p:sp>
      <p:pic>
        <p:nvPicPr>
          <p:cNvPr id="9222" name="Picture 6"/>
          <p:cNvPicPr>
            <a:picLocks noChangeAspect="1" noChangeArrowheads="1"/>
          </p:cNvPicPr>
          <p:nvPr/>
        </p:nvPicPr>
        <p:blipFill>
          <a:blip r:embed="rId3" cstate="print"/>
          <a:srcRect/>
          <a:stretch>
            <a:fillRect/>
          </a:stretch>
        </p:blipFill>
        <p:spPr bwMode="auto">
          <a:xfrm>
            <a:off x="2819400" y="1447800"/>
            <a:ext cx="3311525" cy="4117975"/>
          </a:xfrm>
          <a:prstGeom prst="rect">
            <a:avLst/>
          </a:prstGeom>
          <a:noFill/>
          <a:ln w="9525">
            <a:noFill/>
            <a:miter lim="800000"/>
            <a:headEnd/>
            <a:tailEnd/>
          </a:ln>
        </p:spPr>
      </p:pic>
      <p:sp>
        <p:nvSpPr>
          <p:cNvPr id="9223" name="Text Box 7"/>
          <p:cNvSpPr txBox="1">
            <a:spLocks noChangeArrowheads="1"/>
          </p:cNvSpPr>
          <p:nvPr/>
        </p:nvSpPr>
        <p:spPr bwMode="auto">
          <a:xfrm>
            <a:off x="457200" y="2498725"/>
            <a:ext cx="2057400" cy="22256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Review the sample two page spread (page 17) looking carefully at the design elements that appear</a:t>
            </a:r>
          </a:p>
        </p:txBody>
      </p:sp>
      <p:sp>
        <p:nvSpPr>
          <p:cNvPr id="9224" name="Text Box 8"/>
          <p:cNvSpPr txBox="1">
            <a:spLocks noChangeArrowheads="1"/>
          </p:cNvSpPr>
          <p:nvPr/>
        </p:nvSpPr>
        <p:spPr bwMode="auto">
          <a:xfrm>
            <a:off x="6553200" y="1736725"/>
            <a:ext cx="2057400" cy="35972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Review the magazines presented, again looking carefully at the design elements that appear.  </a:t>
            </a:r>
          </a:p>
          <a:p>
            <a:pPr algn="ctr">
              <a:spcBef>
                <a:spcPct val="50000"/>
              </a:spcBef>
            </a:pPr>
            <a:r>
              <a:rPr lang="en-US" sz="2000" b="1">
                <a:latin typeface="Times New Roman" pitchFamily="18" charset="0"/>
              </a:rPr>
              <a:t>Record these elements on the back of your chart paper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 to="" calcmode="lin" valueType="num">
                                      <p:cBhvr>
                                        <p:cTn id="7" dur="1" fill="hold"/>
                                        <p:tgtEl>
                                          <p:spTgt spid="922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222"/>
                                        </p:tgtEl>
                                        <p:attrNameLst>
                                          <p:attrName>style.visibility</p:attrName>
                                        </p:attrNameLst>
                                      </p:cBhvr>
                                      <p:to>
                                        <p:strVal val="visible"/>
                                      </p:to>
                                    </p:set>
                                    <p:anim to="" calcmode="lin" valueType="num">
                                      <p:cBhvr>
                                        <p:cTn id="10" dur="1" fill="hold"/>
                                        <p:tgtEl>
                                          <p:spTgt spid="9222"/>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9223"/>
                                        </p:tgtEl>
                                        <p:attrNameLst>
                                          <p:attrName>style.visibility</p:attrName>
                                        </p:attrNameLst>
                                      </p:cBhvr>
                                      <p:to>
                                        <p:strVal val="visible"/>
                                      </p:to>
                                    </p:set>
                                    <p:anim to="" calcmode="lin" valueType="num">
                                      <p:cBhvr>
                                        <p:cTn id="13" dur="1" fill="hold"/>
                                        <p:tgtEl>
                                          <p:spTgt spid="9223"/>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9224"/>
                                        </p:tgtEl>
                                        <p:attrNameLst>
                                          <p:attrName>style.visibility</p:attrName>
                                        </p:attrNameLst>
                                      </p:cBhvr>
                                      <p:to>
                                        <p:strVal val="visible"/>
                                      </p:to>
                                    </p:set>
                                    <p:anim to="" calcmode="lin" valueType="num">
                                      <p:cBhvr>
                                        <p:cTn id="18" dur="1" fill="hold"/>
                                        <p:tgtEl>
                                          <p:spTgt spid="92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3" grpId="0"/>
      <p:bldP spid="92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Ezine"/>
          <p:cNvPicPr>
            <a:picLocks noChangeAspect="1" noChangeArrowheads="1"/>
          </p:cNvPicPr>
          <p:nvPr/>
        </p:nvPicPr>
        <p:blipFill>
          <a:blip r:embed="rId2" cstate="print">
            <a:lum bright="70000" contrast="-70000"/>
          </a:blip>
          <a:srcRect/>
          <a:stretch>
            <a:fillRect/>
          </a:stretch>
        </p:blipFill>
        <p:spPr bwMode="auto">
          <a:xfrm>
            <a:off x="0" y="228600"/>
            <a:ext cx="9144000" cy="6629400"/>
          </a:xfrm>
          <a:prstGeom prst="rect">
            <a:avLst/>
          </a:prstGeom>
          <a:noFill/>
          <a:ln w="9525">
            <a:noFill/>
            <a:miter lim="800000"/>
            <a:headEnd/>
            <a:tailEnd/>
          </a:ln>
        </p:spPr>
      </p:pic>
      <p:sp>
        <p:nvSpPr>
          <p:cNvPr id="10243" name="Rectangle 3"/>
          <p:cNvSpPr>
            <a:spLocks noChangeArrowheads="1"/>
          </p:cNvSpPr>
          <p:nvPr/>
        </p:nvSpPr>
        <p:spPr bwMode="auto">
          <a:xfrm>
            <a:off x="609600" y="228600"/>
            <a:ext cx="8229600" cy="1143000"/>
          </a:xfrm>
          <a:prstGeom prst="rect">
            <a:avLst/>
          </a:prstGeom>
          <a:noFill/>
          <a:ln w="9525">
            <a:noFill/>
            <a:miter lim="800000"/>
            <a:headEnd/>
            <a:tailEnd/>
          </a:ln>
        </p:spPr>
        <p:txBody>
          <a:bodyPr anchor="ctr"/>
          <a:lstStyle/>
          <a:p>
            <a:pPr algn="ctr"/>
            <a:r>
              <a:rPr lang="en-US" sz="4000" b="1">
                <a:solidFill>
                  <a:schemeClr val="accent2"/>
                </a:solidFill>
                <a:latin typeface="Times New Roman" pitchFamily="18" charset="0"/>
              </a:rPr>
              <a:t>Your E-Zine:</a:t>
            </a:r>
            <a:br>
              <a:rPr lang="en-US" sz="4000" b="1">
                <a:solidFill>
                  <a:schemeClr val="accent2"/>
                </a:solidFill>
                <a:latin typeface="Times New Roman" pitchFamily="18" charset="0"/>
              </a:rPr>
            </a:br>
            <a:r>
              <a:rPr lang="en-US" sz="4000" b="1">
                <a:solidFill>
                  <a:schemeClr val="accent2"/>
                </a:solidFill>
                <a:latin typeface="Times New Roman" pitchFamily="18" charset="0"/>
              </a:rPr>
              <a:t>Evaluation</a:t>
            </a:r>
          </a:p>
        </p:txBody>
      </p:sp>
      <p:sp>
        <p:nvSpPr>
          <p:cNvPr id="10246" name="Text Box 6"/>
          <p:cNvSpPr txBox="1">
            <a:spLocks noChangeArrowheads="1"/>
          </p:cNvSpPr>
          <p:nvPr/>
        </p:nvSpPr>
        <p:spPr bwMode="auto">
          <a:xfrm>
            <a:off x="6324600" y="1447800"/>
            <a:ext cx="1676400" cy="10064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Review Evaluation Rubric</a:t>
            </a:r>
          </a:p>
        </p:txBody>
      </p:sp>
      <p:sp>
        <p:nvSpPr>
          <p:cNvPr id="10247" name="Text Box 7"/>
          <p:cNvSpPr txBox="1">
            <a:spLocks noChangeArrowheads="1"/>
          </p:cNvSpPr>
          <p:nvPr/>
        </p:nvSpPr>
        <p:spPr bwMode="auto">
          <a:xfrm>
            <a:off x="5105400" y="5943600"/>
            <a:ext cx="3581400" cy="7016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Each category is worth five marks for a total of /55</a:t>
            </a:r>
          </a:p>
        </p:txBody>
      </p:sp>
      <p:pic>
        <p:nvPicPr>
          <p:cNvPr id="10248" name="Picture 8"/>
          <p:cNvPicPr>
            <a:picLocks noChangeAspect="1" noChangeArrowheads="1"/>
          </p:cNvPicPr>
          <p:nvPr/>
        </p:nvPicPr>
        <p:blipFill>
          <a:blip r:embed="rId3" cstate="print"/>
          <a:srcRect/>
          <a:stretch>
            <a:fillRect/>
          </a:stretch>
        </p:blipFill>
        <p:spPr bwMode="auto">
          <a:xfrm>
            <a:off x="4876800" y="2824163"/>
            <a:ext cx="3879850" cy="2662237"/>
          </a:xfrm>
          <a:prstGeom prst="rect">
            <a:avLst/>
          </a:prstGeom>
          <a:noFill/>
          <a:ln w="9525">
            <a:noFill/>
            <a:miter lim="800000"/>
            <a:headEnd/>
            <a:tailEnd/>
          </a:ln>
        </p:spPr>
      </p:pic>
      <p:pic>
        <p:nvPicPr>
          <p:cNvPr id="10249" name="Picture 9"/>
          <p:cNvPicPr>
            <a:picLocks noChangeAspect="1" noChangeArrowheads="1"/>
          </p:cNvPicPr>
          <p:nvPr/>
        </p:nvPicPr>
        <p:blipFill>
          <a:blip r:embed="rId4" cstate="print"/>
          <a:srcRect/>
          <a:stretch>
            <a:fillRect/>
          </a:stretch>
        </p:blipFill>
        <p:spPr bwMode="auto">
          <a:xfrm>
            <a:off x="415925" y="1511300"/>
            <a:ext cx="3808413" cy="4965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0243"/>
                                        </p:tgtEl>
                                        <p:attrNameLst>
                                          <p:attrName>style.visibility</p:attrName>
                                        </p:attrNameLst>
                                      </p:cBhvr>
                                      <p:to>
                                        <p:strVal val="visible"/>
                                      </p:to>
                                    </p:set>
                                    <p:anim to="" calcmode="lin" valueType="num">
                                      <p:cBhvr>
                                        <p:cTn id="7" dur="1" fill="hold"/>
                                        <p:tgtEl>
                                          <p:spTgt spid="1024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246">
                                            <p:txEl>
                                              <p:pRg st="0" end="0"/>
                                            </p:txEl>
                                          </p:spTgt>
                                        </p:tgtEl>
                                        <p:attrNameLst>
                                          <p:attrName>style.visibility</p:attrName>
                                        </p:attrNameLst>
                                      </p:cBhvr>
                                      <p:to>
                                        <p:strVal val="visible"/>
                                      </p:to>
                                    </p:set>
                                    <p:anim to="" calcmode="lin" valueType="num">
                                      <p:cBhvr>
                                        <p:cTn id="10" dur="1" fill="hold"/>
                                        <p:tgtEl>
                                          <p:spTgt spid="10246">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0248"/>
                                        </p:tgtEl>
                                        <p:attrNameLst>
                                          <p:attrName>style.visibility</p:attrName>
                                        </p:attrNameLst>
                                      </p:cBhvr>
                                      <p:to>
                                        <p:strVal val="visible"/>
                                      </p:to>
                                    </p:set>
                                    <p:anim to="" calcmode="lin" valueType="num">
                                      <p:cBhvr>
                                        <p:cTn id="13" dur="1" fill="hold"/>
                                        <p:tgtEl>
                                          <p:spTgt spid="10248"/>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0249"/>
                                        </p:tgtEl>
                                        <p:attrNameLst>
                                          <p:attrName>style.visibility</p:attrName>
                                        </p:attrNameLst>
                                      </p:cBhvr>
                                      <p:to>
                                        <p:strVal val="visible"/>
                                      </p:to>
                                    </p:set>
                                    <p:anim to="" calcmode="lin" valueType="num">
                                      <p:cBhvr>
                                        <p:cTn id="16" dur="1" fill="hold"/>
                                        <p:tgtEl>
                                          <p:spTgt spid="10249"/>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0247">
                                            <p:txEl>
                                              <p:pRg st="0" end="0"/>
                                            </p:txEl>
                                          </p:spTgt>
                                        </p:tgtEl>
                                        <p:attrNameLst>
                                          <p:attrName>style.visibility</p:attrName>
                                        </p:attrNameLst>
                                      </p:cBhvr>
                                      <p:to>
                                        <p:strVal val="visible"/>
                                      </p:to>
                                    </p:set>
                                    <p:anim to="" calcmode="lin" valueType="num">
                                      <p:cBhvr>
                                        <p:cTn id="21" dur="1" fill="hold"/>
                                        <p:tgtEl>
                                          <p:spTgt spid="1024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canada_flag_sunset"/>
          <p:cNvPicPr>
            <a:picLocks noChangeAspect="1" noChangeArrowheads="1"/>
          </p:cNvPicPr>
          <p:nvPr/>
        </p:nvPicPr>
        <p:blipFill>
          <a:blip r:embed="rId3" cstate="print">
            <a:lum bright="70000" contrast="-70000"/>
          </a:blip>
          <a:srcRect/>
          <a:stretch>
            <a:fillRect/>
          </a:stretch>
        </p:blipFill>
        <p:spPr bwMode="auto">
          <a:xfrm>
            <a:off x="0" y="-4763"/>
            <a:ext cx="9144000" cy="6867526"/>
          </a:xfrm>
          <a:prstGeom prst="rect">
            <a:avLst/>
          </a:prstGeom>
          <a:noFill/>
          <a:ln w="9525">
            <a:noFill/>
            <a:miter lim="800000"/>
            <a:headEnd/>
            <a:tailEnd/>
          </a:ln>
        </p:spPr>
      </p:pic>
      <p:pic>
        <p:nvPicPr>
          <p:cNvPr id="11269" name="Picture 5"/>
          <p:cNvPicPr>
            <a:picLocks noChangeAspect="1" noChangeArrowheads="1"/>
          </p:cNvPicPr>
          <p:nvPr/>
        </p:nvPicPr>
        <p:blipFill>
          <a:blip r:embed="rId4" cstate="print"/>
          <a:srcRect/>
          <a:stretch>
            <a:fillRect/>
          </a:stretch>
        </p:blipFill>
        <p:spPr bwMode="auto">
          <a:xfrm>
            <a:off x="2590800" y="2057400"/>
            <a:ext cx="3419475" cy="3930650"/>
          </a:xfrm>
          <a:prstGeom prst="rect">
            <a:avLst/>
          </a:prstGeom>
          <a:noFill/>
          <a:ln w="9525">
            <a:noFill/>
            <a:miter lim="800000"/>
            <a:headEnd/>
            <a:tailEnd/>
          </a:ln>
        </p:spPr>
      </p:pic>
      <p:sp>
        <p:nvSpPr>
          <p:cNvPr id="11271" name="Rectangle 7"/>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Nation and Identity</a:t>
            </a:r>
          </a:p>
        </p:txBody>
      </p:sp>
      <p:sp>
        <p:nvSpPr>
          <p:cNvPr id="11272" name="Text Box 8"/>
          <p:cNvSpPr txBox="1">
            <a:spLocks noChangeArrowheads="1"/>
          </p:cNvSpPr>
          <p:nvPr/>
        </p:nvSpPr>
        <p:spPr bwMode="auto">
          <a:xfrm>
            <a:off x="304800" y="1752600"/>
            <a:ext cx="1676400" cy="14652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the photograph and it’s caption on page 18</a:t>
            </a:r>
          </a:p>
        </p:txBody>
      </p:sp>
      <p:sp>
        <p:nvSpPr>
          <p:cNvPr id="11273" name="Text Box 9"/>
          <p:cNvSpPr txBox="1">
            <a:spLocks noChangeArrowheads="1"/>
          </p:cNvSpPr>
          <p:nvPr/>
        </p:nvSpPr>
        <p:spPr bwMode="auto">
          <a:xfrm>
            <a:off x="6629400" y="1676400"/>
            <a:ext cx="1676400" cy="14652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Has anyone ever dressed up for Canada celebrations before?</a:t>
            </a:r>
          </a:p>
        </p:txBody>
      </p:sp>
      <p:sp>
        <p:nvSpPr>
          <p:cNvPr id="11275" name="Text Box 11"/>
          <p:cNvSpPr txBox="1">
            <a:spLocks noChangeArrowheads="1"/>
          </p:cNvSpPr>
          <p:nvPr/>
        </p:nvSpPr>
        <p:spPr bwMode="auto">
          <a:xfrm>
            <a:off x="6705600" y="4249738"/>
            <a:ext cx="1676400" cy="1465262"/>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Are people who dress up more patriotic than those who don’t?</a:t>
            </a:r>
          </a:p>
        </p:txBody>
      </p:sp>
      <p:sp>
        <p:nvSpPr>
          <p:cNvPr id="11276" name="Text Box 12"/>
          <p:cNvSpPr txBox="1">
            <a:spLocks noChangeArrowheads="1"/>
          </p:cNvSpPr>
          <p:nvPr/>
        </p:nvSpPr>
        <p:spPr bwMode="auto">
          <a:xfrm>
            <a:off x="304800" y="4891088"/>
            <a:ext cx="1828800" cy="366712"/>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hlinkClick r:id="rId5"/>
              </a:rPr>
              <a:t>I Am Canadian</a:t>
            </a:r>
            <a:endParaRPr lang="en-US" b="1">
              <a:latin typeface="Times New Roman" pitchFamily="18" charset="0"/>
            </a:endParaRPr>
          </a:p>
        </p:txBody>
      </p:sp>
      <p:pic>
        <p:nvPicPr>
          <p:cNvPr id="13" name="I Am Canadian_1.wmv">
            <a:hlinkClick r:id="" action="ppaction://media"/>
          </p:cNvPr>
          <p:cNvPicPr>
            <a:picLocks noGrp="1" noRot="1" noChangeAspect="1"/>
          </p:cNvPicPr>
          <p:nvPr>
            <p:ph/>
            <a:videoFile r:link="rId1"/>
          </p:nvPr>
        </p:nvPicPr>
        <p:blipFill>
          <a:blip r:embed="rId6" cstate="print"/>
          <a:srcRect/>
          <a:stretch>
            <a:fillRect/>
          </a:stretch>
        </p:blipFill>
        <p:spPr>
          <a:xfrm>
            <a:off x="533400" y="3657600"/>
            <a:ext cx="1295400" cy="9715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1270"/>
                                        </p:tgtEl>
                                        <p:attrNameLst>
                                          <p:attrName>style.visibility</p:attrName>
                                        </p:attrNameLst>
                                      </p:cBhvr>
                                      <p:to>
                                        <p:strVal val="visible"/>
                                      </p:to>
                                    </p:set>
                                    <p:anim to="" calcmode="lin" valueType="num">
                                      <p:cBhvr>
                                        <p:cTn id="7" dur="1" fill="hold"/>
                                        <p:tgtEl>
                                          <p:spTgt spid="11270"/>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1269"/>
                                        </p:tgtEl>
                                        <p:attrNameLst>
                                          <p:attrName>style.visibility</p:attrName>
                                        </p:attrNameLst>
                                      </p:cBhvr>
                                      <p:to>
                                        <p:strVal val="visible"/>
                                      </p:to>
                                    </p:set>
                                    <p:anim to="" calcmode="lin" valueType="num">
                                      <p:cBhvr>
                                        <p:cTn id="10" dur="1" fill="hold"/>
                                        <p:tgtEl>
                                          <p:spTgt spid="11269"/>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1272"/>
                                        </p:tgtEl>
                                        <p:attrNameLst>
                                          <p:attrName>style.visibility</p:attrName>
                                        </p:attrNameLst>
                                      </p:cBhvr>
                                      <p:to>
                                        <p:strVal val="visible"/>
                                      </p:to>
                                    </p:set>
                                    <p:anim to="" calcmode="lin" valueType="num">
                                      <p:cBhvr>
                                        <p:cTn id="13" dur="1" fill="hold"/>
                                        <p:tgtEl>
                                          <p:spTgt spid="11272"/>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1271"/>
                                        </p:tgtEl>
                                        <p:attrNameLst>
                                          <p:attrName>style.visibility</p:attrName>
                                        </p:attrNameLst>
                                      </p:cBhvr>
                                      <p:to>
                                        <p:strVal val="visible"/>
                                      </p:to>
                                    </p:set>
                                    <p:anim to="" calcmode="lin" valueType="num">
                                      <p:cBhvr>
                                        <p:cTn id="16" dur="1" fill="hold"/>
                                        <p:tgtEl>
                                          <p:spTgt spid="11271"/>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11273"/>
                                        </p:tgtEl>
                                        <p:attrNameLst>
                                          <p:attrName>style.visibility</p:attrName>
                                        </p:attrNameLst>
                                      </p:cBhvr>
                                      <p:to>
                                        <p:strVal val="visible"/>
                                      </p:to>
                                    </p:set>
                                    <p:anim to="" calcmode="lin" valueType="num">
                                      <p:cBhvr>
                                        <p:cTn id="21" dur="1" fill="hold"/>
                                        <p:tgtEl>
                                          <p:spTgt spid="11273"/>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11275"/>
                                        </p:tgtEl>
                                        <p:attrNameLst>
                                          <p:attrName>style.visibility</p:attrName>
                                        </p:attrNameLst>
                                      </p:cBhvr>
                                      <p:to>
                                        <p:strVal val="visible"/>
                                      </p:to>
                                    </p:set>
                                    <p:anim to="" calcmode="lin" valueType="num">
                                      <p:cBhvr>
                                        <p:cTn id="26" dur="1" fill="hold"/>
                                        <p:tgtEl>
                                          <p:spTgt spid="11275"/>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11276"/>
                                        </p:tgtEl>
                                        <p:attrNameLst>
                                          <p:attrName>style.visibility</p:attrName>
                                        </p:attrNameLst>
                                      </p:cBhvr>
                                      <p:to>
                                        <p:strVal val="visible"/>
                                      </p:to>
                                    </p:set>
                                    <p:anim to="" calcmode="lin" valueType="num">
                                      <p:cBhvr>
                                        <p:cTn id="31" dur="1" fill="hold"/>
                                        <p:tgtEl>
                                          <p:spTgt spid="11276"/>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to="" calcmode="lin" valueType="num">
                                      <p:cBhvr>
                                        <p:cTn id="34"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5" fill="hold" display="0">
                  <p:stCondLst>
                    <p:cond delay="indefinite"/>
                  </p:stCondLst>
                  <p:endCondLst>
                    <p:cond evt="onNext" delay="0">
                      <p:tgtEl>
                        <p:sldTgt/>
                      </p:tgtEl>
                    </p:cond>
                    <p:cond evt="onPrev" delay="0">
                      <p:tgtEl>
                        <p:sldTgt/>
                      </p:tgtEl>
                    </p:cond>
                  </p:endCondLst>
                </p:cTn>
                <p:tgtEl>
                  <p:spTgt spid="13"/>
                </p:tgtEl>
              </p:cMediaNode>
            </p:video>
          </p:childTnLst>
        </p:cTn>
      </p:par>
    </p:tnLst>
    <p:bldLst>
      <p:bldP spid="11271" grpId="0"/>
      <p:bldP spid="11272" grpId="0"/>
      <p:bldP spid="11273" grpId="0"/>
      <p:bldP spid="11275" grpId="0"/>
      <p:bldP spid="112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canada_flag_sunset"/>
          <p:cNvPicPr>
            <a:picLocks noChangeAspect="1" noChangeArrowheads="1"/>
          </p:cNvPicPr>
          <p:nvPr/>
        </p:nvPicPr>
        <p:blipFill>
          <a:blip r:embed="rId2" cstate="print">
            <a:lum bright="70000" contrast="-70000"/>
          </a:blip>
          <a:srcRect/>
          <a:stretch>
            <a:fillRect/>
          </a:stretch>
        </p:blipFill>
        <p:spPr bwMode="auto">
          <a:xfrm>
            <a:off x="0" y="-4763"/>
            <a:ext cx="9144000" cy="6867526"/>
          </a:xfrm>
          <a:prstGeom prst="rect">
            <a:avLst/>
          </a:prstGeom>
          <a:noFill/>
          <a:ln w="9525">
            <a:noFill/>
            <a:miter lim="800000"/>
            <a:headEnd/>
            <a:tailEnd/>
          </a:ln>
        </p:spPr>
      </p:pic>
      <p:sp>
        <p:nvSpPr>
          <p:cNvPr id="13316" name="Rectangle 4"/>
          <p:cNvSpPr>
            <a:spLocks noGrp="1" noChangeArrowheads="1"/>
          </p:cNvSpPr>
          <p:nvPr>
            <p:ph type="title"/>
          </p:nvPr>
        </p:nvSpPr>
        <p:spPr>
          <a:xfrm>
            <a:off x="0" y="76200"/>
            <a:ext cx="9144000" cy="1143000"/>
          </a:xfrm>
        </p:spPr>
        <p:txBody>
          <a:bodyPr/>
          <a:lstStyle/>
          <a:p>
            <a:pPr eaLnBrk="1" hangingPunct="1"/>
            <a:r>
              <a:rPr lang="en-US" sz="4000" b="1" smtClean="0">
                <a:solidFill>
                  <a:schemeClr val="accent2"/>
                </a:solidFill>
                <a:latin typeface="Times New Roman" pitchFamily="18" charset="0"/>
              </a:rPr>
              <a:t>Personal Identity and Concepts of Nations</a:t>
            </a:r>
          </a:p>
        </p:txBody>
      </p:sp>
      <p:pic>
        <p:nvPicPr>
          <p:cNvPr id="13318" name="Picture 6"/>
          <p:cNvPicPr>
            <a:picLocks noChangeAspect="1" noChangeArrowheads="1"/>
          </p:cNvPicPr>
          <p:nvPr/>
        </p:nvPicPr>
        <p:blipFill>
          <a:blip r:embed="rId3" cstate="print"/>
          <a:srcRect/>
          <a:stretch>
            <a:fillRect/>
          </a:stretch>
        </p:blipFill>
        <p:spPr bwMode="auto">
          <a:xfrm>
            <a:off x="2209800" y="1524000"/>
            <a:ext cx="4702175" cy="5232400"/>
          </a:xfrm>
          <a:prstGeom prst="rect">
            <a:avLst/>
          </a:prstGeom>
          <a:noFill/>
          <a:ln w="9525">
            <a:noFill/>
            <a:miter lim="800000"/>
            <a:headEnd/>
            <a:tailEnd/>
          </a:ln>
        </p:spPr>
      </p:pic>
      <p:pic>
        <p:nvPicPr>
          <p:cNvPr id="13319" name="Picture 7"/>
          <p:cNvPicPr>
            <a:picLocks noChangeAspect="1" noChangeArrowheads="1"/>
          </p:cNvPicPr>
          <p:nvPr/>
        </p:nvPicPr>
        <p:blipFill>
          <a:blip r:embed="rId4" cstate="print"/>
          <a:srcRect/>
          <a:stretch>
            <a:fillRect/>
          </a:stretch>
        </p:blipFill>
        <p:spPr bwMode="auto">
          <a:xfrm>
            <a:off x="0" y="1143000"/>
            <a:ext cx="2160588" cy="2482850"/>
          </a:xfrm>
          <a:prstGeom prst="rect">
            <a:avLst/>
          </a:prstGeom>
          <a:noFill/>
          <a:ln w="9525">
            <a:noFill/>
            <a:miter lim="800000"/>
            <a:headEnd/>
            <a:tailEnd/>
          </a:ln>
        </p:spPr>
      </p:pic>
      <p:pic>
        <p:nvPicPr>
          <p:cNvPr id="13320" name="Picture 8"/>
          <p:cNvPicPr>
            <a:picLocks noChangeAspect="1" noChangeArrowheads="1"/>
          </p:cNvPicPr>
          <p:nvPr/>
        </p:nvPicPr>
        <p:blipFill>
          <a:blip r:embed="rId4" cstate="print"/>
          <a:srcRect/>
          <a:stretch>
            <a:fillRect/>
          </a:stretch>
        </p:blipFill>
        <p:spPr bwMode="auto">
          <a:xfrm>
            <a:off x="6983413" y="1143000"/>
            <a:ext cx="2160587" cy="2482850"/>
          </a:xfrm>
          <a:prstGeom prst="rect">
            <a:avLst/>
          </a:prstGeom>
          <a:noFill/>
          <a:ln w="9525">
            <a:noFill/>
            <a:miter lim="800000"/>
            <a:headEnd/>
            <a:tailEnd/>
          </a:ln>
        </p:spPr>
      </p:pic>
      <p:sp>
        <p:nvSpPr>
          <p:cNvPr id="13321" name="Text Box 9"/>
          <p:cNvSpPr txBox="1">
            <a:spLocks noChangeArrowheads="1"/>
          </p:cNvSpPr>
          <p:nvPr/>
        </p:nvSpPr>
        <p:spPr bwMode="auto">
          <a:xfrm>
            <a:off x="304800" y="4402138"/>
            <a:ext cx="1600200" cy="1465262"/>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With a partner, read page 19 and respond to the questions</a:t>
            </a:r>
          </a:p>
        </p:txBody>
      </p:sp>
      <p:sp>
        <p:nvSpPr>
          <p:cNvPr id="13322" name="Text Box 10"/>
          <p:cNvSpPr txBox="1">
            <a:spLocks noChangeArrowheads="1"/>
          </p:cNvSpPr>
          <p:nvPr/>
        </p:nvSpPr>
        <p:spPr bwMode="auto">
          <a:xfrm>
            <a:off x="7239000" y="4921250"/>
            <a:ext cx="16002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Answer all six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 to="" calcmode="lin" valueType="num">
                                      <p:cBhvr>
                                        <p:cTn id="7" dur="1" fill="hold"/>
                                        <p:tgtEl>
                                          <p:spTgt spid="1331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3316"/>
                                        </p:tgtEl>
                                        <p:attrNameLst>
                                          <p:attrName>style.visibility</p:attrName>
                                        </p:attrNameLst>
                                      </p:cBhvr>
                                      <p:to>
                                        <p:strVal val="visible"/>
                                      </p:to>
                                    </p:set>
                                    <p:anim to="" calcmode="lin" valueType="num">
                                      <p:cBhvr>
                                        <p:cTn id="10" dur="1" fill="hold"/>
                                        <p:tgtEl>
                                          <p:spTgt spid="1331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3318"/>
                                        </p:tgtEl>
                                        <p:attrNameLst>
                                          <p:attrName>style.visibility</p:attrName>
                                        </p:attrNameLst>
                                      </p:cBhvr>
                                      <p:to>
                                        <p:strVal val="visible"/>
                                      </p:to>
                                    </p:set>
                                    <p:anim to="" calcmode="lin" valueType="num">
                                      <p:cBhvr>
                                        <p:cTn id="13" dur="1" fill="hold"/>
                                        <p:tgtEl>
                                          <p:spTgt spid="13318"/>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3319"/>
                                        </p:tgtEl>
                                        <p:attrNameLst>
                                          <p:attrName>style.visibility</p:attrName>
                                        </p:attrNameLst>
                                      </p:cBhvr>
                                      <p:to>
                                        <p:strVal val="visible"/>
                                      </p:to>
                                    </p:set>
                                    <p:anim to="" calcmode="lin" valueType="num">
                                      <p:cBhvr>
                                        <p:cTn id="16" dur="1" fill="hold"/>
                                        <p:tgtEl>
                                          <p:spTgt spid="13319"/>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3320"/>
                                        </p:tgtEl>
                                        <p:attrNameLst>
                                          <p:attrName>style.visibility</p:attrName>
                                        </p:attrNameLst>
                                      </p:cBhvr>
                                      <p:to>
                                        <p:strVal val="visible"/>
                                      </p:to>
                                    </p:set>
                                    <p:anim to="" calcmode="lin" valueType="num">
                                      <p:cBhvr>
                                        <p:cTn id="19" dur="1" fill="hold"/>
                                        <p:tgtEl>
                                          <p:spTgt spid="13320"/>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13321">
                                            <p:txEl>
                                              <p:pRg st="0" end="0"/>
                                            </p:txEl>
                                          </p:spTgt>
                                        </p:tgtEl>
                                        <p:attrNameLst>
                                          <p:attrName>style.visibility</p:attrName>
                                        </p:attrNameLst>
                                      </p:cBhvr>
                                      <p:to>
                                        <p:strVal val="visible"/>
                                      </p:to>
                                    </p:set>
                                    <p:anim to="" calcmode="lin" valueType="num">
                                      <p:cBhvr>
                                        <p:cTn id="22" dur="1" fill="hold"/>
                                        <p:tgtEl>
                                          <p:spTgt spid="13321">
                                            <p:txEl>
                                              <p:pRg st="0" end="0"/>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13322">
                                            <p:txEl>
                                              <p:pRg st="0" end="0"/>
                                            </p:txEl>
                                          </p:spTgt>
                                        </p:tgtEl>
                                        <p:attrNameLst>
                                          <p:attrName>style.visibility</p:attrName>
                                        </p:attrNameLst>
                                      </p:cBhvr>
                                      <p:to>
                                        <p:strVal val="visible"/>
                                      </p:to>
                                    </p:set>
                                    <p:anim to="" calcmode="lin" valueType="num">
                                      <p:cBhvr>
                                        <p:cTn id="25" dur="1" fill="hold"/>
                                        <p:tgtEl>
                                          <p:spTgt spid="1332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1297</TotalTime>
  <Words>1512</Words>
  <Application>Microsoft Office PowerPoint</Application>
  <PresentationFormat>On-screen Show (4:3)</PresentationFormat>
  <Paragraphs>207</Paragraphs>
  <Slides>31</Slides>
  <Notes>0</Notes>
  <HiddenSlides>1</HiddenSlides>
  <MMClips>5</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Should Nation Be The Foundation of Identity?</vt:lpstr>
      <vt:lpstr>Understanding Nationalism</vt:lpstr>
      <vt:lpstr>The Big Picture</vt:lpstr>
      <vt:lpstr>Your Challenge: E-Zine</vt:lpstr>
      <vt:lpstr>Your Challenge: Vocabulary</vt:lpstr>
      <vt:lpstr>Slide 6</vt:lpstr>
      <vt:lpstr>Slide 7</vt:lpstr>
      <vt:lpstr>Slide 8</vt:lpstr>
      <vt:lpstr>Personal Identity and Concepts of Nations</vt:lpstr>
      <vt:lpstr>What Are Some Concepts of Nation?</vt:lpstr>
      <vt:lpstr>What Are Some Concepts of Nation?</vt:lpstr>
      <vt:lpstr>The View From Here</vt:lpstr>
      <vt:lpstr>And Finally…</vt:lpstr>
      <vt:lpstr>Canada and You</vt:lpstr>
      <vt:lpstr>What Are Some Understandings of Nation?</vt:lpstr>
      <vt:lpstr>Slide 16</vt:lpstr>
      <vt:lpstr>Slide 17</vt:lpstr>
      <vt:lpstr>And Finally…</vt:lpstr>
      <vt:lpstr>Slide 19</vt:lpstr>
      <vt:lpstr>Slide 20</vt:lpstr>
      <vt:lpstr>Slide 21</vt:lpstr>
      <vt:lpstr>Slide 22</vt:lpstr>
      <vt:lpstr>Slide 23</vt:lpstr>
      <vt:lpstr>And Finally…</vt:lpstr>
      <vt:lpstr>Slide 25</vt:lpstr>
      <vt:lpstr>Slide 26</vt:lpstr>
      <vt:lpstr>Slide 27</vt:lpstr>
      <vt:lpstr>Slide 28</vt:lpstr>
      <vt:lpstr>Now…</vt:lpstr>
      <vt:lpstr>Slide 30</vt:lpstr>
      <vt:lpstr>Slide 31</vt:lpstr>
    </vt:vector>
  </TitlesOfParts>
  <Company>Elk Island Public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 Nation Be The Foundation of Identity?</dc:title>
  <dc:creator>EIPS</dc:creator>
  <cp:lastModifiedBy>brendan edwards</cp:lastModifiedBy>
  <cp:revision>24</cp:revision>
  <dcterms:created xsi:type="dcterms:W3CDTF">2008-09-03T00:05:30Z</dcterms:created>
  <dcterms:modified xsi:type="dcterms:W3CDTF">2010-09-09T00:21:52Z</dcterms:modified>
</cp:coreProperties>
</file>