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1"/>
  </p:handoutMasterIdLst>
  <p:sldIdLst>
    <p:sldId id="257" r:id="rId2"/>
    <p:sldId id="258" r:id="rId3"/>
    <p:sldId id="268" r:id="rId4"/>
    <p:sldId id="259" r:id="rId5"/>
    <p:sldId id="273" r:id="rId6"/>
    <p:sldId id="269" r:id="rId7"/>
    <p:sldId id="270" r:id="rId8"/>
    <p:sldId id="261" r:id="rId9"/>
    <p:sldId id="262" r:id="rId10"/>
    <p:sldId id="263" r:id="rId11"/>
    <p:sldId id="271" r:id="rId12"/>
    <p:sldId id="265" r:id="rId13"/>
    <p:sldId id="272" r:id="rId14"/>
    <p:sldId id="274" r:id="rId15"/>
    <p:sldId id="276" r:id="rId16"/>
    <p:sldId id="278" r:id="rId17"/>
    <p:sldId id="279" r:id="rId18"/>
    <p:sldId id="277" r:id="rId19"/>
    <p:sldId id="280" r:id="rId20"/>
    <p:sldId id="281" r:id="rId21"/>
    <p:sldId id="282" r:id="rId22"/>
    <p:sldId id="283" r:id="rId23"/>
    <p:sldId id="284" r:id="rId24"/>
    <p:sldId id="285" r:id="rId25"/>
    <p:sldId id="286" r:id="rId26"/>
    <p:sldId id="287" r:id="rId27"/>
    <p:sldId id="289" r:id="rId28"/>
    <p:sldId id="291" r:id="rId29"/>
    <p:sldId id="292" r:id="rId3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08" y="-1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0484"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5"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84C6495-5F7D-4BD2-AE7C-C4DEEF2DFAA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EB8962-B5AF-4A2C-8D55-36F3AD04071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9BEF89-72BD-46BE-BA64-C846513A9F6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00B184-989F-408F-B031-1528AF78038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C1F685-7BAF-4094-87A4-CE5F346A3AB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4E78CC-4AC4-4B20-84C9-3C83AEFB79B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BA0AB5-F262-4531-A4FA-6C1AA225A9A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A7971FA-BC33-4C07-AA02-F5527118B48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571C661-1417-4562-A8F8-9E235D757E8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E715A3E-52BD-438B-84C9-4B36F8ED35D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5F37F4-121D-419E-A46A-759723FF5C2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062446-07EA-4869-A49C-B19FF2E750B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0BFD5BB-6637-4682-A5CF-898C9F54612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wmf"/></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video" Target="file:///\\fhs-ms\MSDATA\Staff\Brendan%20Edwards\Social\Social%2020-2\Related%20Issue%20%231\Recruiting%20Sargeant_WMV%20V9.wmv" TargetMode="External"/><Relationship Id="rId6" Type="http://schemas.openxmlformats.org/officeDocument/2006/relationships/hyperlink" Target="http://www.youtube.com/watch?v=3iUwjY94-QE&amp;feature=related" TargetMode="Externa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video" Target="file:///\\fhs-ms\MSDATA\Staff\Brendan%20Edwards\Social\Social%2020-2\Related%20Issue%20%231\Documentary%20on%20the%20War%20in%20Gaza%20and%20some%20history.wmv"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wmf"/></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7.xml"/><Relationship Id="rId1" Type="http://schemas.openxmlformats.org/officeDocument/2006/relationships/video" Target="file:///\\fhs-ms\MSDATA\Staff\Brendan%20Edwards\Social\Social%2020-2\Related%20Issue%20%231\10%20year%20anniversary%20of%20Oka%20-%20CBC%20Archives_WMV%20V9.wmv" TargetMode="External"/><Relationship Id="rId5" Type="http://schemas.openxmlformats.org/officeDocument/2006/relationships/image" Target="../media/image38.png"/><Relationship Id="rId4" Type="http://schemas.openxmlformats.org/officeDocument/2006/relationships/hyperlink" Target="http://archives.cbc.ca/war_conflict/civil_unrest/clips/586/"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file:///\\fhs-ms\MSDATA\Staff\Brendan%20Edwards\Social\Social%2020-1\Related%20Issue%20%231\Returning%20Soldiers%20Sept%2018%202008.wmv"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tampedeFloat"/>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075" name="Rectangle 3"/>
          <p:cNvSpPr>
            <a:spLocks noChangeArrowheads="1"/>
          </p:cNvSpPr>
          <p:nvPr/>
        </p:nvSpPr>
        <p:spPr bwMode="auto">
          <a:xfrm>
            <a:off x="0" y="76200"/>
            <a:ext cx="9144000" cy="1143000"/>
          </a:xfrm>
          <a:prstGeom prst="rect">
            <a:avLst/>
          </a:prstGeom>
          <a:noFill/>
          <a:ln w="9525">
            <a:noFill/>
            <a:miter lim="800000"/>
            <a:headEnd/>
            <a:tailEnd/>
          </a:ln>
        </p:spPr>
        <p:txBody>
          <a:bodyPr anchor="ctr"/>
          <a:lstStyle/>
          <a:p>
            <a:pPr algn="ctr"/>
            <a:r>
              <a:rPr lang="en-US" sz="4400" b="1">
                <a:solidFill>
                  <a:schemeClr val="accent2"/>
                </a:solidFill>
                <a:latin typeface="Times New Roman" pitchFamily="18" charset="0"/>
              </a:rPr>
              <a:t>Reconciling Nationalist Loyalties</a:t>
            </a:r>
          </a:p>
        </p:txBody>
      </p:sp>
      <p:sp>
        <p:nvSpPr>
          <p:cNvPr id="3076" name="Text Box 4"/>
          <p:cNvSpPr txBox="1">
            <a:spLocks noChangeArrowheads="1"/>
          </p:cNvSpPr>
          <p:nvPr/>
        </p:nvSpPr>
        <p:spPr bwMode="auto">
          <a:xfrm>
            <a:off x="0" y="1219200"/>
            <a:ext cx="9144000" cy="869950"/>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Does everyone love a parade?</a:t>
            </a:r>
          </a:p>
          <a:p>
            <a:pPr algn="ctr">
              <a:spcBef>
                <a:spcPct val="50000"/>
              </a:spcBef>
            </a:pPr>
            <a:r>
              <a:rPr lang="en-US" b="1">
                <a:latin typeface="Times New Roman" pitchFamily="18" charset="0"/>
              </a:rPr>
              <a:t>Why do people enjoy them?</a:t>
            </a:r>
          </a:p>
        </p:txBody>
      </p:sp>
      <p:sp>
        <p:nvSpPr>
          <p:cNvPr id="3078" name="Text Box 6"/>
          <p:cNvSpPr txBox="1">
            <a:spLocks noChangeArrowheads="1"/>
          </p:cNvSpPr>
          <p:nvPr/>
        </p:nvSpPr>
        <p:spPr bwMode="auto">
          <a:xfrm>
            <a:off x="685800" y="6172200"/>
            <a:ext cx="2971800" cy="336550"/>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rPr>
              <a:t>Read the caption on page 62</a:t>
            </a:r>
          </a:p>
        </p:txBody>
      </p:sp>
      <p:sp>
        <p:nvSpPr>
          <p:cNvPr id="3079" name="Text Box 7"/>
          <p:cNvSpPr txBox="1">
            <a:spLocks noChangeArrowheads="1"/>
          </p:cNvSpPr>
          <p:nvPr/>
        </p:nvSpPr>
        <p:spPr bwMode="auto">
          <a:xfrm>
            <a:off x="4648200" y="2286000"/>
            <a:ext cx="4038600" cy="4246563"/>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Read page 63 </a:t>
            </a:r>
          </a:p>
          <a:p>
            <a:pPr algn="ctr">
              <a:spcBef>
                <a:spcPct val="50000"/>
              </a:spcBef>
            </a:pPr>
            <a:r>
              <a:rPr lang="en-US" b="1">
                <a:latin typeface="Times New Roman" pitchFamily="18" charset="0"/>
              </a:rPr>
              <a:t>Respond to the questions in writing</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Review the </a:t>
            </a:r>
            <a:r>
              <a:rPr lang="en-US" b="1" i="1">
                <a:latin typeface="Times New Roman" pitchFamily="18" charset="0"/>
              </a:rPr>
              <a:t>Key Terms</a:t>
            </a:r>
            <a:r>
              <a:rPr lang="en-US" b="1">
                <a:latin typeface="Times New Roman" pitchFamily="18" charset="0"/>
              </a:rPr>
              <a:t>…                 What do you think some of them mean?</a:t>
            </a:r>
          </a:p>
          <a:p>
            <a:pPr algn="ctr">
              <a:spcBef>
                <a:spcPct val="50000"/>
              </a:spcBef>
            </a:pPr>
            <a:r>
              <a:rPr lang="en-US" b="1">
                <a:latin typeface="Times New Roman" pitchFamily="18" charset="0"/>
              </a:rPr>
              <a:t>Write out…</a:t>
            </a:r>
          </a:p>
          <a:p>
            <a:pPr algn="ctr">
              <a:spcBef>
                <a:spcPct val="50000"/>
              </a:spcBef>
            </a:pPr>
            <a:r>
              <a:rPr lang="en-US" b="1" i="1">
                <a:solidFill>
                  <a:schemeClr val="accent2"/>
                </a:solidFill>
                <a:latin typeface="Times New Roman" pitchFamily="18" charset="0"/>
              </a:rPr>
              <a:t>Nationalist Loyalties</a:t>
            </a:r>
            <a:r>
              <a:rPr lang="en-US" b="1">
                <a:latin typeface="Times New Roman" pitchFamily="18" charset="0"/>
              </a:rPr>
              <a:t>            Commitment to one’s nation</a:t>
            </a:r>
          </a:p>
          <a:p>
            <a:pPr algn="ctr">
              <a:spcBef>
                <a:spcPct val="50000"/>
              </a:spcBef>
            </a:pPr>
            <a:r>
              <a:rPr lang="en-US" b="1" i="1">
                <a:solidFill>
                  <a:schemeClr val="accent2"/>
                </a:solidFill>
                <a:latin typeface="Times New Roman" pitchFamily="18" charset="0"/>
              </a:rPr>
              <a:t>Non-nationalist Loyalties</a:t>
            </a:r>
            <a:r>
              <a:rPr lang="en-US" b="1">
                <a:latin typeface="Times New Roman" pitchFamily="18" charset="0"/>
              </a:rPr>
              <a:t>   Commitment to other aspects of peoples identity</a:t>
            </a:r>
          </a:p>
        </p:txBody>
      </p:sp>
      <p:pic>
        <p:nvPicPr>
          <p:cNvPr id="3080" name="Picture 8"/>
          <p:cNvPicPr>
            <a:picLocks noChangeAspect="1" noChangeArrowheads="1"/>
          </p:cNvPicPr>
          <p:nvPr/>
        </p:nvPicPr>
        <p:blipFill>
          <a:blip r:embed="rId3" cstate="print"/>
          <a:srcRect/>
          <a:stretch>
            <a:fillRect/>
          </a:stretch>
        </p:blipFill>
        <p:spPr bwMode="auto">
          <a:xfrm>
            <a:off x="457200" y="2514600"/>
            <a:ext cx="3427413" cy="3581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to="" calcmode="lin" valueType="num">
                                      <p:cBhvr>
                                        <p:cTn id="7" dur="1" fill="hold"/>
                                        <p:tgtEl>
                                          <p:spTgt spid="3076">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 to="" calcmode="lin" valueType="num">
                                      <p:cBhvr>
                                        <p:cTn id="10" dur="1" fill="hold"/>
                                        <p:tgtEl>
                                          <p:spTgt spid="3074"/>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076">
                                            <p:txEl>
                                              <p:pRg st="1" end="1"/>
                                            </p:txEl>
                                          </p:spTgt>
                                        </p:tgtEl>
                                        <p:attrNameLst>
                                          <p:attrName>style.visibility</p:attrName>
                                        </p:attrNameLst>
                                      </p:cBhvr>
                                      <p:to>
                                        <p:strVal val="visible"/>
                                      </p:to>
                                    </p:set>
                                    <p:anim to="" calcmode="lin" valueType="num">
                                      <p:cBhvr>
                                        <p:cTn id="15" dur="1" fill="hold"/>
                                        <p:tgtEl>
                                          <p:spTgt spid="3076">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080"/>
                                        </p:tgtEl>
                                        <p:attrNameLst>
                                          <p:attrName>style.visibility</p:attrName>
                                        </p:attrNameLst>
                                      </p:cBhvr>
                                      <p:to>
                                        <p:strVal val="visible"/>
                                      </p:to>
                                    </p:set>
                                    <p:anim to="" calcmode="lin" valueType="num">
                                      <p:cBhvr>
                                        <p:cTn id="20" dur="1" fill="hold"/>
                                        <p:tgtEl>
                                          <p:spTgt spid="3080"/>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3078"/>
                                        </p:tgtEl>
                                        <p:attrNameLst>
                                          <p:attrName>style.visibility</p:attrName>
                                        </p:attrNameLst>
                                      </p:cBhvr>
                                      <p:to>
                                        <p:strVal val="visible"/>
                                      </p:to>
                                    </p:set>
                                    <p:anim to="" calcmode="lin" valueType="num">
                                      <p:cBhvr>
                                        <p:cTn id="23" dur="1" fill="hold"/>
                                        <p:tgtEl>
                                          <p:spTgt spid="3078"/>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3079">
                                            <p:txEl>
                                              <p:pRg st="0" end="0"/>
                                            </p:txEl>
                                          </p:spTgt>
                                        </p:tgtEl>
                                        <p:attrNameLst>
                                          <p:attrName>style.visibility</p:attrName>
                                        </p:attrNameLst>
                                      </p:cBhvr>
                                      <p:to>
                                        <p:strVal val="visible"/>
                                      </p:to>
                                    </p:set>
                                    <p:anim to="" calcmode="lin" valueType="num">
                                      <p:cBhvr>
                                        <p:cTn id="28" dur="1" fill="hold"/>
                                        <p:tgtEl>
                                          <p:spTgt spid="3079">
                                            <p:txEl>
                                              <p:pRg st="0" end="0"/>
                                            </p:txEl>
                                          </p:spTgt>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3075">
                                            <p:txEl>
                                              <p:pRg st="0" end="0"/>
                                            </p:txEl>
                                          </p:spTgt>
                                        </p:tgtEl>
                                        <p:attrNameLst>
                                          <p:attrName>style.visibility</p:attrName>
                                        </p:attrNameLst>
                                      </p:cBhvr>
                                      <p:to>
                                        <p:strVal val="visible"/>
                                      </p:to>
                                    </p:set>
                                    <p:anim to="" calcmode="lin" valueType="num">
                                      <p:cBhvr>
                                        <p:cTn id="31" dur="1" fill="hold"/>
                                        <p:tgtEl>
                                          <p:spTgt spid="3075">
                                            <p:txEl>
                                              <p:pRg st="0" end="0"/>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3079">
                                            <p:txEl>
                                              <p:pRg st="1" end="1"/>
                                            </p:txEl>
                                          </p:spTgt>
                                        </p:tgtEl>
                                        <p:attrNameLst>
                                          <p:attrName>style.visibility</p:attrName>
                                        </p:attrNameLst>
                                      </p:cBhvr>
                                      <p:to>
                                        <p:strVal val="visible"/>
                                      </p:to>
                                    </p:set>
                                    <p:anim to="" calcmode="lin" valueType="num">
                                      <p:cBhvr>
                                        <p:cTn id="34" dur="1" fill="hold"/>
                                        <p:tgtEl>
                                          <p:spTgt spid="3079">
                                            <p:txEl>
                                              <p:pRg st="1" end="1"/>
                                            </p:txEl>
                                          </p:spTgt>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3079">
                                            <p:txEl>
                                              <p:pRg st="3" end="3"/>
                                            </p:txEl>
                                          </p:spTgt>
                                        </p:tgtEl>
                                        <p:attrNameLst>
                                          <p:attrName>style.visibility</p:attrName>
                                        </p:attrNameLst>
                                      </p:cBhvr>
                                      <p:to>
                                        <p:strVal val="visible"/>
                                      </p:to>
                                    </p:set>
                                    <p:anim to="" calcmode="lin" valueType="num">
                                      <p:cBhvr>
                                        <p:cTn id="39" dur="1" fill="hold"/>
                                        <p:tgtEl>
                                          <p:spTgt spid="3079">
                                            <p:txEl>
                                              <p:pRg st="3" end="3"/>
                                            </p:txEl>
                                          </p:spTgt>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nodeType="clickEffect">
                                  <p:stCondLst>
                                    <p:cond delay="0"/>
                                  </p:stCondLst>
                                  <p:childTnLst>
                                    <p:set>
                                      <p:cBhvr>
                                        <p:cTn id="43" dur="1" fill="hold">
                                          <p:stCondLst>
                                            <p:cond delay="0"/>
                                          </p:stCondLst>
                                        </p:cTn>
                                        <p:tgtEl>
                                          <p:spTgt spid="3079">
                                            <p:txEl>
                                              <p:pRg st="4" end="4"/>
                                            </p:txEl>
                                          </p:spTgt>
                                        </p:tgtEl>
                                        <p:attrNameLst>
                                          <p:attrName>style.visibility</p:attrName>
                                        </p:attrNameLst>
                                      </p:cBhvr>
                                      <p:to>
                                        <p:strVal val="visible"/>
                                      </p:to>
                                    </p:set>
                                    <p:anim to="" calcmode="lin" valueType="num">
                                      <p:cBhvr>
                                        <p:cTn id="44" dur="1" fill="hold"/>
                                        <p:tgtEl>
                                          <p:spTgt spid="3079">
                                            <p:txEl>
                                              <p:pRg st="4" end="4"/>
                                            </p:txEl>
                                          </p:spTgt>
                                        </p:tgtEl>
                                        <p:attrNameLst>
                                          <p:attrName/>
                                        </p:attrNameLst>
                                      </p:cBhvr>
                                    </p:anim>
                                  </p:childTnLst>
                                </p:cTn>
                              </p:par>
                            </p:childTnLst>
                          </p:cTn>
                        </p:par>
                      </p:childTnLst>
                    </p:cTn>
                  </p:par>
                  <p:par>
                    <p:cTn id="45" fill="hold">
                      <p:stCondLst>
                        <p:cond delay="indefinite"/>
                      </p:stCondLst>
                      <p:childTnLst>
                        <p:par>
                          <p:cTn id="46" fill="hold">
                            <p:stCondLst>
                              <p:cond delay="0"/>
                            </p:stCondLst>
                            <p:childTnLst>
                              <p:par>
                                <p:cTn id="47" presetID="24" presetClass="entr" presetSubtype="0" fill="hold" nodeType="clickEffect">
                                  <p:stCondLst>
                                    <p:cond delay="0"/>
                                  </p:stCondLst>
                                  <p:childTnLst>
                                    <p:set>
                                      <p:cBhvr>
                                        <p:cTn id="48" dur="1" fill="hold">
                                          <p:stCondLst>
                                            <p:cond delay="0"/>
                                          </p:stCondLst>
                                        </p:cTn>
                                        <p:tgtEl>
                                          <p:spTgt spid="3079">
                                            <p:txEl>
                                              <p:pRg st="5" end="5"/>
                                            </p:txEl>
                                          </p:spTgt>
                                        </p:tgtEl>
                                        <p:attrNameLst>
                                          <p:attrName>style.visibility</p:attrName>
                                        </p:attrNameLst>
                                      </p:cBhvr>
                                      <p:to>
                                        <p:strVal val="visible"/>
                                      </p:to>
                                    </p:set>
                                    <p:anim to="" calcmode="lin" valueType="num">
                                      <p:cBhvr>
                                        <p:cTn id="49" dur="1" fill="hold"/>
                                        <p:tgtEl>
                                          <p:spTgt spid="3079">
                                            <p:txEl>
                                              <p:pRg st="5" end="5"/>
                                            </p:txEl>
                                          </p:spTgt>
                                        </p:tgtEl>
                                        <p:attrNameLst>
                                          <p:attrName/>
                                        </p:attrNameLst>
                                      </p:cBhvr>
                                    </p:anim>
                                  </p:childTnLst>
                                </p:cTn>
                              </p:par>
                            </p:childTnLst>
                          </p:cTn>
                        </p:par>
                      </p:childTnLst>
                    </p:cTn>
                  </p:par>
                  <p:par>
                    <p:cTn id="50" fill="hold">
                      <p:stCondLst>
                        <p:cond delay="indefinite"/>
                      </p:stCondLst>
                      <p:childTnLst>
                        <p:par>
                          <p:cTn id="51" fill="hold">
                            <p:stCondLst>
                              <p:cond delay="0"/>
                            </p:stCondLst>
                            <p:childTnLst>
                              <p:par>
                                <p:cTn id="52" presetID="24" presetClass="entr" presetSubtype="0" fill="hold" nodeType="clickEffect">
                                  <p:stCondLst>
                                    <p:cond delay="0"/>
                                  </p:stCondLst>
                                  <p:childTnLst>
                                    <p:set>
                                      <p:cBhvr>
                                        <p:cTn id="53" dur="1" fill="hold">
                                          <p:stCondLst>
                                            <p:cond delay="0"/>
                                          </p:stCondLst>
                                        </p:cTn>
                                        <p:tgtEl>
                                          <p:spTgt spid="3079">
                                            <p:txEl>
                                              <p:pRg st="6" end="6"/>
                                            </p:txEl>
                                          </p:spTgt>
                                        </p:tgtEl>
                                        <p:attrNameLst>
                                          <p:attrName>style.visibility</p:attrName>
                                        </p:attrNameLst>
                                      </p:cBhvr>
                                      <p:to>
                                        <p:strVal val="visible"/>
                                      </p:to>
                                    </p:set>
                                    <p:anim to="" calcmode="lin" valueType="num">
                                      <p:cBhvr>
                                        <p:cTn id="54" dur="1" fill="hold"/>
                                        <p:tgtEl>
                                          <p:spTgt spid="3079">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13819"/>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9219" name="Rectangle 3"/>
          <p:cNvSpPr>
            <a:spLocks noGrp="1" noChangeArrowheads="1"/>
          </p:cNvSpPr>
          <p:nvPr>
            <p:ph type="title"/>
          </p:nvPr>
        </p:nvSpPr>
        <p:spPr>
          <a:xfrm>
            <a:off x="0" y="76200"/>
            <a:ext cx="9144000" cy="1143000"/>
          </a:xfrm>
        </p:spPr>
        <p:txBody>
          <a:bodyPr/>
          <a:lstStyle/>
          <a:p>
            <a:pPr eaLnBrk="1" hangingPunct="1"/>
            <a:r>
              <a:rPr lang="en-US" sz="4000" b="1" smtClean="0">
                <a:solidFill>
                  <a:schemeClr val="accent2"/>
                </a:solidFill>
                <a:latin typeface="Times New Roman" pitchFamily="18" charset="0"/>
              </a:rPr>
              <a:t>National Loyalties in a Pluralistic Society</a:t>
            </a:r>
          </a:p>
        </p:txBody>
      </p:sp>
      <p:pic>
        <p:nvPicPr>
          <p:cNvPr id="9223" name="Picture 7"/>
          <p:cNvPicPr>
            <a:picLocks noChangeAspect="1" noChangeArrowheads="1"/>
          </p:cNvPicPr>
          <p:nvPr/>
        </p:nvPicPr>
        <p:blipFill>
          <a:blip r:embed="rId3" cstate="print"/>
          <a:srcRect/>
          <a:stretch>
            <a:fillRect/>
          </a:stretch>
        </p:blipFill>
        <p:spPr bwMode="auto">
          <a:xfrm>
            <a:off x="715963" y="1447800"/>
            <a:ext cx="3094037" cy="2260600"/>
          </a:xfrm>
          <a:prstGeom prst="rect">
            <a:avLst/>
          </a:prstGeom>
          <a:noFill/>
          <a:ln w="9525">
            <a:noFill/>
            <a:miter lim="800000"/>
            <a:headEnd/>
            <a:tailEnd/>
          </a:ln>
        </p:spPr>
      </p:pic>
      <p:sp>
        <p:nvSpPr>
          <p:cNvPr id="9224" name="Text Box 8"/>
          <p:cNvSpPr txBox="1">
            <a:spLocks noChangeArrowheads="1"/>
          </p:cNvSpPr>
          <p:nvPr/>
        </p:nvSpPr>
        <p:spPr bwMode="auto">
          <a:xfrm>
            <a:off x="76200" y="3962400"/>
            <a:ext cx="4267200" cy="178752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Write out this concept (page 69) and its related meanings in your notebook</a:t>
            </a:r>
          </a:p>
          <a:p>
            <a:pPr algn="ctr">
              <a:spcBef>
                <a:spcPct val="50000"/>
              </a:spcBef>
            </a:pPr>
            <a:endParaRPr lang="en-US" sz="800" b="1">
              <a:latin typeface="Times New Roman" pitchFamily="18" charset="0"/>
            </a:endParaRPr>
          </a:p>
          <a:p>
            <a:pPr algn="ctr">
              <a:spcBef>
                <a:spcPct val="50000"/>
              </a:spcBef>
            </a:pPr>
            <a:r>
              <a:rPr lang="en-US" b="1">
                <a:latin typeface="Times New Roman" pitchFamily="18" charset="0"/>
              </a:rPr>
              <a:t>Can you think of two or three examples of </a:t>
            </a:r>
            <a:r>
              <a:rPr lang="en-US" b="1">
                <a:solidFill>
                  <a:schemeClr val="accent2"/>
                </a:solidFill>
                <a:latin typeface="Times New Roman" pitchFamily="18" charset="0"/>
              </a:rPr>
              <a:t>Cultural Pluralism</a:t>
            </a:r>
            <a:r>
              <a:rPr lang="en-US" b="1">
                <a:latin typeface="Times New Roman" pitchFamily="18" charset="0"/>
              </a:rPr>
              <a:t> in action in Canada?</a:t>
            </a:r>
          </a:p>
        </p:txBody>
      </p:sp>
      <p:pic>
        <p:nvPicPr>
          <p:cNvPr id="9226" name="Picture 10"/>
          <p:cNvPicPr>
            <a:picLocks noChangeAspect="1" noChangeArrowheads="1"/>
          </p:cNvPicPr>
          <p:nvPr/>
        </p:nvPicPr>
        <p:blipFill>
          <a:blip r:embed="rId4" cstate="print"/>
          <a:srcRect/>
          <a:stretch>
            <a:fillRect/>
          </a:stretch>
        </p:blipFill>
        <p:spPr bwMode="auto">
          <a:xfrm>
            <a:off x="4800600" y="4852988"/>
            <a:ext cx="4191000" cy="19288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 to="" calcmode="lin" valueType="num">
                                      <p:cBhvr>
                                        <p:cTn id="7" dur="1" fill="hold"/>
                                        <p:tgtEl>
                                          <p:spTgt spid="9218"/>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9219"/>
                                        </p:tgtEl>
                                        <p:attrNameLst>
                                          <p:attrName>style.visibility</p:attrName>
                                        </p:attrNameLst>
                                      </p:cBhvr>
                                      <p:to>
                                        <p:strVal val="visible"/>
                                      </p:to>
                                    </p:set>
                                    <p:anim to="" calcmode="lin" valueType="num">
                                      <p:cBhvr>
                                        <p:cTn id="10" dur="1" fill="hold"/>
                                        <p:tgtEl>
                                          <p:spTgt spid="9219"/>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9223"/>
                                        </p:tgtEl>
                                        <p:attrNameLst>
                                          <p:attrName>style.visibility</p:attrName>
                                        </p:attrNameLst>
                                      </p:cBhvr>
                                      <p:to>
                                        <p:strVal val="visible"/>
                                      </p:to>
                                    </p:set>
                                    <p:anim to="" calcmode="lin" valueType="num">
                                      <p:cBhvr>
                                        <p:cTn id="13" dur="1" fill="hold"/>
                                        <p:tgtEl>
                                          <p:spTgt spid="9223"/>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9224">
                                            <p:txEl>
                                              <p:pRg st="0" end="0"/>
                                            </p:txEl>
                                          </p:spTgt>
                                        </p:tgtEl>
                                        <p:attrNameLst>
                                          <p:attrName>style.visibility</p:attrName>
                                        </p:attrNameLst>
                                      </p:cBhvr>
                                      <p:to>
                                        <p:strVal val="visible"/>
                                      </p:to>
                                    </p:set>
                                    <p:anim to="" calcmode="lin" valueType="num">
                                      <p:cBhvr>
                                        <p:cTn id="16" dur="1" fill="hold"/>
                                        <p:tgtEl>
                                          <p:spTgt spid="9224">
                                            <p:txEl>
                                              <p:pRg st="0" end="0"/>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9226"/>
                                        </p:tgtEl>
                                        <p:attrNameLst>
                                          <p:attrName>style.visibility</p:attrName>
                                        </p:attrNameLst>
                                      </p:cBhvr>
                                      <p:to>
                                        <p:strVal val="visible"/>
                                      </p:to>
                                    </p:set>
                                    <p:anim to="" calcmode="lin" valueType="num">
                                      <p:cBhvr>
                                        <p:cTn id="19" dur="1" fill="hold"/>
                                        <p:tgtEl>
                                          <p:spTgt spid="9226"/>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9224">
                                            <p:txEl>
                                              <p:pRg st="2" end="2"/>
                                            </p:txEl>
                                          </p:spTgt>
                                        </p:tgtEl>
                                        <p:attrNameLst>
                                          <p:attrName>style.visibility</p:attrName>
                                        </p:attrNameLst>
                                      </p:cBhvr>
                                      <p:to>
                                        <p:strVal val="visible"/>
                                      </p:to>
                                    </p:set>
                                    <p:anim to="" calcmode="lin" valueType="num">
                                      <p:cBhvr>
                                        <p:cTn id="24" dur="1" fill="hold"/>
                                        <p:tgtEl>
                                          <p:spTgt spid="9224">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13819"/>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7413" name="Text Box 5"/>
          <p:cNvSpPr txBox="1">
            <a:spLocks noChangeArrowheads="1"/>
          </p:cNvSpPr>
          <p:nvPr/>
        </p:nvSpPr>
        <p:spPr bwMode="auto">
          <a:xfrm>
            <a:off x="3429000" y="2895600"/>
            <a:ext cx="1828800" cy="146526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After making a similar chart, read page 69, making point form notes</a:t>
            </a:r>
          </a:p>
        </p:txBody>
      </p:sp>
      <p:pic>
        <p:nvPicPr>
          <p:cNvPr id="17415" name="Picture 7"/>
          <p:cNvPicPr>
            <a:picLocks noChangeAspect="1" noChangeArrowheads="1"/>
          </p:cNvPicPr>
          <p:nvPr/>
        </p:nvPicPr>
        <p:blipFill>
          <a:blip r:embed="rId3" cstate="print"/>
          <a:srcRect/>
          <a:stretch>
            <a:fillRect/>
          </a:stretch>
        </p:blipFill>
        <p:spPr bwMode="auto">
          <a:xfrm>
            <a:off x="457200" y="1600200"/>
            <a:ext cx="2728913" cy="4876800"/>
          </a:xfrm>
          <a:prstGeom prst="rect">
            <a:avLst/>
          </a:prstGeom>
          <a:noFill/>
          <a:ln w="9525">
            <a:noFill/>
            <a:miter lim="800000"/>
            <a:headEnd/>
            <a:tailEnd/>
          </a:ln>
        </p:spPr>
      </p:pic>
      <p:pic>
        <p:nvPicPr>
          <p:cNvPr id="17416" name="Picture 8"/>
          <p:cNvPicPr>
            <a:picLocks noChangeAspect="1" noChangeArrowheads="1"/>
          </p:cNvPicPr>
          <p:nvPr/>
        </p:nvPicPr>
        <p:blipFill>
          <a:blip r:embed="rId4" cstate="print"/>
          <a:srcRect/>
          <a:stretch>
            <a:fillRect/>
          </a:stretch>
        </p:blipFill>
        <p:spPr bwMode="auto">
          <a:xfrm>
            <a:off x="5486400" y="2362200"/>
            <a:ext cx="3470275" cy="3860800"/>
          </a:xfrm>
          <a:prstGeom prst="rect">
            <a:avLst/>
          </a:prstGeom>
          <a:noFill/>
          <a:ln w="9525">
            <a:noFill/>
            <a:miter lim="800000"/>
            <a:headEnd/>
            <a:tailEnd/>
          </a:ln>
        </p:spPr>
      </p:pic>
      <p:sp>
        <p:nvSpPr>
          <p:cNvPr id="17417" name="Text Box 9"/>
          <p:cNvSpPr txBox="1">
            <a:spLocks noChangeArrowheads="1"/>
          </p:cNvSpPr>
          <p:nvPr/>
        </p:nvSpPr>
        <p:spPr bwMode="auto">
          <a:xfrm>
            <a:off x="5486400" y="2057400"/>
            <a:ext cx="3429000" cy="304800"/>
          </a:xfrm>
          <a:prstGeom prst="rect">
            <a:avLst/>
          </a:prstGeom>
          <a:noFill/>
          <a:ln w="9525">
            <a:noFill/>
            <a:miter lim="800000"/>
            <a:headEnd/>
            <a:tailEnd/>
          </a:ln>
        </p:spPr>
        <p:txBody>
          <a:bodyPr>
            <a:spAutoFit/>
          </a:bodyPr>
          <a:lstStyle/>
          <a:p>
            <a:pPr algn="ctr">
              <a:spcBef>
                <a:spcPct val="50000"/>
              </a:spcBef>
            </a:pPr>
            <a:r>
              <a:rPr lang="en-US" sz="1400" b="1">
                <a:solidFill>
                  <a:schemeClr val="accent2"/>
                </a:solidFill>
                <a:latin typeface="Times New Roman" pitchFamily="18" charset="0"/>
              </a:rPr>
              <a:t>Pros and Cons of Multiculturalism</a:t>
            </a:r>
          </a:p>
        </p:txBody>
      </p:sp>
      <p:sp>
        <p:nvSpPr>
          <p:cNvPr id="17418" name="Text Box 10"/>
          <p:cNvSpPr txBox="1">
            <a:spLocks noChangeArrowheads="1"/>
          </p:cNvSpPr>
          <p:nvPr/>
        </p:nvSpPr>
        <p:spPr bwMode="auto">
          <a:xfrm>
            <a:off x="6019800" y="2362200"/>
            <a:ext cx="838200" cy="304800"/>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Pros</a:t>
            </a:r>
            <a:r>
              <a:rPr lang="en-US" sz="1400" b="1">
                <a:latin typeface="Times New Roman" pitchFamily="18" charset="0"/>
              </a:rPr>
              <a:t> </a:t>
            </a:r>
          </a:p>
        </p:txBody>
      </p:sp>
      <p:sp>
        <p:nvSpPr>
          <p:cNvPr id="17419" name="Text Box 11"/>
          <p:cNvSpPr txBox="1">
            <a:spLocks noChangeArrowheads="1"/>
          </p:cNvSpPr>
          <p:nvPr/>
        </p:nvSpPr>
        <p:spPr bwMode="auto">
          <a:xfrm>
            <a:off x="7620000" y="2362200"/>
            <a:ext cx="838200" cy="304800"/>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Cons</a:t>
            </a:r>
            <a:r>
              <a:rPr lang="en-US" sz="1400" b="1">
                <a:latin typeface="Times New Roman" pitchFamily="18" charset="0"/>
              </a:rPr>
              <a:t> </a:t>
            </a:r>
          </a:p>
        </p:txBody>
      </p:sp>
      <p:sp>
        <p:nvSpPr>
          <p:cNvPr id="17420" name="Rectangle 12"/>
          <p:cNvSpPr>
            <a:spLocks noChangeArrowheads="1"/>
          </p:cNvSpPr>
          <p:nvPr/>
        </p:nvSpPr>
        <p:spPr bwMode="auto">
          <a:xfrm>
            <a:off x="0" y="76200"/>
            <a:ext cx="9144000" cy="1143000"/>
          </a:xfrm>
          <a:prstGeom prst="rect">
            <a:avLst/>
          </a:prstGeom>
          <a:noFill/>
          <a:ln w="9525">
            <a:noFill/>
            <a:miter lim="800000"/>
            <a:headEnd/>
            <a:tailEnd/>
          </a:ln>
        </p:spPr>
        <p:txBody>
          <a:bodyPr anchor="ctr"/>
          <a:lstStyle/>
          <a:p>
            <a:pPr algn="ctr"/>
            <a:r>
              <a:rPr lang="en-US" sz="4000" b="1">
                <a:solidFill>
                  <a:schemeClr val="accent2"/>
                </a:solidFill>
                <a:latin typeface="Times New Roman" pitchFamily="18" charset="0"/>
              </a:rPr>
              <a:t>National Loyalties in a Pluralistic Society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7412"/>
                                        </p:tgtEl>
                                        <p:attrNameLst>
                                          <p:attrName>style.visibility</p:attrName>
                                        </p:attrNameLst>
                                      </p:cBhvr>
                                      <p:to>
                                        <p:strVal val="visible"/>
                                      </p:to>
                                    </p:set>
                                    <p:anim to="" calcmode="lin" valueType="num">
                                      <p:cBhvr>
                                        <p:cTn id="7" dur="1" fill="hold"/>
                                        <p:tgtEl>
                                          <p:spTgt spid="1741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7413">
                                            <p:txEl>
                                              <p:pRg st="0" end="0"/>
                                            </p:txEl>
                                          </p:spTgt>
                                        </p:tgtEl>
                                        <p:attrNameLst>
                                          <p:attrName>style.visibility</p:attrName>
                                        </p:attrNameLst>
                                      </p:cBhvr>
                                      <p:to>
                                        <p:strVal val="visible"/>
                                      </p:to>
                                    </p:set>
                                    <p:anim to="" calcmode="lin" valueType="num">
                                      <p:cBhvr>
                                        <p:cTn id="10" dur="1" fill="hold"/>
                                        <p:tgtEl>
                                          <p:spTgt spid="17413">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7415"/>
                                        </p:tgtEl>
                                        <p:attrNameLst>
                                          <p:attrName>style.visibility</p:attrName>
                                        </p:attrNameLst>
                                      </p:cBhvr>
                                      <p:to>
                                        <p:strVal val="visible"/>
                                      </p:to>
                                    </p:set>
                                    <p:anim to="" calcmode="lin" valueType="num">
                                      <p:cBhvr>
                                        <p:cTn id="13" dur="1" fill="hold"/>
                                        <p:tgtEl>
                                          <p:spTgt spid="17415"/>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7416"/>
                                        </p:tgtEl>
                                        <p:attrNameLst>
                                          <p:attrName>style.visibility</p:attrName>
                                        </p:attrNameLst>
                                      </p:cBhvr>
                                      <p:to>
                                        <p:strVal val="visible"/>
                                      </p:to>
                                    </p:set>
                                    <p:anim to="" calcmode="lin" valueType="num">
                                      <p:cBhvr>
                                        <p:cTn id="16" dur="1" fill="hold"/>
                                        <p:tgtEl>
                                          <p:spTgt spid="17416"/>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17417">
                                            <p:txEl>
                                              <p:pRg st="0" end="0"/>
                                            </p:txEl>
                                          </p:spTgt>
                                        </p:tgtEl>
                                        <p:attrNameLst>
                                          <p:attrName>style.visibility</p:attrName>
                                        </p:attrNameLst>
                                      </p:cBhvr>
                                      <p:to>
                                        <p:strVal val="visible"/>
                                      </p:to>
                                    </p:set>
                                    <p:anim to="" calcmode="lin" valueType="num">
                                      <p:cBhvr>
                                        <p:cTn id="19" dur="1" fill="hold"/>
                                        <p:tgtEl>
                                          <p:spTgt spid="17417">
                                            <p:txEl>
                                              <p:pRg st="0" end="0"/>
                                            </p:txEl>
                                          </p:spTgt>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17418">
                                            <p:txEl>
                                              <p:pRg st="0" end="0"/>
                                            </p:txEl>
                                          </p:spTgt>
                                        </p:tgtEl>
                                        <p:attrNameLst>
                                          <p:attrName>style.visibility</p:attrName>
                                        </p:attrNameLst>
                                      </p:cBhvr>
                                      <p:to>
                                        <p:strVal val="visible"/>
                                      </p:to>
                                    </p:set>
                                    <p:anim to="" calcmode="lin" valueType="num">
                                      <p:cBhvr>
                                        <p:cTn id="22" dur="1" fill="hold"/>
                                        <p:tgtEl>
                                          <p:spTgt spid="17418">
                                            <p:txEl>
                                              <p:pRg st="0" end="0"/>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17419">
                                            <p:txEl>
                                              <p:pRg st="0" end="0"/>
                                            </p:txEl>
                                          </p:spTgt>
                                        </p:tgtEl>
                                        <p:attrNameLst>
                                          <p:attrName>style.visibility</p:attrName>
                                        </p:attrNameLst>
                                      </p:cBhvr>
                                      <p:to>
                                        <p:strVal val="visible"/>
                                      </p:to>
                                    </p:set>
                                    <p:anim to="" calcmode="lin" valueType="num">
                                      <p:cBhvr>
                                        <p:cTn id="25" dur="1" fill="hold"/>
                                        <p:tgtEl>
                                          <p:spTgt spid="17419">
                                            <p:txEl>
                                              <p:pRg st="0" end="0"/>
                                            </p:txEl>
                                          </p:spTgt>
                                        </p:tgtEl>
                                        <p:attrNameLst>
                                          <p:attrName/>
                                        </p:attrNameLst>
                                      </p:cBhvr>
                                    </p:anim>
                                  </p:childTnLst>
                                </p:cTn>
                              </p:par>
                              <p:par>
                                <p:cTn id="26" presetID="24" presetClass="entr" presetSubtype="0" fill="hold" grpId="0" nodeType="withEffect">
                                  <p:stCondLst>
                                    <p:cond delay="0"/>
                                  </p:stCondLst>
                                  <p:childTnLst>
                                    <p:set>
                                      <p:cBhvr>
                                        <p:cTn id="27" dur="1" fill="hold">
                                          <p:stCondLst>
                                            <p:cond delay="0"/>
                                          </p:stCondLst>
                                        </p:cTn>
                                        <p:tgtEl>
                                          <p:spTgt spid="17420"/>
                                        </p:tgtEl>
                                        <p:attrNameLst>
                                          <p:attrName>style.visibility</p:attrName>
                                        </p:attrNameLst>
                                      </p:cBhvr>
                                      <p:to>
                                        <p:strVal val="visible"/>
                                      </p:to>
                                    </p:set>
                                    <p:anim to="" calcmode="lin" valueType="num">
                                      <p:cBhvr>
                                        <p:cTn id="28" dur="1" fill="hold"/>
                                        <p:tgtEl>
                                          <p:spTgt spid="1742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anadian_flag"/>
          <p:cNvPicPr>
            <a:picLocks noChangeAspect="1" noChangeArrowheads="1"/>
          </p:cNvPicPr>
          <p:nvPr/>
        </p:nvPicPr>
        <p:blipFill>
          <a:blip r:embed="rId2" cstate="print">
            <a:lum bright="70000" contrast="-70000"/>
          </a:blip>
          <a:srcRect/>
          <a:stretch>
            <a:fillRect/>
          </a:stretch>
        </p:blipFill>
        <p:spPr bwMode="auto">
          <a:xfrm>
            <a:off x="0" y="30163"/>
            <a:ext cx="9144000" cy="6797675"/>
          </a:xfrm>
          <a:prstGeom prst="rect">
            <a:avLst/>
          </a:prstGeom>
          <a:noFill/>
          <a:ln w="9525">
            <a:noFill/>
            <a:miter lim="800000"/>
            <a:headEnd/>
            <a:tailEnd/>
          </a:ln>
        </p:spPr>
      </p:pic>
      <p:sp>
        <p:nvSpPr>
          <p:cNvPr id="11267" name="Rectangle 3"/>
          <p:cNvSpPr>
            <a:spLocks noChangeArrowheads="1"/>
          </p:cNvSpPr>
          <p:nvPr/>
        </p:nvSpPr>
        <p:spPr bwMode="auto">
          <a:xfrm>
            <a:off x="0" y="76200"/>
            <a:ext cx="9144000" cy="838200"/>
          </a:xfrm>
          <a:prstGeom prst="rect">
            <a:avLst/>
          </a:prstGeom>
          <a:noFill/>
          <a:ln w="9525">
            <a:noFill/>
            <a:miter lim="800000"/>
            <a:headEnd/>
            <a:tailEnd/>
          </a:ln>
        </p:spPr>
        <p:txBody>
          <a:bodyPr anchor="ctr"/>
          <a:lstStyle/>
          <a:p>
            <a:pPr algn="ctr"/>
            <a:r>
              <a:rPr lang="en-US" sz="4000" b="1">
                <a:solidFill>
                  <a:schemeClr val="accent2"/>
                </a:solidFill>
                <a:latin typeface="Times New Roman" pitchFamily="18" charset="0"/>
              </a:rPr>
              <a:t>Non-Canadian Nationalist Loyalties</a:t>
            </a:r>
          </a:p>
        </p:txBody>
      </p:sp>
      <p:sp>
        <p:nvSpPr>
          <p:cNvPr id="11268" name="Text Box 4"/>
          <p:cNvSpPr txBox="1">
            <a:spLocks noChangeArrowheads="1"/>
          </p:cNvSpPr>
          <p:nvPr/>
        </p:nvSpPr>
        <p:spPr bwMode="auto">
          <a:xfrm>
            <a:off x="0" y="990600"/>
            <a:ext cx="9144000" cy="299720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Read the Introduction on page 70</a:t>
            </a:r>
          </a:p>
          <a:p>
            <a:pPr algn="ctr">
              <a:spcBef>
                <a:spcPct val="50000"/>
              </a:spcBef>
            </a:pPr>
            <a:endParaRPr lang="en-US" sz="800" b="1">
              <a:latin typeface="Times New Roman" pitchFamily="18" charset="0"/>
            </a:endParaRPr>
          </a:p>
          <a:p>
            <a:pPr algn="ctr">
              <a:spcBef>
                <a:spcPct val="50000"/>
              </a:spcBef>
            </a:pPr>
            <a:r>
              <a:rPr lang="en-US" sz="1600" b="1">
                <a:latin typeface="Times New Roman" pitchFamily="18" charset="0"/>
              </a:rPr>
              <a:t>What are some stories of when you had trouble fitting in…</a:t>
            </a:r>
          </a:p>
          <a:p>
            <a:pPr algn="ctr">
              <a:spcBef>
                <a:spcPct val="50000"/>
              </a:spcBef>
            </a:pPr>
            <a:endParaRPr lang="en-US" sz="800" b="1">
              <a:latin typeface="Times New Roman" pitchFamily="18" charset="0"/>
            </a:endParaRPr>
          </a:p>
          <a:p>
            <a:pPr algn="ctr">
              <a:spcBef>
                <a:spcPct val="50000"/>
              </a:spcBef>
            </a:pPr>
            <a:r>
              <a:rPr lang="en-US" sz="1600" b="1">
                <a:latin typeface="Times New Roman" pitchFamily="18" charset="0"/>
              </a:rPr>
              <a:t>Read these quotes (page 70) and decide which one fits most closely to your understanding of Canada</a:t>
            </a:r>
          </a:p>
          <a:p>
            <a:pPr algn="ctr">
              <a:spcBef>
                <a:spcPct val="50000"/>
              </a:spcBef>
            </a:pPr>
            <a:endParaRPr lang="en-US" sz="800" b="1">
              <a:latin typeface="Times New Roman" pitchFamily="18" charset="0"/>
            </a:endParaRPr>
          </a:p>
          <a:p>
            <a:pPr algn="ctr">
              <a:spcBef>
                <a:spcPct val="50000"/>
              </a:spcBef>
            </a:pPr>
            <a:r>
              <a:rPr lang="en-US" sz="1600" b="1">
                <a:latin typeface="Times New Roman" pitchFamily="18" charset="0"/>
              </a:rPr>
              <a:t>In groups of 3-4, read </a:t>
            </a:r>
            <a:r>
              <a:rPr lang="en-US" sz="1600" b="1">
                <a:solidFill>
                  <a:schemeClr val="accent2"/>
                </a:solidFill>
                <a:latin typeface="Times New Roman" pitchFamily="18" charset="0"/>
              </a:rPr>
              <a:t>Putting Pluralism to the Test</a:t>
            </a:r>
            <a:r>
              <a:rPr lang="en-US" sz="1600" b="1">
                <a:latin typeface="Times New Roman" pitchFamily="18" charset="0"/>
              </a:rPr>
              <a:t> (Page 70) </a:t>
            </a:r>
            <a:r>
              <a:rPr lang="en-US" sz="1600" b="1">
                <a:solidFill>
                  <a:schemeClr val="accent2"/>
                </a:solidFill>
                <a:latin typeface="Times New Roman" pitchFamily="18" charset="0"/>
              </a:rPr>
              <a:t>Reasonable Accommodation and Nationalist Loyalties</a:t>
            </a:r>
            <a:r>
              <a:rPr lang="en-US" sz="1600" b="1">
                <a:latin typeface="Times New Roman" pitchFamily="18" charset="0"/>
              </a:rPr>
              <a:t> / </a:t>
            </a:r>
            <a:r>
              <a:rPr lang="en-US" sz="1600" b="1">
                <a:solidFill>
                  <a:schemeClr val="accent2"/>
                </a:solidFill>
                <a:latin typeface="Times New Roman" pitchFamily="18" charset="0"/>
              </a:rPr>
              <a:t>Reasonable Accommodation in Quebec</a:t>
            </a:r>
            <a:r>
              <a:rPr lang="en-US" sz="1600" b="1">
                <a:latin typeface="Times New Roman" pitchFamily="18" charset="0"/>
              </a:rPr>
              <a:t> (Page 71)</a:t>
            </a:r>
          </a:p>
          <a:p>
            <a:pPr algn="ctr">
              <a:spcBef>
                <a:spcPct val="50000"/>
              </a:spcBef>
            </a:pPr>
            <a:r>
              <a:rPr lang="en-US" sz="1600" b="1">
                <a:latin typeface="Times New Roman" pitchFamily="18" charset="0"/>
              </a:rPr>
              <a:t>And</a:t>
            </a:r>
          </a:p>
          <a:p>
            <a:pPr algn="ctr">
              <a:spcBef>
                <a:spcPct val="50000"/>
              </a:spcBef>
            </a:pPr>
            <a:r>
              <a:rPr lang="en-US" sz="1600" b="1">
                <a:latin typeface="Times New Roman" pitchFamily="18" charset="0"/>
              </a:rPr>
              <a:t>Complete </a:t>
            </a:r>
            <a:r>
              <a:rPr lang="en-US" sz="1600" b="1">
                <a:solidFill>
                  <a:schemeClr val="accent2"/>
                </a:solidFill>
                <a:latin typeface="Times New Roman" pitchFamily="18" charset="0"/>
              </a:rPr>
              <a:t>Recall…Reflect…Respond </a:t>
            </a:r>
            <a:r>
              <a:rPr lang="en-US" sz="1600" b="1">
                <a:latin typeface="Times New Roman" pitchFamily="18" charset="0"/>
              </a:rPr>
              <a:t>on page 71</a:t>
            </a:r>
          </a:p>
        </p:txBody>
      </p:sp>
      <p:pic>
        <p:nvPicPr>
          <p:cNvPr id="11269" name="Picture 5"/>
          <p:cNvPicPr>
            <a:picLocks noChangeAspect="1" noChangeArrowheads="1"/>
          </p:cNvPicPr>
          <p:nvPr/>
        </p:nvPicPr>
        <p:blipFill>
          <a:blip r:embed="rId3" cstate="print"/>
          <a:srcRect/>
          <a:stretch>
            <a:fillRect/>
          </a:stretch>
        </p:blipFill>
        <p:spPr bwMode="auto">
          <a:xfrm>
            <a:off x="685800" y="5172075"/>
            <a:ext cx="5181600" cy="1533525"/>
          </a:xfrm>
          <a:prstGeom prst="rect">
            <a:avLst/>
          </a:prstGeom>
          <a:noFill/>
          <a:ln w="9525">
            <a:noFill/>
            <a:miter lim="800000"/>
            <a:headEnd/>
            <a:tailEnd/>
          </a:ln>
        </p:spPr>
      </p:pic>
      <p:pic>
        <p:nvPicPr>
          <p:cNvPr id="11270" name="Picture 6"/>
          <p:cNvPicPr>
            <a:picLocks noChangeAspect="1" noChangeArrowheads="1"/>
          </p:cNvPicPr>
          <p:nvPr/>
        </p:nvPicPr>
        <p:blipFill>
          <a:blip r:embed="rId4" cstate="print"/>
          <a:srcRect/>
          <a:stretch>
            <a:fillRect/>
          </a:stretch>
        </p:blipFill>
        <p:spPr bwMode="auto">
          <a:xfrm>
            <a:off x="6592888" y="4013200"/>
            <a:ext cx="2017712" cy="2616200"/>
          </a:xfrm>
          <a:prstGeom prst="rect">
            <a:avLst/>
          </a:prstGeom>
          <a:noFill/>
          <a:ln w="9525">
            <a:noFill/>
            <a:miter lim="800000"/>
            <a:headEnd/>
            <a:tailEnd/>
          </a:ln>
        </p:spPr>
      </p:pic>
      <p:pic>
        <p:nvPicPr>
          <p:cNvPr id="11271" name="Picture 7"/>
          <p:cNvPicPr>
            <a:picLocks noChangeAspect="1" noChangeArrowheads="1"/>
          </p:cNvPicPr>
          <p:nvPr/>
        </p:nvPicPr>
        <p:blipFill>
          <a:blip r:embed="rId5" cstate="print"/>
          <a:srcRect/>
          <a:stretch>
            <a:fillRect/>
          </a:stretch>
        </p:blipFill>
        <p:spPr bwMode="auto">
          <a:xfrm>
            <a:off x="228600" y="3200400"/>
            <a:ext cx="1581150" cy="1828800"/>
          </a:xfrm>
          <a:prstGeom prst="rect">
            <a:avLst/>
          </a:prstGeom>
          <a:noFill/>
          <a:ln w="9525">
            <a:noFill/>
            <a:miter lim="800000"/>
            <a:headEnd/>
            <a:tailEnd/>
          </a:ln>
        </p:spPr>
      </p:pic>
      <p:sp>
        <p:nvSpPr>
          <p:cNvPr id="11272" name="Text Box 8"/>
          <p:cNvSpPr txBox="1">
            <a:spLocks noChangeArrowheads="1"/>
          </p:cNvSpPr>
          <p:nvPr/>
        </p:nvSpPr>
        <p:spPr bwMode="auto">
          <a:xfrm>
            <a:off x="2514600" y="4114800"/>
            <a:ext cx="4038600" cy="64135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Add to your handout               </a:t>
            </a:r>
            <a:r>
              <a:rPr lang="en-US" b="1">
                <a:solidFill>
                  <a:schemeClr val="accent2"/>
                </a:solidFill>
                <a:latin typeface="Times New Roman" pitchFamily="18" charset="0"/>
              </a:rPr>
              <a:t>Affirming Nationalist Loyalties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1267"/>
                                        </p:tgtEl>
                                        <p:attrNameLst>
                                          <p:attrName>style.visibility</p:attrName>
                                        </p:attrNameLst>
                                      </p:cBhvr>
                                      <p:to>
                                        <p:strVal val="visible"/>
                                      </p:to>
                                    </p:set>
                                    <p:anim to="" calcmode="lin" valueType="num">
                                      <p:cBhvr>
                                        <p:cTn id="7" dur="1" fill="hold"/>
                                        <p:tgtEl>
                                          <p:spTgt spid="11267"/>
                                        </p:tgtEl>
                                        <p:attrNameLst>
                                          <p:attrName/>
                                        </p:attrNameLst>
                                      </p:cBhvr>
                                    </p:anim>
                                  </p:childTnLst>
                                </p:cTn>
                              </p:par>
                              <p:par>
                                <p:cTn id="8" presetID="24" presetClass="entr" presetSubtype="0" fill="hold" grpId="1" nodeType="withEffect">
                                  <p:stCondLst>
                                    <p:cond delay="0"/>
                                  </p:stCondLst>
                                  <p:childTnLst>
                                    <p:set>
                                      <p:cBhvr>
                                        <p:cTn id="9" dur="1" fill="hold">
                                          <p:stCondLst>
                                            <p:cond delay="0"/>
                                          </p:stCondLst>
                                        </p:cTn>
                                        <p:tgtEl>
                                          <p:spTgt spid="11267"/>
                                        </p:tgtEl>
                                        <p:attrNameLst>
                                          <p:attrName>style.visibility</p:attrName>
                                        </p:attrNameLst>
                                      </p:cBhvr>
                                      <p:to>
                                        <p:strVal val="visible"/>
                                      </p:to>
                                    </p:set>
                                    <p:anim to="" calcmode="lin" valueType="num">
                                      <p:cBhvr>
                                        <p:cTn id="10" dur="1" fill="hold"/>
                                        <p:tgtEl>
                                          <p:spTgt spid="11267"/>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1268">
                                            <p:txEl>
                                              <p:pRg st="0" end="0"/>
                                            </p:txEl>
                                          </p:spTgt>
                                        </p:tgtEl>
                                        <p:attrNameLst>
                                          <p:attrName>style.visibility</p:attrName>
                                        </p:attrNameLst>
                                      </p:cBhvr>
                                      <p:to>
                                        <p:strVal val="visible"/>
                                      </p:to>
                                    </p:set>
                                    <p:anim to="" calcmode="lin" valueType="num">
                                      <p:cBhvr>
                                        <p:cTn id="13" dur="1" fill="hold"/>
                                        <p:tgtEl>
                                          <p:spTgt spid="11268">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1268">
                                            <p:txEl>
                                              <p:pRg st="2" end="2"/>
                                            </p:txEl>
                                          </p:spTgt>
                                        </p:tgtEl>
                                        <p:attrNameLst>
                                          <p:attrName>style.visibility</p:attrName>
                                        </p:attrNameLst>
                                      </p:cBhvr>
                                      <p:to>
                                        <p:strVal val="visible"/>
                                      </p:to>
                                    </p:set>
                                    <p:anim to="" calcmode="lin" valueType="num">
                                      <p:cBhvr>
                                        <p:cTn id="18" dur="1" fill="hold"/>
                                        <p:tgtEl>
                                          <p:spTgt spid="11268">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1268">
                                            <p:txEl>
                                              <p:pRg st="4" end="4"/>
                                            </p:txEl>
                                          </p:spTgt>
                                        </p:tgtEl>
                                        <p:attrNameLst>
                                          <p:attrName>style.visibility</p:attrName>
                                        </p:attrNameLst>
                                      </p:cBhvr>
                                      <p:to>
                                        <p:strVal val="visible"/>
                                      </p:to>
                                    </p:set>
                                    <p:anim to="" calcmode="lin" valueType="num">
                                      <p:cBhvr>
                                        <p:cTn id="23" dur="1" fill="hold"/>
                                        <p:tgtEl>
                                          <p:spTgt spid="11268">
                                            <p:txEl>
                                              <p:pRg st="4" end="4"/>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11269"/>
                                        </p:tgtEl>
                                        <p:attrNameLst>
                                          <p:attrName>style.visibility</p:attrName>
                                        </p:attrNameLst>
                                      </p:cBhvr>
                                      <p:to>
                                        <p:strVal val="visible"/>
                                      </p:to>
                                    </p:set>
                                    <p:anim to="" calcmode="lin" valueType="num">
                                      <p:cBhvr>
                                        <p:cTn id="26" dur="1" fill="hold"/>
                                        <p:tgtEl>
                                          <p:spTgt spid="11269"/>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11268">
                                            <p:txEl>
                                              <p:pRg st="6" end="6"/>
                                            </p:txEl>
                                          </p:spTgt>
                                        </p:tgtEl>
                                        <p:attrNameLst>
                                          <p:attrName>style.visibility</p:attrName>
                                        </p:attrNameLst>
                                      </p:cBhvr>
                                      <p:to>
                                        <p:strVal val="visible"/>
                                      </p:to>
                                    </p:set>
                                    <p:anim to="" calcmode="lin" valueType="num">
                                      <p:cBhvr>
                                        <p:cTn id="31" dur="1" fill="hold"/>
                                        <p:tgtEl>
                                          <p:spTgt spid="11268">
                                            <p:txEl>
                                              <p:pRg st="6" end="6"/>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11268">
                                            <p:txEl>
                                              <p:pRg st="7" end="7"/>
                                            </p:txEl>
                                          </p:spTgt>
                                        </p:tgtEl>
                                        <p:attrNameLst>
                                          <p:attrName>style.visibility</p:attrName>
                                        </p:attrNameLst>
                                      </p:cBhvr>
                                      <p:to>
                                        <p:strVal val="visible"/>
                                      </p:to>
                                    </p:set>
                                    <p:anim to="" calcmode="lin" valueType="num">
                                      <p:cBhvr>
                                        <p:cTn id="34" dur="1" fill="hold"/>
                                        <p:tgtEl>
                                          <p:spTgt spid="11268">
                                            <p:txEl>
                                              <p:pRg st="7" end="7"/>
                                            </p:txEl>
                                          </p:spTgt>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11268">
                                            <p:txEl>
                                              <p:pRg st="8" end="8"/>
                                            </p:txEl>
                                          </p:spTgt>
                                        </p:tgtEl>
                                        <p:attrNameLst>
                                          <p:attrName>style.visibility</p:attrName>
                                        </p:attrNameLst>
                                      </p:cBhvr>
                                      <p:to>
                                        <p:strVal val="visible"/>
                                      </p:to>
                                    </p:set>
                                    <p:anim to="" calcmode="lin" valueType="num">
                                      <p:cBhvr>
                                        <p:cTn id="39" dur="1" fill="hold"/>
                                        <p:tgtEl>
                                          <p:spTgt spid="11268">
                                            <p:txEl>
                                              <p:pRg st="8" end="8"/>
                                            </p:txEl>
                                          </p:spTgt>
                                        </p:tgtEl>
                                        <p:attrNameLst>
                                          <p:attrName/>
                                        </p:attrNameLst>
                                      </p:cBhvr>
                                    </p:anim>
                                  </p:childTnLst>
                                </p:cTn>
                              </p:par>
                              <p:par>
                                <p:cTn id="40" presetID="24" presetClass="entr" presetSubtype="0" fill="hold" nodeType="withEffect">
                                  <p:stCondLst>
                                    <p:cond delay="0"/>
                                  </p:stCondLst>
                                  <p:childTnLst>
                                    <p:set>
                                      <p:cBhvr>
                                        <p:cTn id="41" dur="1" fill="hold">
                                          <p:stCondLst>
                                            <p:cond delay="0"/>
                                          </p:stCondLst>
                                        </p:cTn>
                                        <p:tgtEl>
                                          <p:spTgt spid="11270"/>
                                        </p:tgtEl>
                                        <p:attrNameLst>
                                          <p:attrName>style.visibility</p:attrName>
                                        </p:attrNameLst>
                                      </p:cBhvr>
                                      <p:to>
                                        <p:strVal val="visible"/>
                                      </p:to>
                                    </p:set>
                                    <p:anim to="" calcmode="lin" valueType="num">
                                      <p:cBhvr>
                                        <p:cTn id="42" dur="1" fill="hold"/>
                                        <p:tgtEl>
                                          <p:spTgt spid="11270"/>
                                        </p:tgtEl>
                                        <p:attrNameLst>
                                          <p:attrName/>
                                        </p:attrNameLst>
                                      </p:cBhvr>
                                    </p:anim>
                                  </p:childTnLst>
                                </p:cTn>
                              </p:par>
                              <p:par>
                                <p:cTn id="43" presetID="24" presetClass="entr" presetSubtype="0" fill="hold" nodeType="withEffect">
                                  <p:stCondLst>
                                    <p:cond delay="0"/>
                                  </p:stCondLst>
                                  <p:childTnLst>
                                    <p:set>
                                      <p:cBhvr>
                                        <p:cTn id="44" dur="1" fill="hold">
                                          <p:stCondLst>
                                            <p:cond delay="0"/>
                                          </p:stCondLst>
                                        </p:cTn>
                                        <p:tgtEl>
                                          <p:spTgt spid="11271"/>
                                        </p:tgtEl>
                                        <p:attrNameLst>
                                          <p:attrName>style.visibility</p:attrName>
                                        </p:attrNameLst>
                                      </p:cBhvr>
                                      <p:to>
                                        <p:strVal val="visible"/>
                                      </p:to>
                                    </p:set>
                                    <p:anim to="" calcmode="lin" valueType="num">
                                      <p:cBhvr>
                                        <p:cTn id="45" dur="1" fill="hold"/>
                                        <p:tgtEl>
                                          <p:spTgt spid="11271"/>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grpId="0" nodeType="clickEffect">
                                  <p:stCondLst>
                                    <p:cond delay="0"/>
                                  </p:stCondLst>
                                  <p:childTnLst>
                                    <p:set>
                                      <p:cBhvr>
                                        <p:cTn id="49" dur="1" fill="hold">
                                          <p:stCondLst>
                                            <p:cond delay="0"/>
                                          </p:stCondLst>
                                        </p:cTn>
                                        <p:tgtEl>
                                          <p:spTgt spid="11272"/>
                                        </p:tgtEl>
                                        <p:attrNameLst>
                                          <p:attrName>style.visibility</p:attrName>
                                        </p:attrNameLst>
                                      </p:cBhvr>
                                      <p:to>
                                        <p:strVal val="visible"/>
                                      </p:to>
                                    </p:set>
                                    <p:anim to="" calcmode="lin" valueType="num">
                                      <p:cBhvr>
                                        <p:cTn id="50" dur="1" fill="hold"/>
                                        <p:tgtEl>
                                          <p:spTgt spid="1127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7" grpId="1"/>
      <p:bldP spid="1127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zine"/>
          <p:cNvPicPr>
            <a:picLocks noChangeAspect="1" noChangeArrowheads="1"/>
          </p:cNvPicPr>
          <p:nvPr/>
        </p:nvPicPr>
        <p:blipFill>
          <a:blip r:embed="rId2" cstate="print">
            <a:lum bright="70000" contrast="-70000"/>
          </a:blip>
          <a:srcRect/>
          <a:stretch>
            <a:fillRect/>
          </a:stretch>
        </p:blipFill>
        <p:spPr bwMode="auto">
          <a:xfrm>
            <a:off x="0" y="228600"/>
            <a:ext cx="9144000" cy="6629400"/>
          </a:xfrm>
          <a:prstGeom prst="rect">
            <a:avLst/>
          </a:prstGeom>
          <a:noFill/>
          <a:ln w="9525">
            <a:noFill/>
            <a:miter lim="800000"/>
            <a:headEnd/>
            <a:tailEnd/>
          </a:ln>
        </p:spPr>
      </p:pic>
      <p:sp>
        <p:nvSpPr>
          <p:cNvPr id="18435" name="Rectangle 3"/>
          <p:cNvSpPr>
            <a:spLocks noGrp="1" noChangeArrowheads="1"/>
          </p:cNvSpPr>
          <p:nvPr>
            <p:ph type="title"/>
          </p:nvPr>
        </p:nvSpPr>
        <p:spPr>
          <a:noFill/>
        </p:spPr>
        <p:txBody>
          <a:bodyPr/>
          <a:lstStyle/>
          <a:p>
            <a:pPr eaLnBrk="1" hangingPunct="1"/>
            <a:r>
              <a:rPr lang="en-US" b="1" smtClean="0">
                <a:solidFill>
                  <a:schemeClr val="accent2"/>
                </a:solidFill>
                <a:latin typeface="Times New Roman" pitchFamily="18" charset="0"/>
              </a:rPr>
              <a:t>And Finally…</a:t>
            </a:r>
          </a:p>
        </p:txBody>
      </p:sp>
      <p:sp>
        <p:nvSpPr>
          <p:cNvPr id="18436" name="Rectangle 4"/>
          <p:cNvSpPr>
            <a:spLocks noChangeArrowheads="1"/>
          </p:cNvSpPr>
          <p:nvPr/>
        </p:nvSpPr>
        <p:spPr bwMode="auto">
          <a:xfrm>
            <a:off x="0" y="2133600"/>
            <a:ext cx="9144000" cy="3013075"/>
          </a:xfrm>
          <a:prstGeom prst="rect">
            <a:avLst/>
          </a:prstGeom>
          <a:noFill/>
          <a:ln w="9525" algn="ctr">
            <a:noFill/>
            <a:miter lim="800000"/>
            <a:headEnd/>
            <a:tailEnd/>
          </a:ln>
        </p:spPr>
        <p:txBody>
          <a:bodyPr>
            <a:spAutoFit/>
          </a:bodyPr>
          <a:lstStyle/>
          <a:p>
            <a:pPr algn="ctr"/>
            <a:r>
              <a:rPr lang="en-US" sz="2400" b="1">
                <a:latin typeface="Times New Roman" pitchFamily="18" charset="0"/>
              </a:rPr>
              <a:t>Continue with your </a:t>
            </a:r>
            <a:r>
              <a:rPr lang="en-US" sz="2400" b="1">
                <a:solidFill>
                  <a:schemeClr val="accent2"/>
                </a:solidFill>
                <a:latin typeface="Times New Roman" pitchFamily="18" charset="0"/>
              </a:rPr>
              <a:t>list</a:t>
            </a:r>
            <a:r>
              <a:rPr lang="en-US" sz="2400" b="1">
                <a:latin typeface="Times New Roman" pitchFamily="18" charset="0"/>
              </a:rPr>
              <a:t> of terms from this chapter, which include… </a:t>
            </a:r>
          </a:p>
          <a:p>
            <a:pPr algn="ctr"/>
            <a:endParaRPr lang="en-US" sz="2400" b="1">
              <a:latin typeface="Times New Roman" pitchFamily="18" charset="0"/>
            </a:endParaRPr>
          </a:p>
          <a:p>
            <a:pPr algn="ctr"/>
            <a:r>
              <a:rPr lang="en-US" sz="2400" b="1">
                <a:latin typeface="Times New Roman" pitchFamily="18" charset="0"/>
              </a:rPr>
              <a:t>Any term/phrase/concept that would be considered important in helping you with your …</a:t>
            </a:r>
          </a:p>
          <a:p>
            <a:pPr algn="ctr"/>
            <a:endParaRPr lang="en-US" sz="2400" b="1">
              <a:latin typeface="Times New Roman" pitchFamily="18" charset="0"/>
            </a:endParaRPr>
          </a:p>
          <a:p>
            <a:pPr algn="ctr"/>
            <a:r>
              <a:rPr lang="en-US" sz="2400" b="1">
                <a:solidFill>
                  <a:schemeClr val="accent2"/>
                </a:solidFill>
                <a:latin typeface="Times New Roman" pitchFamily="18" charset="0"/>
              </a:rPr>
              <a:t>E-Zine</a:t>
            </a:r>
          </a:p>
          <a:p>
            <a:pPr algn="ctr"/>
            <a:endParaRPr lang="en-US" sz="2400" b="1">
              <a:solidFill>
                <a:schemeClr val="accent2"/>
              </a:solidFill>
              <a:latin typeface="Times New Roman" pitchFamily="18" charset="0"/>
            </a:endParaRPr>
          </a:p>
          <a:p>
            <a:pPr algn="ctr"/>
            <a:r>
              <a:rPr lang="en-US" sz="2400" b="1">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8435"/>
                                        </p:tgtEl>
                                        <p:attrNameLst>
                                          <p:attrName>style.visibility</p:attrName>
                                        </p:attrNameLst>
                                      </p:cBhvr>
                                      <p:to>
                                        <p:strVal val="visible"/>
                                      </p:to>
                                    </p:set>
                                    <p:anim to="" calcmode="lin" valueType="num">
                                      <p:cBhvr>
                                        <p:cTn id="7" dur="1" fill="hold"/>
                                        <p:tgtEl>
                                          <p:spTgt spid="1843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8436"/>
                                        </p:tgtEl>
                                        <p:attrNameLst>
                                          <p:attrName>style.visibility</p:attrName>
                                        </p:attrNameLst>
                                      </p:cBhvr>
                                      <p:to>
                                        <p:strVal val="visible"/>
                                      </p:to>
                                    </p:set>
                                    <p:anim to="" calcmode="lin" valueType="num">
                                      <p:cBhvr>
                                        <p:cTn id="10" dur="1" fill="hold"/>
                                        <p:tgtEl>
                                          <p:spTgt spid="1843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Barbed_wire_at_Beaumont_Hamel"/>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8675" name="Rectangle 3"/>
          <p:cNvSpPr>
            <a:spLocks noGrp="1" noChangeArrowheads="1"/>
          </p:cNvSpPr>
          <p:nvPr>
            <p:ph type="title"/>
          </p:nvPr>
        </p:nvSpPr>
        <p:spPr>
          <a:xfrm>
            <a:off x="0" y="76200"/>
            <a:ext cx="9144000" cy="1143000"/>
          </a:xfrm>
        </p:spPr>
        <p:txBody>
          <a:bodyPr/>
          <a:lstStyle/>
          <a:p>
            <a:pPr eaLnBrk="1" hangingPunct="1"/>
            <a:r>
              <a:rPr lang="en-US" sz="4000" b="1" smtClean="0">
                <a:solidFill>
                  <a:srgbClr val="FF3300"/>
                </a:solidFill>
                <a:latin typeface="Times New Roman" pitchFamily="18" charset="0"/>
              </a:rPr>
              <a:t>How Can Nationalist Loyalties Create Conflict?</a:t>
            </a:r>
          </a:p>
        </p:txBody>
      </p:sp>
      <p:pic>
        <p:nvPicPr>
          <p:cNvPr id="28678" name="Picture 6" descr="Tommy Ricketts"/>
          <p:cNvPicPr>
            <a:picLocks noChangeAspect="1" noChangeArrowheads="1"/>
          </p:cNvPicPr>
          <p:nvPr/>
        </p:nvPicPr>
        <p:blipFill>
          <a:blip r:embed="rId4" cstate="print"/>
          <a:srcRect/>
          <a:stretch>
            <a:fillRect/>
          </a:stretch>
        </p:blipFill>
        <p:spPr bwMode="auto">
          <a:xfrm>
            <a:off x="6705600" y="4495800"/>
            <a:ext cx="2286000" cy="2035175"/>
          </a:xfrm>
          <a:prstGeom prst="rect">
            <a:avLst/>
          </a:prstGeom>
          <a:noFill/>
          <a:ln w="9525">
            <a:noFill/>
            <a:miter lim="800000"/>
            <a:headEnd/>
            <a:tailEnd/>
          </a:ln>
        </p:spPr>
      </p:pic>
      <p:pic>
        <p:nvPicPr>
          <p:cNvPr id="28677" name="Picture 5" descr="Fig3-08_p75.jpg"/>
          <p:cNvPicPr>
            <a:picLocks noChangeAspect="1" noChangeArrowheads="1"/>
          </p:cNvPicPr>
          <p:nvPr/>
        </p:nvPicPr>
        <p:blipFill>
          <a:blip r:embed="rId5" cstate="print"/>
          <a:srcRect/>
          <a:stretch>
            <a:fillRect/>
          </a:stretch>
        </p:blipFill>
        <p:spPr bwMode="auto">
          <a:xfrm>
            <a:off x="152400" y="4835525"/>
            <a:ext cx="2362200" cy="1870075"/>
          </a:xfrm>
          <a:prstGeom prst="rect">
            <a:avLst/>
          </a:prstGeom>
          <a:noFill/>
          <a:ln w="9525">
            <a:noFill/>
            <a:miter lim="800000"/>
            <a:headEnd/>
            <a:tailEnd/>
          </a:ln>
        </p:spPr>
      </p:pic>
      <p:sp>
        <p:nvSpPr>
          <p:cNvPr id="28676" name="Text Box 4"/>
          <p:cNvSpPr txBox="1">
            <a:spLocks noChangeArrowheads="1"/>
          </p:cNvSpPr>
          <p:nvPr/>
        </p:nvSpPr>
        <p:spPr bwMode="auto">
          <a:xfrm>
            <a:off x="0" y="1371600"/>
            <a:ext cx="9144000" cy="5322888"/>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Have you ever been in a situation where you had very mixed feelings about a person or place?</a:t>
            </a:r>
          </a:p>
          <a:p>
            <a:pPr algn="ctr">
              <a:spcBef>
                <a:spcPct val="50000"/>
              </a:spcBef>
            </a:pPr>
            <a:endParaRPr lang="en-US" sz="800" b="1">
              <a:latin typeface="Times New Roman" pitchFamily="18" charset="0"/>
            </a:endParaRPr>
          </a:p>
          <a:p>
            <a:pPr algn="ctr">
              <a:spcBef>
                <a:spcPct val="50000"/>
              </a:spcBef>
            </a:pPr>
            <a:r>
              <a:rPr lang="en-US" b="1">
                <a:latin typeface="Times New Roman" pitchFamily="18" charset="0"/>
              </a:rPr>
              <a:t>Have you ever had mixed feelings about being Canadian?</a:t>
            </a:r>
          </a:p>
          <a:p>
            <a:pPr algn="ctr">
              <a:spcBef>
                <a:spcPct val="50000"/>
              </a:spcBef>
            </a:pPr>
            <a:endParaRPr lang="en-US" sz="800" b="1">
              <a:latin typeface="Times New Roman" pitchFamily="18" charset="0"/>
            </a:endParaRPr>
          </a:p>
          <a:p>
            <a:pPr algn="ctr">
              <a:spcBef>
                <a:spcPct val="50000"/>
              </a:spcBef>
            </a:pPr>
            <a:r>
              <a:rPr lang="en-US" b="1">
                <a:latin typeface="Times New Roman" pitchFamily="18" charset="0"/>
              </a:rPr>
              <a:t>What are some aspects of Canada that you love?</a:t>
            </a:r>
          </a:p>
          <a:p>
            <a:pPr algn="ctr">
              <a:spcBef>
                <a:spcPct val="50000"/>
              </a:spcBef>
            </a:pPr>
            <a:endParaRPr lang="en-US" sz="800" b="1">
              <a:latin typeface="Times New Roman" pitchFamily="18" charset="0"/>
            </a:endParaRPr>
          </a:p>
          <a:p>
            <a:pPr algn="ctr">
              <a:spcBef>
                <a:spcPct val="50000"/>
              </a:spcBef>
            </a:pPr>
            <a:r>
              <a:rPr lang="en-US" b="1">
                <a:latin typeface="Times New Roman" pitchFamily="18" charset="0"/>
              </a:rPr>
              <a:t>What are some aspects of Canada that give you cause for concern?</a:t>
            </a:r>
          </a:p>
          <a:p>
            <a:pPr algn="ctr">
              <a:spcBef>
                <a:spcPct val="50000"/>
              </a:spcBef>
            </a:pPr>
            <a:endParaRPr lang="en-US" sz="800" b="1">
              <a:latin typeface="Times New Roman" pitchFamily="18" charset="0"/>
            </a:endParaRPr>
          </a:p>
          <a:p>
            <a:pPr algn="ctr">
              <a:spcBef>
                <a:spcPct val="50000"/>
              </a:spcBef>
            </a:pPr>
            <a:r>
              <a:rPr lang="en-US" b="1">
                <a:latin typeface="Times New Roman" pitchFamily="18" charset="0"/>
              </a:rPr>
              <a:t>Have you ever had to deal with contending loyalties?                                                                 If so, how did you deal with this conflict?</a:t>
            </a:r>
          </a:p>
          <a:p>
            <a:pPr algn="ctr">
              <a:spcBef>
                <a:spcPct val="50000"/>
              </a:spcBef>
            </a:pPr>
            <a:endParaRPr lang="en-US" sz="800" b="1">
              <a:latin typeface="Times New Roman" pitchFamily="18" charset="0"/>
            </a:endParaRPr>
          </a:p>
          <a:p>
            <a:pPr algn="ctr">
              <a:spcBef>
                <a:spcPct val="50000"/>
              </a:spcBef>
            </a:pPr>
            <a:endParaRPr lang="en-US" sz="800" b="1">
              <a:latin typeface="Times New Roman" pitchFamily="18" charset="0"/>
            </a:endParaRPr>
          </a:p>
          <a:p>
            <a:pPr algn="ctr">
              <a:spcBef>
                <a:spcPct val="50000"/>
              </a:spcBef>
            </a:pPr>
            <a:r>
              <a:rPr lang="en-US" b="1">
                <a:solidFill>
                  <a:schemeClr val="accent2"/>
                </a:solidFill>
                <a:latin typeface="Times New Roman" pitchFamily="18" charset="0"/>
              </a:rPr>
              <a:t>Read the first two paragraphs on page 72 </a:t>
            </a:r>
          </a:p>
          <a:p>
            <a:pPr algn="ctr">
              <a:spcBef>
                <a:spcPct val="50000"/>
              </a:spcBef>
            </a:pPr>
            <a:r>
              <a:rPr lang="en-US" b="1">
                <a:solidFill>
                  <a:schemeClr val="accent2"/>
                </a:solidFill>
                <a:latin typeface="Times New Roman" pitchFamily="18" charset="0"/>
              </a:rPr>
              <a:t>and </a:t>
            </a:r>
            <a:r>
              <a:rPr lang="en-US" b="1" i="1">
                <a:solidFill>
                  <a:schemeClr val="accent2"/>
                </a:solidFill>
                <a:latin typeface="Times New Roman" pitchFamily="18" charset="0"/>
              </a:rPr>
              <a:t>July 1 in Newfoundland</a:t>
            </a:r>
          </a:p>
          <a:p>
            <a:pPr algn="ctr">
              <a:spcBef>
                <a:spcPct val="50000"/>
              </a:spcBef>
            </a:pPr>
            <a:r>
              <a:rPr lang="en-US" b="1">
                <a:solidFill>
                  <a:schemeClr val="accent2"/>
                </a:solidFill>
                <a:latin typeface="Times New Roman" pitchFamily="18" charset="0"/>
              </a:rPr>
              <a:t>Respond to the question in Figure 3-13</a:t>
            </a:r>
          </a:p>
          <a:p>
            <a:pPr algn="ctr">
              <a:spcBef>
                <a:spcPct val="50000"/>
              </a:spcBef>
            </a:pPr>
            <a:r>
              <a:rPr lang="en-US" b="1">
                <a:latin typeface="Times New Roman" pitchFamily="18" charset="0"/>
                <a:hlinkClick r:id="rId6"/>
              </a:rPr>
              <a:t>Recruiting Sergeant</a:t>
            </a:r>
            <a:r>
              <a:rPr lang="en-US">
                <a:latin typeface="Times New Roman" pitchFamily="18" charset="0"/>
                <a:hlinkClick r:id="rId6"/>
              </a:rPr>
              <a:t> </a:t>
            </a:r>
            <a:endParaRPr lang="en-US">
              <a:latin typeface="Times New Roman" pitchFamily="18" charset="0"/>
            </a:endParaRPr>
          </a:p>
        </p:txBody>
      </p:sp>
      <p:pic>
        <p:nvPicPr>
          <p:cNvPr id="9" name="Recruiting Sargeant_WMV V9.wmv">
            <a:hlinkClick r:id="" action="ppaction://media"/>
          </p:cNvPr>
          <p:cNvPicPr>
            <a:picLocks noRot="1" noChangeAspect="1"/>
          </p:cNvPicPr>
          <p:nvPr>
            <a:videoFile r:link="rId1"/>
          </p:nvPr>
        </p:nvPicPr>
        <p:blipFill>
          <a:blip r:embed="rId7" cstate="print"/>
          <a:srcRect/>
          <a:stretch>
            <a:fillRect/>
          </a:stretch>
        </p:blipFill>
        <p:spPr bwMode="auto">
          <a:xfrm>
            <a:off x="152400" y="2209800"/>
            <a:ext cx="1371600" cy="1028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8674"/>
                                        </p:tgtEl>
                                        <p:attrNameLst>
                                          <p:attrName>style.visibility</p:attrName>
                                        </p:attrNameLst>
                                      </p:cBhvr>
                                      <p:to>
                                        <p:strVal val="visible"/>
                                      </p:to>
                                    </p:set>
                                    <p:anim to="" calcmode="lin" valueType="num">
                                      <p:cBhvr>
                                        <p:cTn id="7" dur="1" fill="hold"/>
                                        <p:tgtEl>
                                          <p:spTgt spid="2867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8676">
                                            <p:txEl>
                                              <p:pRg st="0" end="0"/>
                                            </p:txEl>
                                          </p:spTgt>
                                        </p:tgtEl>
                                        <p:attrNameLst>
                                          <p:attrName>style.visibility</p:attrName>
                                        </p:attrNameLst>
                                      </p:cBhvr>
                                      <p:to>
                                        <p:strVal val="visible"/>
                                      </p:to>
                                    </p:set>
                                    <p:anim to="" calcmode="lin" valueType="num">
                                      <p:cBhvr>
                                        <p:cTn id="10" dur="1" fill="hold"/>
                                        <p:tgtEl>
                                          <p:spTgt spid="28676">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8676">
                                            <p:txEl>
                                              <p:pRg st="2" end="2"/>
                                            </p:txEl>
                                          </p:spTgt>
                                        </p:tgtEl>
                                        <p:attrNameLst>
                                          <p:attrName>style.visibility</p:attrName>
                                        </p:attrNameLst>
                                      </p:cBhvr>
                                      <p:to>
                                        <p:strVal val="visible"/>
                                      </p:to>
                                    </p:set>
                                    <p:anim to="" calcmode="lin" valueType="num">
                                      <p:cBhvr>
                                        <p:cTn id="15" dur="1" fill="hold"/>
                                        <p:tgtEl>
                                          <p:spTgt spid="28676">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28676">
                                            <p:txEl>
                                              <p:pRg st="4" end="4"/>
                                            </p:txEl>
                                          </p:spTgt>
                                        </p:tgtEl>
                                        <p:attrNameLst>
                                          <p:attrName>style.visibility</p:attrName>
                                        </p:attrNameLst>
                                      </p:cBhvr>
                                      <p:to>
                                        <p:strVal val="visible"/>
                                      </p:to>
                                    </p:set>
                                    <p:anim to="" calcmode="lin" valueType="num">
                                      <p:cBhvr>
                                        <p:cTn id="20" dur="1" fill="hold"/>
                                        <p:tgtEl>
                                          <p:spTgt spid="28676">
                                            <p:txEl>
                                              <p:pRg st="4" end="4"/>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28676">
                                            <p:txEl>
                                              <p:pRg st="6" end="6"/>
                                            </p:txEl>
                                          </p:spTgt>
                                        </p:tgtEl>
                                        <p:attrNameLst>
                                          <p:attrName>style.visibility</p:attrName>
                                        </p:attrNameLst>
                                      </p:cBhvr>
                                      <p:to>
                                        <p:strVal val="visible"/>
                                      </p:to>
                                    </p:set>
                                    <p:anim to="" calcmode="lin" valueType="num">
                                      <p:cBhvr>
                                        <p:cTn id="25" dur="1" fill="hold"/>
                                        <p:tgtEl>
                                          <p:spTgt spid="28676">
                                            <p:txEl>
                                              <p:pRg st="6" end="6"/>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28676">
                                            <p:txEl>
                                              <p:pRg st="8" end="8"/>
                                            </p:txEl>
                                          </p:spTgt>
                                        </p:tgtEl>
                                        <p:attrNameLst>
                                          <p:attrName>style.visibility</p:attrName>
                                        </p:attrNameLst>
                                      </p:cBhvr>
                                      <p:to>
                                        <p:strVal val="visible"/>
                                      </p:to>
                                    </p:set>
                                    <p:anim to="" calcmode="lin" valueType="num">
                                      <p:cBhvr>
                                        <p:cTn id="30" dur="1" fill="hold"/>
                                        <p:tgtEl>
                                          <p:spTgt spid="28676">
                                            <p:txEl>
                                              <p:pRg st="8" end="8"/>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28676">
                                            <p:txEl>
                                              <p:pRg st="11" end="11"/>
                                            </p:txEl>
                                          </p:spTgt>
                                        </p:tgtEl>
                                        <p:attrNameLst>
                                          <p:attrName>style.visibility</p:attrName>
                                        </p:attrNameLst>
                                      </p:cBhvr>
                                      <p:to>
                                        <p:strVal val="visible"/>
                                      </p:to>
                                    </p:set>
                                    <p:anim to="" calcmode="lin" valueType="num">
                                      <p:cBhvr>
                                        <p:cTn id="35" dur="1" fill="hold"/>
                                        <p:tgtEl>
                                          <p:spTgt spid="28676">
                                            <p:txEl>
                                              <p:pRg st="11" end="11"/>
                                            </p:txEl>
                                          </p:spTgt>
                                        </p:tgtEl>
                                        <p:attrNameLst>
                                          <p:attrName/>
                                        </p:attrNameLst>
                                      </p:cBhvr>
                                    </p:anim>
                                  </p:childTnLst>
                                </p:cTn>
                              </p:par>
                              <p:par>
                                <p:cTn id="36" presetID="24" presetClass="entr" presetSubtype="0" fill="hold" nodeType="withEffect">
                                  <p:stCondLst>
                                    <p:cond delay="0"/>
                                  </p:stCondLst>
                                  <p:childTnLst>
                                    <p:set>
                                      <p:cBhvr>
                                        <p:cTn id="37" dur="1" fill="hold">
                                          <p:stCondLst>
                                            <p:cond delay="0"/>
                                          </p:stCondLst>
                                        </p:cTn>
                                        <p:tgtEl>
                                          <p:spTgt spid="28676">
                                            <p:txEl>
                                              <p:pRg st="12" end="12"/>
                                            </p:txEl>
                                          </p:spTgt>
                                        </p:tgtEl>
                                        <p:attrNameLst>
                                          <p:attrName>style.visibility</p:attrName>
                                        </p:attrNameLst>
                                      </p:cBhvr>
                                      <p:to>
                                        <p:strVal val="visible"/>
                                      </p:to>
                                    </p:set>
                                    <p:anim to="" calcmode="lin" valueType="num">
                                      <p:cBhvr>
                                        <p:cTn id="38" dur="1" fill="hold"/>
                                        <p:tgtEl>
                                          <p:spTgt spid="28676">
                                            <p:txEl>
                                              <p:pRg st="12" end="12"/>
                                            </p:txEl>
                                          </p:spTgt>
                                        </p:tgtEl>
                                        <p:attrNameLst>
                                          <p:attrName/>
                                        </p:attrNameLst>
                                      </p:cBhvr>
                                    </p:anim>
                                  </p:childTnLst>
                                </p:cTn>
                              </p:par>
                              <p:par>
                                <p:cTn id="39" presetID="24" presetClass="entr" presetSubtype="0" fill="hold" grpId="0" nodeType="withEffect">
                                  <p:stCondLst>
                                    <p:cond delay="0"/>
                                  </p:stCondLst>
                                  <p:childTnLst>
                                    <p:set>
                                      <p:cBhvr>
                                        <p:cTn id="40" dur="1" fill="hold">
                                          <p:stCondLst>
                                            <p:cond delay="0"/>
                                          </p:stCondLst>
                                        </p:cTn>
                                        <p:tgtEl>
                                          <p:spTgt spid="28675"/>
                                        </p:tgtEl>
                                        <p:attrNameLst>
                                          <p:attrName>style.visibility</p:attrName>
                                        </p:attrNameLst>
                                      </p:cBhvr>
                                      <p:to>
                                        <p:strVal val="visible"/>
                                      </p:to>
                                    </p:set>
                                    <p:anim to="" calcmode="lin" valueType="num">
                                      <p:cBhvr>
                                        <p:cTn id="41" dur="1" fill="hold"/>
                                        <p:tgtEl>
                                          <p:spTgt spid="28675"/>
                                        </p:tgtEl>
                                        <p:attrNameLst>
                                          <p:attrName/>
                                        </p:attrNameLst>
                                      </p:cBhvr>
                                    </p:anim>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nodeType="clickEffect">
                                  <p:stCondLst>
                                    <p:cond delay="0"/>
                                  </p:stCondLst>
                                  <p:childTnLst>
                                    <p:set>
                                      <p:cBhvr>
                                        <p:cTn id="45" dur="1" fill="hold">
                                          <p:stCondLst>
                                            <p:cond delay="0"/>
                                          </p:stCondLst>
                                        </p:cTn>
                                        <p:tgtEl>
                                          <p:spTgt spid="28677"/>
                                        </p:tgtEl>
                                        <p:attrNameLst>
                                          <p:attrName>style.visibility</p:attrName>
                                        </p:attrNameLst>
                                      </p:cBhvr>
                                      <p:to>
                                        <p:strVal val="visible"/>
                                      </p:to>
                                    </p:set>
                                    <p:anim to="" calcmode="lin" valueType="num">
                                      <p:cBhvr>
                                        <p:cTn id="46" dur="1" fill="hold"/>
                                        <p:tgtEl>
                                          <p:spTgt spid="28677"/>
                                        </p:tgtEl>
                                        <p:attrNameLst>
                                          <p:attrName/>
                                        </p:attrNameLst>
                                      </p:cBhvr>
                                    </p:anim>
                                  </p:childTnLst>
                                </p:cTn>
                              </p:par>
                              <p:par>
                                <p:cTn id="47" presetID="24" presetClass="entr" presetSubtype="0" fill="hold" nodeType="withEffect">
                                  <p:stCondLst>
                                    <p:cond delay="0"/>
                                  </p:stCondLst>
                                  <p:childTnLst>
                                    <p:set>
                                      <p:cBhvr>
                                        <p:cTn id="48" dur="1" fill="hold">
                                          <p:stCondLst>
                                            <p:cond delay="0"/>
                                          </p:stCondLst>
                                        </p:cTn>
                                        <p:tgtEl>
                                          <p:spTgt spid="28676">
                                            <p:txEl>
                                              <p:pRg st="13" end="13"/>
                                            </p:txEl>
                                          </p:spTgt>
                                        </p:tgtEl>
                                        <p:attrNameLst>
                                          <p:attrName>style.visibility</p:attrName>
                                        </p:attrNameLst>
                                      </p:cBhvr>
                                      <p:to>
                                        <p:strVal val="visible"/>
                                      </p:to>
                                    </p:set>
                                    <p:anim to="" calcmode="lin" valueType="num">
                                      <p:cBhvr>
                                        <p:cTn id="49" dur="1" fill="hold"/>
                                        <p:tgtEl>
                                          <p:spTgt spid="28676">
                                            <p:txEl>
                                              <p:pRg st="13" end="13"/>
                                            </p:txEl>
                                          </p:spTgt>
                                        </p:tgtEl>
                                        <p:attrNameLst>
                                          <p:attrName/>
                                        </p:attrNameLst>
                                      </p:cBhvr>
                                    </p:anim>
                                  </p:childTnLst>
                                </p:cTn>
                              </p:par>
                              <p:par>
                                <p:cTn id="50" presetID="24" presetClass="entr" presetSubtype="0" fill="hold" nodeType="withEffect">
                                  <p:stCondLst>
                                    <p:cond delay="0"/>
                                  </p:stCondLst>
                                  <p:childTnLst>
                                    <p:set>
                                      <p:cBhvr>
                                        <p:cTn id="51" dur="1" fill="hold">
                                          <p:stCondLst>
                                            <p:cond delay="0"/>
                                          </p:stCondLst>
                                        </p:cTn>
                                        <p:tgtEl>
                                          <p:spTgt spid="28678"/>
                                        </p:tgtEl>
                                        <p:attrNameLst>
                                          <p:attrName>style.visibility</p:attrName>
                                        </p:attrNameLst>
                                      </p:cBhvr>
                                      <p:to>
                                        <p:strVal val="visible"/>
                                      </p:to>
                                    </p:set>
                                    <p:anim to="" calcmode="lin" valueType="num">
                                      <p:cBhvr>
                                        <p:cTn id="52" dur="1" fill="hold"/>
                                        <p:tgtEl>
                                          <p:spTgt spid="28678"/>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nodeType="clickEffect">
                                  <p:stCondLst>
                                    <p:cond delay="0"/>
                                  </p:stCondLst>
                                  <p:childTnLst>
                                    <p:set>
                                      <p:cBhvr>
                                        <p:cTn id="56" dur="1" fill="hold">
                                          <p:stCondLst>
                                            <p:cond delay="0"/>
                                          </p:stCondLst>
                                        </p:cTn>
                                        <p:tgtEl>
                                          <p:spTgt spid="28676">
                                            <p:txEl>
                                              <p:pRg st="14" end="14"/>
                                            </p:txEl>
                                          </p:spTgt>
                                        </p:tgtEl>
                                        <p:attrNameLst>
                                          <p:attrName>style.visibility</p:attrName>
                                        </p:attrNameLst>
                                      </p:cBhvr>
                                      <p:to>
                                        <p:strVal val="visible"/>
                                      </p:to>
                                    </p:set>
                                    <p:anim to="" calcmode="lin" valueType="num">
                                      <p:cBhvr>
                                        <p:cTn id="57" dur="1" fill="hold"/>
                                        <p:tgtEl>
                                          <p:spTgt spid="28676">
                                            <p:txEl>
                                              <p:pRg st="14" end="14"/>
                                            </p:txEl>
                                          </p:spTgt>
                                        </p:tgtEl>
                                        <p:attrNameLst>
                                          <p:attrName/>
                                        </p:attrNameLst>
                                      </p:cBhvr>
                                    </p:anim>
                                  </p:childTnLst>
                                </p:cTn>
                              </p:par>
                              <p:par>
                                <p:cTn id="58" presetID="24" presetClass="entr" presetSubtype="0" fill="hold" nodeType="withEffect">
                                  <p:stCondLst>
                                    <p:cond delay="0"/>
                                  </p:stCondLst>
                                  <p:childTnLst>
                                    <p:set>
                                      <p:cBhvr>
                                        <p:cTn id="59" dur="1" fill="hold">
                                          <p:stCondLst>
                                            <p:cond delay="0"/>
                                          </p:stCondLst>
                                        </p:cTn>
                                        <p:tgtEl>
                                          <p:spTgt spid="9"/>
                                        </p:tgtEl>
                                        <p:attrNameLst>
                                          <p:attrName>style.visibility</p:attrName>
                                        </p:attrNameLst>
                                      </p:cBhvr>
                                      <p:to>
                                        <p:strVal val="visible"/>
                                      </p:to>
                                    </p:set>
                                    <p:anim to="" calcmode="lin" valueType="num">
                                      <p:cBhvr>
                                        <p:cTn id="60"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61" fill="hold" display="0">
                  <p:stCondLst>
                    <p:cond delay="indefinite"/>
                  </p:stCondLst>
                  <p:endCondLst>
                    <p:cond evt="onNext" delay="0">
                      <p:tgtEl>
                        <p:sldTgt/>
                      </p:tgtEl>
                    </p:cond>
                    <p:cond evt="onPrev" delay="0">
                      <p:tgtEl>
                        <p:sldTgt/>
                      </p:tgtEl>
                    </p:cond>
                  </p:endCondLst>
                </p:cTn>
                <p:tgtEl>
                  <p:spTgt spid="9"/>
                </p:tgtEl>
              </p:cMediaNode>
            </p:video>
          </p:childTnLst>
        </p:cTn>
      </p:par>
    </p:tnLst>
    <p:bldLst>
      <p:bldP spid="2867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gaza_strip_may_2005"/>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0723" name="Text Box 3"/>
          <p:cNvSpPr txBox="1">
            <a:spLocks noChangeArrowheads="1"/>
          </p:cNvSpPr>
          <p:nvPr/>
        </p:nvSpPr>
        <p:spPr bwMode="auto">
          <a:xfrm>
            <a:off x="0" y="1828800"/>
            <a:ext cx="9144000" cy="1736725"/>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Read the top of page 73</a:t>
            </a:r>
          </a:p>
          <a:p>
            <a:pPr algn="ctr">
              <a:spcBef>
                <a:spcPct val="50000"/>
              </a:spcBef>
            </a:pPr>
            <a:r>
              <a:rPr lang="en-US" sz="2400" b="1">
                <a:latin typeface="Times New Roman" pitchFamily="18" charset="0"/>
              </a:rPr>
              <a:t>Then…</a:t>
            </a:r>
          </a:p>
          <a:p>
            <a:pPr algn="ctr">
              <a:spcBef>
                <a:spcPct val="50000"/>
              </a:spcBef>
            </a:pPr>
            <a:endParaRPr lang="en-US" sz="800" b="1">
              <a:latin typeface="Times New Roman" pitchFamily="18" charset="0"/>
            </a:endParaRPr>
          </a:p>
          <a:p>
            <a:pPr algn="ctr">
              <a:spcBef>
                <a:spcPct val="50000"/>
              </a:spcBef>
            </a:pPr>
            <a:r>
              <a:rPr lang="en-US" sz="2400" b="1">
                <a:latin typeface="Times New Roman" pitchFamily="18" charset="0"/>
              </a:rPr>
              <a:t>What loyalties, if any, would you consider worth fighting for?</a:t>
            </a:r>
          </a:p>
        </p:txBody>
      </p:sp>
      <p:sp>
        <p:nvSpPr>
          <p:cNvPr id="30724" name="Text Box 4"/>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chemeClr val="accent2"/>
                </a:solidFill>
                <a:latin typeface="Times New Roman" pitchFamily="18" charset="0"/>
              </a:rPr>
              <a:t>Contending Loyalties and Conflict</a:t>
            </a:r>
          </a:p>
        </p:txBody>
      </p:sp>
      <p:pic>
        <p:nvPicPr>
          <p:cNvPr id="30725" name="Picture 5"/>
          <p:cNvPicPr>
            <a:picLocks noChangeAspect="1" noChangeArrowheads="1"/>
          </p:cNvPicPr>
          <p:nvPr/>
        </p:nvPicPr>
        <p:blipFill>
          <a:blip r:embed="rId4" cstate="print"/>
          <a:srcRect/>
          <a:stretch>
            <a:fillRect/>
          </a:stretch>
        </p:blipFill>
        <p:spPr bwMode="auto">
          <a:xfrm>
            <a:off x="2743200" y="3687763"/>
            <a:ext cx="3962400" cy="3094037"/>
          </a:xfrm>
          <a:prstGeom prst="rect">
            <a:avLst/>
          </a:prstGeom>
          <a:noFill/>
          <a:ln w="9525">
            <a:noFill/>
            <a:miter lim="800000"/>
            <a:headEnd/>
            <a:tailEnd/>
          </a:ln>
        </p:spPr>
      </p:pic>
      <p:sp>
        <p:nvSpPr>
          <p:cNvPr id="30726" name="Text Box 6"/>
          <p:cNvSpPr txBox="1">
            <a:spLocks noChangeArrowheads="1"/>
          </p:cNvSpPr>
          <p:nvPr/>
        </p:nvSpPr>
        <p:spPr bwMode="auto">
          <a:xfrm>
            <a:off x="0" y="4724400"/>
            <a:ext cx="2667000" cy="825500"/>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rPr>
              <a:t>Review the cartoon and it’s caption on page 73.   Answer the question</a:t>
            </a:r>
          </a:p>
        </p:txBody>
      </p:sp>
      <p:sp>
        <p:nvSpPr>
          <p:cNvPr id="8" name="TextBox 7"/>
          <p:cNvSpPr txBox="1">
            <a:spLocks noChangeArrowheads="1"/>
          </p:cNvSpPr>
          <p:nvPr/>
        </p:nvSpPr>
        <p:spPr bwMode="auto">
          <a:xfrm>
            <a:off x="6781800" y="4953000"/>
            <a:ext cx="1981200" cy="646113"/>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A Pro-Palestinian view of this crisis</a:t>
            </a:r>
          </a:p>
        </p:txBody>
      </p:sp>
      <p:pic>
        <p:nvPicPr>
          <p:cNvPr id="10" name="Documentary on the War in Gaza and some history.wmv">
            <a:hlinkClick r:id="" action="ppaction://media"/>
          </p:cNvPr>
          <p:cNvPicPr>
            <a:picLocks noRot="1" noChangeAspect="1"/>
          </p:cNvPicPr>
          <p:nvPr>
            <a:videoFile r:link="rId1"/>
          </p:nvPr>
        </p:nvPicPr>
        <p:blipFill>
          <a:blip r:embed="rId5" cstate="print"/>
          <a:srcRect/>
          <a:stretch>
            <a:fillRect/>
          </a:stretch>
        </p:blipFill>
        <p:spPr bwMode="auto">
          <a:xfrm>
            <a:off x="7162800" y="3962400"/>
            <a:ext cx="1219200"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to="" calcmode="lin" valueType="num">
                                      <p:cBhvr>
                                        <p:cTn id="7" dur="1" fill="hold"/>
                                        <p:tgtEl>
                                          <p:spTgt spid="3072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0723">
                                            <p:txEl>
                                              <p:pRg st="1" end="1"/>
                                            </p:txEl>
                                          </p:spTgt>
                                        </p:tgtEl>
                                        <p:attrNameLst>
                                          <p:attrName>style.visibility</p:attrName>
                                        </p:attrNameLst>
                                      </p:cBhvr>
                                      <p:to>
                                        <p:strVal val="visible"/>
                                      </p:to>
                                    </p:set>
                                    <p:anim to="" calcmode="lin" valueType="num">
                                      <p:cBhvr>
                                        <p:cTn id="10" dur="1" fill="hold"/>
                                        <p:tgtEl>
                                          <p:spTgt spid="30723">
                                            <p:txEl>
                                              <p:pRg st="1" end="1"/>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0724">
                                            <p:txEl>
                                              <p:pRg st="0" end="0"/>
                                            </p:txEl>
                                          </p:spTgt>
                                        </p:tgtEl>
                                        <p:attrNameLst>
                                          <p:attrName>style.visibility</p:attrName>
                                        </p:attrNameLst>
                                      </p:cBhvr>
                                      <p:to>
                                        <p:strVal val="visible"/>
                                      </p:to>
                                    </p:set>
                                    <p:anim to="" calcmode="lin" valueType="num">
                                      <p:cBhvr>
                                        <p:cTn id="13" dur="1" fill="hold"/>
                                        <p:tgtEl>
                                          <p:spTgt spid="30724">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0725"/>
                                        </p:tgtEl>
                                        <p:attrNameLst>
                                          <p:attrName>style.visibility</p:attrName>
                                        </p:attrNameLst>
                                      </p:cBhvr>
                                      <p:to>
                                        <p:strVal val="visible"/>
                                      </p:to>
                                    </p:set>
                                    <p:anim to="" calcmode="lin" valueType="num">
                                      <p:cBhvr>
                                        <p:cTn id="16" dur="1" fill="hold"/>
                                        <p:tgtEl>
                                          <p:spTgt spid="30725"/>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30726"/>
                                        </p:tgtEl>
                                        <p:attrNameLst>
                                          <p:attrName>style.visibility</p:attrName>
                                        </p:attrNameLst>
                                      </p:cBhvr>
                                      <p:to>
                                        <p:strVal val="visible"/>
                                      </p:to>
                                    </p:set>
                                    <p:anim to="" calcmode="lin" valueType="num">
                                      <p:cBhvr>
                                        <p:cTn id="19" dur="1" fill="hold"/>
                                        <p:tgtEl>
                                          <p:spTgt spid="30726"/>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30723">
                                            <p:txEl>
                                              <p:pRg st="3" end="3"/>
                                            </p:txEl>
                                          </p:spTgt>
                                        </p:tgtEl>
                                        <p:attrNameLst>
                                          <p:attrName>style.visibility</p:attrName>
                                        </p:attrNameLst>
                                      </p:cBhvr>
                                      <p:to>
                                        <p:strVal val="visible"/>
                                      </p:to>
                                    </p:set>
                                    <p:anim to="" calcmode="lin" valueType="num">
                                      <p:cBhvr>
                                        <p:cTn id="24" dur="1" fill="hold"/>
                                        <p:tgtEl>
                                          <p:spTgt spid="30723">
                                            <p:txEl>
                                              <p:pRg st="3" end="3"/>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to="" calcmode="lin" valueType="num">
                                      <p:cBhvr>
                                        <p:cTn id="29" dur="1" fill="hold"/>
                                        <p:tgtEl>
                                          <p:spTgt spid="8">
                                            <p:txEl>
                                              <p:pRg st="0" end="0"/>
                                            </p:txEl>
                                          </p:spTgt>
                                        </p:tgtEl>
                                        <p:attrNameLst>
                                          <p:attrName/>
                                        </p:attrNameLst>
                                      </p:cBhvr>
                                    </p:anim>
                                  </p:childTnLst>
                                </p:cTn>
                              </p:par>
                              <p:par>
                                <p:cTn id="30" presetID="24"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to="" calcmode="lin" valueType="num">
                                      <p:cBhvr>
                                        <p:cTn id="32"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33" fill="hold" display="0">
                  <p:stCondLst>
                    <p:cond delay="indefinite"/>
                  </p:stCondLst>
                  <p:endCondLst>
                    <p:cond evt="onNext" delay="0">
                      <p:tgtEl>
                        <p:sldTgt/>
                      </p:tgtEl>
                    </p:cond>
                    <p:cond evt="onPrev" delay="0">
                      <p:tgtEl>
                        <p:sldTgt/>
                      </p:tgtEl>
                    </p:cond>
                  </p:endCondLst>
                </p:cTn>
                <p:tgtEl>
                  <p:spTgt spid="10"/>
                </p:tgtEl>
              </p:cMediaNode>
            </p:video>
          </p:childTnLst>
        </p:cTn>
      </p:par>
    </p:tnLst>
    <p:bldLst>
      <p:bldP spid="30726"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410" name="Picture 2" descr="smiStock_000001105900Small"/>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32772" name="Picture 4" descr="Fig3-10_p78.jpg"/>
          <p:cNvPicPr>
            <a:picLocks noChangeAspect="1" noChangeArrowheads="1"/>
          </p:cNvPicPr>
          <p:nvPr/>
        </p:nvPicPr>
        <p:blipFill>
          <a:blip r:embed="rId3" cstate="print"/>
          <a:srcRect/>
          <a:stretch>
            <a:fillRect/>
          </a:stretch>
        </p:blipFill>
        <p:spPr bwMode="auto">
          <a:xfrm>
            <a:off x="6877050" y="2249488"/>
            <a:ext cx="2038350" cy="1608137"/>
          </a:xfrm>
          <a:prstGeom prst="rect">
            <a:avLst/>
          </a:prstGeom>
          <a:noFill/>
          <a:ln w="9525">
            <a:noFill/>
            <a:miter lim="800000"/>
            <a:headEnd/>
            <a:tailEnd/>
          </a:ln>
        </p:spPr>
      </p:pic>
      <p:sp>
        <p:nvSpPr>
          <p:cNvPr id="32773" name="Text Box 5"/>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chemeClr val="accent2"/>
                </a:solidFill>
                <a:latin typeface="Times New Roman" pitchFamily="18" charset="0"/>
              </a:rPr>
              <a:t>Québec Nationalism</a:t>
            </a:r>
          </a:p>
        </p:txBody>
      </p:sp>
      <p:sp>
        <p:nvSpPr>
          <p:cNvPr id="32774" name="Text Box 6"/>
          <p:cNvSpPr txBox="1">
            <a:spLocks noChangeArrowheads="1"/>
          </p:cNvSpPr>
          <p:nvPr/>
        </p:nvSpPr>
        <p:spPr bwMode="auto">
          <a:xfrm>
            <a:off x="228600" y="1905000"/>
            <a:ext cx="2057400" cy="462597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Read pages 74-75</a:t>
            </a:r>
          </a:p>
          <a:p>
            <a:pPr algn="ctr">
              <a:spcBef>
                <a:spcPct val="50000"/>
              </a:spcBef>
            </a:pPr>
            <a:r>
              <a:rPr lang="en-US" b="1">
                <a:latin typeface="Times New Roman" pitchFamily="18" charset="0"/>
              </a:rPr>
              <a:t>Keep the following question in mind as you read:     </a:t>
            </a:r>
            <a:r>
              <a:rPr lang="en-US" b="1" i="1">
                <a:solidFill>
                  <a:schemeClr val="accent2"/>
                </a:solidFill>
                <a:latin typeface="Times New Roman" pitchFamily="18" charset="0"/>
              </a:rPr>
              <a:t>How has Québec tried to preserve its language and culture?</a:t>
            </a:r>
          </a:p>
          <a:p>
            <a:pPr algn="ctr">
              <a:spcBef>
                <a:spcPct val="50000"/>
              </a:spcBef>
            </a:pPr>
            <a:r>
              <a:rPr lang="en-US" b="1">
                <a:latin typeface="Times New Roman" pitchFamily="18" charset="0"/>
              </a:rPr>
              <a:t>With a partner, complete the handout</a:t>
            </a:r>
          </a:p>
          <a:p>
            <a:pPr algn="ctr">
              <a:spcBef>
                <a:spcPct val="50000"/>
              </a:spcBef>
            </a:pPr>
            <a:r>
              <a:rPr lang="en-US" b="1">
                <a:latin typeface="Times New Roman" pitchFamily="18" charset="0"/>
              </a:rPr>
              <a:t>When finished, complete </a:t>
            </a:r>
            <a:r>
              <a:rPr lang="en-US" b="1" i="1">
                <a:latin typeface="Times New Roman" pitchFamily="18" charset="0"/>
              </a:rPr>
              <a:t>Explorations</a:t>
            </a:r>
            <a:r>
              <a:rPr lang="en-US" b="1">
                <a:latin typeface="Times New Roman" pitchFamily="18" charset="0"/>
              </a:rPr>
              <a:t>        on page 75</a:t>
            </a:r>
          </a:p>
        </p:txBody>
      </p:sp>
      <p:sp>
        <p:nvSpPr>
          <p:cNvPr id="32775" name="Text Box 7"/>
          <p:cNvSpPr txBox="1">
            <a:spLocks noChangeArrowheads="1"/>
          </p:cNvSpPr>
          <p:nvPr/>
        </p:nvSpPr>
        <p:spPr bwMode="auto">
          <a:xfrm>
            <a:off x="0" y="1219200"/>
            <a:ext cx="9144000" cy="36671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Protecting Language and Culture in Québec </a:t>
            </a:r>
          </a:p>
        </p:txBody>
      </p:sp>
      <p:pic>
        <p:nvPicPr>
          <p:cNvPr id="32776" name="Picture 8"/>
          <p:cNvPicPr>
            <a:picLocks noChangeAspect="1" noChangeArrowheads="1"/>
          </p:cNvPicPr>
          <p:nvPr/>
        </p:nvPicPr>
        <p:blipFill>
          <a:blip r:embed="rId4" cstate="print"/>
          <a:srcRect/>
          <a:stretch>
            <a:fillRect/>
          </a:stretch>
        </p:blipFill>
        <p:spPr bwMode="auto">
          <a:xfrm>
            <a:off x="2438400" y="1600200"/>
            <a:ext cx="4225925" cy="5029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 to="" calcmode="lin" valueType="num">
                                      <p:cBhvr>
                                        <p:cTn id="7" dur="1" fill="hold"/>
                                        <p:tgtEl>
                                          <p:spTgt spid="3277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2774">
                                            <p:txEl>
                                              <p:pRg st="0" end="0"/>
                                            </p:txEl>
                                          </p:spTgt>
                                        </p:tgtEl>
                                        <p:attrNameLst>
                                          <p:attrName>style.visibility</p:attrName>
                                        </p:attrNameLst>
                                      </p:cBhvr>
                                      <p:to>
                                        <p:strVal val="visible"/>
                                      </p:to>
                                    </p:set>
                                    <p:anim to="" calcmode="lin" valueType="num">
                                      <p:cBhvr>
                                        <p:cTn id="10" dur="1" fill="hold"/>
                                        <p:tgtEl>
                                          <p:spTgt spid="32774">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2776"/>
                                        </p:tgtEl>
                                        <p:attrNameLst>
                                          <p:attrName>style.visibility</p:attrName>
                                        </p:attrNameLst>
                                      </p:cBhvr>
                                      <p:to>
                                        <p:strVal val="visible"/>
                                      </p:to>
                                    </p:set>
                                    <p:anim to="" calcmode="lin" valueType="num">
                                      <p:cBhvr>
                                        <p:cTn id="13" dur="1" fill="hold"/>
                                        <p:tgtEl>
                                          <p:spTgt spid="32776"/>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2774">
                                            <p:txEl>
                                              <p:pRg st="1" end="1"/>
                                            </p:txEl>
                                          </p:spTgt>
                                        </p:tgtEl>
                                        <p:attrNameLst>
                                          <p:attrName>style.visibility</p:attrName>
                                        </p:attrNameLst>
                                      </p:cBhvr>
                                      <p:to>
                                        <p:strVal val="visible"/>
                                      </p:to>
                                    </p:set>
                                    <p:anim to="" calcmode="lin" valueType="num">
                                      <p:cBhvr>
                                        <p:cTn id="16" dur="1" fill="hold"/>
                                        <p:tgtEl>
                                          <p:spTgt spid="32774">
                                            <p:txEl>
                                              <p:pRg st="1" end="1"/>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32775">
                                            <p:txEl>
                                              <p:pRg st="0" end="0"/>
                                            </p:txEl>
                                          </p:spTgt>
                                        </p:tgtEl>
                                        <p:attrNameLst>
                                          <p:attrName>style.visibility</p:attrName>
                                        </p:attrNameLst>
                                      </p:cBhvr>
                                      <p:to>
                                        <p:strVal val="visible"/>
                                      </p:to>
                                    </p:set>
                                    <p:anim to="" calcmode="lin" valueType="num">
                                      <p:cBhvr>
                                        <p:cTn id="19" dur="1" fill="hold"/>
                                        <p:tgtEl>
                                          <p:spTgt spid="32775">
                                            <p:txEl>
                                              <p:pRg st="0" end="0"/>
                                            </p:txEl>
                                          </p:spTgt>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32774">
                                            <p:txEl>
                                              <p:pRg st="3" end="3"/>
                                            </p:txEl>
                                          </p:spTgt>
                                        </p:tgtEl>
                                        <p:attrNameLst>
                                          <p:attrName>style.visibility</p:attrName>
                                        </p:attrNameLst>
                                      </p:cBhvr>
                                      <p:to>
                                        <p:strVal val="visible"/>
                                      </p:to>
                                    </p:set>
                                    <p:anim to="" calcmode="lin" valueType="num">
                                      <p:cBhvr>
                                        <p:cTn id="22" dur="1" fill="hold"/>
                                        <p:tgtEl>
                                          <p:spTgt spid="32774">
                                            <p:txEl>
                                              <p:pRg st="3" end="3"/>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32774">
                                            <p:txEl>
                                              <p:pRg st="2" end="2"/>
                                            </p:txEl>
                                          </p:spTgt>
                                        </p:tgtEl>
                                        <p:attrNameLst>
                                          <p:attrName>style.visibility</p:attrName>
                                        </p:attrNameLst>
                                      </p:cBhvr>
                                      <p:to>
                                        <p:strVal val="visible"/>
                                      </p:to>
                                    </p:set>
                                    <p:anim to="" calcmode="lin" valueType="num">
                                      <p:cBhvr>
                                        <p:cTn id="25" dur="1" fill="hold"/>
                                        <p:tgtEl>
                                          <p:spTgt spid="32774">
                                            <p:txEl>
                                              <p:pRg st="2" end="2"/>
                                            </p:txEl>
                                          </p:spTgt>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32772"/>
                                        </p:tgtEl>
                                        <p:attrNameLst>
                                          <p:attrName>style.visibility</p:attrName>
                                        </p:attrNameLst>
                                      </p:cBhvr>
                                      <p:to>
                                        <p:strVal val="visible"/>
                                      </p:to>
                                    </p:set>
                                    <p:anim to="" calcmode="lin" valueType="num">
                                      <p:cBhvr>
                                        <p:cTn id="28" dur="1" fill="hold"/>
                                        <p:tgtEl>
                                          <p:spTgt spid="3277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Alberta Map"/>
          <p:cNvPicPr>
            <a:picLocks noChangeAspect="1" noChangeArrowheads="1"/>
          </p:cNvPicPr>
          <p:nvPr/>
        </p:nvPicPr>
        <p:blipFill>
          <a:blip r:embed="rId2" cstate="print">
            <a:lum bright="70000" contrast="-90000"/>
          </a:blip>
          <a:srcRect/>
          <a:stretch>
            <a:fillRect/>
          </a:stretch>
        </p:blipFill>
        <p:spPr bwMode="auto">
          <a:xfrm>
            <a:off x="0" y="0"/>
            <a:ext cx="9144000" cy="6886575"/>
          </a:xfrm>
          <a:prstGeom prst="rect">
            <a:avLst/>
          </a:prstGeom>
          <a:noFill/>
          <a:ln w="9525">
            <a:noFill/>
            <a:miter lim="800000"/>
            <a:headEnd/>
            <a:tailEnd/>
          </a:ln>
        </p:spPr>
      </p:pic>
      <p:sp>
        <p:nvSpPr>
          <p:cNvPr id="33798" name="Text Box 6"/>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chemeClr val="accent2"/>
                </a:solidFill>
                <a:latin typeface="Times New Roman" pitchFamily="18" charset="0"/>
              </a:rPr>
              <a:t>Should Alberta Separate From Canada?</a:t>
            </a:r>
          </a:p>
        </p:txBody>
      </p:sp>
      <p:pic>
        <p:nvPicPr>
          <p:cNvPr id="33799" name="Picture 7"/>
          <p:cNvPicPr>
            <a:picLocks noChangeAspect="1" noChangeArrowheads="1"/>
          </p:cNvPicPr>
          <p:nvPr/>
        </p:nvPicPr>
        <p:blipFill>
          <a:blip r:embed="rId3" cstate="print"/>
          <a:srcRect/>
          <a:stretch>
            <a:fillRect/>
          </a:stretch>
        </p:blipFill>
        <p:spPr bwMode="auto">
          <a:xfrm>
            <a:off x="2209800" y="1473200"/>
            <a:ext cx="4772025" cy="5308600"/>
          </a:xfrm>
          <a:prstGeom prst="rect">
            <a:avLst/>
          </a:prstGeom>
          <a:noFill/>
          <a:ln w="9525">
            <a:noFill/>
            <a:miter lim="800000"/>
            <a:headEnd/>
            <a:tailEnd/>
          </a:ln>
        </p:spPr>
      </p:pic>
      <p:sp>
        <p:nvSpPr>
          <p:cNvPr id="33800" name="Text Box 8"/>
          <p:cNvSpPr txBox="1">
            <a:spLocks noChangeArrowheads="1"/>
          </p:cNvSpPr>
          <p:nvPr/>
        </p:nvSpPr>
        <p:spPr bwMode="auto">
          <a:xfrm>
            <a:off x="2286000" y="1066800"/>
            <a:ext cx="4648200" cy="3968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Pros and Cons of Alberta Separation</a:t>
            </a:r>
          </a:p>
        </p:txBody>
      </p:sp>
      <p:sp>
        <p:nvSpPr>
          <p:cNvPr id="33801" name="Text Box 9"/>
          <p:cNvSpPr txBox="1">
            <a:spLocks noChangeArrowheads="1"/>
          </p:cNvSpPr>
          <p:nvPr/>
        </p:nvSpPr>
        <p:spPr bwMode="auto">
          <a:xfrm>
            <a:off x="3048000" y="1447800"/>
            <a:ext cx="838200" cy="36671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Pros</a:t>
            </a:r>
            <a:r>
              <a:rPr lang="en-US" sz="1400" b="1">
                <a:latin typeface="Times New Roman" pitchFamily="18" charset="0"/>
              </a:rPr>
              <a:t> </a:t>
            </a:r>
          </a:p>
        </p:txBody>
      </p:sp>
      <p:sp>
        <p:nvSpPr>
          <p:cNvPr id="33802" name="Text Box 10"/>
          <p:cNvSpPr txBox="1">
            <a:spLocks noChangeArrowheads="1"/>
          </p:cNvSpPr>
          <p:nvPr/>
        </p:nvSpPr>
        <p:spPr bwMode="auto">
          <a:xfrm>
            <a:off x="5334000" y="1447800"/>
            <a:ext cx="838200" cy="36671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Cons </a:t>
            </a:r>
          </a:p>
        </p:txBody>
      </p:sp>
      <p:sp>
        <p:nvSpPr>
          <p:cNvPr id="33803" name="Text Box 11"/>
          <p:cNvSpPr txBox="1">
            <a:spLocks noChangeArrowheads="1"/>
          </p:cNvSpPr>
          <p:nvPr/>
        </p:nvSpPr>
        <p:spPr bwMode="auto">
          <a:xfrm>
            <a:off x="228600" y="2895600"/>
            <a:ext cx="1828800" cy="2014538"/>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After making a similar chart, brainstorm both positive and negative responses to the above question</a:t>
            </a:r>
          </a:p>
        </p:txBody>
      </p:sp>
      <p:pic>
        <p:nvPicPr>
          <p:cNvPr id="33805" name="Picture 13" descr="spaf_logo"/>
          <p:cNvPicPr>
            <a:picLocks noChangeAspect="1" noChangeArrowheads="1"/>
          </p:cNvPicPr>
          <p:nvPr/>
        </p:nvPicPr>
        <p:blipFill>
          <a:blip r:embed="rId4" cstate="print"/>
          <a:srcRect/>
          <a:stretch>
            <a:fillRect/>
          </a:stretch>
        </p:blipFill>
        <p:spPr bwMode="auto">
          <a:xfrm>
            <a:off x="7159625" y="1828800"/>
            <a:ext cx="1831975"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3798">
                                            <p:txEl>
                                              <p:pRg st="0" end="0"/>
                                            </p:txEl>
                                          </p:spTgt>
                                        </p:tgtEl>
                                        <p:attrNameLst>
                                          <p:attrName>style.visibility</p:attrName>
                                        </p:attrNameLst>
                                      </p:cBhvr>
                                      <p:to>
                                        <p:strVal val="visible"/>
                                      </p:to>
                                    </p:set>
                                    <p:anim to="" calcmode="lin" valueType="num">
                                      <p:cBhvr>
                                        <p:cTn id="7" dur="1" fill="hold"/>
                                        <p:tgtEl>
                                          <p:spTgt spid="33798">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3797"/>
                                        </p:tgtEl>
                                        <p:attrNameLst>
                                          <p:attrName>style.visibility</p:attrName>
                                        </p:attrNameLst>
                                      </p:cBhvr>
                                      <p:to>
                                        <p:strVal val="visible"/>
                                      </p:to>
                                    </p:set>
                                    <p:anim to="" calcmode="lin" valueType="num">
                                      <p:cBhvr>
                                        <p:cTn id="10" dur="1" fill="hold"/>
                                        <p:tgtEl>
                                          <p:spTgt spid="33797"/>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3799"/>
                                        </p:tgtEl>
                                        <p:attrNameLst>
                                          <p:attrName>style.visibility</p:attrName>
                                        </p:attrNameLst>
                                      </p:cBhvr>
                                      <p:to>
                                        <p:strVal val="visible"/>
                                      </p:to>
                                    </p:set>
                                    <p:anim to="" calcmode="lin" valueType="num">
                                      <p:cBhvr>
                                        <p:cTn id="13" dur="1" fill="hold"/>
                                        <p:tgtEl>
                                          <p:spTgt spid="33799"/>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3800">
                                            <p:txEl>
                                              <p:pRg st="0" end="0"/>
                                            </p:txEl>
                                          </p:spTgt>
                                        </p:tgtEl>
                                        <p:attrNameLst>
                                          <p:attrName>style.visibility</p:attrName>
                                        </p:attrNameLst>
                                      </p:cBhvr>
                                      <p:to>
                                        <p:strVal val="visible"/>
                                      </p:to>
                                    </p:set>
                                    <p:anim to="" calcmode="lin" valueType="num">
                                      <p:cBhvr>
                                        <p:cTn id="16" dur="1" fill="hold"/>
                                        <p:tgtEl>
                                          <p:spTgt spid="33800">
                                            <p:txEl>
                                              <p:pRg st="0" end="0"/>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33801">
                                            <p:txEl>
                                              <p:pRg st="0" end="0"/>
                                            </p:txEl>
                                          </p:spTgt>
                                        </p:tgtEl>
                                        <p:attrNameLst>
                                          <p:attrName>style.visibility</p:attrName>
                                        </p:attrNameLst>
                                      </p:cBhvr>
                                      <p:to>
                                        <p:strVal val="visible"/>
                                      </p:to>
                                    </p:set>
                                    <p:anim to="" calcmode="lin" valueType="num">
                                      <p:cBhvr>
                                        <p:cTn id="19" dur="1" fill="hold"/>
                                        <p:tgtEl>
                                          <p:spTgt spid="33801">
                                            <p:txEl>
                                              <p:pRg st="0" end="0"/>
                                            </p:txEl>
                                          </p:spTgt>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33802">
                                            <p:txEl>
                                              <p:pRg st="0" end="0"/>
                                            </p:txEl>
                                          </p:spTgt>
                                        </p:tgtEl>
                                        <p:attrNameLst>
                                          <p:attrName>style.visibility</p:attrName>
                                        </p:attrNameLst>
                                      </p:cBhvr>
                                      <p:to>
                                        <p:strVal val="visible"/>
                                      </p:to>
                                    </p:set>
                                    <p:anim to="" calcmode="lin" valueType="num">
                                      <p:cBhvr>
                                        <p:cTn id="22" dur="1" fill="hold"/>
                                        <p:tgtEl>
                                          <p:spTgt spid="33802">
                                            <p:txEl>
                                              <p:pRg st="0" end="0"/>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33803">
                                            <p:txEl>
                                              <p:pRg st="0" end="0"/>
                                            </p:txEl>
                                          </p:spTgt>
                                        </p:tgtEl>
                                        <p:attrNameLst>
                                          <p:attrName>style.visibility</p:attrName>
                                        </p:attrNameLst>
                                      </p:cBhvr>
                                      <p:to>
                                        <p:strVal val="visible"/>
                                      </p:to>
                                    </p:set>
                                    <p:anim to="" calcmode="lin" valueType="num">
                                      <p:cBhvr>
                                        <p:cTn id="25" dur="1" fill="hold"/>
                                        <p:tgtEl>
                                          <p:spTgt spid="33803">
                                            <p:txEl>
                                              <p:pRg st="0" end="0"/>
                                            </p:txEl>
                                          </p:spTgt>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33805"/>
                                        </p:tgtEl>
                                        <p:attrNameLst>
                                          <p:attrName>style.visibility</p:attrName>
                                        </p:attrNameLst>
                                      </p:cBhvr>
                                      <p:to>
                                        <p:strVal val="visible"/>
                                      </p:to>
                                    </p:set>
                                    <p:anim to="" calcmode="lin" valueType="num">
                                      <p:cBhvr>
                                        <p:cTn id="28" dur="1" fill="hold"/>
                                        <p:tgtEl>
                                          <p:spTgt spid="3380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051307_3_lr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1747" name="Text Box 3"/>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chemeClr val="accent2"/>
                </a:solidFill>
                <a:latin typeface="Times New Roman" pitchFamily="18" charset="0"/>
              </a:rPr>
              <a:t>Contending Loyalties in Québec</a:t>
            </a:r>
          </a:p>
        </p:txBody>
      </p:sp>
      <p:sp>
        <p:nvSpPr>
          <p:cNvPr id="31748" name="Text Box 4"/>
          <p:cNvSpPr txBox="1">
            <a:spLocks noChangeArrowheads="1"/>
          </p:cNvSpPr>
          <p:nvPr/>
        </p:nvSpPr>
        <p:spPr bwMode="auto">
          <a:xfrm>
            <a:off x="0" y="2181225"/>
            <a:ext cx="9144000" cy="3013075"/>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Read page 76</a:t>
            </a:r>
          </a:p>
          <a:p>
            <a:pPr algn="ctr">
              <a:spcBef>
                <a:spcPct val="50000"/>
              </a:spcBef>
            </a:pPr>
            <a:r>
              <a:rPr lang="en-US" sz="2400" b="1">
                <a:latin typeface="Times New Roman" pitchFamily="18" charset="0"/>
              </a:rPr>
              <a:t>Looking for additional arguments in support or against Québec sovereignty</a:t>
            </a:r>
          </a:p>
          <a:p>
            <a:pPr algn="ctr">
              <a:spcBef>
                <a:spcPct val="50000"/>
              </a:spcBef>
            </a:pPr>
            <a:r>
              <a:rPr lang="en-US" sz="2400" b="1">
                <a:latin typeface="Times New Roman" pitchFamily="18" charset="0"/>
              </a:rPr>
              <a:t>Add them to your chart</a:t>
            </a:r>
          </a:p>
          <a:p>
            <a:pPr algn="ctr">
              <a:spcBef>
                <a:spcPct val="50000"/>
              </a:spcBef>
            </a:pPr>
            <a:endParaRPr lang="en-US" sz="2400" b="1">
              <a:latin typeface="Times New Roman" pitchFamily="18" charset="0"/>
            </a:endParaRPr>
          </a:p>
          <a:p>
            <a:pPr algn="ctr">
              <a:spcBef>
                <a:spcPct val="50000"/>
              </a:spcBef>
            </a:pPr>
            <a:r>
              <a:rPr lang="en-US" sz="2400" b="1">
                <a:latin typeface="Times New Roman" pitchFamily="18" charset="0"/>
              </a:rPr>
              <a:t>Take a few minutes and complete the </a:t>
            </a:r>
            <a:r>
              <a:rPr lang="en-US" sz="2400" b="1" i="1">
                <a:latin typeface="Times New Roman" pitchFamily="18" charset="0"/>
              </a:rPr>
              <a:t>Reflect and Respond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to="" calcmode="lin" valueType="num">
                                      <p:cBhvr>
                                        <p:cTn id="7" dur="1" fill="hold"/>
                                        <p:tgtEl>
                                          <p:spTgt spid="31747">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1748">
                                            <p:txEl>
                                              <p:pRg st="0" end="0"/>
                                            </p:txEl>
                                          </p:spTgt>
                                        </p:tgtEl>
                                        <p:attrNameLst>
                                          <p:attrName>style.visibility</p:attrName>
                                        </p:attrNameLst>
                                      </p:cBhvr>
                                      <p:to>
                                        <p:strVal val="visible"/>
                                      </p:to>
                                    </p:set>
                                    <p:anim to="" calcmode="lin" valueType="num">
                                      <p:cBhvr>
                                        <p:cTn id="10" dur="1" fill="hold"/>
                                        <p:tgtEl>
                                          <p:spTgt spid="31748">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1748">
                                            <p:txEl>
                                              <p:pRg st="1" end="1"/>
                                            </p:txEl>
                                          </p:spTgt>
                                        </p:tgtEl>
                                        <p:attrNameLst>
                                          <p:attrName>style.visibility</p:attrName>
                                        </p:attrNameLst>
                                      </p:cBhvr>
                                      <p:to>
                                        <p:strVal val="visible"/>
                                      </p:to>
                                    </p:set>
                                    <p:anim to="" calcmode="lin" valueType="num">
                                      <p:cBhvr>
                                        <p:cTn id="13" dur="1" fill="hold"/>
                                        <p:tgtEl>
                                          <p:spTgt spid="31748">
                                            <p:txEl>
                                              <p:pRg st="1" end="1"/>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1748">
                                            <p:txEl>
                                              <p:pRg st="2" end="2"/>
                                            </p:txEl>
                                          </p:spTgt>
                                        </p:tgtEl>
                                        <p:attrNameLst>
                                          <p:attrName>style.visibility</p:attrName>
                                        </p:attrNameLst>
                                      </p:cBhvr>
                                      <p:to>
                                        <p:strVal val="visible"/>
                                      </p:to>
                                    </p:set>
                                    <p:anim to="" calcmode="lin" valueType="num">
                                      <p:cBhvr>
                                        <p:cTn id="16" dur="1" fill="hold"/>
                                        <p:tgtEl>
                                          <p:spTgt spid="31748">
                                            <p:txEl>
                                              <p:pRg st="2" end="2"/>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31748">
                                            <p:txEl>
                                              <p:pRg st="4" end="4"/>
                                            </p:txEl>
                                          </p:spTgt>
                                        </p:tgtEl>
                                        <p:attrNameLst>
                                          <p:attrName>style.visibility</p:attrName>
                                        </p:attrNameLst>
                                      </p:cBhvr>
                                      <p:to>
                                        <p:strVal val="visible"/>
                                      </p:to>
                                    </p:set>
                                    <p:anim to="" calcmode="lin" valueType="num">
                                      <p:cBhvr>
                                        <p:cTn id="21" dur="1" fill="hold"/>
                                        <p:tgtEl>
                                          <p:spTgt spid="31748">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Ezine"/>
          <p:cNvPicPr>
            <a:picLocks noChangeAspect="1" noChangeArrowheads="1"/>
          </p:cNvPicPr>
          <p:nvPr/>
        </p:nvPicPr>
        <p:blipFill>
          <a:blip r:embed="rId2" cstate="print">
            <a:lum bright="70000" contrast="-70000"/>
          </a:blip>
          <a:srcRect/>
          <a:stretch>
            <a:fillRect/>
          </a:stretch>
        </p:blipFill>
        <p:spPr bwMode="auto">
          <a:xfrm>
            <a:off x="0" y="228600"/>
            <a:ext cx="9144000" cy="6629400"/>
          </a:xfrm>
          <a:prstGeom prst="rect">
            <a:avLst/>
          </a:prstGeom>
          <a:noFill/>
          <a:ln w="9525">
            <a:noFill/>
            <a:miter lim="800000"/>
            <a:headEnd/>
            <a:tailEnd/>
          </a:ln>
        </p:spPr>
      </p:pic>
      <p:sp>
        <p:nvSpPr>
          <p:cNvPr id="34819" name="Rectangle 3"/>
          <p:cNvSpPr>
            <a:spLocks noGrp="1" noChangeArrowheads="1"/>
          </p:cNvSpPr>
          <p:nvPr>
            <p:ph type="title"/>
          </p:nvPr>
        </p:nvSpPr>
        <p:spPr>
          <a:noFill/>
        </p:spPr>
        <p:txBody>
          <a:bodyPr/>
          <a:lstStyle/>
          <a:p>
            <a:pPr eaLnBrk="1" hangingPunct="1"/>
            <a:r>
              <a:rPr lang="en-US" b="1" smtClean="0">
                <a:solidFill>
                  <a:schemeClr val="accent2"/>
                </a:solidFill>
                <a:latin typeface="Times New Roman" pitchFamily="18" charset="0"/>
              </a:rPr>
              <a:t>And Finally…</a:t>
            </a:r>
          </a:p>
        </p:txBody>
      </p:sp>
      <p:sp>
        <p:nvSpPr>
          <p:cNvPr id="34820" name="Rectangle 4"/>
          <p:cNvSpPr>
            <a:spLocks noChangeArrowheads="1"/>
          </p:cNvSpPr>
          <p:nvPr/>
        </p:nvSpPr>
        <p:spPr bwMode="auto">
          <a:xfrm>
            <a:off x="0" y="2133600"/>
            <a:ext cx="9144000" cy="3013075"/>
          </a:xfrm>
          <a:prstGeom prst="rect">
            <a:avLst/>
          </a:prstGeom>
          <a:noFill/>
          <a:ln w="9525" algn="ctr">
            <a:noFill/>
            <a:miter lim="800000"/>
            <a:headEnd/>
            <a:tailEnd/>
          </a:ln>
        </p:spPr>
        <p:txBody>
          <a:bodyPr>
            <a:spAutoFit/>
          </a:bodyPr>
          <a:lstStyle/>
          <a:p>
            <a:pPr algn="ctr"/>
            <a:r>
              <a:rPr lang="en-US" sz="2400" b="1">
                <a:latin typeface="Times New Roman" pitchFamily="18" charset="0"/>
              </a:rPr>
              <a:t>Continue with your </a:t>
            </a:r>
            <a:r>
              <a:rPr lang="en-US" sz="2400" b="1">
                <a:solidFill>
                  <a:schemeClr val="accent2"/>
                </a:solidFill>
                <a:latin typeface="Times New Roman" pitchFamily="18" charset="0"/>
              </a:rPr>
              <a:t>list</a:t>
            </a:r>
            <a:r>
              <a:rPr lang="en-US" sz="2400" b="1">
                <a:latin typeface="Times New Roman" pitchFamily="18" charset="0"/>
              </a:rPr>
              <a:t> of terms from this chapter, which include… </a:t>
            </a:r>
          </a:p>
          <a:p>
            <a:pPr algn="ctr"/>
            <a:endParaRPr lang="en-US" sz="2400" b="1">
              <a:latin typeface="Times New Roman" pitchFamily="18" charset="0"/>
            </a:endParaRPr>
          </a:p>
          <a:p>
            <a:pPr algn="ctr"/>
            <a:r>
              <a:rPr lang="en-US" sz="2400" b="1">
                <a:latin typeface="Times New Roman" pitchFamily="18" charset="0"/>
              </a:rPr>
              <a:t>Any term/phrase/concept that would be considered important in helping you with your …</a:t>
            </a:r>
          </a:p>
          <a:p>
            <a:pPr algn="ctr"/>
            <a:endParaRPr lang="en-US" sz="2400" b="1">
              <a:latin typeface="Times New Roman" pitchFamily="18" charset="0"/>
            </a:endParaRPr>
          </a:p>
          <a:p>
            <a:pPr algn="ctr"/>
            <a:r>
              <a:rPr lang="en-US" sz="2400" b="1">
                <a:solidFill>
                  <a:schemeClr val="accent2"/>
                </a:solidFill>
                <a:latin typeface="Times New Roman" pitchFamily="18" charset="0"/>
              </a:rPr>
              <a:t>E-Zine</a:t>
            </a:r>
          </a:p>
          <a:p>
            <a:pPr algn="ctr"/>
            <a:endParaRPr lang="en-US" sz="2400" b="1">
              <a:solidFill>
                <a:schemeClr val="accent2"/>
              </a:solidFill>
              <a:latin typeface="Times New Roman" pitchFamily="18" charset="0"/>
            </a:endParaRPr>
          </a:p>
          <a:p>
            <a:pPr algn="ctr"/>
            <a:r>
              <a:rPr lang="en-US" sz="2400" b="1">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4819"/>
                                        </p:tgtEl>
                                        <p:attrNameLst>
                                          <p:attrName>style.visibility</p:attrName>
                                        </p:attrNameLst>
                                      </p:cBhvr>
                                      <p:to>
                                        <p:strVal val="visible"/>
                                      </p:to>
                                    </p:set>
                                    <p:anim to="" calcmode="lin" valueType="num">
                                      <p:cBhvr>
                                        <p:cTn id="7" dur="1" fill="hold"/>
                                        <p:tgtEl>
                                          <p:spTgt spid="34819"/>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4820"/>
                                        </p:tgtEl>
                                        <p:attrNameLst>
                                          <p:attrName>style.visibility</p:attrName>
                                        </p:attrNameLst>
                                      </p:cBhvr>
                                      <p:to>
                                        <p:strVal val="visible"/>
                                      </p:to>
                                    </p:set>
                                    <p:anim to="" calcmode="lin" valueType="num">
                                      <p:cBhvr>
                                        <p:cTn id="10" dur="1" fill="hold"/>
                                        <p:tgtEl>
                                          <p:spTgt spid="3482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348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oyal1.gif]"/>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4099" name="Rectangle 3"/>
          <p:cNvSpPr>
            <a:spLocks noChangeArrowheads="1"/>
          </p:cNvSpPr>
          <p:nvPr/>
        </p:nvSpPr>
        <p:spPr bwMode="auto">
          <a:xfrm>
            <a:off x="0" y="76200"/>
            <a:ext cx="9144000" cy="1143000"/>
          </a:xfrm>
          <a:prstGeom prst="rect">
            <a:avLst/>
          </a:prstGeom>
          <a:noFill/>
          <a:ln w="9525">
            <a:noFill/>
            <a:miter lim="800000"/>
            <a:headEnd/>
            <a:tailEnd/>
          </a:ln>
        </p:spPr>
        <p:txBody>
          <a:bodyPr anchor="ctr"/>
          <a:lstStyle/>
          <a:p>
            <a:pPr algn="ctr"/>
            <a:r>
              <a:rPr lang="en-US" sz="4400" b="1">
                <a:solidFill>
                  <a:srgbClr val="FF3300"/>
                </a:solidFill>
                <a:latin typeface="Times New Roman" pitchFamily="18" charset="0"/>
              </a:rPr>
              <a:t>How Do Nationalist Loyalties Shape People’s Choices?</a:t>
            </a:r>
          </a:p>
        </p:txBody>
      </p:sp>
      <p:sp>
        <p:nvSpPr>
          <p:cNvPr id="4100" name="Text Box 4"/>
          <p:cNvSpPr txBox="1">
            <a:spLocks noChangeArrowheads="1"/>
          </p:cNvSpPr>
          <p:nvPr/>
        </p:nvSpPr>
        <p:spPr bwMode="auto">
          <a:xfrm>
            <a:off x="0" y="1676400"/>
            <a:ext cx="9144000" cy="3968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Read the Introduction on page 64, including the </a:t>
            </a:r>
            <a:r>
              <a:rPr lang="en-US" sz="2000" b="1" i="1">
                <a:latin typeface="Times New Roman" pitchFamily="18" charset="0"/>
              </a:rPr>
              <a:t>Activity</a:t>
            </a:r>
            <a:endParaRPr lang="en-US" sz="2000" b="1">
              <a:latin typeface="Times New Roman" pitchFamily="18" charset="0"/>
            </a:endParaRPr>
          </a:p>
        </p:txBody>
      </p:sp>
      <p:pic>
        <p:nvPicPr>
          <p:cNvPr id="4101" name="Picture 5"/>
          <p:cNvPicPr>
            <a:picLocks noChangeAspect="1" noChangeArrowheads="1"/>
          </p:cNvPicPr>
          <p:nvPr/>
        </p:nvPicPr>
        <p:blipFill>
          <a:blip r:embed="rId3" cstate="print"/>
          <a:srcRect/>
          <a:stretch>
            <a:fillRect/>
          </a:stretch>
        </p:blipFill>
        <p:spPr bwMode="auto">
          <a:xfrm>
            <a:off x="609600" y="2743200"/>
            <a:ext cx="2855913" cy="2924175"/>
          </a:xfrm>
          <a:prstGeom prst="rect">
            <a:avLst/>
          </a:prstGeom>
          <a:noFill/>
          <a:ln w="9525">
            <a:noFill/>
            <a:miter lim="800000"/>
            <a:headEnd/>
            <a:tailEnd/>
          </a:ln>
        </p:spPr>
      </p:pic>
      <p:sp>
        <p:nvSpPr>
          <p:cNvPr id="4102" name="Text Box 6"/>
          <p:cNvSpPr txBox="1">
            <a:spLocks noChangeArrowheads="1"/>
          </p:cNvSpPr>
          <p:nvPr/>
        </p:nvSpPr>
        <p:spPr bwMode="auto">
          <a:xfrm>
            <a:off x="3886200" y="2955925"/>
            <a:ext cx="3505200" cy="22256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Create a similar example that illustrates your own loyalties</a:t>
            </a:r>
          </a:p>
          <a:p>
            <a:pPr algn="ctr">
              <a:spcBef>
                <a:spcPct val="50000"/>
              </a:spcBef>
            </a:pPr>
            <a:endParaRPr lang="en-US" sz="2000" b="1">
              <a:latin typeface="Times New Roman" pitchFamily="18" charset="0"/>
            </a:endParaRPr>
          </a:p>
          <a:p>
            <a:pPr algn="ctr">
              <a:spcBef>
                <a:spcPct val="50000"/>
              </a:spcBef>
            </a:pPr>
            <a:r>
              <a:rPr lang="en-US" sz="2000" b="1">
                <a:latin typeface="Times New Roman" pitchFamily="18" charset="0"/>
              </a:rPr>
              <a:t>When you’re finished, rank you loyalties in order of importance to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to="" calcmode="lin" valueType="num">
                                      <p:cBhvr>
                                        <p:cTn id="7" dur="1" fill="hold"/>
                                        <p:tgtEl>
                                          <p:spTgt spid="4098"/>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100">
                                            <p:txEl>
                                              <p:pRg st="0" end="0"/>
                                            </p:txEl>
                                          </p:spTgt>
                                        </p:tgtEl>
                                        <p:attrNameLst>
                                          <p:attrName>style.visibility</p:attrName>
                                        </p:attrNameLst>
                                      </p:cBhvr>
                                      <p:to>
                                        <p:strVal val="visible"/>
                                      </p:to>
                                    </p:set>
                                    <p:anim to="" calcmode="lin" valueType="num">
                                      <p:cBhvr>
                                        <p:cTn id="10" dur="1" fill="hold"/>
                                        <p:tgtEl>
                                          <p:spTgt spid="4100">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 to="" calcmode="lin" valueType="num">
                                      <p:cBhvr>
                                        <p:cTn id="13" dur="1" fill="hold"/>
                                        <p:tgtEl>
                                          <p:spTgt spid="4099">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4101"/>
                                        </p:tgtEl>
                                        <p:attrNameLst>
                                          <p:attrName>style.visibility</p:attrName>
                                        </p:attrNameLst>
                                      </p:cBhvr>
                                      <p:to>
                                        <p:strVal val="visible"/>
                                      </p:to>
                                    </p:set>
                                    <p:anim to="" calcmode="lin" valueType="num">
                                      <p:cBhvr>
                                        <p:cTn id="18" dur="1" fill="hold"/>
                                        <p:tgtEl>
                                          <p:spTgt spid="4101"/>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4102">
                                            <p:txEl>
                                              <p:pRg st="0" end="0"/>
                                            </p:txEl>
                                          </p:spTgt>
                                        </p:tgtEl>
                                        <p:attrNameLst>
                                          <p:attrName>style.visibility</p:attrName>
                                        </p:attrNameLst>
                                      </p:cBhvr>
                                      <p:to>
                                        <p:strVal val="visible"/>
                                      </p:to>
                                    </p:set>
                                    <p:anim to="" calcmode="lin" valueType="num">
                                      <p:cBhvr>
                                        <p:cTn id="21" dur="1" fill="hold"/>
                                        <p:tgtEl>
                                          <p:spTgt spid="4102">
                                            <p:txEl>
                                              <p:pRg st="0" end="0"/>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4102">
                                            <p:txEl>
                                              <p:pRg st="2" end="2"/>
                                            </p:txEl>
                                          </p:spTgt>
                                        </p:tgtEl>
                                        <p:attrNameLst>
                                          <p:attrName>style.visibility</p:attrName>
                                        </p:attrNameLst>
                                      </p:cBhvr>
                                      <p:to>
                                        <p:strVal val="visible"/>
                                      </p:to>
                                    </p:set>
                                    <p:anim to="" calcmode="lin" valueType="num">
                                      <p:cBhvr>
                                        <p:cTn id="24" dur="1" fill="hold"/>
                                        <p:tgtEl>
                                          <p:spTgt spid="4102">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sacrifice_wno"/>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35845" name="Picture 5"/>
          <p:cNvPicPr>
            <a:picLocks noChangeAspect="1" noChangeArrowheads="1"/>
          </p:cNvPicPr>
          <p:nvPr/>
        </p:nvPicPr>
        <p:blipFill>
          <a:blip r:embed="rId3" cstate="print"/>
          <a:srcRect/>
          <a:stretch>
            <a:fillRect/>
          </a:stretch>
        </p:blipFill>
        <p:spPr bwMode="auto">
          <a:xfrm>
            <a:off x="533400" y="1447800"/>
            <a:ext cx="3138488" cy="1924050"/>
          </a:xfrm>
          <a:prstGeom prst="rect">
            <a:avLst/>
          </a:prstGeom>
          <a:noFill/>
          <a:ln w="9525">
            <a:noFill/>
            <a:miter lim="800000"/>
            <a:headEnd/>
            <a:tailEnd/>
          </a:ln>
        </p:spPr>
      </p:pic>
      <p:sp>
        <p:nvSpPr>
          <p:cNvPr id="35846" name="Text Box 6"/>
          <p:cNvSpPr txBox="1">
            <a:spLocks noChangeArrowheads="1"/>
          </p:cNvSpPr>
          <p:nvPr/>
        </p:nvSpPr>
        <p:spPr bwMode="auto">
          <a:xfrm>
            <a:off x="4114800" y="5105400"/>
            <a:ext cx="4267200" cy="1512888"/>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Write out this concept (page 77) and its related meanings in your notebook</a:t>
            </a:r>
          </a:p>
          <a:p>
            <a:pPr algn="ctr">
              <a:spcBef>
                <a:spcPct val="50000"/>
              </a:spcBef>
            </a:pPr>
            <a:endParaRPr lang="en-US" sz="800" b="1">
              <a:latin typeface="Times New Roman" pitchFamily="18" charset="0"/>
            </a:endParaRPr>
          </a:p>
          <a:p>
            <a:pPr algn="ctr">
              <a:spcBef>
                <a:spcPct val="50000"/>
              </a:spcBef>
            </a:pPr>
            <a:r>
              <a:rPr lang="en-US" b="1">
                <a:latin typeface="Times New Roman" pitchFamily="18" charset="0"/>
              </a:rPr>
              <a:t>Can you think of two or three examples of a</a:t>
            </a:r>
            <a:r>
              <a:rPr lang="en-US" b="1">
                <a:solidFill>
                  <a:schemeClr val="accent2"/>
                </a:solidFill>
                <a:latin typeface="Times New Roman" pitchFamily="18" charset="0"/>
              </a:rPr>
              <a:t> treaty, apology </a:t>
            </a:r>
            <a:r>
              <a:rPr lang="en-US" b="1">
                <a:latin typeface="Times New Roman" pitchFamily="18" charset="0"/>
              </a:rPr>
              <a:t>or</a:t>
            </a:r>
            <a:r>
              <a:rPr lang="en-US" b="1">
                <a:solidFill>
                  <a:schemeClr val="accent2"/>
                </a:solidFill>
                <a:latin typeface="Times New Roman" pitchFamily="18" charset="0"/>
              </a:rPr>
              <a:t> settlement?</a:t>
            </a:r>
            <a:endParaRPr lang="en-US" b="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5846">
                                            <p:txEl>
                                              <p:pRg st="0" end="0"/>
                                            </p:txEl>
                                          </p:spTgt>
                                        </p:tgtEl>
                                        <p:attrNameLst>
                                          <p:attrName>style.visibility</p:attrName>
                                        </p:attrNameLst>
                                      </p:cBhvr>
                                      <p:to>
                                        <p:strVal val="visible"/>
                                      </p:to>
                                    </p:set>
                                    <p:anim to="" calcmode="lin" valueType="num">
                                      <p:cBhvr>
                                        <p:cTn id="7" dur="1" fill="hold"/>
                                        <p:tgtEl>
                                          <p:spTgt spid="35846">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5845"/>
                                        </p:tgtEl>
                                        <p:attrNameLst>
                                          <p:attrName>style.visibility</p:attrName>
                                        </p:attrNameLst>
                                      </p:cBhvr>
                                      <p:to>
                                        <p:strVal val="visible"/>
                                      </p:to>
                                    </p:set>
                                    <p:anim to="" calcmode="lin" valueType="num">
                                      <p:cBhvr>
                                        <p:cTn id="10" dur="1" fill="hold"/>
                                        <p:tgtEl>
                                          <p:spTgt spid="3584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5842"/>
                                        </p:tgtEl>
                                        <p:attrNameLst>
                                          <p:attrName>style.visibility</p:attrName>
                                        </p:attrNameLst>
                                      </p:cBhvr>
                                      <p:to>
                                        <p:strVal val="visible"/>
                                      </p:to>
                                    </p:set>
                                    <p:anim to="" calcmode="lin" valueType="num">
                                      <p:cBhvr>
                                        <p:cTn id="13" dur="1" fill="hold"/>
                                        <p:tgtEl>
                                          <p:spTgt spid="35842"/>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35846">
                                            <p:txEl>
                                              <p:pRg st="2" end="2"/>
                                            </p:txEl>
                                          </p:spTgt>
                                        </p:tgtEl>
                                        <p:attrNameLst>
                                          <p:attrName>style.visibility</p:attrName>
                                        </p:attrNameLst>
                                      </p:cBhvr>
                                      <p:to>
                                        <p:strVal val="visible"/>
                                      </p:to>
                                    </p:set>
                                    <p:anim to="" calcmode="lin" valueType="num">
                                      <p:cBhvr>
                                        <p:cTn id="18" dur="1" fill="hold"/>
                                        <p:tgtEl>
                                          <p:spTgt spid="35846">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6866" name="Picture 2" descr="sacrifice_wno"/>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6868" name="Text Box 4"/>
          <p:cNvSpPr txBox="1">
            <a:spLocks noChangeArrowheads="1"/>
          </p:cNvSpPr>
          <p:nvPr/>
        </p:nvSpPr>
        <p:spPr bwMode="auto">
          <a:xfrm>
            <a:off x="0" y="838200"/>
            <a:ext cx="9144000" cy="5183188"/>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Read the following:</a:t>
            </a:r>
          </a:p>
          <a:p>
            <a:pPr algn="ctr">
              <a:spcBef>
                <a:spcPct val="50000"/>
              </a:spcBef>
            </a:pPr>
            <a:endParaRPr lang="en-US" sz="800" b="1">
              <a:latin typeface="Times New Roman" pitchFamily="18" charset="0"/>
            </a:endParaRPr>
          </a:p>
          <a:p>
            <a:pPr algn="ctr"/>
            <a:r>
              <a:rPr lang="en-US" sz="2000" b="1">
                <a:solidFill>
                  <a:schemeClr val="accent2"/>
                </a:solidFill>
                <a:latin typeface="Times New Roman" pitchFamily="18" charset="0"/>
              </a:rPr>
              <a:t>Self-determination is a right which belongs to peoples. It does not belong to states. It is a right of all peoples. It is universal and non-divisible; that is, either you have it or you do not. It is not a right that is given to peoples by someone else. Please understand, you may have to fight to exercise this right, but you do not negotiate for the right of self-determination because it is yours already.</a:t>
            </a:r>
          </a:p>
          <a:p>
            <a:pPr algn="ctr"/>
            <a:endParaRPr lang="en-US" sz="2000" b="1" i="1">
              <a:solidFill>
                <a:schemeClr val="accent2"/>
              </a:solidFill>
              <a:latin typeface="Times New Roman" pitchFamily="18" charset="0"/>
            </a:endParaRPr>
          </a:p>
          <a:p>
            <a:pPr algn="ctr"/>
            <a:r>
              <a:rPr lang="en-US" i="1">
                <a:latin typeface="Times New Roman" pitchFamily="18" charset="0"/>
              </a:rPr>
              <a:t>Matthew Coon Come, Cree leader and former grand chief of the Assembly of First Nations</a:t>
            </a:r>
          </a:p>
          <a:p>
            <a:pPr algn="ctr"/>
            <a:endParaRPr lang="en-US" sz="2000" b="1" i="1">
              <a:solidFill>
                <a:schemeClr val="accent2"/>
              </a:solidFill>
              <a:latin typeface="Times New Roman" pitchFamily="18" charset="0"/>
            </a:endParaRPr>
          </a:p>
          <a:p>
            <a:pPr algn="ctr">
              <a:spcBef>
                <a:spcPct val="50000"/>
              </a:spcBef>
            </a:pPr>
            <a:r>
              <a:rPr lang="en-US" sz="2000" b="1">
                <a:latin typeface="Times New Roman" pitchFamily="18" charset="0"/>
              </a:rPr>
              <a:t>Do you agree with Coon Come’s thoughts?</a:t>
            </a:r>
          </a:p>
          <a:p>
            <a:pPr algn="ctr">
              <a:spcBef>
                <a:spcPct val="50000"/>
              </a:spcBef>
            </a:pPr>
            <a:r>
              <a:rPr lang="en-US" sz="2000" b="1">
                <a:latin typeface="Times New Roman" pitchFamily="18" charset="0"/>
              </a:rPr>
              <a:t>Does his position have consequences for individuals?  For peoples?                      For governments?  What might these consequences be?</a:t>
            </a:r>
          </a:p>
          <a:p>
            <a:pPr algn="ctr">
              <a:spcBef>
                <a:spcPct val="50000"/>
              </a:spcBef>
            </a:pPr>
            <a:r>
              <a:rPr lang="en-US" sz="2000" b="1">
                <a:latin typeface="Times New Roman" pitchFamily="18" charset="0"/>
              </a:rPr>
              <a:t>Who should be responsible for protecting the right to self-determination?</a:t>
            </a:r>
          </a:p>
          <a:p>
            <a:pPr algn="ctr">
              <a:spcBef>
                <a:spcPct val="50000"/>
              </a:spcBef>
            </a:pPr>
            <a:endParaRPr lang="en-US" sz="2000" b="1">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6868">
                                            <p:txEl>
                                              <p:pRg st="0" end="0"/>
                                            </p:txEl>
                                          </p:spTgt>
                                        </p:tgtEl>
                                        <p:attrNameLst>
                                          <p:attrName>style.visibility</p:attrName>
                                        </p:attrNameLst>
                                      </p:cBhvr>
                                      <p:to>
                                        <p:strVal val="visible"/>
                                      </p:to>
                                    </p:set>
                                    <p:anim to="" calcmode="lin" valueType="num">
                                      <p:cBhvr>
                                        <p:cTn id="7" dur="1" fill="hold"/>
                                        <p:tgtEl>
                                          <p:spTgt spid="36868">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6868">
                                            <p:txEl>
                                              <p:pRg st="2" end="2"/>
                                            </p:txEl>
                                          </p:spTgt>
                                        </p:tgtEl>
                                        <p:attrNameLst>
                                          <p:attrName>style.visibility</p:attrName>
                                        </p:attrNameLst>
                                      </p:cBhvr>
                                      <p:to>
                                        <p:strVal val="visible"/>
                                      </p:to>
                                    </p:set>
                                    <p:anim to="" calcmode="lin" valueType="num">
                                      <p:cBhvr>
                                        <p:cTn id="10" dur="1" fill="hold"/>
                                        <p:tgtEl>
                                          <p:spTgt spid="36868">
                                            <p:txEl>
                                              <p:pRg st="2" end="2"/>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6868">
                                            <p:txEl>
                                              <p:pRg st="4" end="4"/>
                                            </p:txEl>
                                          </p:spTgt>
                                        </p:tgtEl>
                                        <p:attrNameLst>
                                          <p:attrName>style.visibility</p:attrName>
                                        </p:attrNameLst>
                                      </p:cBhvr>
                                      <p:to>
                                        <p:strVal val="visible"/>
                                      </p:to>
                                    </p:set>
                                    <p:anim to="" calcmode="lin" valueType="num">
                                      <p:cBhvr>
                                        <p:cTn id="13" dur="1" fill="hold"/>
                                        <p:tgtEl>
                                          <p:spTgt spid="36868">
                                            <p:txEl>
                                              <p:pRg st="4" end="4"/>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6866"/>
                                        </p:tgtEl>
                                        <p:attrNameLst>
                                          <p:attrName>style.visibility</p:attrName>
                                        </p:attrNameLst>
                                      </p:cBhvr>
                                      <p:to>
                                        <p:strVal val="visible"/>
                                      </p:to>
                                    </p:set>
                                    <p:anim to="" calcmode="lin" valueType="num">
                                      <p:cBhvr>
                                        <p:cTn id="16" dur="1" fill="hold"/>
                                        <p:tgtEl>
                                          <p:spTgt spid="36866"/>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36868">
                                            <p:txEl>
                                              <p:pRg st="6" end="6"/>
                                            </p:txEl>
                                          </p:spTgt>
                                        </p:tgtEl>
                                        <p:attrNameLst>
                                          <p:attrName>style.visibility</p:attrName>
                                        </p:attrNameLst>
                                      </p:cBhvr>
                                      <p:to>
                                        <p:strVal val="visible"/>
                                      </p:to>
                                    </p:set>
                                    <p:anim to="" calcmode="lin" valueType="num">
                                      <p:cBhvr>
                                        <p:cTn id="21" dur="1" fill="hold"/>
                                        <p:tgtEl>
                                          <p:spTgt spid="36868">
                                            <p:txEl>
                                              <p:pRg st="6" end="6"/>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36868">
                                            <p:txEl>
                                              <p:pRg st="7" end="7"/>
                                            </p:txEl>
                                          </p:spTgt>
                                        </p:tgtEl>
                                        <p:attrNameLst>
                                          <p:attrName>style.visibility</p:attrName>
                                        </p:attrNameLst>
                                      </p:cBhvr>
                                      <p:to>
                                        <p:strVal val="visible"/>
                                      </p:to>
                                    </p:set>
                                    <p:anim to="" calcmode="lin" valueType="num">
                                      <p:cBhvr>
                                        <p:cTn id="26" dur="1" fill="hold"/>
                                        <p:tgtEl>
                                          <p:spTgt spid="36868">
                                            <p:txEl>
                                              <p:pRg st="7" end="7"/>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36868">
                                            <p:txEl>
                                              <p:pRg st="8" end="8"/>
                                            </p:txEl>
                                          </p:spTgt>
                                        </p:tgtEl>
                                        <p:attrNameLst>
                                          <p:attrName>style.visibility</p:attrName>
                                        </p:attrNameLst>
                                      </p:cBhvr>
                                      <p:to>
                                        <p:strVal val="visible"/>
                                      </p:to>
                                    </p:set>
                                    <p:anim to="" calcmode="lin" valueType="num">
                                      <p:cBhvr>
                                        <p:cTn id="31" dur="1" fill="hold"/>
                                        <p:tgtEl>
                                          <p:spTgt spid="36868">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sacrifice_wno"/>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7891" name="Rectangle 3"/>
          <p:cNvSpPr>
            <a:spLocks noChangeArrowheads="1"/>
          </p:cNvSpPr>
          <p:nvPr/>
        </p:nvSpPr>
        <p:spPr bwMode="auto">
          <a:xfrm>
            <a:off x="0" y="76200"/>
            <a:ext cx="9144000" cy="1143000"/>
          </a:xfrm>
          <a:prstGeom prst="rect">
            <a:avLst/>
          </a:prstGeom>
          <a:noFill/>
          <a:ln w="9525">
            <a:noFill/>
            <a:miter lim="800000"/>
            <a:headEnd/>
            <a:tailEnd/>
          </a:ln>
        </p:spPr>
        <p:txBody>
          <a:bodyPr anchor="ctr"/>
          <a:lstStyle/>
          <a:p>
            <a:pPr algn="ctr"/>
            <a:r>
              <a:rPr lang="en-US" sz="4000" b="1">
                <a:solidFill>
                  <a:srgbClr val="FF3300"/>
                </a:solidFill>
                <a:latin typeface="Times New Roman" pitchFamily="18" charset="0"/>
              </a:rPr>
              <a:t>How Have People Reconciled Contending Nationalist Loyalties?</a:t>
            </a:r>
          </a:p>
        </p:txBody>
      </p:sp>
      <p:sp>
        <p:nvSpPr>
          <p:cNvPr id="37894" name="Text Box 6"/>
          <p:cNvSpPr txBox="1">
            <a:spLocks noChangeArrowheads="1"/>
          </p:cNvSpPr>
          <p:nvPr/>
        </p:nvSpPr>
        <p:spPr bwMode="auto">
          <a:xfrm>
            <a:off x="0" y="2181225"/>
            <a:ext cx="9144000" cy="2465388"/>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Read the opening two paragraphs on page 77</a:t>
            </a:r>
          </a:p>
          <a:p>
            <a:pPr algn="ctr">
              <a:spcBef>
                <a:spcPct val="50000"/>
              </a:spcBef>
            </a:pPr>
            <a:endParaRPr lang="en-US" sz="2400" b="1">
              <a:latin typeface="Times New Roman" pitchFamily="18" charset="0"/>
            </a:endParaRPr>
          </a:p>
          <a:p>
            <a:pPr algn="ctr">
              <a:spcBef>
                <a:spcPct val="50000"/>
              </a:spcBef>
            </a:pPr>
            <a:r>
              <a:rPr lang="en-US" sz="2400" b="1">
                <a:solidFill>
                  <a:schemeClr val="accent2"/>
                </a:solidFill>
                <a:latin typeface="Times New Roman" pitchFamily="18" charset="0"/>
              </a:rPr>
              <a:t>Can you think of a few examples of situations that may lead to a need for reconciliation?</a:t>
            </a:r>
          </a:p>
          <a:p>
            <a:pPr algn="ctr">
              <a:spcBef>
                <a:spcPct val="50000"/>
              </a:spcBef>
            </a:pPr>
            <a:r>
              <a:rPr lang="en-US" sz="2400" b="1">
                <a:solidFill>
                  <a:schemeClr val="accent2"/>
                </a:solidFill>
                <a:latin typeface="Times New Roman" pitchFamily="18" charset="0"/>
              </a:rPr>
              <a:t>How were or could they have been reconciled?</a:t>
            </a:r>
            <a:endParaRPr lang="en-US" sz="2400" b="1" i="1">
              <a:solidFill>
                <a:schemeClr val="accent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7891"/>
                                        </p:tgtEl>
                                        <p:attrNameLst>
                                          <p:attrName>style.visibility</p:attrName>
                                        </p:attrNameLst>
                                      </p:cBhvr>
                                      <p:to>
                                        <p:strVal val="visible"/>
                                      </p:to>
                                    </p:set>
                                    <p:anim to="" calcmode="lin" valueType="num">
                                      <p:cBhvr>
                                        <p:cTn id="7" dur="1" fill="hold"/>
                                        <p:tgtEl>
                                          <p:spTgt spid="37891"/>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7890"/>
                                        </p:tgtEl>
                                        <p:attrNameLst>
                                          <p:attrName>style.visibility</p:attrName>
                                        </p:attrNameLst>
                                      </p:cBhvr>
                                      <p:to>
                                        <p:strVal val="visible"/>
                                      </p:to>
                                    </p:set>
                                    <p:anim to="" calcmode="lin" valueType="num">
                                      <p:cBhvr>
                                        <p:cTn id="10" dur="1" fill="hold"/>
                                        <p:tgtEl>
                                          <p:spTgt spid="37890"/>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7894">
                                            <p:txEl>
                                              <p:pRg st="0" end="0"/>
                                            </p:txEl>
                                          </p:spTgt>
                                        </p:tgtEl>
                                        <p:attrNameLst>
                                          <p:attrName>style.visibility</p:attrName>
                                        </p:attrNameLst>
                                      </p:cBhvr>
                                      <p:to>
                                        <p:strVal val="visible"/>
                                      </p:to>
                                    </p:set>
                                    <p:anim to="" calcmode="lin" valueType="num">
                                      <p:cBhvr>
                                        <p:cTn id="13" dur="1" fill="hold"/>
                                        <p:tgtEl>
                                          <p:spTgt spid="37894">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37894">
                                            <p:txEl>
                                              <p:pRg st="2" end="2"/>
                                            </p:txEl>
                                          </p:spTgt>
                                        </p:tgtEl>
                                        <p:attrNameLst>
                                          <p:attrName>style.visibility</p:attrName>
                                        </p:attrNameLst>
                                      </p:cBhvr>
                                      <p:to>
                                        <p:strVal val="visible"/>
                                      </p:to>
                                    </p:set>
                                    <p:anim to="" calcmode="lin" valueType="num">
                                      <p:cBhvr>
                                        <p:cTn id="18" dur="1" fill="hold"/>
                                        <p:tgtEl>
                                          <p:spTgt spid="37894">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7894">
                                            <p:txEl>
                                              <p:pRg st="3" end="3"/>
                                            </p:txEl>
                                          </p:spTgt>
                                        </p:tgtEl>
                                        <p:attrNameLst>
                                          <p:attrName>style.visibility</p:attrName>
                                        </p:attrNameLst>
                                      </p:cBhvr>
                                      <p:to>
                                        <p:strVal val="visible"/>
                                      </p:to>
                                    </p:set>
                                    <p:anim to="" calcmode="lin" valueType="num">
                                      <p:cBhvr>
                                        <p:cTn id="23" dur="1" fill="hold"/>
                                        <p:tgtEl>
                                          <p:spTgt spid="37894">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Fig3-14_p82.jpg"/>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38915" name="Picture 3" descr="Fig3-14_p82.jpg"/>
          <p:cNvPicPr>
            <a:picLocks noChangeAspect="1" noChangeArrowheads="1"/>
          </p:cNvPicPr>
          <p:nvPr/>
        </p:nvPicPr>
        <p:blipFill>
          <a:blip r:embed="rId3" cstate="print"/>
          <a:srcRect/>
          <a:stretch>
            <a:fillRect/>
          </a:stretch>
        </p:blipFill>
        <p:spPr bwMode="auto">
          <a:xfrm>
            <a:off x="2228850" y="838200"/>
            <a:ext cx="4686300" cy="2867025"/>
          </a:xfrm>
          <a:prstGeom prst="rect">
            <a:avLst/>
          </a:prstGeom>
          <a:noFill/>
          <a:ln w="9525">
            <a:noFill/>
            <a:miter lim="800000"/>
            <a:headEnd/>
            <a:tailEnd/>
          </a:ln>
        </p:spPr>
      </p:pic>
      <p:sp>
        <p:nvSpPr>
          <p:cNvPr id="38916" name="Rectangle 4"/>
          <p:cNvSpPr>
            <a:spLocks noChangeArrowheads="1"/>
          </p:cNvSpPr>
          <p:nvPr/>
        </p:nvSpPr>
        <p:spPr bwMode="auto">
          <a:xfrm>
            <a:off x="0" y="3886200"/>
            <a:ext cx="9144000" cy="2563813"/>
          </a:xfrm>
          <a:prstGeom prst="rect">
            <a:avLst/>
          </a:prstGeom>
          <a:noFill/>
          <a:ln w="9525">
            <a:noFill/>
            <a:miter lim="800000"/>
            <a:headEnd/>
            <a:tailEnd/>
          </a:ln>
        </p:spPr>
        <p:txBody>
          <a:bodyPr anchor="ctr">
            <a:spAutoFit/>
          </a:bodyPr>
          <a:lstStyle/>
          <a:p>
            <a:pPr algn="ctr"/>
            <a:r>
              <a:rPr lang="en-US" b="1">
                <a:latin typeface="Times New Roman" pitchFamily="18" charset="0"/>
              </a:rPr>
              <a:t>This could arguably be Canada’s most famous picture. The Oka Crisis was a land dispute between the Mohawk nation and the town of Oka, Quebec which began on March 11 1990, and lasted until September 26, 1990</a:t>
            </a:r>
          </a:p>
          <a:p>
            <a:pPr algn="ctr"/>
            <a:endParaRPr lang="en-US" b="1">
              <a:latin typeface="Times New Roman" pitchFamily="18" charset="0"/>
            </a:endParaRPr>
          </a:p>
          <a:p>
            <a:pPr algn="ctr"/>
            <a:r>
              <a:rPr lang="en-US" b="1">
                <a:latin typeface="Times New Roman" pitchFamily="18" charset="0"/>
              </a:rPr>
              <a:t>What ideas make this picture so powerful? </a:t>
            </a:r>
          </a:p>
          <a:p>
            <a:pPr algn="ctr"/>
            <a:r>
              <a:rPr lang="en-US" b="1">
                <a:latin typeface="Times New Roman" pitchFamily="18" charset="0"/>
              </a:rPr>
              <a:t> </a:t>
            </a:r>
          </a:p>
          <a:p>
            <a:pPr algn="ctr"/>
            <a:r>
              <a:rPr lang="en-US" b="1">
                <a:latin typeface="Times New Roman" pitchFamily="18" charset="0"/>
              </a:rPr>
              <a:t>What contending loyalties are displayed?</a:t>
            </a:r>
          </a:p>
          <a:p>
            <a:pPr algn="ctr"/>
            <a:endParaRPr lang="en-US" b="1">
              <a:latin typeface="Times New Roman" pitchFamily="18" charset="0"/>
            </a:endParaRPr>
          </a:p>
          <a:p>
            <a:pPr algn="ctr"/>
            <a:r>
              <a:rPr lang="en-US" b="1">
                <a:latin typeface="Times New Roman" pitchFamily="18" charset="0"/>
                <a:hlinkClick r:id="rId4"/>
              </a:rPr>
              <a:t>The Oka Crisis</a:t>
            </a:r>
            <a:endParaRPr lang="en-US" b="1">
              <a:latin typeface="Times New Roman" pitchFamily="18" charset="0"/>
            </a:endParaRPr>
          </a:p>
        </p:txBody>
      </p:sp>
      <p:sp>
        <p:nvSpPr>
          <p:cNvPr id="38917" name="Text Box 5"/>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chemeClr val="accent2"/>
                </a:solidFill>
                <a:latin typeface="Times New Roman" pitchFamily="18" charset="0"/>
              </a:rPr>
              <a:t>Oka</a:t>
            </a:r>
          </a:p>
        </p:txBody>
      </p:sp>
      <p:pic>
        <p:nvPicPr>
          <p:cNvPr id="8" name="10 year anniversary of Oka - CBC Archives_WMV V9.wmv">
            <a:hlinkClick r:id="" action="ppaction://media"/>
          </p:cNvPr>
          <p:cNvPicPr>
            <a:picLocks noRot="1" noChangeAspect="1"/>
          </p:cNvPicPr>
          <p:nvPr>
            <a:videoFile r:link="rId1"/>
          </p:nvPr>
        </p:nvPicPr>
        <p:blipFill>
          <a:blip r:embed="rId5" cstate="print"/>
          <a:srcRect/>
          <a:stretch>
            <a:fillRect/>
          </a:stretch>
        </p:blipFill>
        <p:spPr bwMode="auto">
          <a:xfrm>
            <a:off x="533400" y="5410200"/>
            <a:ext cx="1219200" cy="914400"/>
          </a:xfrm>
          <a:prstGeom prst="rect">
            <a:avLst/>
          </a:prstGeom>
          <a:noFill/>
          <a:ln w="9525">
            <a:noFill/>
            <a:miter lim="800000"/>
            <a:headEnd/>
            <a:tailEnd/>
          </a:ln>
        </p:spPr>
      </p:pic>
      <p:sp>
        <p:nvSpPr>
          <p:cNvPr id="10" name="TextBox 9"/>
          <p:cNvSpPr txBox="1">
            <a:spLocks noChangeArrowheads="1"/>
          </p:cNvSpPr>
          <p:nvPr/>
        </p:nvSpPr>
        <p:spPr bwMode="auto">
          <a:xfrm>
            <a:off x="685800" y="6324600"/>
            <a:ext cx="838200" cy="246063"/>
          </a:xfrm>
          <a:prstGeom prst="rect">
            <a:avLst/>
          </a:prstGeom>
          <a:noFill/>
          <a:ln w="9525">
            <a:noFill/>
            <a:miter lim="800000"/>
            <a:headEnd/>
            <a:tailEnd/>
          </a:ln>
        </p:spPr>
        <p:txBody>
          <a:bodyPr>
            <a:spAutoFit/>
          </a:bodyPr>
          <a:lstStyle/>
          <a:p>
            <a:pPr algn="ctr"/>
            <a:r>
              <a:rPr lang="en-US" sz="1000" b="1">
                <a:latin typeface="Times New Roman" pitchFamily="18" charset="0"/>
                <a:cs typeface="Times New Roman" pitchFamily="18" charset="0"/>
              </a:rPr>
              <a:t>13:00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8915"/>
                                        </p:tgtEl>
                                        <p:attrNameLst>
                                          <p:attrName>style.visibility</p:attrName>
                                        </p:attrNameLst>
                                      </p:cBhvr>
                                      <p:to>
                                        <p:strVal val="visible"/>
                                      </p:to>
                                    </p:set>
                                    <p:anim to="" calcmode="lin" valueType="num">
                                      <p:cBhvr>
                                        <p:cTn id="7" dur="1" fill="hold"/>
                                        <p:tgtEl>
                                          <p:spTgt spid="3891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8914"/>
                                        </p:tgtEl>
                                        <p:attrNameLst>
                                          <p:attrName>style.visibility</p:attrName>
                                        </p:attrNameLst>
                                      </p:cBhvr>
                                      <p:to>
                                        <p:strVal val="visible"/>
                                      </p:to>
                                    </p:set>
                                    <p:anim to="" calcmode="lin" valueType="num">
                                      <p:cBhvr>
                                        <p:cTn id="10" dur="1" fill="hold"/>
                                        <p:tgtEl>
                                          <p:spTgt spid="38914"/>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8916">
                                            <p:txEl>
                                              <p:pRg st="0" end="0"/>
                                            </p:txEl>
                                          </p:spTgt>
                                        </p:tgtEl>
                                        <p:attrNameLst>
                                          <p:attrName>style.visibility</p:attrName>
                                        </p:attrNameLst>
                                      </p:cBhvr>
                                      <p:to>
                                        <p:strVal val="visible"/>
                                      </p:to>
                                    </p:set>
                                    <p:anim to="" calcmode="lin" valueType="num">
                                      <p:cBhvr>
                                        <p:cTn id="13" dur="1" fill="hold"/>
                                        <p:tgtEl>
                                          <p:spTgt spid="38916">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38916">
                                            <p:txEl>
                                              <p:pRg st="2" end="2"/>
                                            </p:txEl>
                                          </p:spTgt>
                                        </p:tgtEl>
                                        <p:attrNameLst>
                                          <p:attrName>style.visibility</p:attrName>
                                        </p:attrNameLst>
                                      </p:cBhvr>
                                      <p:to>
                                        <p:strVal val="visible"/>
                                      </p:to>
                                    </p:set>
                                    <p:anim to="" calcmode="lin" valueType="num">
                                      <p:cBhvr>
                                        <p:cTn id="18" dur="1" fill="hold"/>
                                        <p:tgtEl>
                                          <p:spTgt spid="38916">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8916">
                                            <p:txEl>
                                              <p:pRg st="3" end="3"/>
                                            </p:txEl>
                                          </p:spTgt>
                                        </p:tgtEl>
                                        <p:attrNameLst>
                                          <p:attrName>style.visibility</p:attrName>
                                        </p:attrNameLst>
                                      </p:cBhvr>
                                      <p:to>
                                        <p:strVal val="visible"/>
                                      </p:to>
                                    </p:set>
                                    <p:anim to="" calcmode="lin" valueType="num">
                                      <p:cBhvr>
                                        <p:cTn id="23" dur="1" fill="hold"/>
                                        <p:tgtEl>
                                          <p:spTgt spid="38916">
                                            <p:txEl>
                                              <p:pRg st="3" end="3"/>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38916">
                                            <p:txEl>
                                              <p:pRg st="4" end="4"/>
                                            </p:txEl>
                                          </p:spTgt>
                                        </p:tgtEl>
                                        <p:attrNameLst>
                                          <p:attrName>style.visibility</p:attrName>
                                        </p:attrNameLst>
                                      </p:cBhvr>
                                      <p:to>
                                        <p:strVal val="visible"/>
                                      </p:to>
                                    </p:set>
                                    <p:anim to="" calcmode="lin" valueType="num">
                                      <p:cBhvr>
                                        <p:cTn id="28" dur="1" fill="hold"/>
                                        <p:tgtEl>
                                          <p:spTgt spid="38916">
                                            <p:txEl>
                                              <p:pRg st="4" end="4"/>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38916">
                                            <p:txEl>
                                              <p:pRg st="6" end="6"/>
                                            </p:txEl>
                                          </p:spTgt>
                                        </p:tgtEl>
                                        <p:attrNameLst>
                                          <p:attrName>style.visibility</p:attrName>
                                        </p:attrNameLst>
                                      </p:cBhvr>
                                      <p:to>
                                        <p:strVal val="visible"/>
                                      </p:to>
                                    </p:set>
                                    <p:anim to="" calcmode="lin" valueType="num">
                                      <p:cBhvr>
                                        <p:cTn id="33" dur="1" fill="hold"/>
                                        <p:tgtEl>
                                          <p:spTgt spid="38916">
                                            <p:txEl>
                                              <p:pRg st="6" end="6"/>
                                            </p:txEl>
                                          </p:spTgt>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38917">
                                            <p:txEl>
                                              <p:pRg st="0" end="0"/>
                                            </p:txEl>
                                          </p:spTgt>
                                        </p:tgtEl>
                                        <p:attrNameLst>
                                          <p:attrName>style.visibility</p:attrName>
                                        </p:attrNameLst>
                                      </p:cBhvr>
                                      <p:to>
                                        <p:strVal val="visible"/>
                                      </p:to>
                                    </p:set>
                                    <p:anim to="" calcmode="lin" valueType="num">
                                      <p:cBhvr>
                                        <p:cTn id="36" dur="1" fill="hold"/>
                                        <p:tgtEl>
                                          <p:spTgt spid="38917">
                                            <p:txEl>
                                              <p:pRg st="0" end="0"/>
                                            </p:txEl>
                                          </p:spTgt>
                                        </p:tgtEl>
                                        <p:attrNameLst>
                                          <p:attrName/>
                                        </p:attrNameLst>
                                      </p:cBhvr>
                                    </p:anim>
                                  </p:childTnLst>
                                </p:cTn>
                              </p:par>
                              <p:par>
                                <p:cTn id="37" presetID="24"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to="" calcmode="lin" valueType="num">
                                      <p:cBhvr>
                                        <p:cTn id="39" dur="1" fill="hold"/>
                                        <p:tgtEl>
                                          <p:spTgt spid="8"/>
                                        </p:tgtEl>
                                        <p:attrNameLst>
                                          <p:attrName/>
                                        </p:attrNameLst>
                                      </p:cBhvr>
                                    </p:anim>
                                  </p:childTnLst>
                                </p:cTn>
                              </p:par>
                              <p:par>
                                <p:cTn id="40" presetID="24"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 to="" calcmode="lin" valueType="num">
                                      <p:cBhvr>
                                        <p:cTn id="42"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43"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titlephoto"/>
          <p:cNvPicPr>
            <a:picLocks noChangeAspect="1" noChangeArrowheads="1"/>
          </p:cNvPicPr>
          <p:nvPr/>
        </p:nvPicPr>
        <p:blipFill>
          <a:blip r:embed="rId2" cstate="print">
            <a:lum bright="70000" contrast="-70000"/>
          </a:blip>
          <a:srcRect/>
          <a:stretch>
            <a:fillRect/>
          </a:stretch>
        </p:blipFill>
        <p:spPr bwMode="auto">
          <a:xfrm>
            <a:off x="0" y="46038"/>
            <a:ext cx="9144000" cy="6811962"/>
          </a:xfrm>
          <a:prstGeom prst="rect">
            <a:avLst/>
          </a:prstGeom>
          <a:noFill/>
          <a:ln w="9525">
            <a:noFill/>
            <a:miter lim="800000"/>
            <a:headEnd/>
            <a:tailEnd/>
          </a:ln>
        </p:spPr>
      </p:pic>
      <p:sp>
        <p:nvSpPr>
          <p:cNvPr id="39939" name="Text Box 3"/>
          <p:cNvSpPr txBox="1">
            <a:spLocks noChangeArrowheads="1"/>
          </p:cNvSpPr>
          <p:nvPr/>
        </p:nvSpPr>
        <p:spPr bwMode="auto">
          <a:xfrm>
            <a:off x="0" y="1895475"/>
            <a:ext cx="9144000" cy="4003675"/>
          </a:xfrm>
          <a:prstGeom prst="rect">
            <a:avLst/>
          </a:prstGeom>
          <a:noFill/>
          <a:ln w="9525">
            <a:noFill/>
            <a:miter lim="800000"/>
            <a:headEnd/>
            <a:tailEnd/>
          </a:ln>
        </p:spPr>
        <p:txBody>
          <a:bodyPr>
            <a:spAutoFit/>
          </a:bodyPr>
          <a:lstStyle/>
          <a:p>
            <a:pPr algn="ctr"/>
            <a:r>
              <a:rPr lang="en-US" sz="1600" b="1">
                <a:latin typeface="Times New Roman" pitchFamily="18" charset="0"/>
              </a:rPr>
              <a:t>Momentarily, you will be numbered off </a:t>
            </a:r>
            <a:r>
              <a:rPr lang="en-US" sz="1600" b="1" i="1">
                <a:solidFill>
                  <a:schemeClr val="hlink"/>
                </a:solidFill>
                <a:latin typeface="Times New Roman" pitchFamily="18" charset="0"/>
              </a:rPr>
              <a:t>one</a:t>
            </a:r>
            <a:r>
              <a:rPr lang="en-US" sz="1600" b="1">
                <a:solidFill>
                  <a:schemeClr val="hlink"/>
                </a:solidFill>
                <a:latin typeface="Times New Roman" pitchFamily="18" charset="0"/>
              </a:rPr>
              <a:t> </a:t>
            </a:r>
            <a:r>
              <a:rPr lang="en-US" sz="1600" b="1" i="1">
                <a:solidFill>
                  <a:schemeClr val="hlink"/>
                </a:solidFill>
                <a:latin typeface="Times New Roman" pitchFamily="18" charset="0"/>
              </a:rPr>
              <a:t>through</a:t>
            </a:r>
            <a:r>
              <a:rPr lang="en-US" sz="1600" b="1">
                <a:solidFill>
                  <a:schemeClr val="hlink"/>
                </a:solidFill>
                <a:latin typeface="Times New Roman" pitchFamily="18" charset="0"/>
              </a:rPr>
              <a:t> </a:t>
            </a:r>
            <a:r>
              <a:rPr lang="en-US" sz="1600" b="1" i="1">
                <a:solidFill>
                  <a:schemeClr val="hlink"/>
                </a:solidFill>
                <a:latin typeface="Times New Roman" pitchFamily="18" charset="0"/>
              </a:rPr>
              <a:t>four</a:t>
            </a:r>
            <a:r>
              <a:rPr lang="en-US" sz="1600" b="1">
                <a:latin typeface="Times New Roman" pitchFamily="18" charset="0"/>
              </a:rPr>
              <a:t>.  Each of you will go to one of the four assigned EXPERT groups and complete a brief summary. You will have approximately 15-20 minutes to do this.</a:t>
            </a:r>
          </a:p>
          <a:p>
            <a:pPr algn="ctr"/>
            <a:endParaRPr lang="en-US" sz="1600" b="1">
              <a:latin typeface="Times New Roman" pitchFamily="18" charset="0"/>
            </a:endParaRPr>
          </a:p>
          <a:p>
            <a:pPr algn="ctr"/>
            <a:endParaRPr lang="en-US" sz="1600" b="1">
              <a:latin typeface="Times New Roman" pitchFamily="18" charset="0"/>
            </a:endParaRPr>
          </a:p>
          <a:p>
            <a:pPr algn="ctr"/>
            <a:endParaRPr lang="en-US" sz="1600" b="1">
              <a:latin typeface="Times New Roman" pitchFamily="18" charset="0"/>
            </a:endParaRPr>
          </a:p>
          <a:p>
            <a:pPr lvl="1" algn="ctr"/>
            <a:r>
              <a:rPr lang="en-US" sz="1600" b="1">
                <a:latin typeface="Times New Roman" pitchFamily="18" charset="0"/>
              </a:rPr>
              <a:t>#1 – </a:t>
            </a:r>
            <a:r>
              <a:rPr lang="en-US" sz="1600" b="1" i="1">
                <a:latin typeface="Times New Roman" pitchFamily="18" charset="0"/>
              </a:rPr>
              <a:t>Oka Crisis (Page 77)</a:t>
            </a:r>
          </a:p>
          <a:p>
            <a:pPr lvl="1" algn="ctr"/>
            <a:r>
              <a:rPr lang="en-US" sz="1600" b="1">
                <a:latin typeface="Times New Roman" pitchFamily="18" charset="0"/>
              </a:rPr>
              <a:t>#2 – </a:t>
            </a:r>
            <a:r>
              <a:rPr lang="en-US" sz="1600" b="1" i="1">
                <a:latin typeface="Times New Roman" pitchFamily="18" charset="0"/>
              </a:rPr>
              <a:t>The Royal Commission on Aboriginal Peoples (Page 78)</a:t>
            </a:r>
          </a:p>
          <a:p>
            <a:pPr lvl="1" algn="ctr"/>
            <a:r>
              <a:rPr lang="en-US" sz="1600" b="1">
                <a:latin typeface="Times New Roman" pitchFamily="18" charset="0"/>
              </a:rPr>
              <a:t>#3 – </a:t>
            </a:r>
            <a:r>
              <a:rPr lang="en-US" sz="1600" b="1" i="1">
                <a:latin typeface="Times New Roman" pitchFamily="18" charset="0"/>
              </a:rPr>
              <a:t>Statement of Reconciliation (Page 79)</a:t>
            </a:r>
          </a:p>
          <a:p>
            <a:pPr lvl="1" algn="ctr"/>
            <a:r>
              <a:rPr lang="en-US" sz="1600" b="1" i="1">
                <a:latin typeface="Times New Roman" pitchFamily="18" charset="0"/>
              </a:rPr>
              <a:t>#4 – Land Claims (Page 80)</a:t>
            </a:r>
          </a:p>
          <a:p>
            <a:pPr algn="ctr"/>
            <a:endParaRPr lang="en-US" sz="1600" b="1">
              <a:latin typeface="Times New Roman" pitchFamily="18" charset="0"/>
            </a:endParaRPr>
          </a:p>
          <a:p>
            <a:pPr algn="ctr"/>
            <a:endParaRPr lang="en-US" sz="1600" b="1">
              <a:latin typeface="Times New Roman" pitchFamily="18" charset="0"/>
            </a:endParaRPr>
          </a:p>
          <a:p>
            <a:pPr algn="ctr"/>
            <a:endParaRPr lang="en-US" sz="1600" b="1">
              <a:latin typeface="Times New Roman" pitchFamily="18" charset="0"/>
            </a:endParaRPr>
          </a:p>
          <a:p>
            <a:pPr algn="ctr"/>
            <a:r>
              <a:rPr lang="en-US" sz="1600" b="1">
                <a:latin typeface="Times New Roman" pitchFamily="18" charset="0"/>
              </a:rPr>
              <a:t>When finished, return to your original group of four and share your EXPERTISE with your other three group members.  They will do the same for you.  When you are done, your worksheet WILL be filled in and complete.</a:t>
            </a:r>
          </a:p>
        </p:txBody>
      </p:sp>
      <p:sp>
        <p:nvSpPr>
          <p:cNvPr id="39940" name="Text Box 4"/>
          <p:cNvSpPr txBox="1">
            <a:spLocks noChangeArrowheads="1"/>
          </p:cNvSpPr>
          <p:nvPr/>
        </p:nvSpPr>
        <p:spPr bwMode="auto">
          <a:xfrm>
            <a:off x="3276600" y="1385888"/>
            <a:ext cx="3048000" cy="366712"/>
          </a:xfrm>
          <a:prstGeom prst="rect">
            <a:avLst/>
          </a:prstGeom>
          <a:noFill/>
          <a:ln w="9525">
            <a:noFill/>
            <a:miter lim="800000"/>
            <a:headEnd/>
            <a:tailEnd/>
          </a:ln>
        </p:spPr>
        <p:txBody>
          <a:bodyPr>
            <a:spAutoFit/>
          </a:bodyPr>
          <a:lstStyle/>
          <a:p>
            <a:pPr algn="ctr"/>
            <a:r>
              <a:rPr lang="en-US" b="1">
                <a:latin typeface="Times New Roman" pitchFamily="18" charset="0"/>
              </a:rPr>
              <a:t>Get into groups of four…</a:t>
            </a:r>
          </a:p>
        </p:txBody>
      </p:sp>
      <p:sp>
        <p:nvSpPr>
          <p:cNvPr id="39941" name="Rectangle 5"/>
          <p:cNvSpPr>
            <a:spLocks noChangeArrowheads="1"/>
          </p:cNvSpPr>
          <p:nvPr/>
        </p:nvSpPr>
        <p:spPr bwMode="auto">
          <a:xfrm>
            <a:off x="0" y="76200"/>
            <a:ext cx="9144000" cy="990600"/>
          </a:xfrm>
          <a:prstGeom prst="rect">
            <a:avLst/>
          </a:prstGeom>
          <a:noFill/>
          <a:ln w="9525">
            <a:noFill/>
            <a:miter lim="800000"/>
            <a:headEnd/>
            <a:tailEnd/>
          </a:ln>
        </p:spPr>
        <p:txBody>
          <a:bodyPr anchor="ctr"/>
          <a:lstStyle/>
          <a:p>
            <a:pPr algn="ctr"/>
            <a:r>
              <a:rPr lang="en-US" sz="3600" b="1">
                <a:solidFill>
                  <a:schemeClr val="accent2"/>
                </a:solidFill>
                <a:latin typeface="Times New Roman" pitchFamily="18" charset="0"/>
              </a:rPr>
              <a:t>Aboriginal Peoples’ Attempts to Reconcile Contending Nationalist Loyalties</a:t>
            </a:r>
            <a:endParaRPr lang="en-US" sz="3600" b="1" i="1">
              <a:solidFill>
                <a:schemeClr val="accent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9940"/>
                                        </p:tgtEl>
                                        <p:attrNameLst>
                                          <p:attrName>style.visibility</p:attrName>
                                        </p:attrNameLst>
                                      </p:cBhvr>
                                      <p:to>
                                        <p:strVal val="visible"/>
                                      </p:to>
                                    </p:set>
                                    <p:anim to="" calcmode="lin" valueType="num">
                                      <p:cBhvr>
                                        <p:cTn id="7" dur="1" fill="hold"/>
                                        <p:tgtEl>
                                          <p:spTgt spid="39940"/>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9941"/>
                                        </p:tgtEl>
                                        <p:attrNameLst>
                                          <p:attrName>style.visibility</p:attrName>
                                        </p:attrNameLst>
                                      </p:cBhvr>
                                      <p:to>
                                        <p:strVal val="visible"/>
                                      </p:to>
                                    </p:set>
                                    <p:anim to="" calcmode="lin" valueType="num">
                                      <p:cBhvr>
                                        <p:cTn id="10" dur="1" fill="hold"/>
                                        <p:tgtEl>
                                          <p:spTgt spid="39941"/>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39939"/>
                                        </p:tgtEl>
                                        <p:attrNameLst>
                                          <p:attrName>style.visibility</p:attrName>
                                        </p:attrNameLst>
                                      </p:cBhvr>
                                      <p:to>
                                        <p:strVal val="visible"/>
                                      </p:to>
                                    </p:set>
                                    <p:anim to="" calcmode="lin" valueType="num">
                                      <p:cBhvr>
                                        <p:cTn id="15" dur="1" fill="hold"/>
                                        <p:tgtEl>
                                          <p:spTgt spid="3993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P spid="39940" grpId="0"/>
      <p:bldP spid="3994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titlephoto"/>
          <p:cNvPicPr>
            <a:picLocks noChangeAspect="1" noChangeArrowheads="1"/>
          </p:cNvPicPr>
          <p:nvPr/>
        </p:nvPicPr>
        <p:blipFill>
          <a:blip r:embed="rId2" cstate="print">
            <a:lum bright="70000" contrast="-70000"/>
          </a:blip>
          <a:srcRect/>
          <a:stretch>
            <a:fillRect/>
          </a:stretch>
        </p:blipFill>
        <p:spPr bwMode="auto">
          <a:xfrm>
            <a:off x="0" y="46038"/>
            <a:ext cx="9144000" cy="6811962"/>
          </a:xfrm>
          <a:prstGeom prst="rect">
            <a:avLst/>
          </a:prstGeom>
          <a:noFill/>
          <a:ln w="9525">
            <a:noFill/>
            <a:miter lim="800000"/>
            <a:headEnd/>
            <a:tailEnd/>
          </a:ln>
        </p:spPr>
      </p:pic>
      <p:sp>
        <p:nvSpPr>
          <p:cNvPr id="40963" name="Rectangle 3"/>
          <p:cNvSpPr>
            <a:spLocks noChangeArrowheads="1"/>
          </p:cNvSpPr>
          <p:nvPr/>
        </p:nvSpPr>
        <p:spPr bwMode="auto">
          <a:xfrm>
            <a:off x="0" y="76200"/>
            <a:ext cx="9144000" cy="990600"/>
          </a:xfrm>
          <a:prstGeom prst="rect">
            <a:avLst/>
          </a:prstGeom>
          <a:noFill/>
          <a:ln w="9525">
            <a:noFill/>
            <a:miter lim="800000"/>
            <a:headEnd/>
            <a:tailEnd/>
          </a:ln>
        </p:spPr>
        <p:txBody>
          <a:bodyPr anchor="ctr"/>
          <a:lstStyle/>
          <a:p>
            <a:pPr algn="ctr"/>
            <a:r>
              <a:rPr lang="en-US" sz="3600" b="1">
                <a:solidFill>
                  <a:schemeClr val="accent2"/>
                </a:solidFill>
                <a:latin typeface="Times New Roman" pitchFamily="18" charset="0"/>
              </a:rPr>
              <a:t>Aboriginal Peoples’ Attempts to Reconcile Contending Nationalist Loyalties</a:t>
            </a:r>
            <a:endParaRPr lang="en-US" sz="3600" b="1" i="1">
              <a:solidFill>
                <a:schemeClr val="accent2"/>
              </a:solidFill>
              <a:latin typeface="Times New Roman" pitchFamily="18" charset="0"/>
            </a:endParaRPr>
          </a:p>
        </p:txBody>
      </p:sp>
      <p:pic>
        <p:nvPicPr>
          <p:cNvPr id="40964" name="Picture 4"/>
          <p:cNvPicPr>
            <a:picLocks noChangeAspect="1" noChangeArrowheads="1"/>
          </p:cNvPicPr>
          <p:nvPr/>
        </p:nvPicPr>
        <p:blipFill>
          <a:blip r:embed="rId3" cstate="print"/>
          <a:srcRect/>
          <a:stretch>
            <a:fillRect/>
          </a:stretch>
        </p:blipFill>
        <p:spPr bwMode="auto">
          <a:xfrm>
            <a:off x="2241550" y="1143000"/>
            <a:ext cx="4997450" cy="5638800"/>
          </a:xfrm>
          <a:prstGeom prst="rect">
            <a:avLst/>
          </a:prstGeom>
          <a:noFill/>
          <a:ln w="9525">
            <a:noFill/>
            <a:miter lim="800000"/>
            <a:headEnd/>
            <a:tailEnd/>
          </a:ln>
        </p:spPr>
      </p:pic>
      <p:sp>
        <p:nvSpPr>
          <p:cNvPr id="40965" name="Rectangle 5"/>
          <p:cNvSpPr>
            <a:spLocks noChangeArrowheads="1"/>
          </p:cNvSpPr>
          <p:nvPr/>
        </p:nvSpPr>
        <p:spPr bwMode="auto">
          <a:xfrm>
            <a:off x="0" y="2636838"/>
            <a:ext cx="2209800" cy="2289175"/>
          </a:xfrm>
          <a:prstGeom prst="rect">
            <a:avLst/>
          </a:prstGeom>
          <a:noFill/>
          <a:ln w="9525">
            <a:noFill/>
            <a:miter lim="800000"/>
            <a:headEnd/>
            <a:tailEnd/>
          </a:ln>
        </p:spPr>
        <p:txBody>
          <a:bodyPr anchor="ctr">
            <a:spAutoFit/>
          </a:bodyPr>
          <a:lstStyle/>
          <a:p>
            <a:pPr algn="ctr"/>
            <a:r>
              <a:rPr lang="en-US" b="1">
                <a:latin typeface="Times New Roman" pitchFamily="18" charset="0"/>
              </a:rPr>
              <a:t>When your chart is complete, for each of the four events, decide if it helped or hindered Aboriginal peoples’ attempts to reconcile contending nationalist loyalties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0963"/>
                                        </p:tgtEl>
                                        <p:attrNameLst>
                                          <p:attrName>style.visibility</p:attrName>
                                        </p:attrNameLst>
                                      </p:cBhvr>
                                      <p:to>
                                        <p:strVal val="visible"/>
                                      </p:to>
                                    </p:set>
                                    <p:anim to="" calcmode="lin" valueType="num">
                                      <p:cBhvr>
                                        <p:cTn id="7" dur="1" fill="hold"/>
                                        <p:tgtEl>
                                          <p:spTgt spid="40963"/>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0964"/>
                                        </p:tgtEl>
                                        <p:attrNameLst>
                                          <p:attrName>style.visibility</p:attrName>
                                        </p:attrNameLst>
                                      </p:cBhvr>
                                      <p:to>
                                        <p:strVal val="visible"/>
                                      </p:to>
                                    </p:set>
                                    <p:anim to="" calcmode="lin" valueType="num">
                                      <p:cBhvr>
                                        <p:cTn id="10" dur="1" fill="hold"/>
                                        <p:tgtEl>
                                          <p:spTgt spid="40964"/>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40965">
                                            <p:txEl>
                                              <p:pRg st="0" end="0"/>
                                            </p:txEl>
                                          </p:spTgt>
                                        </p:tgtEl>
                                        <p:attrNameLst>
                                          <p:attrName>style.visibility</p:attrName>
                                        </p:attrNameLst>
                                      </p:cBhvr>
                                      <p:to>
                                        <p:strVal val="visible"/>
                                      </p:to>
                                    </p:set>
                                    <p:anim to="" calcmode="lin" valueType="num">
                                      <p:cBhvr>
                                        <p:cTn id="13" dur="1" fill="hold"/>
                                        <p:tgtEl>
                                          <p:spTgt spid="4096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Ezine"/>
          <p:cNvPicPr>
            <a:picLocks noChangeAspect="1" noChangeArrowheads="1"/>
          </p:cNvPicPr>
          <p:nvPr/>
        </p:nvPicPr>
        <p:blipFill>
          <a:blip r:embed="rId2" cstate="print">
            <a:lum bright="70000" contrast="-70000"/>
          </a:blip>
          <a:srcRect/>
          <a:stretch>
            <a:fillRect/>
          </a:stretch>
        </p:blipFill>
        <p:spPr bwMode="auto">
          <a:xfrm>
            <a:off x="0" y="228600"/>
            <a:ext cx="9144000" cy="6629400"/>
          </a:xfrm>
          <a:prstGeom prst="rect">
            <a:avLst/>
          </a:prstGeom>
          <a:noFill/>
          <a:ln w="9525">
            <a:noFill/>
            <a:miter lim="800000"/>
            <a:headEnd/>
            <a:tailEnd/>
          </a:ln>
        </p:spPr>
      </p:pic>
      <p:sp>
        <p:nvSpPr>
          <p:cNvPr id="41987" name="Rectangle 3"/>
          <p:cNvSpPr>
            <a:spLocks noGrp="1" noChangeArrowheads="1"/>
          </p:cNvSpPr>
          <p:nvPr>
            <p:ph type="title"/>
          </p:nvPr>
        </p:nvSpPr>
        <p:spPr>
          <a:noFill/>
        </p:spPr>
        <p:txBody>
          <a:bodyPr/>
          <a:lstStyle/>
          <a:p>
            <a:pPr eaLnBrk="1" hangingPunct="1"/>
            <a:r>
              <a:rPr lang="en-US" b="1" smtClean="0">
                <a:solidFill>
                  <a:schemeClr val="accent2"/>
                </a:solidFill>
                <a:latin typeface="Times New Roman" pitchFamily="18" charset="0"/>
              </a:rPr>
              <a:t>And Finally…</a:t>
            </a:r>
          </a:p>
        </p:txBody>
      </p:sp>
      <p:sp>
        <p:nvSpPr>
          <p:cNvPr id="41988" name="Rectangle 4"/>
          <p:cNvSpPr>
            <a:spLocks noChangeArrowheads="1"/>
          </p:cNvSpPr>
          <p:nvPr/>
        </p:nvSpPr>
        <p:spPr bwMode="auto">
          <a:xfrm>
            <a:off x="0" y="2133600"/>
            <a:ext cx="9144000" cy="3013075"/>
          </a:xfrm>
          <a:prstGeom prst="rect">
            <a:avLst/>
          </a:prstGeom>
          <a:noFill/>
          <a:ln w="9525" algn="ctr">
            <a:noFill/>
            <a:miter lim="800000"/>
            <a:headEnd/>
            <a:tailEnd/>
          </a:ln>
        </p:spPr>
        <p:txBody>
          <a:bodyPr>
            <a:spAutoFit/>
          </a:bodyPr>
          <a:lstStyle/>
          <a:p>
            <a:pPr algn="ctr"/>
            <a:r>
              <a:rPr lang="en-US" sz="2400" b="1">
                <a:latin typeface="Times New Roman" pitchFamily="18" charset="0"/>
              </a:rPr>
              <a:t>Complete your </a:t>
            </a:r>
            <a:r>
              <a:rPr lang="en-US" sz="2400" b="1">
                <a:solidFill>
                  <a:schemeClr val="accent2"/>
                </a:solidFill>
                <a:latin typeface="Times New Roman" pitchFamily="18" charset="0"/>
              </a:rPr>
              <a:t>list</a:t>
            </a:r>
            <a:r>
              <a:rPr lang="en-US" sz="2400" b="1">
                <a:latin typeface="Times New Roman" pitchFamily="18" charset="0"/>
              </a:rPr>
              <a:t> of terms from this chapter, which include… </a:t>
            </a:r>
          </a:p>
          <a:p>
            <a:pPr algn="ctr"/>
            <a:endParaRPr lang="en-US" sz="2400" b="1">
              <a:latin typeface="Times New Roman" pitchFamily="18" charset="0"/>
            </a:endParaRPr>
          </a:p>
          <a:p>
            <a:pPr algn="ctr"/>
            <a:r>
              <a:rPr lang="en-US" sz="2400" b="1">
                <a:latin typeface="Times New Roman" pitchFamily="18" charset="0"/>
              </a:rPr>
              <a:t>Any term/phrase/concept that would be considered important in helping you with your …</a:t>
            </a:r>
          </a:p>
          <a:p>
            <a:pPr algn="ctr"/>
            <a:endParaRPr lang="en-US" sz="2400" b="1">
              <a:latin typeface="Times New Roman" pitchFamily="18" charset="0"/>
            </a:endParaRPr>
          </a:p>
          <a:p>
            <a:pPr algn="ctr"/>
            <a:r>
              <a:rPr lang="en-US" sz="2400" b="1">
                <a:solidFill>
                  <a:schemeClr val="accent2"/>
                </a:solidFill>
                <a:latin typeface="Times New Roman" pitchFamily="18" charset="0"/>
              </a:rPr>
              <a:t>E-Zine</a:t>
            </a:r>
          </a:p>
          <a:p>
            <a:pPr algn="ctr"/>
            <a:endParaRPr lang="en-US" sz="2400" b="1">
              <a:solidFill>
                <a:schemeClr val="accent2"/>
              </a:solidFill>
              <a:latin typeface="Times New Roman" pitchFamily="18" charset="0"/>
            </a:endParaRPr>
          </a:p>
          <a:p>
            <a:pPr algn="ctr"/>
            <a:r>
              <a:rPr lang="en-US" sz="2400" b="1">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1987"/>
                                        </p:tgtEl>
                                        <p:attrNameLst>
                                          <p:attrName>style.visibility</p:attrName>
                                        </p:attrNameLst>
                                      </p:cBhvr>
                                      <p:to>
                                        <p:strVal val="visible"/>
                                      </p:to>
                                    </p:set>
                                    <p:anim to="" calcmode="lin" valueType="num">
                                      <p:cBhvr>
                                        <p:cTn id="7" dur="1" fill="hold"/>
                                        <p:tgtEl>
                                          <p:spTgt spid="41987"/>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1988"/>
                                        </p:tgtEl>
                                        <p:attrNameLst>
                                          <p:attrName>style.visibility</p:attrName>
                                        </p:attrNameLst>
                                      </p:cBhvr>
                                      <p:to>
                                        <p:strVal val="visible"/>
                                      </p:to>
                                    </p:set>
                                    <p:anim to="" calcmode="lin" valueType="num">
                                      <p:cBhvr>
                                        <p:cTn id="10" dur="1" fill="hold"/>
                                        <p:tgtEl>
                                          <p:spTgt spid="4198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P spid="4198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Ezine"/>
          <p:cNvPicPr>
            <a:picLocks noChangeAspect="1" noChangeArrowheads="1"/>
          </p:cNvPicPr>
          <p:nvPr/>
        </p:nvPicPr>
        <p:blipFill>
          <a:blip r:embed="rId2" cstate="print">
            <a:lum bright="70000" contrast="-70000"/>
          </a:blip>
          <a:srcRect/>
          <a:stretch>
            <a:fillRect/>
          </a:stretch>
        </p:blipFill>
        <p:spPr bwMode="auto">
          <a:xfrm>
            <a:off x="0" y="228600"/>
            <a:ext cx="9144000" cy="6629400"/>
          </a:xfrm>
          <a:prstGeom prst="rect">
            <a:avLst/>
          </a:prstGeom>
          <a:noFill/>
          <a:ln w="9525">
            <a:noFill/>
            <a:miter lim="800000"/>
            <a:headEnd/>
            <a:tailEnd/>
          </a:ln>
        </p:spPr>
      </p:pic>
      <p:sp>
        <p:nvSpPr>
          <p:cNvPr id="44035"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4400" b="1">
                <a:solidFill>
                  <a:schemeClr val="accent2"/>
                </a:solidFill>
                <a:latin typeface="Times New Roman" pitchFamily="18" charset="0"/>
              </a:rPr>
              <a:t>Skill Builder to </a:t>
            </a:r>
            <a:r>
              <a:rPr lang="en-US" sz="4400" b="1" i="1">
                <a:solidFill>
                  <a:schemeClr val="accent2"/>
                </a:solidFill>
                <a:latin typeface="Times New Roman" pitchFamily="18" charset="0"/>
              </a:rPr>
              <a:t>Your Challenge</a:t>
            </a:r>
          </a:p>
        </p:txBody>
      </p:sp>
      <p:sp>
        <p:nvSpPr>
          <p:cNvPr id="44036" name="Rectangle 4"/>
          <p:cNvSpPr>
            <a:spLocks noChangeArrowheads="1"/>
          </p:cNvSpPr>
          <p:nvPr/>
        </p:nvSpPr>
        <p:spPr bwMode="auto">
          <a:xfrm>
            <a:off x="0" y="1908175"/>
            <a:ext cx="9144000" cy="4506913"/>
          </a:xfrm>
          <a:prstGeom prst="rect">
            <a:avLst/>
          </a:prstGeom>
          <a:noFill/>
          <a:ln w="9525" algn="ctr">
            <a:noFill/>
            <a:miter lim="800000"/>
            <a:headEnd/>
            <a:tailEnd/>
          </a:ln>
        </p:spPr>
        <p:txBody>
          <a:bodyPr>
            <a:spAutoFit/>
          </a:bodyPr>
          <a:lstStyle/>
          <a:p>
            <a:pPr algn="ctr"/>
            <a:r>
              <a:rPr lang="en-US" sz="2200" b="1">
                <a:latin typeface="Times New Roman" pitchFamily="18" charset="0"/>
              </a:rPr>
              <a:t>By the end of Chapter Two, you were to have completed names, headlines, visuals and captions!</a:t>
            </a:r>
          </a:p>
          <a:p>
            <a:pPr algn="ctr"/>
            <a:endParaRPr lang="en-US" sz="2200" b="1">
              <a:latin typeface="Times New Roman" pitchFamily="18" charset="0"/>
            </a:endParaRPr>
          </a:p>
          <a:p>
            <a:pPr algn="ctr"/>
            <a:r>
              <a:rPr lang="en-US" sz="2200" b="1">
                <a:latin typeface="Times New Roman" pitchFamily="18" charset="0"/>
              </a:rPr>
              <a:t>Today, in part three of your </a:t>
            </a:r>
            <a:r>
              <a:rPr lang="en-US" sz="2200" b="1" i="1">
                <a:latin typeface="Times New Roman" pitchFamily="18" charset="0"/>
              </a:rPr>
              <a:t>Challenge</a:t>
            </a:r>
            <a:r>
              <a:rPr lang="en-US" sz="2200" b="1">
                <a:latin typeface="Times New Roman" pitchFamily="18" charset="0"/>
              </a:rPr>
              <a:t>, you will begin planning and drafting a supported </a:t>
            </a:r>
            <a:r>
              <a:rPr lang="en-US" sz="2200" b="1">
                <a:solidFill>
                  <a:schemeClr val="accent2"/>
                </a:solidFill>
                <a:latin typeface="Times New Roman" pitchFamily="18" charset="0"/>
              </a:rPr>
              <a:t>Opinion Paragraph </a:t>
            </a:r>
            <a:r>
              <a:rPr lang="en-US" sz="2200" b="1">
                <a:latin typeface="Times New Roman" pitchFamily="18" charset="0"/>
              </a:rPr>
              <a:t>in response to the related issue:</a:t>
            </a:r>
          </a:p>
          <a:p>
            <a:pPr algn="ctr"/>
            <a:endParaRPr lang="en-US" sz="2200" b="1">
              <a:latin typeface="Times New Roman" pitchFamily="18" charset="0"/>
            </a:endParaRPr>
          </a:p>
          <a:p>
            <a:pPr algn="ctr"/>
            <a:r>
              <a:rPr lang="en-US" sz="2400" b="1">
                <a:solidFill>
                  <a:schemeClr val="accent2"/>
                </a:solidFill>
                <a:latin typeface="Times New Roman" pitchFamily="18" charset="0"/>
              </a:rPr>
              <a:t>Should nation be the foundation of identity?</a:t>
            </a:r>
          </a:p>
          <a:p>
            <a:pPr algn="ctr"/>
            <a:endParaRPr lang="en-US" sz="2400" b="1">
              <a:solidFill>
                <a:schemeClr val="accent2"/>
              </a:solidFill>
              <a:latin typeface="Times New Roman" pitchFamily="18" charset="0"/>
            </a:endParaRPr>
          </a:p>
          <a:p>
            <a:pPr algn="ctr"/>
            <a:r>
              <a:rPr lang="en-US" sz="2200" b="1">
                <a:latin typeface="Times New Roman" pitchFamily="18" charset="0"/>
              </a:rPr>
              <a:t>Read the Steps on page 83</a:t>
            </a:r>
          </a:p>
          <a:p>
            <a:pPr algn="ctr"/>
            <a:endParaRPr lang="en-US" sz="2200" b="1">
              <a:latin typeface="Times New Roman" pitchFamily="18" charset="0"/>
            </a:endParaRPr>
          </a:p>
          <a:p>
            <a:pPr algn="ctr"/>
            <a:r>
              <a:rPr lang="en-US" sz="2200" b="1" i="1">
                <a:latin typeface="Times New Roman" pitchFamily="18" charset="0"/>
              </a:rPr>
              <a:t>Plan and Draft an Opinion Paragraph</a:t>
            </a:r>
          </a:p>
          <a:p>
            <a:pPr algn="ctr"/>
            <a:endParaRPr lang="en-US" sz="2200" b="1" i="1">
              <a:latin typeface="Times New Roman" pitchFamily="18" charset="0"/>
            </a:endParaRPr>
          </a:p>
          <a:p>
            <a:pPr algn="ctr"/>
            <a:r>
              <a:rPr lang="en-US" sz="2200" b="1">
                <a:latin typeface="Times New Roman" pitchFamily="18" charset="0"/>
              </a:rPr>
              <a:t>Use the </a:t>
            </a:r>
            <a:r>
              <a:rPr lang="en-US" sz="2200" b="1" i="1">
                <a:latin typeface="Times New Roman" pitchFamily="18" charset="0"/>
              </a:rPr>
              <a:t>RAFTS</a:t>
            </a:r>
            <a:r>
              <a:rPr lang="en-US" sz="2200" b="1">
                <a:latin typeface="Times New Roman" pitchFamily="18" charset="0"/>
              </a:rPr>
              <a:t> handout to complete Step Three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4035"/>
                                        </p:tgtEl>
                                        <p:attrNameLst>
                                          <p:attrName>style.visibility</p:attrName>
                                        </p:attrNameLst>
                                      </p:cBhvr>
                                      <p:to>
                                        <p:strVal val="visible"/>
                                      </p:to>
                                    </p:set>
                                    <p:anim to="" calcmode="lin" valueType="num">
                                      <p:cBhvr>
                                        <p:cTn id="7" dur="1" fill="hold"/>
                                        <p:tgtEl>
                                          <p:spTgt spid="4403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4034"/>
                                        </p:tgtEl>
                                        <p:attrNameLst>
                                          <p:attrName>style.visibility</p:attrName>
                                        </p:attrNameLst>
                                      </p:cBhvr>
                                      <p:to>
                                        <p:strVal val="visible"/>
                                      </p:to>
                                    </p:set>
                                    <p:anim to="" calcmode="lin" valueType="num">
                                      <p:cBhvr>
                                        <p:cTn id="10" dur="1" fill="hold"/>
                                        <p:tgtEl>
                                          <p:spTgt spid="44034"/>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44036">
                                            <p:txEl>
                                              <p:pRg st="0" end="0"/>
                                            </p:txEl>
                                          </p:spTgt>
                                        </p:tgtEl>
                                        <p:attrNameLst>
                                          <p:attrName>style.visibility</p:attrName>
                                        </p:attrNameLst>
                                      </p:cBhvr>
                                      <p:to>
                                        <p:strVal val="visible"/>
                                      </p:to>
                                    </p:set>
                                    <p:anim to="" calcmode="lin" valueType="num">
                                      <p:cBhvr>
                                        <p:cTn id="13" dur="1" fill="hold"/>
                                        <p:tgtEl>
                                          <p:spTgt spid="44036">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44036">
                                            <p:txEl>
                                              <p:pRg st="2" end="2"/>
                                            </p:txEl>
                                          </p:spTgt>
                                        </p:tgtEl>
                                        <p:attrNameLst>
                                          <p:attrName>style.visibility</p:attrName>
                                        </p:attrNameLst>
                                      </p:cBhvr>
                                      <p:to>
                                        <p:strVal val="visible"/>
                                      </p:to>
                                    </p:set>
                                    <p:anim to="" calcmode="lin" valueType="num">
                                      <p:cBhvr>
                                        <p:cTn id="18" dur="1" fill="hold"/>
                                        <p:tgtEl>
                                          <p:spTgt spid="44036">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44036">
                                            <p:txEl>
                                              <p:pRg st="4" end="4"/>
                                            </p:txEl>
                                          </p:spTgt>
                                        </p:tgtEl>
                                        <p:attrNameLst>
                                          <p:attrName>style.visibility</p:attrName>
                                        </p:attrNameLst>
                                      </p:cBhvr>
                                      <p:to>
                                        <p:strVal val="visible"/>
                                      </p:to>
                                    </p:set>
                                    <p:anim to="" calcmode="lin" valueType="num">
                                      <p:cBhvr>
                                        <p:cTn id="23" dur="1" fill="hold"/>
                                        <p:tgtEl>
                                          <p:spTgt spid="44036">
                                            <p:txEl>
                                              <p:pRg st="4" end="4"/>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44036">
                                            <p:txEl>
                                              <p:pRg st="6" end="6"/>
                                            </p:txEl>
                                          </p:spTgt>
                                        </p:tgtEl>
                                        <p:attrNameLst>
                                          <p:attrName>style.visibility</p:attrName>
                                        </p:attrNameLst>
                                      </p:cBhvr>
                                      <p:to>
                                        <p:strVal val="visible"/>
                                      </p:to>
                                    </p:set>
                                    <p:anim to="" calcmode="lin" valueType="num">
                                      <p:cBhvr>
                                        <p:cTn id="28" dur="1" fill="hold"/>
                                        <p:tgtEl>
                                          <p:spTgt spid="44036">
                                            <p:txEl>
                                              <p:pRg st="6" end="6"/>
                                            </p:txEl>
                                          </p:spTgt>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44036">
                                            <p:txEl>
                                              <p:pRg st="8" end="8"/>
                                            </p:txEl>
                                          </p:spTgt>
                                        </p:tgtEl>
                                        <p:attrNameLst>
                                          <p:attrName>style.visibility</p:attrName>
                                        </p:attrNameLst>
                                      </p:cBhvr>
                                      <p:to>
                                        <p:strVal val="visible"/>
                                      </p:to>
                                    </p:set>
                                    <p:anim to="" calcmode="lin" valueType="num">
                                      <p:cBhvr>
                                        <p:cTn id="31" dur="1" fill="hold"/>
                                        <p:tgtEl>
                                          <p:spTgt spid="44036">
                                            <p:txEl>
                                              <p:pRg st="8" end="8"/>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44036">
                                            <p:txEl>
                                              <p:pRg st="10" end="10"/>
                                            </p:txEl>
                                          </p:spTgt>
                                        </p:tgtEl>
                                        <p:attrNameLst>
                                          <p:attrName>style.visibility</p:attrName>
                                        </p:attrNameLst>
                                      </p:cBhvr>
                                      <p:to>
                                        <p:strVal val="visible"/>
                                      </p:to>
                                    </p:set>
                                    <p:anim to="" calcmode="lin" valueType="num">
                                      <p:cBhvr>
                                        <p:cTn id="34" dur="1" fill="hold"/>
                                        <p:tgtEl>
                                          <p:spTgt spid="44036">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stockphoto_57262_optical_scan_exam_and_pencil"/>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0723"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lgn="ctr">
              <a:spcBef>
                <a:spcPct val="50000"/>
              </a:spcBef>
            </a:pPr>
            <a:r>
              <a:rPr lang="en-US" sz="3200" b="1">
                <a:latin typeface="Times New Roman" pitchFamily="18" charset="0"/>
              </a:rPr>
              <a:t>Related Issue #1 Exam</a:t>
            </a:r>
          </a:p>
        </p:txBody>
      </p:sp>
      <p:sp>
        <p:nvSpPr>
          <p:cNvPr id="30724" name="Text Box 4"/>
          <p:cNvSpPr txBox="1">
            <a:spLocks noChangeArrowheads="1"/>
          </p:cNvSpPr>
          <p:nvPr/>
        </p:nvSpPr>
        <p:spPr bwMode="auto">
          <a:xfrm>
            <a:off x="0" y="1173163"/>
            <a:ext cx="9144000" cy="5354637"/>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Part of your exam for Related Issue One is an examination and interpretation of three sources</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It will be marked according to the rubric provided to you (Writing Assignment I)</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You will have the entire class to complete the exam</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The three sources will be used to answer the following questions:</a:t>
            </a:r>
          </a:p>
          <a:p>
            <a:pPr algn="ctr">
              <a:spcBef>
                <a:spcPct val="50000"/>
              </a:spcBef>
            </a:pPr>
            <a:endParaRPr lang="en-US" b="1">
              <a:solidFill>
                <a:srgbClr val="FF0000"/>
              </a:solidFill>
              <a:latin typeface="Times New Roman" pitchFamily="18" charset="0"/>
            </a:endParaRPr>
          </a:p>
          <a:p>
            <a:pPr algn="ctr"/>
            <a:r>
              <a:rPr lang="en-US" b="1">
                <a:solidFill>
                  <a:srgbClr val="FF3300"/>
                </a:solidFill>
                <a:latin typeface="Times New Roman" pitchFamily="18" charset="0"/>
              </a:rPr>
              <a:t>What ideas do each of the sources presented on the two pages communicate to you about nationalism/national loyalty?</a:t>
            </a:r>
            <a:endParaRPr lang="en-US">
              <a:solidFill>
                <a:srgbClr val="FF3300"/>
              </a:solidFill>
              <a:latin typeface="Times New Roman" pitchFamily="18" charset="0"/>
            </a:endParaRPr>
          </a:p>
          <a:p>
            <a:pPr algn="ctr"/>
            <a:r>
              <a:rPr lang="en-US" b="1" i="1">
                <a:latin typeface="Times New Roman" pitchFamily="18" charset="0"/>
              </a:rPr>
              <a:t>AND</a:t>
            </a:r>
            <a:endParaRPr lang="en-US">
              <a:latin typeface="Times New Roman" pitchFamily="18" charset="0"/>
            </a:endParaRPr>
          </a:p>
          <a:p>
            <a:pPr algn="ctr"/>
            <a:r>
              <a:rPr lang="en-US" b="1">
                <a:solidFill>
                  <a:srgbClr val="FF3300"/>
                </a:solidFill>
                <a:latin typeface="Times New Roman" pitchFamily="18" charset="0"/>
              </a:rPr>
              <a:t>Considering the sources presented on the two pages, how much should the nation be the foundation of our own identity?</a:t>
            </a:r>
            <a:endParaRPr lang="en-US">
              <a:solidFill>
                <a:srgbClr val="FF3300"/>
              </a:solidFill>
              <a:latin typeface="Times New Roman" pitchFamily="18" charset="0"/>
            </a:endParaRPr>
          </a:p>
          <a:p>
            <a:pPr algn="ctr">
              <a:spcBef>
                <a:spcPct val="50000"/>
              </a:spcBef>
            </a:pPr>
            <a:endParaRPr lang="en-US" b="1">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0722"/>
                                        </p:tgtEl>
                                        <p:attrNameLst>
                                          <p:attrName>style.visibility</p:attrName>
                                        </p:attrNameLst>
                                      </p:cBhvr>
                                      <p:to>
                                        <p:strVal val="visible"/>
                                      </p:to>
                                    </p:set>
                                    <p:anim to="" calcmode="lin" valueType="num">
                                      <p:cBhvr>
                                        <p:cTn id="7" dur="1" fill="hold"/>
                                        <p:tgtEl>
                                          <p:spTgt spid="3072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0723"/>
                                        </p:tgtEl>
                                        <p:attrNameLst>
                                          <p:attrName>style.visibility</p:attrName>
                                        </p:attrNameLst>
                                      </p:cBhvr>
                                      <p:to>
                                        <p:strVal val="visible"/>
                                      </p:to>
                                    </p:set>
                                    <p:anim to="" calcmode="lin" valueType="num">
                                      <p:cBhvr>
                                        <p:cTn id="10" dur="1" fill="hold"/>
                                        <p:tgtEl>
                                          <p:spTgt spid="30723"/>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0724">
                                            <p:txEl>
                                              <p:pRg st="0" end="0"/>
                                            </p:txEl>
                                          </p:spTgt>
                                        </p:tgtEl>
                                        <p:attrNameLst>
                                          <p:attrName>style.visibility</p:attrName>
                                        </p:attrNameLst>
                                      </p:cBhvr>
                                      <p:to>
                                        <p:strVal val="visible"/>
                                      </p:to>
                                    </p:set>
                                    <p:anim to="" calcmode="lin" valueType="num">
                                      <p:cBhvr>
                                        <p:cTn id="15" dur="1" fill="hold"/>
                                        <p:tgtEl>
                                          <p:spTgt spid="30724">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0724">
                                            <p:txEl>
                                              <p:pRg st="2" end="2"/>
                                            </p:txEl>
                                          </p:spTgt>
                                        </p:tgtEl>
                                        <p:attrNameLst>
                                          <p:attrName>style.visibility</p:attrName>
                                        </p:attrNameLst>
                                      </p:cBhvr>
                                      <p:to>
                                        <p:strVal val="visible"/>
                                      </p:to>
                                    </p:set>
                                    <p:anim to="" calcmode="lin" valueType="num">
                                      <p:cBhvr>
                                        <p:cTn id="20" dur="1" fill="hold"/>
                                        <p:tgtEl>
                                          <p:spTgt spid="30724">
                                            <p:txEl>
                                              <p:pRg st="2" end="2"/>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30724">
                                            <p:txEl>
                                              <p:pRg st="4" end="4"/>
                                            </p:txEl>
                                          </p:spTgt>
                                        </p:tgtEl>
                                        <p:attrNameLst>
                                          <p:attrName>style.visibility</p:attrName>
                                        </p:attrNameLst>
                                      </p:cBhvr>
                                      <p:to>
                                        <p:strVal val="visible"/>
                                      </p:to>
                                    </p:set>
                                    <p:anim to="" calcmode="lin" valueType="num">
                                      <p:cBhvr>
                                        <p:cTn id="25" dur="1" fill="hold"/>
                                        <p:tgtEl>
                                          <p:spTgt spid="30724">
                                            <p:txEl>
                                              <p:pRg st="4" end="4"/>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30724">
                                            <p:txEl>
                                              <p:pRg st="6" end="6"/>
                                            </p:txEl>
                                          </p:spTgt>
                                        </p:tgtEl>
                                        <p:attrNameLst>
                                          <p:attrName>style.visibility</p:attrName>
                                        </p:attrNameLst>
                                      </p:cBhvr>
                                      <p:to>
                                        <p:strVal val="visible"/>
                                      </p:to>
                                    </p:set>
                                    <p:anim to="" calcmode="lin" valueType="num">
                                      <p:cBhvr>
                                        <p:cTn id="30" dur="1" fill="hold"/>
                                        <p:tgtEl>
                                          <p:spTgt spid="30724">
                                            <p:txEl>
                                              <p:pRg st="6" end="6"/>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30724">
                                            <p:txEl>
                                              <p:pRg st="8" end="8"/>
                                            </p:txEl>
                                          </p:spTgt>
                                        </p:tgtEl>
                                        <p:attrNameLst>
                                          <p:attrName>style.visibility</p:attrName>
                                        </p:attrNameLst>
                                      </p:cBhvr>
                                      <p:to>
                                        <p:strVal val="visible"/>
                                      </p:to>
                                    </p:set>
                                    <p:anim to="" calcmode="lin" valueType="num">
                                      <p:cBhvr>
                                        <p:cTn id="35" dur="1" fill="hold"/>
                                        <p:tgtEl>
                                          <p:spTgt spid="30724">
                                            <p:txEl>
                                              <p:pRg st="8" end="8"/>
                                            </p:txEl>
                                          </p:spTgt>
                                        </p:tgtEl>
                                        <p:attrNameLst>
                                          <p:attrName/>
                                        </p:attrNameLst>
                                      </p:cBhvr>
                                    </p:anim>
                                  </p:childTnLst>
                                </p:cTn>
                              </p:par>
                              <p:par>
                                <p:cTn id="36" presetID="24" presetClass="entr" presetSubtype="0" fill="hold" nodeType="withEffect">
                                  <p:stCondLst>
                                    <p:cond delay="0"/>
                                  </p:stCondLst>
                                  <p:childTnLst>
                                    <p:set>
                                      <p:cBhvr>
                                        <p:cTn id="37" dur="1" fill="hold">
                                          <p:stCondLst>
                                            <p:cond delay="0"/>
                                          </p:stCondLst>
                                        </p:cTn>
                                        <p:tgtEl>
                                          <p:spTgt spid="30724">
                                            <p:txEl>
                                              <p:pRg st="9" end="9"/>
                                            </p:txEl>
                                          </p:spTgt>
                                        </p:tgtEl>
                                        <p:attrNameLst>
                                          <p:attrName>style.visibility</p:attrName>
                                        </p:attrNameLst>
                                      </p:cBhvr>
                                      <p:to>
                                        <p:strVal val="visible"/>
                                      </p:to>
                                    </p:set>
                                    <p:anim to="" calcmode="lin" valueType="num">
                                      <p:cBhvr>
                                        <p:cTn id="38" dur="1" fill="hold"/>
                                        <p:tgtEl>
                                          <p:spTgt spid="30724">
                                            <p:txEl>
                                              <p:pRg st="9" end="9"/>
                                            </p:txEl>
                                          </p:spTgt>
                                        </p:tgtEl>
                                        <p:attrNameLst>
                                          <p:attrName/>
                                        </p:attrNameLst>
                                      </p:cBhvr>
                                    </p:anim>
                                  </p:childTnLst>
                                </p:cTn>
                              </p:par>
                              <p:par>
                                <p:cTn id="39" presetID="24" presetClass="entr" presetSubtype="0" fill="hold" nodeType="withEffect">
                                  <p:stCondLst>
                                    <p:cond delay="0"/>
                                  </p:stCondLst>
                                  <p:childTnLst>
                                    <p:set>
                                      <p:cBhvr>
                                        <p:cTn id="40" dur="1" fill="hold">
                                          <p:stCondLst>
                                            <p:cond delay="0"/>
                                          </p:stCondLst>
                                        </p:cTn>
                                        <p:tgtEl>
                                          <p:spTgt spid="30724">
                                            <p:txEl>
                                              <p:pRg st="10" end="10"/>
                                            </p:txEl>
                                          </p:spTgt>
                                        </p:tgtEl>
                                        <p:attrNameLst>
                                          <p:attrName>style.visibility</p:attrName>
                                        </p:attrNameLst>
                                      </p:cBhvr>
                                      <p:to>
                                        <p:strVal val="visible"/>
                                      </p:to>
                                    </p:set>
                                    <p:anim to="" calcmode="lin" valueType="num">
                                      <p:cBhvr>
                                        <p:cTn id="41" dur="1" fill="hold"/>
                                        <p:tgtEl>
                                          <p:spTgt spid="30724">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istockphoto_57262_optical_scan_exam_and_pencil"/>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0723" name="Text Box 3"/>
          <p:cNvSpPr txBox="1">
            <a:spLocks noChangeArrowheads="1"/>
          </p:cNvSpPr>
          <p:nvPr/>
        </p:nvSpPr>
        <p:spPr bwMode="auto">
          <a:xfrm>
            <a:off x="0" y="304800"/>
            <a:ext cx="9144000" cy="457200"/>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The Question: Specifics</a:t>
            </a:r>
          </a:p>
        </p:txBody>
      </p:sp>
      <p:sp>
        <p:nvSpPr>
          <p:cNvPr id="30724" name="Text Box 5"/>
          <p:cNvSpPr txBox="1">
            <a:spLocks noChangeArrowheads="1"/>
          </p:cNvSpPr>
          <p:nvPr/>
        </p:nvSpPr>
        <p:spPr bwMode="auto">
          <a:xfrm>
            <a:off x="228600" y="990600"/>
            <a:ext cx="8686800" cy="5334000"/>
          </a:xfrm>
          <a:prstGeom prst="rect">
            <a:avLst/>
          </a:prstGeom>
          <a:noFill/>
          <a:ln w="9525">
            <a:solidFill>
              <a:srgbClr val="000000"/>
            </a:solidFill>
            <a:miter lim="800000"/>
            <a:headEnd/>
            <a:tailEnd/>
          </a:ln>
        </p:spPr>
        <p:txBody>
          <a:bodyPr/>
          <a:lstStyle/>
          <a:p>
            <a:pPr algn="ctr"/>
            <a:r>
              <a:rPr lang="en-US" b="1">
                <a:solidFill>
                  <a:srgbClr val="FF3300"/>
                </a:solidFill>
                <a:latin typeface="Times New Roman" pitchFamily="18" charset="0"/>
              </a:rPr>
              <a:t>What ideas do each of the sources presented on the two pages communicate to you about nationalism/national loyalty?</a:t>
            </a:r>
            <a:endParaRPr lang="en-US">
              <a:solidFill>
                <a:srgbClr val="FF3300"/>
              </a:solidFill>
              <a:latin typeface="Times New Roman" pitchFamily="18" charset="0"/>
            </a:endParaRPr>
          </a:p>
          <a:p>
            <a:pPr algn="ctr"/>
            <a:r>
              <a:rPr lang="en-US" b="1" i="1">
                <a:latin typeface="Times New Roman" pitchFamily="18" charset="0"/>
              </a:rPr>
              <a:t>AND</a:t>
            </a:r>
            <a:endParaRPr lang="en-US">
              <a:latin typeface="Times New Roman" pitchFamily="18" charset="0"/>
            </a:endParaRPr>
          </a:p>
          <a:p>
            <a:pPr algn="ctr"/>
            <a:r>
              <a:rPr lang="en-US" b="1">
                <a:solidFill>
                  <a:srgbClr val="FF3300"/>
                </a:solidFill>
                <a:latin typeface="Times New Roman" pitchFamily="18" charset="0"/>
              </a:rPr>
              <a:t>Considering the sources presented on the two pages, how much should the nation be the foundation of our own identity?</a:t>
            </a:r>
            <a:endParaRPr lang="en-US">
              <a:solidFill>
                <a:srgbClr val="FF3300"/>
              </a:solidFill>
              <a:latin typeface="Times New Roman" pitchFamily="18" charset="0"/>
            </a:endParaRPr>
          </a:p>
          <a:p>
            <a:endParaRPr lang="en-US" sz="2000" b="1">
              <a:solidFill>
                <a:srgbClr val="FF3300"/>
              </a:solidFill>
              <a:latin typeface="Times New Roman" pitchFamily="18" charset="0"/>
            </a:endParaRPr>
          </a:p>
          <a:p>
            <a:r>
              <a:rPr lang="en-US">
                <a:latin typeface="Times New Roman" pitchFamily="18" charset="0"/>
              </a:rPr>
              <a:t>Write a response in which you </a:t>
            </a:r>
            <a:r>
              <a:rPr lang="en-US" b="1">
                <a:latin typeface="Times New Roman" pitchFamily="18" charset="0"/>
              </a:rPr>
              <a:t>must</a:t>
            </a:r>
            <a:endParaRPr lang="en-US">
              <a:latin typeface="Times New Roman" pitchFamily="18" charset="0"/>
            </a:endParaRPr>
          </a:p>
          <a:p>
            <a:r>
              <a:rPr lang="en-US" b="1">
                <a:latin typeface="Times New Roman" pitchFamily="18" charset="0"/>
              </a:rPr>
              <a:t>*interpret each </a:t>
            </a:r>
            <a:r>
              <a:rPr lang="en-US">
                <a:latin typeface="Times New Roman" pitchFamily="18" charset="0"/>
              </a:rPr>
              <a:t>source to </a:t>
            </a:r>
            <a:r>
              <a:rPr lang="en-US" b="1">
                <a:latin typeface="Times New Roman" pitchFamily="18" charset="0"/>
              </a:rPr>
              <a:t>identify</a:t>
            </a:r>
            <a:r>
              <a:rPr lang="en-US">
                <a:latin typeface="Times New Roman" pitchFamily="18" charset="0"/>
              </a:rPr>
              <a:t> what the source tells you about </a:t>
            </a:r>
          </a:p>
          <a:p>
            <a:r>
              <a:rPr lang="en-US">
                <a:latin typeface="Times New Roman" pitchFamily="18" charset="0"/>
              </a:rPr>
              <a:t>   national identity</a:t>
            </a:r>
          </a:p>
          <a:p>
            <a:r>
              <a:rPr lang="en-US" b="1">
                <a:latin typeface="Times New Roman" pitchFamily="18" charset="0"/>
              </a:rPr>
              <a:t>*explain </a:t>
            </a:r>
            <a:r>
              <a:rPr lang="en-US">
                <a:latin typeface="Times New Roman" pitchFamily="18" charset="0"/>
              </a:rPr>
              <a:t>your position on how much the nation should be the foundation of our identity</a:t>
            </a:r>
          </a:p>
          <a:p>
            <a:r>
              <a:rPr lang="en-US" b="1">
                <a:latin typeface="Times New Roman" pitchFamily="18" charset="0"/>
              </a:rPr>
              <a:t>*support</a:t>
            </a:r>
            <a:r>
              <a:rPr lang="en-US">
                <a:latin typeface="Times New Roman" pitchFamily="18" charset="0"/>
              </a:rPr>
              <a:t> your interpretations and position by referring to the sources and your understanding of social studies</a:t>
            </a:r>
          </a:p>
          <a:p>
            <a:endParaRPr lang="en-US" b="1">
              <a:latin typeface="Times New Roman" pitchFamily="18" charset="0"/>
            </a:endParaRPr>
          </a:p>
          <a:p>
            <a:r>
              <a:rPr lang="en-US" b="1" i="1">
                <a:latin typeface="Times New Roman" pitchFamily="18" charset="0"/>
              </a:rPr>
              <a:t>Reminders for Writing</a:t>
            </a:r>
            <a:endParaRPr lang="en-US">
              <a:latin typeface="Times New Roman" pitchFamily="18" charset="0"/>
            </a:endParaRPr>
          </a:p>
          <a:p>
            <a:r>
              <a:rPr lang="en-US" b="1">
                <a:latin typeface="Times New Roman" pitchFamily="18" charset="0"/>
              </a:rPr>
              <a:t>&gt;Remember </a:t>
            </a:r>
            <a:r>
              <a:rPr lang="en-US">
                <a:latin typeface="Times New Roman" pitchFamily="18" charset="0"/>
              </a:rPr>
              <a:t>that you must answer both questions.</a:t>
            </a:r>
          </a:p>
          <a:p>
            <a:r>
              <a:rPr lang="en-US">
                <a:latin typeface="Times New Roman" pitchFamily="18" charset="0"/>
              </a:rPr>
              <a:t>&gt;</a:t>
            </a:r>
            <a:r>
              <a:rPr lang="en-US" b="1">
                <a:latin typeface="Times New Roman" pitchFamily="18" charset="0"/>
              </a:rPr>
              <a:t>Plan </a:t>
            </a:r>
            <a:r>
              <a:rPr lang="en-US">
                <a:latin typeface="Times New Roman" pitchFamily="18" charset="0"/>
              </a:rPr>
              <a:t>your response</a:t>
            </a:r>
          </a:p>
          <a:p>
            <a:r>
              <a:rPr lang="en-US" b="1">
                <a:latin typeface="Times New Roman" pitchFamily="18" charset="0"/>
              </a:rPr>
              <a:t>&gt;Organize </a:t>
            </a:r>
            <a:r>
              <a:rPr lang="en-US">
                <a:latin typeface="Times New Roman" pitchFamily="18" charset="0"/>
              </a:rPr>
              <a:t>your response to effectively address the assignment</a:t>
            </a:r>
          </a:p>
          <a:p>
            <a:r>
              <a:rPr lang="en-US" b="1">
                <a:latin typeface="Times New Roman" pitchFamily="18" charset="0"/>
              </a:rPr>
              <a:t>&gt;Refer </a:t>
            </a:r>
            <a:r>
              <a:rPr lang="en-US">
                <a:latin typeface="Times New Roman" pitchFamily="18" charset="0"/>
              </a:rPr>
              <a:t>to the sources as you write your response.</a:t>
            </a:r>
          </a:p>
          <a:p>
            <a:r>
              <a:rPr lang="en-US" b="1">
                <a:latin typeface="Times New Roman" pitchFamily="18" charset="0"/>
              </a:rPr>
              <a:t>&gt;Correct</a:t>
            </a:r>
            <a:r>
              <a:rPr lang="en-US">
                <a:latin typeface="Times New Roman" pitchFamily="18" charset="0"/>
              </a:rPr>
              <a:t> errors that you find in your writing.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1746"/>
                                        </p:tgtEl>
                                        <p:attrNameLst>
                                          <p:attrName>style.visibility</p:attrName>
                                        </p:attrNameLst>
                                      </p:cBhvr>
                                      <p:to>
                                        <p:strVal val="visible"/>
                                      </p:to>
                                    </p:set>
                                    <p:anim to="" calcmode="lin" valueType="num">
                                      <p:cBhvr>
                                        <p:cTn id="7" dur="1" fill="hold"/>
                                        <p:tgtEl>
                                          <p:spTgt spid="3174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loyal1.gif]"/>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4339" name="Rectangle 3"/>
          <p:cNvSpPr>
            <a:spLocks noChangeArrowheads="1"/>
          </p:cNvSpPr>
          <p:nvPr/>
        </p:nvSpPr>
        <p:spPr bwMode="auto">
          <a:xfrm>
            <a:off x="0" y="76200"/>
            <a:ext cx="9144000" cy="838200"/>
          </a:xfrm>
          <a:prstGeom prst="rect">
            <a:avLst/>
          </a:prstGeom>
          <a:noFill/>
          <a:ln w="9525">
            <a:noFill/>
            <a:miter lim="800000"/>
            <a:headEnd/>
            <a:tailEnd/>
          </a:ln>
        </p:spPr>
        <p:txBody>
          <a:bodyPr anchor="ctr"/>
          <a:lstStyle/>
          <a:p>
            <a:pPr algn="ctr"/>
            <a:r>
              <a:rPr lang="en-US" sz="4400" b="1">
                <a:solidFill>
                  <a:schemeClr val="accent2"/>
                </a:solidFill>
                <a:latin typeface="Times New Roman" pitchFamily="18" charset="0"/>
              </a:rPr>
              <a:t>Loyalty</a:t>
            </a:r>
          </a:p>
        </p:txBody>
      </p:sp>
      <p:sp>
        <p:nvSpPr>
          <p:cNvPr id="14340" name="Text Box 4"/>
          <p:cNvSpPr txBox="1">
            <a:spLocks noChangeArrowheads="1"/>
          </p:cNvSpPr>
          <p:nvPr/>
        </p:nvSpPr>
        <p:spPr bwMode="auto">
          <a:xfrm>
            <a:off x="0" y="1676400"/>
            <a:ext cx="9144000" cy="3968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Read </a:t>
            </a:r>
            <a:r>
              <a:rPr lang="en-US" sz="2000" b="1">
                <a:solidFill>
                  <a:schemeClr val="accent2"/>
                </a:solidFill>
                <a:latin typeface="Times New Roman" pitchFamily="18" charset="0"/>
              </a:rPr>
              <a:t>Loyalties and Choices</a:t>
            </a:r>
            <a:r>
              <a:rPr lang="en-US" sz="2000" b="1">
                <a:latin typeface="Times New Roman" pitchFamily="18" charset="0"/>
              </a:rPr>
              <a:t> on page 64</a:t>
            </a:r>
          </a:p>
        </p:txBody>
      </p:sp>
      <p:sp>
        <p:nvSpPr>
          <p:cNvPr id="14342" name="Text Box 6"/>
          <p:cNvSpPr txBox="1">
            <a:spLocks noChangeArrowheads="1"/>
          </p:cNvSpPr>
          <p:nvPr/>
        </p:nvSpPr>
        <p:spPr bwMode="auto">
          <a:xfrm>
            <a:off x="0" y="2955925"/>
            <a:ext cx="9144000" cy="8540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While you read, think about what would you do in each of the described situations</a:t>
            </a:r>
          </a:p>
          <a:p>
            <a:pPr algn="ctr">
              <a:spcBef>
                <a:spcPct val="50000"/>
              </a:spcBef>
            </a:pPr>
            <a:endParaRPr lang="en-US" sz="2000" b="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 to="" calcmode="lin" valueType="num">
                                      <p:cBhvr>
                                        <p:cTn id="7" dur="1" fill="hold"/>
                                        <p:tgtEl>
                                          <p:spTgt spid="14338"/>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4340">
                                            <p:txEl>
                                              <p:pRg st="0" end="0"/>
                                            </p:txEl>
                                          </p:spTgt>
                                        </p:tgtEl>
                                        <p:attrNameLst>
                                          <p:attrName>style.visibility</p:attrName>
                                        </p:attrNameLst>
                                      </p:cBhvr>
                                      <p:to>
                                        <p:strVal val="visible"/>
                                      </p:to>
                                    </p:set>
                                    <p:anim to="" calcmode="lin" valueType="num">
                                      <p:cBhvr>
                                        <p:cTn id="10" dur="1" fill="hold"/>
                                        <p:tgtEl>
                                          <p:spTgt spid="14340">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4339">
                                            <p:txEl>
                                              <p:pRg st="0" end="0"/>
                                            </p:txEl>
                                          </p:spTgt>
                                        </p:tgtEl>
                                        <p:attrNameLst>
                                          <p:attrName>style.visibility</p:attrName>
                                        </p:attrNameLst>
                                      </p:cBhvr>
                                      <p:to>
                                        <p:strVal val="visible"/>
                                      </p:to>
                                    </p:set>
                                    <p:anim to="" calcmode="lin" valueType="num">
                                      <p:cBhvr>
                                        <p:cTn id="13" dur="1" fill="hold"/>
                                        <p:tgtEl>
                                          <p:spTgt spid="14339">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4342">
                                            <p:txEl>
                                              <p:pRg st="0" end="0"/>
                                            </p:txEl>
                                          </p:spTgt>
                                        </p:tgtEl>
                                        <p:attrNameLst>
                                          <p:attrName>style.visibility</p:attrName>
                                        </p:attrNameLst>
                                      </p:cBhvr>
                                      <p:to>
                                        <p:strVal val="visible"/>
                                      </p:to>
                                    </p:set>
                                    <p:anim to="" calcmode="lin" valueType="num">
                                      <p:cBhvr>
                                        <p:cTn id="16" dur="1" fill="hold"/>
                                        <p:tgtEl>
                                          <p:spTgt spid="14342">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ll_quiet_ghost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5123" name="Picture 3" descr="Fig3-03_p69.jpg"/>
          <p:cNvPicPr>
            <a:picLocks noChangeAspect="1" noChangeArrowheads="1"/>
          </p:cNvPicPr>
          <p:nvPr/>
        </p:nvPicPr>
        <p:blipFill>
          <a:blip r:embed="rId3" cstate="print"/>
          <a:srcRect/>
          <a:stretch>
            <a:fillRect/>
          </a:stretch>
        </p:blipFill>
        <p:spPr bwMode="auto">
          <a:xfrm>
            <a:off x="457200" y="2057400"/>
            <a:ext cx="2994025" cy="3733800"/>
          </a:xfrm>
          <a:prstGeom prst="rect">
            <a:avLst/>
          </a:prstGeom>
          <a:noFill/>
          <a:ln w="9525">
            <a:noFill/>
            <a:miter lim="800000"/>
            <a:headEnd/>
            <a:tailEnd/>
          </a:ln>
        </p:spPr>
      </p:pic>
      <p:sp>
        <p:nvSpPr>
          <p:cNvPr id="5124" name="Text Box 4"/>
          <p:cNvSpPr txBox="1">
            <a:spLocks noChangeArrowheads="1"/>
          </p:cNvSpPr>
          <p:nvPr/>
        </p:nvSpPr>
        <p:spPr bwMode="auto">
          <a:xfrm>
            <a:off x="457200" y="5926138"/>
            <a:ext cx="3124200" cy="703262"/>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rPr>
              <a:t>Review the caption on page 65 </a:t>
            </a:r>
          </a:p>
          <a:p>
            <a:pPr algn="ctr">
              <a:spcBef>
                <a:spcPct val="50000"/>
              </a:spcBef>
            </a:pPr>
            <a:r>
              <a:rPr lang="en-US" sz="1600" b="1">
                <a:latin typeface="Times New Roman" pitchFamily="18" charset="0"/>
              </a:rPr>
              <a:t>Respond to the questions</a:t>
            </a:r>
          </a:p>
        </p:txBody>
      </p:sp>
      <p:sp>
        <p:nvSpPr>
          <p:cNvPr id="5125" name="Rectangle 5"/>
          <p:cNvSpPr>
            <a:spLocks noChangeArrowheads="1"/>
          </p:cNvSpPr>
          <p:nvPr/>
        </p:nvSpPr>
        <p:spPr bwMode="auto">
          <a:xfrm>
            <a:off x="0" y="76200"/>
            <a:ext cx="9144000" cy="1143000"/>
          </a:xfrm>
          <a:prstGeom prst="rect">
            <a:avLst/>
          </a:prstGeom>
          <a:noFill/>
          <a:ln w="9525">
            <a:noFill/>
            <a:miter lim="800000"/>
            <a:headEnd/>
            <a:tailEnd/>
          </a:ln>
        </p:spPr>
        <p:txBody>
          <a:bodyPr anchor="ctr"/>
          <a:lstStyle/>
          <a:p>
            <a:pPr algn="ctr"/>
            <a:r>
              <a:rPr lang="en-US" sz="4400" b="1">
                <a:solidFill>
                  <a:schemeClr val="accent2"/>
                </a:solidFill>
                <a:latin typeface="Times New Roman" pitchFamily="18" charset="0"/>
              </a:rPr>
              <a:t>Loyalty</a:t>
            </a:r>
          </a:p>
        </p:txBody>
      </p:sp>
      <p:sp>
        <p:nvSpPr>
          <p:cNvPr id="5126" name="Text Box 6"/>
          <p:cNvSpPr txBox="1">
            <a:spLocks noChangeArrowheads="1"/>
          </p:cNvSpPr>
          <p:nvPr/>
        </p:nvSpPr>
        <p:spPr bwMode="auto">
          <a:xfrm>
            <a:off x="3810000" y="2209800"/>
            <a:ext cx="5105400" cy="160337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Read </a:t>
            </a:r>
            <a:r>
              <a:rPr lang="en-US" b="1">
                <a:solidFill>
                  <a:schemeClr val="accent2"/>
                </a:solidFill>
                <a:latin typeface="Times New Roman" pitchFamily="18" charset="0"/>
              </a:rPr>
              <a:t>Patriotism and Loyalty</a:t>
            </a:r>
            <a:r>
              <a:rPr lang="en-US" b="1">
                <a:latin typeface="Times New Roman" pitchFamily="18" charset="0"/>
              </a:rPr>
              <a:t> on page 65</a:t>
            </a:r>
          </a:p>
          <a:p>
            <a:pPr algn="ctr">
              <a:spcBef>
                <a:spcPct val="50000"/>
              </a:spcBef>
            </a:pPr>
            <a:endParaRPr lang="en-US" sz="2000" b="1">
              <a:latin typeface="Times New Roman" pitchFamily="18" charset="0"/>
            </a:endParaRPr>
          </a:p>
          <a:p>
            <a:pPr algn="ctr">
              <a:spcBef>
                <a:spcPct val="50000"/>
              </a:spcBef>
            </a:pPr>
            <a:endParaRPr lang="en-US" sz="1600" b="1">
              <a:latin typeface="Times New Roman" pitchFamily="18" charset="0"/>
            </a:endParaRPr>
          </a:p>
          <a:p>
            <a:pPr algn="ctr">
              <a:spcBef>
                <a:spcPct val="50000"/>
              </a:spcBef>
            </a:pPr>
            <a:r>
              <a:rPr lang="en-US" b="1">
                <a:latin typeface="Times New Roman" pitchFamily="18" charset="0"/>
              </a:rPr>
              <a:t>Do you agree with renaming Highway 401? Why?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to="" calcmode="lin" valueType="num">
                                      <p:cBhvr>
                                        <p:cTn id="7" dur="1" fill="hold"/>
                                        <p:tgtEl>
                                          <p:spTgt spid="512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125">
                                            <p:txEl>
                                              <p:pRg st="0" end="0"/>
                                            </p:txEl>
                                          </p:spTgt>
                                        </p:tgtEl>
                                        <p:attrNameLst>
                                          <p:attrName>style.visibility</p:attrName>
                                        </p:attrNameLst>
                                      </p:cBhvr>
                                      <p:to>
                                        <p:strVal val="visible"/>
                                      </p:to>
                                    </p:set>
                                    <p:anim to="" calcmode="lin" valueType="num">
                                      <p:cBhvr>
                                        <p:cTn id="10" dur="1" fill="hold"/>
                                        <p:tgtEl>
                                          <p:spTgt spid="5125">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126">
                                            <p:txEl>
                                              <p:pRg st="0" end="0"/>
                                            </p:txEl>
                                          </p:spTgt>
                                        </p:tgtEl>
                                        <p:attrNameLst>
                                          <p:attrName>style.visibility</p:attrName>
                                        </p:attrNameLst>
                                      </p:cBhvr>
                                      <p:to>
                                        <p:strVal val="visible"/>
                                      </p:to>
                                    </p:set>
                                    <p:anim to="" calcmode="lin" valueType="num">
                                      <p:cBhvr>
                                        <p:cTn id="13" dur="1" fill="hold"/>
                                        <p:tgtEl>
                                          <p:spTgt spid="5126">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5124">
                                            <p:txEl>
                                              <p:pRg st="0" end="0"/>
                                            </p:txEl>
                                          </p:spTgt>
                                        </p:tgtEl>
                                        <p:attrNameLst>
                                          <p:attrName>style.visibility</p:attrName>
                                        </p:attrNameLst>
                                      </p:cBhvr>
                                      <p:to>
                                        <p:strVal val="visible"/>
                                      </p:to>
                                    </p:set>
                                    <p:anim to="" calcmode="lin" valueType="num">
                                      <p:cBhvr>
                                        <p:cTn id="18" dur="1" fill="hold"/>
                                        <p:tgtEl>
                                          <p:spTgt spid="5124">
                                            <p:txEl>
                                              <p:pRg st="0" end="0"/>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5123"/>
                                        </p:tgtEl>
                                        <p:attrNameLst>
                                          <p:attrName>style.visibility</p:attrName>
                                        </p:attrNameLst>
                                      </p:cBhvr>
                                      <p:to>
                                        <p:strVal val="visible"/>
                                      </p:to>
                                    </p:set>
                                    <p:anim to="" calcmode="lin" valueType="num">
                                      <p:cBhvr>
                                        <p:cTn id="21" dur="1" fill="hold"/>
                                        <p:tgtEl>
                                          <p:spTgt spid="5123"/>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5124">
                                            <p:txEl>
                                              <p:pRg st="1" end="1"/>
                                            </p:txEl>
                                          </p:spTgt>
                                        </p:tgtEl>
                                        <p:attrNameLst>
                                          <p:attrName>style.visibility</p:attrName>
                                        </p:attrNameLst>
                                      </p:cBhvr>
                                      <p:to>
                                        <p:strVal val="visible"/>
                                      </p:to>
                                    </p:set>
                                    <p:anim to="" calcmode="lin" valueType="num">
                                      <p:cBhvr>
                                        <p:cTn id="24" dur="1" fill="hold"/>
                                        <p:tgtEl>
                                          <p:spTgt spid="5124">
                                            <p:txEl>
                                              <p:pRg st="1" end="1"/>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5126">
                                            <p:txEl>
                                              <p:pRg st="3" end="3"/>
                                            </p:txEl>
                                          </p:spTgt>
                                        </p:tgtEl>
                                        <p:attrNameLst>
                                          <p:attrName>style.visibility</p:attrName>
                                        </p:attrNameLst>
                                      </p:cBhvr>
                                      <p:to>
                                        <p:strVal val="visible"/>
                                      </p:to>
                                    </p:set>
                                    <p:anim to="" calcmode="lin" valueType="num">
                                      <p:cBhvr>
                                        <p:cTn id="29" dur="1" fill="hold"/>
                                        <p:tgtEl>
                                          <p:spTgt spid="5126">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all_quiet_ghosts"/>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9462" name="Rectangle 6"/>
          <p:cNvSpPr>
            <a:spLocks noChangeArrowheads="1"/>
          </p:cNvSpPr>
          <p:nvPr/>
        </p:nvSpPr>
        <p:spPr bwMode="auto">
          <a:xfrm>
            <a:off x="0" y="5335588"/>
            <a:ext cx="9144000" cy="1236662"/>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Edmonton Troops Return Home</a:t>
            </a:r>
          </a:p>
          <a:p>
            <a:pPr algn="ctr">
              <a:spcBef>
                <a:spcPct val="50000"/>
              </a:spcBef>
            </a:pPr>
            <a:r>
              <a:rPr lang="en-US" sz="1000" b="1">
                <a:latin typeface="Times New Roman" pitchFamily="18" charset="0"/>
              </a:rPr>
              <a:t>September 18, 2008</a:t>
            </a:r>
          </a:p>
          <a:p>
            <a:pPr algn="ctr">
              <a:spcBef>
                <a:spcPct val="50000"/>
              </a:spcBef>
            </a:pPr>
            <a:endParaRPr lang="en-US" sz="1000" b="1">
              <a:latin typeface="Times New Roman" pitchFamily="18" charset="0"/>
            </a:endParaRPr>
          </a:p>
          <a:p>
            <a:pPr algn="ctr">
              <a:spcBef>
                <a:spcPct val="50000"/>
              </a:spcBef>
            </a:pPr>
            <a:r>
              <a:rPr lang="en-US" b="1">
                <a:latin typeface="Times New Roman" pitchFamily="18" charset="0"/>
              </a:rPr>
              <a:t>Read the rest of page 65</a:t>
            </a:r>
          </a:p>
        </p:txBody>
      </p:sp>
      <p:pic>
        <p:nvPicPr>
          <p:cNvPr id="5" name="Returning Soldiers Sept 18 2008.wmv">
            <a:hlinkClick r:id="" action="ppaction://media"/>
          </p:cNvPr>
          <p:cNvPicPr>
            <a:picLocks noRot="1" noChangeAspect="1"/>
          </p:cNvPicPr>
          <p:nvPr>
            <a:videoFile r:link="rId1"/>
          </p:nvPr>
        </p:nvPicPr>
        <p:blipFill>
          <a:blip r:embed="rId4" cstate="print"/>
          <a:srcRect/>
          <a:stretch>
            <a:fillRect/>
          </a:stretch>
        </p:blipFill>
        <p:spPr bwMode="auto">
          <a:xfrm>
            <a:off x="3276600" y="3505200"/>
            <a:ext cx="2336800" cy="175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9460"/>
                                        </p:tgtEl>
                                        <p:attrNameLst>
                                          <p:attrName>style.visibility</p:attrName>
                                        </p:attrNameLst>
                                      </p:cBhvr>
                                      <p:to>
                                        <p:strVal val="visible"/>
                                      </p:to>
                                    </p:set>
                                    <p:anim to="" calcmode="lin" valueType="num">
                                      <p:cBhvr>
                                        <p:cTn id="7" dur="1" fill="hold"/>
                                        <p:tgtEl>
                                          <p:spTgt spid="19460"/>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9462">
                                            <p:txEl>
                                              <p:pRg st="3" end="3"/>
                                            </p:txEl>
                                          </p:spTgt>
                                        </p:tgtEl>
                                        <p:attrNameLst>
                                          <p:attrName>style.visibility</p:attrName>
                                        </p:attrNameLst>
                                      </p:cBhvr>
                                      <p:to>
                                        <p:strVal val="visible"/>
                                      </p:to>
                                    </p:set>
                                    <p:anim to="" calcmode="lin" valueType="num">
                                      <p:cBhvr>
                                        <p:cTn id="15" dur="1" fill="hold"/>
                                        <p:tgtEl>
                                          <p:spTgt spid="19462">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16"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loyal1.gif]"/>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5365" name="Rectangle 5"/>
          <p:cNvSpPr>
            <a:spLocks noChangeArrowheads="1"/>
          </p:cNvSpPr>
          <p:nvPr/>
        </p:nvSpPr>
        <p:spPr bwMode="auto">
          <a:xfrm>
            <a:off x="0" y="76200"/>
            <a:ext cx="9144000" cy="1143000"/>
          </a:xfrm>
          <a:prstGeom prst="rect">
            <a:avLst/>
          </a:prstGeom>
          <a:noFill/>
          <a:ln w="9525">
            <a:noFill/>
            <a:miter lim="800000"/>
            <a:headEnd/>
            <a:tailEnd/>
          </a:ln>
        </p:spPr>
        <p:txBody>
          <a:bodyPr anchor="ctr"/>
          <a:lstStyle/>
          <a:p>
            <a:pPr algn="ctr"/>
            <a:r>
              <a:rPr lang="en-US" sz="4400" b="1">
                <a:solidFill>
                  <a:schemeClr val="accent2"/>
                </a:solidFill>
                <a:latin typeface="Times New Roman" pitchFamily="18" charset="0"/>
              </a:rPr>
              <a:t>Loyalty</a:t>
            </a:r>
          </a:p>
        </p:txBody>
      </p:sp>
      <p:sp>
        <p:nvSpPr>
          <p:cNvPr id="15366" name="Text Box 6"/>
          <p:cNvSpPr txBox="1">
            <a:spLocks noChangeArrowheads="1"/>
          </p:cNvSpPr>
          <p:nvPr/>
        </p:nvSpPr>
        <p:spPr bwMode="auto">
          <a:xfrm>
            <a:off x="0" y="4205288"/>
            <a:ext cx="9144000" cy="1604962"/>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Read </a:t>
            </a:r>
            <a:r>
              <a:rPr lang="en-US" b="1">
                <a:solidFill>
                  <a:schemeClr val="accent2"/>
                </a:solidFill>
                <a:latin typeface="Times New Roman" pitchFamily="18" charset="0"/>
              </a:rPr>
              <a:t>How Contending Loyalties Can Affect Choices</a:t>
            </a:r>
            <a:r>
              <a:rPr lang="en-US" b="1">
                <a:latin typeface="Times New Roman" pitchFamily="18" charset="0"/>
              </a:rPr>
              <a:t> on page 66</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Complete #1 and #2 of</a:t>
            </a:r>
          </a:p>
          <a:p>
            <a:pPr algn="ctr">
              <a:spcBef>
                <a:spcPct val="50000"/>
              </a:spcBef>
            </a:pPr>
            <a:r>
              <a:rPr lang="en-US" b="1" i="1">
                <a:latin typeface="Times New Roman" pitchFamily="18" charset="0"/>
              </a:rPr>
              <a:t>Recall…Reflect…Respond</a:t>
            </a:r>
            <a:endParaRPr lang="en-US" sz="1600" b="1" i="1">
              <a:latin typeface="Times New Roman" pitchFamily="18" charset="0"/>
            </a:endParaRPr>
          </a:p>
        </p:txBody>
      </p:sp>
      <p:pic>
        <p:nvPicPr>
          <p:cNvPr id="15367" name="Picture 7"/>
          <p:cNvPicPr>
            <a:picLocks noChangeAspect="1" noChangeArrowheads="1"/>
          </p:cNvPicPr>
          <p:nvPr/>
        </p:nvPicPr>
        <p:blipFill>
          <a:blip r:embed="rId3" cstate="print"/>
          <a:srcRect/>
          <a:stretch>
            <a:fillRect/>
          </a:stretch>
        </p:blipFill>
        <p:spPr bwMode="auto">
          <a:xfrm>
            <a:off x="533400" y="1371600"/>
            <a:ext cx="3498850" cy="2238375"/>
          </a:xfrm>
          <a:prstGeom prst="rect">
            <a:avLst/>
          </a:prstGeom>
          <a:noFill/>
          <a:ln w="9525">
            <a:noFill/>
            <a:miter lim="800000"/>
            <a:headEnd/>
            <a:tailEnd/>
          </a:ln>
        </p:spPr>
      </p:pic>
      <p:sp>
        <p:nvSpPr>
          <p:cNvPr id="15368" name="Text Box 8"/>
          <p:cNvSpPr txBox="1">
            <a:spLocks noChangeArrowheads="1"/>
          </p:cNvSpPr>
          <p:nvPr/>
        </p:nvSpPr>
        <p:spPr bwMode="auto">
          <a:xfrm>
            <a:off x="4191000" y="2057400"/>
            <a:ext cx="4267200" cy="64135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Write out this concept (page 66) and its related meanings in your notebook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5364"/>
                                        </p:tgtEl>
                                        <p:attrNameLst>
                                          <p:attrName>style.visibility</p:attrName>
                                        </p:attrNameLst>
                                      </p:cBhvr>
                                      <p:to>
                                        <p:strVal val="visible"/>
                                      </p:to>
                                    </p:set>
                                    <p:anim to="" calcmode="lin" valueType="num">
                                      <p:cBhvr>
                                        <p:cTn id="7" dur="1" fill="hold"/>
                                        <p:tgtEl>
                                          <p:spTgt spid="1536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5365">
                                            <p:txEl>
                                              <p:pRg st="0" end="0"/>
                                            </p:txEl>
                                          </p:spTgt>
                                        </p:tgtEl>
                                        <p:attrNameLst>
                                          <p:attrName>style.visibility</p:attrName>
                                        </p:attrNameLst>
                                      </p:cBhvr>
                                      <p:to>
                                        <p:strVal val="visible"/>
                                      </p:to>
                                    </p:set>
                                    <p:anim to="" calcmode="lin" valueType="num">
                                      <p:cBhvr>
                                        <p:cTn id="10" dur="1" fill="hold"/>
                                        <p:tgtEl>
                                          <p:spTgt spid="15365">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5367"/>
                                        </p:tgtEl>
                                        <p:attrNameLst>
                                          <p:attrName>style.visibility</p:attrName>
                                        </p:attrNameLst>
                                      </p:cBhvr>
                                      <p:to>
                                        <p:strVal val="visible"/>
                                      </p:to>
                                    </p:set>
                                    <p:anim to="" calcmode="lin" valueType="num">
                                      <p:cBhvr>
                                        <p:cTn id="13" dur="1" fill="hold"/>
                                        <p:tgtEl>
                                          <p:spTgt spid="15367"/>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15368"/>
                                        </p:tgtEl>
                                        <p:attrNameLst>
                                          <p:attrName>style.visibility</p:attrName>
                                        </p:attrNameLst>
                                      </p:cBhvr>
                                      <p:to>
                                        <p:strVal val="visible"/>
                                      </p:to>
                                    </p:set>
                                    <p:anim to="" calcmode="lin" valueType="num">
                                      <p:cBhvr>
                                        <p:cTn id="16" dur="1" fill="hold"/>
                                        <p:tgtEl>
                                          <p:spTgt spid="15368"/>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15366">
                                            <p:txEl>
                                              <p:pRg st="0" end="0"/>
                                            </p:txEl>
                                          </p:spTgt>
                                        </p:tgtEl>
                                        <p:attrNameLst>
                                          <p:attrName>style.visibility</p:attrName>
                                        </p:attrNameLst>
                                      </p:cBhvr>
                                      <p:to>
                                        <p:strVal val="visible"/>
                                      </p:to>
                                    </p:set>
                                    <p:anim to="" calcmode="lin" valueType="num">
                                      <p:cBhvr>
                                        <p:cTn id="21" dur="1" fill="hold"/>
                                        <p:tgtEl>
                                          <p:spTgt spid="15366">
                                            <p:txEl>
                                              <p:pRg st="0" end="0"/>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15366">
                                            <p:txEl>
                                              <p:pRg st="2" end="2"/>
                                            </p:txEl>
                                          </p:spTgt>
                                        </p:tgtEl>
                                        <p:attrNameLst>
                                          <p:attrName>style.visibility</p:attrName>
                                        </p:attrNameLst>
                                      </p:cBhvr>
                                      <p:to>
                                        <p:strVal val="visible"/>
                                      </p:to>
                                    </p:set>
                                    <p:anim to="" calcmode="lin" valueType="num">
                                      <p:cBhvr>
                                        <p:cTn id="24" dur="1" fill="hold"/>
                                        <p:tgtEl>
                                          <p:spTgt spid="15366">
                                            <p:txEl>
                                              <p:pRg st="2" end="2"/>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15366">
                                            <p:txEl>
                                              <p:pRg st="3" end="3"/>
                                            </p:txEl>
                                          </p:spTgt>
                                        </p:tgtEl>
                                        <p:attrNameLst>
                                          <p:attrName>style.visibility</p:attrName>
                                        </p:attrNameLst>
                                      </p:cBhvr>
                                      <p:to>
                                        <p:strVal val="visible"/>
                                      </p:to>
                                    </p:set>
                                    <p:anim to="" calcmode="lin" valueType="num">
                                      <p:cBhvr>
                                        <p:cTn id="27" dur="1" fill="hold"/>
                                        <p:tgtEl>
                                          <p:spTgt spid="15366">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zine"/>
          <p:cNvPicPr>
            <a:picLocks noChangeAspect="1" noChangeArrowheads="1"/>
          </p:cNvPicPr>
          <p:nvPr/>
        </p:nvPicPr>
        <p:blipFill>
          <a:blip r:embed="rId2" cstate="print">
            <a:lum bright="70000" contrast="-70000"/>
          </a:blip>
          <a:srcRect/>
          <a:stretch>
            <a:fillRect/>
          </a:stretch>
        </p:blipFill>
        <p:spPr bwMode="auto">
          <a:xfrm>
            <a:off x="0" y="228600"/>
            <a:ext cx="9144000" cy="6629400"/>
          </a:xfrm>
          <a:prstGeom prst="rect">
            <a:avLst/>
          </a:prstGeom>
          <a:noFill/>
          <a:ln w="9525">
            <a:noFill/>
            <a:miter lim="800000"/>
            <a:headEnd/>
            <a:tailEnd/>
          </a:ln>
        </p:spPr>
      </p:pic>
      <p:sp>
        <p:nvSpPr>
          <p:cNvPr id="16387" name="Rectangle 3"/>
          <p:cNvSpPr>
            <a:spLocks noGrp="1" noChangeArrowheads="1"/>
          </p:cNvSpPr>
          <p:nvPr>
            <p:ph type="title"/>
          </p:nvPr>
        </p:nvSpPr>
        <p:spPr>
          <a:noFill/>
        </p:spPr>
        <p:txBody>
          <a:bodyPr/>
          <a:lstStyle/>
          <a:p>
            <a:pPr eaLnBrk="1" hangingPunct="1"/>
            <a:r>
              <a:rPr lang="en-US" b="1" smtClean="0">
                <a:solidFill>
                  <a:schemeClr val="accent2"/>
                </a:solidFill>
                <a:latin typeface="Times New Roman" pitchFamily="18" charset="0"/>
              </a:rPr>
              <a:t>And Finally…</a:t>
            </a:r>
          </a:p>
        </p:txBody>
      </p:sp>
      <p:sp>
        <p:nvSpPr>
          <p:cNvPr id="16388" name="Rectangle 4"/>
          <p:cNvSpPr>
            <a:spLocks noChangeArrowheads="1"/>
          </p:cNvSpPr>
          <p:nvPr/>
        </p:nvSpPr>
        <p:spPr bwMode="auto">
          <a:xfrm>
            <a:off x="0" y="2133600"/>
            <a:ext cx="9144000" cy="3013075"/>
          </a:xfrm>
          <a:prstGeom prst="rect">
            <a:avLst/>
          </a:prstGeom>
          <a:noFill/>
          <a:ln w="9525" algn="ctr">
            <a:noFill/>
            <a:miter lim="800000"/>
            <a:headEnd/>
            <a:tailEnd/>
          </a:ln>
        </p:spPr>
        <p:txBody>
          <a:bodyPr>
            <a:spAutoFit/>
          </a:bodyPr>
          <a:lstStyle/>
          <a:p>
            <a:pPr algn="ctr"/>
            <a:r>
              <a:rPr lang="en-US" sz="2400" b="1">
                <a:latin typeface="Times New Roman" pitchFamily="18" charset="0"/>
              </a:rPr>
              <a:t>Begin a </a:t>
            </a:r>
            <a:r>
              <a:rPr lang="en-US" sz="2400" b="1">
                <a:solidFill>
                  <a:schemeClr val="accent2"/>
                </a:solidFill>
                <a:latin typeface="Times New Roman" pitchFamily="18" charset="0"/>
              </a:rPr>
              <a:t>list</a:t>
            </a:r>
            <a:r>
              <a:rPr lang="en-US" sz="2400" b="1">
                <a:latin typeface="Times New Roman" pitchFamily="18" charset="0"/>
              </a:rPr>
              <a:t> of terms from this chapter, which include… </a:t>
            </a:r>
          </a:p>
          <a:p>
            <a:pPr algn="ctr"/>
            <a:endParaRPr lang="en-US" sz="2400" b="1">
              <a:latin typeface="Times New Roman" pitchFamily="18" charset="0"/>
            </a:endParaRPr>
          </a:p>
          <a:p>
            <a:pPr algn="ctr"/>
            <a:r>
              <a:rPr lang="en-US" sz="2400" b="1">
                <a:latin typeface="Times New Roman" pitchFamily="18" charset="0"/>
              </a:rPr>
              <a:t>Any term/phrase/concept that would be considered important in helping you with your …</a:t>
            </a:r>
          </a:p>
          <a:p>
            <a:pPr algn="ctr"/>
            <a:endParaRPr lang="en-US" sz="2400" b="1">
              <a:latin typeface="Times New Roman" pitchFamily="18" charset="0"/>
            </a:endParaRPr>
          </a:p>
          <a:p>
            <a:pPr algn="ctr"/>
            <a:r>
              <a:rPr lang="en-US" sz="2400" b="1">
                <a:solidFill>
                  <a:schemeClr val="accent2"/>
                </a:solidFill>
                <a:latin typeface="Times New Roman" pitchFamily="18" charset="0"/>
              </a:rPr>
              <a:t>E-Zine</a:t>
            </a:r>
          </a:p>
          <a:p>
            <a:pPr algn="ctr"/>
            <a:endParaRPr lang="en-US" sz="2400" b="1">
              <a:solidFill>
                <a:schemeClr val="accent2"/>
              </a:solidFill>
              <a:latin typeface="Times New Roman" pitchFamily="18" charset="0"/>
            </a:endParaRPr>
          </a:p>
          <a:p>
            <a:pPr algn="ctr"/>
            <a:r>
              <a:rPr lang="en-US" sz="2400" b="1">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6387"/>
                                        </p:tgtEl>
                                        <p:attrNameLst>
                                          <p:attrName>style.visibility</p:attrName>
                                        </p:attrNameLst>
                                      </p:cBhvr>
                                      <p:to>
                                        <p:strVal val="visible"/>
                                      </p:to>
                                    </p:set>
                                    <p:anim to="" calcmode="lin" valueType="num">
                                      <p:cBhvr>
                                        <p:cTn id="7" dur="1" fill="hold"/>
                                        <p:tgtEl>
                                          <p:spTgt spid="16387"/>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6388"/>
                                        </p:tgtEl>
                                        <p:attrNameLst>
                                          <p:attrName>style.visibility</p:attrName>
                                        </p:attrNameLst>
                                      </p:cBhvr>
                                      <p:to>
                                        <p:strVal val="visible"/>
                                      </p:to>
                                    </p:set>
                                    <p:anim to="" calcmode="lin" valueType="num">
                                      <p:cBhvr>
                                        <p:cTn id="10" dur="1" fill="hold"/>
                                        <p:tgtEl>
                                          <p:spTgt spid="1638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638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world-flags"/>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7171" name="Rectangle 3"/>
          <p:cNvSpPr>
            <a:spLocks noGrp="1" noChangeArrowheads="1"/>
          </p:cNvSpPr>
          <p:nvPr>
            <p:ph type="title"/>
          </p:nvPr>
        </p:nvSpPr>
        <p:spPr>
          <a:xfrm>
            <a:off x="457200" y="76200"/>
            <a:ext cx="8229600" cy="1143000"/>
          </a:xfrm>
        </p:spPr>
        <p:txBody>
          <a:bodyPr/>
          <a:lstStyle/>
          <a:p>
            <a:pPr eaLnBrk="1" hangingPunct="1"/>
            <a:r>
              <a:rPr lang="en-US" b="1" smtClean="0">
                <a:solidFill>
                  <a:schemeClr val="accent2"/>
                </a:solidFill>
                <a:latin typeface="Times New Roman" pitchFamily="18" charset="0"/>
              </a:rPr>
              <a:t>Affirming Nationalist Loyalties</a:t>
            </a:r>
          </a:p>
        </p:txBody>
      </p:sp>
      <p:pic>
        <p:nvPicPr>
          <p:cNvPr id="7172" name="Picture 4"/>
          <p:cNvPicPr>
            <a:picLocks noChangeAspect="1" noChangeArrowheads="1"/>
          </p:cNvPicPr>
          <p:nvPr/>
        </p:nvPicPr>
        <p:blipFill>
          <a:blip r:embed="rId3" cstate="print"/>
          <a:srcRect/>
          <a:stretch>
            <a:fillRect/>
          </a:stretch>
        </p:blipFill>
        <p:spPr bwMode="auto">
          <a:xfrm>
            <a:off x="2133600" y="1219200"/>
            <a:ext cx="4481513" cy="5080000"/>
          </a:xfrm>
          <a:prstGeom prst="rect">
            <a:avLst/>
          </a:prstGeom>
          <a:noFill/>
          <a:ln w="9525">
            <a:noFill/>
            <a:miter lim="800000"/>
            <a:headEnd/>
            <a:tailEnd/>
          </a:ln>
        </p:spPr>
      </p:pic>
      <p:sp>
        <p:nvSpPr>
          <p:cNvPr id="7173" name="Text Box 5"/>
          <p:cNvSpPr txBox="1">
            <a:spLocks noChangeArrowheads="1"/>
          </p:cNvSpPr>
          <p:nvPr/>
        </p:nvSpPr>
        <p:spPr bwMode="auto">
          <a:xfrm>
            <a:off x="0" y="1851025"/>
            <a:ext cx="2286000" cy="394017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Complete the first section of this handout</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As you read page 67, begin to fill out the rest of the handout</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You will not be completing it until later on into the chapter</a:t>
            </a:r>
          </a:p>
        </p:txBody>
      </p:sp>
      <p:sp>
        <p:nvSpPr>
          <p:cNvPr id="7174" name="Text Box 6"/>
          <p:cNvSpPr txBox="1">
            <a:spLocks noChangeArrowheads="1"/>
          </p:cNvSpPr>
          <p:nvPr/>
        </p:nvSpPr>
        <p:spPr bwMode="auto">
          <a:xfrm>
            <a:off x="6553200" y="1828800"/>
            <a:ext cx="2438400" cy="383222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One way a group has affirmed their </a:t>
            </a:r>
            <a:r>
              <a:rPr lang="en-US" sz="2000" b="1">
                <a:latin typeface="Times New Roman" pitchFamily="18" charset="0"/>
              </a:rPr>
              <a:t>National Identity</a:t>
            </a:r>
            <a:r>
              <a:rPr lang="en-US" b="1">
                <a:latin typeface="Times New Roman" pitchFamily="18" charset="0"/>
              </a:rPr>
              <a:t>  was when, in 1982, the </a:t>
            </a:r>
            <a:r>
              <a:rPr lang="en-US" b="1" i="1">
                <a:solidFill>
                  <a:schemeClr val="accent2"/>
                </a:solidFill>
                <a:latin typeface="Times New Roman" pitchFamily="18" charset="0"/>
              </a:rPr>
              <a:t>National Indian Brotherhood</a:t>
            </a:r>
            <a:r>
              <a:rPr lang="en-US" b="1">
                <a:latin typeface="Times New Roman" pitchFamily="18" charset="0"/>
              </a:rPr>
              <a:t> </a:t>
            </a:r>
          </a:p>
          <a:p>
            <a:pPr algn="ctr">
              <a:spcBef>
                <a:spcPct val="50000"/>
              </a:spcBef>
            </a:pPr>
            <a:r>
              <a:rPr lang="en-US" b="1">
                <a:latin typeface="Times New Roman" pitchFamily="18" charset="0"/>
              </a:rPr>
              <a:t>changed their name to the </a:t>
            </a:r>
          </a:p>
          <a:p>
            <a:pPr algn="ctr">
              <a:spcBef>
                <a:spcPct val="50000"/>
              </a:spcBef>
            </a:pPr>
            <a:r>
              <a:rPr lang="en-US" b="1" i="1">
                <a:solidFill>
                  <a:schemeClr val="accent2"/>
                </a:solidFill>
                <a:latin typeface="Times New Roman" pitchFamily="18" charset="0"/>
              </a:rPr>
              <a:t>Assembly of First Nations</a:t>
            </a:r>
            <a:r>
              <a:rPr lang="en-US" b="1">
                <a:latin typeface="Times New Roman" pitchFamily="18" charset="0"/>
              </a:rPr>
              <a:t> </a:t>
            </a:r>
          </a:p>
          <a:p>
            <a:pPr algn="ctr">
              <a:spcBef>
                <a:spcPct val="50000"/>
              </a:spcBef>
            </a:pPr>
            <a:r>
              <a:rPr lang="en-US" b="1">
                <a:latin typeface="Times New Roman" pitchFamily="18" charset="0"/>
              </a:rPr>
              <a:t>Was this really a significant action?</a:t>
            </a:r>
          </a:p>
        </p:txBody>
      </p:sp>
      <p:sp>
        <p:nvSpPr>
          <p:cNvPr id="7175" name="Rectangle 7"/>
          <p:cNvSpPr>
            <a:spLocks noChangeArrowheads="1"/>
          </p:cNvSpPr>
          <p:nvPr/>
        </p:nvSpPr>
        <p:spPr bwMode="auto">
          <a:xfrm>
            <a:off x="0" y="6096000"/>
            <a:ext cx="9144000" cy="762000"/>
          </a:xfrm>
          <a:prstGeom prst="rect">
            <a:avLst/>
          </a:prstGeom>
          <a:noFill/>
          <a:ln w="9525">
            <a:noFill/>
            <a:miter lim="800000"/>
            <a:headEnd/>
            <a:tailEnd/>
          </a:ln>
        </p:spPr>
        <p:txBody>
          <a:bodyPr anchor="ctr"/>
          <a:lstStyle/>
          <a:p>
            <a:pPr algn="ctr"/>
            <a:r>
              <a:rPr lang="en-US" sz="2400" b="1">
                <a:solidFill>
                  <a:srgbClr val="FF3300"/>
                </a:solidFill>
                <a:latin typeface="Times New Roman" pitchFamily="18" charset="0"/>
              </a:rPr>
              <a:t>What Choices Have People Made To Affirm Nationalist Loyalties?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171"/>
                                        </p:tgtEl>
                                        <p:attrNameLst>
                                          <p:attrName>style.visibility</p:attrName>
                                        </p:attrNameLst>
                                      </p:cBhvr>
                                      <p:to>
                                        <p:strVal val="visible"/>
                                      </p:to>
                                    </p:set>
                                    <p:anim to="" calcmode="lin" valueType="num">
                                      <p:cBhvr>
                                        <p:cTn id="7" dur="1" fill="hold"/>
                                        <p:tgtEl>
                                          <p:spTgt spid="7171"/>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 to="" calcmode="lin" valueType="num">
                                      <p:cBhvr>
                                        <p:cTn id="10" dur="1" fill="hold"/>
                                        <p:tgtEl>
                                          <p:spTgt spid="7170"/>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7172"/>
                                        </p:tgtEl>
                                        <p:attrNameLst>
                                          <p:attrName>style.visibility</p:attrName>
                                        </p:attrNameLst>
                                      </p:cBhvr>
                                      <p:to>
                                        <p:strVal val="visible"/>
                                      </p:to>
                                    </p:set>
                                    <p:anim to="" calcmode="lin" valueType="num">
                                      <p:cBhvr>
                                        <p:cTn id="13" dur="1" fill="hold"/>
                                        <p:tgtEl>
                                          <p:spTgt spid="7172"/>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7173">
                                            <p:txEl>
                                              <p:pRg st="0" end="0"/>
                                            </p:txEl>
                                          </p:spTgt>
                                        </p:tgtEl>
                                        <p:attrNameLst>
                                          <p:attrName>style.visibility</p:attrName>
                                        </p:attrNameLst>
                                      </p:cBhvr>
                                      <p:to>
                                        <p:strVal val="visible"/>
                                      </p:to>
                                    </p:set>
                                    <p:anim to="" calcmode="lin" valueType="num">
                                      <p:cBhvr>
                                        <p:cTn id="16" dur="1" fill="hold"/>
                                        <p:tgtEl>
                                          <p:spTgt spid="7173">
                                            <p:txEl>
                                              <p:pRg st="0" end="0"/>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7175">
                                            <p:txEl>
                                              <p:pRg st="0" end="0"/>
                                            </p:txEl>
                                          </p:spTgt>
                                        </p:tgtEl>
                                        <p:attrNameLst>
                                          <p:attrName>style.visibility</p:attrName>
                                        </p:attrNameLst>
                                      </p:cBhvr>
                                      <p:to>
                                        <p:strVal val="visible"/>
                                      </p:to>
                                    </p:set>
                                    <p:anim to="" calcmode="lin" valueType="num">
                                      <p:cBhvr>
                                        <p:cTn id="19" dur="1" fill="hold"/>
                                        <p:tgtEl>
                                          <p:spTgt spid="7175">
                                            <p:txEl>
                                              <p:pRg st="0" end="0"/>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7174">
                                            <p:txEl>
                                              <p:pRg st="0" end="0"/>
                                            </p:txEl>
                                          </p:spTgt>
                                        </p:tgtEl>
                                        <p:attrNameLst>
                                          <p:attrName>style.visibility</p:attrName>
                                        </p:attrNameLst>
                                      </p:cBhvr>
                                      <p:to>
                                        <p:strVal val="visible"/>
                                      </p:to>
                                    </p:set>
                                    <p:anim to="" calcmode="lin" valueType="num">
                                      <p:cBhvr>
                                        <p:cTn id="24" dur="1" fill="hold"/>
                                        <p:tgtEl>
                                          <p:spTgt spid="7174">
                                            <p:txEl>
                                              <p:pRg st="0" end="0"/>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7174">
                                            <p:txEl>
                                              <p:pRg st="1" end="1"/>
                                            </p:txEl>
                                          </p:spTgt>
                                        </p:tgtEl>
                                        <p:attrNameLst>
                                          <p:attrName>style.visibility</p:attrName>
                                        </p:attrNameLst>
                                      </p:cBhvr>
                                      <p:to>
                                        <p:strVal val="visible"/>
                                      </p:to>
                                    </p:set>
                                    <p:anim to="" calcmode="lin" valueType="num">
                                      <p:cBhvr>
                                        <p:cTn id="27" dur="1" fill="hold"/>
                                        <p:tgtEl>
                                          <p:spTgt spid="7174">
                                            <p:txEl>
                                              <p:pRg st="1" end="1"/>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7174">
                                            <p:txEl>
                                              <p:pRg st="2" end="2"/>
                                            </p:txEl>
                                          </p:spTgt>
                                        </p:tgtEl>
                                        <p:attrNameLst>
                                          <p:attrName>style.visibility</p:attrName>
                                        </p:attrNameLst>
                                      </p:cBhvr>
                                      <p:to>
                                        <p:strVal val="visible"/>
                                      </p:to>
                                    </p:set>
                                    <p:anim to="" calcmode="lin" valueType="num">
                                      <p:cBhvr>
                                        <p:cTn id="30" dur="1" fill="hold"/>
                                        <p:tgtEl>
                                          <p:spTgt spid="7174">
                                            <p:txEl>
                                              <p:pRg st="2" end="2"/>
                                            </p:txEl>
                                          </p:spTgt>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7174">
                                            <p:txEl>
                                              <p:pRg st="3" end="3"/>
                                            </p:txEl>
                                          </p:spTgt>
                                        </p:tgtEl>
                                        <p:attrNameLst>
                                          <p:attrName>style.visibility</p:attrName>
                                        </p:attrNameLst>
                                      </p:cBhvr>
                                      <p:to>
                                        <p:strVal val="visible"/>
                                      </p:to>
                                    </p:set>
                                    <p:anim to="" calcmode="lin" valueType="num">
                                      <p:cBhvr>
                                        <p:cTn id="33" dur="1" fill="hold"/>
                                        <p:tgtEl>
                                          <p:spTgt spid="7174">
                                            <p:txEl>
                                              <p:pRg st="3" end="3"/>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7173">
                                            <p:txEl>
                                              <p:pRg st="2" end="2"/>
                                            </p:txEl>
                                          </p:spTgt>
                                        </p:tgtEl>
                                        <p:attrNameLst>
                                          <p:attrName>style.visibility</p:attrName>
                                        </p:attrNameLst>
                                      </p:cBhvr>
                                      <p:to>
                                        <p:strVal val="visible"/>
                                      </p:to>
                                    </p:set>
                                    <p:anim to="" calcmode="lin" valueType="num">
                                      <p:cBhvr>
                                        <p:cTn id="38" dur="1" fill="hold"/>
                                        <p:tgtEl>
                                          <p:spTgt spid="7173">
                                            <p:txEl>
                                              <p:pRg st="2" end="2"/>
                                            </p:txEl>
                                          </p:spTgt>
                                        </p:tgtEl>
                                        <p:attrNameLst>
                                          <p:attrName/>
                                        </p:attrNameLst>
                                      </p:cBhvr>
                                    </p:anim>
                                  </p:childTnLst>
                                </p:cTn>
                              </p:par>
                              <p:par>
                                <p:cTn id="39" presetID="24" presetClass="entr" presetSubtype="0" fill="hold" nodeType="withEffect">
                                  <p:stCondLst>
                                    <p:cond delay="0"/>
                                  </p:stCondLst>
                                  <p:childTnLst>
                                    <p:set>
                                      <p:cBhvr>
                                        <p:cTn id="40" dur="1" fill="hold">
                                          <p:stCondLst>
                                            <p:cond delay="0"/>
                                          </p:stCondLst>
                                        </p:cTn>
                                        <p:tgtEl>
                                          <p:spTgt spid="7173">
                                            <p:txEl>
                                              <p:pRg st="4" end="4"/>
                                            </p:txEl>
                                          </p:spTgt>
                                        </p:tgtEl>
                                        <p:attrNameLst>
                                          <p:attrName>style.visibility</p:attrName>
                                        </p:attrNameLst>
                                      </p:cBhvr>
                                      <p:to>
                                        <p:strVal val="visible"/>
                                      </p:to>
                                    </p:set>
                                    <p:anim to="" calcmode="lin" valueType="num">
                                      <p:cBhvr>
                                        <p:cTn id="41" dur="1" fill="hold"/>
                                        <p:tgtEl>
                                          <p:spTgt spid="717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26names"/>
          <p:cNvPicPr>
            <a:picLocks noChangeAspect="1" noChangeArrowheads="1"/>
          </p:cNvPicPr>
          <p:nvPr/>
        </p:nvPicPr>
        <p:blipFill>
          <a:blip r:embed="rId2" cstate="print">
            <a:lum bright="90000" contrast="-70000"/>
          </a:blip>
          <a:srcRect/>
          <a:stretch>
            <a:fillRect/>
          </a:stretch>
        </p:blipFill>
        <p:spPr bwMode="auto">
          <a:xfrm>
            <a:off x="0" y="0"/>
            <a:ext cx="9144000" cy="6858000"/>
          </a:xfrm>
          <a:prstGeom prst="rect">
            <a:avLst/>
          </a:prstGeom>
          <a:noFill/>
          <a:ln w="9525">
            <a:noFill/>
            <a:miter lim="800000"/>
            <a:headEnd/>
            <a:tailEnd/>
          </a:ln>
        </p:spPr>
      </p:pic>
      <p:sp>
        <p:nvSpPr>
          <p:cNvPr id="8195" name="Rectangle 3"/>
          <p:cNvSpPr>
            <a:spLocks noChangeArrowheads="1"/>
          </p:cNvSpPr>
          <p:nvPr/>
        </p:nvSpPr>
        <p:spPr bwMode="auto">
          <a:xfrm>
            <a:off x="457200" y="76200"/>
            <a:ext cx="8229600" cy="1143000"/>
          </a:xfrm>
          <a:prstGeom prst="rect">
            <a:avLst/>
          </a:prstGeom>
          <a:noFill/>
          <a:ln w="9525">
            <a:noFill/>
            <a:miter lim="800000"/>
            <a:headEnd/>
            <a:tailEnd/>
          </a:ln>
        </p:spPr>
        <p:txBody>
          <a:bodyPr anchor="ctr"/>
          <a:lstStyle/>
          <a:p>
            <a:pPr algn="ctr"/>
            <a:r>
              <a:rPr lang="en-US" sz="4400" b="1">
                <a:solidFill>
                  <a:schemeClr val="accent2"/>
                </a:solidFill>
                <a:latin typeface="Times New Roman" pitchFamily="18" charset="0"/>
              </a:rPr>
              <a:t>What’s In A Name?</a:t>
            </a:r>
          </a:p>
        </p:txBody>
      </p:sp>
      <p:sp>
        <p:nvSpPr>
          <p:cNvPr id="8196" name="Text Box 4"/>
          <p:cNvSpPr txBox="1">
            <a:spLocks noChangeArrowheads="1"/>
          </p:cNvSpPr>
          <p:nvPr/>
        </p:nvSpPr>
        <p:spPr bwMode="auto">
          <a:xfrm>
            <a:off x="0" y="1143000"/>
            <a:ext cx="9144000" cy="507841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How important is a name?</a:t>
            </a:r>
          </a:p>
          <a:p>
            <a:pPr algn="ctr">
              <a:spcBef>
                <a:spcPct val="50000"/>
              </a:spcBef>
            </a:pPr>
            <a:endParaRPr lang="en-US" sz="800" b="1">
              <a:latin typeface="Times New Roman" pitchFamily="18" charset="0"/>
            </a:endParaRPr>
          </a:p>
          <a:p>
            <a:pPr algn="ctr">
              <a:spcBef>
                <a:spcPct val="50000"/>
              </a:spcBef>
            </a:pPr>
            <a:r>
              <a:rPr lang="en-US" b="1">
                <a:latin typeface="Times New Roman" pitchFamily="18" charset="0"/>
              </a:rPr>
              <a:t>How do you  feel when someone mispronounces your name?</a:t>
            </a:r>
          </a:p>
          <a:p>
            <a:pPr algn="ctr">
              <a:spcBef>
                <a:spcPct val="50000"/>
              </a:spcBef>
            </a:pPr>
            <a:endParaRPr lang="en-US" sz="800" b="1">
              <a:latin typeface="Times New Roman" pitchFamily="18" charset="0"/>
            </a:endParaRPr>
          </a:p>
          <a:p>
            <a:pPr algn="ctr">
              <a:spcBef>
                <a:spcPct val="50000"/>
              </a:spcBef>
            </a:pPr>
            <a:r>
              <a:rPr lang="en-US" b="1">
                <a:latin typeface="Times New Roman" pitchFamily="18" charset="0"/>
              </a:rPr>
              <a:t>How would you feel if someone changed your name?</a:t>
            </a:r>
          </a:p>
          <a:p>
            <a:pPr algn="ctr">
              <a:spcBef>
                <a:spcPct val="50000"/>
              </a:spcBef>
            </a:pPr>
            <a:endParaRPr lang="en-US" sz="800" b="1">
              <a:latin typeface="Times New Roman" pitchFamily="18" charset="0"/>
            </a:endParaRPr>
          </a:p>
          <a:p>
            <a:pPr algn="ctr">
              <a:spcBef>
                <a:spcPct val="50000"/>
              </a:spcBef>
            </a:pPr>
            <a:r>
              <a:rPr lang="en-US" b="1">
                <a:latin typeface="Times New Roman" pitchFamily="18" charset="0"/>
              </a:rPr>
              <a:t>What is the difference between a number and a name?</a:t>
            </a:r>
          </a:p>
          <a:p>
            <a:pPr algn="ctr">
              <a:spcBef>
                <a:spcPct val="50000"/>
              </a:spcBef>
            </a:pPr>
            <a:endParaRPr lang="en-US" sz="800" b="1">
              <a:latin typeface="Times New Roman" pitchFamily="18" charset="0"/>
            </a:endParaRPr>
          </a:p>
          <a:p>
            <a:pPr algn="ctr">
              <a:spcBef>
                <a:spcPct val="50000"/>
              </a:spcBef>
            </a:pPr>
            <a:r>
              <a:rPr lang="en-US" b="1">
                <a:latin typeface="Times New Roman" pitchFamily="18" charset="0"/>
              </a:rPr>
              <a:t>What are some examples of situations where people are referred to by a number?</a:t>
            </a:r>
          </a:p>
          <a:p>
            <a:pPr algn="ctr">
              <a:spcBef>
                <a:spcPct val="50000"/>
              </a:spcBef>
            </a:pPr>
            <a:endParaRPr lang="en-US" sz="800" b="1">
              <a:latin typeface="Times New Roman" pitchFamily="18" charset="0"/>
            </a:endParaRPr>
          </a:p>
          <a:p>
            <a:pPr algn="ctr">
              <a:spcBef>
                <a:spcPct val="50000"/>
              </a:spcBef>
            </a:pPr>
            <a:r>
              <a:rPr lang="en-US" b="1">
                <a:latin typeface="Times New Roman" pitchFamily="18" charset="0"/>
              </a:rPr>
              <a:t>How would you feel if you were referred to by a number instead of a name?</a:t>
            </a:r>
          </a:p>
          <a:p>
            <a:pPr algn="ctr">
              <a:spcBef>
                <a:spcPct val="50000"/>
              </a:spcBef>
            </a:pPr>
            <a:endParaRPr lang="en-US" sz="800" b="1">
              <a:latin typeface="Times New Roman" pitchFamily="18" charset="0"/>
            </a:endParaRPr>
          </a:p>
          <a:p>
            <a:pPr algn="ctr">
              <a:spcBef>
                <a:spcPct val="50000"/>
              </a:spcBef>
            </a:pPr>
            <a:r>
              <a:rPr lang="en-US" b="1">
                <a:latin typeface="Times New Roman" pitchFamily="18" charset="0"/>
              </a:rPr>
              <a:t>Read </a:t>
            </a:r>
            <a:r>
              <a:rPr lang="en-US" b="1">
                <a:solidFill>
                  <a:schemeClr val="accent2"/>
                </a:solidFill>
                <a:latin typeface="Times New Roman" pitchFamily="18" charset="0"/>
              </a:rPr>
              <a:t>Names and Inuit Identity </a:t>
            </a:r>
            <a:r>
              <a:rPr lang="en-US" b="1">
                <a:latin typeface="Times New Roman" pitchFamily="18" charset="0"/>
              </a:rPr>
              <a:t>at the top of page 68</a:t>
            </a:r>
            <a:endParaRPr lang="en-US" b="1">
              <a:solidFill>
                <a:schemeClr val="accent2"/>
              </a:solidFill>
              <a:latin typeface="Times New Roman" pitchFamily="18" charset="0"/>
            </a:endParaRPr>
          </a:p>
          <a:p>
            <a:pPr algn="ctr">
              <a:spcBef>
                <a:spcPct val="50000"/>
              </a:spcBef>
            </a:pPr>
            <a:endParaRPr lang="en-US" sz="800" b="1">
              <a:latin typeface="Times New Roman" pitchFamily="18" charset="0"/>
            </a:endParaRPr>
          </a:p>
          <a:p>
            <a:pPr algn="ctr">
              <a:spcBef>
                <a:spcPct val="50000"/>
              </a:spcBef>
            </a:pPr>
            <a:endParaRPr lang="en-US" sz="800" b="1">
              <a:latin typeface="Times New Roman" pitchFamily="18" charset="0"/>
            </a:endParaRPr>
          </a:p>
          <a:p>
            <a:pPr algn="ctr">
              <a:spcBef>
                <a:spcPct val="50000"/>
              </a:spcBef>
            </a:pPr>
            <a:r>
              <a:rPr lang="en-US" sz="2000" b="1">
                <a:solidFill>
                  <a:schemeClr val="accent2"/>
                </a:solidFill>
                <a:latin typeface="Times New Roman" pitchFamily="18" charset="0"/>
              </a:rPr>
              <a:t>Read </a:t>
            </a:r>
            <a:r>
              <a:rPr lang="en-US" sz="2000" b="1" i="1">
                <a:solidFill>
                  <a:schemeClr val="accent2"/>
                </a:solidFill>
                <a:latin typeface="Times New Roman" pitchFamily="18" charset="0"/>
              </a:rPr>
              <a:t>Making a Difference</a:t>
            </a:r>
            <a:r>
              <a:rPr lang="en-US" sz="2000" b="1">
                <a:solidFill>
                  <a:schemeClr val="accent2"/>
                </a:solidFill>
                <a:latin typeface="Times New Roman" pitchFamily="18" charset="0"/>
              </a:rPr>
              <a:t> and, in paragraph form</a:t>
            </a:r>
            <a:r>
              <a:rPr lang="en-US" b="1">
                <a:solidFill>
                  <a:schemeClr val="accent2"/>
                </a:solidFill>
              </a:rPr>
              <a:t>,</a:t>
            </a:r>
            <a:r>
              <a:rPr lang="en-US"/>
              <a:t> </a:t>
            </a:r>
            <a:r>
              <a:rPr lang="en-US" sz="2000" b="1">
                <a:solidFill>
                  <a:schemeClr val="accent2"/>
                </a:solidFill>
                <a:latin typeface="Times New Roman" pitchFamily="18" charset="0"/>
              </a:rPr>
              <a:t>complete </a:t>
            </a:r>
            <a:r>
              <a:rPr lang="en-US" sz="2000" b="1" i="1">
                <a:solidFill>
                  <a:schemeClr val="accent2"/>
                </a:solidFill>
                <a:latin typeface="Times New Roman" pitchFamily="18" charset="0"/>
              </a:rPr>
              <a:t>Explorations</a:t>
            </a:r>
            <a:r>
              <a:rPr lang="en-US" sz="2000" b="1">
                <a:solidFill>
                  <a:schemeClr val="accent2"/>
                </a:solidFill>
                <a:latin typeface="Times New Roman" pitchFamily="18" charset="0"/>
              </a:rPr>
              <a:t>        (Page 68) for homework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195"/>
                                        </p:tgtEl>
                                        <p:attrNameLst>
                                          <p:attrName>style.visibility</p:attrName>
                                        </p:attrNameLst>
                                      </p:cBhvr>
                                      <p:to>
                                        <p:strVal val="visible"/>
                                      </p:to>
                                    </p:set>
                                    <p:anim to="" calcmode="lin" valueType="num">
                                      <p:cBhvr>
                                        <p:cTn id="7" dur="1" fill="hold"/>
                                        <p:tgtEl>
                                          <p:spTgt spid="819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8196">
                                            <p:txEl>
                                              <p:pRg st="0" end="0"/>
                                            </p:txEl>
                                          </p:spTgt>
                                        </p:tgtEl>
                                        <p:attrNameLst>
                                          <p:attrName>style.visibility</p:attrName>
                                        </p:attrNameLst>
                                      </p:cBhvr>
                                      <p:to>
                                        <p:strVal val="visible"/>
                                      </p:to>
                                    </p:set>
                                    <p:anim to="" calcmode="lin" valueType="num">
                                      <p:cBhvr>
                                        <p:cTn id="10" dur="1" fill="hold"/>
                                        <p:tgtEl>
                                          <p:spTgt spid="8196">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8196">
                                            <p:txEl>
                                              <p:pRg st="2" end="2"/>
                                            </p:txEl>
                                          </p:spTgt>
                                        </p:tgtEl>
                                        <p:attrNameLst>
                                          <p:attrName>style.visibility</p:attrName>
                                        </p:attrNameLst>
                                      </p:cBhvr>
                                      <p:to>
                                        <p:strVal val="visible"/>
                                      </p:to>
                                    </p:set>
                                    <p:anim to="" calcmode="lin" valueType="num">
                                      <p:cBhvr>
                                        <p:cTn id="15" dur="1" fill="hold"/>
                                        <p:tgtEl>
                                          <p:spTgt spid="8196">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8196">
                                            <p:txEl>
                                              <p:pRg st="4" end="4"/>
                                            </p:txEl>
                                          </p:spTgt>
                                        </p:tgtEl>
                                        <p:attrNameLst>
                                          <p:attrName>style.visibility</p:attrName>
                                        </p:attrNameLst>
                                      </p:cBhvr>
                                      <p:to>
                                        <p:strVal val="visible"/>
                                      </p:to>
                                    </p:set>
                                    <p:anim to="" calcmode="lin" valueType="num">
                                      <p:cBhvr>
                                        <p:cTn id="20" dur="1" fill="hold"/>
                                        <p:tgtEl>
                                          <p:spTgt spid="8196">
                                            <p:txEl>
                                              <p:pRg st="4" end="4"/>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8196">
                                            <p:txEl>
                                              <p:pRg st="6" end="6"/>
                                            </p:txEl>
                                          </p:spTgt>
                                        </p:tgtEl>
                                        <p:attrNameLst>
                                          <p:attrName>style.visibility</p:attrName>
                                        </p:attrNameLst>
                                      </p:cBhvr>
                                      <p:to>
                                        <p:strVal val="visible"/>
                                      </p:to>
                                    </p:set>
                                    <p:anim to="" calcmode="lin" valueType="num">
                                      <p:cBhvr>
                                        <p:cTn id="25" dur="1" fill="hold"/>
                                        <p:tgtEl>
                                          <p:spTgt spid="8196">
                                            <p:txEl>
                                              <p:pRg st="6" end="6"/>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8196">
                                            <p:txEl>
                                              <p:pRg st="8" end="8"/>
                                            </p:txEl>
                                          </p:spTgt>
                                        </p:tgtEl>
                                        <p:attrNameLst>
                                          <p:attrName>style.visibility</p:attrName>
                                        </p:attrNameLst>
                                      </p:cBhvr>
                                      <p:to>
                                        <p:strVal val="visible"/>
                                      </p:to>
                                    </p:set>
                                    <p:anim to="" calcmode="lin" valueType="num">
                                      <p:cBhvr>
                                        <p:cTn id="30" dur="1" fill="hold"/>
                                        <p:tgtEl>
                                          <p:spTgt spid="8196">
                                            <p:txEl>
                                              <p:pRg st="8" end="8"/>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8196">
                                            <p:txEl>
                                              <p:pRg st="10" end="10"/>
                                            </p:txEl>
                                          </p:spTgt>
                                        </p:tgtEl>
                                        <p:attrNameLst>
                                          <p:attrName>style.visibility</p:attrName>
                                        </p:attrNameLst>
                                      </p:cBhvr>
                                      <p:to>
                                        <p:strVal val="visible"/>
                                      </p:to>
                                    </p:set>
                                    <p:anim to="" calcmode="lin" valueType="num">
                                      <p:cBhvr>
                                        <p:cTn id="35" dur="1" fill="hold"/>
                                        <p:tgtEl>
                                          <p:spTgt spid="8196">
                                            <p:txEl>
                                              <p:pRg st="10" end="10"/>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8196">
                                            <p:txEl>
                                              <p:pRg st="12" end="12"/>
                                            </p:txEl>
                                          </p:spTgt>
                                        </p:tgtEl>
                                        <p:attrNameLst>
                                          <p:attrName>style.visibility</p:attrName>
                                        </p:attrNameLst>
                                      </p:cBhvr>
                                      <p:to>
                                        <p:strVal val="visible"/>
                                      </p:to>
                                    </p:set>
                                    <p:anim to="" calcmode="lin" valueType="num">
                                      <p:cBhvr>
                                        <p:cTn id="40" dur="1" fill="hold"/>
                                        <p:tgtEl>
                                          <p:spTgt spid="8196">
                                            <p:txEl>
                                              <p:pRg st="12" end="12"/>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8196">
                                            <p:txEl>
                                              <p:pRg st="15" end="15"/>
                                            </p:txEl>
                                          </p:spTgt>
                                        </p:tgtEl>
                                        <p:attrNameLst>
                                          <p:attrName>style.visibility</p:attrName>
                                        </p:attrNameLst>
                                      </p:cBhvr>
                                      <p:to>
                                        <p:strVal val="visible"/>
                                      </p:to>
                                    </p:set>
                                    <p:anim to="" calcmode="lin" valueType="num">
                                      <p:cBhvr>
                                        <p:cTn id="45" dur="1" fill="hold"/>
                                        <p:tgtEl>
                                          <p:spTgt spid="8196">
                                            <p:txEl>
                                              <p:pRg st="15" end="1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2403</TotalTime>
  <Words>1724</Words>
  <Application>Microsoft Office PowerPoint</Application>
  <PresentationFormat>On-screen Show (4:3)</PresentationFormat>
  <Paragraphs>239</Paragraphs>
  <Slides>29</Slides>
  <Notes>0</Notes>
  <HiddenSlides>2</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Times New Roman</vt:lpstr>
      <vt:lpstr>Default Design</vt:lpstr>
      <vt:lpstr>Slide 1</vt:lpstr>
      <vt:lpstr>Slide 2</vt:lpstr>
      <vt:lpstr>Slide 3</vt:lpstr>
      <vt:lpstr>Slide 4</vt:lpstr>
      <vt:lpstr>Slide 5</vt:lpstr>
      <vt:lpstr>Slide 6</vt:lpstr>
      <vt:lpstr>And Finally…</vt:lpstr>
      <vt:lpstr>Affirming Nationalist Loyalties</vt:lpstr>
      <vt:lpstr>Slide 9</vt:lpstr>
      <vt:lpstr>National Loyalties in a Pluralistic Society</vt:lpstr>
      <vt:lpstr>Slide 11</vt:lpstr>
      <vt:lpstr>Slide 12</vt:lpstr>
      <vt:lpstr>And Finally…</vt:lpstr>
      <vt:lpstr>How Can Nationalist Loyalties Create Conflict?</vt:lpstr>
      <vt:lpstr>Slide 15</vt:lpstr>
      <vt:lpstr>Slide 16</vt:lpstr>
      <vt:lpstr>Slide 17</vt:lpstr>
      <vt:lpstr>Slide 18</vt:lpstr>
      <vt:lpstr>And Finally…</vt:lpstr>
      <vt:lpstr>Slide 20</vt:lpstr>
      <vt:lpstr>Slide 21</vt:lpstr>
      <vt:lpstr>Slide 22</vt:lpstr>
      <vt:lpstr>Slide 23</vt:lpstr>
      <vt:lpstr>Slide 24</vt:lpstr>
      <vt:lpstr>Slide 25</vt:lpstr>
      <vt:lpstr>And Finally…</vt:lpstr>
      <vt:lpstr>Slide 27</vt:lpstr>
      <vt:lpstr>Slide 28</vt:lpstr>
      <vt:lpstr>Slide 29</vt:lpstr>
    </vt:vector>
  </TitlesOfParts>
  <Company>Elk Island Public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EIPS</dc:creator>
  <cp:lastModifiedBy>brendan edwards</cp:lastModifiedBy>
  <cp:revision>19</cp:revision>
  <dcterms:created xsi:type="dcterms:W3CDTF">2008-09-19T18:26:17Z</dcterms:created>
  <dcterms:modified xsi:type="dcterms:W3CDTF">2010-09-15T18:21:52Z</dcterms:modified>
</cp:coreProperties>
</file>