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7" r:id="rId2"/>
    <p:sldId id="259" r:id="rId3"/>
    <p:sldId id="258" r:id="rId4"/>
    <p:sldId id="260" r:id="rId5"/>
    <p:sldId id="261" r:id="rId6"/>
    <p:sldId id="262" r:id="rId7"/>
    <p:sldId id="263" r:id="rId8"/>
    <p:sldId id="266" r:id="rId9"/>
    <p:sldId id="264" r:id="rId10"/>
    <p:sldId id="267" r:id="rId11"/>
    <p:sldId id="265" r:id="rId12"/>
    <p:sldId id="268" r:id="rId13"/>
    <p:sldId id="269" r:id="rId14"/>
    <p:sldId id="271" r:id="rId15"/>
    <p:sldId id="272" r:id="rId16"/>
    <p:sldId id="270" r:id="rId17"/>
    <p:sldId id="273" r:id="rId18"/>
    <p:sldId id="274" r:id="rId19"/>
    <p:sldId id="275" r:id="rId20"/>
    <p:sldId id="276" r:id="rId21"/>
    <p:sldId id="277" r:id="rId2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CC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8"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33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34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38F56AC-547F-4305-B4F7-6683B4E0FD1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D61344-7930-4656-8DD8-A7A24714F8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FB3D2-8646-4119-ABA0-963EFB7D29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DBC3B0-F0AB-4156-AFE5-9549F1B892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7E6E6-A494-4FC1-B8E4-7FACC65C680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918773-DC52-4091-A06D-7C8F4EECED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E61BFA-AC08-43FE-AF86-7B94C7C91E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3E886F-CE89-40E2-B2A9-496FAE2FA6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B684DC-B1BA-4FC6-9530-CB72C2A448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B0AFE1-FC1E-467D-BD60-B88C4195D6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AD4D65-5A7A-4715-B12D-890D7827BE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69211C-B8F4-41C2-973D-B93B688488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4D59CA7-16ED-4BB1-9072-E6B4E7D6E9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file:///\\fhs-fs\Staff%20Data\brendan%20edwards\Social\Social%2020-2\Related%20Issue%20%231\Seal%20Ban%20in%20Europe_WMV%20V9.wmv" TargetMode="Externa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1\Little%20Rock%20Nine.wmv" TargetMode="External"/><Relationship Id="rId6" Type="http://schemas.openxmlformats.org/officeDocument/2006/relationships/image" Target="../media/image21.png"/><Relationship Id="rId5" Type="http://schemas.openxmlformats.org/officeDocument/2006/relationships/hyperlink" Target="http://www.youtube.com/watch?v=VT9VRXwahz8&amp;feature=related"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1\U2%20-%20Bloody%20Sunday_1.wmv" TargetMode="External"/><Relationship Id="rId5" Type="http://schemas.openxmlformats.org/officeDocument/2006/relationships/image" Target="../media/image13.png"/><Relationship Id="rId4" Type="http://schemas.openxmlformats.org/officeDocument/2006/relationships/hyperlink" Target="http://www.youtube.com/watch?v=JFM7Ty1EEv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1\Simpsons%20St%20Patricks%20Day.wmv"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terditfourruretorturexj9"/>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6" name="Text Box 4"/>
          <p:cNvSpPr txBox="1">
            <a:spLocks noChangeArrowheads="1"/>
          </p:cNvSpPr>
          <p:nvPr/>
        </p:nvSpPr>
        <p:spPr bwMode="auto">
          <a:xfrm>
            <a:off x="4343400" y="5029200"/>
            <a:ext cx="43434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is the picture on page 84 displaying?</a:t>
            </a:r>
          </a:p>
        </p:txBody>
      </p:sp>
      <p:sp>
        <p:nvSpPr>
          <p:cNvPr id="3077" name="Text Box 5"/>
          <p:cNvSpPr txBox="1">
            <a:spLocks noChangeArrowheads="1"/>
          </p:cNvSpPr>
          <p:nvPr/>
        </p:nvSpPr>
        <p:spPr bwMode="auto">
          <a:xfrm>
            <a:off x="0" y="1981200"/>
            <a:ext cx="3886200" cy="463073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are the some of the pros and cons of the seal hunt?</a:t>
            </a:r>
          </a:p>
          <a:p>
            <a:pPr algn="ctr">
              <a:spcBef>
                <a:spcPct val="50000"/>
              </a:spcBef>
            </a:pPr>
            <a:endParaRPr lang="en-US" b="1">
              <a:latin typeface="Times New Roman" pitchFamily="18" charset="0"/>
            </a:endParaRPr>
          </a:p>
          <a:p>
            <a:pPr algn="ctr">
              <a:spcBef>
                <a:spcPct val="50000"/>
              </a:spcBef>
            </a:pPr>
            <a:r>
              <a:rPr lang="en-US" b="1">
                <a:solidFill>
                  <a:schemeClr val="accent2"/>
                </a:solidFill>
                <a:latin typeface="Times New Roman" pitchFamily="18" charset="0"/>
              </a:rPr>
              <a:t>Pros:</a:t>
            </a:r>
          </a:p>
          <a:p>
            <a:pPr algn="ctr">
              <a:spcBef>
                <a:spcPct val="50000"/>
              </a:spcBef>
            </a:pPr>
            <a:r>
              <a:rPr lang="en-US" b="1">
                <a:latin typeface="Times New Roman" pitchFamily="18" charset="0"/>
              </a:rPr>
              <a:t>Provide an income for Canadians</a:t>
            </a:r>
          </a:p>
          <a:p>
            <a:pPr algn="ctr">
              <a:spcBef>
                <a:spcPct val="50000"/>
              </a:spcBef>
            </a:pPr>
            <a:r>
              <a:rPr lang="en-US" b="1">
                <a:latin typeface="Times New Roman" pitchFamily="18" charset="0"/>
              </a:rPr>
              <a:t>Preserves traditions ways of life</a:t>
            </a:r>
          </a:p>
          <a:p>
            <a:pPr algn="ctr">
              <a:spcBef>
                <a:spcPct val="50000"/>
              </a:spcBef>
            </a:pPr>
            <a:r>
              <a:rPr lang="en-US" b="1">
                <a:latin typeface="Times New Roman" pitchFamily="18" charset="0"/>
              </a:rPr>
              <a:t>Controls seal population</a:t>
            </a:r>
          </a:p>
          <a:p>
            <a:pPr algn="ctr">
              <a:spcBef>
                <a:spcPct val="50000"/>
              </a:spcBef>
            </a:pPr>
            <a:endParaRPr lang="en-US" b="1">
              <a:latin typeface="Times New Roman" pitchFamily="18" charset="0"/>
            </a:endParaRPr>
          </a:p>
          <a:p>
            <a:pPr algn="ctr">
              <a:spcBef>
                <a:spcPct val="50000"/>
              </a:spcBef>
            </a:pPr>
            <a:r>
              <a:rPr lang="en-US" b="1">
                <a:solidFill>
                  <a:schemeClr val="accent2"/>
                </a:solidFill>
                <a:latin typeface="Times New Roman" pitchFamily="18" charset="0"/>
              </a:rPr>
              <a:t>Cons:</a:t>
            </a:r>
          </a:p>
          <a:p>
            <a:pPr algn="ctr">
              <a:spcBef>
                <a:spcPct val="50000"/>
              </a:spcBef>
            </a:pPr>
            <a:r>
              <a:rPr lang="en-US" b="1">
                <a:latin typeface="Times New Roman" pitchFamily="18" charset="0"/>
              </a:rPr>
              <a:t>Killing innocent animals</a:t>
            </a:r>
          </a:p>
          <a:p>
            <a:pPr algn="ctr">
              <a:spcBef>
                <a:spcPct val="50000"/>
              </a:spcBef>
            </a:pPr>
            <a:r>
              <a:rPr lang="en-US" b="1">
                <a:latin typeface="Times New Roman" pitchFamily="18" charset="0"/>
              </a:rPr>
              <a:t>Provokes international condemnation of Canada – Bad reputation!</a:t>
            </a:r>
          </a:p>
        </p:txBody>
      </p:sp>
      <p:sp>
        <p:nvSpPr>
          <p:cNvPr id="3078" name="Text Box 6"/>
          <p:cNvSpPr txBox="1">
            <a:spLocks noChangeArrowheads="1"/>
          </p:cNvSpPr>
          <p:nvPr/>
        </p:nvSpPr>
        <p:spPr bwMode="auto">
          <a:xfrm>
            <a:off x="0" y="136525"/>
            <a:ext cx="9144000" cy="549275"/>
          </a:xfrm>
          <a:prstGeom prst="rect">
            <a:avLst/>
          </a:prstGeom>
          <a:noFill/>
          <a:ln w="9525">
            <a:noFill/>
            <a:miter lim="800000"/>
            <a:headEnd/>
            <a:tailEnd/>
          </a:ln>
        </p:spPr>
        <p:txBody>
          <a:bodyPr>
            <a:spAutoFit/>
          </a:bodyPr>
          <a:lstStyle/>
          <a:p>
            <a:pPr algn="ctr">
              <a:spcBef>
                <a:spcPct val="50000"/>
              </a:spcBef>
            </a:pPr>
            <a:r>
              <a:rPr lang="en-US" sz="3000" b="1">
                <a:solidFill>
                  <a:schemeClr val="accent2"/>
                </a:solidFill>
                <a:latin typeface="Times New Roman" pitchFamily="18" charset="0"/>
              </a:rPr>
              <a:t>Reconciling Nationalist and Non-Nationalist Loyalties</a:t>
            </a:r>
          </a:p>
        </p:txBody>
      </p:sp>
      <p:sp>
        <p:nvSpPr>
          <p:cNvPr id="3079" name="Text Box 7"/>
          <p:cNvSpPr txBox="1">
            <a:spLocks noChangeArrowheads="1"/>
          </p:cNvSpPr>
          <p:nvPr/>
        </p:nvSpPr>
        <p:spPr bwMode="auto">
          <a:xfrm>
            <a:off x="4343400" y="5881688"/>
            <a:ext cx="4343400" cy="77946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page 85, completing all the questions</a:t>
            </a:r>
          </a:p>
          <a:p>
            <a:pPr algn="ctr">
              <a:spcBef>
                <a:spcPct val="50000"/>
              </a:spcBef>
            </a:pPr>
            <a:r>
              <a:rPr lang="en-US" b="1">
                <a:latin typeface="Times New Roman" pitchFamily="18" charset="0"/>
              </a:rPr>
              <a:t>Read </a:t>
            </a:r>
            <a:r>
              <a:rPr lang="en-US" b="1" i="1">
                <a:latin typeface="Times New Roman" pitchFamily="18" charset="0"/>
              </a:rPr>
              <a:t>Looking Ahead</a:t>
            </a:r>
            <a:r>
              <a:rPr lang="en-US" b="1">
                <a:latin typeface="Times New Roman" pitchFamily="18" charset="0"/>
              </a:rPr>
              <a:t> on page 85</a:t>
            </a:r>
          </a:p>
        </p:txBody>
      </p:sp>
      <p:pic>
        <p:nvPicPr>
          <p:cNvPr id="3080" name="Picture 8"/>
          <p:cNvPicPr>
            <a:picLocks noChangeAspect="1" noChangeArrowheads="1"/>
          </p:cNvPicPr>
          <p:nvPr/>
        </p:nvPicPr>
        <p:blipFill>
          <a:blip r:embed="rId4" cstate="print"/>
          <a:srcRect/>
          <a:stretch>
            <a:fillRect/>
          </a:stretch>
        </p:blipFill>
        <p:spPr bwMode="auto">
          <a:xfrm>
            <a:off x="4419600" y="1395413"/>
            <a:ext cx="4151313" cy="3024187"/>
          </a:xfrm>
          <a:prstGeom prst="rect">
            <a:avLst/>
          </a:prstGeom>
          <a:noFill/>
          <a:ln w="9525">
            <a:noFill/>
            <a:miter lim="800000"/>
            <a:headEnd/>
            <a:tailEnd/>
          </a:ln>
        </p:spPr>
      </p:pic>
      <p:pic>
        <p:nvPicPr>
          <p:cNvPr id="8" name="Seal Ban in Europe_WMV V9.wmv">
            <a:hlinkClick r:id="" action="ppaction://media"/>
          </p:cNvPr>
          <p:cNvPicPr>
            <a:picLocks noRot="1" noChangeAspect="1"/>
          </p:cNvPicPr>
          <p:nvPr>
            <a:videoFile r:link="rId1"/>
          </p:nvPr>
        </p:nvPicPr>
        <p:blipFill>
          <a:blip r:embed="rId5" cstate="print"/>
          <a:srcRect/>
          <a:stretch>
            <a:fillRect/>
          </a:stretch>
        </p:blipFill>
        <p:spPr bwMode="auto">
          <a:xfrm>
            <a:off x="1524000" y="762000"/>
            <a:ext cx="1016000" cy="762000"/>
          </a:xfrm>
          <a:prstGeom prst="rect">
            <a:avLst/>
          </a:prstGeom>
          <a:noFill/>
          <a:ln w="9525">
            <a:noFill/>
            <a:miter lim="800000"/>
            <a:headEnd/>
            <a:tailEnd/>
          </a:ln>
        </p:spPr>
      </p:pic>
      <p:sp>
        <p:nvSpPr>
          <p:cNvPr id="9" name="TextBox 8"/>
          <p:cNvSpPr txBox="1">
            <a:spLocks noChangeArrowheads="1"/>
          </p:cNvSpPr>
          <p:nvPr/>
        </p:nvSpPr>
        <p:spPr bwMode="auto">
          <a:xfrm>
            <a:off x="838200" y="1676400"/>
            <a:ext cx="2362200" cy="276225"/>
          </a:xfrm>
          <a:prstGeom prst="rect">
            <a:avLst/>
          </a:prstGeom>
          <a:noFill/>
          <a:ln w="9525">
            <a:noFill/>
            <a:miter lim="800000"/>
            <a:headEnd/>
            <a:tailEnd/>
          </a:ln>
        </p:spPr>
        <p:txBody>
          <a:bodyPr>
            <a:spAutoFit/>
          </a:bodyPr>
          <a:lstStyle/>
          <a:p>
            <a:pPr algn="ctr"/>
            <a:r>
              <a:rPr lang="en-US" sz="1200" b="1">
                <a:latin typeface="Times New Roman" pitchFamily="18" charset="0"/>
                <a:cs typeface="Times New Roman" pitchFamily="18" charset="0"/>
              </a:rPr>
              <a:t>European Seal Ban – May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to="" calcmode="lin" valueType="num">
                                      <p:cBhvr>
                                        <p:cTn id="7" dur="1" fill="hold"/>
                                        <p:tgtEl>
                                          <p:spTgt spid="307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to="" calcmode="lin" valueType="num">
                                      <p:cBhvr>
                                        <p:cTn id="10" dur="1" fill="hold"/>
                                        <p:tgtEl>
                                          <p:spTgt spid="307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80"/>
                                        </p:tgtEl>
                                        <p:attrNameLst>
                                          <p:attrName>style.visibility</p:attrName>
                                        </p:attrNameLst>
                                      </p:cBhvr>
                                      <p:to>
                                        <p:strVal val="visible"/>
                                      </p:to>
                                    </p:set>
                                    <p:anim to="" calcmode="lin" valueType="num">
                                      <p:cBhvr>
                                        <p:cTn id="13" dur="1" fill="hold"/>
                                        <p:tgtEl>
                                          <p:spTgt spid="308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77">
                                            <p:txEl>
                                              <p:pRg st="0" end="0"/>
                                            </p:txEl>
                                          </p:spTgt>
                                        </p:tgtEl>
                                        <p:attrNameLst>
                                          <p:attrName>style.visibility</p:attrName>
                                        </p:attrNameLst>
                                      </p:cBhvr>
                                      <p:to>
                                        <p:strVal val="visible"/>
                                      </p:to>
                                    </p:set>
                                    <p:anim to="" calcmode="lin" valueType="num">
                                      <p:cBhvr>
                                        <p:cTn id="18" dur="1" fill="hold"/>
                                        <p:tgtEl>
                                          <p:spTgt spid="3077">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077">
                                            <p:txEl>
                                              <p:pRg st="2" end="2"/>
                                            </p:txEl>
                                          </p:spTgt>
                                        </p:tgtEl>
                                        <p:attrNameLst>
                                          <p:attrName>style.visibility</p:attrName>
                                        </p:attrNameLst>
                                      </p:cBhvr>
                                      <p:to>
                                        <p:strVal val="visible"/>
                                      </p:to>
                                    </p:set>
                                    <p:anim to="" calcmode="lin" valueType="num">
                                      <p:cBhvr>
                                        <p:cTn id="21" dur="1" fill="hold"/>
                                        <p:tgtEl>
                                          <p:spTgt spid="3077">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077">
                                            <p:txEl>
                                              <p:pRg st="3" end="3"/>
                                            </p:txEl>
                                          </p:spTgt>
                                        </p:tgtEl>
                                        <p:attrNameLst>
                                          <p:attrName>style.visibility</p:attrName>
                                        </p:attrNameLst>
                                      </p:cBhvr>
                                      <p:to>
                                        <p:strVal val="visible"/>
                                      </p:to>
                                    </p:set>
                                    <p:anim to="" calcmode="lin" valueType="num">
                                      <p:cBhvr>
                                        <p:cTn id="26" dur="1" fill="hold"/>
                                        <p:tgtEl>
                                          <p:spTgt spid="3077">
                                            <p:txEl>
                                              <p:pRg st="3" end="3"/>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077">
                                            <p:txEl>
                                              <p:pRg st="4" end="4"/>
                                            </p:txEl>
                                          </p:spTgt>
                                        </p:tgtEl>
                                        <p:attrNameLst>
                                          <p:attrName>style.visibility</p:attrName>
                                        </p:attrNameLst>
                                      </p:cBhvr>
                                      <p:to>
                                        <p:strVal val="visible"/>
                                      </p:to>
                                    </p:set>
                                    <p:anim to="" calcmode="lin" valueType="num">
                                      <p:cBhvr>
                                        <p:cTn id="31" dur="1" fill="hold"/>
                                        <p:tgtEl>
                                          <p:spTgt spid="3077">
                                            <p:txEl>
                                              <p:pRg st="4" end="4"/>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077">
                                            <p:txEl>
                                              <p:pRg st="5" end="5"/>
                                            </p:txEl>
                                          </p:spTgt>
                                        </p:tgtEl>
                                        <p:attrNameLst>
                                          <p:attrName>style.visibility</p:attrName>
                                        </p:attrNameLst>
                                      </p:cBhvr>
                                      <p:to>
                                        <p:strVal val="visible"/>
                                      </p:to>
                                    </p:set>
                                    <p:anim to="" calcmode="lin" valueType="num">
                                      <p:cBhvr>
                                        <p:cTn id="36" dur="1" fill="hold"/>
                                        <p:tgtEl>
                                          <p:spTgt spid="3077">
                                            <p:txEl>
                                              <p:pRg st="5" end="5"/>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3077">
                                            <p:txEl>
                                              <p:pRg st="7" end="7"/>
                                            </p:txEl>
                                          </p:spTgt>
                                        </p:tgtEl>
                                        <p:attrNameLst>
                                          <p:attrName>style.visibility</p:attrName>
                                        </p:attrNameLst>
                                      </p:cBhvr>
                                      <p:to>
                                        <p:strVal val="visible"/>
                                      </p:to>
                                    </p:set>
                                    <p:anim to="" calcmode="lin" valueType="num">
                                      <p:cBhvr>
                                        <p:cTn id="41" dur="1" fill="hold"/>
                                        <p:tgtEl>
                                          <p:spTgt spid="3077">
                                            <p:txEl>
                                              <p:pRg st="7" end="7"/>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3077">
                                            <p:txEl>
                                              <p:pRg st="8" end="8"/>
                                            </p:txEl>
                                          </p:spTgt>
                                        </p:tgtEl>
                                        <p:attrNameLst>
                                          <p:attrName>style.visibility</p:attrName>
                                        </p:attrNameLst>
                                      </p:cBhvr>
                                      <p:to>
                                        <p:strVal val="visible"/>
                                      </p:to>
                                    </p:set>
                                    <p:anim to="" calcmode="lin" valueType="num">
                                      <p:cBhvr>
                                        <p:cTn id="46" dur="1" fill="hold"/>
                                        <p:tgtEl>
                                          <p:spTgt spid="3077">
                                            <p:txEl>
                                              <p:pRg st="8" end="8"/>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3077">
                                            <p:txEl>
                                              <p:pRg st="9" end="9"/>
                                            </p:txEl>
                                          </p:spTgt>
                                        </p:tgtEl>
                                        <p:attrNameLst>
                                          <p:attrName>style.visibility</p:attrName>
                                        </p:attrNameLst>
                                      </p:cBhvr>
                                      <p:to>
                                        <p:strVal val="visible"/>
                                      </p:to>
                                    </p:set>
                                    <p:anim to="" calcmode="lin" valueType="num">
                                      <p:cBhvr>
                                        <p:cTn id="51" dur="1" fill="hold"/>
                                        <p:tgtEl>
                                          <p:spTgt spid="3077">
                                            <p:txEl>
                                              <p:pRg st="9" end="9"/>
                                            </p:txEl>
                                          </p:spTgt>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to="" calcmode="lin" valueType="num">
                                      <p:cBhvr>
                                        <p:cTn id="56" dur="1" fill="hold"/>
                                        <p:tgtEl>
                                          <p:spTgt spid="8"/>
                                        </p:tgtEl>
                                        <p:attrNameLst>
                                          <p:attrName/>
                                        </p:attrNameLst>
                                      </p:cBhvr>
                                    </p:anim>
                                  </p:childTnLst>
                                </p:cTn>
                              </p:par>
                              <p:par>
                                <p:cTn id="57" presetID="24"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to="" calcmode="lin" valueType="num">
                                      <p:cBhvr>
                                        <p:cTn id="59" dur="1" fill="hold"/>
                                        <p:tgtEl>
                                          <p:spTgt spid="9"/>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nodeType="clickEffect">
                                  <p:stCondLst>
                                    <p:cond delay="0"/>
                                  </p:stCondLst>
                                  <p:childTnLst>
                                    <p:set>
                                      <p:cBhvr>
                                        <p:cTn id="63" dur="1" fill="hold">
                                          <p:stCondLst>
                                            <p:cond delay="0"/>
                                          </p:stCondLst>
                                        </p:cTn>
                                        <p:tgtEl>
                                          <p:spTgt spid="3079">
                                            <p:txEl>
                                              <p:pRg st="0" end="0"/>
                                            </p:txEl>
                                          </p:spTgt>
                                        </p:tgtEl>
                                        <p:attrNameLst>
                                          <p:attrName>style.visibility</p:attrName>
                                        </p:attrNameLst>
                                      </p:cBhvr>
                                      <p:to>
                                        <p:strVal val="visible"/>
                                      </p:to>
                                    </p:set>
                                    <p:anim to="" calcmode="lin" valueType="num">
                                      <p:cBhvr>
                                        <p:cTn id="64" dur="1" fill="hold"/>
                                        <p:tgtEl>
                                          <p:spTgt spid="3079">
                                            <p:txEl>
                                              <p:pRg st="0" end="0"/>
                                            </p:txEl>
                                          </p:spTgt>
                                        </p:tgtEl>
                                        <p:attrNameLst>
                                          <p:attrName/>
                                        </p:attrNameLst>
                                      </p:cBhvr>
                                    </p:anim>
                                  </p:childTnLst>
                                </p:cTn>
                              </p:par>
                              <p:par>
                                <p:cTn id="65" presetID="24" presetClass="entr" presetSubtype="0" fill="hold" nodeType="withEffect">
                                  <p:stCondLst>
                                    <p:cond delay="0"/>
                                  </p:stCondLst>
                                  <p:childTnLst>
                                    <p:set>
                                      <p:cBhvr>
                                        <p:cTn id="66" dur="1" fill="hold">
                                          <p:stCondLst>
                                            <p:cond delay="0"/>
                                          </p:stCondLst>
                                        </p:cTn>
                                        <p:tgtEl>
                                          <p:spTgt spid="3078"/>
                                        </p:tgtEl>
                                        <p:attrNameLst>
                                          <p:attrName>style.visibility</p:attrName>
                                        </p:attrNameLst>
                                      </p:cBhvr>
                                      <p:to>
                                        <p:strVal val="visible"/>
                                      </p:to>
                                    </p:set>
                                    <p:anim to="" calcmode="lin" valueType="num">
                                      <p:cBhvr>
                                        <p:cTn id="67" dur="1" fill="hold"/>
                                        <p:tgtEl>
                                          <p:spTgt spid="3078"/>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nodeType="clickEffect">
                                  <p:stCondLst>
                                    <p:cond delay="0"/>
                                  </p:stCondLst>
                                  <p:childTnLst>
                                    <p:set>
                                      <p:cBhvr>
                                        <p:cTn id="71" dur="1" fill="hold">
                                          <p:stCondLst>
                                            <p:cond delay="0"/>
                                          </p:stCondLst>
                                        </p:cTn>
                                        <p:tgtEl>
                                          <p:spTgt spid="3079">
                                            <p:txEl>
                                              <p:pRg st="1" end="1"/>
                                            </p:txEl>
                                          </p:spTgt>
                                        </p:tgtEl>
                                        <p:attrNameLst>
                                          <p:attrName>style.visibility</p:attrName>
                                        </p:attrNameLst>
                                      </p:cBhvr>
                                      <p:to>
                                        <p:strVal val="visible"/>
                                      </p:to>
                                    </p:set>
                                    <p:anim to="" calcmode="lin" valueType="num">
                                      <p:cBhvr>
                                        <p:cTn id="72" dur="1" fill="hold"/>
                                        <p:tgtEl>
                                          <p:spTgt spid="307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3"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refinery"/>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8438" name="Picture 6"/>
          <p:cNvPicPr>
            <a:picLocks noChangeAspect="1" noChangeArrowheads="1"/>
          </p:cNvPicPr>
          <p:nvPr/>
        </p:nvPicPr>
        <p:blipFill>
          <a:blip r:embed="rId3" cstate="print"/>
          <a:srcRect/>
          <a:stretch>
            <a:fillRect/>
          </a:stretch>
        </p:blipFill>
        <p:spPr bwMode="auto">
          <a:xfrm>
            <a:off x="2262188" y="1219200"/>
            <a:ext cx="4857750" cy="5638800"/>
          </a:xfrm>
          <a:prstGeom prst="rect">
            <a:avLst/>
          </a:prstGeom>
          <a:noFill/>
          <a:ln w="9525">
            <a:noFill/>
            <a:miter lim="800000"/>
            <a:headEnd/>
            <a:tailEnd/>
          </a:ln>
        </p:spPr>
      </p:pic>
      <p:sp>
        <p:nvSpPr>
          <p:cNvPr id="18439" name="Rectangle 7"/>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When Regional and Nationalist Loyalty Compete</a:t>
            </a:r>
            <a:endParaRPr lang="en-US" sz="3600" b="1" i="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 to="" calcmode="lin" valueType="num">
                                      <p:cBhvr>
                                        <p:cTn id="7" dur="1" fill="hold"/>
                                        <p:tgtEl>
                                          <p:spTgt spid="1843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8439"/>
                                        </p:tgtEl>
                                        <p:attrNameLst>
                                          <p:attrName>style.visibility</p:attrName>
                                        </p:attrNameLst>
                                      </p:cBhvr>
                                      <p:to>
                                        <p:strVal val="visible"/>
                                      </p:to>
                                    </p:set>
                                    <p:anim to="" calcmode="lin" valueType="num">
                                      <p:cBhvr>
                                        <p:cTn id="10" dur="1" fill="hold"/>
                                        <p:tgtEl>
                                          <p:spTgt spid="1843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anim to="" calcmode="lin" valueType="num">
                                      <p:cBhvr>
                                        <p:cTn id="13" dur="1" fill="hold"/>
                                        <p:tgtEl>
                                          <p:spTgt spid="184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13315"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3316"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E-Zine</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to="" calcmode="lin" valueType="num">
                                      <p:cBhvr>
                                        <p:cTn id="7" dur="1" fill="hold"/>
                                        <p:tgtEl>
                                          <p:spTgt spid="1331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 to="" calcmode="lin" valueType="num">
                                      <p:cBhvr>
                                        <p:cTn id="10" dur="1" fill="hold"/>
                                        <p:tgtEl>
                                          <p:spTgt spid="133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ianAnMenArre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9459" name="Rectangle 3"/>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200" b="1">
                <a:solidFill>
                  <a:srgbClr val="FF3300"/>
                </a:solidFill>
                <a:latin typeface="Times New Roman" pitchFamily="18" charset="0"/>
              </a:rPr>
              <a:t>How Have People Reconciled Contending Nationalist and Non-Nationalist Loyalties?</a:t>
            </a:r>
          </a:p>
        </p:txBody>
      </p:sp>
      <p:sp>
        <p:nvSpPr>
          <p:cNvPr id="19460" name="Text Box 4"/>
          <p:cNvSpPr txBox="1">
            <a:spLocks noChangeArrowheads="1"/>
          </p:cNvSpPr>
          <p:nvPr/>
        </p:nvSpPr>
        <p:spPr bwMode="auto">
          <a:xfrm>
            <a:off x="0" y="1676400"/>
            <a:ext cx="9067800" cy="3943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are examples of occasions where you may have had to struggle with contending loyalties?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How did they turn out?</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Did you feel good about how they were resolved?</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What would you do differently, if anything, if you had to go through it again?</a:t>
            </a:r>
          </a:p>
          <a:p>
            <a:pPr algn="ctr">
              <a:spcBef>
                <a:spcPct val="50000"/>
              </a:spcBef>
            </a:pPr>
            <a:endParaRPr lang="en-US" b="1">
              <a:latin typeface="Times New Roman" pitchFamily="18" charset="0"/>
            </a:endParaRPr>
          </a:p>
          <a:p>
            <a:pPr algn="ctr">
              <a:spcBef>
                <a:spcPct val="50000"/>
              </a:spcBef>
            </a:pPr>
            <a:endParaRPr 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 to="" calcmode="lin" valueType="num">
                                      <p:cBhvr>
                                        <p:cTn id="7" dur="1" fill="hold"/>
                                        <p:tgtEl>
                                          <p:spTgt spid="1945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 to="" calcmode="lin" valueType="num">
                                      <p:cBhvr>
                                        <p:cTn id="10" dur="1" fill="hold"/>
                                        <p:tgtEl>
                                          <p:spTgt spid="1945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9460">
                                            <p:txEl>
                                              <p:pRg st="0" end="0"/>
                                            </p:txEl>
                                          </p:spTgt>
                                        </p:tgtEl>
                                        <p:attrNameLst>
                                          <p:attrName>style.visibility</p:attrName>
                                        </p:attrNameLst>
                                      </p:cBhvr>
                                      <p:to>
                                        <p:strVal val="visible"/>
                                      </p:to>
                                    </p:set>
                                    <p:anim to="" calcmode="lin" valueType="num">
                                      <p:cBhvr>
                                        <p:cTn id="15" dur="1" fill="hold"/>
                                        <p:tgtEl>
                                          <p:spTgt spid="19460">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9460">
                                            <p:txEl>
                                              <p:pRg st="2" end="2"/>
                                            </p:txEl>
                                          </p:spTgt>
                                        </p:tgtEl>
                                        <p:attrNameLst>
                                          <p:attrName>style.visibility</p:attrName>
                                        </p:attrNameLst>
                                      </p:cBhvr>
                                      <p:to>
                                        <p:strVal val="visible"/>
                                      </p:to>
                                    </p:set>
                                    <p:anim to="" calcmode="lin" valueType="num">
                                      <p:cBhvr>
                                        <p:cTn id="20" dur="1" fill="hold"/>
                                        <p:tgtEl>
                                          <p:spTgt spid="19460">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9460">
                                            <p:txEl>
                                              <p:pRg st="4" end="4"/>
                                            </p:txEl>
                                          </p:spTgt>
                                        </p:tgtEl>
                                        <p:attrNameLst>
                                          <p:attrName>style.visibility</p:attrName>
                                        </p:attrNameLst>
                                      </p:cBhvr>
                                      <p:to>
                                        <p:strVal val="visible"/>
                                      </p:to>
                                    </p:set>
                                    <p:anim to="" calcmode="lin" valueType="num">
                                      <p:cBhvr>
                                        <p:cTn id="25" dur="1" fill="hold"/>
                                        <p:tgtEl>
                                          <p:spTgt spid="19460">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9460">
                                            <p:txEl>
                                              <p:pRg st="6" end="6"/>
                                            </p:txEl>
                                          </p:spTgt>
                                        </p:tgtEl>
                                        <p:attrNameLst>
                                          <p:attrName>style.visibility</p:attrName>
                                        </p:attrNameLst>
                                      </p:cBhvr>
                                      <p:to>
                                        <p:strVal val="visible"/>
                                      </p:to>
                                    </p:set>
                                    <p:anim to="" calcmode="lin" valueType="num">
                                      <p:cBhvr>
                                        <p:cTn id="30" dur="1" fill="hold"/>
                                        <p:tgtEl>
                                          <p:spTgt spid="19460">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ianAnMenArre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4" name="Rectangle 4"/>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200" b="1">
                <a:solidFill>
                  <a:srgbClr val="FF3300"/>
                </a:solidFill>
                <a:latin typeface="Times New Roman" pitchFamily="18" charset="0"/>
              </a:rPr>
              <a:t>How Have People Reconciled Contending Nationalist and Non-Nationalist Loyalties?</a:t>
            </a:r>
          </a:p>
        </p:txBody>
      </p:sp>
      <p:sp>
        <p:nvSpPr>
          <p:cNvPr id="20485" name="Text Box 5"/>
          <p:cNvSpPr txBox="1">
            <a:spLocks noChangeArrowheads="1"/>
          </p:cNvSpPr>
          <p:nvPr/>
        </p:nvSpPr>
        <p:spPr bwMode="auto">
          <a:xfrm>
            <a:off x="228600" y="2057400"/>
            <a:ext cx="1676400" cy="33893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page 96</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As you read, fill in </a:t>
            </a:r>
            <a:r>
              <a:rPr lang="en-US" b="1">
                <a:solidFill>
                  <a:schemeClr val="accent2"/>
                </a:solidFill>
                <a:latin typeface="Times New Roman" pitchFamily="18" charset="0"/>
              </a:rPr>
              <a:t>Advantages</a:t>
            </a:r>
            <a:r>
              <a:rPr lang="en-US" b="1">
                <a:latin typeface="Times New Roman" pitchFamily="18" charset="0"/>
              </a:rPr>
              <a:t> and </a:t>
            </a:r>
            <a:r>
              <a:rPr lang="en-US" b="1">
                <a:solidFill>
                  <a:schemeClr val="accent2"/>
                </a:solidFill>
                <a:latin typeface="Times New Roman" pitchFamily="18" charset="0"/>
              </a:rPr>
              <a:t>Disadvantages</a:t>
            </a:r>
            <a:r>
              <a:rPr lang="en-US" b="1">
                <a:latin typeface="Times New Roman" pitchFamily="18" charset="0"/>
              </a:rPr>
              <a:t> of the first two strategies listed on the handout</a:t>
            </a:r>
          </a:p>
        </p:txBody>
      </p:sp>
      <p:sp>
        <p:nvSpPr>
          <p:cNvPr id="20486" name="Text Box 6"/>
          <p:cNvSpPr txBox="1">
            <a:spLocks noChangeArrowheads="1"/>
          </p:cNvSpPr>
          <p:nvPr/>
        </p:nvSpPr>
        <p:spPr bwMode="auto">
          <a:xfrm>
            <a:off x="7315200" y="2667000"/>
            <a:ext cx="1676400" cy="201453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When done, grab a partner and fill in as many examples as you can think of</a:t>
            </a:r>
          </a:p>
        </p:txBody>
      </p:sp>
      <p:pic>
        <p:nvPicPr>
          <p:cNvPr id="20487" name="Picture 7"/>
          <p:cNvPicPr>
            <a:picLocks noChangeAspect="1" noChangeArrowheads="1"/>
          </p:cNvPicPr>
          <p:nvPr/>
        </p:nvPicPr>
        <p:blipFill>
          <a:blip r:embed="rId3" cstate="print"/>
          <a:srcRect/>
          <a:stretch>
            <a:fillRect/>
          </a:stretch>
        </p:blipFill>
        <p:spPr bwMode="auto">
          <a:xfrm>
            <a:off x="2057400" y="1143000"/>
            <a:ext cx="4702175" cy="533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 to="" calcmode="lin" valueType="num">
                                      <p:cBhvr>
                                        <p:cTn id="7" dur="1" fill="hold"/>
                                        <p:tgtEl>
                                          <p:spTgt spid="2048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484"/>
                                        </p:tgtEl>
                                        <p:attrNameLst>
                                          <p:attrName>style.visibility</p:attrName>
                                        </p:attrNameLst>
                                      </p:cBhvr>
                                      <p:to>
                                        <p:strVal val="visible"/>
                                      </p:to>
                                    </p:set>
                                    <p:anim to="" calcmode="lin" valueType="num">
                                      <p:cBhvr>
                                        <p:cTn id="10" dur="1" fill="hold"/>
                                        <p:tgtEl>
                                          <p:spTgt spid="2048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0485">
                                            <p:txEl>
                                              <p:pRg st="0" end="0"/>
                                            </p:txEl>
                                          </p:spTgt>
                                        </p:tgtEl>
                                        <p:attrNameLst>
                                          <p:attrName>style.visibility</p:attrName>
                                        </p:attrNameLst>
                                      </p:cBhvr>
                                      <p:to>
                                        <p:strVal val="visible"/>
                                      </p:to>
                                    </p:set>
                                    <p:anim to="" calcmode="lin" valueType="num">
                                      <p:cBhvr>
                                        <p:cTn id="15" dur="1" fill="hold"/>
                                        <p:tgtEl>
                                          <p:spTgt spid="20485">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0485">
                                            <p:txEl>
                                              <p:pRg st="2" end="2"/>
                                            </p:txEl>
                                          </p:spTgt>
                                        </p:tgtEl>
                                        <p:attrNameLst>
                                          <p:attrName>style.visibility</p:attrName>
                                        </p:attrNameLst>
                                      </p:cBhvr>
                                      <p:to>
                                        <p:strVal val="visible"/>
                                      </p:to>
                                    </p:set>
                                    <p:anim to="" calcmode="lin" valueType="num">
                                      <p:cBhvr>
                                        <p:cTn id="18" dur="1" fill="hold"/>
                                        <p:tgtEl>
                                          <p:spTgt spid="20485">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0486">
                                            <p:txEl>
                                              <p:pRg st="0" end="0"/>
                                            </p:txEl>
                                          </p:spTgt>
                                        </p:tgtEl>
                                        <p:attrNameLst>
                                          <p:attrName>style.visibility</p:attrName>
                                        </p:attrNameLst>
                                      </p:cBhvr>
                                      <p:to>
                                        <p:strVal val="visible"/>
                                      </p:to>
                                    </p:set>
                                    <p:anim to="" calcmode="lin" valueType="num">
                                      <p:cBhvr>
                                        <p:cTn id="21" dur="1" fill="hold"/>
                                        <p:tgtEl>
                                          <p:spTgt spid="20486">
                                            <p:txEl>
                                              <p:pRg st="0" end="0"/>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0487"/>
                                        </p:tgtEl>
                                        <p:attrNameLst>
                                          <p:attrName>style.visibility</p:attrName>
                                        </p:attrNameLst>
                                      </p:cBhvr>
                                      <p:to>
                                        <p:strVal val="visible"/>
                                      </p:to>
                                    </p:set>
                                    <p:anim to="" calcmode="lin" valueType="num">
                                      <p:cBhvr>
                                        <p:cTn id="24" dur="1" fill="hold"/>
                                        <p:tgtEl>
                                          <p:spTgt spid="2048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ianAnMenArre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2531" name="Rectangle 3"/>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200" b="1">
                <a:solidFill>
                  <a:srgbClr val="FF3300"/>
                </a:solidFill>
                <a:latin typeface="Times New Roman" pitchFamily="18" charset="0"/>
              </a:rPr>
              <a:t>How has Michaelle Jean been able to reconcile her nationalist and non-nationalist loyalties?</a:t>
            </a:r>
          </a:p>
        </p:txBody>
      </p:sp>
      <p:sp>
        <p:nvSpPr>
          <p:cNvPr id="22532" name="Text Box 4"/>
          <p:cNvSpPr txBox="1">
            <a:spLocks noChangeArrowheads="1"/>
          </p:cNvSpPr>
          <p:nvPr/>
        </p:nvSpPr>
        <p:spPr bwMode="auto">
          <a:xfrm>
            <a:off x="0" y="2057400"/>
            <a:ext cx="1905000" cy="3970318"/>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With your partner, read EVERYTHING on page 97</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As you read, fill in </a:t>
            </a:r>
            <a:r>
              <a:rPr lang="en-US" b="1" dirty="0">
                <a:solidFill>
                  <a:schemeClr val="accent2"/>
                </a:solidFill>
                <a:latin typeface="Times New Roman" pitchFamily="18" charset="0"/>
              </a:rPr>
              <a:t>Advantages</a:t>
            </a:r>
            <a:r>
              <a:rPr lang="en-US" b="1" dirty="0">
                <a:latin typeface="Times New Roman" pitchFamily="18" charset="0"/>
              </a:rPr>
              <a:t> and </a:t>
            </a:r>
            <a:r>
              <a:rPr lang="en-US" b="1" dirty="0">
                <a:solidFill>
                  <a:schemeClr val="accent2"/>
                </a:solidFill>
                <a:latin typeface="Times New Roman" pitchFamily="18" charset="0"/>
              </a:rPr>
              <a:t>Disadvantages</a:t>
            </a:r>
            <a:r>
              <a:rPr lang="en-US" b="1" dirty="0">
                <a:latin typeface="Times New Roman" pitchFamily="18" charset="0"/>
              </a:rPr>
              <a:t> </a:t>
            </a:r>
            <a:r>
              <a:rPr lang="en-US" b="1" dirty="0" smtClean="0">
                <a:latin typeface="Times New Roman" pitchFamily="18" charset="0"/>
              </a:rPr>
              <a:t>  of the </a:t>
            </a:r>
            <a:r>
              <a:rPr lang="en-US" b="1" dirty="0">
                <a:latin typeface="Times New Roman" pitchFamily="18" charset="0"/>
              </a:rPr>
              <a:t>third strategy listed, using Jean as an example</a:t>
            </a:r>
          </a:p>
        </p:txBody>
      </p:sp>
      <p:sp>
        <p:nvSpPr>
          <p:cNvPr id="22533" name="Text Box 5"/>
          <p:cNvSpPr txBox="1">
            <a:spLocks noChangeArrowheads="1"/>
          </p:cNvSpPr>
          <p:nvPr/>
        </p:nvSpPr>
        <p:spPr bwMode="auto">
          <a:xfrm>
            <a:off x="7162800" y="1912938"/>
            <a:ext cx="1676400" cy="380206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When done, create a list of points in response to the question above</a:t>
            </a:r>
          </a:p>
          <a:p>
            <a:pPr algn="ctr">
              <a:spcBef>
                <a:spcPct val="50000"/>
              </a:spcBef>
            </a:pPr>
            <a:endParaRPr lang="en-US" b="1">
              <a:latin typeface="Times New Roman" pitchFamily="18" charset="0"/>
            </a:endParaRP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When done, read the top of page 98 and complete the chart</a:t>
            </a:r>
          </a:p>
        </p:txBody>
      </p:sp>
      <p:pic>
        <p:nvPicPr>
          <p:cNvPr id="22534" name="Picture 6"/>
          <p:cNvPicPr>
            <a:picLocks noChangeAspect="1" noChangeArrowheads="1"/>
          </p:cNvPicPr>
          <p:nvPr/>
        </p:nvPicPr>
        <p:blipFill>
          <a:blip r:embed="rId3" cstate="print"/>
          <a:srcRect/>
          <a:stretch>
            <a:fillRect/>
          </a:stretch>
        </p:blipFill>
        <p:spPr bwMode="auto">
          <a:xfrm>
            <a:off x="2057400" y="1143000"/>
            <a:ext cx="4702175" cy="533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2531"/>
                                        </p:tgtEl>
                                        <p:attrNameLst>
                                          <p:attrName>style.visibility</p:attrName>
                                        </p:attrNameLst>
                                      </p:cBhvr>
                                      <p:to>
                                        <p:strVal val="visible"/>
                                      </p:to>
                                    </p:set>
                                    <p:anim to="" calcmode="lin" valueType="num">
                                      <p:cBhvr>
                                        <p:cTn id="10" dur="1" fill="hold"/>
                                        <p:tgtEl>
                                          <p:spTgt spid="22531"/>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2534"/>
                                        </p:tgtEl>
                                        <p:attrNameLst>
                                          <p:attrName>style.visibility</p:attrName>
                                        </p:attrNameLst>
                                      </p:cBhvr>
                                      <p:to>
                                        <p:strVal val="visible"/>
                                      </p:to>
                                    </p:set>
                                    <p:anim to="" calcmode="lin" valueType="num">
                                      <p:cBhvr>
                                        <p:cTn id="15" dur="1" fill="hold"/>
                                        <p:tgtEl>
                                          <p:spTgt spid="22534"/>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2532">
                                            <p:txEl>
                                              <p:pRg st="0" end="0"/>
                                            </p:txEl>
                                          </p:spTgt>
                                        </p:tgtEl>
                                        <p:attrNameLst>
                                          <p:attrName>style.visibility</p:attrName>
                                        </p:attrNameLst>
                                      </p:cBhvr>
                                      <p:to>
                                        <p:strVal val="visible"/>
                                      </p:to>
                                    </p:set>
                                    <p:anim to="" calcmode="lin" valueType="num">
                                      <p:cBhvr>
                                        <p:cTn id="18" dur="1" fill="hold"/>
                                        <p:tgtEl>
                                          <p:spTgt spid="22532">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2532">
                                            <p:txEl>
                                              <p:pRg st="2" end="2"/>
                                            </p:txEl>
                                          </p:spTgt>
                                        </p:tgtEl>
                                        <p:attrNameLst>
                                          <p:attrName>style.visibility</p:attrName>
                                        </p:attrNameLst>
                                      </p:cBhvr>
                                      <p:to>
                                        <p:strVal val="visible"/>
                                      </p:to>
                                    </p:set>
                                    <p:anim to="" calcmode="lin" valueType="num">
                                      <p:cBhvr>
                                        <p:cTn id="21" dur="1" fill="hold"/>
                                        <p:tgtEl>
                                          <p:spTgt spid="22532">
                                            <p:txEl>
                                              <p:pRg st="2" end="2"/>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2533">
                                            <p:txEl>
                                              <p:pRg st="0" end="0"/>
                                            </p:txEl>
                                          </p:spTgt>
                                        </p:tgtEl>
                                        <p:attrNameLst>
                                          <p:attrName>style.visibility</p:attrName>
                                        </p:attrNameLst>
                                      </p:cBhvr>
                                      <p:to>
                                        <p:strVal val="visible"/>
                                      </p:to>
                                    </p:set>
                                    <p:anim to="" calcmode="lin" valueType="num">
                                      <p:cBhvr>
                                        <p:cTn id="24" dur="1" fill="hold"/>
                                        <p:tgtEl>
                                          <p:spTgt spid="22533">
                                            <p:txEl>
                                              <p:pRg st="0" end="0"/>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2533">
                                            <p:txEl>
                                              <p:pRg st="3" end="3"/>
                                            </p:txEl>
                                          </p:spTgt>
                                        </p:tgtEl>
                                        <p:attrNameLst>
                                          <p:attrName>style.visibility</p:attrName>
                                        </p:attrNameLst>
                                      </p:cBhvr>
                                      <p:to>
                                        <p:strVal val="visible"/>
                                      </p:to>
                                    </p:set>
                                    <p:anim to="" calcmode="lin" valueType="num">
                                      <p:cBhvr>
                                        <p:cTn id="27" dur="1" fill="hold"/>
                                        <p:tgtEl>
                                          <p:spTgt spid="2253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23555"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23556"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E-Zine</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to="" calcmode="lin" valueType="num">
                                      <p:cBhvr>
                                        <p:cTn id="7" dur="1" fill="hold"/>
                                        <p:tgtEl>
                                          <p:spTgt spid="2355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3556"/>
                                        </p:tgtEl>
                                        <p:attrNameLst>
                                          <p:attrName>style.visibility</p:attrName>
                                        </p:attrNameLst>
                                      </p:cBhvr>
                                      <p:to>
                                        <p:strVal val="visible"/>
                                      </p:to>
                                    </p:set>
                                    <p:anim to="" calcmode="lin" valueType="num">
                                      <p:cBhvr>
                                        <p:cTn id="10" dur="1" fill="hold"/>
                                        <p:tgtEl>
                                          <p:spTgt spid="2355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conciliation"/>
          <p:cNvPicPr>
            <a:picLocks noChangeAspect="1" noChangeArrowheads="1"/>
          </p:cNvPicPr>
          <p:nvPr/>
        </p:nvPicPr>
        <p:blipFill>
          <a:blip r:embed="rId3" cstate="print">
            <a:lum bright="70000" contrast="-70000"/>
          </a:blip>
          <a:srcRect/>
          <a:stretch>
            <a:fillRect/>
          </a:stretch>
        </p:blipFill>
        <p:spPr bwMode="auto">
          <a:xfrm>
            <a:off x="-457200" y="-3175"/>
            <a:ext cx="9601200" cy="7207250"/>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2286000" y="1981200"/>
            <a:ext cx="6781800" cy="4252913"/>
          </a:xfrm>
          <a:prstGeom prst="rect">
            <a:avLst/>
          </a:prstGeom>
          <a:noFill/>
          <a:ln w="9525">
            <a:noFill/>
            <a:miter lim="800000"/>
            <a:headEnd/>
            <a:tailEnd/>
          </a:ln>
        </p:spPr>
      </p:pic>
      <p:sp>
        <p:nvSpPr>
          <p:cNvPr id="21508" name="Text Box 4"/>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accent2"/>
                </a:solidFill>
                <a:latin typeface="Times New Roman" pitchFamily="18" charset="0"/>
              </a:rPr>
              <a:t>Bringing About Change</a:t>
            </a:r>
          </a:p>
        </p:txBody>
      </p:sp>
      <p:sp>
        <p:nvSpPr>
          <p:cNvPr id="21509" name="Text Box 5"/>
          <p:cNvSpPr txBox="1">
            <a:spLocks noChangeArrowheads="1"/>
          </p:cNvSpPr>
          <p:nvPr/>
        </p:nvSpPr>
        <p:spPr bwMode="auto">
          <a:xfrm>
            <a:off x="0" y="2057400"/>
            <a:ext cx="2133600" cy="42132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In groups of 3 or 4, read the four sections from pages 99 – 101</a:t>
            </a:r>
          </a:p>
          <a:p>
            <a:pPr algn="ctr">
              <a:spcBef>
                <a:spcPct val="50000"/>
              </a:spcBef>
            </a:pPr>
            <a:r>
              <a:rPr lang="en-US" b="1">
                <a:latin typeface="Times New Roman" pitchFamily="18" charset="0"/>
              </a:rPr>
              <a:t>Individually, using the ‘Placemat’ handout, record the main points for one of the four sections</a:t>
            </a:r>
          </a:p>
          <a:p>
            <a:pPr algn="ctr">
              <a:spcBef>
                <a:spcPct val="50000"/>
              </a:spcBef>
            </a:pPr>
            <a:r>
              <a:rPr lang="en-US" b="1">
                <a:latin typeface="Times New Roman" pitchFamily="18" charset="0"/>
              </a:rPr>
              <a:t> When complete, decide as a group which points to record in the centre section</a:t>
            </a:r>
          </a:p>
        </p:txBody>
      </p:sp>
      <p:sp>
        <p:nvSpPr>
          <p:cNvPr id="21510" name="Text Box 6"/>
          <p:cNvSpPr txBox="1">
            <a:spLocks noChangeArrowheads="1"/>
          </p:cNvSpPr>
          <p:nvPr/>
        </p:nvSpPr>
        <p:spPr bwMode="auto">
          <a:xfrm>
            <a:off x="6477000" y="1219200"/>
            <a:ext cx="2667000" cy="366713"/>
          </a:xfrm>
          <a:prstGeom prst="rect">
            <a:avLst/>
          </a:prstGeom>
          <a:noFill/>
          <a:ln w="9525">
            <a:noFill/>
            <a:miter lim="800000"/>
            <a:headEnd/>
            <a:tailEnd/>
          </a:ln>
        </p:spPr>
        <p:txBody>
          <a:bodyPr wrap="square">
            <a:spAutoFit/>
          </a:bodyPr>
          <a:lstStyle/>
          <a:p>
            <a:pPr algn="ctr">
              <a:spcBef>
                <a:spcPct val="50000"/>
              </a:spcBef>
            </a:pPr>
            <a:r>
              <a:rPr lang="en-US" b="1" dirty="0">
                <a:latin typeface="Times New Roman" pitchFamily="18" charset="0"/>
                <a:hlinkClick r:id="rId5"/>
              </a:rPr>
              <a:t>Little Rock Nine </a:t>
            </a:r>
            <a:endParaRPr lang="en-US" b="1" dirty="0">
              <a:latin typeface="Times New Roman" pitchFamily="18" charset="0"/>
            </a:endParaRPr>
          </a:p>
        </p:txBody>
      </p:sp>
      <p:pic>
        <p:nvPicPr>
          <p:cNvPr id="8" name="Little Rock Nine.wmv">
            <a:hlinkClick r:id="" action="ppaction://media"/>
          </p:cNvPr>
          <p:cNvPicPr>
            <a:picLocks noRot="1" noChangeAspect="1"/>
          </p:cNvPicPr>
          <p:nvPr>
            <a:videoFile r:link="rId1"/>
          </p:nvPr>
        </p:nvPicPr>
        <p:blipFill>
          <a:blip r:embed="rId6" cstate="print"/>
          <a:stretch>
            <a:fillRect/>
          </a:stretch>
        </p:blipFill>
        <p:spPr>
          <a:xfrm>
            <a:off x="7162800" y="304800"/>
            <a:ext cx="1270000" cy="95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 to="" calcmode="lin" valueType="num">
                                      <p:cBhvr>
                                        <p:cTn id="7" dur="1" fill="hold"/>
                                        <p:tgtEl>
                                          <p:spTgt spid="2150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1508">
                                            <p:txEl>
                                              <p:pRg st="0" end="0"/>
                                            </p:txEl>
                                          </p:spTgt>
                                        </p:tgtEl>
                                        <p:attrNameLst>
                                          <p:attrName>style.visibility</p:attrName>
                                        </p:attrNameLst>
                                      </p:cBhvr>
                                      <p:to>
                                        <p:strVal val="visible"/>
                                      </p:to>
                                    </p:set>
                                    <p:anim to="" calcmode="lin" valueType="num">
                                      <p:cBhvr>
                                        <p:cTn id="10" dur="1" fill="hold"/>
                                        <p:tgtEl>
                                          <p:spTgt spid="21508">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1509">
                                            <p:txEl>
                                              <p:pRg st="0" end="0"/>
                                            </p:txEl>
                                          </p:spTgt>
                                        </p:tgtEl>
                                        <p:attrNameLst>
                                          <p:attrName>style.visibility</p:attrName>
                                        </p:attrNameLst>
                                      </p:cBhvr>
                                      <p:to>
                                        <p:strVal val="visible"/>
                                      </p:to>
                                    </p:set>
                                    <p:anim to="" calcmode="lin" valueType="num">
                                      <p:cBhvr>
                                        <p:cTn id="13" dur="1" fill="hold"/>
                                        <p:tgtEl>
                                          <p:spTgt spid="2150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1509">
                                            <p:txEl>
                                              <p:pRg st="1" end="1"/>
                                            </p:txEl>
                                          </p:spTgt>
                                        </p:tgtEl>
                                        <p:attrNameLst>
                                          <p:attrName>style.visibility</p:attrName>
                                        </p:attrNameLst>
                                      </p:cBhvr>
                                      <p:to>
                                        <p:strVal val="visible"/>
                                      </p:to>
                                    </p:set>
                                    <p:anim to="" calcmode="lin" valueType="num">
                                      <p:cBhvr>
                                        <p:cTn id="18" dur="1" fill="hold"/>
                                        <p:tgtEl>
                                          <p:spTgt spid="21509">
                                            <p:txEl>
                                              <p:pRg st="1" end="1"/>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1507"/>
                                        </p:tgtEl>
                                        <p:attrNameLst>
                                          <p:attrName>style.visibility</p:attrName>
                                        </p:attrNameLst>
                                      </p:cBhvr>
                                      <p:to>
                                        <p:strVal val="visible"/>
                                      </p:to>
                                    </p:set>
                                    <p:anim to="" calcmode="lin" valueType="num">
                                      <p:cBhvr>
                                        <p:cTn id="21" dur="1" fill="hold"/>
                                        <p:tgtEl>
                                          <p:spTgt spid="21507"/>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1509">
                                            <p:txEl>
                                              <p:pRg st="2" end="2"/>
                                            </p:txEl>
                                          </p:spTgt>
                                        </p:tgtEl>
                                        <p:attrNameLst>
                                          <p:attrName>style.visibility</p:attrName>
                                        </p:attrNameLst>
                                      </p:cBhvr>
                                      <p:to>
                                        <p:strVal val="visible"/>
                                      </p:to>
                                    </p:set>
                                    <p:anim to="" calcmode="lin" valueType="num">
                                      <p:cBhvr>
                                        <p:cTn id="26" dur="1" fill="hold"/>
                                        <p:tgtEl>
                                          <p:spTgt spid="21509">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1510">
                                            <p:txEl>
                                              <p:pRg st="0" end="0"/>
                                            </p:txEl>
                                          </p:spTgt>
                                        </p:tgtEl>
                                        <p:attrNameLst>
                                          <p:attrName>style.visibility</p:attrName>
                                        </p:attrNameLst>
                                      </p:cBhvr>
                                      <p:to>
                                        <p:strVal val="visible"/>
                                      </p:to>
                                    </p:set>
                                    <p:anim to="" calcmode="lin" valueType="num">
                                      <p:cBhvr>
                                        <p:cTn id="31" dur="1" fill="hold"/>
                                        <p:tgtEl>
                                          <p:spTgt spid="21510">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to="" calcmode="lin" valueType="num">
                                      <p:cBhvr>
                                        <p:cTn id="34"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5"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24579"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24580"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Complete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E-Zine</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4579"/>
                                        </p:tgtEl>
                                        <p:attrNameLst>
                                          <p:attrName>style.visibility</p:attrName>
                                        </p:attrNameLst>
                                      </p:cBhvr>
                                      <p:to>
                                        <p:strVal val="visible"/>
                                      </p:to>
                                    </p:set>
                                    <p:anim to="" calcmode="lin" valueType="num">
                                      <p:cBhvr>
                                        <p:cTn id="7" dur="1" fill="hold"/>
                                        <p:tgtEl>
                                          <p:spTgt spid="2457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4580"/>
                                        </p:tgtEl>
                                        <p:attrNameLst>
                                          <p:attrName>style.visibility</p:attrName>
                                        </p:attrNameLst>
                                      </p:cBhvr>
                                      <p:to>
                                        <p:strVal val="visible"/>
                                      </p:to>
                                    </p:set>
                                    <p:anim to="" calcmode="lin" valueType="num">
                                      <p:cBhvr>
                                        <p:cTn id="10" dur="1" fill="hold"/>
                                        <p:tgtEl>
                                          <p:spTgt spid="245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2560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Skill Builder to </a:t>
            </a:r>
            <a:r>
              <a:rPr lang="en-US" sz="4400" b="1" i="1">
                <a:solidFill>
                  <a:schemeClr val="accent2"/>
                </a:solidFill>
                <a:latin typeface="Times New Roman" pitchFamily="18" charset="0"/>
              </a:rPr>
              <a:t>Your Challenge</a:t>
            </a:r>
          </a:p>
        </p:txBody>
      </p:sp>
      <p:sp>
        <p:nvSpPr>
          <p:cNvPr id="25604" name="Rectangle 4"/>
          <p:cNvSpPr>
            <a:spLocks noChangeArrowheads="1"/>
          </p:cNvSpPr>
          <p:nvPr/>
        </p:nvSpPr>
        <p:spPr bwMode="auto">
          <a:xfrm>
            <a:off x="0" y="1908175"/>
            <a:ext cx="9144000" cy="3502025"/>
          </a:xfrm>
          <a:prstGeom prst="rect">
            <a:avLst/>
          </a:prstGeom>
          <a:noFill/>
          <a:ln w="9525" algn="ctr">
            <a:noFill/>
            <a:miter lim="800000"/>
            <a:headEnd/>
            <a:tailEnd/>
          </a:ln>
        </p:spPr>
        <p:txBody>
          <a:bodyPr>
            <a:spAutoFit/>
          </a:bodyPr>
          <a:lstStyle/>
          <a:p>
            <a:pPr algn="ctr"/>
            <a:r>
              <a:rPr lang="en-US" sz="2400" b="1">
                <a:solidFill>
                  <a:schemeClr val="accent2"/>
                </a:solidFill>
                <a:latin typeface="Times New Roman" pitchFamily="18" charset="0"/>
              </a:rPr>
              <a:t>Should nation be the foundation of identity?</a:t>
            </a:r>
          </a:p>
          <a:p>
            <a:pPr algn="ctr"/>
            <a:endParaRPr lang="en-US" sz="2200" b="1">
              <a:latin typeface="Times New Roman" pitchFamily="18" charset="0"/>
            </a:endParaRPr>
          </a:p>
          <a:p>
            <a:pPr algn="ctr"/>
            <a:r>
              <a:rPr lang="en-US" sz="2200" b="1">
                <a:latin typeface="Times New Roman" pitchFamily="18" charset="0"/>
              </a:rPr>
              <a:t>By the end of Chapter Three, you were to have completed names, headlines, visuals, captions and a paragraph!</a:t>
            </a:r>
          </a:p>
          <a:p>
            <a:pPr algn="ctr"/>
            <a:endParaRPr lang="en-US" sz="2200" b="1">
              <a:latin typeface="Times New Roman" pitchFamily="18" charset="0"/>
            </a:endParaRPr>
          </a:p>
          <a:p>
            <a:pPr algn="ctr"/>
            <a:r>
              <a:rPr lang="en-US" sz="2200" b="1">
                <a:latin typeface="Times New Roman" pitchFamily="18" charset="0"/>
              </a:rPr>
              <a:t>Today, in part four of your </a:t>
            </a:r>
            <a:r>
              <a:rPr lang="en-US" sz="2200" b="1" i="1">
                <a:latin typeface="Times New Roman" pitchFamily="18" charset="0"/>
              </a:rPr>
              <a:t>Challenge</a:t>
            </a:r>
            <a:r>
              <a:rPr lang="en-US" sz="2200" b="1">
                <a:latin typeface="Times New Roman" pitchFamily="18" charset="0"/>
              </a:rPr>
              <a:t>, you are to take all the elements that you have already created and complete the steps on page 103.</a:t>
            </a:r>
          </a:p>
          <a:p>
            <a:pPr algn="ctr"/>
            <a:endParaRPr lang="en-US" sz="2200" b="1">
              <a:latin typeface="Times New Roman" pitchFamily="18" charset="0"/>
            </a:endParaRPr>
          </a:p>
          <a:p>
            <a:pPr algn="ctr"/>
            <a:endParaRPr lang="en-US" sz="2400" b="1">
              <a:solidFill>
                <a:schemeClr val="accent2"/>
              </a:solidFill>
              <a:latin typeface="Times New Roman" pitchFamily="18" charset="0"/>
            </a:endParaRPr>
          </a:p>
          <a:p>
            <a:pPr algn="ctr"/>
            <a:r>
              <a:rPr lang="en-US" sz="2200" b="1">
                <a:latin typeface="Times New Roman" pitchFamily="18" charset="0"/>
              </a:rPr>
              <a:t>Read these Steps on page 103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603"/>
                                        </p:tgtEl>
                                        <p:attrNameLst>
                                          <p:attrName>style.visibility</p:attrName>
                                        </p:attrNameLst>
                                      </p:cBhvr>
                                      <p:to>
                                        <p:strVal val="visible"/>
                                      </p:to>
                                    </p:set>
                                    <p:anim to="" calcmode="lin" valueType="num">
                                      <p:cBhvr>
                                        <p:cTn id="7" dur="1" fill="hold"/>
                                        <p:tgtEl>
                                          <p:spTgt spid="2560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5602"/>
                                        </p:tgtEl>
                                        <p:attrNameLst>
                                          <p:attrName>style.visibility</p:attrName>
                                        </p:attrNameLst>
                                      </p:cBhvr>
                                      <p:to>
                                        <p:strVal val="visible"/>
                                      </p:to>
                                    </p:set>
                                    <p:anim to="" calcmode="lin" valueType="num">
                                      <p:cBhvr>
                                        <p:cTn id="10" dur="1" fill="hold"/>
                                        <p:tgtEl>
                                          <p:spTgt spid="2560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5604">
                                            <p:txEl>
                                              <p:pRg st="0" end="0"/>
                                            </p:txEl>
                                          </p:spTgt>
                                        </p:tgtEl>
                                        <p:attrNameLst>
                                          <p:attrName>style.visibility</p:attrName>
                                        </p:attrNameLst>
                                      </p:cBhvr>
                                      <p:to>
                                        <p:strVal val="visible"/>
                                      </p:to>
                                    </p:set>
                                    <p:anim to="" calcmode="lin" valueType="num">
                                      <p:cBhvr>
                                        <p:cTn id="13" dur="1" fill="hold"/>
                                        <p:tgtEl>
                                          <p:spTgt spid="25604">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5604">
                                            <p:txEl>
                                              <p:pRg st="2" end="2"/>
                                            </p:txEl>
                                          </p:spTgt>
                                        </p:tgtEl>
                                        <p:attrNameLst>
                                          <p:attrName>style.visibility</p:attrName>
                                        </p:attrNameLst>
                                      </p:cBhvr>
                                      <p:to>
                                        <p:strVal val="visible"/>
                                      </p:to>
                                    </p:set>
                                    <p:anim to="" calcmode="lin" valueType="num">
                                      <p:cBhvr>
                                        <p:cTn id="16" dur="1" fill="hold"/>
                                        <p:tgtEl>
                                          <p:spTgt spid="25604">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5604">
                                            <p:txEl>
                                              <p:pRg st="4" end="4"/>
                                            </p:txEl>
                                          </p:spTgt>
                                        </p:tgtEl>
                                        <p:attrNameLst>
                                          <p:attrName>style.visibility</p:attrName>
                                        </p:attrNameLst>
                                      </p:cBhvr>
                                      <p:to>
                                        <p:strVal val="visible"/>
                                      </p:to>
                                    </p:set>
                                    <p:anim to="" calcmode="lin" valueType="num">
                                      <p:cBhvr>
                                        <p:cTn id="21" dur="1" fill="hold"/>
                                        <p:tgtEl>
                                          <p:spTgt spid="25604">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5604">
                                            <p:txEl>
                                              <p:pRg st="7" end="7"/>
                                            </p:txEl>
                                          </p:spTgt>
                                        </p:tgtEl>
                                        <p:attrNameLst>
                                          <p:attrName>style.visibility</p:attrName>
                                        </p:attrNameLst>
                                      </p:cBhvr>
                                      <p:to>
                                        <p:strVal val="visible"/>
                                      </p:to>
                                    </p:set>
                                    <p:anim to="" calcmode="lin" valueType="num">
                                      <p:cBhvr>
                                        <p:cTn id="26" dur="1" fill="hold"/>
                                        <p:tgtEl>
                                          <p:spTgt spid="25604">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ON'T%20FORGE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6627" name="Rectangle 3"/>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200" b="1">
                <a:solidFill>
                  <a:srgbClr val="FF3300"/>
                </a:solidFill>
                <a:latin typeface="Times New Roman" pitchFamily="18" charset="0"/>
              </a:rPr>
              <a:t>Your Challenges…</a:t>
            </a:r>
          </a:p>
        </p:txBody>
      </p:sp>
      <p:sp>
        <p:nvSpPr>
          <p:cNvPr id="20484" name="Rectangle 4"/>
          <p:cNvSpPr>
            <a:spLocks noChangeArrowheads="1"/>
          </p:cNvSpPr>
          <p:nvPr/>
        </p:nvSpPr>
        <p:spPr bwMode="auto">
          <a:xfrm>
            <a:off x="0" y="3048000"/>
            <a:ext cx="9144000" cy="3657600"/>
          </a:xfrm>
          <a:prstGeom prst="rect">
            <a:avLst/>
          </a:prstGeom>
          <a:noFill/>
          <a:ln w="9525">
            <a:noFill/>
            <a:miter lim="800000"/>
            <a:headEnd/>
            <a:tailEnd/>
          </a:ln>
        </p:spPr>
        <p:txBody>
          <a:bodyPr anchor="ctr"/>
          <a:lstStyle/>
          <a:p>
            <a:pPr algn="ctr"/>
            <a:endParaRPr lang="en-US" sz="3200" b="1">
              <a:solidFill>
                <a:schemeClr val="accent2"/>
              </a:solidFill>
              <a:latin typeface="Times New Roman" pitchFamily="18" charset="0"/>
            </a:endParaRPr>
          </a:p>
        </p:txBody>
      </p:sp>
      <p:sp>
        <p:nvSpPr>
          <p:cNvPr id="26629" name="Text Box 5"/>
          <p:cNvSpPr txBox="1">
            <a:spLocks noChangeArrowheads="1"/>
          </p:cNvSpPr>
          <p:nvPr/>
        </p:nvSpPr>
        <p:spPr bwMode="auto">
          <a:xfrm>
            <a:off x="0" y="1506538"/>
            <a:ext cx="9144000" cy="5275262"/>
          </a:xfrm>
          <a:prstGeom prst="rect">
            <a:avLst/>
          </a:prstGeom>
          <a:noFill/>
          <a:ln w="9525">
            <a:noFill/>
            <a:miter lim="800000"/>
            <a:headEnd/>
            <a:tailEnd/>
          </a:ln>
        </p:spPr>
        <p:txBody>
          <a:bodyPr>
            <a:spAutoFit/>
          </a:bodyPr>
          <a:lstStyle/>
          <a:p>
            <a:pPr algn="ctr">
              <a:spcBef>
                <a:spcPct val="50000"/>
              </a:spcBef>
            </a:pPr>
            <a:r>
              <a:rPr lang="en-US" sz="3200" b="1" dirty="0">
                <a:solidFill>
                  <a:schemeClr val="accent2"/>
                </a:solidFill>
                <a:latin typeface="Times New Roman" pitchFamily="18" charset="0"/>
              </a:rPr>
              <a:t>Are Due on </a:t>
            </a:r>
            <a:r>
              <a:rPr lang="en-US" sz="3200" b="1" dirty="0" smtClean="0">
                <a:solidFill>
                  <a:schemeClr val="accent2"/>
                </a:solidFill>
                <a:latin typeface="Times New Roman" pitchFamily="18" charset="0"/>
              </a:rPr>
              <a:t>Friday, </a:t>
            </a:r>
            <a:r>
              <a:rPr lang="en-US" sz="3200" b="1" dirty="0">
                <a:solidFill>
                  <a:schemeClr val="accent2"/>
                </a:solidFill>
                <a:latin typeface="Times New Roman" pitchFamily="18" charset="0"/>
              </a:rPr>
              <a:t>October </a:t>
            </a:r>
            <a:r>
              <a:rPr lang="en-US" sz="3200" b="1" dirty="0" smtClean="0">
                <a:solidFill>
                  <a:schemeClr val="accent2"/>
                </a:solidFill>
                <a:latin typeface="Times New Roman" pitchFamily="18" charset="0"/>
              </a:rPr>
              <a:t>1</a:t>
            </a:r>
            <a:r>
              <a:rPr lang="en-US" sz="3200" b="1" baseline="30000" dirty="0" smtClean="0">
                <a:solidFill>
                  <a:schemeClr val="accent2"/>
                </a:solidFill>
                <a:latin typeface="Times New Roman" pitchFamily="18" charset="0"/>
              </a:rPr>
              <a:t>st</a:t>
            </a:r>
            <a:endParaRPr lang="en-US" sz="3200" b="1" dirty="0">
              <a:solidFill>
                <a:schemeClr val="accent2"/>
              </a:solidFill>
              <a:latin typeface="Times New Roman" pitchFamily="18" charset="0"/>
            </a:endParaRPr>
          </a:p>
          <a:p>
            <a:pPr algn="ctr">
              <a:spcBef>
                <a:spcPct val="50000"/>
              </a:spcBef>
            </a:pPr>
            <a:r>
              <a:rPr lang="en-US" sz="3200" b="1" dirty="0">
                <a:solidFill>
                  <a:schemeClr val="accent2"/>
                </a:solidFill>
                <a:latin typeface="Times New Roman" pitchFamily="18" charset="0"/>
              </a:rPr>
              <a:t/>
            </a:r>
            <a:br>
              <a:rPr lang="en-US" sz="3200" b="1" dirty="0">
                <a:solidFill>
                  <a:schemeClr val="accent2"/>
                </a:solidFill>
                <a:latin typeface="Times New Roman" pitchFamily="18" charset="0"/>
              </a:rPr>
            </a:br>
            <a:r>
              <a:rPr lang="en-US" sz="3200" b="1" dirty="0">
                <a:solidFill>
                  <a:schemeClr val="accent2"/>
                </a:solidFill>
                <a:latin typeface="Times New Roman" pitchFamily="18" charset="0"/>
              </a:rPr>
              <a:t>Library </a:t>
            </a:r>
            <a:r>
              <a:rPr lang="en-US" sz="3200" b="1" dirty="0" smtClean="0">
                <a:solidFill>
                  <a:schemeClr val="accent2"/>
                </a:solidFill>
                <a:latin typeface="Times New Roman" pitchFamily="18" charset="0"/>
              </a:rPr>
              <a:t>Day: Today… Thursday</a:t>
            </a:r>
            <a:endParaRPr lang="en-US" sz="3200" b="1" dirty="0">
              <a:solidFill>
                <a:schemeClr val="accent2"/>
              </a:solidFill>
              <a:latin typeface="Times New Roman" pitchFamily="18" charset="0"/>
            </a:endParaRPr>
          </a:p>
          <a:p>
            <a:pPr algn="ctr">
              <a:spcBef>
                <a:spcPct val="50000"/>
              </a:spcBef>
            </a:pPr>
            <a:r>
              <a:rPr lang="en-US" sz="3200" b="1" dirty="0">
                <a:solidFill>
                  <a:schemeClr val="accent2"/>
                </a:solidFill>
                <a:latin typeface="Times New Roman" pitchFamily="18" charset="0"/>
              </a:rPr>
              <a:t>(Bring Memory Sticks, Etc.)</a:t>
            </a:r>
          </a:p>
          <a:p>
            <a:pPr algn="ctr">
              <a:spcBef>
                <a:spcPct val="50000"/>
              </a:spcBef>
            </a:pPr>
            <a:r>
              <a:rPr lang="en-US" sz="3200" b="1" dirty="0">
                <a:solidFill>
                  <a:schemeClr val="accent2"/>
                </a:solidFill>
                <a:latin typeface="Times New Roman" pitchFamily="18" charset="0"/>
              </a:rPr>
              <a:t>Do you have the Rubric?  </a:t>
            </a:r>
            <a:endParaRPr lang="en-US" sz="800" b="1" dirty="0">
              <a:solidFill>
                <a:schemeClr val="accent2"/>
              </a:solidFill>
              <a:latin typeface="Times New Roman" pitchFamily="18" charset="0"/>
            </a:endParaRPr>
          </a:p>
          <a:p>
            <a:pPr algn="ctr">
              <a:spcBef>
                <a:spcPct val="50000"/>
              </a:spcBef>
            </a:pPr>
            <a:endParaRPr lang="en-US" sz="800" b="1" dirty="0">
              <a:solidFill>
                <a:schemeClr val="accent2"/>
              </a:solidFill>
              <a:latin typeface="Times New Roman" pitchFamily="18" charset="0"/>
            </a:endParaRPr>
          </a:p>
          <a:p>
            <a:pPr algn="ctr">
              <a:spcBef>
                <a:spcPct val="50000"/>
              </a:spcBef>
            </a:pPr>
            <a:r>
              <a:rPr lang="en-US" sz="3200" b="1" dirty="0">
                <a:solidFill>
                  <a:srgbClr val="FF0000"/>
                </a:solidFill>
                <a:latin typeface="Times New Roman" pitchFamily="18" charset="0"/>
              </a:rPr>
              <a:t>Your Related Issue #1 Exam…</a:t>
            </a:r>
            <a:br>
              <a:rPr lang="en-US" sz="3200" b="1" dirty="0">
                <a:solidFill>
                  <a:srgbClr val="FF0000"/>
                </a:solidFill>
                <a:latin typeface="Times New Roman" pitchFamily="18" charset="0"/>
              </a:rPr>
            </a:br>
            <a:endParaRPr lang="en-US" sz="800" b="1" dirty="0">
              <a:solidFill>
                <a:srgbClr val="FF0000"/>
              </a:solidFill>
              <a:latin typeface="Times New Roman" pitchFamily="18" charset="0"/>
            </a:endParaRPr>
          </a:p>
          <a:p>
            <a:pPr algn="ctr"/>
            <a:r>
              <a:rPr lang="en-US" sz="3200" b="1" dirty="0">
                <a:solidFill>
                  <a:schemeClr val="accent2"/>
                </a:solidFill>
                <a:latin typeface="Times New Roman" pitchFamily="18" charset="0"/>
              </a:rPr>
              <a:t>Is Next Week – October </a:t>
            </a:r>
            <a:r>
              <a:rPr lang="en-US" sz="3200" b="1" dirty="0" smtClean="0">
                <a:solidFill>
                  <a:schemeClr val="accent2"/>
                </a:solidFill>
                <a:latin typeface="Times New Roman" pitchFamily="18" charset="0"/>
              </a:rPr>
              <a:t>4th</a:t>
            </a:r>
            <a:endParaRPr lang="en-US" sz="3200" b="1" dirty="0">
              <a:solidFill>
                <a:schemeClr val="accent2"/>
              </a:solidFill>
              <a:latin typeface="Times New Roman" pitchFamily="18" charset="0"/>
            </a:endParaRPr>
          </a:p>
          <a:p>
            <a:pPr algn="ctr"/>
            <a:r>
              <a:rPr lang="en-US" sz="3200" b="1" dirty="0">
                <a:solidFill>
                  <a:schemeClr val="accent2"/>
                </a:solidFill>
                <a:latin typeface="Times New Roman" pitchFamily="18" charset="0"/>
              </a:rPr>
              <a:t>I have a Review Handout…</a:t>
            </a:r>
            <a:endParaRPr lang="en-US" b="1" dirty="0">
              <a:solidFill>
                <a:schemeClr val="accent2"/>
              </a:solidFill>
              <a:latin typeface="Times New Roman" pitchFamily="18" charset="0"/>
            </a:endParaRPr>
          </a:p>
        </p:txBody>
      </p:sp>
      <p:pic>
        <p:nvPicPr>
          <p:cNvPr id="26630" name="Picture 6" descr="copycats"/>
          <p:cNvPicPr>
            <a:picLocks noChangeAspect="1" noChangeArrowheads="1"/>
          </p:cNvPicPr>
          <p:nvPr/>
        </p:nvPicPr>
        <p:blipFill>
          <a:blip r:embed="rId3" cstate="print"/>
          <a:srcRect/>
          <a:stretch>
            <a:fillRect/>
          </a:stretch>
        </p:blipFill>
        <p:spPr bwMode="auto">
          <a:xfrm>
            <a:off x="152400" y="0"/>
            <a:ext cx="22860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 to="" calcmode="lin" valueType="num">
                                      <p:cBhvr>
                                        <p:cTn id="7" dur="1" fill="hold"/>
                                        <p:tgtEl>
                                          <p:spTgt spid="2662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6629">
                                            <p:txEl>
                                              <p:pRg st="0" end="0"/>
                                            </p:txEl>
                                          </p:spTgt>
                                        </p:tgtEl>
                                        <p:attrNameLst>
                                          <p:attrName>style.visibility</p:attrName>
                                        </p:attrNameLst>
                                      </p:cBhvr>
                                      <p:to>
                                        <p:strVal val="visible"/>
                                      </p:to>
                                    </p:set>
                                    <p:anim to="" calcmode="lin" valueType="num">
                                      <p:cBhvr>
                                        <p:cTn id="12" dur="1" fill="hold"/>
                                        <p:tgtEl>
                                          <p:spTgt spid="2662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6629">
                                            <p:txEl>
                                              <p:pRg st="1" end="1"/>
                                            </p:txEl>
                                          </p:spTgt>
                                        </p:tgtEl>
                                        <p:attrNameLst>
                                          <p:attrName>style.visibility</p:attrName>
                                        </p:attrNameLst>
                                      </p:cBhvr>
                                      <p:to>
                                        <p:strVal val="visible"/>
                                      </p:to>
                                    </p:set>
                                    <p:anim to="" calcmode="lin" valueType="num">
                                      <p:cBhvr>
                                        <p:cTn id="17" dur="1" fill="hold"/>
                                        <p:tgtEl>
                                          <p:spTgt spid="26629">
                                            <p:txEl>
                                              <p:pRg st="1" end="1"/>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26629">
                                            <p:txEl>
                                              <p:pRg st="2" end="2"/>
                                            </p:txEl>
                                          </p:spTgt>
                                        </p:tgtEl>
                                        <p:attrNameLst>
                                          <p:attrName>style.visibility</p:attrName>
                                        </p:attrNameLst>
                                      </p:cBhvr>
                                      <p:to>
                                        <p:strVal val="visible"/>
                                      </p:to>
                                    </p:set>
                                    <p:anim to="" calcmode="lin" valueType="num">
                                      <p:cBhvr>
                                        <p:cTn id="20" dur="1" fill="hold"/>
                                        <p:tgtEl>
                                          <p:spTgt spid="26629">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26629">
                                            <p:txEl>
                                              <p:pRg st="3" end="3"/>
                                            </p:txEl>
                                          </p:spTgt>
                                        </p:tgtEl>
                                        <p:attrNameLst>
                                          <p:attrName>style.visibility</p:attrName>
                                        </p:attrNameLst>
                                      </p:cBhvr>
                                      <p:to>
                                        <p:strVal val="visible"/>
                                      </p:to>
                                    </p:set>
                                    <p:anim to="" calcmode="lin" valueType="num">
                                      <p:cBhvr>
                                        <p:cTn id="23" dur="1" fill="hold"/>
                                        <p:tgtEl>
                                          <p:spTgt spid="26629">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6630"/>
                                        </p:tgtEl>
                                        <p:attrNameLst>
                                          <p:attrName>style.visibility</p:attrName>
                                        </p:attrNameLst>
                                      </p:cBhvr>
                                      <p:to>
                                        <p:strVal val="visible"/>
                                      </p:to>
                                    </p:set>
                                    <p:anim to="" calcmode="lin" valueType="num">
                                      <p:cBhvr>
                                        <p:cTn id="26" dur="1" fill="hold"/>
                                        <p:tgtEl>
                                          <p:spTgt spid="26630"/>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6629">
                                            <p:txEl>
                                              <p:pRg st="5" end="5"/>
                                            </p:txEl>
                                          </p:spTgt>
                                        </p:tgtEl>
                                        <p:attrNameLst>
                                          <p:attrName>style.visibility</p:attrName>
                                        </p:attrNameLst>
                                      </p:cBhvr>
                                      <p:to>
                                        <p:strVal val="visible"/>
                                      </p:to>
                                    </p:set>
                                    <p:anim to="" calcmode="lin" valueType="num">
                                      <p:cBhvr>
                                        <p:cTn id="31" dur="1" fill="hold"/>
                                        <p:tgtEl>
                                          <p:spTgt spid="26629">
                                            <p:txEl>
                                              <p:pRg st="5" end="5"/>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6629">
                                            <p:txEl>
                                              <p:pRg st="6" end="6"/>
                                            </p:txEl>
                                          </p:spTgt>
                                        </p:tgtEl>
                                        <p:attrNameLst>
                                          <p:attrName>style.visibility</p:attrName>
                                        </p:attrNameLst>
                                      </p:cBhvr>
                                      <p:to>
                                        <p:strVal val="visible"/>
                                      </p:to>
                                    </p:set>
                                    <p:anim to="" calcmode="lin" valueType="num">
                                      <p:cBhvr>
                                        <p:cTn id="36" dur="1" fill="hold"/>
                                        <p:tgtEl>
                                          <p:spTgt spid="26629">
                                            <p:txEl>
                                              <p:pRg st="6" end="6"/>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26629">
                                            <p:txEl>
                                              <p:pRg st="7" end="7"/>
                                            </p:txEl>
                                          </p:spTgt>
                                        </p:tgtEl>
                                        <p:attrNameLst>
                                          <p:attrName>style.visibility</p:attrName>
                                        </p:attrNameLst>
                                      </p:cBhvr>
                                      <p:to>
                                        <p:strVal val="visible"/>
                                      </p:to>
                                    </p:set>
                                    <p:anim to="" calcmode="lin" valueType="num">
                                      <p:cBhvr>
                                        <p:cTn id="41" dur="1" fill="hold"/>
                                        <p:tgtEl>
                                          <p:spTgt spid="2662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Calgary%20Flames"/>
          <p:cNvPicPr>
            <a:picLocks noChangeAspect="1" noChangeArrowheads="1"/>
          </p:cNvPicPr>
          <p:nvPr/>
        </p:nvPicPr>
        <p:blipFill>
          <a:blip r:embed="rId2" cstate="print">
            <a:lum bright="70000" contrast="-70000"/>
          </a:blip>
          <a:srcRect/>
          <a:stretch>
            <a:fillRect/>
          </a:stretch>
        </p:blipFill>
        <p:spPr bwMode="auto">
          <a:xfrm>
            <a:off x="0" y="11113"/>
            <a:ext cx="9144000" cy="6897687"/>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431800" y="1576388"/>
            <a:ext cx="3454400" cy="2081212"/>
          </a:xfrm>
          <a:prstGeom prst="rect">
            <a:avLst/>
          </a:prstGeom>
          <a:noFill/>
          <a:ln w="9525">
            <a:noFill/>
            <a:miter lim="800000"/>
            <a:headEnd/>
            <a:tailEnd/>
          </a:ln>
        </p:spPr>
      </p:pic>
      <p:sp>
        <p:nvSpPr>
          <p:cNvPr id="6150" name="Text Box 6"/>
          <p:cNvSpPr txBox="1">
            <a:spLocks noChangeArrowheads="1"/>
          </p:cNvSpPr>
          <p:nvPr/>
        </p:nvSpPr>
        <p:spPr bwMode="auto">
          <a:xfrm>
            <a:off x="76200" y="3962400"/>
            <a:ext cx="42672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Write out this concept (page 86) and its related meanings in your notebook</a:t>
            </a:r>
            <a:endParaRPr lang="en-US" sz="800" b="1">
              <a:latin typeface="Times New Roman" pitchFamily="18" charset="0"/>
            </a:endParaRPr>
          </a:p>
        </p:txBody>
      </p:sp>
      <p:sp>
        <p:nvSpPr>
          <p:cNvPr id="6152" name="Text Box 8"/>
          <p:cNvSpPr txBox="1">
            <a:spLocks noChangeArrowheads="1"/>
          </p:cNvSpPr>
          <p:nvPr/>
        </p:nvSpPr>
        <p:spPr bwMode="auto">
          <a:xfrm>
            <a:off x="3352800" y="5257800"/>
            <a:ext cx="56388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Individually, make a list of at least 10 of your loyalties, such as your family, friends, sports teams…</a:t>
            </a:r>
          </a:p>
        </p:txBody>
      </p:sp>
      <p:sp>
        <p:nvSpPr>
          <p:cNvPr id="6153" name="Rectangle 9"/>
          <p:cNvSpPr>
            <a:spLocks noChangeArrowheads="1"/>
          </p:cNvSpPr>
          <p:nvPr/>
        </p:nvSpPr>
        <p:spPr bwMode="auto">
          <a:xfrm>
            <a:off x="0" y="76200"/>
            <a:ext cx="9144000" cy="762000"/>
          </a:xfrm>
          <a:prstGeom prst="rect">
            <a:avLst/>
          </a:prstGeom>
          <a:noFill/>
          <a:ln w="9525">
            <a:noFill/>
            <a:miter lim="800000"/>
            <a:headEnd/>
            <a:tailEnd/>
          </a:ln>
        </p:spPr>
        <p:txBody>
          <a:bodyPr anchor="ctr"/>
          <a:lstStyle/>
          <a:p>
            <a:pPr algn="ctr"/>
            <a:r>
              <a:rPr lang="en-US" sz="4000" b="1">
                <a:solidFill>
                  <a:srgbClr val="FF3300"/>
                </a:solidFill>
                <a:latin typeface="Times New Roman" pitchFamily="18" charset="0"/>
              </a:rPr>
              <a:t>What Are Non-Nationalist Loyalties?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53"/>
                                        </p:tgtEl>
                                        <p:attrNameLst>
                                          <p:attrName>style.visibility</p:attrName>
                                        </p:attrNameLst>
                                      </p:cBhvr>
                                      <p:to>
                                        <p:strVal val="visible"/>
                                      </p:to>
                                    </p:set>
                                    <p:anim to="" calcmode="lin" valueType="num">
                                      <p:cBhvr>
                                        <p:cTn id="7" dur="1" fill="hold"/>
                                        <p:tgtEl>
                                          <p:spTgt spid="615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50">
                                            <p:txEl>
                                              <p:pRg st="0" end="0"/>
                                            </p:txEl>
                                          </p:spTgt>
                                        </p:tgtEl>
                                        <p:attrNameLst>
                                          <p:attrName>style.visibility</p:attrName>
                                        </p:attrNameLst>
                                      </p:cBhvr>
                                      <p:to>
                                        <p:strVal val="visible"/>
                                      </p:to>
                                    </p:set>
                                    <p:anim to="" calcmode="lin" valueType="num">
                                      <p:cBhvr>
                                        <p:cTn id="10" dur="1" fill="hold"/>
                                        <p:tgtEl>
                                          <p:spTgt spid="615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51"/>
                                        </p:tgtEl>
                                        <p:attrNameLst>
                                          <p:attrName>style.visibility</p:attrName>
                                        </p:attrNameLst>
                                      </p:cBhvr>
                                      <p:to>
                                        <p:strVal val="visible"/>
                                      </p:to>
                                    </p:set>
                                    <p:anim to="" calcmode="lin" valueType="num">
                                      <p:cBhvr>
                                        <p:cTn id="13" dur="1" fill="hold"/>
                                        <p:tgtEl>
                                          <p:spTgt spid="6151"/>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 to="" calcmode="lin" valueType="num">
                                      <p:cBhvr>
                                        <p:cTn id="16" dur="1" fill="hold"/>
                                        <p:tgtEl>
                                          <p:spTgt spid="6148"/>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6152">
                                            <p:txEl>
                                              <p:pRg st="0" end="0"/>
                                            </p:txEl>
                                          </p:spTgt>
                                        </p:tgtEl>
                                        <p:attrNameLst>
                                          <p:attrName>style.visibility</p:attrName>
                                        </p:attrNameLst>
                                      </p:cBhvr>
                                      <p:to>
                                        <p:strVal val="visible"/>
                                      </p:to>
                                    </p:set>
                                    <p:anim to="" calcmode="lin" valueType="num">
                                      <p:cBhvr>
                                        <p:cTn id="21" dur="1" fill="hold"/>
                                        <p:tgtEl>
                                          <p:spTgt spid="615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spcBef>
                <a:spcPct val="50000"/>
              </a:spcBef>
            </a:pPr>
            <a:r>
              <a:rPr lang="en-US" sz="3200" b="1">
                <a:latin typeface="Times New Roman" pitchFamily="18" charset="0"/>
              </a:rPr>
              <a:t>Related Issue #1 Exam</a:t>
            </a:r>
          </a:p>
        </p:txBody>
      </p:sp>
      <p:sp>
        <p:nvSpPr>
          <p:cNvPr id="30724" name="Text Box 4"/>
          <p:cNvSpPr txBox="1">
            <a:spLocks noChangeArrowheads="1"/>
          </p:cNvSpPr>
          <p:nvPr/>
        </p:nvSpPr>
        <p:spPr bwMode="auto">
          <a:xfrm>
            <a:off x="0" y="1173163"/>
            <a:ext cx="9144000" cy="50419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Your exam for Related Issue One is an examination and interpretation of three sources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It will be marked according to the rubric provided to you (Writing Assignment I)</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You will have the entire class to complete the exam</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The three sources will be used to answer the following questions:</a:t>
            </a:r>
          </a:p>
          <a:p>
            <a:pPr algn="ctr">
              <a:spcBef>
                <a:spcPct val="50000"/>
              </a:spcBef>
            </a:pPr>
            <a:endParaRPr lang="en-US" b="1">
              <a:solidFill>
                <a:srgbClr val="FF0000"/>
              </a:solidFill>
              <a:latin typeface="Times New Roman" pitchFamily="18" charset="0"/>
            </a:endParaRPr>
          </a:p>
          <a:p>
            <a:pPr algn="ctr"/>
            <a:r>
              <a:rPr lang="en-US" b="1">
                <a:solidFill>
                  <a:srgbClr val="FF3300"/>
                </a:solidFill>
                <a:latin typeface="Times New Roman" pitchFamily="18" charset="0"/>
              </a:rPr>
              <a:t>What ideas do each of the sources presented on the two pages communicate to you about nationalism?</a:t>
            </a:r>
            <a:endParaRPr lang="en-US">
              <a:solidFill>
                <a:srgbClr val="FF3300"/>
              </a:solidFill>
              <a:latin typeface="Times New Roman" pitchFamily="18" charset="0"/>
            </a:endParaRPr>
          </a:p>
          <a:p>
            <a:pPr algn="ctr"/>
            <a:r>
              <a:rPr lang="en-US" b="1" i="1">
                <a:latin typeface="Times New Roman" pitchFamily="18" charset="0"/>
              </a:rPr>
              <a:t>AND</a:t>
            </a:r>
            <a:endParaRPr lang="en-US">
              <a:latin typeface="Times New Roman" pitchFamily="18" charset="0"/>
            </a:endParaRPr>
          </a:p>
          <a:p>
            <a:pPr algn="ctr"/>
            <a:r>
              <a:rPr lang="en-US" b="1">
                <a:solidFill>
                  <a:srgbClr val="FF3300"/>
                </a:solidFill>
                <a:latin typeface="Times New Roman" pitchFamily="18" charset="0"/>
              </a:rPr>
              <a:t>Considering the sources presented on the two pages, how much should the nation be the foundation of our own identity?</a:t>
            </a:r>
            <a:endParaRPr lang="en-US">
              <a:solidFill>
                <a:srgbClr val="FF3300"/>
              </a:solidFill>
              <a:latin typeface="Times New Roman" pitchFamily="18" charset="0"/>
            </a:endParaRPr>
          </a:p>
          <a:p>
            <a:pPr algn="ctr">
              <a:spcBef>
                <a:spcPct val="50000"/>
              </a:spcBef>
            </a:pPr>
            <a:endParaRPr lang="en-US"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to="" calcmode="lin" valueType="num">
                                      <p:cBhvr>
                                        <p:cTn id="7" dur="1" fill="hold"/>
                                        <p:tgtEl>
                                          <p:spTgt spid="3072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 to="" calcmode="lin" valueType="num">
                                      <p:cBhvr>
                                        <p:cTn id="10" dur="1" fill="hold"/>
                                        <p:tgtEl>
                                          <p:spTgt spid="30723"/>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24">
                                            <p:txEl>
                                              <p:pRg st="0" end="0"/>
                                            </p:txEl>
                                          </p:spTgt>
                                        </p:tgtEl>
                                        <p:attrNameLst>
                                          <p:attrName>style.visibility</p:attrName>
                                        </p:attrNameLst>
                                      </p:cBhvr>
                                      <p:to>
                                        <p:strVal val="visible"/>
                                      </p:to>
                                    </p:set>
                                    <p:anim to="" calcmode="lin" valueType="num">
                                      <p:cBhvr>
                                        <p:cTn id="15" dur="1" fill="hold"/>
                                        <p:tgtEl>
                                          <p:spTgt spid="30724">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24">
                                            <p:txEl>
                                              <p:pRg st="2" end="2"/>
                                            </p:txEl>
                                          </p:spTgt>
                                        </p:tgtEl>
                                        <p:attrNameLst>
                                          <p:attrName>style.visibility</p:attrName>
                                        </p:attrNameLst>
                                      </p:cBhvr>
                                      <p:to>
                                        <p:strVal val="visible"/>
                                      </p:to>
                                    </p:set>
                                    <p:anim to="" calcmode="lin" valueType="num">
                                      <p:cBhvr>
                                        <p:cTn id="20" dur="1" fill="hold"/>
                                        <p:tgtEl>
                                          <p:spTgt spid="30724">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0724">
                                            <p:txEl>
                                              <p:pRg st="4" end="4"/>
                                            </p:txEl>
                                          </p:spTgt>
                                        </p:tgtEl>
                                        <p:attrNameLst>
                                          <p:attrName>style.visibility</p:attrName>
                                        </p:attrNameLst>
                                      </p:cBhvr>
                                      <p:to>
                                        <p:strVal val="visible"/>
                                      </p:to>
                                    </p:set>
                                    <p:anim to="" calcmode="lin" valueType="num">
                                      <p:cBhvr>
                                        <p:cTn id="25" dur="1" fill="hold"/>
                                        <p:tgtEl>
                                          <p:spTgt spid="30724">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0724">
                                            <p:txEl>
                                              <p:pRg st="6" end="6"/>
                                            </p:txEl>
                                          </p:spTgt>
                                        </p:tgtEl>
                                        <p:attrNameLst>
                                          <p:attrName>style.visibility</p:attrName>
                                        </p:attrNameLst>
                                      </p:cBhvr>
                                      <p:to>
                                        <p:strVal val="visible"/>
                                      </p:to>
                                    </p:set>
                                    <p:anim to="" calcmode="lin" valueType="num">
                                      <p:cBhvr>
                                        <p:cTn id="30" dur="1" fill="hold"/>
                                        <p:tgtEl>
                                          <p:spTgt spid="3072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2531" name="Text Box 3"/>
          <p:cNvSpPr txBox="1">
            <a:spLocks noChangeArrowheads="1"/>
          </p:cNvSpPr>
          <p:nvPr/>
        </p:nvSpPr>
        <p:spPr bwMode="auto">
          <a:xfrm>
            <a:off x="0" y="3048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The Question: Specifics</a:t>
            </a:r>
          </a:p>
        </p:txBody>
      </p:sp>
      <p:sp>
        <p:nvSpPr>
          <p:cNvPr id="22532" name="Text Box 5"/>
          <p:cNvSpPr txBox="1">
            <a:spLocks noChangeArrowheads="1"/>
          </p:cNvSpPr>
          <p:nvPr/>
        </p:nvSpPr>
        <p:spPr bwMode="auto">
          <a:xfrm>
            <a:off x="228600" y="990600"/>
            <a:ext cx="8686800" cy="5334000"/>
          </a:xfrm>
          <a:prstGeom prst="rect">
            <a:avLst/>
          </a:prstGeom>
          <a:noFill/>
          <a:ln w="9525">
            <a:solidFill>
              <a:srgbClr val="000000"/>
            </a:solidFill>
            <a:miter lim="800000"/>
            <a:headEnd/>
            <a:tailEnd/>
          </a:ln>
        </p:spPr>
        <p:txBody>
          <a:bodyPr/>
          <a:lstStyle/>
          <a:p>
            <a:pPr algn="ctr"/>
            <a:r>
              <a:rPr lang="en-US" b="1">
                <a:solidFill>
                  <a:srgbClr val="FF3300"/>
                </a:solidFill>
                <a:latin typeface="Times New Roman" pitchFamily="18" charset="0"/>
              </a:rPr>
              <a:t>What ideas do each of the sources presented on the two pages communicate to you about nationalism?</a:t>
            </a:r>
            <a:endParaRPr lang="en-US">
              <a:solidFill>
                <a:srgbClr val="FF3300"/>
              </a:solidFill>
              <a:latin typeface="Times New Roman" pitchFamily="18" charset="0"/>
            </a:endParaRPr>
          </a:p>
          <a:p>
            <a:pPr algn="ctr"/>
            <a:r>
              <a:rPr lang="en-US" b="1" i="1">
                <a:latin typeface="Times New Roman" pitchFamily="18" charset="0"/>
              </a:rPr>
              <a:t>AND</a:t>
            </a:r>
            <a:endParaRPr lang="en-US">
              <a:latin typeface="Times New Roman" pitchFamily="18" charset="0"/>
            </a:endParaRPr>
          </a:p>
          <a:p>
            <a:pPr algn="ctr"/>
            <a:r>
              <a:rPr lang="en-US" b="1">
                <a:solidFill>
                  <a:srgbClr val="FF3300"/>
                </a:solidFill>
                <a:latin typeface="Times New Roman" pitchFamily="18" charset="0"/>
              </a:rPr>
              <a:t>Considering the sources presented on the two pages, how much should the nation be the foundation of our own identity?</a:t>
            </a:r>
            <a:endParaRPr lang="en-US">
              <a:solidFill>
                <a:srgbClr val="FF3300"/>
              </a:solidFill>
              <a:latin typeface="Times New Roman" pitchFamily="18" charset="0"/>
            </a:endParaRPr>
          </a:p>
          <a:p>
            <a:endParaRPr lang="en-US" sz="2000" b="1">
              <a:solidFill>
                <a:srgbClr val="FF3300"/>
              </a:solidFill>
              <a:latin typeface="Times New Roman" pitchFamily="18" charset="0"/>
            </a:endParaRPr>
          </a:p>
          <a:p>
            <a:r>
              <a:rPr lang="en-US">
                <a:latin typeface="Times New Roman" pitchFamily="18" charset="0"/>
              </a:rPr>
              <a:t>Write a response in which you </a:t>
            </a:r>
            <a:r>
              <a:rPr lang="en-US" b="1">
                <a:latin typeface="Times New Roman" pitchFamily="18" charset="0"/>
              </a:rPr>
              <a:t>must</a:t>
            </a:r>
            <a:endParaRPr lang="en-US">
              <a:latin typeface="Times New Roman" pitchFamily="18" charset="0"/>
            </a:endParaRPr>
          </a:p>
          <a:p>
            <a:r>
              <a:rPr lang="en-US" b="1">
                <a:latin typeface="Times New Roman" pitchFamily="18" charset="0"/>
              </a:rPr>
              <a:t>*interpret each </a:t>
            </a:r>
            <a:r>
              <a:rPr lang="en-US">
                <a:latin typeface="Times New Roman" pitchFamily="18" charset="0"/>
              </a:rPr>
              <a:t>source to </a:t>
            </a:r>
            <a:r>
              <a:rPr lang="en-US" b="1">
                <a:latin typeface="Times New Roman" pitchFamily="18" charset="0"/>
              </a:rPr>
              <a:t>identify</a:t>
            </a:r>
            <a:r>
              <a:rPr lang="en-US">
                <a:latin typeface="Times New Roman" pitchFamily="18" charset="0"/>
              </a:rPr>
              <a:t> what the source tells you about </a:t>
            </a:r>
          </a:p>
          <a:p>
            <a:r>
              <a:rPr lang="en-US">
                <a:latin typeface="Times New Roman" pitchFamily="18" charset="0"/>
              </a:rPr>
              <a:t>   national identity</a:t>
            </a:r>
          </a:p>
          <a:p>
            <a:r>
              <a:rPr lang="en-US" b="1">
                <a:latin typeface="Times New Roman" pitchFamily="18" charset="0"/>
              </a:rPr>
              <a:t>*explain </a:t>
            </a:r>
            <a:r>
              <a:rPr lang="en-US">
                <a:latin typeface="Times New Roman" pitchFamily="18" charset="0"/>
              </a:rPr>
              <a:t>your position on how much the nation should be the foundation of our identity</a:t>
            </a:r>
          </a:p>
          <a:p>
            <a:r>
              <a:rPr lang="en-US" b="1">
                <a:latin typeface="Times New Roman" pitchFamily="18" charset="0"/>
              </a:rPr>
              <a:t>*support</a:t>
            </a:r>
            <a:r>
              <a:rPr lang="en-US">
                <a:latin typeface="Times New Roman" pitchFamily="18" charset="0"/>
              </a:rPr>
              <a:t> your interpretations and position by referring to the sources and your understanding of social studies</a:t>
            </a:r>
          </a:p>
          <a:p>
            <a:endParaRPr lang="en-US" b="1">
              <a:latin typeface="Times New Roman" pitchFamily="18" charset="0"/>
            </a:endParaRPr>
          </a:p>
          <a:p>
            <a:r>
              <a:rPr lang="en-US" b="1" i="1">
                <a:latin typeface="Times New Roman" pitchFamily="18" charset="0"/>
              </a:rPr>
              <a:t>Reminders for Writing</a:t>
            </a:r>
            <a:endParaRPr lang="en-US">
              <a:latin typeface="Times New Roman" pitchFamily="18" charset="0"/>
            </a:endParaRPr>
          </a:p>
          <a:p>
            <a:r>
              <a:rPr lang="en-US" b="1">
                <a:latin typeface="Times New Roman" pitchFamily="18" charset="0"/>
              </a:rPr>
              <a:t>&gt;Remember </a:t>
            </a:r>
            <a:r>
              <a:rPr lang="en-US">
                <a:latin typeface="Times New Roman" pitchFamily="18" charset="0"/>
              </a:rPr>
              <a:t>that you must answer both questions.</a:t>
            </a:r>
          </a:p>
          <a:p>
            <a:r>
              <a:rPr lang="en-US">
                <a:latin typeface="Times New Roman" pitchFamily="18" charset="0"/>
              </a:rPr>
              <a:t>&gt;</a:t>
            </a:r>
            <a:r>
              <a:rPr lang="en-US" b="1">
                <a:latin typeface="Times New Roman" pitchFamily="18" charset="0"/>
              </a:rPr>
              <a:t>Plan </a:t>
            </a:r>
            <a:r>
              <a:rPr lang="en-US">
                <a:latin typeface="Times New Roman" pitchFamily="18" charset="0"/>
              </a:rPr>
              <a:t>your response</a:t>
            </a:r>
          </a:p>
          <a:p>
            <a:r>
              <a:rPr lang="en-US" b="1">
                <a:latin typeface="Times New Roman" pitchFamily="18" charset="0"/>
              </a:rPr>
              <a:t>&gt;Organize </a:t>
            </a:r>
            <a:r>
              <a:rPr lang="en-US">
                <a:latin typeface="Times New Roman" pitchFamily="18" charset="0"/>
              </a:rPr>
              <a:t>your response to effectively address the assignment</a:t>
            </a:r>
          </a:p>
          <a:p>
            <a:r>
              <a:rPr lang="en-US" b="1">
                <a:latin typeface="Times New Roman" pitchFamily="18" charset="0"/>
              </a:rPr>
              <a:t>&gt;Refer </a:t>
            </a:r>
            <a:r>
              <a:rPr lang="en-US">
                <a:latin typeface="Times New Roman" pitchFamily="18" charset="0"/>
              </a:rPr>
              <a:t>to the sources as you write your response.</a:t>
            </a:r>
          </a:p>
          <a:p>
            <a:r>
              <a:rPr lang="en-US" b="1">
                <a:latin typeface="Times New Roman" pitchFamily="18" charset="0"/>
              </a:rPr>
              <a:t>&gt;Correct</a:t>
            </a:r>
            <a:r>
              <a:rPr lang="en-US">
                <a:latin typeface="Times New Roman" pitchFamily="18" charset="0"/>
              </a:rPr>
              <a:t> errors that you find in your writing.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 to="" calcmode="lin" valueType="num">
                                      <p:cBhvr>
                                        <p:cTn id="7" dur="1" fill="hold"/>
                                        <p:tgtEl>
                                          <p:spTgt spid="317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arpse003p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latin typeface="Times New Roman" pitchFamily="18" charset="0"/>
              </a:rPr>
              <a:t>The Canadian Seal Hunt - Debate</a:t>
            </a:r>
          </a:p>
        </p:txBody>
      </p:sp>
      <p:sp>
        <p:nvSpPr>
          <p:cNvPr id="4100" name="Text Box 4"/>
          <p:cNvSpPr txBox="1">
            <a:spLocks noChangeArrowheads="1"/>
          </p:cNvSpPr>
          <p:nvPr/>
        </p:nvSpPr>
        <p:spPr bwMode="auto">
          <a:xfrm>
            <a:off x="0" y="2514600"/>
            <a:ext cx="9144000" cy="37877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The left-hand side of the class will take the </a:t>
            </a:r>
            <a:r>
              <a:rPr lang="en-US" sz="2000" b="1" i="1">
                <a:latin typeface="Times New Roman" pitchFamily="18" charset="0"/>
              </a:rPr>
              <a:t>For</a:t>
            </a:r>
            <a:r>
              <a:rPr lang="en-US" sz="2000" b="1">
                <a:latin typeface="Times New Roman" pitchFamily="18" charset="0"/>
              </a:rPr>
              <a:t> side</a:t>
            </a:r>
          </a:p>
          <a:p>
            <a:pPr algn="ctr">
              <a:spcBef>
                <a:spcPct val="50000"/>
              </a:spcBef>
            </a:pPr>
            <a:r>
              <a:rPr lang="en-US" sz="2000" b="1">
                <a:latin typeface="Times New Roman" pitchFamily="18" charset="0"/>
              </a:rPr>
              <a:t>The right-hand side of the class will take the </a:t>
            </a:r>
            <a:r>
              <a:rPr lang="en-US" sz="2000" b="1" i="1">
                <a:latin typeface="Times New Roman" pitchFamily="18" charset="0"/>
              </a:rPr>
              <a:t>Against</a:t>
            </a:r>
            <a:r>
              <a:rPr lang="en-US" sz="2000" b="1">
                <a:latin typeface="Times New Roman" pitchFamily="18" charset="0"/>
              </a:rPr>
              <a:t> side.</a:t>
            </a:r>
          </a:p>
          <a:p>
            <a:pPr algn="ctr">
              <a:spcBef>
                <a:spcPct val="50000"/>
              </a:spcBef>
            </a:pPr>
            <a:endParaRPr lang="en-US" sz="2000" b="1">
              <a:latin typeface="Times New Roman" pitchFamily="18" charset="0"/>
            </a:endParaRPr>
          </a:p>
          <a:p>
            <a:pPr algn="ctr">
              <a:spcBef>
                <a:spcPct val="50000"/>
              </a:spcBef>
            </a:pPr>
            <a:r>
              <a:rPr lang="en-US" b="1">
                <a:latin typeface="Times New Roman" pitchFamily="18" charset="0"/>
              </a:rPr>
              <a:t>Each side will prepare up to five arguments</a:t>
            </a:r>
          </a:p>
          <a:p>
            <a:pPr algn="ctr">
              <a:spcBef>
                <a:spcPct val="50000"/>
              </a:spcBef>
            </a:pPr>
            <a:endParaRPr lang="en-US" b="1">
              <a:latin typeface="Times New Roman" pitchFamily="18" charset="0"/>
            </a:endParaRP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Discuss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Can this conflict ever be resolved?</a:t>
            </a:r>
          </a:p>
        </p:txBody>
      </p:sp>
      <p:sp>
        <p:nvSpPr>
          <p:cNvPr id="4102" name="Text Box 6"/>
          <p:cNvSpPr txBox="1">
            <a:spLocks noChangeArrowheads="1"/>
          </p:cNvSpPr>
          <p:nvPr/>
        </p:nvSpPr>
        <p:spPr bwMode="auto">
          <a:xfrm>
            <a:off x="0" y="1447800"/>
            <a:ext cx="91440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To prepare for your debate, read the top part of page 86 – Including all the margin features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 to="" calcmode="lin" valueType="num">
                                      <p:cBhvr>
                                        <p:cTn id="7" dur="1" fill="hold"/>
                                        <p:tgtEl>
                                          <p:spTgt spid="4102">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 to="" calcmode="lin" valueType="num">
                                      <p:cBhvr>
                                        <p:cTn id="10" dur="1" fill="hold"/>
                                        <p:tgtEl>
                                          <p:spTgt spid="409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 to="" calcmode="lin" valueType="num">
                                      <p:cBhvr>
                                        <p:cTn id="13" dur="1" fill="hold"/>
                                        <p:tgtEl>
                                          <p:spTgt spid="409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100">
                                            <p:txEl>
                                              <p:pRg st="0" end="0"/>
                                            </p:txEl>
                                          </p:spTgt>
                                        </p:tgtEl>
                                        <p:attrNameLst>
                                          <p:attrName>style.visibility</p:attrName>
                                        </p:attrNameLst>
                                      </p:cBhvr>
                                      <p:to>
                                        <p:strVal val="visible"/>
                                      </p:to>
                                    </p:set>
                                    <p:anim to="" calcmode="lin" valueType="num">
                                      <p:cBhvr>
                                        <p:cTn id="18" dur="1" fill="hold"/>
                                        <p:tgtEl>
                                          <p:spTgt spid="4100">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4100">
                                            <p:txEl>
                                              <p:pRg st="1" end="1"/>
                                            </p:txEl>
                                          </p:spTgt>
                                        </p:tgtEl>
                                        <p:attrNameLst>
                                          <p:attrName>style.visibility</p:attrName>
                                        </p:attrNameLst>
                                      </p:cBhvr>
                                      <p:to>
                                        <p:strVal val="visible"/>
                                      </p:to>
                                    </p:set>
                                    <p:anim to="" calcmode="lin" valueType="num">
                                      <p:cBhvr>
                                        <p:cTn id="21" dur="1" fill="hold"/>
                                        <p:tgtEl>
                                          <p:spTgt spid="4100">
                                            <p:txEl>
                                              <p:pRg st="1" end="1"/>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 to="" calcmode="lin" valueType="num">
                                      <p:cBhvr>
                                        <p:cTn id="24" dur="1" fill="hold"/>
                                        <p:tgtEl>
                                          <p:spTgt spid="4100">
                                            <p:txEl>
                                              <p:pRg st="3" end="3"/>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4100">
                                            <p:txEl>
                                              <p:pRg st="6" end="6"/>
                                            </p:txEl>
                                          </p:spTgt>
                                        </p:tgtEl>
                                        <p:attrNameLst>
                                          <p:attrName>style.visibility</p:attrName>
                                        </p:attrNameLst>
                                      </p:cBhvr>
                                      <p:to>
                                        <p:strVal val="visible"/>
                                      </p:to>
                                    </p:set>
                                    <p:anim to="" calcmode="lin" valueType="num">
                                      <p:cBhvr>
                                        <p:cTn id="27" dur="1" fill="hold"/>
                                        <p:tgtEl>
                                          <p:spTgt spid="4100">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100">
                                            <p:txEl>
                                              <p:pRg st="8" end="8"/>
                                            </p:txEl>
                                          </p:spTgt>
                                        </p:tgtEl>
                                        <p:attrNameLst>
                                          <p:attrName>style.visibility</p:attrName>
                                        </p:attrNameLst>
                                      </p:cBhvr>
                                      <p:to>
                                        <p:strVal val="visible"/>
                                      </p:to>
                                    </p:set>
                                    <p:anim to="" calcmode="lin" valueType="num">
                                      <p:cBhvr>
                                        <p:cTn id="32" dur="1" fill="hold"/>
                                        <p:tgtEl>
                                          <p:spTgt spid="4100">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loya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8196" name="Text Box 4"/>
          <p:cNvSpPr txBox="1">
            <a:spLocks noChangeArrowheads="1"/>
          </p:cNvSpPr>
          <p:nvPr/>
        </p:nvSpPr>
        <p:spPr bwMode="auto">
          <a:xfrm>
            <a:off x="0" y="76200"/>
            <a:ext cx="9144000" cy="549275"/>
          </a:xfrm>
          <a:prstGeom prst="rect">
            <a:avLst/>
          </a:prstGeom>
          <a:noFill/>
          <a:ln w="9525">
            <a:noFill/>
            <a:miter lim="800000"/>
            <a:headEnd/>
            <a:tailEnd/>
          </a:ln>
        </p:spPr>
        <p:txBody>
          <a:bodyPr>
            <a:spAutoFit/>
          </a:bodyPr>
          <a:lstStyle/>
          <a:p>
            <a:pPr algn="ctr">
              <a:spcBef>
                <a:spcPct val="50000"/>
              </a:spcBef>
            </a:pPr>
            <a:r>
              <a:rPr lang="en-US" sz="3000" b="1">
                <a:solidFill>
                  <a:schemeClr val="accent2"/>
                </a:solidFill>
                <a:latin typeface="Times New Roman" pitchFamily="18" charset="0"/>
              </a:rPr>
              <a:t>The Nature of Loyalties</a:t>
            </a:r>
          </a:p>
        </p:txBody>
      </p:sp>
      <p:pic>
        <p:nvPicPr>
          <p:cNvPr id="8197" name="Picture 5"/>
          <p:cNvPicPr>
            <a:picLocks noChangeAspect="1" noChangeArrowheads="1"/>
          </p:cNvPicPr>
          <p:nvPr/>
        </p:nvPicPr>
        <p:blipFill>
          <a:blip r:embed="rId3" cstate="print"/>
          <a:srcRect/>
          <a:stretch>
            <a:fillRect/>
          </a:stretch>
        </p:blipFill>
        <p:spPr bwMode="auto">
          <a:xfrm>
            <a:off x="1828800" y="685800"/>
            <a:ext cx="5332413" cy="5922963"/>
          </a:xfrm>
          <a:prstGeom prst="rect">
            <a:avLst/>
          </a:prstGeom>
          <a:noFill/>
          <a:ln w="9525">
            <a:noFill/>
            <a:miter lim="800000"/>
            <a:headEnd/>
            <a:tailEnd/>
          </a:ln>
        </p:spPr>
      </p:pic>
      <p:sp>
        <p:nvSpPr>
          <p:cNvPr id="8200" name="Text Box 8"/>
          <p:cNvSpPr txBox="1">
            <a:spLocks noChangeArrowheads="1"/>
          </p:cNvSpPr>
          <p:nvPr/>
        </p:nvSpPr>
        <p:spPr bwMode="auto">
          <a:xfrm>
            <a:off x="0" y="1447800"/>
            <a:ext cx="1752600" cy="47625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With a partner, examine the photographs and captions on page 87</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Take a look at the loyalties you just made and categorize them as being </a:t>
            </a:r>
            <a:r>
              <a:rPr lang="en-US" b="1">
                <a:solidFill>
                  <a:schemeClr val="accent2"/>
                </a:solidFill>
                <a:latin typeface="Times New Roman" pitchFamily="18" charset="0"/>
              </a:rPr>
              <a:t>Religious, Regional, Cultural, Ethnic </a:t>
            </a:r>
            <a:r>
              <a:rPr lang="en-US" b="1">
                <a:latin typeface="Times New Roman" pitchFamily="18" charset="0"/>
              </a:rPr>
              <a:t>or</a:t>
            </a:r>
            <a:r>
              <a:rPr lang="en-US" b="1">
                <a:solidFill>
                  <a:schemeClr val="accent2"/>
                </a:solidFill>
                <a:latin typeface="Times New Roman" pitchFamily="18" charset="0"/>
              </a:rPr>
              <a:t>   Class Based</a:t>
            </a:r>
          </a:p>
        </p:txBody>
      </p:sp>
      <p:sp>
        <p:nvSpPr>
          <p:cNvPr id="8201" name="Text Box 9"/>
          <p:cNvSpPr txBox="1">
            <a:spLocks noChangeArrowheads="1"/>
          </p:cNvSpPr>
          <p:nvPr/>
        </p:nvSpPr>
        <p:spPr bwMode="auto">
          <a:xfrm>
            <a:off x="7162800" y="3124200"/>
            <a:ext cx="19812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With your partner,          read page 88</a:t>
            </a:r>
            <a:endParaRPr lang="en-US" b="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 to="" calcmode="lin" valueType="num">
                                      <p:cBhvr>
                                        <p:cTn id="7" dur="1" fill="hold"/>
                                        <p:tgtEl>
                                          <p:spTgt spid="819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199"/>
                                        </p:tgtEl>
                                        <p:attrNameLst>
                                          <p:attrName>style.visibility</p:attrName>
                                        </p:attrNameLst>
                                      </p:cBhvr>
                                      <p:to>
                                        <p:strVal val="visible"/>
                                      </p:to>
                                    </p:set>
                                    <p:anim to="" calcmode="lin" valueType="num">
                                      <p:cBhvr>
                                        <p:cTn id="10" dur="1" fill="hold"/>
                                        <p:tgtEl>
                                          <p:spTgt spid="819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anim to="" calcmode="lin" valueType="num">
                                      <p:cBhvr>
                                        <p:cTn id="15" dur="1" fill="hold"/>
                                        <p:tgtEl>
                                          <p:spTgt spid="8197"/>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8200">
                                            <p:txEl>
                                              <p:pRg st="0" end="0"/>
                                            </p:txEl>
                                          </p:spTgt>
                                        </p:tgtEl>
                                        <p:attrNameLst>
                                          <p:attrName>style.visibility</p:attrName>
                                        </p:attrNameLst>
                                      </p:cBhvr>
                                      <p:to>
                                        <p:strVal val="visible"/>
                                      </p:to>
                                    </p:set>
                                    <p:anim to="" calcmode="lin" valueType="num">
                                      <p:cBhvr>
                                        <p:cTn id="18" dur="1" fill="hold"/>
                                        <p:tgtEl>
                                          <p:spTgt spid="8200">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8200">
                                            <p:txEl>
                                              <p:pRg st="2" end="2"/>
                                            </p:txEl>
                                          </p:spTgt>
                                        </p:tgtEl>
                                        <p:attrNameLst>
                                          <p:attrName>style.visibility</p:attrName>
                                        </p:attrNameLst>
                                      </p:cBhvr>
                                      <p:to>
                                        <p:strVal val="visible"/>
                                      </p:to>
                                    </p:set>
                                    <p:anim to="" calcmode="lin" valueType="num">
                                      <p:cBhvr>
                                        <p:cTn id="21" dur="1" fill="hold"/>
                                        <p:tgtEl>
                                          <p:spTgt spid="8200">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8201">
                                            <p:txEl>
                                              <p:pRg st="0" end="0"/>
                                            </p:txEl>
                                          </p:spTgt>
                                        </p:tgtEl>
                                        <p:attrNameLst>
                                          <p:attrName>style.visibility</p:attrName>
                                        </p:attrNameLst>
                                      </p:cBhvr>
                                      <p:to>
                                        <p:strVal val="visible"/>
                                      </p:to>
                                    </p:set>
                                    <p:anim to="" calcmode="lin" valueType="num">
                                      <p:cBhvr>
                                        <p:cTn id="26" dur="1" fill="hold"/>
                                        <p:tgtEl>
                                          <p:spTgt spid="820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9219"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9220"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Begin a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E-Zine</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220"/>
                                        </p:tgtEl>
                                        <p:attrNameLst>
                                          <p:attrName>style.visibility</p:attrName>
                                        </p:attrNameLst>
                                      </p:cBhvr>
                                      <p:to>
                                        <p:strVal val="visible"/>
                                      </p:to>
                                    </p:set>
                                    <p:anim to="" calcmode="lin" valueType="num">
                                      <p:cBhvr>
                                        <p:cTn id="10" dur="1" fill="hold"/>
                                        <p:tgtEl>
                                          <p:spTgt spid="92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reatdepression_mississippi1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000" b="1">
                <a:solidFill>
                  <a:srgbClr val="FF3300"/>
                </a:solidFill>
                <a:latin typeface="Times New Roman" pitchFamily="18" charset="0"/>
              </a:rPr>
              <a:t>How Do Nationalist and                      Non-Nationalist Loyalties Contend?</a:t>
            </a:r>
          </a:p>
        </p:txBody>
      </p:sp>
      <p:sp>
        <p:nvSpPr>
          <p:cNvPr id="10244" name="Rectangle 4"/>
          <p:cNvSpPr>
            <a:spLocks noChangeArrowheads="1"/>
          </p:cNvSpPr>
          <p:nvPr/>
        </p:nvSpPr>
        <p:spPr bwMode="auto">
          <a:xfrm>
            <a:off x="0" y="1600200"/>
            <a:ext cx="9144000" cy="685800"/>
          </a:xfrm>
          <a:prstGeom prst="rect">
            <a:avLst/>
          </a:prstGeom>
          <a:noFill/>
          <a:ln w="9525">
            <a:noFill/>
            <a:miter lim="800000"/>
            <a:headEnd/>
            <a:tailEnd/>
          </a:ln>
        </p:spPr>
        <p:txBody>
          <a:bodyPr anchor="ctr"/>
          <a:lstStyle/>
          <a:p>
            <a:pPr algn="ctr"/>
            <a:r>
              <a:rPr lang="en-US" sz="3200" b="1">
                <a:solidFill>
                  <a:schemeClr val="accent2"/>
                </a:solidFill>
                <a:latin typeface="Times New Roman" pitchFamily="18" charset="0"/>
              </a:rPr>
              <a:t>When Class and Nationalist Loyalty Compete</a:t>
            </a:r>
          </a:p>
        </p:txBody>
      </p:sp>
      <p:sp>
        <p:nvSpPr>
          <p:cNvPr id="10245" name="Text Box 5"/>
          <p:cNvSpPr txBox="1">
            <a:spLocks noChangeArrowheads="1"/>
          </p:cNvSpPr>
          <p:nvPr/>
        </p:nvSpPr>
        <p:spPr bwMode="auto">
          <a:xfrm>
            <a:off x="0" y="2667000"/>
            <a:ext cx="9144000" cy="18796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does “social-class” mean?</a:t>
            </a:r>
          </a:p>
          <a:p>
            <a:pPr algn="ctr">
              <a:spcBef>
                <a:spcPct val="50000"/>
              </a:spcBef>
            </a:pPr>
            <a:r>
              <a:rPr lang="en-US" b="1">
                <a:latin typeface="Times New Roman" pitchFamily="18" charset="0"/>
              </a:rPr>
              <a:t>What assumptions are sometimes made about members of the upper class?                       The middle class?  The lower – or working – class?</a:t>
            </a:r>
          </a:p>
          <a:p>
            <a:pPr algn="ctr">
              <a:spcBef>
                <a:spcPct val="50000"/>
              </a:spcBef>
            </a:pPr>
            <a:r>
              <a:rPr lang="en-US" b="1">
                <a:latin typeface="Times New Roman" pitchFamily="18" charset="0"/>
              </a:rPr>
              <a:t>Why do people use labels like upper and lower class?  How are they significant?</a:t>
            </a:r>
          </a:p>
          <a:p>
            <a:pPr algn="ctr">
              <a:spcBef>
                <a:spcPct val="50000"/>
              </a:spcBef>
            </a:pPr>
            <a:r>
              <a:rPr lang="en-US" b="1">
                <a:latin typeface="Times New Roman" pitchFamily="18" charset="0"/>
              </a:rPr>
              <a:t>Why do people tend to pigeonhole others according to class?</a:t>
            </a:r>
          </a:p>
        </p:txBody>
      </p:sp>
      <p:sp>
        <p:nvSpPr>
          <p:cNvPr id="10246" name="Text Box 6"/>
          <p:cNvSpPr txBox="1">
            <a:spLocks noChangeArrowheads="1"/>
          </p:cNvSpPr>
          <p:nvPr/>
        </p:nvSpPr>
        <p:spPr bwMode="auto">
          <a:xfrm>
            <a:off x="3657600" y="5302250"/>
            <a:ext cx="45720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page 89, responding to the </a:t>
            </a:r>
            <a:r>
              <a:rPr lang="en-US" b="1" i="1">
                <a:latin typeface="Times New Roman" pitchFamily="18" charset="0"/>
              </a:rPr>
              <a:t>Activity</a:t>
            </a:r>
            <a:r>
              <a:rPr lang="en-US" b="1">
                <a:latin typeface="Times New Roman" pitchFamily="18" charset="0"/>
              </a:rPr>
              <a:t> and answering the question from Figure 4-9</a:t>
            </a:r>
          </a:p>
        </p:txBody>
      </p:sp>
      <p:pic>
        <p:nvPicPr>
          <p:cNvPr id="10247" name="Picture 7"/>
          <p:cNvPicPr>
            <a:picLocks noChangeAspect="1" noChangeArrowheads="1"/>
          </p:cNvPicPr>
          <p:nvPr/>
        </p:nvPicPr>
        <p:blipFill>
          <a:blip r:embed="rId3" cstate="print"/>
          <a:srcRect/>
          <a:stretch>
            <a:fillRect/>
          </a:stretch>
        </p:blipFill>
        <p:spPr bwMode="auto">
          <a:xfrm>
            <a:off x="533400" y="4676775"/>
            <a:ext cx="1981200" cy="1855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243"/>
                                        </p:tgtEl>
                                        <p:attrNameLst>
                                          <p:attrName>style.visibility</p:attrName>
                                        </p:attrNameLst>
                                      </p:cBhvr>
                                      <p:to>
                                        <p:strVal val="visible"/>
                                      </p:to>
                                    </p:set>
                                    <p:anim to="" calcmode="lin" valueType="num">
                                      <p:cBhvr>
                                        <p:cTn id="10" dur="1" fill="hold"/>
                                        <p:tgtEl>
                                          <p:spTgt spid="1024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0244"/>
                                        </p:tgtEl>
                                        <p:attrNameLst>
                                          <p:attrName>style.visibility</p:attrName>
                                        </p:attrNameLst>
                                      </p:cBhvr>
                                      <p:to>
                                        <p:strVal val="visible"/>
                                      </p:to>
                                    </p:set>
                                    <p:anim to="" calcmode="lin" valueType="num">
                                      <p:cBhvr>
                                        <p:cTn id="13" dur="1" fill="hold"/>
                                        <p:tgtEl>
                                          <p:spTgt spid="1024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0245">
                                            <p:txEl>
                                              <p:pRg st="0" end="0"/>
                                            </p:txEl>
                                          </p:spTgt>
                                        </p:tgtEl>
                                        <p:attrNameLst>
                                          <p:attrName>style.visibility</p:attrName>
                                        </p:attrNameLst>
                                      </p:cBhvr>
                                      <p:to>
                                        <p:strVal val="visible"/>
                                      </p:to>
                                    </p:set>
                                    <p:anim to="" calcmode="lin" valueType="num">
                                      <p:cBhvr>
                                        <p:cTn id="16" dur="1" fill="hold"/>
                                        <p:tgtEl>
                                          <p:spTgt spid="10245">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0245">
                                            <p:txEl>
                                              <p:pRg st="1" end="1"/>
                                            </p:txEl>
                                          </p:spTgt>
                                        </p:tgtEl>
                                        <p:attrNameLst>
                                          <p:attrName>style.visibility</p:attrName>
                                        </p:attrNameLst>
                                      </p:cBhvr>
                                      <p:to>
                                        <p:strVal val="visible"/>
                                      </p:to>
                                    </p:set>
                                    <p:anim to="" calcmode="lin" valueType="num">
                                      <p:cBhvr>
                                        <p:cTn id="21" dur="1" fill="hold"/>
                                        <p:tgtEl>
                                          <p:spTgt spid="10245">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0245">
                                            <p:txEl>
                                              <p:pRg st="2" end="2"/>
                                            </p:txEl>
                                          </p:spTgt>
                                        </p:tgtEl>
                                        <p:attrNameLst>
                                          <p:attrName>style.visibility</p:attrName>
                                        </p:attrNameLst>
                                      </p:cBhvr>
                                      <p:to>
                                        <p:strVal val="visible"/>
                                      </p:to>
                                    </p:set>
                                    <p:anim to="" calcmode="lin" valueType="num">
                                      <p:cBhvr>
                                        <p:cTn id="26" dur="1" fill="hold"/>
                                        <p:tgtEl>
                                          <p:spTgt spid="10245">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0245">
                                            <p:txEl>
                                              <p:pRg st="3" end="3"/>
                                            </p:txEl>
                                          </p:spTgt>
                                        </p:tgtEl>
                                        <p:attrNameLst>
                                          <p:attrName>style.visibility</p:attrName>
                                        </p:attrNameLst>
                                      </p:cBhvr>
                                      <p:to>
                                        <p:strVal val="visible"/>
                                      </p:to>
                                    </p:set>
                                    <p:anim to="" calcmode="lin" valueType="num">
                                      <p:cBhvr>
                                        <p:cTn id="31" dur="1" fill="hold"/>
                                        <p:tgtEl>
                                          <p:spTgt spid="10245">
                                            <p:txEl>
                                              <p:pRg st="3" end="3"/>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0247"/>
                                        </p:tgtEl>
                                        <p:attrNameLst>
                                          <p:attrName>style.visibility</p:attrName>
                                        </p:attrNameLst>
                                      </p:cBhvr>
                                      <p:to>
                                        <p:strVal val="visible"/>
                                      </p:to>
                                    </p:set>
                                    <p:anim to="" calcmode="lin" valueType="num">
                                      <p:cBhvr>
                                        <p:cTn id="36" dur="1" fill="hold"/>
                                        <p:tgtEl>
                                          <p:spTgt spid="10247"/>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10246">
                                            <p:txEl>
                                              <p:pRg st="0" end="0"/>
                                            </p:txEl>
                                          </p:spTgt>
                                        </p:tgtEl>
                                        <p:attrNameLst>
                                          <p:attrName>style.visibility</p:attrName>
                                        </p:attrNameLst>
                                      </p:cBhvr>
                                      <p:to>
                                        <p:strVal val="visible"/>
                                      </p:to>
                                    </p:set>
                                    <p:anim to="" calcmode="lin" valueType="num">
                                      <p:cBhvr>
                                        <p:cTn id="39" dur="1" fill="hold"/>
                                        <p:tgtEl>
                                          <p:spTgt spid="1024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photo_lg_ireland"/>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ChangeArrowheads="1"/>
          </p:cNvSpPr>
          <p:nvPr/>
        </p:nvSpPr>
        <p:spPr bwMode="auto">
          <a:xfrm>
            <a:off x="0" y="76200"/>
            <a:ext cx="9144000" cy="685800"/>
          </a:xfrm>
          <a:prstGeom prst="rect">
            <a:avLst/>
          </a:prstGeom>
          <a:noFill/>
          <a:ln w="9525">
            <a:noFill/>
            <a:miter lim="800000"/>
            <a:headEnd/>
            <a:tailEnd/>
          </a:ln>
        </p:spPr>
        <p:txBody>
          <a:bodyPr anchor="ctr"/>
          <a:lstStyle/>
          <a:p>
            <a:pPr algn="ctr"/>
            <a:r>
              <a:rPr lang="en-US" sz="3200" b="1">
                <a:solidFill>
                  <a:schemeClr val="accent2"/>
                </a:solidFill>
                <a:latin typeface="Times New Roman" pitchFamily="18" charset="0"/>
              </a:rPr>
              <a:t>When Religious and Nationalist Loyalty Compete</a:t>
            </a:r>
          </a:p>
        </p:txBody>
      </p:sp>
      <p:sp>
        <p:nvSpPr>
          <p:cNvPr id="11270" name="Text Box 6"/>
          <p:cNvSpPr txBox="1">
            <a:spLocks noChangeArrowheads="1"/>
          </p:cNvSpPr>
          <p:nvPr/>
        </p:nvSpPr>
        <p:spPr bwMode="auto">
          <a:xfrm>
            <a:off x="0" y="2541588"/>
            <a:ext cx="9144000" cy="2843212"/>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Read all of page 90</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Take jot-notes for this page</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Pay close attention to all the margin features as you complete jot notes for the </a:t>
            </a:r>
            <a:r>
              <a:rPr lang="en-US" b="1" i="1" dirty="0">
                <a:latin typeface="Times New Roman" pitchFamily="18" charset="0"/>
              </a:rPr>
              <a:t>Activity</a:t>
            </a:r>
          </a:p>
          <a:p>
            <a:pPr algn="ctr">
              <a:spcBef>
                <a:spcPct val="50000"/>
              </a:spcBef>
            </a:pPr>
            <a:endParaRPr lang="en-US" b="1" i="1" dirty="0">
              <a:latin typeface="Times New Roman" pitchFamily="18" charset="0"/>
            </a:endParaRPr>
          </a:p>
          <a:p>
            <a:pPr algn="ctr">
              <a:spcBef>
                <a:spcPct val="50000"/>
              </a:spcBef>
            </a:pPr>
            <a:r>
              <a:rPr lang="en-US" b="1" i="1" dirty="0">
                <a:latin typeface="Times New Roman" pitchFamily="18" charset="0"/>
                <a:hlinkClick r:id="rId4"/>
              </a:rPr>
              <a:t>As you read….Listen</a:t>
            </a:r>
            <a:endParaRPr lang="en-US" b="1" i="1" dirty="0">
              <a:latin typeface="Times New Roman" pitchFamily="18" charset="0"/>
            </a:endParaRPr>
          </a:p>
        </p:txBody>
      </p:sp>
      <p:pic>
        <p:nvPicPr>
          <p:cNvPr id="5" name="U2 - Bloody Sunday_1.wmv">
            <a:hlinkClick r:id="" action="ppaction://media"/>
          </p:cNvPr>
          <p:cNvPicPr>
            <a:picLocks noRot="1" noChangeAspect="1"/>
          </p:cNvPicPr>
          <p:nvPr>
            <a:videoFile r:link="rId1"/>
          </p:nvPr>
        </p:nvPicPr>
        <p:blipFill>
          <a:blip r:embed="rId5" cstate="print"/>
          <a:stretch>
            <a:fillRect/>
          </a:stretch>
        </p:blipFill>
        <p:spPr>
          <a:xfrm>
            <a:off x="3810000" y="5581650"/>
            <a:ext cx="1524000"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72"/>
                                        </p:tgtEl>
                                        <p:attrNameLst>
                                          <p:attrName>style.visibility</p:attrName>
                                        </p:attrNameLst>
                                      </p:cBhvr>
                                      <p:to>
                                        <p:strVal val="visible"/>
                                      </p:to>
                                    </p:set>
                                    <p:anim to="" calcmode="lin" valueType="num">
                                      <p:cBhvr>
                                        <p:cTn id="10" dur="1" fill="hold"/>
                                        <p:tgtEl>
                                          <p:spTgt spid="1127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70">
                                            <p:txEl>
                                              <p:pRg st="0" end="0"/>
                                            </p:txEl>
                                          </p:spTgt>
                                        </p:tgtEl>
                                        <p:attrNameLst>
                                          <p:attrName>style.visibility</p:attrName>
                                        </p:attrNameLst>
                                      </p:cBhvr>
                                      <p:to>
                                        <p:strVal val="visible"/>
                                      </p:to>
                                    </p:set>
                                    <p:anim to="" calcmode="lin" valueType="num">
                                      <p:cBhvr>
                                        <p:cTn id="13" dur="1" fill="hold"/>
                                        <p:tgtEl>
                                          <p:spTgt spid="11270">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1270">
                                            <p:txEl>
                                              <p:pRg st="2" end="2"/>
                                            </p:txEl>
                                          </p:spTgt>
                                        </p:tgtEl>
                                        <p:attrNameLst>
                                          <p:attrName>style.visibility</p:attrName>
                                        </p:attrNameLst>
                                      </p:cBhvr>
                                      <p:to>
                                        <p:strVal val="visible"/>
                                      </p:to>
                                    </p:set>
                                    <p:anim to="" calcmode="lin" valueType="num">
                                      <p:cBhvr>
                                        <p:cTn id="16" dur="1" fill="hold"/>
                                        <p:tgtEl>
                                          <p:spTgt spid="11270">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1270">
                                            <p:txEl>
                                              <p:pRg st="4" end="4"/>
                                            </p:txEl>
                                          </p:spTgt>
                                        </p:tgtEl>
                                        <p:attrNameLst>
                                          <p:attrName>style.visibility</p:attrName>
                                        </p:attrNameLst>
                                      </p:cBhvr>
                                      <p:to>
                                        <p:strVal val="visible"/>
                                      </p:to>
                                    </p:set>
                                    <p:anim to="" calcmode="lin" valueType="num">
                                      <p:cBhvr>
                                        <p:cTn id="19" dur="1" fill="hold"/>
                                        <p:tgtEl>
                                          <p:spTgt spid="11270">
                                            <p:txEl>
                                              <p:pRg st="4" end="4"/>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1270">
                                            <p:txEl>
                                              <p:pRg st="6" end="6"/>
                                            </p:txEl>
                                          </p:spTgt>
                                        </p:tgtEl>
                                        <p:attrNameLst>
                                          <p:attrName>style.visibility</p:attrName>
                                        </p:attrNameLst>
                                      </p:cBhvr>
                                      <p:to>
                                        <p:strVal val="visible"/>
                                      </p:to>
                                    </p:set>
                                    <p:anim to="" calcmode="lin" valueType="num">
                                      <p:cBhvr>
                                        <p:cTn id="24" dur="1" fill="hold"/>
                                        <p:tgtEl>
                                          <p:spTgt spid="11270">
                                            <p:txEl>
                                              <p:pRg st="6" end="6"/>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8"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112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photo_lg_ireland"/>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6389" name="Rectangle 5"/>
          <p:cNvSpPr>
            <a:spLocks noChangeArrowheads="1"/>
          </p:cNvSpPr>
          <p:nvPr/>
        </p:nvSpPr>
        <p:spPr bwMode="auto">
          <a:xfrm>
            <a:off x="0" y="76200"/>
            <a:ext cx="9144000" cy="685800"/>
          </a:xfrm>
          <a:prstGeom prst="rect">
            <a:avLst/>
          </a:prstGeom>
          <a:noFill/>
          <a:ln w="9525">
            <a:noFill/>
            <a:miter lim="800000"/>
            <a:headEnd/>
            <a:tailEnd/>
          </a:ln>
        </p:spPr>
        <p:txBody>
          <a:bodyPr anchor="ctr"/>
          <a:lstStyle/>
          <a:p>
            <a:pPr algn="ctr"/>
            <a:r>
              <a:rPr lang="en-US" sz="3200" b="1">
                <a:solidFill>
                  <a:schemeClr val="accent2"/>
                </a:solidFill>
                <a:latin typeface="Times New Roman" pitchFamily="18" charset="0"/>
              </a:rPr>
              <a:t>When Religious and Nationalist Loyalty Compete</a:t>
            </a:r>
          </a:p>
        </p:txBody>
      </p:sp>
      <p:sp>
        <p:nvSpPr>
          <p:cNvPr id="16391" name="Text Box 7"/>
          <p:cNvSpPr txBox="1">
            <a:spLocks noChangeArrowheads="1"/>
          </p:cNvSpPr>
          <p:nvPr/>
        </p:nvSpPr>
        <p:spPr bwMode="auto">
          <a:xfrm>
            <a:off x="0" y="5942013"/>
            <a:ext cx="9144000" cy="779462"/>
          </a:xfrm>
          <a:prstGeom prst="rect">
            <a:avLst/>
          </a:prstGeom>
          <a:noFill/>
          <a:ln w="9525">
            <a:noFill/>
            <a:miter lim="800000"/>
            <a:headEnd/>
            <a:tailEnd/>
          </a:ln>
        </p:spPr>
        <p:txBody>
          <a:bodyPr>
            <a:spAutoFit/>
          </a:bodyPr>
          <a:lstStyle/>
          <a:p>
            <a:pPr algn="ctr">
              <a:spcBef>
                <a:spcPct val="50000"/>
              </a:spcBef>
            </a:pPr>
            <a:r>
              <a:rPr lang="en-US" b="1" dirty="0">
                <a:solidFill>
                  <a:srgbClr val="00CC00"/>
                </a:solidFill>
                <a:latin typeface="Times New Roman" pitchFamily="18" charset="0"/>
              </a:rPr>
              <a:t>The Irish Catholic</a:t>
            </a:r>
            <a:r>
              <a:rPr lang="en-US" b="1" dirty="0">
                <a:latin typeface="Times New Roman" pitchFamily="18" charset="0"/>
              </a:rPr>
              <a:t> vs. </a:t>
            </a:r>
            <a:r>
              <a:rPr lang="en-US" b="1" dirty="0">
                <a:solidFill>
                  <a:srgbClr val="FF6600"/>
                </a:solidFill>
                <a:latin typeface="Times New Roman" pitchFamily="18" charset="0"/>
              </a:rPr>
              <a:t>The Irish Protestant</a:t>
            </a:r>
          </a:p>
          <a:p>
            <a:pPr algn="ctr">
              <a:spcBef>
                <a:spcPct val="50000"/>
              </a:spcBef>
            </a:pPr>
            <a:r>
              <a:rPr lang="en-US" b="1" dirty="0">
                <a:latin typeface="Times New Roman" pitchFamily="18" charset="0"/>
              </a:rPr>
              <a:t>Through the eyes of </a:t>
            </a:r>
            <a:r>
              <a:rPr lang="en-US" b="1" i="1" dirty="0">
                <a:latin typeface="Times New Roman" pitchFamily="18" charset="0"/>
              </a:rPr>
              <a:t>The Simpsons</a:t>
            </a:r>
            <a:endParaRPr lang="en-US" b="1" i="1" dirty="0">
              <a:solidFill>
                <a:schemeClr val="accent2"/>
              </a:solidFill>
              <a:latin typeface="Times New Roman" pitchFamily="18" charset="0"/>
            </a:endParaRPr>
          </a:p>
        </p:txBody>
      </p:sp>
      <p:pic>
        <p:nvPicPr>
          <p:cNvPr id="6" name="Simpsons St Patricks Day.wmv">
            <a:hlinkClick r:id="" action="ppaction://media"/>
          </p:cNvPr>
          <p:cNvPicPr>
            <a:picLocks noRot="1" noChangeAspect="1"/>
          </p:cNvPicPr>
          <p:nvPr>
            <a:videoFile r:link="rId1"/>
          </p:nvPr>
        </p:nvPicPr>
        <p:blipFill>
          <a:blip r:embed="rId4" cstate="print"/>
          <a:stretch>
            <a:fillRect/>
          </a:stretch>
        </p:blipFill>
        <p:spPr>
          <a:xfrm>
            <a:off x="3505200" y="4191000"/>
            <a:ext cx="21336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 to="" calcmode="lin" valueType="num">
                                      <p:cBhvr>
                                        <p:cTn id="7" dur="1" fill="hold"/>
                                        <p:tgtEl>
                                          <p:spTgt spid="1638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 to="" calcmode="lin" valueType="num">
                                      <p:cBhvr>
                                        <p:cTn id="10" dur="1" fill="hold"/>
                                        <p:tgtEl>
                                          <p:spTgt spid="1638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6391">
                                            <p:txEl>
                                              <p:pRg st="0" end="0"/>
                                            </p:txEl>
                                          </p:spTgt>
                                        </p:tgtEl>
                                        <p:attrNameLst>
                                          <p:attrName>style.visibility</p:attrName>
                                        </p:attrNameLst>
                                      </p:cBhvr>
                                      <p:to>
                                        <p:strVal val="visible"/>
                                      </p:to>
                                    </p:set>
                                    <p:anim to="" calcmode="lin" valueType="num">
                                      <p:cBhvr>
                                        <p:cTn id="15" dur="1" fill="hold"/>
                                        <p:tgtEl>
                                          <p:spTgt spid="16391">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6391">
                                            <p:txEl>
                                              <p:pRg st="1" end="1"/>
                                            </p:txEl>
                                          </p:spTgt>
                                        </p:tgtEl>
                                        <p:attrNameLst>
                                          <p:attrName>style.visibility</p:attrName>
                                        </p:attrNameLst>
                                      </p:cBhvr>
                                      <p:to>
                                        <p:strVal val="visible"/>
                                      </p:to>
                                    </p:set>
                                    <p:anim to="" calcmode="lin" valueType="num">
                                      <p:cBhvr>
                                        <p:cTn id="18" dur="1" fill="hold"/>
                                        <p:tgtEl>
                                          <p:spTgt spid="16391">
                                            <p:txEl>
                                              <p:pRg st="1" end="1"/>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2"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163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finery"/>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2291" name="Text Box 3"/>
          <p:cNvSpPr txBox="1">
            <a:spLocks noChangeArrowheads="1"/>
          </p:cNvSpPr>
          <p:nvPr/>
        </p:nvSpPr>
        <p:spPr bwMode="auto">
          <a:xfrm>
            <a:off x="0" y="1895475"/>
            <a:ext cx="9144000" cy="4064000"/>
          </a:xfrm>
          <a:prstGeom prst="rect">
            <a:avLst/>
          </a:prstGeom>
          <a:noFill/>
          <a:ln w="9525">
            <a:noFill/>
            <a:miter lim="800000"/>
            <a:headEnd/>
            <a:tailEnd/>
          </a:ln>
        </p:spPr>
        <p:txBody>
          <a:bodyPr>
            <a:spAutoFit/>
          </a:bodyPr>
          <a:lstStyle/>
          <a:p>
            <a:pPr algn="ctr"/>
            <a:r>
              <a:rPr lang="en-US" sz="1600" b="1">
                <a:latin typeface="Times New Roman" pitchFamily="18" charset="0"/>
              </a:rPr>
              <a:t>Momentarily, you will be numbered off </a:t>
            </a:r>
            <a:r>
              <a:rPr lang="en-US" sz="1600" b="1" i="1">
                <a:solidFill>
                  <a:schemeClr val="hlink"/>
                </a:solidFill>
                <a:latin typeface="Times New Roman" pitchFamily="18" charset="0"/>
              </a:rPr>
              <a:t>one</a:t>
            </a:r>
            <a:r>
              <a:rPr lang="en-US" sz="1600" b="1">
                <a:solidFill>
                  <a:schemeClr val="hlink"/>
                </a:solidFill>
                <a:latin typeface="Times New Roman" pitchFamily="18" charset="0"/>
              </a:rPr>
              <a:t> </a:t>
            </a:r>
            <a:r>
              <a:rPr lang="en-US" sz="1600" b="1" i="1">
                <a:solidFill>
                  <a:schemeClr val="hlink"/>
                </a:solidFill>
                <a:latin typeface="Times New Roman" pitchFamily="18" charset="0"/>
              </a:rPr>
              <a:t>through</a:t>
            </a:r>
            <a:r>
              <a:rPr lang="en-US" sz="1600" b="1">
                <a:solidFill>
                  <a:schemeClr val="hlink"/>
                </a:solidFill>
                <a:latin typeface="Times New Roman" pitchFamily="18" charset="0"/>
              </a:rPr>
              <a:t> </a:t>
            </a:r>
            <a:r>
              <a:rPr lang="en-US" sz="1600" b="1" i="1">
                <a:solidFill>
                  <a:schemeClr val="hlink"/>
                </a:solidFill>
                <a:latin typeface="Times New Roman" pitchFamily="18" charset="0"/>
              </a:rPr>
              <a:t>four</a:t>
            </a:r>
            <a:r>
              <a:rPr lang="en-US" sz="1600" b="1">
                <a:latin typeface="Times New Roman" pitchFamily="18" charset="0"/>
              </a:rPr>
              <a:t>.  Each of you will go to one of the four assigned EXPERT groups and complete a brief summary. You will have approximately 15-20 minutes to do this.</a:t>
            </a:r>
          </a:p>
          <a:p>
            <a:pPr algn="ctr"/>
            <a:endParaRPr lang="en-US" sz="1600" b="1">
              <a:latin typeface="Times New Roman" pitchFamily="18" charset="0"/>
            </a:endParaRPr>
          </a:p>
          <a:p>
            <a:pPr algn="ctr"/>
            <a:endParaRPr lang="en-US" sz="1600" b="1">
              <a:latin typeface="Times New Roman" pitchFamily="18" charset="0"/>
            </a:endParaRPr>
          </a:p>
          <a:p>
            <a:pPr algn="ctr"/>
            <a:endParaRPr lang="en-US" sz="1600" b="1">
              <a:latin typeface="Times New Roman" pitchFamily="18" charset="0"/>
            </a:endParaRPr>
          </a:p>
          <a:p>
            <a:pPr lvl="1" algn="ctr"/>
            <a:r>
              <a:rPr lang="en-US" sz="1600" b="1">
                <a:latin typeface="Times New Roman" pitchFamily="18" charset="0"/>
              </a:rPr>
              <a:t>#1 – </a:t>
            </a:r>
            <a:r>
              <a:rPr lang="en-US" sz="1600" b="1" i="1">
                <a:latin typeface="Times New Roman" pitchFamily="18" charset="0"/>
              </a:rPr>
              <a:t>Oil, Gas and Regional Loyalty (Page 91) and  A Class of Loyalties (Page 91)</a:t>
            </a:r>
          </a:p>
          <a:p>
            <a:pPr lvl="1" algn="ctr"/>
            <a:r>
              <a:rPr lang="en-US" sz="1600" b="1">
                <a:latin typeface="Times New Roman" pitchFamily="18" charset="0"/>
              </a:rPr>
              <a:t>#2 – </a:t>
            </a:r>
            <a:r>
              <a:rPr lang="en-US" sz="1600" b="1" i="1">
                <a:latin typeface="Times New Roman" pitchFamily="18" charset="0"/>
              </a:rPr>
              <a:t>The National Energy Program (Page 92) and The Oil Sands and Loyalties (Page 92)</a:t>
            </a:r>
          </a:p>
          <a:p>
            <a:pPr lvl="1" algn="ctr"/>
            <a:r>
              <a:rPr lang="en-US" sz="1600" b="1">
                <a:latin typeface="Times New Roman" pitchFamily="18" charset="0"/>
              </a:rPr>
              <a:t>#3 – </a:t>
            </a:r>
            <a:r>
              <a:rPr lang="en-US" b="1" i="1">
                <a:latin typeface="Times New Roman" pitchFamily="18" charset="0"/>
              </a:rPr>
              <a:t>The Oil Sands and Ideological Loyalties</a:t>
            </a:r>
            <a:r>
              <a:rPr lang="en-US" b="1">
                <a:latin typeface="Times New Roman" pitchFamily="18" charset="0"/>
              </a:rPr>
              <a:t> </a:t>
            </a:r>
            <a:r>
              <a:rPr lang="en-US" sz="1600" b="1" i="1">
                <a:latin typeface="Times New Roman" pitchFamily="18" charset="0"/>
              </a:rPr>
              <a:t>(Page 93)</a:t>
            </a:r>
          </a:p>
          <a:p>
            <a:pPr lvl="1" algn="ctr"/>
            <a:r>
              <a:rPr lang="en-US" sz="1600" b="1" i="1">
                <a:latin typeface="Times New Roman" pitchFamily="18" charset="0"/>
              </a:rPr>
              <a:t>#4 – </a:t>
            </a:r>
            <a:r>
              <a:rPr lang="en-US" b="1" i="1">
                <a:latin typeface="Times New Roman" pitchFamily="18" charset="0"/>
              </a:rPr>
              <a:t>The Oil Sands and Cultural Loyalties</a:t>
            </a:r>
            <a:r>
              <a:rPr lang="en-US" b="1">
                <a:latin typeface="Times New Roman" pitchFamily="18" charset="0"/>
              </a:rPr>
              <a:t> </a:t>
            </a:r>
            <a:r>
              <a:rPr lang="en-US" sz="1600" b="1" i="1">
                <a:latin typeface="Times New Roman" pitchFamily="18" charset="0"/>
              </a:rPr>
              <a:t>(Page 94)</a:t>
            </a:r>
          </a:p>
          <a:p>
            <a:pPr algn="ctr"/>
            <a:endParaRPr lang="en-US" sz="1600" b="1">
              <a:latin typeface="Times New Roman" pitchFamily="18" charset="0"/>
            </a:endParaRPr>
          </a:p>
          <a:p>
            <a:pPr algn="ctr"/>
            <a:endParaRPr lang="en-US" sz="1600" b="1">
              <a:latin typeface="Times New Roman" pitchFamily="18" charset="0"/>
            </a:endParaRPr>
          </a:p>
          <a:p>
            <a:pPr algn="ctr"/>
            <a:endParaRPr lang="en-US" sz="1600" b="1">
              <a:latin typeface="Times New Roman" pitchFamily="18" charset="0"/>
            </a:endParaRPr>
          </a:p>
          <a:p>
            <a:pPr algn="ctr"/>
            <a:r>
              <a:rPr lang="en-US" sz="1600" b="1">
                <a:latin typeface="Times New Roman" pitchFamily="18" charset="0"/>
              </a:rPr>
              <a:t>When finished, return to your original group of four and share your EXPERTISE with your other three group members.  They will do the same for you.  When you are done, your chart WILL be filled in and complete.</a:t>
            </a:r>
          </a:p>
        </p:txBody>
      </p:sp>
      <p:sp>
        <p:nvSpPr>
          <p:cNvPr id="12292" name="Text Box 4"/>
          <p:cNvSpPr txBox="1">
            <a:spLocks noChangeArrowheads="1"/>
          </p:cNvSpPr>
          <p:nvPr/>
        </p:nvSpPr>
        <p:spPr bwMode="auto">
          <a:xfrm>
            <a:off x="3276600" y="1385888"/>
            <a:ext cx="3048000" cy="366712"/>
          </a:xfrm>
          <a:prstGeom prst="rect">
            <a:avLst/>
          </a:prstGeom>
          <a:noFill/>
          <a:ln w="9525">
            <a:noFill/>
            <a:miter lim="800000"/>
            <a:headEnd/>
            <a:tailEnd/>
          </a:ln>
        </p:spPr>
        <p:txBody>
          <a:bodyPr>
            <a:spAutoFit/>
          </a:bodyPr>
          <a:lstStyle/>
          <a:p>
            <a:pPr algn="ctr"/>
            <a:r>
              <a:rPr lang="en-US" b="1">
                <a:latin typeface="Times New Roman" pitchFamily="18" charset="0"/>
              </a:rPr>
              <a:t>Get into groups of four…</a:t>
            </a:r>
          </a:p>
        </p:txBody>
      </p:sp>
      <p:sp>
        <p:nvSpPr>
          <p:cNvPr id="12293" name="Rectangle 5"/>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When Regional and Nationalist Loyalty Compete</a:t>
            </a:r>
            <a:endParaRPr lang="en-US" sz="3600" b="1" i="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to="" calcmode="lin" valueType="num">
                                      <p:cBhvr>
                                        <p:cTn id="7" dur="1" fill="hold"/>
                                        <p:tgtEl>
                                          <p:spTgt spid="1229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 to="" calcmode="lin" valueType="num">
                                      <p:cBhvr>
                                        <p:cTn id="10" dur="1" fill="hold"/>
                                        <p:tgtEl>
                                          <p:spTgt spid="1229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2293"/>
                                        </p:tgtEl>
                                        <p:attrNameLst>
                                          <p:attrName>style.visibility</p:attrName>
                                        </p:attrNameLst>
                                      </p:cBhvr>
                                      <p:to>
                                        <p:strVal val="visible"/>
                                      </p:to>
                                    </p:set>
                                    <p:anim to="" calcmode="lin" valueType="num">
                                      <p:cBhvr>
                                        <p:cTn id="13" dur="1" fill="hold"/>
                                        <p:tgtEl>
                                          <p:spTgt spid="1229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2291"/>
                                        </p:tgtEl>
                                        <p:attrNameLst>
                                          <p:attrName>style.visibility</p:attrName>
                                        </p:attrNameLst>
                                      </p:cBhvr>
                                      <p:to>
                                        <p:strVal val="visible"/>
                                      </p:to>
                                    </p:set>
                                    <p:anim to="" calcmode="lin" valueType="num">
                                      <p:cBhvr>
                                        <p:cTn id="18" dur="1" fill="hold"/>
                                        <p:tgtEl>
                                          <p:spTgt spid="12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2002</TotalTime>
  <Words>1259</Words>
  <Application>Microsoft Office PowerPoint</Application>
  <PresentationFormat>On-screen Show (4:3)</PresentationFormat>
  <Paragraphs>172</Paragraphs>
  <Slides>21</Slides>
  <Notes>0</Notes>
  <HiddenSlides>0</HiddenSlides>
  <MMClips>4</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Slide 1</vt:lpstr>
      <vt:lpstr>Slide 2</vt:lpstr>
      <vt:lpstr>Slide 3</vt:lpstr>
      <vt:lpstr>Slide 4</vt:lpstr>
      <vt:lpstr>And Finally…</vt:lpstr>
      <vt:lpstr>Slide 6</vt:lpstr>
      <vt:lpstr>Slide 7</vt:lpstr>
      <vt:lpstr>Slide 8</vt:lpstr>
      <vt:lpstr>Slide 9</vt:lpstr>
      <vt:lpstr>Slide 10</vt:lpstr>
      <vt:lpstr>And Finally…</vt:lpstr>
      <vt:lpstr>Slide 12</vt:lpstr>
      <vt:lpstr>Slide 13</vt:lpstr>
      <vt:lpstr>Slide 14</vt:lpstr>
      <vt:lpstr>And Finally…</vt:lpstr>
      <vt:lpstr>Slide 16</vt:lpstr>
      <vt:lpstr>And Finally…</vt:lpstr>
      <vt:lpstr>Slide 18</vt:lpstr>
      <vt:lpstr>Slide 19</vt:lpstr>
      <vt:lpstr>Slide 20</vt:lpstr>
      <vt:lpstr>Slide 21</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21</cp:revision>
  <dcterms:created xsi:type="dcterms:W3CDTF">2008-09-30T01:55:00Z</dcterms:created>
  <dcterms:modified xsi:type="dcterms:W3CDTF">2010-09-21T01:34:54Z</dcterms:modified>
</cp:coreProperties>
</file>