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257" r:id="rId2"/>
    <p:sldId id="258" r:id="rId3"/>
    <p:sldId id="259" r:id="rId4"/>
    <p:sldId id="273" r:id="rId5"/>
    <p:sldId id="260" r:id="rId6"/>
    <p:sldId id="261" r:id="rId7"/>
    <p:sldId id="262" r:id="rId8"/>
    <p:sldId id="263" r:id="rId9"/>
    <p:sldId id="270" r:id="rId10"/>
    <p:sldId id="271" r:id="rId11"/>
    <p:sldId id="264" r:id="rId12"/>
    <p:sldId id="272" r:id="rId13"/>
    <p:sldId id="266" r:id="rId14"/>
    <p:sldId id="269" r:id="rId15"/>
    <p:sldId id="274" r:id="rId16"/>
    <p:sldId id="275" r:id="rId17"/>
    <p:sldId id="267" r:id="rId18"/>
    <p:sldId id="276" r:id="rId19"/>
    <p:sldId id="277" r:id="rId20"/>
    <p:sldId id="278" r:id="rId21"/>
    <p:sldId id="280" r:id="rId22"/>
    <p:sldId id="294"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81" r:id="rId42"/>
    <p:sldId id="282" r:id="rId43"/>
    <p:sldId id="295" r:id="rId44"/>
    <p:sldId id="316" r:id="rId45"/>
    <p:sldId id="283" r:id="rId46"/>
    <p:sldId id="286" r:id="rId47"/>
    <p:sldId id="315" r:id="rId48"/>
    <p:sldId id="287" r:id="rId49"/>
    <p:sldId id="288" r:id="rId50"/>
    <p:sldId id="289" r:id="rId51"/>
    <p:sldId id="296" r:id="rId52"/>
    <p:sldId id="292" r:id="rId53"/>
    <p:sldId id="293" r:id="rId5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94693" autoAdjust="0"/>
  </p:normalViewPr>
  <p:slideViewPr>
    <p:cSldViewPr>
      <p:cViewPr varScale="1">
        <p:scale>
          <a:sx n="65" d="100"/>
          <a:sy n="65" d="100"/>
        </p:scale>
        <p:origin x="-11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98F31A-FFBC-4710-ADD0-E8D379C7408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EBF2EC-C3D9-476F-8605-E54525BE10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9938EB-EFC8-40C1-A697-457863775E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14B8F-A57D-4DC2-A02D-7F715F32C4A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050680-DDA4-4AC0-B9AB-BCAD11CE25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37101B-8761-476C-8EC4-16DA9F2288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6EB7AD-D945-471B-8019-982AEFD269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0C613-6CD6-407C-BE60-E0CFEF760A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593441-3E39-4326-BD13-4190031580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1AC6B0-0333-46D4-BF82-268E4C3612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838DB3-D8F5-4F65-A681-BA41E049A6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6E4FBC-3059-4516-A3FA-F416D90E02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993FFC-729B-4918-BD92-015AAAF2CC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DB4146C-6B9A-4978-985A-2B51F8F145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historyonthenet.com/WW1/assassination.htm" TargetMode="External"/><Relationship Id="rId3" Type="http://schemas.openxmlformats.org/officeDocument/2006/relationships/hyperlink" Target="http://www.firstworldwar.com/origins/causes.htm" TargetMode="External"/><Relationship Id="rId7" Type="http://schemas.openxmlformats.org/officeDocument/2006/relationships/hyperlink" Target="http://www.historyonthenet.com/WW1/causes.htm#Imperialism" TargetMode="Externa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hyperlink" Target="http://www.historyonthenet.com/WW1/causes.htm#Nationalism" TargetMode="External"/><Relationship Id="rId5" Type="http://schemas.openxmlformats.org/officeDocument/2006/relationships/hyperlink" Target="http://www.historyonthenet.com/WW1/causes.htm#Alliances" TargetMode="External"/><Relationship Id="rId4" Type="http://schemas.openxmlformats.org/officeDocument/2006/relationships/hyperlink" Target="http://www.historyonthenet.com/WW1/causes.htm#Militaris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53.xml"/><Relationship Id="rId7" Type="http://schemas.openxmlformats.org/officeDocument/2006/relationships/slide" Target="slide21.xml"/><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slide" Target="slide27.xml"/><Relationship Id="rId11" Type="http://schemas.openxmlformats.org/officeDocument/2006/relationships/image" Target="../media/image33.jpeg"/><Relationship Id="rId5" Type="http://schemas.openxmlformats.org/officeDocument/2006/relationships/slide" Target="slide31.xml"/><Relationship Id="rId10" Type="http://schemas.openxmlformats.org/officeDocument/2006/relationships/slide" Target="slide49.xml"/><Relationship Id="rId4" Type="http://schemas.openxmlformats.org/officeDocument/2006/relationships/slide" Target="slide30.xml"/><Relationship Id="rId9" Type="http://schemas.openxmlformats.org/officeDocument/2006/relationships/slide" Target="slide22.xml"/></Relationships>
</file>

<file path=ppt/slides/_rels/slide27.xml.rels><?xml version="1.0" encoding="UTF-8" standalone="yes"?>
<Relationships xmlns="http://schemas.openxmlformats.org/package/2006/relationships"><Relationship Id="rId8" Type="http://schemas.openxmlformats.org/officeDocument/2006/relationships/hyperlink" Target="http://www.pitt.edu/~dash/northlinks.html#liechtenstein" TargetMode="External"/><Relationship Id="rId13" Type="http://schemas.openxmlformats.org/officeDocument/2006/relationships/hyperlink" Target="http://www.pitt.edu/~dash/northlinks.html#switzerland" TargetMode="External"/><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hyperlink" Target="http://www.pitt.edu/~dash/northlinks.html#austria" TargetMode="External"/><Relationship Id="rId21" Type="http://schemas.openxmlformats.org/officeDocument/2006/relationships/image" Target="../media/image47.png"/><Relationship Id="rId7" Type="http://schemas.openxmlformats.org/officeDocument/2006/relationships/hyperlink" Target="http://www.pitt.edu/~dash/northlinks.html#germany" TargetMode="External"/><Relationship Id="rId12" Type="http://schemas.openxmlformats.org/officeDocument/2006/relationships/hyperlink" Target="http://www.pitt.edu/~dash/northlinks.html#sweden" TargetMode="External"/><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image" Target="../media/image33.jpe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hyperlink" Target="http://www.pitt.edu/~dash/northlinks.html#iceland" TargetMode="External"/><Relationship Id="rId11" Type="http://schemas.openxmlformats.org/officeDocument/2006/relationships/hyperlink" Target="http://www.pitt.edu/~dash/northlinks.html#norway" TargetMode="External"/><Relationship Id="rId24" Type="http://schemas.openxmlformats.org/officeDocument/2006/relationships/image" Target="../media/image50.png"/><Relationship Id="rId5" Type="http://schemas.openxmlformats.org/officeDocument/2006/relationships/hyperlink" Target="http://www.pitt.edu/~dash/northlinks.html#denmark" TargetMode="External"/><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hyperlink" Target="http://www.pitt.edu/~dash/northlinks.html#netherlands" TargetMode="External"/><Relationship Id="rId19" Type="http://schemas.openxmlformats.org/officeDocument/2006/relationships/image" Target="../media/image45.png"/><Relationship Id="rId4" Type="http://schemas.openxmlformats.org/officeDocument/2006/relationships/hyperlink" Target="http://www.pitt.edu/~dash/northlinks.html#belgium" TargetMode="External"/><Relationship Id="rId9" Type="http://schemas.openxmlformats.org/officeDocument/2006/relationships/hyperlink" Target="http://www.pitt.edu/~dash/northlinks.html#luxembourg" TargetMode="External"/><Relationship Id="rId14" Type="http://schemas.openxmlformats.org/officeDocument/2006/relationships/hyperlink" Target="http://www.pitt.edu/~dash/northlinks.html#unitedkingdom" TargetMode="External"/><Relationship Id="rId22"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6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7.xml"/><Relationship Id="rId7" Type="http://schemas.openxmlformats.org/officeDocument/2006/relationships/image" Target="../media/image72.png"/><Relationship Id="rId2" Type="http://schemas.openxmlformats.org/officeDocument/2006/relationships/video" Target="file:///\\fhs-ms\MSDATA\Staff\Brendan%20Edwards\Social\Social%2020-2\Related%20Issue%20%232\War%20in%20Iraq_WMV%20V9.wmv" TargetMode="External"/><Relationship Id="rId1" Type="http://schemas.openxmlformats.org/officeDocument/2006/relationships/video" Target="file:///\\fhs-ms\MSDATA\Staff\Brendan%20Edwards\Social\Social%2020-2\Related%20Issue%20%232\Iraq%20War%202003_WMV%20V9.wmv" TargetMode="Externa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rsonalIntere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ChangeArrowheads="1"/>
          </p:cNvSpPr>
          <p:nvPr/>
        </p:nvSpPr>
        <p:spPr bwMode="auto">
          <a:xfrm>
            <a:off x="0" y="228600"/>
            <a:ext cx="9144000" cy="519113"/>
          </a:xfrm>
          <a:prstGeom prst="rect">
            <a:avLst/>
          </a:prstGeom>
          <a:noFill/>
          <a:ln w="9525">
            <a:noFill/>
            <a:miter lim="800000"/>
            <a:headEnd/>
            <a:tailEnd/>
          </a:ln>
        </p:spPr>
        <p:txBody>
          <a:bodyPr>
            <a:spAutoFit/>
          </a:bodyPr>
          <a:lstStyle/>
          <a:p>
            <a:pPr algn="ctr"/>
            <a:r>
              <a:rPr lang="en-US" sz="2800" b="1">
                <a:solidFill>
                  <a:schemeClr val="accent2"/>
                </a:solidFill>
                <a:latin typeface="Times New Roman" pitchFamily="18" charset="0"/>
              </a:rPr>
              <a:t>My Personal Interests</a:t>
            </a:r>
          </a:p>
        </p:txBody>
      </p:sp>
      <p:sp>
        <p:nvSpPr>
          <p:cNvPr id="3077" name="Text Box 5"/>
          <p:cNvSpPr txBox="1">
            <a:spLocks noChangeArrowheads="1"/>
          </p:cNvSpPr>
          <p:nvPr/>
        </p:nvSpPr>
        <p:spPr bwMode="auto">
          <a:xfrm>
            <a:off x="304800" y="1524000"/>
            <a:ext cx="1905000" cy="4614863"/>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Brainstorm a list of your personal interests and how you might go about pursuing them</a:t>
            </a:r>
          </a:p>
          <a:p>
            <a:pPr algn="ctr">
              <a:spcBef>
                <a:spcPct val="50000"/>
              </a:spcBef>
            </a:pPr>
            <a:r>
              <a:rPr lang="en-US" sz="1600" b="1">
                <a:latin typeface="Times New Roman" pitchFamily="18" charset="0"/>
              </a:rPr>
              <a:t>For example:</a:t>
            </a:r>
          </a:p>
          <a:p>
            <a:pPr algn="ctr">
              <a:spcBef>
                <a:spcPct val="50000"/>
              </a:spcBef>
            </a:pPr>
            <a:r>
              <a:rPr lang="en-US" sz="1600" b="1" i="1">
                <a:latin typeface="Times New Roman" pitchFamily="18" charset="0"/>
              </a:rPr>
              <a:t>Professional Athlete</a:t>
            </a:r>
          </a:p>
          <a:p>
            <a:pPr algn="ctr">
              <a:spcBef>
                <a:spcPct val="50000"/>
              </a:spcBef>
            </a:pPr>
            <a:r>
              <a:rPr lang="en-US" sz="1600" b="1">
                <a:latin typeface="Times New Roman" pitchFamily="18" charset="0"/>
              </a:rPr>
              <a:t>What would I have to do to become one?</a:t>
            </a:r>
          </a:p>
          <a:p>
            <a:pPr algn="ctr">
              <a:spcBef>
                <a:spcPct val="50000"/>
              </a:spcBef>
            </a:pPr>
            <a:r>
              <a:rPr lang="en-US" sz="1600" b="1">
                <a:latin typeface="Times New Roman" pitchFamily="18" charset="0"/>
              </a:rPr>
              <a:t>Remember: </a:t>
            </a:r>
          </a:p>
          <a:p>
            <a:pPr algn="ctr">
              <a:spcBef>
                <a:spcPct val="50000"/>
              </a:spcBef>
            </a:pPr>
            <a:r>
              <a:rPr lang="en-US" sz="1600" b="1">
                <a:latin typeface="Times New Roman" pitchFamily="18" charset="0"/>
              </a:rPr>
              <a:t>The best way to pursue our interests may involve things we may not like!</a:t>
            </a:r>
          </a:p>
        </p:txBody>
      </p:sp>
      <p:sp>
        <p:nvSpPr>
          <p:cNvPr id="3078" name="Text Box 6"/>
          <p:cNvSpPr txBox="1">
            <a:spLocks noChangeArrowheads="1"/>
          </p:cNvSpPr>
          <p:nvPr/>
        </p:nvSpPr>
        <p:spPr bwMode="auto">
          <a:xfrm>
            <a:off x="6858000" y="2895600"/>
            <a:ext cx="1905000" cy="15589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Take one or two of the </a:t>
            </a:r>
            <a:r>
              <a:rPr lang="en-US" sz="1600" b="1" i="1">
                <a:latin typeface="Times New Roman" pitchFamily="18" charset="0"/>
              </a:rPr>
              <a:t>Interests</a:t>
            </a:r>
            <a:r>
              <a:rPr lang="en-US" sz="1600" b="1">
                <a:latin typeface="Times New Roman" pitchFamily="18" charset="0"/>
              </a:rPr>
              <a:t> you just listed and complete the questions on the handout</a:t>
            </a:r>
          </a:p>
        </p:txBody>
      </p:sp>
      <p:pic>
        <p:nvPicPr>
          <p:cNvPr id="3079" name="Picture 7"/>
          <p:cNvPicPr>
            <a:picLocks noChangeAspect="1" noChangeArrowheads="1"/>
          </p:cNvPicPr>
          <p:nvPr/>
        </p:nvPicPr>
        <p:blipFill>
          <a:blip r:embed="rId3" cstate="print"/>
          <a:srcRect/>
          <a:stretch>
            <a:fillRect/>
          </a:stretch>
        </p:blipFill>
        <p:spPr bwMode="auto">
          <a:xfrm>
            <a:off x="2514600" y="1371600"/>
            <a:ext cx="4079875"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7">
                                            <p:txEl>
                                              <p:pRg st="0" end="0"/>
                                            </p:txEl>
                                          </p:spTgt>
                                        </p:tgtEl>
                                        <p:attrNameLst>
                                          <p:attrName>style.visibility</p:attrName>
                                        </p:attrNameLst>
                                      </p:cBhvr>
                                      <p:to>
                                        <p:strVal val="visible"/>
                                      </p:to>
                                    </p:set>
                                    <p:anim to="" calcmode="lin" valueType="num">
                                      <p:cBhvr>
                                        <p:cTn id="10" dur="1" fill="hold"/>
                                        <p:tgtEl>
                                          <p:spTgt spid="307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7">
                                            <p:txEl>
                                              <p:pRg st="1" end="1"/>
                                            </p:txEl>
                                          </p:spTgt>
                                        </p:tgtEl>
                                        <p:attrNameLst>
                                          <p:attrName>style.visibility</p:attrName>
                                        </p:attrNameLst>
                                      </p:cBhvr>
                                      <p:to>
                                        <p:strVal val="visible"/>
                                      </p:to>
                                    </p:set>
                                    <p:anim to="" calcmode="lin" valueType="num">
                                      <p:cBhvr>
                                        <p:cTn id="13" dur="1" fill="hold"/>
                                        <p:tgtEl>
                                          <p:spTgt spid="3077">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7">
                                            <p:txEl>
                                              <p:pRg st="2" end="2"/>
                                            </p:txEl>
                                          </p:spTgt>
                                        </p:tgtEl>
                                        <p:attrNameLst>
                                          <p:attrName>style.visibility</p:attrName>
                                        </p:attrNameLst>
                                      </p:cBhvr>
                                      <p:to>
                                        <p:strVal val="visible"/>
                                      </p:to>
                                    </p:set>
                                    <p:anim to="" calcmode="lin" valueType="num">
                                      <p:cBhvr>
                                        <p:cTn id="16" dur="1" fill="hold"/>
                                        <p:tgtEl>
                                          <p:spTgt spid="3077">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077">
                                            <p:txEl>
                                              <p:pRg st="3" end="3"/>
                                            </p:txEl>
                                          </p:spTgt>
                                        </p:tgtEl>
                                        <p:attrNameLst>
                                          <p:attrName>style.visibility</p:attrName>
                                        </p:attrNameLst>
                                      </p:cBhvr>
                                      <p:to>
                                        <p:strVal val="visible"/>
                                      </p:to>
                                    </p:set>
                                    <p:anim to="" calcmode="lin" valueType="num">
                                      <p:cBhvr>
                                        <p:cTn id="19" dur="1" fill="hold"/>
                                        <p:tgtEl>
                                          <p:spTgt spid="3077">
                                            <p:txEl>
                                              <p:pRg st="3" end="3"/>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077">
                                            <p:txEl>
                                              <p:pRg st="4" end="4"/>
                                            </p:txEl>
                                          </p:spTgt>
                                        </p:tgtEl>
                                        <p:attrNameLst>
                                          <p:attrName>style.visibility</p:attrName>
                                        </p:attrNameLst>
                                      </p:cBhvr>
                                      <p:to>
                                        <p:strVal val="visible"/>
                                      </p:to>
                                    </p:set>
                                    <p:anim to="" calcmode="lin" valueType="num">
                                      <p:cBhvr>
                                        <p:cTn id="24" dur="1" fill="hold"/>
                                        <p:tgtEl>
                                          <p:spTgt spid="3077">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077">
                                            <p:txEl>
                                              <p:pRg st="5" end="5"/>
                                            </p:txEl>
                                          </p:spTgt>
                                        </p:tgtEl>
                                        <p:attrNameLst>
                                          <p:attrName>style.visibility</p:attrName>
                                        </p:attrNameLst>
                                      </p:cBhvr>
                                      <p:to>
                                        <p:strVal val="visible"/>
                                      </p:to>
                                    </p:set>
                                    <p:anim to="" calcmode="lin" valueType="num">
                                      <p:cBhvr>
                                        <p:cTn id="27" dur="1" fill="hold"/>
                                        <p:tgtEl>
                                          <p:spTgt spid="3077">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075"/>
                                        </p:tgtEl>
                                        <p:attrNameLst>
                                          <p:attrName>style.visibility</p:attrName>
                                        </p:attrNameLst>
                                      </p:cBhvr>
                                      <p:to>
                                        <p:strVal val="visible"/>
                                      </p:to>
                                    </p:set>
                                    <p:anim to="" calcmode="lin" valueType="num">
                                      <p:cBhvr>
                                        <p:cTn id="32" dur="1" fill="hold"/>
                                        <p:tgtEl>
                                          <p:spTgt spid="3075"/>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078">
                                            <p:txEl>
                                              <p:pRg st="0" end="0"/>
                                            </p:txEl>
                                          </p:spTgt>
                                        </p:tgtEl>
                                        <p:attrNameLst>
                                          <p:attrName>style.visibility</p:attrName>
                                        </p:attrNameLst>
                                      </p:cBhvr>
                                      <p:to>
                                        <p:strVal val="visible"/>
                                      </p:to>
                                    </p:set>
                                    <p:anim to="" calcmode="lin" valueType="num">
                                      <p:cBhvr>
                                        <p:cTn id="35" dur="1" fill="hold"/>
                                        <p:tgtEl>
                                          <p:spTgt spid="3078">
                                            <p:txEl>
                                              <p:pRg st="0" end="0"/>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079"/>
                                        </p:tgtEl>
                                        <p:attrNameLst>
                                          <p:attrName>style.visibility</p:attrName>
                                        </p:attrNameLst>
                                      </p:cBhvr>
                                      <p:to>
                                        <p:strVal val="visible"/>
                                      </p:to>
                                    </p:set>
                                    <p:anim to="" calcmode="lin" valueType="num">
                                      <p:cBhvr>
                                        <p:cTn id="38" dur="1" fill="hold"/>
                                        <p:tgtEl>
                                          <p:spTgt spid="307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r_ot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7411" name="Picture 3" descr="Fig5-01_p114.jpg"/>
          <p:cNvPicPr>
            <a:picLocks noChangeAspect="1" noChangeArrowheads="1"/>
          </p:cNvPicPr>
          <p:nvPr/>
        </p:nvPicPr>
        <p:blipFill>
          <a:blip r:embed="rId3" cstate="print"/>
          <a:srcRect/>
          <a:stretch>
            <a:fillRect/>
          </a:stretch>
        </p:blipFill>
        <p:spPr bwMode="auto">
          <a:xfrm>
            <a:off x="1752600" y="1295400"/>
            <a:ext cx="5638800" cy="4683125"/>
          </a:xfrm>
          <a:prstGeom prst="rect">
            <a:avLst/>
          </a:prstGeom>
          <a:noFill/>
          <a:ln w="9525">
            <a:noFill/>
            <a:miter lim="800000"/>
            <a:headEnd/>
            <a:tailEnd/>
          </a:ln>
        </p:spPr>
      </p:pic>
      <p:sp>
        <p:nvSpPr>
          <p:cNvPr id="17412" name="Text Box 4"/>
          <p:cNvSpPr txBox="1">
            <a:spLocks noChangeArrowheads="1"/>
          </p:cNvSpPr>
          <p:nvPr/>
        </p:nvSpPr>
        <p:spPr bwMode="auto">
          <a:xfrm>
            <a:off x="7391400" y="1600200"/>
            <a:ext cx="1676400" cy="25654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a partner review page 109</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Respond to the questions regarding the Middle East</a:t>
            </a:r>
          </a:p>
        </p:txBody>
      </p:sp>
      <p:sp>
        <p:nvSpPr>
          <p:cNvPr id="17413" name="Rectangle 5"/>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National Interest and Foreign Policy</a:t>
            </a:r>
          </a:p>
        </p:txBody>
      </p:sp>
      <p:sp>
        <p:nvSpPr>
          <p:cNvPr id="17414" name="Text Box 6"/>
          <p:cNvSpPr txBox="1">
            <a:spLocks noChangeArrowheads="1"/>
          </p:cNvSpPr>
          <p:nvPr/>
        </p:nvSpPr>
        <p:spPr bwMode="auto">
          <a:xfrm>
            <a:off x="0" y="62484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This map shows the Middle East before and after World War I – Page 108</a:t>
            </a:r>
          </a:p>
        </p:txBody>
      </p:sp>
      <p:sp>
        <p:nvSpPr>
          <p:cNvPr id="17415" name="Text Box 7"/>
          <p:cNvSpPr txBox="1">
            <a:spLocks noChangeArrowheads="1"/>
          </p:cNvSpPr>
          <p:nvPr/>
        </p:nvSpPr>
        <p:spPr bwMode="auto">
          <a:xfrm>
            <a:off x="0" y="1219200"/>
            <a:ext cx="1676400" cy="48990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are some of the major changes to the Ottoman Empire that occurred after WWI?</a:t>
            </a:r>
          </a:p>
          <a:p>
            <a:pPr algn="ctr">
              <a:spcBef>
                <a:spcPct val="50000"/>
              </a:spcBef>
            </a:pPr>
            <a:r>
              <a:rPr lang="en-US" b="1">
                <a:solidFill>
                  <a:schemeClr val="accent2"/>
                </a:solidFill>
                <a:latin typeface="Times New Roman" pitchFamily="18" charset="0"/>
              </a:rPr>
              <a:t>How might people living in these areas have felt when the country they lived in was divided up and given a new name and government?</a:t>
            </a:r>
          </a:p>
        </p:txBody>
      </p:sp>
      <p:sp>
        <p:nvSpPr>
          <p:cNvPr id="17416" name="Text Box 8"/>
          <p:cNvSpPr txBox="1">
            <a:spLocks noChangeArrowheads="1"/>
          </p:cNvSpPr>
          <p:nvPr/>
        </p:nvSpPr>
        <p:spPr bwMode="auto">
          <a:xfrm>
            <a:off x="7391400" y="5226050"/>
            <a:ext cx="17526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a:t>
            </a:r>
            <a:r>
              <a:rPr lang="en-US" b="1" i="1">
                <a:latin typeface="Times New Roman" pitchFamily="18" charset="0"/>
              </a:rPr>
              <a:t>Looking Ahead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 to="" calcmode="lin" valueType="num">
                                      <p:cBhvr>
                                        <p:cTn id="7" dur="1" fill="hold"/>
                                        <p:tgtEl>
                                          <p:spTgt spid="1741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1"/>
                                        </p:tgtEl>
                                        <p:attrNameLst>
                                          <p:attrName>style.visibility</p:attrName>
                                        </p:attrNameLst>
                                      </p:cBhvr>
                                      <p:to>
                                        <p:strVal val="visible"/>
                                      </p:to>
                                    </p:set>
                                    <p:anim to="" calcmode="lin" valueType="num">
                                      <p:cBhvr>
                                        <p:cTn id="10" dur="1" fill="hold"/>
                                        <p:tgtEl>
                                          <p:spTgt spid="174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7414"/>
                                        </p:tgtEl>
                                        <p:attrNameLst>
                                          <p:attrName>style.visibility</p:attrName>
                                        </p:attrNameLst>
                                      </p:cBhvr>
                                      <p:to>
                                        <p:strVal val="visible"/>
                                      </p:to>
                                    </p:set>
                                    <p:anim to="" calcmode="lin" valueType="num">
                                      <p:cBhvr>
                                        <p:cTn id="13" dur="1" fill="hold"/>
                                        <p:tgtEl>
                                          <p:spTgt spid="1741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7415">
                                            <p:txEl>
                                              <p:pRg st="0" end="0"/>
                                            </p:txEl>
                                          </p:spTgt>
                                        </p:tgtEl>
                                        <p:attrNameLst>
                                          <p:attrName>style.visibility</p:attrName>
                                        </p:attrNameLst>
                                      </p:cBhvr>
                                      <p:to>
                                        <p:strVal val="visible"/>
                                      </p:to>
                                    </p:set>
                                    <p:anim to="" calcmode="lin" valueType="num">
                                      <p:cBhvr>
                                        <p:cTn id="18" dur="1" fill="hold"/>
                                        <p:tgtEl>
                                          <p:spTgt spid="17415">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7415">
                                            <p:txEl>
                                              <p:pRg st="1" end="1"/>
                                            </p:txEl>
                                          </p:spTgt>
                                        </p:tgtEl>
                                        <p:attrNameLst>
                                          <p:attrName>style.visibility</p:attrName>
                                        </p:attrNameLst>
                                      </p:cBhvr>
                                      <p:to>
                                        <p:strVal val="visible"/>
                                      </p:to>
                                    </p:set>
                                    <p:anim to="" calcmode="lin" valueType="num">
                                      <p:cBhvr>
                                        <p:cTn id="23" dur="1" fill="hold"/>
                                        <p:tgtEl>
                                          <p:spTgt spid="17415">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7412"/>
                                        </p:tgtEl>
                                        <p:attrNameLst>
                                          <p:attrName>style.visibility</p:attrName>
                                        </p:attrNameLst>
                                      </p:cBhvr>
                                      <p:to>
                                        <p:strVal val="visible"/>
                                      </p:to>
                                    </p:set>
                                    <p:anim to="" calcmode="lin" valueType="num">
                                      <p:cBhvr>
                                        <p:cTn id="28" dur="1" fill="hold"/>
                                        <p:tgtEl>
                                          <p:spTgt spid="17412"/>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7416">
                                            <p:txEl>
                                              <p:pRg st="0" end="0"/>
                                            </p:txEl>
                                          </p:spTgt>
                                        </p:tgtEl>
                                        <p:attrNameLst>
                                          <p:attrName>style.visibility</p:attrName>
                                        </p:attrNameLst>
                                      </p:cBhvr>
                                      <p:to>
                                        <p:strVal val="visible"/>
                                      </p:to>
                                    </p:set>
                                    <p:anim to="" calcmode="lin" valueType="num">
                                      <p:cBhvr>
                                        <p:cTn id="33" dur="1" fill="hold"/>
                                        <p:tgtEl>
                                          <p:spTgt spid="1741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ve-Lebanon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0" y="15240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110</a:t>
            </a:r>
          </a:p>
        </p:txBody>
      </p:sp>
      <p:sp>
        <p:nvSpPr>
          <p:cNvPr id="10244" name="Rectangle 4"/>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What is National Interest?</a:t>
            </a:r>
          </a:p>
        </p:txBody>
      </p:sp>
      <p:sp>
        <p:nvSpPr>
          <p:cNvPr id="10248" name="Text Box 8"/>
          <p:cNvSpPr txBox="1">
            <a:spLocks noChangeArrowheads="1"/>
          </p:cNvSpPr>
          <p:nvPr/>
        </p:nvSpPr>
        <p:spPr bwMode="auto">
          <a:xfrm>
            <a:off x="0" y="5181600"/>
            <a:ext cx="9144000" cy="14509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Examine the photographs on page 110</a:t>
            </a:r>
          </a:p>
          <a:p>
            <a:pPr algn="ctr">
              <a:spcBef>
                <a:spcPct val="50000"/>
              </a:spcBef>
            </a:pPr>
            <a:r>
              <a:rPr lang="en-US" b="1">
                <a:latin typeface="Times New Roman" pitchFamily="18" charset="0"/>
              </a:rPr>
              <a:t>What aspects of personal interest does each one portray?  Is this also a national interest?</a:t>
            </a:r>
          </a:p>
          <a:p>
            <a:pPr algn="ctr">
              <a:spcBef>
                <a:spcPct val="50000"/>
              </a:spcBef>
            </a:pPr>
            <a:endParaRPr lang="en-US" sz="800" b="1">
              <a:latin typeface="Times New Roman" pitchFamily="18" charset="0"/>
            </a:endParaRPr>
          </a:p>
          <a:p>
            <a:pPr algn="ctr">
              <a:spcBef>
                <a:spcPct val="50000"/>
              </a:spcBef>
            </a:pPr>
            <a:r>
              <a:rPr lang="en-US" sz="2000" b="1">
                <a:latin typeface="Times New Roman" pitchFamily="18" charset="0"/>
              </a:rPr>
              <a:t>Complete the </a:t>
            </a:r>
            <a:r>
              <a:rPr lang="en-US" sz="2000" b="1" i="1">
                <a:latin typeface="Times New Roman" pitchFamily="18" charset="0"/>
              </a:rPr>
              <a:t>Activity</a:t>
            </a:r>
            <a:r>
              <a:rPr lang="en-US" sz="2000" b="1">
                <a:latin typeface="Times New Roman" pitchFamily="18" charset="0"/>
              </a:rPr>
              <a:t> on page 110</a:t>
            </a:r>
          </a:p>
        </p:txBody>
      </p:sp>
      <p:sp>
        <p:nvSpPr>
          <p:cNvPr id="10249" name="Text Box 9"/>
          <p:cNvSpPr txBox="1">
            <a:spLocks noChangeArrowheads="1"/>
          </p:cNvSpPr>
          <p:nvPr/>
        </p:nvSpPr>
        <p:spPr bwMode="auto">
          <a:xfrm>
            <a:off x="76200" y="4191000"/>
            <a:ext cx="2438400" cy="5810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Represents an interest in safety and security</a:t>
            </a:r>
          </a:p>
        </p:txBody>
      </p:sp>
      <p:sp>
        <p:nvSpPr>
          <p:cNvPr id="10250" name="Text Box 10"/>
          <p:cNvSpPr txBox="1">
            <a:spLocks noChangeArrowheads="1"/>
          </p:cNvSpPr>
          <p:nvPr/>
        </p:nvSpPr>
        <p:spPr bwMode="auto">
          <a:xfrm>
            <a:off x="6248400" y="4038600"/>
            <a:ext cx="2438400" cy="8255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Represents an commitment to beliefs and values</a:t>
            </a:r>
          </a:p>
        </p:txBody>
      </p:sp>
      <p:sp>
        <p:nvSpPr>
          <p:cNvPr id="10251" name="Text Box 11"/>
          <p:cNvSpPr txBox="1">
            <a:spLocks noChangeArrowheads="1"/>
          </p:cNvSpPr>
          <p:nvPr/>
        </p:nvSpPr>
        <p:spPr bwMode="auto">
          <a:xfrm>
            <a:off x="3048000" y="4191000"/>
            <a:ext cx="2438400" cy="5810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Represents a desire for economic prosperity</a:t>
            </a:r>
          </a:p>
        </p:txBody>
      </p:sp>
      <p:pic>
        <p:nvPicPr>
          <p:cNvPr id="10252" name="Picture 12" descr="Fig05-02.jpg"/>
          <p:cNvPicPr>
            <a:picLocks noChangeAspect="1" noChangeArrowheads="1"/>
          </p:cNvPicPr>
          <p:nvPr/>
        </p:nvPicPr>
        <p:blipFill>
          <a:blip r:embed="rId3" cstate="print"/>
          <a:srcRect/>
          <a:stretch>
            <a:fillRect/>
          </a:stretch>
        </p:blipFill>
        <p:spPr bwMode="auto">
          <a:xfrm>
            <a:off x="228600" y="1447800"/>
            <a:ext cx="2095500" cy="2681288"/>
          </a:xfrm>
          <a:prstGeom prst="rect">
            <a:avLst/>
          </a:prstGeom>
          <a:noFill/>
          <a:ln w="9525">
            <a:noFill/>
            <a:miter lim="800000"/>
            <a:headEnd/>
            <a:tailEnd/>
          </a:ln>
        </p:spPr>
      </p:pic>
      <p:pic>
        <p:nvPicPr>
          <p:cNvPr id="10253" name="Picture 13" descr="Fig05-03.jpg"/>
          <p:cNvPicPr>
            <a:picLocks noChangeAspect="1" noChangeArrowheads="1"/>
          </p:cNvPicPr>
          <p:nvPr/>
        </p:nvPicPr>
        <p:blipFill>
          <a:blip r:embed="rId4" cstate="print"/>
          <a:srcRect/>
          <a:stretch>
            <a:fillRect/>
          </a:stretch>
        </p:blipFill>
        <p:spPr bwMode="auto">
          <a:xfrm>
            <a:off x="6553200" y="1143000"/>
            <a:ext cx="1709738" cy="2671763"/>
          </a:xfrm>
          <a:prstGeom prst="rect">
            <a:avLst/>
          </a:prstGeom>
          <a:noFill/>
          <a:ln w="9525">
            <a:noFill/>
            <a:miter lim="800000"/>
            <a:headEnd/>
            <a:tailEnd/>
          </a:ln>
        </p:spPr>
      </p:pic>
      <p:pic>
        <p:nvPicPr>
          <p:cNvPr id="10254" name="Picture 14" descr="Fig05-04.jpg"/>
          <p:cNvPicPr>
            <a:picLocks noChangeAspect="1" noChangeArrowheads="1"/>
          </p:cNvPicPr>
          <p:nvPr/>
        </p:nvPicPr>
        <p:blipFill>
          <a:blip r:embed="rId5" cstate="print"/>
          <a:srcRect/>
          <a:stretch>
            <a:fillRect/>
          </a:stretch>
        </p:blipFill>
        <p:spPr bwMode="auto">
          <a:xfrm>
            <a:off x="2667000" y="1981200"/>
            <a:ext cx="318135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 to="" calcmode="lin" valueType="num">
                                      <p:cBhvr>
                                        <p:cTn id="10" dur="1" fill="hold"/>
                                        <p:tgtEl>
                                          <p:spTgt spid="102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to="" calcmode="lin" valueType="num">
                                      <p:cBhvr>
                                        <p:cTn id="13" dur="1" fill="hold"/>
                                        <p:tgtEl>
                                          <p:spTgt spid="1024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252"/>
                                        </p:tgtEl>
                                        <p:attrNameLst>
                                          <p:attrName>style.visibility</p:attrName>
                                        </p:attrNameLst>
                                      </p:cBhvr>
                                      <p:to>
                                        <p:strVal val="visible"/>
                                      </p:to>
                                    </p:set>
                                    <p:anim to="" calcmode="lin" valueType="num">
                                      <p:cBhvr>
                                        <p:cTn id="18" dur="1" fill="hold"/>
                                        <p:tgtEl>
                                          <p:spTgt spid="10252"/>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0253"/>
                                        </p:tgtEl>
                                        <p:attrNameLst>
                                          <p:attrName>style.visibility</p:attrName>
                                        </p:attrNameLst>
                                      </p:cBhvr>
                                      <p:to>
                                        <p:strVal val="visible"/>
                                      </p:to>
                                    </p:set>
                                    <p:anim to="" calcmode="lin" valueType="num">
                                      <p:cBhvr>
                                        <p:cTn id="21" dur="1" fill="hold"/>
                                        <p:tgtEl>
                                          <p:spTgt spid="10253"/>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254"/>
                                        </p:tgtEl>
                                        <p:attrNameLst>
                                          <p:attrName>style.visibility</p:attrName>
                                        </p:attrNameLst>
                                      </p:cBhvr>
                                      <p:to>
                                        <p:strVal val="visible"/>
                                      </p:to>
                                    </p:set>
                                    <p:anim to="" calcmode="lin" valueType="num">
                                      <p:cBhvr>
                                        <p:cTn id="24" dur="1" fill="hold"/>
                                        <p:tgtEl>
                                          <p:spTgt spid="1025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0248">
                                            <p:txEl>
                                              <p:pRg st="0" end="0"/>
                                            </p:txEl>
                                          </p:spTgt>
                                        </p:tgtEl>
                                        <p:attrNameLst>
                                          <p:attrName>style.visibility</p:attrName>
                                        </p:attrNameLst>
                                      </p:cBhvr>
                                      <p:to>
                                        <p:strVal val="visible"/>
                                      </p:to>
                                    </p:set>
                                    <p:anim to="" calcmode="lin" valueType="num">
                                      <p:cBhvr>
                                        <p:cTn id="27" dur="1" fill="hold"/>
                                        <p:tgtEl>
                                          <p:spTgt spid="10248">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0248">
                                            <p:txEl>
                                              <p:pRg st="1" end="1"/>
                                            </p:txEl>
                                          </p:spTgt>
                                        </p:tgtEl>
                                        <p:attrNameLst>
                                          <p:attrName>style.visibility</p:attrName>
                                        </p:attrNameLst>
                                      </p:cBhvr>
                                      <p:to>
                                        <p:strVal val="visible"/>
                                      </p:to>
                                    </p:set>
                                    <p:anim to="" calcmode="lin" valueType="num">
                                      <p:cBhvr>
                                        <p:cTn id="30" dur="1" fill="hold"/>
                                        <p:tgtEl>
                                          <p:spTgt spid="10248">
                                            <p:txEl>
                                              <p:pRg st="1" end="1"/>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0249">
                                            <p:txEl>
                                              <p:pRg st="0" end="0"/>
                                            </p:txEl>
                                          </p:spTgt>
                                        </p:tgtEl>
                                        <p:attrNameLst>
                                          <p:attrName>style.visibility</p:attrName>
                                        </p:attrNameLst>
                                      </p:cBhvr>
                                      <p:to>
                                        <p:strVal val="visible"/>
                                      </p:to>
                                    </p:set>
                                    <p:anim to="" calcmode="lin" valueType="num">
                                      <p:cBhvr>
                                        <p:cTn id="35" dur="1" fill="hold"/>
                                        <p:tgtEl>
                                          <p:spTgt spid="10249">
                                            <p:txEl>
                                              <p:pRg st="0" end="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0250">
                                            <p:txEl>
                                              <p:pRg st="0" end="0"/>
                                            </p:txEl>
                                          </p:spTgt>
                                        </p:tgtEl>
                                        <p:attrNameLst>
                                          <p:attrName>style.visibility</p:attrName>
                                        </p:attrNameLst>
                                      </p:cBhvr>
                                      <p:to>
                                        <p:strVal val="visible"/>
                                      </p:to>
                                    </p:set>
                                    <p:anim to="" calcmode="lin" valueType="num">
                                      <p:cBhvr>
                                        <p:cTn id="40" dur="1" fill="hold"/>
                                        <p:tgtEl>
                                          <p:spTgt spid="10250">
                                            <p:txEl>
                                              <p:pRg st="0" end="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0251">
                                            <p:txEl>
                                              <p:pRg st="0" end="0"/>
                                            </p:txEl>
                                          </p:spTgt>
                                        </p:tgtEl>
                                        <p:attrNameLst>
                                          <p:attrName>style.visibility</p:attrName>
                                        </p:attrNameLst>
                                      </p:cBhvr>
                                      <p:to>
                                        <p:strVal val="visible"/>
                                      </p:to>
                                    </p:set>
                                    <p:anim to="" calcmode="lin" valueType="num">
                                      <p:cBhvr>
                                        <p:cTn id="45" dur="1" fill="hold"/>
                                        <p:tgtEl>
                                          <p:spTgt spid="10251">
                                            <p:txEl>
                                              <p:pRg st="0" end="0"/>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0248">
                                            <p:txEl>
                                              <p:pRg st="3" end="3"/>
                                            </p:txEl>
                                          </p:spTgt>
                                        </p:tgtEl>
                                        <p:attrNameLst>
                                          <p:attrName>style.visibility</p:attrName>
                                        </p:attrNameLst>
                                      </p:cBhvr>
                                      <p:to>
                                        <p:strVal val="visible"/>
                                      </p:to>
                                    </p:set>
                                    <p:anim to="" calcmode="lin" valueType="num">
                                      <p:cBhvr>
                                        <p:cTn id="50" dur="1" fill="hold"/>
                                        <p:tgtEl>
                                          <p:spTgt spid="1024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d-crescent-moo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8437" name="Text Box 5"/>
          <p:cNvSpPr txBox="1">
            <a:spLocks noChangeArrowheads="1"/>
          </p:cNvSpPr>
          <p:nvPr/>
        </p:nvSpPr>
        <p:spPr bwMode="auto">
          <a:xfrm>
            <a:off x="0" y="1970088"/>
            <a:ext cx="9144000" cy="3668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 111</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What might happen if a nation failed to meet the need of Economic Prosperity?</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Security and Safety?</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Beliefs and Values?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Can a nation afford NOT to meet these three needs?</a:t>
            </a:r>
          </a:p>
        </p:txBody>
      </p:sp>
      <p:sp>
        <p:nvSpPr>
          <p:cNvPr id="18438" name="Rectangle 6"/>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National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8"/>
                                        </p:tgtEl>
                                        <p:attrNameLst>
                                          <p:attrName>style.visibility</p:attrName>
                                        </p:attrNameLst>
                                      </p:cBhvr>
                                      <p:to>
                                        <p:strVal val="visible"/>
                                      </p:to>
                                    </p:set>
                                    <p:anim to="" calcmode="lin" valueType="num">
                                      <p:cBhvr>
                                        <p:cTn id="10" dur="1" fill="hold"/>
                                        <p:tgtEl>
                                          <p:spTgt spid="1843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 to="" calcmode="lin" valueType="num">
                                      <p:cBhvr>
                                        <p:cTn id="13" dur="1" fill="hold"/>
                                        <p:tgtEl>
                                          <p:spTgt spid="1843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8437">
                                            <p:txEl>
                                              <p:pRg st="2" end="2"/>
                                            </p:txEl>
                                          </p:spTgt>
                                        </p:tgtEl>
                                        <p:attrNameLst>
                                          <p:attrName>style.visibility</p:attrName>
                                        </p:attrNameLst>
                                      </p:cBhvr>
                                      <p:to>
                                        <p:strVal val="visible"/>
                                      </p:to>
                                    </p:set>
                                    <p:anim to="" calcmode="lin" valueType="num">
                                      <p:cBhvr>
                                        <p:cTn id="18" dur="1" fill="hold"/>
                                        <p:tgtEl>
                                          <p:spTgt spid="1843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anim to="" calcmode="lin" valueType="num">
                                      <p:cBhvr>
                                        <p:cTn id="23" dur="1" fill="hold"/>
                                        <p:tgtEl>
                                          <p:spTgt spid="1843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8437">
                                            <p:txEl>
                                              <p:pRg st="6" end="6"/>
                                            </p:txEl>
                                          </p:spTgt>
                                        </p:tgtEl>
                                        <p:attrNameLst>
                                          <p:attrName>style.visibility</p:attrName>
                                        </p:attrNameLst>
                                      </p:cBhvr>
                                      <p:to>
                                        <p:strVal val="visible"/>
                                      </p:to>
                                    </p:set>
                                    <p:anim to="" calcmode="lin" valueType="num">
                                      <p:cBhvr>
                                        <p:cTn id="28" dur="1" fill="hold"/>
                                        <p:tgtEl>
                                          <p:spTgt spid="18437">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8437">
                                            <p:txEl>
                                              <p:pRg st="8" end="8"/>
                                            </p:txEl>
                                          </p:spTgt>
                                        </p:tgtEl>
                                        <p:attrNameLst>
                                          <p:attrName>style.visibility</p:attrName>
                                        </p:attrNameLst>
                                      </p:cBhvr>
                                      <p:to>
                                        <p:strVal val="visible"/>
                                      </p:to>
                                    </p:set>
                                    <p:anim to="" calcmode="lin" valueType="num">
                                      <p:cBhvr>
                                        <p:cTn id="33" dur="1" fill="hold"/>
                                        <p:tgtEl>
                                          <p:spTgt spid="1843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ictoryPoseonTankHtoH"/>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292" name="Text Box 4"/>
          <p:cNvSpPr txBox="1">
            <a:spLocks noChangeArrowheads="1"/>
          </p:cNvSpPr>
          <p:nvPr/>
        </p:nvSpPr>
        <p:spPr bwMode="auto">
          <a:xfrm>
            <a:off x="5562600" y="5514975"/>
            <a:ext cx="28956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Using the handout, read page 112 and take jot notes about each person’s point of view</a:t>
            </a:r>
          </a:p>
        </p:txBody>
      </p:sp>
      <p:sp>
        <p:nvSpPr>
          <p:cNvPr id="12293" name="Rectangle 5"/>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Differing Views on National Interest</a:t>
            </a:r>
          </a:p>
        </p:txBody>
      </p:sp>
      <p:pic>
        <p:nvPicPr>
          <p:cNvPr id="12295" name="Picture 7"/>
          <p:cNvPicPr>
            <a:picLocks noChangeAspect="1" noChangeArrowheads="1"/>
          </p:cNvPicPr>
          <p:nvPr/>
        </p:nvPicPr>
        <p:blipFill>
          <a:blip r:embed="rId3" cstate="print"/>
          <a:srcRect/>
          <a:stretch>
            <a:fillRect/>
          </a:stretch>
        </p:blipFill>
        <p:spPr bwMode="auto">
          <a:xfrm>
            <a:off x="5046663" y="1066800"/>
            <a:ext cx="3792537" cy="4495800"/>
          </a:xfrm>
          <a:prstGeom prst="rect">
            <a:avLst/>
          </a:prstGeom>
          <a:noFill/>
          <a:ln w="9525">
            <a:noFill/>
            <a:miter lim="800000"/>
            <a:headEnd/>
            <a:tailEnd/>
          </a:ln>
        </p:spPr>
      </p:pic>
      <p:sp>
        <p:nvSpPr>
          <p:cNvPr id="12296" name="Text Box 8"/>
          <p:cNvSpPr txBox="1">
            <a:spLocks noChangeArrowheads="1"/>
          </p:cNvSpPr>
          <p:nvPr/>
        </p:nvSpPr>
        <p:spPr bwMode="auto">
          <a:xfrm>
            <a:off x="76200" y="1219200"/>
            <a:ext cx="2743200" cy="51784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Reread </a:t>
            </a:r>
            <a:r>
              <a:rPr lang="en-US" b="1" i="1">
                <a:latin typeface="Times New Roman" pitchFamily="18" charset="0"/>
              </a:rPr>
              <a:t>Kofi Annan’s</a:t>
            </a:r>
            <a:r>
              <a:rPr lang="en-US" b="1">
                <a:latin typeface="Times New Roman" pitchFamily="18" charset="0"/>
              </a:rPr>
              <a:t> words on page 112</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Explain the difference between                 </a:t>
            </a:r>
            <a:r>
              <a:rPr lang="en-US" b="1">
                <a:solidFill>
                  <a:schemeClr val="accent2"/>
                </a:solidFill>
                <a:latin typeface="Times New Roman" pitchFamily="18" charset="0"/>
              </a:rPr>
              <a:t>National Interests</a:t>
            </a:r>
            <a:r>
              <a:rPr lang="en-US" b="1">
                <a:latin typeface="Times New Roman" pitchFamily="18" charset="0"/>
              </a:rPr>
              <a:t> and </a:t>
            </a:r>
            <a:r>
              <a:rPr lang="en-US" b="1">
                <a:solidFill>
                  <a:schemeClr val="accent2"/>
                </a:solidFill>
                <a:latin typeface="Times New Roman" pitchFamily="18" charset="0"/>
              </a:rPr>
              <a:t>Collective Interests</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Can these two phrases mean the same thing, as Annan suggested?</a:t>
            </a:r>
          </a:p>
          <a:p>
            <a:pPr algn="ctr">
              <a:spcBef>
                <a:spcPct val="50000"/>
              </a:spcBef>
            </a:pPr>
            <a:r>
              <a:rPr lang="en-US" b="1">
                <a:solidFill>
                  <a:schemeClr val="accent2"/>
                </a:solidFill>
                <a:latin typeface="Times New Roman" pitchFamily="18" charset="0"/>
              </a:rPr>
              <a:t>How? Or Why Not?</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Does Figure 5-6 illustrate Annan’s ideas?</a:t>
            </a:r>
          </a:p>
        </p:txBody>
      </p:sp>
      <p:pic>
        <p:nvPicPr>
          <p:cNvPr id="12297" name="Picture 9" descr="Fig05-06.jpg"/>
          <p:cNvPicPr>
            <a:picLocks noChangeAspect="1" noChangeArrowheads="1"/>
          </p:cNvPicPr>
          <p:nvPr/>
        </p:nvPicPr>
        <p:blipFill>
          <a:blip r:embed="rId4" cstate="print"/>
          <a:srcRect/>
          <a:stretch>
            <a:fillRect/>
          </a:stretch>
        </p:blipFill>
        <p:spPr bwMode="auto">
          <a:xfrm>
            <a:off x="2751138" y="1828800"/>
            <a:ext cx="2243137" cy="2971800"/>
          </a:xfrm>
          <a:prstGeom prst="rect">
            <a:avLst/>
          </a:prstGeom>
          <a:noFill/>
          <a:ln w="9525">
            <a:noFill/>
            <a:miter lim="800000"/>
            <a:headEnd/>
            <a:tailEnd/>
          </a:ln>
        </p:spPr>
      </p:pic>
      <p:sp>
        <p:nvSpPr>
          <p:cNvPr id="12298" name="Text Box 10"/>
          <p:cNvSpPr txBox="1">
            <a:spLocks noChangeArrowheads="1"/>
          </p:cNvSpPr>
          <p:nvPr/>
        </p:nvSpPr>
        <p:spPr bwMode="auto">
          <a:xfrm>
            <a:off x="2743200" y="5715000"/>
            <a:ext cx="25908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If time, complete  </a:t>
            </a:r>
            <a:r>
              <a:rPr lang="en-US" b="1" i="1">
                <a:latin typeface="Times New Roman" pitchFamily="18" charset="0"/>
              </a:rPr>
              <a:t>Recall, Reflect, Respond</a:t>
            </a:r>
            <a:r>
              <a:rPr lang="en-US" b="1">
                <a:latin typeface="Times New Roman" pitchFamily="18" charset="0"/>
              </a:rPr>
              <a:t> on page 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 to="" calcmode="lin" valueType="num">
                                      <p:cBhvr>
                                        <p:cTn id="10" dur="1" fill="hold"/>
                                        <p:tgtEl>
                                          <p:spTgt spid="1229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 to="" calcmode="lin" valueType="num">
                                      <p:cBhvr>
                                        <p:cTn id="13" dur="1" fill="hold"/>
                                        <p:tgtEl>
                                          <p:spTgt spid="1229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2295"/>
                                        </p:tgtEl>
                                        <p:attrNameLst>
                                          <p:attrName>style.visibility</p:attrName>
                                        </p:attrNameLst>
                                      </p:cBhvr>
                                      <p:to>
                                        <p:strVal val="visible"/>
                                      </p:to>
                                    </p:set>
                                    <p:anim to="" calcmode="lin" valueType="num">
                                      <p:cBhvr>
                                        <p:cTn id="16" dur="1" fill="hold"/>
                                        <p:tgtEl>
                                          <p:spTgt spid="12295"/>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2296">
                                            <p:txEl>
                                              <p:pRg st="0" end="0"/>
                                            </p:txEl>
                                          </p:spTgt>
                                        </p:tgtEl>
                                        <p:attrNameLst>
                                          <p:attrName>style.visibility</p:attrName>
                                        </p:attrNameLst>
                                      </p:cBhvr>
                                      <p:to>
                                        <p:strVal val="visible"/>
                                      </p:to>
                                    </p:set>
                                    <p:anim to="" calcmode="lin" valueType="num">
                                      <p:cBhvr>
                                        <p:cTn id="21" dur="1" fill="hold"/>
                                        <p:tgtEl>
                                          <p:spTgt spid="12296">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2296">
                                            <p:txEl>
                                              <p:pRg st="2" end="2"/>
                                            </p:txEl>
                                          </p:spTgt>
                                        </p:tgtEl>
                                        <p:attrNameLst>
                                          <p:attrName>style.visibility</p:attrName>
                                        </p:attrNameLst>
                                      </p:cBhvr>
                                      <p:to>
                                        <p:strVal val="visible"/>
                                      </p:to>
                                    </p:set>
                                    <p:anim to="" calcmode="lin" valueType="num">
                                      <p:cBhvr>
                                        <p:cTn id="26" dur="1" fill="hold"/>
                                        <p:tgtEl>
                                          <p:spTgt spid="12296">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2296">
                                            <p:txEl>
                                              <p:pRg st="4" end="4"/>
                                            </p:txEl>
                                          </p:spTgt>
                                        </p:tgtEl>
                                        <p:attrNameLst>
                                          <p:attrName>style.visibility</p:attrName>
                                        </p:attrNameLst>
                                      </p:cBhvr>
                                      <p:to>
                                        <p:strVal val="visible"/>
                                      </p:to>
                                    </p:set>
                                    <p:anim to="" calcmode="lin" valueType="num">
                                      <p:cBhvr>
                                        <p:cTn id="31" dur="1" fill="hold"/>
                                        <p:tgtEl>
                                          <p:spTgt spid="12296">
                                            <p:txEl>
                                              <p:pRg st="4" end="4"/>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2296">
                                            <p:txEl>
                                              <p:pRg st="5" end="5"/>
                                            </p:txEl>
                                          </p:spTgt>
                                        </p:tgtEl>
                                        <p:attrNameLst>
                                          <p:attrName>style.visibility</p:attrName>
                                        </p:attrNameLst>
                                      </p:cBhvr>
                                      <p:to>
                                        <p:strVal val="visible"/>
                                      </p:to>
                                    </p:set>
                                    <p:anim to="" calcmode="lin" valueType="num">
                                      <p:cBhvr>
                                        <p:cTn id="34" dur="1" fill="hold"/>
                                        <p:tgtEl>
                                          <p:spTgt spid="12296">
                                            <p:txEl>
                                              <p:pRg st="5" end="5"/>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2296">
                                            <p:txEl>
                                              <p:pRg st="7" end="7"/>
                                            </p:txEl>
                                          </p:spTgt>
                                        </p:tgtEl>
                                        <p:attrNameLst>
                                          <p:attrName>style.visibility</p:attrName>
                                        </p:attrNameLst>
                                      </p:cBhvr>
                                      <p:to>
                                        <p:strVal val="visible"/>
                                      </p:to>
                                    </p:set>
                                    <p:anim to="" calcmode="lin" valueType="num">
                                      <p:cBhvr>
                                        <p:cTn id="39" dur="1" fill="hold"/>
                                        <p:tgtEl>
                                          <p:spTgt spid="12296">
                                            <p:txEl>
                                              <p:pRg st="7" end="7"/>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2297"/>
                                        </p:tgtEl>
                                        <p:attrNameLst>
                                          <p:attrName>style.visibility</p:attrName>
                                        </p:attrNameLst>
                                      </p:cBhvr>
                                      <p:to>
                                        <p:strVal val="visible"/>
                                      </p:to>
                                    </p:set>
                                    <p:anim to="" calcmode="lin" valueType="num">
                                      <p:cBhvr>
                                        <p:cTn id="42" dur="1" fill="hold"/>
                                        <p:tgtEl>
                                          <p:spTgt spid="1229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2298">
                                            <p:txEl>
                                              <p:pRg st="0" end="0"/>
                                            </p:txEl>
                                          </p:spTgt>
                                        </p:tgtEl>
                                        <p:attrNameLst>
                                          <p:attrName>style.visibility</p:attrName>
                                        </p:attrNameLst>
                                      </p:cBhvr>
                                      <p:to>
                                        <p:strVal val="visible"/>
                                      </p:to>
                                    </p:set>
                                    <p:anim to="" calcmode="lin" valueType="num">
                                      <p:cBhvr>
                                        <p:cTn id="47" dur="1" fill="hold"/>
                                        <p:tgtEl>
                                          <p:spTgt spid="1229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5364"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anim to="" calcmode="lin" valueType="num">
                                      <p:cBhvr>
                                        <p:cTn id="13" dur="1" fill="hold"/>
                                        <p:tgtEl>
                                          <p:spTgt spid="153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5" name="Picture 15" descr="olympics_795603c"/>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4" name="Rectangle 4"/>
          <p:cNvSpPr>
            <a:spLocks noChangeArrowheads="1"/>
          </p:cNvSpPr>
          <p:nvPr/>
        </p:nvSpPr>
        <p:spPr bwMode="auto">
          <a:xfrm>
            <a:off x="0" y="76200"/>
            <a:ext cx="9144000" cy="1295400"/>
          </a:xfrm>
          <a:prstGeom prst="rect">
            <a:avLst/>
          </a:prstGeom>
          <a:noFill/>
          <a:ln w="9525">
            <a:noFill/>
            <a:miter lim="800000"/>
            <a:headEnd/>
            <a:tailEnd/>
          </a:ln>
        </p:spPr>
        <p:txBody>
          <a:bodyPr anchor="ctr"/>
          <a:lstStyle/>
          <a:p>
            <a:pPr algn="ctr"/>
            <a:r>
              <a:rPr lang="en-US" sz="4400" b="1">
                <a:solidFill>
                  <a:srgbClr val="FF3300"/>
                </a:solidFill>
                <a:latin typeface="Times New Roman" pitchFamily="18" charset="0"/>
              </a:rPr>
              <a:t>How Are Nationalism and      National Interest Related?</a:t>
            </a:r>
          </a:p>
        </p:txBody>
      </p:sp>
      <p:sp>
        <p:nvSpPr>
          <p:cNvPr id="20485" name="Text Box 5"/>
          <p:cNvSpPr txBox="1">
            <a:spLocks noChangeArrowheads="1"/>
          </p:cNvSpPr>
          <p:nvPr/>
        </p:nvSpPr>
        <p:spPr bwMode="auto">
          <a:xfrm>
            <a:off x="0" y="2986088"/>
            <a:ext cx="9144000" cy="2225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What do you think we will be exploring in this section of chapter five?</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Read the opening paragraph on page 113</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How can Nationalism inspire people to take action on their nation’s behalf?</a:t>
            </a:r>
          </a:p>
        </p:txBody>
      </p:sp>
      <p:pic>
        <p:nvPicPr>
          <p:cNvPr id="20489" name="Picture 9" descr="600px-Red_Arrow_Down"/>
          <p:cNvPicPr>
            <a:picLocks noChangeAspect="1" noChangeArrowheads="1"/>
          </p:cNvPicPr>
          <p:nvPr/>
        </p:nvPicPr>
        <p:blipFill>
          <a:blip r:embed="rId3" cstate="print"/>
          <a:srcRect/>
          <a:stretch>
            <a:fillRect/>
          </a:stretch>
        </p:blipFill>
        <p:spPr bwMode="auto">
          <a:xfrm rot="-8094453">
            <a:off x="457201" y="1252537"/>
            <a:ext cx="957262" cy="957263"/>
          </a:xfrm>
          <a:prstGeom prst="rect">
            <a:avLst/>
          </a:prstGeom>
          <a:noFill/>
          <a:ln w="9525">
            <a:noFill/>
            <a:miter lim="800000"/>
            <a:headEnd/>
            <a:tailEnd/>
          </a:ln>
        </p:spPr>
      </p:pic>
      <p:pic>
        <p:nvPicPr>
          <p:cNvPr id="20490" name="Picture 10" descr="600px-Red_Arrow_Down"/>
          <p:cNvPicPr>
            <a:picLocks noChangeAspect="1" noChangeArrowheads="1"/>
          </p:cNvPicPr>
          <p:nvPr/>
        </p:nvPicPr>
        <p:blipFill>
          <a:blip r:embed="rId3" cstate="print"/>
          <a:srcRect/>
          <a:stretch>
            <a:fillRect/>
          </a:stretch>
        </p:blipFill>
        <p:spPr bwMode="auto">
          <a:xfrm rot="8001263">
            <a:off x="5367338" y="1252538"/>
            <a:ext cx="957262" cy="957262"/>
          </a:xfrm>
          <a:prstGeom prst="rect">
            <a:avLst/>
          </a:prstGeom>
          <a:noFill/>
          <a:ln w="9525">
            <a:noFill/>
            <a:miter lim="800000"/>
            <a:headEnd/>
            <a:tailEnd/>
          </a:ln>
        </p:spPr>
      </p:pic>
      <p:sp>
        <p:nvSpPr>
          <p:cNvPr id="20491" name="Line 11"/>
          <p:cNvSpPr>
            <a:spLocks noChangeShapeType="1"/>
          </p:cNvSpPr>
          <p:nvPr/>
        </p:nvSpPr>
        <p:spPr bwMode="auto">
          <a:xfrm flipV="1">
            <a:off x="2514600" y="1371600"/>
            <a:ext cx="0" cy="1219200"/>
          </a:xfrm>
          <a:prstGeom prst="line">
            <a:avLst/>
          </a:prstGeom>
          <a:noFill/>
          <a:ln w="76200">
            <a:solidFill>
              <a:schemeClr val="tx1"/>
            </a:solidFill>
            <a:round/>
            <a:headEnd/>
            <a:tailEnd type="triangle" w="lg" len="lg"/>
          </a:ln>
        </p:spPr>
        <p:txBody>
          <a:bodyPr/>
          <a:lstStyle/>
          <a:p>
            <a:endParaRPr lang="en-US"/>
          </a:p>
        </p:txBody>
      </p:sp>
      <p:sp>
        <p:nvSpPr>
          <p:cNvPr id="20492" name="Line 12"/>
          <p:cNvSpPr>
            <a:spLocks noChangeShapeType="1"/>
          </p:cNvSpPr>
          <p:nvPr/>
        </p:nvSpPr>
        <p:spPr bwMode="auto">
          <a:xfrm flipV="1">
            <a:off x="4343400" y="1371600"/>
            <a:ext cx="0" cy="1219200"/>
          </a:xfrm>
          <a:prstGeom prst="line">
            <a:avLst/>
          </a:prstGeom>
          <a:noFill/>
          <a:ln w="76200">
            <a:solidFill>
              <a:schemeClr val="tx1"/>
            </a:solidFill>
            <a:round/>
            <a:headEnd/>
            <a:tailEnd type="triangle" w="lg" len="lg"/>
          </a:ln>
        </p:spPr>
        <p:txBody>
          <a:bodyPr/>
          <a:lstStyle/>
          <a:p>
            <a:endParaRPr lang="en-US"/>
          </a:p>
        </p:txBody>
      </p:sp>
      <p:sp>
        <p:nvSpPr>
          <p:cNvPr id="20493" name="Rectangle 13"/>
          <p:cNvSpPr>
            <a:spLocks noChangeArrowheads="1"/>
          </p:cNvSpPr>
          <p:nvPr/>
        </p:nvSpPr>
        <p:spPr bwMode="auto">
          <a:xfrm>
            <a:off x="1295400" y="685800"/>
            <a:ext cx="4233863" cy="762000"/>
          </a:xfrm>
          <a:prstGeom prst="rect">
            <a:avLst/>
          </a:prstGeom>
          <a:noFill/>
          <a:ln w="9525">
            <a:noFill/>
            <a:miter lim="800000"/>
            <a:headEnd/>
            <a:tailEnd/>
          </a:ln>
        </p:spPr>
        <p:txBody>
          <a:bodyPr wrap="none">
            <a:spAutoFit/>
          </a:bodyPr>
          <a:lstStyle/>
          <a:p>
            <a:r>
              <a:rPr lang="en-US" sz="4400" b="1">
                <a:solidFill>
                  <a:schemeClr val="tx2"/>
                </a:solidFill>
                <a:latin typeface="Times New Roman" pitchFamily="18" charset="0"/>
              </a:rPr>
              <a:t>National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 to="" calcmode="lin" valueType="num">
                                      <p:cBhvr>
                                        <p:cTn id="7" dur="1" fill="hold"/>
                                        <p:tgtEl>
                                          <p:spTgt spid="2048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5">
                                            <p:txEl>
                                              <p:pRg st="0" end="0"/>
                                            </p:txEl>
                                          </p:spTgt>
                                        </p:tgtEl>
                                        <p:attrNameLst>
                                          <p:attrName>style.visibility</p:attrName>
                                        </p:attrNameLst>
                                      </p:cBhvr>
                                      <p:to>
                                        <p:strVal val="visible"/>
                                      </p:to>
                                    </p:set>
                                    <p:anim to="" calcmode="lin" valueType="num">
                                      <p:cBhvr>
                                        <p:cTn id="10" dur="1" fill="hold"/>
                                        <p:tgtEl>
                                          <p:spTgt spid="2048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495"/>
                                        </p:tgtEl>
                                        <p:attrNameLst>
                                          <p:attrName>style.visibility</p:attrName>
                                        </p:attrNameLst>
                                      </p:cBhvr>
                                      <p:to>
                                        <p:strVal val="visible"/>
                                      </p:to>
                                    </p:set>
                                    <p:anim to="" calcmode="lin" valueType="num">
                                      <p:cBhvr>
                                        <p:cTn id="13" dur="1" fill="hold"/>
                                        <p:tgtEl>
                                          <p:spTgt spid="2049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490"/>
                                        </p:tgtEl>
                                        <p:attrNameLst>
                                          <p:attrName>style.visibility</p:attrName>
                                        </p:attrNameLst>
                                      </p:cBhvr>
                                      <p:to>
                                        <p:strVal val="visible"/>
                                      </p:to>
                                    </p:set>
                                    <p:anim to="" calcmode="lin" valueType="num">
                                      <p:cBhvr>
                                        <p:cTn id="18" dur="1" fill="hold"/>
                                        <p:tgtEl>
                                          <p:spTgt spid="20490"/>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0492"/>
                                        </p:tgtEl>
                                        <p:attrNameLst>
                                          <p:attrName>style.visibility</p:attrName>
                                        </p:attrNameLst>
                                      </p:cBhvr>
                                      <p:to>
                                        <p:strVal val="visible"/>
                                      </p:to>
                                    </p:set>
                                    <p:anim to="" calcmode="lin" valueType="num">
                                      <p:cBhvr>
                                        <p:cTn id="21" dur="1" fill="hold"/>
                                        <p:tgtEl>
                                          <p:spTgt spid="20492"/>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20491"/>
                                        </p:tgtEl>
                                        <p:attrNameLst>
                                          <p:attrName>style.visibility</p:attrName>
                                        </p:attrNameLst>
                                      </p:cBhvr>
                                      <p:to>
                                        <p:strVal val="visible"/>
                                      </p:to>
                                    </p:set>
                                    <p:anim to="" calcmode="lin" valueType="num">
                                      <p:cBhvr>
                                        <p:cTn id="24" dur="1" fill="hold"/>
                                        <p:tgtEl>
                                          <p:spTgt spid="20491"/>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0489"/>
                                        </p:tgtEl>
                                        <p:attrNameLst>
                                          <p:attrName>style.visibility</p:attrName>
                                        </p:attrNameLst>
                                      </p:cBhvr>
                                      <p:to>
                                        <p:strVal val="visible"/>
                                      </p:to>
                                    </p:set>
                                    <p:anim to="" calcmode="lin" valueType="num">
                                      <p:cBhvr>
                                        <p:cTn id="27" dur="1" fill="hold"/>
                                        <p:tgtEl>
                                          <p:spTgt spid="20489"/>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0493">
                                            <p:txEl>
                                              <p:pRg st="0" end="0"/>
                                            </p:txEl>
                                          </p:spTgt>
                                        </p:tgtEl>
                                        <p:attrNameLst>
                                          <p:attrName>style.visibility</p:attrName>
                                        </p:attrNameLst>
                                      </p:cBhvr>
                                      <p:to>
                                        <p:strVal val="visible"/>
                                      </p:to>
                                    </p:set>
                                    <p:anim to="" calcmode="lin" valueType="num">
                                      <p:cBhvr>
                                        <p:cTn id="30" dur="1" fill="hold"/>
                                        <p:tgtEl>
                                          <p:spTgt spid="20493">
                                            <p:txEl>
                                              <p:pRg st="0" end="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0485">
                                            <p:txEl>
                                              <p:pRg st="2" end="2"/>
                                            </p:txEl>
                                          </p:spTgt>
                                        </p:tgtEl>
                                        <p:attrNameLst>
                                          <p:attrName>style.visibility</p:attrName>
                                        </p:attrNameLst>
                                      </p:cBhvr>
                                      <p:to>
                                        <p:strVal val="visible"/>
                                      </p:to>
                                    </p:set>
                                    <p:anim to="" calcmode="lin" valueType="num">
                                      <p:cBhvr>
                                        <p:cTn id="35" dur="1" fill="hold"/>
                                        <p:tgtEl>
                                          <p:spTgt spid="20485">
                                            <p:txEl>
                                              <p:pRg st="2" end="2"/>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0485">
                                            <p:txEl>
                                              <p:pRg st="4" end="4"/>
                                            </p:txEl>
                                          </p:spTgt>
                                        </p:tgtEl>
                                        <p:attrNameLst>
                                          <p:attrName>style.visibility</p:attrName>
                                        </p:attrNameLst>
                                      </p:cBhvr>
                                      <p:to>
                                        <p:strVal val="visible"/>
                                      </p:to>
                                    </p:set>
                                    <p:anim to="" calcmode="lin" valueType="num">
                                      <p:cBhvr>
                                        <p:cTn id="40" dur="1" fill="hold"/>
                                        <p:tgtEl>
                                          <p:spTgt spid="2048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91" grpId="0" animBg="1"/>
      <p:bldP spid="204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olympics_795603c"/>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1509" name="Picture 5" descr="Fig05-07.jpg"/>
          <p:cNvPicPr>
            <a:picLocks noChangeAspect="1" noChangeArrowheads="1"/>
          </p:cNvPicPr>
          <p:nvPr/>
        </p:nvPicPr>
        <p:blipFill>
          <a:blip r:embed="rId3" cstate="print"/>
          <a:srcRect/>
          <a:stretch>
            <a:fillRect/>
          </a:stretch>
        </p:blipFill>
        <p:spPr bwMode="auto">
          <a:xfrm>
            <a:off x="228600" y="1219200"/>
            <a:ext cx="2708275" cy="4572000"/>
          </a:xfrm>
          <a:prstGeom prst="rect">
            <a:avLst/>
          </a:prstGeom>
          <a:noFill/>
          <a:ln w="9525">
            <a:noFill/>
            <a:miter lim="800000"/>
            <a:headEnd/>
            <a:tailEnd/>
          </a:ln>
        </p:spPr>
      </p:pic>
      <p:pic>
        <p:nvPicPr>
          <p:cNvPr id="21510" name="Picture 6" descr="Fig05-08.jpg"/>
          <p:cNvPicPr>
            <a:picLocks noChangeAspect="1" noChangeArrowheads="1"/>
          </p:cNvPicPr>
          <p:nvPr/>
        </p:nvPicPr>
        <p:blipFill>
          <a:blip r:embed="rId4" cstate="print"/>
          <a:srcRect/>
          <a:stretch>
            <a:fillRect/>
          </a:stretch>
        </p:blipFill>
        <p:spPr bwMode="auto">
          <a:xfrm>
            <a:off x="3733800" y="1676400"/>
            <a:ext cx="5172075" cy="2590800"/>
          </a:xfrm>
          <a:prstGeom prst="rect">
            <a:avLst/>
          </a:prstGeom>
          <a:noFill/>
          <a:ln w="9525">
            <a:noFill/>
            <a:miter lim="800000"/>
            <a:headEnd/>
            <a:tailEnd/>
          </a:ln>
        </p:spPr>
      </p:pic>
      <p:sp>
        <p:nvSpPr>
          <p:cNvPr id="21511" name="Text Box 7"/>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spcBef>
                <a:spcPct val="50000"/>
              </a:spcBef>
            </a:pPr>
            <a:r>
              <a:rPr lang="en-US" sz="4400" b="1">
                <a:solidFill>
                  <a:schemeClr val="bg2"/>
                </a:solidFill>
                <a:latin typeface="Times New Roman" pitchFamily="18" charset="0"/>
              </a:rPr>
              <a:t>2008</a:t>
            </a:r>
            <a:r>
              <a:rPr lang="en-US" sz="4400" b="1">
                <a:latin typeface="Times New Roman" pitchFamily="18" charset="0"/>
              </a:rPr>
              <a:t> </a:t>
            </a:r>
            <a:r>
              <a:rPr lang="en-US" sz="4400" b="1">
                <a:solidFill>
                  <a:schemeClr val="accent2"/>
                </a:solidFill>
                <a:latin typeface="Times New Roman" pitchFamily="18" charset="0"/>
              </a:rPr>
              <a:t>Beijing</a:t>
            </a:r>
            <a:r>
              <a:rPr lang="en-US" sz="4400" b="1">
                <a:latin typeface="Times New Roman" pitchFamily="18" charset="0"/>
              </a:rPr>
              <a:t> </a:t>
            </a:r>
            <a:r>
              <a:rPr lang="en-US" sz="4400" b="1">
                <a:solidFill>
                  <a:srgbClr val="FF3300"/>
                </a:solidFill>
                <a:latin typeface="Times New Roman" pitchFamily="18" charset="0"/>
              </a:rPr>
              <a:t>Olympics</a:t>
            </a:r>
          </a:p>
        </p:txBody>
      </p:sp>
      <p:sp>
        <p:nvSpPr>
          <p:cNvPr id="21512" name="Rectangle 8"/>
          <p:cNvSpPr>
            <a:spLocks noChangeArrowheads="1"/>
          </p:cNvSpPr>
          <p:nvPr/>
        </p:nvSpPr>
        <p:spPr bwMode="auto">
          <a:xfrm>
            <a:off x="3657600" y="1143000"/>
            <a:ext cx="5257800" cy="396875"/>
          </a:xfrm>
          <a:prstGeom prst="rect">
            <a:avLst/>
          </a:prstGeom>
          <a:noFill/>
          <a:ln w="9525" algn="ctr">
            <a:noFill/>
            <a:miter lim="800000"/>
            <a:headEnd/>
            <a:tailEnd/>
          </a:ln>
        </p:spPr>
        <p:txBody>
          <a:bodyPr>
            <a:spAutoFit/>
          </a:bodyPr>
          <a:lstStyle/>
          <a:p>
            <a:pPr algn="ctr"/>
            <a:r>
              <a:rPr lang="en-US" sz="2000" b="1">
                <a:latin typeface="Times New Roman" pitchFamily="18" charset="0"/>
              </a:rPr>
              <a:t>Review the photographs on page 113</a:t>
            </a:r>
          </a:p>
        </p:txBody>
      </p:sp>
      <p:sp>
        <p:nvSpPr>
          <p:cNvPr id="21513" name="Text Box 9"/>
          <p:cNvSpPr txBox="1">
            <a:spLocks noChangeArrowheads="1"/>
          </p:cNvSpPr>
          <p:nvPr/>
        </p:nvSpPr>
        <p:spPr bwMode="auto">
          <a:xfrm>
            <a:off x="381000" y="5791200"/>
            <a:ext cx="23622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are the students doing?</a:t>
            </a:r>
          </a:p>
        </p:txBody>
      </p:sp>
      <p:sp>
        <p:nvSpPr>
          <p:cNvPr id="21514" name="Text Box 10"/>
          <p:cNvSpPr txBox="1">
            <a:spLocks noChangeArrowheads="1"/>
          </p:cNvSpPr>
          <p:nvPr/>
        </p:nvSpPr>
        <p:spPr bwMode="auto">
          <a:xfrm>
            <a:off x="2971800" y="4662488"/>
            <a:ext cx="26670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Why are they protesting?</a:t>
            </a:r>
          </a:p>
        </p:txBody>
      </p:sp>
      <p:sp>
        <p:nvSpPr>
          <p:cNvPr id="21515" name="Rectangle 11"/>
          <p:cNvSpPr>
            <a:spLocks noChangeArrowheads="1"/>
          </p:cNvSpPr>
          <p:nvPr/>
        </p:nvSpPr>
        <p:spPr bwMode="auto">
          <a:xfrm>
            <a:off x="3124200" y="5257800"/>
            <a:ext cx="5943600" cy="1435100"/>
          </a:xfrm>
          <a:prstGeom prst="rect">
            <a:avLst/>
          </a:prstGeom>
          <a:noFill/>
          <a:ln w="9525" algn="ctr">
            <a:noFill/>
            <a:miter lim="800000"/>
            <a:headEnd/>
            <a:tailEnd/>
          </a:ln>
        </p:spPr>
        <p:txBody>
          <a:bodyPr>
            <a:spAutoFit/>
          </a:bodyPr>
          <a:lstStyle/>
          <a:p>
            <a:pPr algn="ctr"/>
            <a:r>
              <a:rPr lang="en-US" b="1">
                <a:solidFill>
                  <a:schemeClr val="accent2"/>
                </a:solidFill>
                <a:latin typeface="Times New Roman" pitchFamily="18" charset="0"/>
              </a:rPr>
              <a:t>Were either of these actions inspired by nationalism?</a:t>
            </a:r>
          </a:p>
          <a:p>
            <a:pPr algn="ctr"/>
            <a:endParaRPr lang="en-US" sz="800" b="1">
              <a:latin typeface="Times New Roman" pitchFamily="18" charset="0"/>
            </a:endParaRPr>
          </a:p>
          <a:p>
            <a:pPr algn="ctr"/>
            <a:r>
              <a:rPr lang="en-US" b="1">
                <a:latin typeface="Times New Roman" pitchFamily="18" charset="0"/>
              </a:rPr>
              <a:t>Protesters want self-determination for Tibet</a:t>
            </a:r>
          </a:p>
          <a:p>
            <a:pPr algn="ctr"/>
            <a:endParaRPr lang="en-US" sz="800" b="1">
              <a:latin typeface="Times New Roman" pitchFamily="18" charset="0"/>
            </a:endParaRPr>
          </a:p>
          <a:p>
            <a:pPr algn="ctr"/>
            <a:r>
              <a:rPr lang="en-US" b="1">
                <a:latin typeface="Times New Roman" pitchFamily="18" charset="0"/>
              </a:rPr>
              <a:t>The Chinese government wants China to be seen as a world power and bring glory to China</a:t>
            </a:r>
          </a:p>
        </p:txBody>
      </p:sp>
      <p:sp>
        <p:nvSpPr>
          <p:cNvPr id="21516" name="Line 12"/>
          <p:cNvSpPr>
            <a:spLocks noChangeShapeType="1"/>
          </p:cNvSpPr>
          <p:nvPr/>
        </p:nvSpPr>
        <p:spPr bwMode="auto">
          <a:xfrm flipV="1">
            <a:off x="4648200" y="4343400"/>
            <a:ext cx="685800" cy="304800"/>
          </a:xfrm>
          <a:prstGeom prst="line">
            <a:avLst/>
          </a:prstGeom>
          <a:noFill/>
          <a:ln w="76200">
            <a:solidFill>
              <a:schemeClr val="tx1"/>
            </a:solidFill>
            <a:round/>
            <a:headEnd/>
            <a:tailEnd type="stealth" w="med" len="med"/>
          </a:ln>
        </p:spPr>
        <p:txBody>
          <a:bodyPr/>
          <a:lstStyle/>
          <a:p>
            <a:endParaRPr lang="en-US"/>
          </a:p>
        </p:txBody>
      </p:sp>
      <p:sp>
        <p:nvSpPr>
          <p:cNvPr id="21517" name="Text Box 13"/>
          <p:cNvSpPr txBox="1">
            <a:spLocks noChangeArrowheads="1"/>
          </p:cNvSpPr>
          <p:nvPr/>
        </p:nvSpPr>
        <p:spPr bwMode="auto">
          <a:xfrm>
            <a:off x="6553200" y="4495800"/>
            <a:ext cx="20574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of page 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 to="" calcmode="lin" valueType="num">
                                      <p:cBhvr>
                                        <p:cTn id="7" dur="1" fill="hold"/>
                                        <p:tgtEl>
                                          <p:spTgt spid="2151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509"/>
                                        </p:tgtEl>
                                        <p:attrNameLst>
                                          <p:attrName>style.visibility</p:attrName>
                                        </p:attrNameLst>
                                      </p:cBhvr>
                                      <p:to>
                                        <p:strVal val="visible"/>
                                      </p:to>
                                    </p:set>
                                    <p:anim to="" calcmode="lin" valueType="num">
                                      <p:cBhvr>
                                        <p:cTn id="10" dur="1" fill="hold"/>
                                        <p:tgtEl>
                                          <p:spTgt spid="2150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510"/>
                                        </p:tgtEl>
                                        <p:attrNameLst>
                                          <p:attrName>style.visibility</p:attrName>
                                        </p:attrNameLst>
                                      </p:cBhvr>
                                      <p:to>
                                        <p:strVal val="visible"/>
                                      </p:to>
                                    </p:set>
                                    <p:anim to="" calcmode="lin" valueType="num">
                                      <p:cBhvr>
                                        <p:cTn id="13" dur="1" fill="hold"/>
                                        <p:tgtEl>
                                          <p:spTgt spid="2151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1508"/>
                                        </p:tgtEl>
                                        <p:attrNameLst>
                                          <p:attrName>style.visibility</p:attrName>
                                        </p:attrNameLst>
                                      </p:cBhvr>
                                      <p:to>
                                        <p:strVal val="visible"/>
                                      </p:to>
                                    </p:set>
                                    <p:anim to="" calcmode="lin" valueType="num">
                                      <p:cBhvr>
                                        <p:cTn id="16" dur="1" fill="hold"/>
                                        <p:tgtEl>
                                          <p:spTgt spid="2150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1512"/>
                                        </p:tgtEl>
                                        <p:attrNameLst>
                                          <p:attrName>style.visibility</p:attrName>
                                        </p:attrNameLst>
                                      </p:cBhvr>
                                      <p:to>
                                        <p:strVal val="visible"/>
                                      </p:to>
                                    </p:set>
                                    <p:anim to="" calcmode="lin" valueType="num">
                                      <p:cBhvr>
                                        <p:cTn id="19" dur="1" fill="hold"/>
                                        <p:tgtEl>
                                          <p:spTgt spid="21512"/>
                                        </p:tgtEl>
                                        <p:attrNameLst>
                                          <p:attrName/>
                                        </p:attrNameLst>
                                      </p:cBhvr>
                                    </p:anim>
                                  </p:childTnLst>
                                </p:cTn>
                              </p:par>
                              <p:par>
                                <p:cTn id="20" presetID="24" presetClass="entr" presetSubtype="0" fill="hold" grpId="1" nodeType="withEffect">
                                  <p:stCondLst>
                                    <p:cond delay="0"/>
                                  </p:stCondLst>
                                  <p:childTnLst>
                                    <p:set>
                                      <p:cBhvr>
                                        <p:cTn id="21" dur="1" fill="hold">
                                          <p:stCondLst>
                                            <p:cond delay="0"/>
                                          </p:stCondLst>
                                        </p:cTn>
                                        <p:tgtEl>
                                          <p:spTgt spid="21512"/>
                                        </p:tgtEl>
                                        <p:attrNameLst>
                                          <p:attrName>style.visibility</p:attrName>
                                        </p:attrNameLst>
                                      </p:cBhvr>
                                      <p:to>
                                        <p:strVal val="visible"/>
                                      </p:to>
                                    </p:set>
                                    <p:anim to="" calcmode="lin" valueType="num">
                                      <p:cBhvr>
                                        <p:cTn id="22" dur="1" fill="hold"/>
                                        <p:tgtEl>
                                          <p:spTgt spid="2151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1513">
                                            <p:txEl>
                                              <p:pRg st="0" end="0"/>
                                            </p:txEl>
                                          </p:spTgt>
                                        </p:tgtEl>
                                        <p:attrNameLst>
                                          <p:attrName>style.visibility</p:attrName>
                                        </p:attrNameLst>
                                      </p:cBhvr>
                                      <p:to>
                                        <p:strVal val="visible"/>
                                      </p:to>
                                    </p:set>
                                    <p:anim to="" calcmode="lin" valueType="num">
                                      <p:cBhvr>
                                        <p:cTn id="27" dur="1" fill="hold"/>
                                        <p:tgtEl>
                                          <p:spTgt spid="21513">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1514">
                                            <p:txEl>
                                              <p:pRg st="0" end="0"/>
                                            </p:txEl>
                                          </p:spTgt>
                                        </p:tgtEl>
                                        <p:attrNameLst>
                                          <p:attrName>style.visibility</p:attrName>
                                        </p:attrNameLst>
                                      </p:cBhvr>
                                      <p:to>
                                        <p:strVal val="visible"/>
                                      </p:to>
                                    </p:set>
                                    <p:anim to="" calcmode="lin" valueType="num">
                                      <p:cBhvr>
                                        <p:cTn id="32" dur="1" fill="hold"/>
                                        <p:tgtEl>
                                          <p:spTgt spid="21514">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1516"/>
                                        </p:tgtEl>
                                        <p:attrNameLst>
                                          <p:attrName>style.visibility</p:attrName>
                                        </p:attrNameLst>
                                      </p:cBhvr>
                                      <p:to>
                                        <p:strVal val="visible"/>
                                      </p:to>
                                    </p:set>
                                    <p:anim to="" calcmode="lin" valueType="num">
                                      <p:cBhvr>
                                        <p:cTn id="37" dur="1" fill="hold"/>
                                        <p:tgtEl>
                                          <p:spTgt spid="2151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1515">
                                            <p:txEl>
                                              <p:pRg st="0" end="0"/>
                                            </p:txEl>
                                          </p:spTgt>
                                        </p:tgtEl>
                                        <p:attrNameLst>
                                          <p:attrName>style.visibility</p:attrName>
                                        </p:attrNameLst>
                                      </p:cBhvr>
                                      <p:to>
                                        <p:strVal val="visible"/>
                                      </p:to>
                                    </p:set>
                                    <p:anim to="" calcmode="lin" valueType="num">
                                      <p:cBhvr>
                                        <p:cTn id="42" dur="1" fill="hold"/>
                                        <p:tgtEl>
                                          <p:spTgt spid="21515">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1515">
                                            <p:txEl>
                                              <p:pRg st="2" end="2"/>
                                            </p:txEl>
                                          </p:spTgt>
                                        </p:tgtEl>
                                        <p:attrNameLst>
                                          <p:attrName>style.visibility</p:attrName>
                                        </p:attrNameLst>
                                      </p:cBhvr>
                                      <p:to>
                                        <p:strVal val="visible"/>
                                      </p:to>
                                    </p:set>
                                    <p:anim to="" calcmode="lin" valueType="num">
                                      <p:cBhvr>
                                        <p:cTn id="47" dur="1" fill="hold"/>
                                        <p:tgtEl>
                                          <p:spTgt spid="21515">
                                            <p:txEl>
                                              <p:pRg st="2" end="2"/>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21515">
                                            <p:txEl>
                                              <p:pRg st="4" end="4"/>
                                            </p:txEl>
                                          </p:spTgt>
                                        </p:tgtEl>
                                        <p:attrNameLst>
                                          <p:attrName>style.visibility</p:attrName>
                                        </p:attrNameLst>
                                      </p:cBhvr>
                                      <p:to>
                                        <p:strVal val="visible"/>
                                      </p:to>
                                    </p:set>
                                    <p:anim to="" calcmode="lin" valueType="num">
                                      <p:cBhvr>
                                        <p:cTn id="52" dur="1" fill="hold"/>
                                        <p:tgtEl>
                                          <p:spTgt spid="21515">
                                            <p:txEl>
                                              <p:pRg st="4" end="4"/>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21517"/>
                                        </p:tgtEl>
                                        <p:attrNameLst>
                                          <p:attrName>style.visibility</p:attrName>
                                        </p:attrNameLst>
                                      </p:cBhvr>
                                      <p:to>
                                        <p:strVal val="visible"/>
                                      </p:to>
                                    </p:set>
                                    <p:anim to="" calcmode="lin" valueType="num">
                                      <p:cBhvr>
                                        <p:cTn id="57" dur="1" fill="hold"/>
                                        <p:tgtEl>
                                          <p:spTgt spid="215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2" grpId="1"/>
      <p:bldP spid="21516" grpId="0" animBg="1"/>
      <p:bldP spid="215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idd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National Interest and Arctic Sovereignty </a:t>
            </a:r>
          </a:p>
        </p:txBody>
      </p:sp>
      <p:pic>
        <p:nvPicPr>
          <p:cNvPr id="13316" name="Picture 4" descr="Fig5-07_p119.jpg"/>
          <p:cNvPicPr>
            <a:picLocks noChangeAspect="1" noChangeArrowheads="1"/>
          </p:cNvPicPr>
          <p:nvPr/>
        </p:nvPicPr>
        <p:blipFill>
          <a:blip r:embed="rId3" cstate="print"/>
          <a:srcRect/>
          <a:stretch>
            <a:fillRect/>
          </a:stretch>
        </p:blipFill>
        <p:spPr bwMode="auto">
          <a:xfrm>
            <a:off x="5105400" y="1447800"/>
            <a:ext cx="3352800" cy="3346450"/>
          </a:xfrm>
          <a:prstGeom prst="rect">
            <a:avLst/>
          </a:prstGeom>
          <a:noFill/>
          <a:ln w="9525">
            <a:noFill/>
            <a:miter lim="800000"/>
            <a:headEnd/>
            <a:tailEnd/>
          </a:ln>
        </p:spPr>
      </p:pic>
      <p:sp>
        <p:nvSpPr>
          <p:cNvPr id="13317" name="Text Box 5"/>
          <p:cNvSpPr txBox="1">
            <a:spLocks noChangeArrowheads="1"/>
          </p:cNvSpPr>
          <p:nvPr/>
        </p:nvSpPr>
        <p:spPr bwMode="auto">
          <a:xfrm>
            <a:off x="457200" y="1819275"/>
            <a:ext cx="3581400" cy="49053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Scan the margin features on pages 114-115</a:t>
            </a:r>
          </a:p>
          <a:p>
            <a:pPr algn="ctr">
              <a:spcBef>
                <a:spcPct val="50000"/>
              </a:spcBef>
            </a:pPr>
            <a:r>
              <a:rPr lang="en-US" b="1">
                <a:latin typeface="Times New Roman" pitchFamily="18" charset="0"/>
              </a:rPr>
              <a:t>Predict what the content of the reading is about</a:t>
            </a:r>
          </a:p>
          <a:p>
            <a:pPr algn="ctr">
              <a:spcBef>
                <a:spcPct val="50000"/>
              </a:spcBef>
            </a:pPr>
            <a:r>
              <a:rPr lang="en-US" b="1">
                <a:latin typeface="Times New Roman" pitchFamily="18" charset="0"/>
              </a:rPr>
              <a:t>Read pages 114 - 115</a:t>
            </a:r>
          </a:p>
          <a:p>
            <a:pPr algn="ctr">
              <a:spcBef>
                <a:spcPct val="50000"/>
              </a:spcBef>
            </a:pPr>
            <a:endParaRPr lang="en-US" sz="800" b="1">
              <a:latin typeface="Times New Roman" pitchFamily="18" charset="0"/>
            </a:endParaRPr>
          </a:p>
          <a:p>
            <a:pPr algn="ctr">
              <a:spcBef>
                <a:spcPct val="50000"/>
              </a:spcBef>
            </a:pPr>
            <a:r>
              <a:rPr lang="en-US" b="1">
                <a:solidFill>
                  <a:schemeClr val="accent2"/>
                </a:solidFill>
                <a:latin typeface="Times New Roman" pitchFamily="18" charset="0"/>
              </a:rPr>
              <a:t>Is it in Canada’s national interest to claim the Northwest passage? Why?</a:t>
            </a:r>
          </a:p>
          <a:p>
            <a:pPr algn="ctr">
              <a:spcBef>
                <a:spcPct val="50000"/>
              </a:spcBef>
            </a:pPr>
            <a:endParaRPr lang="en-US" sz="800" b="1">
              <a:solidFill>
                <a:schemeClr val="accent2"/>
              </a:solidFill>
              <a:latin typeface="Times New Roman" pitchFamily="18" charset="0"/>
            </a:endParaRPr>
          </a:p>
          <a:p>
            <a:pPr algn="ctr">
              <a:spcBef>
                <a:spcPct val="50000"/>
              </a:spcBef>
            </a:pPr>
            <a:r>
              <a:rPr lang="en-US" b="1">
                <a:latin typeface="Times New Roman" pitchFamily="18" charset="0"/>
              </a:rPr>
              <a:t>What arguments might the government use to claim the Northwest Passage for Canada?</a:t>
            </a:r>
          </a:p>
          <a:p>
            <a:pPr algn="ctr">
              <a:spcBef>
                <a:spcPct val="50000"/>
              </a:spcBef>
            </a:pPr>
            <a:endParaRPr lang="en-US" sz="800" b="1">
              <a:latin typeface="Times New Roman" pitchFamily="18" charset="0"/>
            </a:endParaRPr>
          </a:p>
          <a:p>
            <a:pPr algn="ctr">
              <a:spcBef>
                <a:spcPct val="50000"/>
              </a:spcBef>
            </a:pPr>
            <a:r>
              <a:rPr lang="en-US" b="1">
                <a:solidFill>
                  <a:schemeClr val="accent2"/>
                </a:solidFill>
                <a:latin typeface="Times New Roman" pitchFamily="18" charset="0"/>
              </a:rPr>
              <a:t>Should Canada maintain a military presence in the Arctic?</a:t>
            </a:r>
            <a:endParaRPr lang="en-US" sz="800" b="1">
              <a:solidFill>
                <a:schemeClr val="accent2"/>
              </a:solidFill>
              <a:latin typeface="Times New Roman" pitchFamily="18" charset="0"/>
            </a:endParaRPr>
          </a:p>
        </p:txBody>
      </p:sp>
      <p:sp>
        <p:nvSpPr>
          <p:cNvPr id="13318" name="Text Box 6"/>
          <p:cNvSpPr txBox="1">
            <a:spLocks noChangeArrowheads="1"/>
          </p:cNvSpPr>
          <p:nvPr/>
        </p:nvSpPr>
        <p:spPr bwMode="auto">
          <a:xfrm>
            <a:off x="5029200" y="4953000"/>
            <a:ext cx="4114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this illustration on page 114</a:t>
            </a:r>
          </a:p>
        </p:txBody>
      </p:sp>
      <p:sp>
        <p:nvSpPr>
          <p:cNvPr id="13320" name="Text Box 8"/>
          <p:cNvSpPr txBox="1">
            <a:spLocks noChangeArrowheads="1"/>
          </p:cNvSpPr>
          <p:nvPr/>
        </p:nvSpPr>
        <p:spPr bwMode="auto">
          <a:xfrm>
            <a:off x="5181600" y="5715000"/>
            <a:ext cx="39624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How should the issue of Arctic sovereignty be resolved?</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5"/>
                                        </p:tgtEl>
                                        <p:attrNameLst>
                                          <p:attrName>style.visibility</p:attrName>
                                        </p:attrNameLst>
                                      </p:cBhvr>
                                      <p:to>
                                        <p:strVal val="visible"/>
                                      </p:to>
                                    </p:set>
                                    <p:anim to="" calcmode="lin" valueType="num">
                                      <p:cBhvr>
                                        <p:cTn id="10" dur="1" fill="hold"/>
                                        <p:tgtEl>
                                          <p:spTgt spid="1331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7">
                                            <p:txEl>
                                              <p:pRg st="0" end="0"/>
                                            </p:txEl>
                                          </p:spTgt>
                                        </p:tgtEl>
                                        <p:attrNameLst>
                                          <p:attrName>style.visibility</p:attrName>
                                        </p:attrNameLst>
                                      </p:cBhvr>
                                      <p:to>
                                        <p:strVal val="visible"/>
                                      </p:to>
                                    </p:set>
                                    <p:anim to="" calcmode="lin" valueType="num">
                                      <p:cBhvr>
                                        <p:cTn id="13" dur="1" fill="hold"/>
                                        <p:tgtEl>
                                          <p:spTgt spid="1331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3317">
                                            <p:txEl>
                                              <p:pRg st="1" end="1"/>
                                            </p:txEl>
                                          </p:spTgt>
                                        </p:tgtEl>
                                        <p:attrNameLst>
                                          <p:attrName>style.visibility</p:attrName>
                                        </p:attrNameLst>
                                      </p:cBhvr>
                                      <p:to>
                                        <p:strVal val="visible"/>
                                      </p:to>
                                    </p:set>
                                    <p:anim to="" calcmode="lin" valueType="num">
                                      <p:cBhvr>
                                        <p:cTn id="18" dur="1" fill="hold"/>
                                        <p:tgtEl>
                                          <p:spTgt spid="13317">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317">
                                            <p:txEl>
                                              <p:pRg st="2" end="2"/>
                                            </p:txEl>
                                          </p:spTgt>
                                        </p:tgtEl>
                                        <p:attrNameLst>
                                          <p:attrName>style.visibility</p:attrName>
                                        </p:attrNameLst>
                                      </p:cBhvr>
                                      <p:to>
                                        <p:strVal val="visible"/>
                                      </p:to>
                                    </p:set>
                                    <p:anim to="" calcmode="lin" valueType="num">
                                      <p:cBhvr>
                                        <p:cTn id="23" dur="1" fill="hold"/>
                                        <p:tgtEl>
                                          <p:spTgt spid="13317">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3316"/>
                                        </p:tgtEl>
                                        <p:attrNameLst>
                                          <p:attrName>style.visibility</p:attrName>
                                        </p:attrNameLst>
                                      </p:cBhvr>
                                      <p:to>
                                        <p:strVal val="visible"/>
                                      </p:to>
                                    </p:set>
                                    <p:anim to="" calcmode="lin" valueType="num">
                                      <p:cBhvr>
                                        <p:cTn id="28" dur="1" fill="hold"/>
                                        <p:tgtEl>
                                          <p:spTgt spid="13316"/>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3318">
                                            <p:txEl>
                                              <p:pRg st="0" end="0"/>
                                            </p:txEl>
                                          </p:spTgt>
                                        </p:tgtEl>
                                        <p:attrNameLst>
                                          <p:attrName>style.visibility</p:attrName>
                                        </p:attrNameLst>
                                      </p:cBhvr>
                                      <p:to>
                                        <p:strVal val="visible"/>
                                      </p:to>
                                    </p:set>
                                    <p:anim to="" calcmode="lin" valueType="num">
                                      <p:cBhvr>
                                        <p:cTn id="31" dur="1" fill="hold"/>
                                        <p:tgtEl>
                                          <p:spTgt spid="13318">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3317">
                                            <p:txEl>
                                              <p:pRg st="4" end="4"/>
                                            </p:txEl>
                                          </p:spTgt>
                                        </p:tgtEl>
                                        <p:attrNameLst>
                                          <p:attrName>style.visibility</p:attrName>
                                        </p:attrNameLst>
                                      </p:cBhvr>
                                      <p:to>
                                        <p:strVal val="visible"/>
                                      </p:to>
                                    </p:set>
                                    <p:anim to="" calcmode="lin" valueType="num">
                                      <p:cBhvr>
                                        <p:cTn id="36" dur="1" fill="hold"/>
                                        <p:tgtEl>
                                          <p:spTgt spid="13317">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3317">
                                            <p:txEl>
                                              <p:pRg st="6" end="6"/>
                                            </p:txEl>
                                          </p:spTgt>
                                        </p:tgtEl>
                                        <p:attrNameLst>
                                          <p:attrName>style.visibility</p:attrName>
                                        </p:attrNameLst>
                                      </p:cBhvr>
                                      <p:to>
                                        <p:strVal val="visible"/>
                                      </p:to>
                                    </p:set>
                                    <p:anim to="" calcmode="lin" valueType="num">
                                      <p:cBhvr>
                                        <p:cTn id="41" dur="1" fill="hold"/>
                                        <p:tgtEl>
                                          <p:spTgt spid="13317">
                                            <p:txEl>
                                              <p:pRg st="6" end="6"/>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13317">
                                            <p:txEl>
                                              <p:pRg st="8" end="8"/>
                                            </p:txEl>
                                          </p:spTgt>
                                        </p:tgtEl>
                                        <p:attrNameLst>
                                          <p:attrName>style.visibility</p:attrName>
                                        </p:attrNameLst>
                                      </p:cBhvr>
                                      <p:to>
                                        <p:strVal val="visible"/>
                                      </p:to>
                                    </p:set>
                                    <p:anim to="" calcmode="lin" valueType="num">
                                      <p:cBhvr>
                                        <p:cTn id="46" dur="1" fill="hold"/>
                                        <p:tgtEl>
                                          <p:spTgt spid="13317">
                                            <p:txEl>
                                              <p:pRg st="8" end="8"/>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3320"/>
                                        </p:tgtEl>
                                        <p:attrNameLst>
                                          <p:attrName>style.visibility</p:attrName>
                                        </p:attrNameLst>
                                      </p:cBhvr>
                                      <p:to>
                                        <p:strVal val="visible"/>
                                      </p:to>
                                    </p:set>
                                    <p:anim to="" calcmode="lin" valueType="num">
                                      <p:cBhvr>
                                        <p:cTn id="51" dur="1" fill="hold"/>
                                        <p:tgtEl>
                                          <p:spTgt spid="133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canada"/>
          <p:cNvPicPr>
            <a:picLocks noChangeAspect="1" noChangeArrowheads="1"/>
          </p:cNvPicPr>
          <p:nvPr/>
        </p:nvPicPr>
        <p:blipFill>
          <a:blip r:embed="rId2" cstate="print"/>
          <a:srcRect/>
          <a:stretch>
            <a:fillRect/>
          </a:stretch>
        </p:blipFill>
        <p:spPr bwMode="auto">
          <a:xfrm>
            <a:off x="533400" y="76200"/>
            <a:ext cx="7848600" cy="5886450"/>
          </a:xfrm>
          <a:prstGeom prst="rect">
            <a:avLst/>
          </a:prstGeom>
          <a:noFill/>
          <a:ln w="9525">
            <a:noFill/>
            <a:miter lim="800000"/>
            <a:headEnd/>
            <a:tailEnd/>
          </a:ln>
        </p:spPr>
      </p:pic>
      <p:sp>
        <p:nvSpPr>
          <p:cNvPr id="23560" name="Text Box 8"/>
          <p:cNvSpPr txBox="1">
            <a:spLocks noChangeArrowheads="1"/>
          </p:cNvSpPr>
          <p:nvPr/>
        </p:nvSpPr>
        <p:spPr bwMode="auto">
          <a:xfrm>
            <a:off x="6477000" y="457200"/>
            <a:ext cx="2438400" cy="19526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Which has more visible features, Southern Canada or Northern Canada?</a:t>
            </a:r>
          </a:p>
          <a:p>
            <a:pPr algn="ctr">
              <a:spcBef>
                <a:spcPct val="50000"/>
              </a:spcBef>
            </a:pPr>
            <a:endParaRPr lang="en-US" sz="800" b="1">
              <a:latin typeface="Times New Roman" pitchFamily="18" charset="0"/>
            </a:endParaRPr>
          </a:p>
          <a:p>
            <a:pPr algn="ctr">
              <a:spcBef>
                <a:spcPct val="50000"/>
              </a:spcBef>
            </a:pPr>
            <a:r>
              <a:rPr lang="en-US" sz="2000" b="1">
                <a:latin typeface="Times New Roman" pitchFamily="18" charset="0"/>
              </a:rPr>
              <a:t>Why?</a:t>
            </a:r>
          </a:p>
        </p:txBody>
      </p:sp>
      <p:sp>
        <p:nvSpPr>
          <p:cNvPr id="23561" name="Text Box 9"/>
          <p:cNvSpPr txBox="1">
            <a:spLocks noChangeArrowheads="1"/>
          </p:cNvSpPr>
          <p:nvPr/>
        </p:nvSpPr>
        <p:spPr bwMode="auto">
          <a:xfrm>
            <a:off x="228600" y="5257800"/>
            <a:ext cx="44196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Which area do you know less about?</a:t>
            </a:r>
          </a:p>
        </p:txBody>
      </p:sp>
      <p:sp>
        <p:nvSpPr>
          <p:cNvPr id="23562" name="Text Box 10"/>
          <p:cNvSpPr txBox="1">
            <a:spLocks noChangeArrowheads="1"/>
          </p:cNvSpPr>
          <p:nvPr/>
        </p:nvSpPr>
        <p:spPr bwMode="auto">
          <a:xfrm>
            <a:off x="0" y="5943600"/>
            <a:ext cx="9144000" cy="701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Why should you care about a part of Canada that you know little about and few Canadians ever visit?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3559"/>
                                        </p:tgtEl>
                                        <p:attrNameLst>
                                          <p:attrName>style.visibility</p:attrName>
                                        </p:attrNameLst>
                                      </p:cBhvr>
                                      <p:to>
                                        <p:strVal val="visible"/>
                                      </p:to>
                                    </p:set>
                                    <p:anim to="" calcmode="lin" valueType="num">
                                      <p:cBhvr>
                                        <p:cTn id="7" dur="1" fill="hold"/>
                                        <p:tgtEl>
                                          <p:spTgt spid="235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60">
                                            <p:txEl>
                                              <p:pRg st="0" end="0"/>
                                            </p:txEl>
                                          </p:spTgt>
                                        </p:tgtEl>
                                        <p:attrNameLst>
                                          <p:attrName>style.visibility</p:attrName>
                                        </p:attrNameLst>
                                      </p:cBhvr>
                                      <p:to>
                                        <p:strVal val="visible"/>
                                      </p:to>
                                    </p:set>
                                    <p:anim to="" calcmode="lin" valueType="num">
                                      <p:cBhvr>
                                        <p:cTn id="10" dur="1" fill="hold"/>
                                        <p:tgtEl>
                                          <p:spTgt spid="23560">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3560">
                                            <p:txEl>
                                              <p:pRg st="2" end="2"/>
                                            </p:txEl>
                                          </p:spTgt>
                                        </p:tgtEl>
                                        <p:attrNameLst>
                                          <p:attrName>style.visibility</p:attrName>
                                        </p:attrNameLst>
                                      </p:cBhvr>
                                      <p:to>
                                        <p:strVal val="visible"/>
                                      </p:to>
                                    </p:set>
                                    <p:anim to="" calcmode="lin" valueType="num">
                                      <p:cBhvr>
                                        <p:cTn id="15" dur="1" fill="hold"/>
                                        <p:tgtEl>
                                          <p:spTgt spid="23560">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3561">
                                            <p:txEl>
                                              <p:pRg st="0" end="0"/>
                                            </p:txEl>
                                          </p:spTgt>
                                        </p:tgtEl>
                                        <p:attrNameLst>
                                          <p:attrName>style.visibility</p:attrName>
                                        </p:attrNameLst>
                                      </p:cBhvr>
                                      <p:to>
                                        <p:strVal val="visible"/>
                                      </p:to>
                                    </p:set>
                                    <p:anim to="" calcmode="lin" valueType="num">
                                      <p:cBhvr>
                                        <p:cTn id="20" dur="1" fill="hold"/>
                                        <p:tgtEl>
                                          <p:spTgt spid="23561">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3562">
                                            <p:txEl>
                                              <p:pRg st="0" end="0"/>
                                            </p:txEl>
                                          </p:spTgt>
                                        </p:tgtEl>
                                        <p:attrNameLst>
                                          <p:attrName>style.visibility</p:attrName>
                                        </p:attrNameLst>
                                      </p:cBhvr>
                                      <p:to>
                                        <p:strVal val="visible"/>
                                      </p:to>
                                    </p:set>
                                    <p:anim to="" calcmode="lin" valueType="num">
                                      <p:cBhvr>
                                        <p:cTn id="25" dur="1" fill="hold"/>
                                        <p:tgtEl>
                                          <p:spTgt spid="2356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Arctica"/>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2438400" y="1447800"/>
            <a:ext cx="3994150" cy="4800600"/>
          </a:xfrm>
          <a:prstGeom prst="rect">
            <a:avLst/>
          </a:prstGeom>
          <a:noFill/>
          <a:ln w="9525">
            <a:noFill/>
            <a:miter lim="800000"/>
            <a:headEnd/>
            <a:tailEnd/>
          </a:ln>
        </p:spPr>
      </p:pic>
      <p:sp>
        <p:nvSpPr>
          <p:cNvPr id="24581" name="Rectangle 5"/>
          <p:cNvSpPr>
            <a:spLocks noChangeArrowheads="1"/>
          </p:cNvSpPr>
          <p:nvPr/>
        </p:nvSpPr>
        <p:spPr bwMode="auto">
          <a:xfrm>
            <a:off x="0" y="76200"/>
            <a:ext cx="9144000" cy="792163"/>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In The National Interest</a:t>
            </a:r>
          </a:p>
        </p:txBody>
      </p:sp>
      <p:sp>
        <p:nvSpPr>
          <p:cNvPr id="24582" name="Text Box 6"/>
          <p:cNvSpPr txBox="1">
            <a:spLocks noChangeArrowheads="1"/>
          </p:cNvSpPr>
          <p:nvPr/>
        </p:nvSpPr>
        <p:spPr bwMode="auto">
          <a:xfrm>
            <a:off x="228600" y="2133600"/>
            <a:ext cx="2286000" cy="31146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over and complete the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Remember, your use of the word </a:t>
            </a:r>
            <a:r>
              <a:rPr lang="en-US" b="1" i="1">
                <a:latin typeface="Times New Roman" pitchFamily="18" charset="0"/>
              </a:rPr>
              <a:t>Nation</a:t>
            </a:r>
            <a:r>
              <a:rPr lang="en-US" b="1">
                <a:latin typeface="Times New Roman" pitchFamily="18" charset="0"/>
              </a:rPr>
              <a:t> may be Canada or some other group or collective to which you belong</a:t>
            </a:r>
          </a:p>
        </p:txBody>
      </p:sp>
      <p:sp>
        <p:nvSpPr>
          <p:cNvPr id="24583" name="Text Box 7"/>
          <p:cNvSpPr txBox="1">
            <a:spLocks noChangeArrowheads="1"/>
          </p:cNvSpPr>
          <p:nvPr/>
        </p:nvSpPr>
        <p:spPr bwMode="auto">
          <a:xfrm>
            <a:off x="6400800" y="3124200"/>
            <a:ext cx="25908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a:t>
            </a:r>
            <a:r>
              <a:rPr lang="en-US" b="1" i="1">
                <a:latin typeface="Times New Roman" pitchFamily="18" charset="0"/>
              </a:rPr>
              <a:t>Recall Reflect Respond</a:t>
            </a:r>
            <a:r>
              <a:rPr lang="en-US" b="1">
                <a:latin typeface="Times New Roman" pitchFamily="18" charset="0"/>
              </a:rPr>
              <a:t> on page 115 when your finished the worksheet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 to="" calcmode="lin" valueType="num">
                                      <p:cBhvr>
                                        <p:cTn id="7" dur="1" fill="hold"/>
                                        <p:tgtEl>
                                          <p:spTgt spid="2458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4582">
                                            <p:txEl>
                                              <p:pRg st="0" end="0"/>
                                            </p:txEl>
                                          </p:spTgt>
                                        </p:tgtEl>
                                        <p:attrNameLst>
                                          <p:attrName>style.visibility</p:attrName>
                                        </p:attrNameLst>
                                      </p:cBhvr>
                                      <p:to>
                                        <p:strVal val="visible"/>
                                      </p:to>
                                    </p:set>
                                    <p:anim to="" calcmode="lin" valueType="num">
                                      <p:cBhvr>
                                        <p:cTn id="10" dur="1" fill="hold"/>
                                        <p:tgtEl>
                                          <p:spTgt spid="2458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4582">
                                            <p:txEl>
                                              <p:pRg st="2" end="2"/>
                                            </p:txEl>
                                          </p:spTgt>
                                        </p:tgtEl>
                                        <p:attrNameLst>
                                          <p:attrName>style.visibility</p:attrName>
                                        </p:attrNameLst>
                                      </p:cBhvr>
                                      <p:to>
                                        <p:strVal val="visible"/>
                                      </p:to>
                                    </p:set>
                                    <p:anim to="" calcmode="lin" valueType="num">
                                      <p:cBhvr>
                                        <p:cTn id="13" dur="1" fill="hold"/>
                                        <p:tgtEl>
                                          <p:spTgt spid="24582">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4583">
                                            <p:txEl>
                                              <p:pRg st="0" end="0"/>
                                            </p:txEl>
                                          </p:spTgt>
                                        </p:tgtEl>
                                        <p:attrNameLst>
                                          <p:attrName>style.visibility</p:attrName>
                                        </p:attrNameLst>
                                      </p:cBhvr>
                                      <p:to>
                                        <p:strVal val="visible"/>
                                      </p:to>
                                    </p:set>
                                    <p:anim to="" calcmode="lin" valueType="num">
                                      <p:cBhvr>
                                        <p:cTn id="16" dur="1" fill="hold"/>
                                        <p:tgtEl>
                                          <p:spTgt spid="24583">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4580"/>
                                        </p:tgtEl>
                                        <p:attrNameLst>
                                          <p:attrName>style.visibility</p:attrName>
                                        </p:attrNameLst>
                                      </p:cBhvr>
                                      <p:to>
                                        <p:strVal val="visible"/>
                                      </p:to>
                                    </p:set>
                                    <p:anim to="" calcmode="lin" valueType="num">
                                      <p:cBhvr>
                                        <p:cTn id="19" dur="1" fill="hold"/>
                                        <p:tgtEl>
                                          <p:spTgt spid="245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76200"/>
            <a:ext cx="9144000" cy="1143000"/>
          </a:xfrm>
        </p:spPr>
        <p:txBody>
          <a:bodyPr/>
          <a:lstStyle/>
          <a:p>
            <a:pPr eaLnBrk="1" hangingPunct="1"/>
            <a:r>
              <a:rPr lang="en-US" sz="3600" b="1" smtClean="0">
                <a:solidFill>
                  <a:srgbClr val="FF3300"/>
                </a:solidFill>
                <a:latin typeface="Times New Roman" pitchFamily="18" charset="0"/>
              </a:rPr>
              <a:t>Should Nations Pursue National Interests?</a:t>
            </a:r>
          </a:p>
        </p:txBody>
      </p:sp>
      <p:sp>
        <p:nvSpPr>
          <p:cNvPr id="4100" name="Text Box 4"/>
          <p:cNvSpPr txBox="1">
            <a:spLocks noChangeArrowheads="1"/>
          </p:cNvSpPr>
          <p:nvPr/>
        </p:nvSpPr>
        <p:spPr bwMode="auto">
          <a:xfrm>
            <a:off x="0" y="1828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Turn to page 104 of your textbook</a:t>
            </a:r>
          </a:p>
        </p:txBody>
      </p:sp>
      <p:sp>
        <p:nvSpPr>
          <p:cNvPr id="4101" name="Rectangle 5"/>
          <p:cNvSpPr>
            <a:spLocks noChangeArrowheads="1"/>
          </p:cNvSpPr>
          <p:nvPr/>
        </p:nvSpPr>
        <p:spPr bwMode="auto">
          <a:xfrm>
            <a:off x="0" y="3124200"/>
            <a:ext cx="9144000" cy="3378200"/>
          </a:xfrm>
          <a:prstGeom prst="rect">
            <a:avLst/>
          </a:prstGeom>
          <a:noFill/>
          <a:ln w="9525">
            <a:noFill/>
            <a:miter lim="800000"/>
            <a:headEnd/>
            <a:tailEnd/>
          </a:ln>
        </p:spPr>
        <p:txBody>
          <a:bodyPr>
            <a:spAutoFit/>
          </a:bodyPr>
          <a:lstStyle/>
          <a:p>
            <a:pPr algn="ctr"/>
            <a:r>
              <a:rPr lang="en-US" sz="2400" b="1">
                <a:latin typeface="Times New Roman" pitchFamily="18" charset="0"/>
              </a:rPr>
              <a:t>Review </a:t>
            </a:r>
            <a:r>
              <a:rPr lang="en-US" sz="2400" b="1" i="1">
                <a:latin typeface="Times New Roman" pitchFamily="18" charset="0"/>
              </a:rPr>
              <a:t>Related Issue #2</a:t>
            </a:r>
            <a:r>
              <a:rPr lang="en-US" sz="2400" b="1">
                <a:latin typeface="Times New Roman" pitchFamily="18" charset="0"/>
              </a:rPr>
              <a:t> and the four chapters included</a:t>
            </a:r>
          </a:p>
          <a:p>
            <a:pPr algn="ctr"/>
            <a:endParaRPr lang="en-US" sz="2400" b="1">
              <a:latin typeface="Times New Roman" pitchFamily="18" charset="0"/>
            </a:endParaRPr>
          </a:p>
          <a:p>
            <a:pPr algn="ctr"/>
            <a:r>
              <a:rPr lang="en-US" sz="2400" b="1">
                <a:latin typeface="Times New Roman" pitchFamily="18" charset="0"/>
              </a:rPr>
              <a:t>What is the connection between the related issue question, the individual chapter questions and each of the chapter inquiry questions?</a:t>
            </a:r>
          </a:p>
          <a:p>
            <a:pPr algn="ctr"/>
            <a:endParaRPr lang="en-US" sz="2400" b="1">
              <a:latin typeface="Times New Roman" pitchFamily="18" charset="0"/>
            </a:endParaRPr>
          </a:p>
          <a:p>
            <a:pPr algn="ctr"/>
            <a:r>
              <a:rPr lang="en-US" sz="2400" b="1">
                <a:latin typeface="Times New Roman" pitchFamily="18" charset="0"/>
              </a:rPr>
              <a:t>Make a list of words you see on this page that are new to you</a:t>
            </a:r>
          </a:p>
          <a:p>
            <a:pPr algn="ctr"/>
            <a:endParaRPr lang="en-US" sz="2400" b="1">
              <a:latin typeface="Times New Roman" pitchFamily="18" charset="0"/>
            </a:endParaRPr>
          </a:p>
          <a:p>
            <a:pPr algn="ctr"/>
            <a:r>
              <a:rPr lang="en-US" sz="2400" b="1">
                <a:latin typeface="Times New Roman" pitchFamily="18" charset="0"/>
              </a:rPr>
              <a:t>What are some of these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 to="" calcmode="lin" valueType="num">
                                      <p:cBhvr>
                                        <p:cTn id="7" dur="1" fill="hold"/>
                                        <p:tgtEl>
                                          <p:spTgt spid="409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to="" calcmode="lin" valueType="num">
                                      <p:cBhvr>
                                        <p:cTn id="10" dur="1" fill="hold"/>
                                        <p:tgtEl>
                                          <p:spTgt spid="409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0"/>
                                        </p:tgtEl>
                                        <p:attrNameLst>
                                          <p:attrName>style.visibility</p:attrName>
                                        </p:attrNameLst>
                                      </p:cBhvr>
                                      <p:to>
                                        <p:strVal val="visible"/>
                                      </p:to>
                                    </p:set>
                                    <p:anim to="" calcmode="lin" valueType="num">
                                      <p:cBhvr>
                                        <p:cTn id="13" dur="1" fill="hold"/>
                                        <p:tgtEl>
                                          <p:spTgt spid="410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101">
                                            <p:txEl>
                                              <p:pRg st="0" end="0"/>
                                            </p:txEl>
                                          </p:spTgt>
                                        </p:tgtEl>
                                        <p:attrNameLst>
                                          <p:attrName>style.visibility</p:attrName>
                                        </p:attrNameLst>
                                      </p:cBhvr>
                                      <p:to>
                                        <p:strVal val="visible"/>
                                      </p:to>
                                    </p:set>
                                    <p:anim to="" calcmode="lin" valueType="num">
                                      <p:cBhvr>
                                        <p:cTn id="18" dur="1" fill="hold"/>
                                        <p:tgtEl>
                                          <p:spTgt spid="4101">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101">
                                            <p:txEl>
                                              <p:pRg st="2" end="2"/>
                                            </p:txEl>
                                          </p:spTgt>
                                        </p:tgtEl>
                                        <p:attrNameLst>
                                          <p:attrName>style.visibility</p:attrName>
                                        </p:attrNameLst>
                                      </p:cBhvr>
                                      <p:to>
                                        <p:strVal val="visible"/>
                                      </p:to>
                                    </p:set>
                                    <p:anim to="" calcmode="lin" valueType="num">
                                      <p:cBhvr>
                                        <p:cTn id="23" dur="1" fill="hold"/>
                                        <p:tgtEl>
                                          <p:spTgt spid="4101">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101">
                                            <p:txEl>
                                              <p:pRg st="4" end="4"/>
                                            </p:txEl>
                                          </p:spTgt>
                                        </p:tgtEl>
                                        <p:attrNameLst>
                                          <p:attrName>style.visibility</p:attrName>
                                        </p:attrNameLst>
                                      </p:cBhvr>
                                      <p:to>
                                        <p:strVal val="visible"/>
                                      </p:to>
                                    </p:set>
                                    <p:anim to="" calcmode="lin" valueType="num">
                                      <p:cBhvr>
                                        <p:cTn id="28" dur="1" fill="hold"/>
                                        <p:tgtEl>
                                          <p:spTgt spid="4101">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101">
                                            <p:txEl>
                                              <p:pRg st="6" end="6"/>
                                            </p:txEl>
                                          </p:spTgt>
                                        </p:tgtEl>
                                        <p:attrNameLst>
                                          <p:attrName>style.visibility</p:attrName>
                                        </p:attrNameLst>
                                      </p:cBhvr>
                                      <p:to>
                                        <p:strVal val="visible"/>
                                      </p:to>
                                    </p:set>
                                    <p:anim to="" calcmode="lin" valueType="num">
                                      <p:cBhvr>
                                        <p:cTn id="33" dur="1" fill="hold"/>
                                        <p:tgtEl>
                                          <p:spTgt spid="410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5604"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3"/>
                                        </p:tgtEl>
                                        <p:attrNameLst>
                                          <p:attrName>style.visibility</p:attrName>
                                        </p:attrNameLst>
                                      </p:cBhvr>
                                      <p:to>
                                        <p:strVal val="visible"/>
                                      </p:to>
                                    </p:set>
                                    <p:anim to="" calcmode="lin" valueType="num">
                                      <p:cBhvr>
                                        <p:cTn id="7" dur="1" fill="hold"/>
                                        <p:tgtEl>
                                          <p:spTgt spid="2560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5604"/>
                                        </p:tgtEl>
                                        <p:attrNameLst>
                                          <p:attrName>style.visibility</p:attrName>
                                        </p:attrNameLst>
                                      </p:cBhvr>
                                      <p:to>
                                        <p:strVal val="visible"/>
                                      </p:to>
                                    </p:set>
                                    <p:anim to="" calcmode="lin" valueType="num">
                                      <p:cBhvr>
                                        <p:cTn id="10" dur="1" fill="hold"/>
                                        <p:tgtEl>
                                          <p:spTgt spid="2560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 to="" calcmode="lin" valueType="num">
                                      <p:cBhvr>
                                        <p:cTn id="13" dur="1" fill="hold"/>
                                        <p:tgtEl>
                                          <p:spTgt spid="256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descr="I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ChangeArrowheads="1"/>
          </p:cNvSpPr>
          <p:nvPr/>
        </p:nvSpPr>
        <p:spPr bwMode="auto">
          <a:xfrm>
            <a:off x="0" y="1320800"/>
            <a:ext cx="9144000" cy="50038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What are some of our school policies?</a:t>
            </a:r>
          </a:p>
          <a:p>
            <a:pPr algn="ctr">
              <a:spcBef>
                <a:spcPct val="50000"/>
              </a:spcBef>
            </a:pPr>
            <a:endParaRPr lang="en-US" sz="800" b="1" dirty="0">
              <a:latin typeface="Times New Roman" pitchFamily="18" charset="0"/>
            </a:endParaRPr>
          </a:p>
          <a:p>
            <a:pPr algn="ctr">
              <a:spcBef>
                <a:spcPct val="50000"/>
              </a:spcBef>
            </a:pPr>
            <a:r>
              <a:rPr lang="en-US" sz="2000" b="1" dirty="0">
                <a:latin typeface="Times New Roman" pitchFamily="18" charset="0"/>
              </a:rPr>
              <a:t>Read the opening paragraph on page 116</a:t>
            </a:r>
          </a:p>
          <a:p>
            <a:pPr algn="ctr">
              <a:spcBef>
                <a:spcPct val="50000"/>
              </a:spcBef>
            </a:pPr>
            <a:endParaRPr lang="en-US" sz="800" b="1" dirty="0">
              <a:latin typeface="Times New Roman" pitchFamily="18" charset="0"/>
            </a:endParaRPr>
          </a:p>
          <a:p>
            <a:pPr algn="ctr">
              <a:spcBef>
                <a:spcPct val="50000"/>
              </a:spcBef>
            </a:pPr>
            <a:r>
              <a:rPr lang="en-US" sz="2000" b="1" dirty="0">
                <a:solidFill>
                  <a:schemeClr val="accent2"/>
                </a:solidFill>
                <a:latin typeface="Times New Roman" pitchFamily="18" charset="0"/>
              </a:rPr>
              <a:t>Nations, just as schools, have policies to help them make decisions</a:t>
            </a:r>
          </a:p>
          <a:p>
            <a:pPr algn="ctr">
              <a:spcBef>
                <a:spcPct val="50000"/>
              </a:spcBef>
            </a:pPr>
            <a:endParaRPr lang="en-US" sz="800" b="1" dirty="0">
              <a:solidFill>
                <a:schemeClr val="accent2"/>
              </a:solidFill>
              <a:latin typeface="Times New Roman" pitchFamily="18" charset="0"/>
            </a:endParaRPr>
          </a:p>
          <a:p>
            <a:pPr algn="ctr">
              <a:spcBef>
                <a:spcPct val="50000"/>
              </a:spcBef>
            </a:pPr>
            <a:r>
              <a:rPr lang="en-US" sz="2000" b="1" dirty="0">
                <a:latin typeface="Times New Roman" pitchFamily="18" charset="0"/>
              </a:rPr>
              <a:t>Read over the ‘exploding concept’ </a:t>
            </a:r>
            <a:r>
              <a:rPr lang="en-US" sz="2000" b="1" i="1" dirty="0">
                <a:solidFill>
                  <a:schemeClr val="accent2"/>
                </a:solidFill>
                <a:latin typeface="Times New Roman" pitchFamily="18" charset="0"/>
              </a:rPr>
              <a:t>Policy</a:t>
            </a:r>
            <a:r>
              <a:rPr lang="en-US" sz="2000" b="1" dirty="0">
                <a:latin typeface="Times New Roman" pitchFamily="18" charset="0"/>
              </a:rPr>
              <a:t> in the margin and read the rest of the introduction on page 116</a:t>
            </a:r>
          </a:p>
          <a:p>
            <a:pPr algn="ctr">
              <a:spcBef>
                <a:spcPct val="50000"/>
              </a:spcBef>
            </a:pPr>
            <a:endParaRPr lang="en-US" sz="800" b="1" dirty="0">
              <a:latin typeface="Times New Roman" pitchFamily="18" charset="0"/>
            </a:endParaRPr>
          </a:p>
          <a:p>
            <a:pPr algn="ctr">
              <a:spcBef>
                <a:spcPct val="50000"/>
              </a:spcBef>
            </a:pPr>
            <a:r>
              <a:rPr lang="en-US" sz="2000" b="1" dirty="0">
                <a:latin typeface="Times New Roman" pitchFamily="18" charset="0"/>
              </a:rPr>
              <a:t>When complete, create your own ‘exploding concept’ for both </a:t>
            </a:r>
            <a:r>
              <a:rPr lang="en-US" sz="2000" b="1" i="1" dirty="0">
                <a:solidFill>
                  <a:schemeClr val="accent2"/>
                </a:solidFill>
                <a:latin typeface="Times New Roman" pitchFamily="18" charset="0"/>
              </a:rPr>
              <a:t>Domestic Policy</a:t>
            </a:r>
            <a:r>
              <a:rPr lang="en-US" sz="2000" b="1" dirty="0">
                <a:latin typeface="Times New Roman" pitchFamily="18" charset="0"/>
              </a:rPr>
              <a:t> and </a:t>
            </a:r>
            <a:r>
              <a:rPr lang="en-US" sz="2000" b="1" i="1" dirty="0">
                <a:solidFill>
                  <a:schemeClr val="accent2"/>
                </a:solidFill>
                <a:latin typeface="Times New Roman" pitchFamily="18" charset="0"/>
              </a:rPr>
              <a:t>Foreign Policy</a:t>
            </a:r>
          </a:p>
          <a:p>
            <a:pPr algn="ctr">
              <a:spcBef>
                <a:spcPct val="50000"/>
              </a:spcBef>
            </a:pPr>
            <a:endParaRPr lang="en-US" sz="2000" b="1" i="1" dirty="0">
              <a:solidFill>
                <a:schemeClr val="accent2"/>
              </a:solidFill>
              <a:latin typeface="Times New Roman" pitchFamily="18" charset="0"/>
            </a:endParaRPr>
          </a:p>
          <a:p>
            <a:pPr algn="ctr">
              <a:spcBef>
                <a:spcPct val="50000"/>
              </a:spcBef>
            </a:pPr>
            <a:r>
              <a:rPr lang="en-US" sz="2000" b="1" dirty="0">
                <a:latin typeface="Times New Roman" pitchFamily="18" charset="0"/>
              </a:rPr>
              <a:t>Read the rest of page 116</a:t>
            </a:r>
          </a:p>
          <a:p>
            <a:pPr algn="ctr">
              <a:spcBef>
                <a:spcPct val="50000"/>
              </a:spcBef>
            </a:pPr>
            <a:r>
              <a:rPr lang="en-US" sz="2000" b="1" dirty="0">
                <a:latin typeface="Times New Roman" pitchFamily="18" charset="0"/>
              </a:rPr>
              <a:t>Ignore the </a:t>
            </a:r>
            <a:r>
              <a:rPr lang="en-US" sz="2000" b="1" i="1" dirty="0">
                <a:latin typeface="Times New Roman" pitchFamily="18" charset="0"/>
              </a:rPr>
              <a:t>Activity</a:t>
            </a:r>
          </a:p>
        </p:txBody>
      </p:sp>
      <p:sp>
        <p:nvSpPr>
          <p:cNvPr id="30724" name="Text Box 4"/>
          <p:cNvSpPr txBox="1">
            <a:spLocks noChangeArrowheads="1"/>
          </p:cNvSpPr>
          <p:nvPr/>
        </p:nvSpPr>
        <p:spPr bwMode="auto">
          <a:xfrm>
            <a:off x="0" y="76200"/>
            <a:ext cx="9144000"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latin typeface="Times New Roman" pitchFamily="18" charset="0"/>
              </a:rPr>
              <a:t>How Has National Interest Shaped Foreign Policy?</a:t>
            </a:r>
          </a:p>
        </p:txBody>
      </p:sp>
      <p:pic>
        <p:nvPicPr>
          <p:cNvPr id="30728" name="Picture 8"/>
          <p:cNvPicPr>
            <a:picLocks noChangeAspect="1" noChangeArrowheads="1"/>
          </p:cNvPicPr>
          <p:nvPr/>
        </p:nvPicPr>
        <p:blipFill>
          <a:blip r:embed="rId3" cstate="print"/>
          <a:srcRect/>
          <a:stretch>
            <a:fillRect/>
          </a:stretch>
        </p:blipFill>
        <p:spPr bwMode="auto">
          <a:xfrm>
            <a:off x="228600" y="4829175"/>
            <a:ext cx="2514600" cy="172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to="" calcmode="lin" valueType="num">
                                      <p:cBhvr>
                                        <p:cTn id="7" dur="1" fill="hold"/>
                                        <p:tgtEl>
                                          <p:spTgt spid="3072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7"/>
                                        </p:tgtEl>
                                        <p:attrNameLst>
                                          <p:attrName>style.visibility</p:attrName>
                                        </p:attrNameLst>
                                      </p:cBhvr>
                                      <p:to>
                                        <p:strVal val="visible"/>
                                      </p:to>
                                    </p:set>
                                    <p:anim to="" calcmode="lin" valueType="num">
                                      <p:cBhvr>
                                        <p:cTn id="10" dur="1" fill="hold"/>
                                        <p:tgtEl>
                                          <p:spTgt spid="3072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24">
                                            <p:txEl>
                                              <p:pRg st="0" end="0"/>
                                            </p:txEl>
                                          </p:spTgt>
                                        </p:tgtEl>
                                        <p:attrNameLst>
                                          <p:attrName>style.visibility</p:attrName>
                                        </p:attrNameLst>
                                      </p:cBhvr>
                                      <p:to>
                                        <p:strVal val="visible"/>
                                      </p:to>
                                    </p:set>
                                    <p:anim to="" calcmode="lin" valueType="num">
                                      <p:cBhvr>
                                        <p:cTn id="15" dur="1" fill="hold"/>
                                        <p:tgtEl>
                                          <p:spTgt spid="30724">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 to="" calcmode="lin" valueType="num">
                                      <p:cBhvr>
                                        <p:cTn id="18" dur="1" fill="hold"/>
                                        <p:tgtEl>
                                          <p:spTgt spid="3072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 to="" calcmode="lin" valueType="num">
                                      <p:cBhvr>
                                        <p:cTn id="23" dur="1" fill="hold"/>
                                        <p:tgtEl>
                                          <p:spTgt spid="3072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723">
                                            <p:txEl>
                                              <p:pRg st="6" end="6"/>
                                            </p:txEl>
                                          </p:spTgt>
                                        </p:tgtEl>
                                        <p:attrNameLst>
                                          <p:attrName>style.visibility</p:attrName>
                                        </p:attrNameLst>
                                      </p:cBhvr>
                                      <p:to>
                                        <p:strVal val="visible"/>
                                      </p:to>
                                    </p:set>
                                    <p:anim to="" calcmode="lin" valueType="num">
                                      <p:cBhvr>
                                        <p:cTn id="28" dur="1" fill="hold"/>
                                        <p:tgtEl>
                                          <p:spTgt spid="30723">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0728"/>
                                        </p:tgtEl>
                                        <p:attrNameLst>
                                          <p:attrName>style.visibility</p:attrName>
                                        </p:attrNameLst>
                                      </p:cBhvr>
                                      <p:to>
                                        <p:strVal val="visible"/>
                                      </p:to>
                                    </p:set>
                                    <p:anim to="" calcmode="lin" valueType="num">
                                      <p:cBhvr>
                                        <p:cTn id="31" dur="1" fill="hold"/>
                                        <p:tgtEl>
                                          <p:spTgt spid="30728"/>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0723">
                                            <p:txEl>
                                              <p:pRg st="8" end="8"/>
                                            </p:txEl>
                                          </p:spTgt>
                                        </p:tgtEl>
                                        <p:attrNameLst>
                                          <p:attrName>style.visibility</p:attrName>
                                        </p:attrNameLst>
                                      </p:cBhvr>
                                      <p:to>
                                        <p:strVal val="visible"/>
                                      </p:to>
                                    </p:set>
                                    <p:anim to="" calcmode="lin" valueType="num">
                                      <p:cBhvr>
                                        <p:cTn id="36" dur="1" fill="hold"/>
                                        <p:tgtEl>
                                          <p:spTgt spid="30723">
                                            <p:txEl>
                                              <p:pRg st="8" end="8"/>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0723">
                                            <p:txEl>
                                              <p:pRg st="10" end="10"/>
                                            </p:txEl>
                                          </p:spTgt>
                                        </p:tgtEl>
                                        <p:attrNameLst>
                                          <p:attrName>style.visibility</p:attrName>
                                        </p:attrNameLst>
                                      </p:cBhvr>
                                      <p:to>
                                        <p:strVal val="visible"/>
                                      </p:to>
                                    </p:set>
                                    <p:anim to="" calcmode="lin" valueType="num">
                                      <p:cBhvr>
                                        <p:cTn id="41" dur="1" fill="hold"/>
                                        <p:tgtEl>
                                          <p:spTgt spid="30723">
                                            <p:txEl>
                                              <p:pRg st="10" end="10"/>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30723">
                                            <p:txEl>
                                              <p:pRg st="11" end="11"/>
                                            </p:txEl>
                                          </p:spTgt>
                                        </p:tgtEl>
                                        <p:attrNameLst>
                                          <p:attrName>style.visibility</p:attrName>
                                        </p:attrNameLst>
                                      </p:cBhvr>
                                      <p:to>
                                        <p:strVal val="visible"/>
                                      </p:to>
                                    </p:set>
                                    <p:anim to="" calcmode="lin" valueType="num">
                                      <p:cBhvr>
                                        <p:cTn id="44" dur="1" fill="hold"/>
                                        <p:tgtEl>
                                          <p:spTgt spid="3072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91850-004-ED039F1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2227"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Causes of World War One</a:t>
            </a:r>
          </a:p>
        </p:txBody>
      </p:sp>
      <p:sp>
        <p:nvSpPr>
          <p:cNvPr id="52228" name="Text Box 4"/>
          <p:cNvSpPr txBox="1">
            <a:spLocks noChangeArrowheads="1"/>
          </p:cNvSpPr>
          <p:nvPr/>
        </p:nvSpPr>
        <p:spPr bwMode="auto">
          <a:xfrm>
            <a:off x="0" y="1524000"/>
            <a:ext cx="9144000" cy="1965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pages 232 – 237 of the handout</a:t>
            </a:r>
          </a:p>
          <a:p>
            <a:pP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Complete all questions on pages 235 and 237</a:t>
            </a:r>
          </a:p>
          <a:p>
            <a:pPr algn="ctr">
              <a:spcBef>
                <a:spcPct val="50000"/>
              </a:spcBef>
            </a:pPr>
            <a:r>
              <a:rPr lang="en-US" b="1">
                <a:latin typeface="Times New Roman" pitchFamily="18" charset="0"/>
              </a:rPr>
              <a:t>Use the map handout to assist you</a:t>
            </a:r>
          </a:p>
        </p:txBody>
      </p:sp>
      <p:pic>
        <p:nvPicPr>
          <p:cNvPr id="52229" name="Picture 5" descr="Map of countries in the Triple Entente and the Triple Alliance"/>
          <p:cNvPicPr>
            <a:picLocks noChangeAspect="1" noChangeArrowheads="1"/>
          </p:cNvPicPr>
          <p:nvPr/>
        </p:nvPicPr>
        <p:blipFill>
          <a:blip r:embed="rId3" cstate="print"/>
          <a:srcRect/>
          <a:stretch>
            <a:fillRect/>
          </a:stretch>
        </p:blipFill>
        <p:spPr bwMode="auto">
          <a:xfrm>
            <a:off x="2438400" y="3492500"/>
            <a:ext cx="4648200" cy="3289300"/>
          </a:xfrm>
          <a:prstGeom prst="rect">
            <a:avLst/>
          </a:prstGeom>
          <a:noFill/>
          <a:ln w="9525">
            <a:noFill/>
            <a:miter lim="800000"/>
            <a:headEnd/>
            <a:tailEnd/>
          </a:ln>
        </p:spPr>
      </p:pic>
      <p:sp>
        <p:nvSpPr>
          <p:cNvPr id="52230" name="Text Box 6"/>
          <p:cNvSpPr txBox="1">
            <a:spLocks noChangeArrowheads="1"/>
          </p:cNvSpPr>
          <p:nvPr/>
        </p:nvSpPr>
        <p:spPr bwMode="auto">
          <a:xfrm>
            <a:off x="381000" y="4419600"/>
            <a:ext cx="1752600" cy="1100138"/>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The First World War:  </a:t>
            </a:r>
            <a:r>
              <a:rPr lang="en-US" b="1" dirty="0" smtClean="0">
                <a:latin typeface="Times New Roman" pitchFamily="18" charset="0"/>
              </a:rPr>
              <a:t> To </a:t>
            </a:r>
            <a:r>
              <a:rPr lang="en-US" b="1" dirty="0">
                <a:latin typeface="Times New Roman" pitchFamily="18" charset="0"/>
              </a:rPr>
              <a:t>Arms - 1914 </a:t>
            </a:r>
          </a:p>
          <a:p>
            <a:pPr algn="ctr">
              <a:spcBef>
                <a:spcPct val="50000"/>
              </a:spcBef>
            </a:pPr>
            <a:r>
              <a:rPr lang="en-US" sz="800" b="1" dirty="0">
                <a:latin typeface="Times New Roman" pitchFamily="18" charset="0"/>
              </a:rPr>
              <a:t>(35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 to="" calcmode="lin" valueType="num">
                                      <p:cBhvr>
                                        <p:cTn id="7" dur="1" fill="hold"/>
                                        <p:tgtEl>
                                          <p:spTgt spid="522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2227"/>
                                        </p:tgtEl>
                                        <p:attrNameLst>
                                          <p:attrName>style.visibility</p:attrName>
                                        </p:attrNameLst>
                                      </p:cBhvr>
                                      <p:to>
                                        <p:strVal val="visible"/>
                                      </p:to>
                                    </p:set>
                                    <p:anim to="" calcmode="lin" valueType="num">
                                      <p:cBhvr>
                                        <p:cTn id="10" dur="1" fill="hold"/>
                                        <p:tgtEl>
                                          <p:spTgt spid="5222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2228">
                                            <p:txEl>
                                              <p:pRg st="0" end="0"/>
                                            </p:txEl>
                                          </p:spTgt>
                                        </p:tgtEl>
                                        <p:attrNameLst>
                                          <p:attrName>style.visibility</p:attrName>
                                        </p:attrNameLst>
                                      </p:cBhvr>
                                      <p:to>
                                        <p:strVal val="visible"/>
                                      </p:to>
                                    </p:set>
                                    <p:anim to="" calcmode="lin" valueType="num">
                                      <p:cBhvr>
                                        <p:cTn id="15" dur="1" fill="hold"/>
                                        <p:tgtEl>
                                          <p:spTgt spid="52228">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2228">
                                            <p:txEl>
                                              <p:pRg st="2" end="2"/>
                                            </p:txEl>
                                          </p:spTgt>
                                        </p:tgtEl>
                                        <p:attrNameLst>
                                          <p:attrName>style.visibility</p:attrName>
                                        </p:attrNameLst>
                                      </p:cBhvr>
                                      <p:to>
                                        <p:strVal val="visible"/>
                                      </p:to>
                                    </p:set>
                                    <p:anim to="" calcmode="lin" valueType="num">
                                      <p:cBhvr>
                                        <p:cTn id="20" dur="1" fill="hold"/>
                                        <p:tgtEl>
                                          <p:spTgt spid="52228">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52228">
                                            <p:txEl>
                                              <p:pRg st="3" end="3"/>
                                            </p:txEl>
                                          </p:spTgt>
                                        </p:tgtEl>
                                        <p:attrNameLst>
                                          <p:attrName>style.visibility</p:attrName>
                                        </p:attrNameLst>
                                      </p:cBhvr>
                                      <p:to>
                                        <p:strVal val="visible"/>
                                      </p:to>
                                    </p:set>
                                    <p:anim to="" calcmode="lin" valueType="num">
                                      <p:cBhvr>
                                        <p:cTn id="23" dur="1" fill="hold"/>
                                        <p:tgtEl>
                                          <p:spTgt spid="52228">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2229"/>
                                        </p:tgtEl>
                                        <p:attrNameLst>
                                          <p:attrName>style.visibility</p:attrName>
                                        </p:attrNameLst>
                                      </p:cBhvr>
                                      <p:to>
                                        <p:strVal val="visible"/>
                                      </p:to>
                                    </p:set>
                                    <p:anim to="" calcmode="lin" valueType="num">
                                      <p:cBhvr>
                                        <p:cTn id="26" dur="1" fill="hold"/>
                                        <p:tgtEl>
                                          <p:spTgt spid="5222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2230">
                                            <p:txEl>
                                              <p:pRg st="0" end="0"/>
                                            </p:txEl>
                                          </p:spTgt>
                                        </p:tgtEl>
                                        <p:attrNameLst>
                                          <p:attrName>style.visibility</p:attrName>
                                        </p:attrNameLst>
                                      </p:cBhvr>
                                      <p:to>
                                        <p:strVal val="visible"/>
                                      </p:to>
                                    </p:set>
                                    <p:anim to="" calcmode="lin" valueType="num">
                                      <p:cBhvr>
                                        <p:cTn id="31" dur="1" fill="hold"/>
                                        <p:tgtEl>
                                          <p:spTgt spid="52230">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52230">
                                            <p:txEl>
                                              <p:pRg st="1" end="1"/>
                                            </p:txEl>
                                          </p:spTgt>
                                        </p:tgtEl>
                                        <p:attrNameLst>
                                          <p:attrName>style.visibility</p:attrName>
                                        </p:attrNameLst>
                                      </p:cBhvr>
                                      <p:to>
                                        <p:strVal val="visible"/>
                                      </p:to>
                                    </p:set>
                                    <p:anim to="" calcmode="lin" valueType="num">
                                      <p:cBhvr>
                                        <p:cTn id="34" dur="1" fill="hold"/>
                                        <p:tgtEl>
                                          <p:spTgt spid="5223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24579" name="Rectangle 3"/>
          <p:cNvSpPr>
            <a:spLocks noChangeArrowheads="1"/>
          </p:cNvSpPr>
          <p:nvPr/>
        </p:nvSpPr>
        <p:spPr bwMode="auto">
          <a:xfrm>
            <a:off x="1447800" y="0"/>
            <a:ext cx="6172200" cy="579438"/>
          </a:xfrm>
          <a:prstGeom prst="rect">
            <a:avLst/>
          </a:prstGeom>
          <a:noFill/>
          <a:ln w="9525">
            <a:noFill/>
            <a:miter lim="800000"/>
            <a:headEnd/>
            <a:tailEnd/>
          </a:ln>
        </p:spPr>
        <p:txBody>
          <a:bodyPr>
            <a:spAutoFit/>
          </a:bodyPr>
          <a:lstStyle/>
          <a:p>
            <a:pPr algn="ctr"/>
            <a:r>
              <a:rPr lang="en-US" sz="3200" b="1" dirty="0">
                <a:latin typeface="Times New Roman" pitchFamily="18" charset="0"/>
                <a:cs typeface="Times New Roman" pitchFamily="18" charset="0"/>
                <a:hlinkClick r:id="rId3"/>
              </a:rPr>
              <a:t>Causes of World War I</a:t>
            </a:r>
            <a:r>
              <a:rPr lang="en-US" sz="3200" b="1" dirty="0">
                <a:latin typeface="Times New Roman" pitchFamily="18" charset="0"/>
                <a:cs typeface="Times New Roman" pitchFamily="18" charset="0"/>
              </a:rPr>
              <a:t> -</a:t>
            </a:r>
          </a:p>
        </p:txBody>
      </p:sp>
      <p:sp>
        <p:nvSpPr>
          <p:cNvPr id="39940" name="Rectangle 4"/>
          <p:cNvSpPr>
            <a:spLocks noChangeArrowheads="1"/>
          </p:cNvSpPr>
          <p:nvPr/>
        </p:nvSpPr>
        <p:spPr bwMode="auto">
          <a:xfrm>
            <a:off x="1447800" y="736600"/>
            <a:ext cx="609600" cy="5576911"/>
          </a:xfrm>
          <a:prstGeom prst="rect">
            <a:avLst/>
          </a:prstGeom>
          <a:noFill/>
          <a:ln w="9525">
            <a:noFill/>
            <a:miter lim="800000"/>
            <a:headEnd/>
            <a:tailEnd/>
          </a:ln>
        </p:spPr>
        <p:txBody>
          <a:bodyPr>
            <a:spAutoFit/>
          </a:bodyPr>
          <a:lstStyle/>
          <a:p>
            <a:pPr>
              <a:lnSpc>
                <a:spcPct val="90000"/>
              </a:lnSpc>
            </a:pPr>
            <a:r>
              <a:rPr lang="en-US" sz="4400" b="1" dirty="0">
                <a:solidFill>
                  <a:srgbClr val="CC3300"/>
                </a:solidFill>
                <a:latin typeface="Times New Roman" pitchFamily="18" charset="0"/>
                <a:cs typeface="Times New Roman" pitchFamily="18" charset="0"/>
              </a:rPr>
              <a:t>M</a:t>
            </a:r>
          </a:p>
          <a:p>
            <a:pPr>
              <a:lnSpc>
                <a:spcPct val="90000"/>
              </a:lnSpc>
            </a:pPr>
            <a:endParaRPr lang="en-US" sz="4400" b="1" dirty="0">
              <a:solidFill>
                <a:srgbClr val="CC3300"/>
              </a:solidFill>
              <a:latin typeface="Times New Roman" pitchFamily="18" charset="0"/>
              <a:cs typeface="Times New Roman" pitchFamily="18" charset="0"/>
            </a:endParaRPr>
          </a:p>
          <a:p>
            <a:pPr>
              <a:lnSpc>
                <a:spcPct val="90000"/>
              </a:lnSpc>
            </a:pPr>
            <a:r>
              <a:rPr lang="en-US" sz="4400" b="1" dirty="0">
                <a:solidFill>
                  <a:srgbClr val="006600"/>
                </a:solidFill>
                <a:latin typeface="Times New Roman" pitchFamily="18" charset="0"/>
                <a:cs typeface="Times New Roman" pitchFamily="18" charset="0"/>
              </a:rPr>
              <a:t>A</a:t>
            </a:r>
          </a:p>
          <a:p>
            <a:pPr>
              <a:lnSpc>
                <a:spcPct val="90000"/>
              </a:lnSpc>
            </a:pPr>
            <a:endParaRPr lang="en-US" sz="4400" b="1" dirty="0">
              <a:solidFill>
                <a:srgbClr val="006600"/>
              </a:solidFill>
              <a:latin typeface="Times New Roman" pitchFamily="18" charset="0"/>
              <a:cs typeface="Times New Roman" pitchFamily="18" charset="0"/>
            </a:endParaRPr>
          </a:p>
          <a:p>
            <a:pPr>
              <a:lnSpc>
                <a:spcPct val="90000"/>
              </a:lnSpc>
            </a:pPr>
            <a:r>
              <a:rPr lang="en-US" sz="4400" b="1" dirty="0">
                <a:solidFill>
                  <a:srgbClr val="0000CC"/>
                </a:solidFill>
                <a:latin typeface="Times New Roman" pitchFamily="18" charset="0"/>
                <a:cs typeface="Times New Roman" pitchFamily="18" charset="0"/>
              </a:rPr>
              <a:t>N</a:t>
            </a:r>
          </a:p>
          <a:p>
            <a:pPr>
              <a:lnSpc>
                <a:spcPct val="90000"/>
              </a:lnSpc>
            </a:pPr>
            <a:endParaRPr lang="en-US" sz="4400" b="1" dirty="0">
              <a:solidFill>
                <a:srgbClr val="0000CC"/>
              </a:solidFill>
              <a:latin typeface="Times New Roman" pitchFamily="18" charset="0"/>
              <a:cs typeface="Times New Roman" pitchFamily="18" charset="0"/>
            </a:endParaRPr>
          </a:p>
          <a:p>
            <a:pPr>
              <a:lnSpc>
                <a:spcPct val="90000"/>
              </a:lnSpc>
            </a:pPr>
            <a:r>
              <a:rPr lang="en-US" sz="4400" b="1" dirty="0">
                <a:solidFill>
                  <a:srgbClr val="9900CC"/>
                </a:solidFill>
                <a:latin typeface="Times New Roman" pitchFamily="18" charset="0"/>
                <a:cs typeface="Times New Roman" pitchFamily="18" charset="0"/>
              </a:rPr>
              <a:t>I</a:t>
            </a:r>
          </a:p>
          <a:p>
            <a:pPr>
              <a:lnSpc>
                <a:spcPct val="90000"/>
              </a:lnSpc>
            </a:pPr>
            <a:endParaRPr lang="en-US" sz="4400" b="1" dirty="0">
              <a:solidFill>
                <a:srgbClr val="9900CC"/>
              </a:solidFill>
              <a:latin typeface="Times New Roman" pitchFamily="18" charset="0"/>
              <a:cs typeface="Times New Roman" pitchFamily="18" charset="0"/>
            </a:endParaRPr>
          </a:p>
          <a:p>
            <a:pPr>
              <a:lnSpc>
                <a:spcPct val="90000"/>
              </a:lnSpc>
            </a:pPr>
            <a:r>
              <a:rPr lang="en-US" sz="4400" b="1" dirty="0">
                <a:solidFill>
                  <a:srgbClr val="663300"/>
                </a:solidFill>
                <a:latin typeface="Times New Roman" pitchFamily="18" charset="0"/>
                <a:cs typeface="Times New Roman" pitchFamily="18" charset="0"/>
              </a:rPr>
              <a:t>A</a:t>
            </a:r>
          </a:p>
        </p:txBody>
      </p:sp>
      <p:sp>
        <p:nvSpPr>
          <p:cNvPr id="39941" name="Text Box 5"/>
          <p:cNvSpPr txBox="1">
            <a:spLocks noChangeArrowheads="1"/>
          </p:cNvSpPr>
          <p:nvPr/>
        </p:nvSpPr>
        <p:spPr bwMode="auto">
          <a:xfrm>
            <a:off x="1981200" y="838200"/>
            <a:ext cx="7162800" cy="946150"/>
          </a:xfrm>
          <a:prstGeom prst="rect">
            <a:avLst/>
          </a:prstGeom>
          <a:noFill/>
          <a:ln w="9525">
            <a:noFill/>
            <a:miter lim="800000"/>
            <a:headEnd/>
            <a:tailEnd/>
          </a:ln>
        </p:spPr>
        <p:txBody>
          <a:bodyPr>
            <a:spAutoFit/>
          </a:bodyPr>
          <a:lstStyle/>
          <a:p>
            <a:pPr>
              <a:spcBef>
                <a:spcPct val="50000"/>
              </a:spcBef>
            </a:pPr>
            <a:r>
              <a:rPr lang="en-US" sz="2800" b="1" i="1" dirty="0" err="1">
                <a:latin typeface="Times New Roman" pitchFamily="18" charset="0"/>
                <a:cs typeface="Times New Roman" pitchFamily="18" charset="0"/>
                <a:hlinkClick r:id="rId4"/>
              </a:rPr>
              <a:t>ilitarism</a:t>
            </a:r>
            <a:r>
              <a:rPr lang="en-US" sz="2800" b="1" dirty="0">
                <a:latin typeface="Times New Roman" pitchFamily="18" charset="0"/>
                <a:cs typeface="Times New Roman" pitchFamily="18" charset="0"/>
                <a:hlinkClick r:id="rId4"/>
              </a:rPr>
              <a:t> </a:t>
            </a:r>
            <a:r>
              <a:rPr lang="en-US" sz="2800" b="1" dirty="0">
                <a:latin typeface="Times New Roman" pitchFamily="18" charset="0"/>
                <a:cs typeface="Times New Roman" pitchFamily="18" charset="0"/>
              </a:rPr>
              <a:t>– policy of building up strong military forces to prepare for war </a:t>
            </a:r>
          </a:p>
        </p:txBody>
      </p:sp>
      <p:sp>
        <p:nvSpPr>
          <p:cNvPr id="39942" name="Rectangle 6"/>
          <p:cNvSpPr>
            <a:spLocks noChangeArrowheads="1"/>
          </p:cNvSpPr>
          <p:nvPr/>
        </p:nvSpPr>
        <p:spPr bwMode="auto">
          <a:xfrm>
            <a:off x="1828800" y="2057400"/>
            <a:ext cx="7315200" cy="946150"/>
          </a:xfrm>
          <a:prstGeom prst="rect">
            <a:avLst/>
          </a:prstGeom>
          <a:noFill/>
          <a:ln w="9525">
            <a:noFill/>
            <a:miter lim="800000"/>
            <a:headEnd/>
            <a:tailEnd/>
          </a:ln>
        </p:spPr>
        <p:txBody>
          <a:bodyPr anchor="ctr">
            <a:spAutoFit/>
          </a:bodyPr>
          <a:lstStyle/>
          <a:p>
            <a:r>
              <a:rPr lang="en-US" sz="2800" b="1" i="1" dirty="0" err="1">
                <a:latin typeface="Times New Roman" pitchFamily="18" charset="0"/>
                <a:cs typeface="Times New Roman" pitchFamily="18" charset="0"/>
                <a:hlinkClick r:id="rId5"/>
              </a:rPr>
              <a:t>lliances</a:t>
            </a:r>
            <a:r>
              <a:rPr lang="en-US" sz="2800" b="1" i="1" dirty="0">
                <a:latin typeface="Times New Roman" pitchFamily="18" charset="0"/>
                <a:cs typeface="Times New Roman" pitchFamily="18" charset="0"/>
              </a:rPr>
              <a:t> - </a:t>
            </a:r>
            <a:r>
              <a:rPr lang="en-US" sz="2800" b="1" dirty="0">
                <a:latin typeface="Times New Roman" pitchFamily="18" charset="0"/>
                <a:cs typeface="Times New Roman" pitchFamily="18" charset="0"/>
              </a:rPr>
              <a:t>agreements between nations to aid and protect one another</a:t>
            </a:r>
            <a:r>
              <a:rPr lang="en-US" b="1" dirty="0">
                <a:latin typeface="Times New Roman" pitchFamily="18" charset="0"/>
                <a:cs typeface="Times New Roman" pitchFamily="18" charset="0"/>
              </a:rPr>
              <a:t> </a:t>
            </a:r>
          </a:p>
        </p:txBody>
      </p:sp>
      <p:sp>
        <p:nvSpPr>
          <p:cNvPr id="39943" name="Rectangle 7"/>
          <p:cNvSpPr>
            <a:spLocks noChangeArrowheads="1"/>
          </p:cNvSpPr>
          <p:nvPr/>
        </p:nvSpPr>
        <p:spPr bwMode="auto">
          <a:xfrm>
            <a:off x="1828800" y="3321050"/>
            <a:ext cx="7315200" cy="946150"/>
          </a:xfrm>
          <a:prstGeom prst="rect">
            <a:avLst/>
          </a:prstGeom>
          <a:noFill/>
          <a:ln w="9525">
            <a:noFill/>
            <a:miter lim="800000"/>
            <a:headEnd/>
            <a:tailEnd/>
          </a:ln>
        </p:spPr>
        <p:txBody>
          <a:bodyPr anchor="ctr">
            <a:spAutoFit/>
          </a:bodyPr>
          <a:lstStyle/>
          <a:p>
            <a:r>
              <a:rPr lang="en-US" sz="2800" b="1" i="1" dirty="0" err="1">
                <a:latin typeface="Times New Roman" pitchFamily="18" charset="0"/>
                <a:cs typeface="Times New Roman" pitchFamily="18" charset="0"/>
                <a:hlinkClick r:id="rId6"/>
              </a:rPr>
              <a:t>ationalism</a:t>
            </a:r>
            <a:r>
              <a:rPr lang="en-US" sz="2800" b="1" dirty="0">
                <a:latin typeface="Times New Roman" pitchFamily="18" charset="0"/>
                <a:cs typeface="Times New Roman" pitchFamily="18" charset="0"/>
              </a:rPr>
              <a:t> – pride in or devotion to one’s country</a:t>
            </a:r>
            <a:r>
              <a:rPr lang="en-US" b="1" dirty="0">
                <a:latin typeface="Times New Roman" pitchFamily="18" charset="0"/>
                <a:cs typeface="Times New Roman" pitchFamily="18" charset="0"/>
              </a:rPr>
              <a:t> </a:t>
            </a:r>
          </a:p>
        </p:txBody>
      </p:sp>
      <p:sp>
        <p:nvSpPr>
          <p:cNvPr id="39944" name="Rectangle 8"/>
          <p:cNvSpPr>
            <a:spLocks noChangeArrowheads="1"/>
          </p:cNvSpPr>
          <p:nvPr/>
        </p:nvSpPr>
        <p:spPr bwMode="auto">
          <a:xfrm>
            <a:off x="1676400" y="4495800"/>
            <a:ext cx="7467600" cy="946150"/>
          </a:xfrm>
          <a:prstGeom prst="rect">
            <a:avLst/>
          </a:prstGeom>
          <a:noFill/>
          <a:ln w="9525">
            <a:noFill/>
            <a:miter lim="800000"/>
            <a:headEnd/>
            <a:tailEnd/>
          </a:ln>
        </p:spPr>
        <p:txBody>
          <a:bodyPr anchor="ctr">
            <a:spAutoFit/>
          </a:bodyPr>
          <a:lstStyle/>
          <a:p>
            <a:r>
              <a:rPr lang="en-US" sz="2800" b="1" i="1" dirty="0" err="1">
                <a:latin typeface="Times New Roman" pitchFamily="18" charset="0"/>
                <a:cs typeface="Times New Roman" pitchFamily="18" charset="0"/>
                <a:hlinkClick r:id="rId7"/>
              </a:rPr>
              <a:t>mperialism</a:t>
            </a:r>
            <a:r>
              <a:rPr lang="en-US" sz="2800" b="1" i="1" dirty="0">
                <a:latin typeface="Times New Roman" pitchFamily="18" charset="0"/>
                <a:cs typeface="Times New Roman" pitchFamily="18" charset="0"/>
                <a:hlinkClick r:id="rId7"/>
              </a:rPr>
              <a:t> </a:t>
            </a:r>
            <a:r>
              <a:rPr lang="en-US" sz="2800" b="1" dirty="0">
                <a:latin typeface="Times New Roman" pitchFamily="18" charset="0"/>
                <a:cs typeface="Times New Roman" pitchFamily="18" charset="0"/>
              </a:rPr>
              <a:t>– when one country takes over another country economically and politically</a:t>
            </a:r>
            <a:endParaRPr lang="en-US" b="1" dirty="0">
              <a:latin typeface="Times New Roman" pitchFamily="18" charset="0"/>
              <a:cs typeface="Times New Roman" pitchFamily="18" charset="0"/>
            </a:endParaRPr>
          </a:p>
        </p:txBody>
      </p:sp>
      <p:sp>
        <p:nvSpPr>
          <p:cNvPr id="39945" name="Rectangle 9"/>
          <p:cNvSpPr>
            <a:spLocks noChangeArrowheads="1"/>
          </p:cNvSpPr>
          <p:nvPr/>
        </p:nvSpPr>
        <p:spPr bwMode="auto">
          <a:xfrm>
            <a:off x="1828800" y="5638800"/>
            <a:ext cx="7315200" cy="946150"/>
          </a:xfrm>
          <a:prstGeom prst="rect">
            <a:avLst/>
          </a:prstGeom>
          <a:noFill/>
          <a:ln w="9525">
            <a:noFill/>
            <a:miter lim="800000"/>
            <a:headEnd/>
            <a:tailEnd/>
          </a:ln>
        </p:spPr>
        <p:txBody>
          <a:bodyPr anchor="ctr">
            <a:spAutoFit/>
          </a:bodyPr>
          <a:lstStyle/>
          <a:p>
            <a:r>
              <a:rPr lang="en-US" sz="2800" b="1" i="1" dirty="0" err="1">
                <a:latin typeface="Times New Roman" pitchFamily="18" charset="0"/>
                <a:cs typeface="Times New Roman" pitchFamily="18" charset="0"/>
                <a:hlinkClick r:id="rId8"/>
              </a:rPr>
              <a:t>ssassination</a:t>
            </a:r>
            <a:r>
              <a:rPr lang="en-US" sz="2800" b="1" dirty="0">
                <a:latin typeface="Times New Roman" pitchFamily="18" charset="0"/>
                <a:cs typeface="Times New Roman" pitchFamily="18" charset="0"/>
              </a:rPr>
              <a:t> – murder of Austrian Archduke Franz Ferdinand</a:t>
            </a:r>
            <a:endParaRPr lang="en-US" b="1" dirty="0">
              <a:latin typeface="Times New Roman" pitchFamily="18" charset="0"/>
              <a:cs typeface="Times New Roman" pitchFamily="18" charset="0"/>
            </a:endParaRPr>
          </a:p>
        </p:txBody>
      </p:sp>
      <p:sp>
        <p:nvSpPr>
          <p:cNvPr id="39946" name="Text Box 10"/>
          <p:cNvSpPr txBox="1">
            <a:spLocks noChangeArrowheads="1"/>
          </p:cNvSpPr>
          <p:nvPr/>
        </p:nvSpPr>
        <p:spPr bwMode="auto">
          <a:xfrm>
            <a:off x="6629400" y="0"/>
            <a:ext cx="16764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CC3300"/>
                </a:solidFill>
                <a:latin typeface="Times New Roman" pitchFamily="18" charset="0"/>
                <a:cs typeface="Times New Roman" pitchFamily="18" charset="0"/>
              </a:rPr>
              <a:t>M</a:t>
            </a:r>
            <a:r>
              <a:rPr lang="en-US" sz="3200" b="1" dirty="0">
                <a:solidFill>
                  <a:srgbClr val="006600"/>
                </a:solidFill>
                <a:latin typeface="Times New Roman" pitchFamily="18" charset="0"/>
                <a:cs typeface="Times New Roman" pitchFamily="18" charset="0"/>
              </a:rPr>
              <a:t>A</a:t>
            </a:r>
            <a:r>
              <a:rPr lang="en-US" sz="3200" b="1" dirty="0">
                <a:solidFill>
                  <a:srgbClr val="0000CC"/>
                </a:solidFill>
                <a:latin typeface="Times New Roman" pitchFamily="18" charset="0"/>
                <a:cs typeface="Times New Roman" pitchFamily="18" charset="0"/>
              </a:rPr>
              <a:t>N</a:t>
            </a:r>
            <a:r>
              <a:rPr lang="en-US" sz="3200" b="1" dirty="0">
                <a:solidFill>
                  <a:srgbClr val="CC0066"/>
                </a:solidFill>
                <a:latin typeface="Times New Roman" pitchFamily="18" charset="0"/>
                <a:cs typeface="Times New Roman" pitchFamily="18" charset="0"/>
              </a:rPr>
              <a:t>I</a:t>
            </a:r>
            <a:r>
              <a:rPr lang="en-US" sz="3200" b="1" dirty="0">
                <a:solidFill>
                  <a:srgbClr val="663300"/>
                </a:solidFill>
                <a:latin typeface="Times New Roman" pitchFamily="18" charset="0"/>
                <a:cs typeface="Times New Roman"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9946">
                                            <p:txEl>
                                              <p:pRg st="0" end="0"/>
                                            </p:txEl>
                                          </p:spTgt>
                                        </p:tgtEl>
                                        <p:attrNameLst>
                                          <p:attrName>style.visibility</p:attrName>
                                        </p:attrNameLst>
                                      </p:cBhvr>
                                      <p:to>
                                        <p:strVal val="visible"/>
                                      </p:to>
                                    </p:set>
                                    <p:anim calcmode="discrete" valueType="clr">
                                      <p:cBhvr override="childStyle">
                                        <p:cTn id="7" dur="2000"/>
                                        <p:tgtEl>
                                          <p:spTgt spid="399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0"/>
                                        <p:tgtEl>
                                          <p:spTgt spid="39946">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3994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wipe(up)">
                                      <p:cBhvr>
                                        <p:cTn id="14" dur="2000"/>
                                        <p:tgtEl>
                                          <p:spTgt spid="3994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blinds(horizontal)">
                                      <p:cBhvr>
                                        <p:cTn id="19" dur="500"/>
                                        <p:tgtEl>
                                          <p:spTgt spid="3994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9942"/>
                                        </p:tgtEl>
                                        <p:attrNameLst>
                                          <p:attrName>style.visibility</p:attrName>
                                        </p:attrNameLst>
                                      </p:cBhvr>
                                      <p:to>
                                        <p:strVal val="visible"/>
                                      </p:to>
                                    </p:set>
                                    <p:animEffect transition="in" filter="box(in)">
                                      <p:cBhvr>
                                        <p:cTn id="24" dur="500"/>
                                        <p:tgtEl>
                                          <p:spTgt spid="3994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943"/>
                                        </p:tgtEl>
                                        <p:attrNameLst>
                                          <p:attrName>style.visibility</p:attrName>
                                        </p:attrNameLst>
                                      </p:cBhvr>
                                      <p:to>
                                        <p:strVal val="visible"/>
                                      </p:to>
                                    </p:set>
                                    <p:animEffect transition="in" filter="checkerboard(across)">
                                      <p:cBhvr>
                                        <p:cTn id="29" dur="500"/>
                                        <p:tgtEl>
                                          <p:spTgt spid="39943"/>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9944"/>
                                        </p:tgtEl>
                                        <p:attrNameLst>
                                          <p:attrName>style.visibility</p:attrName>
                                        </p:attrNameLst>
                                      </p:cBhvr>
                                      <p:to>
                                        <p:strVal val="visible"/>
                                      </p:to>
                                    </p:set>
                                    <p:anim calcmode="lin" valueType="num">
                                      <p:cBhvr>
                                        <p:cTn id="34" dur="500" fill="hold"/>
                                        <p:tgtEl>
                                          <p:spTgt spid="39944"/>
                                        </p:tgtEl>
                                        <p:attrNameLst>
                                          <p:attrName>ppt_w</p:attrName>
                                        </p:attrNameLst>
                                      </p:cBhvr>
                                      <p:tavLst>
                                        <p:tav tm="0">
                                          <p:val>
                                            <p:strVal val="#ppt_w*0.05"/>
                                          </p:val>
                                        </p:tav>
                                        <p:tav tm="100000">
                                          <p:val>
                                            <p:strVal val="#ppt_w"/>
                                          </p:val>
                                        </p:tav>
                                      </p:tavLst>
                                    </p:anim>
                                    <p:anim calcmode="lin" valueType="num">
                                      <p:cBhvr>
                                        <p:cTn id="35" dur="500" fill="hold"/>
                                        <p:tgtEl>
                                          <p:spTgt spid="39944"/>
                                        </p:tgtEl>
                                        <p:attrNameLst>
                                          <p:attrName>ppt_h</p:attrName>
                                        </p:attrNameLst>
                                      </p:cBhvr>
                                      <p:tavLst>
                                        <p:tav tm="0">
                                          <p:val>
                                            <p:strVal val="#ppt_h"/>
                                          </p:val>
                                        </p:tav>
                                        <p:tav tm="100000">
                                          <p:val>
                                            <p:strVal val="#ppt_h"/>
                                          </p:val>
                                        </p:tav>
                                      </p:tavLst>
                                    </p:anim>
                                    <p:anim calcmode="lin" valueType="num">
                                      <p:cBhvr>
                                        <p:cTn id="36" dur="500" fill="hold"/>
                                        <p:tgtEl>
                                          <p:spTgt spid="39944"/>
                                        </p:tgtEl>
                                        <p:attrNameLst>
                                          <p:attrName>ppt_x</p:attrName>
                                        </p:attrNameLst>
                                      </p:cBhvr>
                                      <p:tavLst>
                                        <p:tav tm="0">
                                          <p:val>
                                            <p:strVal val="#ppt_x-.2"/>
                                          </p:val>
                                        </p:tav>
                                        <p:tav tm="100000">
                                          <p:val>
                                            <p:strVal val="#ppt_x"/>
                                          </p:val>
                                        </p:tav>
                                      </p:tavLst>
                                    </p:anim>
                                    <p:anim calcmode="lin" valueType="num">
                                      <p:cBhvr>
                                        <p:cTn id="37" dur="500" fill="hold"/>
                                        <p:tgtEl>
                                          <p:spTgt spid="39944"/>
                                        </p:tgtEl>
                                        <p:attrNameLst>
                                          <p:attrName>ppt_y</p:attrName>
                                        </p:attrNameLst>
                                      </p:cBhvr>
                                      <p:tavLst>
                                        <p:tav tm="0">
                                          <p:val>
                                            <p:strVal val="#ppt_y"/>
                                          </p:val>
                                        </p:tav>
                                        <p:tav tm="100000">
                                          <p:val>
                                            <p:strVal val="#ppt_y"/>
                                          </p:val>
                                        </p:tav>
                                      </p:tavLst>
                                    </p:anim>
                                    <p:animEffect transition="in" filter="fade">
                                      <p:cBhvr>
                                        <p:cTn id="38" dur="500"/>
                                        <p:tgtEl>
                                          <p:spTgt spid="3994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9945"/>
                                        </p:tgtEl>
                                        <p:attrNameLst>
                                          <p:attrName>style.visibility</p:attrName>
                                        </p:attrNameLst>
                                      </p:cBhvr>
                                      <p:to>
                                        <p:strVal val="visible"/>
                                      </p:to>
                                    </p:set>
                                    <p:anim calcmode="lin" valueType="num">
                                      <p:cBhvr>
                                        <p:cTn id="43" dur="250" decel="50000" fill="hold">
                                          <p:stCondLst>
                                            <p:cond delay="0"/>
                                          </p:stCondLst>
                                        </p:cTn>
                                        <p:tgtEl>
                                          <p:spTgt spid="39945"/>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9945"/>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9945"/>
                                        </p:tgtEl>
                                        <p:attrNameLst>
                                          <p:attrName>ppt_w</p:attrName>
                                        </p:attrNameLst>
                                      </p:cBhvr>
                                      <p:tavLst>
                                        <p:tav tm="0">
                                          <p:val>
                                            <p:strVal val="#ppt_w*.05"/>
                                          </p:val>
                                        </p:tav>
                                        <p:tav tm="100000">
                                          <p:val>
                                            <p:strVal val="#ppt_w"/>
                                          </p:val>
                                        </p:tav>
                                      </p:tavLst>
                                    </p:anim>
                                    <p:anim calcmode="lin" valueType="num">
                                      <p:cBhvr>
                                        <p:cTn id="46" dur="500" fill="hold"/>
                                        <p:tgtEl>
                                          <p:spTgt spid="39945"/>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9945"/>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9945"/>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9945"/>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P spid="399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p:cNvGraphicFramePr>
            <a:graphicFrameLocks noGrp="1"/>
          </p:cNvGraphicFramePr>
          <p:nvPr>
            <p:ph sz="half" idx="2"/>
          </p:nvPr>
        </p:nvGraphicFramePr>
        <p:xfrm>
          <a:off x="1447800" y="3843338"/>
          <a:ext cx="7696200" cy="3017520"/>
        </p:xfrm>
        <a:graphic>
          <a:graphicData uri="http://schemas.openxmlformats.org/drawingml/2006/table">
            <a:tbl>
              <a:tblPr/>
              <a:tblGrid>
                <a:gridCol w="2308225"/>
                <a:gridCol w="5387975"/>
              </a:tblGrid>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E61F0A"/>
                          </a:solidFill>
                          <a:effectLst/>
                          <a:latin typeface="Times New Roman" pitchFamily="18" charset="0"/>
                        </a:rPr>
                        <a:t>1910-1914 Increase in Defense Expenditures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67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France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Britain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Russia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Germany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2006" name="Text Box 22"/>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CC3300"/>
                </a:solidFill>
                <a:latin typeface="Times New Roman" pitchFamily="18" charset="0"/>
                <a:cs typeface="Times New Roman" pitchFamily="18" charset="0"/>
              </a:rPr>
              <a:t> </a:t>
            </a:r>
            <a:r>
              <a:rPr lang="en-US" sz="4800" b="1" dirty="0">
                <a:solidFill>
                  <a:srgbClr val="CC3300"/>
                </a:solidFill>
                <a:latin typeface="Times New Roman" pitchFamily="18" charset="0"/>
                <a:cs typeface="Times New Roman" pitchFamily="18" charset="0"/>
              </a:rPr>
              <a:t>M</a:t>
            </a:r>
            <a:r>
              <a:rPr lang="en-US" sz="3600" dirty="0">
                <a:solidFill>
                  <a:srgbClr val="CC3300"/>
                </a:solidFill>
                <a:latin typeface="Times New Roman" pitchFamily="18" charset="0"/>
                <a:cs typeface="Times New Roman" pitchFamily="18" charset="0"/>
              </a:rPr>
              <a:t>ilitarism</a:t>
            </a:r>
          </a:p>
        </p:txBody>
      </p:sp>
      <p:graphicFrame>
        <p:nvGraphicFramePr>
          <p:cNvPr id="42007" name="Group 23"/>
          <p:cNvGraphicFramePr>
            <a:graphicFrameLocks noGrp="1"/>
          </p:cNvGraphicFramePr>
          <p:nvPr>
            <p:ph sz="half" idx="1"/>
          </p:nvPr>
        </p:nvGraphicFramePr>
        <p:xfrm>
          <a:off x="1524000" y="2362200"/>
          <a:ext cx="7620000" cy="1100773"/>
        </p:xfrm>
        <a:graphic>
          <a:graphicData uri="http://schemas.openxmlformats.org/drawingml/2006/table">
            <a:tbl>
              <a:tblPr/>
              <a:tblGrid>
                <a:gridCol w="1270000"/>
                <a:gridCol w="1270000"/>
                <a:gridCol w="1270000"/>
                <a:gridCol w="1270000"/>
                <a:gridCol w="1270000"/>
                <a:gridCol w="1270000"/>
              </a:tblGrid>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E61F0A"/>
                          </a:solidFill>
                          <a:effectLst/>
                          <a:latin typeface="Times New Roman" pitchFamily="18" charset="0"/>
                          <a:cs typeface="Arial" charset="0"/>
                        </a:rPr>
                        <a:t>1870</a:t>
                      </a:r>
                      <a:endParaRPr kumimoji="0" lang="en-US" sz="2800" b="1" i="0" u="none" strike="noStrike" cap="none" normalizeH="0" baseline="0" dirty="0" smtClean="0">
                        <a:ln>
                          <a:noFill/>
                        </a:ln>
                        <a:solidFill>
                          <a:srgbClr val="E61F0A"/>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1880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E61F0A"/>
                          </a:solidFill>
                          <a:effectLst/>
                          <a:latin typeface="Times New Roman" pitchFamily="18" charset="0"/>
                          <a:cs typeface="Arial" charset="0"/>
                        </a:rPr>
                        <a:t>1890</a:t>
                      </a:r>
                      <a:endParaRPr kumimoji="0" lang="en-US" sz="2800" b="1" i="0" u="none" strike="noStrike" cap="none" normalizeH="0" baseline="0" dirty="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1900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1914</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tr>
              <a:tr h="582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94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130</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154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268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289</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398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42024" name="Text Box 40"/>
          <p:cNvSpPr txBox="1">
            <a:spLocks noChangeArrowheads="1"/>
          </p:cNvSpPr>
          <p:nvPr/>
        </p:nvSpPr>
        <p:spPr bwMode="auto">
          <a:xfrm>
            <a:off x="1447800" y="762000"/>
            <a:ext cx="7696200" cy="1373188"/>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800" b="1" dirty="0">
                <a:solidFill>
                  <a:srgbClr val="1B1B53"/>
                </a:solidFill>
                <a:effectLst>
                  <a:outerShdw blurRad="38100" dist="38100" dir="2700000" algn="tl">
                    <a:srgbClr val="C0C0C0"/>
                  </a:outerShdw>
                </a:effectLst>
                <a:latin typeface="Times New Roman" pitchFamily="18" charset="0"/>
                <a:cs typeface="Times New Roman" pitchFamily="18" charset="0"/>
              </a:rPr>
              <a:t>Total Defense Expenditures for the Great Powers [Ger., A-H, It., Fr., Br., Rus.] </a:t>
            </a:r>
            <a:br>
              <a:rPr lang="en-US" sz="2800" b="1" dirty="0">
                <a:solidFill>
                  <a:srgbClr val="1B1B53"/>
                </a:solidFill>
                <a:effectLst>
                  <a:outerShdw blurRad="38100" dist="38100" dir="2700000" algn="tl">
                    <a:srgbClr val="C0C0C0"/>
                  </a:outerShdw>
                </a:effectLst>
                <a:latin typeface="Times New Roman" pitchFamily="18" charset="0"/>
                <a:cs typeface="Times New Roman" pitchFamily="18" charset="0"/>
              </a:rPr>
            </a:br>
            <a:r>
              <a:rPr lang="en-US" sz="2800" b="1" dirty="0">
                <a:solidFill>
                  <a:srgbClr val="1B1B53"/>
                </a:solidFill>
                <a:effectLst>
                  <a:outerShdw blurRad="38100" dist="38100" dir="2700000" algn="tl">
                    <a:srgbClr val="C0C0C0"/>
                  </a:outerShdw>
                </a:effectLst>
                <a:latin typeface="Times New Roman" pitchFamily="18" charset="0"/>
                <a:cs typeface="Times New Roman" pitchFamily="18" charset="0"/>
              </a:rPr>
              <a:t>in millions of £s (British pounds).</a:t>
            </a:r>
          </a:p>
        </p:txBody>
      </p:sp>
      <p:pic>
        <p:nvPicPr>
          <p:cNvPr id="25637" name="Picture 41"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pic>
        <p:nvPicPr>
          <p:cNvPr id="43011" name="Picture 3" descr="france_large"/>
          <p:cNvPicPr>
            <a:picLocks noChangeAspect="1" noChangeArrowheads="1"/>
          </p:cNvPicPr>
          <p:nvPr/>
        </p:nvPicPr>
        <p:blipFill>
          <a:blip r:embed="rId3" cstate="print"/>
          <a:srcRect/>
          <a:stretch>
            <a:fillRect/>
          </a:stretch>
        </p:blipFill>
        <p:spPr bwMode="auto">
          <a:xfrm>
            <a:off x="1676400" y="3581400"/>
            <a:ext cx="1981200" cy="1320800"/>
          </a:xfrm>
          <a:prstGeom prst="rect">
            <a:avLst/>
          </a:prstGeom>
          <a:noFill/>
          <a:ln w="9525">
            <a:noFill/>
            <a:miter lim="800000"/>
            <a:headEnd/>
            <a:tailEnd/>
          </a:ln>
        </p:spPr>
      </p:pic>
      <p:pic>
        <p:nvPicPr>
          <p:cNvPr id="43012" name="Picture 4" descr="russia_large"/>
          <p:cNvPicPr>
            <a:picLocks noChangeAspect="1" noChangeArrowheads="1"/>
          </p:cNvPicPr>
          <p:nvPr/>
        </p:nvPicPr>
        <p:blipFill>
          <a:blip r:embed="rId4" cstate="print"/>
          <a:srcRect/>
          <a:stretch>
            <a:fillRect/>
          </a:stretch>
        </p:blipFill>
        <p:spPr bwMode="auto">
          <a:xfrm>
            <a:off x="1676400" y="5334000"/>
            <a:ext cx="1981200" cy="1320800"/>
          </a:xfrm>
          <a:prstGeom prst="rect">
            <a:avLst/>
          </a:prstGeom>
          <a:noFill/>
          <a:ln w="9525">
            <a:noFill/>
            <a:miter lim="800000"/>
            <a:headEnd/>
            <a:tailEnd/>
          </a:ln>
        </p:spPr>
      </p:pic>
      <p:pic>
        <p:nvPicPr>
          <p:cNvPr id="43013" name="Picture 5" descr="unitedkingdom_medium"/>
          <p:cNvPicPr>
            <a:picLocks noChangeAspect="1" noChangeArrowheads="1"/>
          </p:cNvPicPr>
          <p:nvPr/>
        </p:nvPicPr>
        <p:blipFill>
          <a:blip r:embed="rId5" cstate="print"/>
          <a:srcRect/>
          <a:stretch>
            <a:fillRect/>
          </a:stretch>
        </p:blipFill>
        <p:spPr bwMode="auto">
          <a:xfrm>
            <a:off x="1676400" y="1676400"/>
            <a:ext cx="1981200" cy="1295400"/>
          </a:xfrm>
          <a:prstGeom prst="rect">
            <a:avLst/>
          </a:prstGeom>
          <a:noFill/>
          <a:ln w="9525">
            <a:noFill/>
            <a:miter lim="800000"/>
            <a:headEnd/>
            <a:tailEnd/>
          </a:ln>
        </p:spPr>
      </p:pic>
      <p:pic>
        <p:nvPicPr>
          <p:cNvPr id="43014" name="Picture 6" descr="arms"/>
          <p:cNvPicPr>
            <a:picLocks noChangeAspect="1" noChangeArrowheads="1"/>
          </p:cNvPicPr>
          <p:nvPr/>
        </p:nvPicPr>
        <p:blipFill>
          <a:blip r:embed="rId6" cstate="print"/>
          <a:srcRect l="1622" r="1622"/>
          <a:stretch>
            <a:fillRect/>
          </a:stretch>
        </p:blipFill>
        <p:spPr bwMode="auto">
          <a:xfrm>
            <a:off x="6705600" y="3505200"/>
            <a:ext cx="1981200" cy="1357313"/>
          </a:xfrm>
          <a:prstGeom prst="rect">
            <a:avLst/>
          </a:prstGeom>
          <a:noFill/>
          <a:ln w="9525">
            <a:noFill/>
            <a:miter lim="800000"/>
            <a:headEnd/>
            <a:tailEnd/>
          </a:ln>
        </p:spPr>
      </p:pic>
      <p:pic>
        <p:nvPicPr>
          <p:cNvPr id="43015" name="Picture 7" descr="germany_noeagle_medium"/>
          <p:cNvPicPr>
            <a:picLocks noChangeAspect="1" noChangeArrowheads="1"/>
          </p:cNvPicPr>
          <p:nvPr/>
        </p:nvPicPr>
        <p:blipFill>
          <a:blip r:embed="rId7" cstate="print"/>
          <a:srcRect/>
          <a:stretch>
            <a:fillRect/>
          </a:stretch>
        </p:blipFill>
        <p:spPr bwMode="auto">
          <a:xfrm>
            <a:off x="6705600" y="1752600"/>
            <a:ext cx="1981200" cy="1295400"/>
          </a:xfrm>
          <a:prstGeom prst="rect">
            <a:avLst/>
          </a:prstGeom>
          <a:noFill/>
          <a:ln w="9525">
            <a:noFill/>
            <a:miter lim="800000"/>
            <a:headEnd/>
            <a:tailEnd/>
          </a:ln>
        </p:spPr>
      </p:pic>
      <p:pic>
        <p:nvPicPr>
          <p:cNvPr id="43016" name="Picture 8" descr="ITAL001"/>
          <p:cNvPicPr>
            <a:picLocks noChangeAspect="1" noChangeArrowheads="1"/>
          </p:cNvPicPr>
          <p:nvPr/>
        </p:nvPicPr>
        <p:blipFill>
          <a:blip r:embed="rId8" cstate="print"/>
          <a:srcRect l="2777" t="4117" r="2777" b="5318"/>
          <a:stretch>
            <a:fillRect/>
          </a:stretch>
        </p:blipFill>
        <p:spPr bwMode="auto">
          <a:xfrm>
            <a:off x="6705600" y="5334000"/>
            <a:ext cx="1981200" cy="1295400"/>
          </a:xfrm>
          <a:prstGeom prst="rect">
            <a:avLst/>
          </a:prstGeom>
          <a:noFill/>
          <a:ln w="9525">
            <a:noFill/>
            <a:miter lim="800000"/>
            <a:headEnd/>
            <a:tailEnd/>
          </a:ln>
        </p:spPr>
      </p:pic>
      <p:sp>
        <p:nvSpPr>
          <p:cNvPr id="43017" name="Line 9"/>
          <p:cNvSpPr>
            <a:spLocks noChangeShapeType="1"/>
          </p:cNvSpPr>
          <p:nvPr/>
        </p:nvSpPr>
        <p:spPr bwMode="auto">
          <a:xfrm>
            <a:off x="3962400" y="4191000"/>
            <a:ext cx="304800" cy="0"/>
          </a:xfrm>
          <a:prstGeom prst="line">
            <a:avLst/>
          </a:prstGeom>
          <a:noFill/>
          <a:ln w="38100" cap="sq">
            <a:solidFill>
              <a:srgbClr val="E61F0A"/>
            </a:solidFill>
            <a:round/>
            <a:headEnd type="none" w="sm" len="sm"/>
            <a:tailEnd type="triangle" w="med" len="med"/>
          </a:ln>
        </p:spPr>
        <p:txBody>
          <a:bodyPr wrap="none"/>
          <a:lstStyle/>
          <a:p>
            <a:endParaRPr lang="en-US"/>
          </a:p>
        </p:txBody>
      </p:sp>
      <p:sp>
        <p:nvSpPr>
          <p:cNvPr id="43018" name="Line 10"/>
          <p:cNvSpPr>
            <a:spLocks noChangeShapeType="1"/>
          </p:cNvSpPr>
          <p:nvPr/>
        </p:nvSpPr>
        <p:spPr bwMode="auto">
          <a:xfrm flipH="1">
            <a:off x="6400800" y="2286000"/>
            <a:ext cx="0" cy="365760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43019" name="Line 11"/>
          <p:cNvSpPr>
            <a:spLocks noChangeShapeType="1"/>
          </p:cNvSpPr>
          <p:nvPr/>
        </p:nvSpPr>
        <p:spPr bwMode="auto">
          <a:xfrm flipH="1">
            <a:off x="6096000" y="4191000"/>
            <a:ext cx="304800" cy="0"/>
          </a:xfrm>
          <a:prstGeom prst="line">
            <a:avLst/>
          </a:prstGeom>
          <a:noFill/>
          <a:ln w="38100" cap="sq">
            <a:solidFill>
              <a:schemeClr val="folHlink"/>
            </a:solidFill>
            <a:round/>
            <a:headEnd type="none" w="sm" len="sm"/>
            <a:tailEnd type="triangle" w="med" len="med"/>
          </a:ln>
        </p:spPr>
        <p:txBody>
          <a:bodyPr wrap="none"/>
          <a:lstStyle/>
          <a:p>
            <a:endParaRPr lang="en-US"/>
          </a:p>
        </p:txBody>
      </p:sp>
      <p:sp>
        <p:nvSpPr>
          <p:cNvPr id="43020" name="AutoShape 12"/>
          <p:cNvSpPr>
            <a:spLocks noChangeArrowheads="1"/>
          </p:cNvSpPr>
          <p:nvPr/>
        </p:nvSpPr>
        <p:spPr bwMode="auto">
          <a:xfrm>
            <a:off x="4419600" y="3124200"/>
            <a:ext cx="1600200" cy="19812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defRPr/>
            </a:pPr>
            <a:endParaRPr lang="en-US" sz="2400">
              <a:effectLst>
                <a:outerShdw blurRad="38100" dist="38100" dir="2700000" algn="tl">
                  <a:srgbClr val="FFFFFF"/>
                </a:outerShdw>
              </a:effectLst>
              <a:latin typeface="Arial Narrow" pitchFamily="34" charset="0"/>
            </a:endParaRPr>
          </a:p>
        </p:txBody>
      </p:sp>
      <p:sp>
        <p:nvSpPr>
          <p:cNvPr id="43021" name="Text Box 13"/>
          <p:cNvSpPr txBox="1">
            <a:spLocks noChangeArrowheads="1"/>
          </p:cNvSpPr>
          <p:nvPr/>
        </p:nvSpPr>
        <p:spPr bwMode="auto">
          <a:xfrm>
            <a:off x="1219200" y="76200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u="sng" dirty="0">
                <a:solidFill>
                  <a:srgbClr val="E61F0A"/>
                </a:solidFill>
                <a:effectLst>
                  <a:outerShdw blurRad="38100" dist="38100" dir="2700000" algn="tl">
                    <a:srgbClr val="C0C0C0"/>
                  </a:outerShdw>
                </a:effectLst>
                <a:latin typeface="Times New Roman" pitchFamily="18" charset="0"/>
                <a:cs typeface="Times New Roman" pitchFamily="18" charset="0"/>
              </a:rPr>
              <a:t>Triple Entente</a:t>
            </a:r>
            <a:r>
              <a:rPr lang="en-US" sz="2800" dirty="0">
                <a:solidFill>
                  <a:srgbClr val="E61F0A"/>
                </a:solidFill>
                <a:effectLst>
                  <a:outerShdw blurRad="38100" dist="38100" dir="2700000" algn="tl">
                    <a:srgbClr val="C0C0C0"/>
                  </a:outerShdw>
                </a:effectLst>
                <a:latin typeface="Times New Roman" pitchFamily="18" charset="0"/>
                <a:cs typeface="Times New Roman" pitchFamily="18" charset="0"/>
              </a:rPr>
              <a:t>:</a:t>
            </a:r>
          </a:p>
        </p:txBody>
      </p:sp>
      <p:sp>
        <p:nvSpPr>
          <p:cNvPr id="43022" name="Text Box 14"/>
          <p:cNvSpPr txBox="1">
            <a:spLocks noChangeArrowheads="1"/>
          </p:cNvSpPr>
          <p:nvPr/>
        </p:nvSpPr>
        <p:spPr bwMode="auto">
          <a:xfrm>
            <a:off x="6324600" y="76200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u="sng" dirty="0">
                <a:solidFill>
                  <a:schemeClr val="folHlink"/>
                </a:solidFill>
                <a:effectLst>
                  <a:outerShdw blurRad="38100" dist="38100" dir="2700000" algn="tl">
                    <a:srgbClr val="C0C0C0"/>
                  </a:outerShdw>
                </a:effectLst>
                <a:latin typeface="Times New Roman" pitchFamily="18" charset="0"/>
                <a:cs typeface="Times New Roman" pitchFamily="18" charset="0"/>
              </a:rPr>
              <a:t>Triple Alliance</a:t>
            </a:r>
            <a:r>
              <a:rPr lang="en-US" sz="2800" dirty="0">
                <a:solidFill>
                  <a:schemeClr val="folHlink"/>
                </a:solidFill>
                <a:effectLst>
                  <a:outerShdw blurRad="38100" dist="38100" dir="2700000" algn="tl">
                    <a:srgbClr val="C0C0C0"/>
                  </a:outerShdw>
                </a:effectLst>
                <a:latin typeface="Times New Roman" pitchFamily="18" charset="0"/>
                <a:cs typeface="Times New Roman" pitchFamily="18" charset="0"/>
              </a:rPr>
              <a:t>:</a:t>
            </a:r>
          </a:p>
        </p:txBody>
      </p:sp>
      <p:sp>
        <p:nvSpPr>
          <p:cNvPr id="43023" name="Line 15"/>
          <p:cNvSpPr>
            <a:spLocks noChangeShapeType="1"/>
          </p:cNvSpPr>
          <p:nvPr/>
        </p:nvSpPr>
        <p:spPr bwMode="auto">
          <a:xfrm flipH="1">
            <a:off x="3962400" y="2209800"/>
            <a:ext cx="0" cy="3657600"/>
          </a:xfrm>
          <a:prstGeom prst="line">
            <a:avLst/>
          </a:prstGeom>
          <a:noFill/>
          <a:ln w="38100" cap="sq">
            <a:solidFill>
              <a:srgbClr val="CC3300"/>
            </a:solidFill>
            <a:round/>
            <a:headEnd type="none" w="sm" len="sm"/>
            <a:tailEnd type="none" w="sm" len="sm"/>
          </a:ln>
        </p:spPr>
        <p:txBody>
          <a:bodyPr wrap="none"/>
          <a:lstStyle/>
          <a:p>
            <a:endParaRPr lang="en-US"/>
          </a:p>
        </p:txBody>
      </p:sp>
      <p:sp>
        <p:nvSpPr>
          <p:cNvPr id="43024" name="Text Box 1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rgbClr val="009900"/>
                </a:solidFill>
                <a:latin typeface="Times New Roman" pitchFamily="18" charset="0"/>
                <a:cs typeface="Times New Roman" pitchFamily="18" charset="0"/>
              </a:rPr>
              <a:t>A</a:t>
            </a:r>
            <a:r>
              <a:rPr lang="en-US" sz="3600" dirty="0">
                <a:solidFill>
                  <a:srgbClr val="009900"/>
                </a:solidFill>
                <a:latin typeface="Times New Roman" pitchFamily="18" charset="0"/>
                <a:cs typeface="Times New Roman" pitchFamily="18" charset="0"/>
              </a:rPr>
              <a:t>lliances</a:t>
            </a:r>
          </a:p>
        </p:txBody>
      </p:sp>
      <p:sp>
        <p:nvSpPr>
          <p:cNvPr id="43025" name="Text Box 17"/>
          <p:cNvSpPr txBox="1">
            <a:spLocks noChangeArrowheads="1"/>
          </p:cNvSpPr>
          <p:nvPr/>
        </p:nvSpPr>
        <p:spPr bwMode="auto">
          <a:xfrm>
            <a:off x="6553200" y="1295400"/>
            <a:ext cx="22860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Germany</a:t>
            </a:r>
          </a:p>
        </p:txBody>
      </p:sp>
      <p:sp>
        <p:nvSpPr>
          <p:cNvPr id="43026" name="Text Box 18"/>
          <p:cNvSpPr txBox="1">
            <a:spLocks noChangeArrowheads="1"/>
          </p:cNvSpPr>
          <p:nvPr/>
        </p:nvSpPr>
        <p:spPr bwMode="auto">
          <a:xfrm>
            <a:off x="6324600" y="3048000"/>
            <a:ext cx="2819400" cy="461665"/>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cs typeface="Times New Roman" pitchFamily="18" charset="0"/>
              </a:rPr>
              <a:t>Austria-Hungary</a:t>
            </a:r>
          </a:p>
        </p:txBody>
      </p:sp>
      <p:sp>
        <p:nvSpPr>
          <p:cNvPr id="43027" name="Text Box 19"/>
          <p:cNvSpPr txBox="1">
            <a:spLocks noChangeArrowheads="1"/>
          </p:cNvSpPr>
          <p:nvPr/>
        </p:nvSpPr>
        <p:spPr bwMode="auto">
          <a:xfrm>
            <a:off x="6477000" y="4876800"/>
            <a:ext cx="22860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Italy</a:t>
            </a:r>
          </a:p>
        </p:txBody>
      </p:sp>
      <p:sp>
        <p:nvSpPr>
          <p:cNvPr id="43028" name="Text Box 20"/>
          <p:cNvSpPr txBox="1">
            <a:spLocks noChangeArrowheads="1"/>
          </p:cNvSpPr>
          <p:nvPr/>
        </p:nvSpPr>
        <p:spPr bwMode="auto">
          <a:xfrm>
            <a:off x="1600200" y="1219200"/>
            <a:ext cx="2286000" cy="461665"/>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cs typeface="Times New Roman" pitchFamily="18" charset="0"/>
              </a:rPr>
              <a:t>Great Britain</a:t>
            </a:r>
          </a:p>
        </p:txBody>
      </p:sp>
      <p:sp>
        <p:nvSpPr>
          <p:cNvPr id="43029" name="Text Box 21"/>
          <p:cNvSpPr txBox="1">
            <a:spLocks noChangeArrowheads="1"/>
          </p:cNvSpPr>
          <p:nvPr/>
        </p:nvSpPr>
        <p:spPr bwMode="auto">
          <a:xfrm>
            <a:off x="1447800" y="3124200"/>
            <a:ext cx="22860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France</a:t>
            </a:r>
          </a:p>
        </p:txBody>
      </p:sp>
      <p:sp>
        <p:nvSpPr>
          <p:cNvPr id="43030" name="Text Box 22"/>
          <p:cNvSpPr txBox="1">
            <a:spLocks noChangeArrowheads="1"/>
          </p:cNvSpPr>
          <p:nvPr/>
        </p:nvSpPr>
        <p:spPr bwMode="auto">
          <a:xfrm>
            <a:off x="1676400" y="4876800"/>
            <a:ext cx="19050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Russia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box(in)">
                                      <p:cBhvr>
                                        <p:cTn id="7" dur="500"/>
                                        <p:tgtEl>
                                          <p:spTgt spid="430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22"/>
                                        </p:tgtEl>
                                        <p:attrNameLst>
                                          <p:attrName>style.visibility</p:attrName>
                                        </p:attrNameLst>
                                      </p:cBhvr>
                                      <p:to>
                                        <p:strVal val="visible"/>
                                      </p:to>
                                    </p:set>
                                    <p:animEffect transition="in" filter="box(in)">
                                      <p:cBhvr>
                                        <p:cTn id="10" dur="500"/>
                                        <p:tgtEl>
                                          <p:spTgt spid="430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checkerboard(across)">
                                      <p:cBhvr>
                                        <p:cTn id="15" dur="500"/>
                                        <p:tgtEl>
                                          <p:spTgt spid="4301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028"/>
                                        </p:tgtEl>
                                        <p:attrNameLst>
                                          <p:attrName>style.visibility</p:attrName>
                                        </p:attrNameLst>
                                      </p:cBhvr>
                                      <p:to>
                                        <p:strVal val="visible"/>
                                      </p:to>
                                    </p:set>
                                    <p:animEffect transition="in" filter="checkerboard(across)">
                                      <p:cBhvr>
                                        <p:cTn id="18" dur="500"/>
                                        <p:tgtEl>
                                          <p:spTgt spid="43028"/>
                                        </p:tgtEl>
                                      </p:cBhvr>
                                    </p:animEffect>
                                  </p:childTnLst>
                                </p:cTn>
                              </p:par>
                              <p:par>
                                <p:cTn id="19" presetID="5" presetClass="entr" presetSubtype="10" fill="hold" nodeType="withEffect">
                                  <p:stCondLst>
                                    <p:cond delay="0"/>
                                  </p:stCondLst>
                                  <p:childTnLst>
                                    <p:set>
                                      <p:cBhvr>
                                        <p:cTn id="20" dur="1" fill="hold">
                                          <p:stCondLst>
                                            <p:cond delay="0"/>
                                          </p:stCondLst>
                                        </p:cTn>
                                        <p:tgtEl>
                                          <p:spTgt spid="43011"/>
                                        </p:tgtEl>
                                        <p:attrNameLst>
                                          <p:attrName>style.visibility</p:attrName>
                                        </p:attrNameLst>
                                      </p:cBhvr>
                                      <p:to>
                                        <p:strVal val="visible"/>
                                      </p:to>
                                    </p:set>
                                    <p:animEffect transition="in" filter="checkerboard(across)">
                                      <p:cBhvr>
                                        <p:cTn id="21" dur="500"/>
                                        <p:tgtEl>
                                          <p:spTgt spid="4301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029"/>
                                        </p:tgtEl>
                                        <p:attrNameLst>
                                          <p:attrName>style.visibility</p:attrName>
                                        </p:attrNameLst>
                                      </p:cBhvr>
                                      <p:to>
                                        <p:strVal val="visible"/>
                                      </p:to>
                                    </p:set>
                                    <p:animEffect transition="in" filter="checkerboard(across)">
                                      <p:cBhvr>
                                        <p:cTn id="24" dur="500"/>
                                        <p:tgtEl>
                                          <p:spTgt spid="43029"/>
                                        </p:tgtEl>
                                      </p:cBhvr>
                                    </p:animEffect>
                                  </p:childTnLst>
                                </p:cTn>
                              </p:par>
                              <p:par>
                                <p:cTn id="25" presetID="5" presetClass="entr" presetSubtype="10" fill="hold" nodeType="with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checkerboard(across)">
                                      <p:cBhvr>
                                        <p:cTn id="27" dur="500"/>
                                        <p:tgtEl>
                                          <p:spTgt spid="430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3030"/>
                                        </p:tgtEl>
                                        <p:attrNameLst>
                                          <p:attrName>style.visibility</p:attrName>
                                        </p:attrNameLst>
                                      </p:cBhvr>
                                      <p:to>
                                        <p:strVal val="visible"/>
                                      </p:to>
                                    </p:set>
                                    <p:animEffect transition="in" filter="checkerboard(across)">
                                      <p:cBhvr>
                                        <p:cTn id="30" dur="500"/>
                                        <p:tgtEl>
                                          <p:spTgt spid="4303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3025"/>
                                        </p:tgtEl>
                                        <p:attrNameLst>
                                          <p:attrName>style.visibility</p:attrName>
                                        </p:attrNameLst>
                                      </p:cBhvr>
                                      <p:to>
                                        <p:strVal val="visible"/>
                                      </p:to>
                                    </p:set>
                                    <p:animEffect transition="in" filter="box(in)">
                                      <p:cBhvr>
                                        <p:cTn id="35" dur="500"/>
                                        <p:tgtEl>
                                          <p:spTgt spid="43025"/>
                                        </p:tgtEl>
                                      </p:cBhvr>
                                    </p:animEffect>
                                  </p:childTnLst>
                                </p:cTn>
                              </p:par>
                              <p:par>
                                <p:cTn id="36" presetID="4" presetClass="entr" presetSubtype="16" fill="hold" nodeType="withEffect">
                                  <p:stCondLst>
                                    <p:cond delay="0"/>
                                  </p:stCondLst>
                                  <p:childTnLst>
                                    <p:set>
                                      <p:cBhvr>
                                        <p:cTn id="37" dur="1" fill="hold">
                                          <p:stCondLst>
                                            <p:cond delay="0"/>
                                          </p:stCondLst>
                                        </p:cTn>
                                        <p:tgtEl>
                                          <p:spTgt spid="43015"/>
                                        </p:tgtEl>
                                        <p:attrNameLst>
                                          <p:attrName>style.visibility</p:attrName>
                                        </p:attrNameLst>
                                      </p:cBhvr>
                                      <p:to>
                                        <p:strVal val="visible"/>
                                      </p:to>
                                    </p:set>
                                    <p:animEffect transition="in" filter="box(in)">
                                      <p:cBhvr>
                                        <p:cTn id="38" dur="500"/>
                                        <p:tgtEl>
                                          <p:spTgt spid="4301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3026"/>
                                        </p:tgtEl>
                                        <p:attrNameLst>
                                          <p:attrName>style.visibility</p:attrName>
                                        </p:attrNameLst>
                                      </p:cBhvr>
                                      <p:to>
                                        <p:strVal val="visible"/>
                                      </p:to>
                                    </p:set>
                                    <p:animEffect transition="in" filter="box(in)">
                                      <p:cBhvr>
                                        <p:cTn id="41" dur="500"/>
                                        <p:tgtEl>
                                          <p:spTgt spid="43026"/>
                                        </p:tgtEl>
                                      </p:cBhvr>
                                    </p:animEffect>
                                  </p:childTnLst>
                                </p:cTn>
                              </p:par>
                              <p:par>
                                <p:cTn id="42" presetID="4" presetClass="entr" presetSubtype="16" fill="hold" nodeType="withEffect">
                                  <p:stCondLst>
                                    <p:cond delay="0"/>
                                  </p:stCondLst>
                                  <p:childTnLst>
                                    <p:set>
                                      <p:cBhvr>
                                        <p:cTn id="43" dur="1" fill="hold">
                                          <p:stCondLst>
                                            <p:cond delay="0"/>
                                          </p:stCondLst>
                                        </p:cTn>
                                        <p:tgtEl>
                                          <p:spTgt spid="43014"/>
                                        </p:tgtEl>
                                        <p:attrNameLst>
                                          <p:attrName>style.visibility</p:attrName>
                                        </p:attrNameLst>
                                      </p:cBhvr>
                                      <p:to>
                                        <p:strVal val="visible"/>
                                      </p:to>
                                    </p:set>
                                    <p:animEffect transition="in" filter="box(in)">
                                      <p:cBhvr>
                                        <p:cTn id="44" dur="500"/>
                                        <p:tgtEl>
                                          <p:spTgt spid="4301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3027"/>
                                        </p:tgtEl>
                                        <p:attrNameLst>
                                          <p:attrName>style.visibility</p:attrName>
                                        </p:attrNameLst>
                                      </p:cBhvr>
                                      <p:to>
                                        <p:strVal val="visible"/>
                                      </p:to>
                                    </p:set>
                                    <p:animEffect transition="in" filter="box(in)">
                                      <p:cBhvr>
                                        <p:cTn id="47" dur="500"/>
                                        <p:tgtEl>
                                          <p:spTgt spid="43027"/>
                                        </p:tgtEl>
                                      </p:cBhvr>
                                    </p:animEffect>
                                  </p:childTnLst>
                                </p:cTn>
                              </p:par>
                              <p:par>
                                <p:cTn id="48" presetID="4" presetClass="entr" presetSubtype="16" fill="hold" nodeType="withEffect">
                                  <p:stCondLst>
                                    <p:cond delay="0"/>
                                  </p:stCondLst>
                                  <p:childTnLst>
                                    <p:set>
                                      <p:cBhvr>
                                        <p:cTn id="49" dur="1" fill="hold">
                                          <p:stCondLst>
                                            <p:cond delay="0"/>
                                          </p:stCondLst>
                                        </p:cTn>
                                        <p:tgtEl>
                                          <p:spTgt spid="43016"/>
                                        </p:tgtEl>
                                        <p:attrNameLst>
                                          <p:attrName>style.visibility</p:attrName>
                                        </p:attrNameLst>
                                      </p:cBhvr>
                                      <p:to>
                                        <p:strVal val="visible"/>
                                      </p:to>
                                    </p:set>
                                    <p:animEffect transition="in" filter="box(in)">
                                      <p:cBhvr>
                                        <p:cTn id="50" dur="500"/>
                                        <p:tgtEl>
                                          <p:spTgt spid="430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023"/>
                                        </p:tgtEl>
                                        <p:attrNameLst>
                                          <p:attrName>style.visibility</p:attrName>
                                        </p:attrNameLst>
                                      </p:cBhvr>
                                      <p:to>
                                        <p:strVal val="visible"/>
                                      </p:to>
                                    </p:set>
                                    <p:animEffect transition="in" filter="fade">
                                      <p:cBhvr>
                                        <p:cTn id="55" dur="1000"/>
                                        <p:tgtEl>
                                          <p:spTgt spid="430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017"/>
                                        </p:tgtEl>
                                        <p:attrNameLst>
                                          <p:attrName>style.visibility</p:attrName>
                                        </p:attrNameLst>
                                      </p:cBhvr>
                                      <p:to>
                                        <p:strVal val="visible"/>
                                      </p:to>
                                    </p:set>
                                    <p:animEffect transition="in" filter="fade">
                                      <p:cBhvr>
                                        <p:cTn id="58" dur="1000"/>
                                        <p:tgtEl>
                                          <p:spTgt spid="430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018"/>
                                        </p:tgtEl>
                                        <p:attrNameLst>
                                          <p:attrName>style.visibility</p:attrName>
                                        </p:attrNameLst>
                                      </p:cBhvr>
                                      <p:to>
                                        <p:strVal val="visible"/>
                                      </p:to>
                                    </p:set>
                                    <p:animEffect transition="in" filter="fade">
                                      <p:cBhvr>
                                        <p:cTn id="61" dur="1000"/>
                                        <p:tgtEl>
                                          <p:spTgt spid="430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019"/>
                                        </p:tgtEl>
                                        <p:attrNameLst>
                                          <p:attrName>style.visibility</p:attrName>
                                        </p:attrNameLst>
                                      </p:cBhvr>
                                      <p:to>
                                        <p:strVal val="visible"/>
                                      </p:to>
                                    </p:set>
                                    <p:animEffect transition="in" filter="fade">
                                      <p:cBhvr>
                                        <p:cTn id="64" dur="1000"/>
                                        <p:tgtEl>
                                          <p:spTgt spid="43019"/>
                                        </p:tgtEl>
                                      </p:cBhvr>
                                    </p:animEffect>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43020"/>
                                        </p:tgtEl>
                                        <p:attrNameLst>
                                          <p:attrName>style.visibility</p:attrName>
                                        </p:attrNameLst>
                                      </p:cBhvr>
                                      <p:to>
                                        <p:strVal val="visible"/>
                                      </p:to>
                                    </p:set>
                                    <p:animEffect transition="in" filter="fade">
                                      <p:cBhvr>
                                        <p:cTn id="69" dur="770" decel="100000"/>
                                        <p:tgtEl>
                                          <p:spTgt spid="43020"/>
                                        </p:tgtEl>
                                      </p:cBhvr>
                                    </p:animEffect>
                                    <p:animScale>
                                      <p:cBhvr>
                                        <p:cTn id="70" dur="770" decel="100000"/>
                                        <p:tgtEl>
                                          <p:spTgt spid="43020"/>
                                        </p:tgtEl>
                                      </p:cBhvr>
                                      <p:from x="10000" y="10000"/>
                                      <p:to x="200000" y="450000"/>
                                    </p:animScale>
                                    <p:animScale>
                                      <p:cBhvr>
                                        <p:cTn id="71" dur="1230" accel="100000" fill="hold">
                                          <p:stCondLst>
                                            <p:cond delay="770"/>
                                          </p:stCondLst>
                                        </p:cTn>
                                        <p:tgtEl>
                                          <p:spTgt spid="43020"/>
                                        </p:tgtEl>
                                      </p:cBhvr>
                                      <p:from x="200000" y="450000"/>
                                      <p:to x="100000" y="100000"/>
                                    </p:animScale>
                                    <p:set>
                                      <p:cBhvr>
                                        <p:cTn id="72" dur="770" fill="hold"/>
                                        <p:tgtEl>
                                          <p:spTgt spid="43020"/>
                                        </p:tgtEl>
                                        <p:attrNameLst>
                                          <p:attrName>ppt_x</p:attrName>
                                        </p:attrNameLst>
                                      </p:cBhvr>
                                      <p:to>
                                        <p:strVal val="(0.5)"/>
                                      </p:to>
                                    </p:set>
                                    <p:anim from="(0.5)" to="(#ppt_x)" calcmode="lin" valueType="num">
                                      <p:cBhvr>
                                        <p:cTn id="73" dur="1230" accel="100000" fill="hold">
                                          <p:stCondLst>
                                            <p:cond delay="770"/>
                                          </p:stCondLst>
                                        </p:cTn>
                                        <p:tgtEl>
                                          <p:spTgt spid="43020"/>
                                        </p:tgtEl>
                                        <p:attrNameLst>
                                          <p:attrName>ppt_x</p:attrName>
                                        </p:attrNameLst>
                                      </p:cBhvr>
                                    </p:anim>
                                    <p:set>
                                      <p:cBhvr>
                                        <p:cTn id="74" dur="770" fill="hold"/>
                                        <p:tgtEl>
                                          <p:spTgt spid="43020"/>
                                        </p:tgtEl>
                                        <p:attrNameLst>
                                          <p:attrName>ppt_y</p:attrName>
                                        </p:attrNameLst>
                                      </p:cBhvr>
                                      <p:to>
                                        <p:strVal val="(#ppt_y+0.4)"/>
                                      </p:to>
                                    </p:set>
                                    <p:anim from="(#ppt_y+0.4)" to="(#ppt_y)" calcmode="lin" valueType="num">
                                      <p:cBhvr>
                                        <p:cTn id="75" dur="1230" accel="100000" fill="hold">
                                          <p:stCondLst>
                                            <p:cond delay="770"/>
                                          </p:stCondLst>
                                        </p:cTn>
                                        <p:tgtEl>
                                          <p:spTgt spid="430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p:bldP spid="43018" grpId="0" animBg="1"/>
      <p:bldP spid="43019" grpId="0" animBg="1"/>
      <p:bldP spid="43020" grpId="0" animBg="1"/>
      <p:bldP spid="43021" grpId="0"/>
      <p:bldP spid="43022" grpId="0"/>
      <p:bldP spid="43023" grpId="0" animBg="1"/>
      <p:bldP spid="43025" grpId="0"/>
      <p:bldP spid="43026" grpId="0"/>
      <p:bldP spid="43027" grpId="0"/>
      <p:bldP spid="43028" grpId="0"/>
      <p:bldP spid="43029" grpId="0"/>
      <p:bldP spid="430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erman poster on Europe's alliances"/>
          <p:cNvPicPr preferRelativeResize="0">
            <a:picLocks noChangeArrowheads="1"/>
          </p:cNvPicPr>
          <p:nvPr/>
        </p:nvPicPr>
        <p:blipFill>
          <a:blip r:embed="rId2" cstate="print"/>
          <a:srcRect/>
          <a:stretch>
            <a:fillRect/>
          </a:stretch>
        </p:blipFill>
        <p:spPr bwMode="auto">
          <a:xfrm>
            <a:off x="2635250" y="2806700"/>
            <a:ext cx="2786063" cy="1063625"/>
          </a:xfrm>
          <a:prstGeom prst="rect">
            <a:avLst/>
          </a:prstGeom>
          <a:noFill/>
          <a:ln w="9525">
            <a:noFill/>
            <a:miter lim="800000"/>
            <a:headEnd/>
            <a:tailEnd/>
          </a:ln>
        </p:spPr>
      </p:pic>
      <p:pic>
        <p:nvPicPr>
          <p:cNvPr id="45059" name="Picture 3" descr="German poster on Europe's alliances"/>
          <p:cNvPicPr preferRelativeResize="0">
            <a:picLocks noChangeArrowheads="1"/>
          </p:cNvPicPr>
          <p:nvPr/>
        </p:nvPicPr>
        <p:blipFill>
          <a:blip r:embed="rId2" cstate="print"/>
          <a:srcRect/>
          <a:stretch>
            <a:fillRect/>
          </a:stretch>
        </p:blipFill>
        <p:spPr bwMode="auto">
          <a:xfrm>
            <a:off x="2482850" y="2554288"/>
            <a:ext cx="3482975" cy="1773237"/>
          </a:xfrm>
          <a:prstGeom prst="rect">
            <a:avLst/>
          </a:prstGeom>
          <a:noFill/>
          <a:ln w="9525">
            <a:noFill/>
            <a:miter lim="800000"/>
            <a:headEnd/>
            <a:tailEnd/>
          </a:ln>
        </p:spPr>
      </p:pic>
      <p:pic>
        <p:nvPicPr>
          <p:cNvPr id="45060" name="Picture 4" descr="German poster on Europe's alliances"/>
          <p:cNvPicPr preferRelativeResize="0">
            <a:picLocks noChangeArrowheads="1"/>
          </p:cNvPicPr>
          <p:nvPr/>
        </p:nvPicPr>
        <p:blipFill>
          <a:blip r:embed="rId2" cstate="print"/>
          <a:srcRect/>
          <a:stretch>
            <a:fillRect/>
          </a:stretch>
        </p:blipFill>
        <p:spPr bwMode="auto">
          <a:xfrm>
            <a:off x="2330450" y="2301875"/>
            <a:ext cx="4178300" cy="2481263"/>
          </a:xfrm>
          <a:prstGeom prst="rect">
            <a:avLst/>
          </a:prstGeom>
          <a:noFill/>
          <a:ln w="9525">
            <a:noFill/>
            <a:miter lim="800000"/>
            <a:headEnd/>
            <a:tailEnd/>
          </a:ln>
        </p:spPr>
      </p:pic>
      <p:pic>
        <p:nvPicPr>
          <p:cNvPr id="45061" name="Picture 5" descr="German poster on Europe's alliances"/>
          <p:cNvPicPr preferRelativeResize="0">
            <a:picLocks noChangeArrowheads="1"/>
          </p:cNvPicPr>
          <p:nvPr/>
        </p:nvPicPr>
        <p:blipFill>
          <a:blip r:embed="rId2" cstate="print"/>
          <a:srcRect/>
          <a:stretch>
            <a:fillRect/>
          </a:stretch>
        </p:blipFill>
        <p:spPr bwMode="auto">
          <a:xfrm>
            <a:off x="2178050" y="2051050"/>
            <a:ext cx="4875213" cy="3189288"/>
          </a:xfrm>
          <a:prstGeom prst="rect">
            <a:avLst/>
          </a:prstGeom>
          <a:noFill/>
          <a:ln w="9525">
            <a:noFill/>
            <a:miter lim="800000"/>
            <a:headEnd/>
            <a:tailEnd/>
          </a:ln>
        </p:spPr>
      </p:pic>
      <p:pic>
        <p:nvPicPr>
          <p:cNvPr id="45062" name="Picture 6" descr="German poster on Europe's alliances"/>
          <p:cNvPicPr preferRelativeResize="0">
            <a:picLocks noChangeArrowheads="1"/>
          </p:cNvPicPr>
          <p:nvPr/>
        </p:nvPicPr>
        <p:blipFill>
          <a:blip r:embed="rId2" cstate="print"/>
          <a:srcRect/>
          <a:stretch>
            <a:fillRect/>
          </a:stretch>
        </p:blipFill>
        <p:spPr bwMode="auto">
          <a:xfrm>
            <a:off x="2025650" y="1797050"/>
            <a:ext cx="5572125" cy="3900488"/>
          </a:xfrm>
          <a:prstGeom prst="rect">
            <a:avLst/>
          </a:prstGeom>
          <a:noFill/>
          <a:ln w="9525">
            <a:noFill/>
            <a:miter lim="800000"/>
            <a:headEnd/>
            <a:tailEnd/>
          </a:ln>
        </p:spPr>
      </p:pic>
      <p:pic>
        <p:nvPicPr>
          <p:cNvPr id="45063" name="Picture 7" descr="German poster on Europe's alliances"/>
          <p:cNvPicPr preferRelativeResize="0">
            <a:picLocks noChangeArrowheads="1"/>
          </p:cNvPicPr>
          <p:nvPr/>
        </p:nvPicPr>
        <p:blipFill>
          <a:blip r:embed="rId2" cstate="print"/>
          <a:srcRect/>
          <a:stretch>
            <a:fillRect/>
          </a:stretch>
        </p:blipFill>
        <p:spPr bwMode="auto">
          <a:xfrm>
            <a:off x="1873250" y="1546225"/>
            <a:ext cx="6267450" cy="4608513"/>
          </a:xfrm>
          <a:prstGeom prst="rect">
            <a:avLst/>
          </a:prstGeom>
          <a:noFill/>
          <a:ln w="9525">
            <a:noFill/>
            <a:miter lim="800000"/>
            <a:headEnd/>
            <a:tailEnd/>
          </a:ln>
        </p:spPr>
      </p:pic>
      <p:pic>
        <p:nvPicPr>
          <p:cNvPr id="45064" name="Picture 8" descr="German poster on Europe's alliances"/>
          <p:cNvPicPr preferRelativeResize="0">
            <a:picLocks noChangeArrowheads="1"/>
          </p:cNvPicPr>
          <p:nvPr/>
        </p:nvPicPr>
        <p:blipFill>
          <a:blip r:embed="rId2" cstate="print"/>
          <a:srcRect/>
          <a:stretch>
            <a:fillRect/>
          </a:stretch>
        </p:blipFill>
        <p:spPr bwMode="auto">
          <a:xfrm>
            <a:off x="1524000" y="990600"/>
            <a:ext cx="7239000" cy="5622925"/>
          </a:xfrm>
          <a:prstGeom prst="rect">
            <a:avLst/>
          </a:prstGeom>
          <a:noFill/>
          <a:ln w="9525">
            <a:noFill/>
            <a:miter lim="800000"/>
            <a:headEnd/>
            <a:tailEnd/>
          </a:ln>
        </p:spPr>
      </p:pic>
      <p:sp>
        <p:nvSpPr>
          <p:cNvPr id="27657" name="AutoShape 9">
            <a:hlinkClick r:id="rId3" action="ppaction://hlinksldjump" highlightClick="1"/>
          </p:cNvPr>
          <p:cNvSpPr>
            <a:spLocks noChangeArrowheads="1"/>
          </p:cNvSpPr>
          <p:nvPr/>
        </p:nvSpPr>
        <p:spPr bwMode="auto">
          <a:xfrm>
            <a:off x="1420813" y="-76200"/>
            <a:ext cx="1474787" cy="1966913"/>
          </a:xfrm>
          <a:prstGeom prst="actionButtonBlank">
            <a:avLst/>
          </a:prstGeom>
          <a:noFill/>
          <a:ln w="9525">
            <a:noFill/>
            <a:miter lim="800000"/>
            <a:headEnd/>
            <a:tailEnd/>
          </a:ln>
        </p:spPr>
        <p:txBody>
          <a:bodyPr wrap="none" anchor="ctr"/>
          <a:lstStyle/>
          <a:p>
            <a:endParaRPr lang="en-US"/>
          </a:p>
        </p:txBody>
      </p:sp>
      <p:sp>
        <p:nvSpPr>
          <p:cNvPr id="27658" name="AutoShape 10">
            <a:hlinkClick r:id="rId4" action="ppaction://hlinksldjump" highlightClick="1"/>
          </p:cNvPr>
          <p:cNvSpPr>
            <a:spLocks noChangeArrowheads="1"/>
          </p:cNvSpPr>
          <p:nvPr/>
        </p:nvSpPr>
        <p:spPr bwMode="auto">
          <a:xfrm>
            <a:off x="6078538" y="561975"/>
            <a:ext cx="1984375" cy="2776538"/>
          </a:xfrm>
          <a:prstGeom prst="actionButtonBlank">
            <a:avLst/>
          </a:prstGeom>
          <a:noFill/>
          <a:ln w="9525">
            <a:noFill/>
            <a:miter lim="800000"/>
            <a:headEnd/>
            <a:tailEnd/>
          </a:ln>
        </p:spPr>
        <p:txBody>
          <a:bodyPr wrap="none" anchor="ctr"/>
          <a:lstStyle/>
          <a:p>
            <a:endParaRPr lang="en-US"/>
          </a:p>
        </p:txBody>
      </p:sp>
      <p:sp>
        <p:nvSpPr>
          <p:cNvPr id="27659" name="AutoShape 11">
            <a:hlinkClick r:id="rId5" action="ppaction://hlinksldjump" highlightClick="1"/>
          </p:cNvPr>
          <p:cNvSpPr>
            <a:spLocks noChangeArrowheads="1"/>
          </p:cNvSpPr>
          <p:nvPr/>
        </p:nvSpPr>
        <p:spPr bwMode="auto">
          <a:xfrm>
            <a:off x="914400" y="2725738"/>
            <a:ext cx="1289050" cy="1831975"/>
          </a:xfrm>
          <a:prstGeom prst="actionButtonBlank">
            <a:avLst/>
          </a:prstGeom>
          <a:noFill/>
          <a:ln w="9525">
            <a:noFill/>
            <a:miter lim="800000"/>
            <a:headEnd/>
            <a:tailEnd/>
          </a:ln>
        </p:spPr>
        <p:txBody>
          <a:bodyPr wrap="none" anchor="ctr"/>
          <a:lstStyle/>
          <a:p>
            <a:endParaRPr lang="en-US"/>
          </a:p>
        </p:txBody>
      </p:sp>
      <p:sp>
        <p:nvSpPr>
          <p:cNvPr id="27660" name="AutoShape 12">
            <a:hlinkClick r:id="rId6" action="ppaction://hlinksldjump" highlightClick="1"/>
          </p:cNvPr>
          <p:cNvSpPr>
            <a:spLocks noChangeArrowheads="1"/>
          </p:cNvSpPr>
          <p:nvPr/>
        </p:nvSpPr>
        <p:spPr bwMode="auto">
          <a:xfrm>
            <a:off x="6599238" y="5195888"/>
            <a:ext cx="1393825" cy="1417637"/>
          </a:xfrm>
          <a:prstGeom prst="actionButtonBlank">
            <a:avLst/>
          </a:prstGeom>
          <a:noFill/>
          <a:ln w="9525">
            <a:noFill/>
            <a:miter lim="800000"/>
            <a:headEnd/>
            <a:tailEnd/>
          </a:ln>
        </p:spPr>
        <p:txBody>
          <a:bodyPr wrap="none" anchor="ctr"/>
          <a:lstStyle/>
          <a:p>
            <a:endParaRPr lang="en-US"/>
          </a:p>
        </p:txBody>
      </p:sp>
      <p:sp>
        <p:nvSpPr>
          <p:cNvPr id="27661" name="AutoShape 13">
            <a:hlinkClick r:id="rId7" action="ppaction://hlinksldjump" highlightClick="1"/>
          </p:cNvPr>
          <p:cNvSpPr>
            <a:spLocks noChangeArrowheads="1"/>
          </p:cNvSpPr>
          <p:nvPr/>
        </p:nvSpPr>
        <p:spPr bwMode="auto">
          <a:xfrm>
            <a:off x="2916238" y="4140200"/>
            <a:ext cx="987425" cy="2246313"/>
          </a:xfrm>
          <a:prstGeom prst="actionButtonBlank">
            <a:avLst/>
          </a:prstGeom>
          <a:noFill/>
          <a:ln w="9525">
            <a:noFill/>
            <a:miter lim="800000"/>
            <a:headEnd/>
            <a:tailEnd/>
          </a:ln>
        </p:spPr>
        <p:txBody>
          <a:bodyPr wrap="none" anchor="ctr"/>
          <a:lstStyle/>
          <a:p>
            <a:endParaRPr lang="en-US"/>
          </a:p>
        </p:txBody>
      </p:sp>
      <p:sp>
        <p:nvSpPr>
          <p:cNvPr id="27662" name="AutoShape 14">
            <a:hlinkClick r:id="rId8" action="ppaction://hlinksldjump" highlightClick="1"/>
          </p:cNvPr>
          <p:cNvSpPr>
            <a:spLocks noChangeArrowheads="1"/>
          </p:cNvSpPr>
          <p:nvPr/>
        </p:nvSpPr>
        <p:spPr bwMode="auto">
          <a:xfrm>
            <a:off x="4465638" y="3660775"/>
            <a:ext cx="1219200" cy="592138"/>
          </a:xfrm>
          <a:prstGeom prst="actionButtonBlank">
            <a:avLst/>
          </a:prstGeom>
          <a:noFill/>
          <a:ln w="9525">
            <a:noFill/>
            <a:miter lim="800000"/>
            <a:headEnd/>
            <a:tailEnd/>
          </a:ln>
        </p:spPr>
        <p:txBody>
          <a:bodyPr wrap="none" anchor="ctr"/>
          <a:lstStyle/>
          <a:p>
            <a:endParaRPr lang="en-US"/>
          </a:p>
        </p:txBody>
      </p:sp>
      <p:sp>
        <p:nvSpPr>
          <p:cNvPr id="27663" name="AutoShape 15">
            <a:hlinkClick r:id="rId8" action="ppaction://hlinksldjump" highlightClick="1"/>
          </p:cNvPr>
          <p:cNvSpPr>
            <a:spLocks noChangeArrowheads="1"/>
          </p:cNvSpPr>
          <p:nvPr/>
        </p:nvSpPr>
        <p:spPr bwMode="auto">
          <a:xfrm>
            <a:off x="3957638" y="2628900"/>
            <a:ext cx="928687" cy="709613"/>
          </a:xfrm>
          <a:prstGeom prst="actionButtonBlank">
            <a:avLst/>
          </a:prstGeom>
          <a:noFill/>
          <a:ln w="9525">
            <a:noFill/>
            <a:miter lim="800000"/>
            <a:headEnd/>
            <a:tailEnd/>
          </a:ln>
        </p:spPr>
        <p:txBody>
          <a:bodyPr wrap="none" anchor="ctr"/>
          <a:lstStyle/>
          <a:p>
            <a:endParaRPr lang="en-US"/>
          </a:p>
        </p:txBody>
      </p:sp>
      <p:sp>
        <p:nvSpPr>
          <p:cNvPr id="27664" name="AutoShape 16">
            <a:hlinkClick r:id="rId8" action="ppaction://hlinksldjump" highlightClick="1"/>
          </p:cNvPr>
          <p:cNvSpPr>
            <a:spLocks noChangeArrowheads="1"/>
          </p:cNvSpPr>
          <p:nvPr/>
        </p:nvSpPr>
        <p:spPr bwMode="auto">
          <a:xfrm>
            <a:off x="3043238" y="3000375"/>
            <a:ext cx="406400" cy="414338"/>
          </a:xfrm>
          <a:prstGeom prst="actionButtonBlank">
            <a:avLst/>
          </a:prstGeom>
          <a:noFill/>
          <a:ln w="9525">
            <a:noFill/>
            <a:miter lim="800000"/>
            <a:headEnd/>
            <a:tailEnd/>
          </a:ln>
        </p:spPr>
        <p:txBody>
          <a:bodyPr wrap="none" anchor="ctr"/>
          <a:lstStyle/>
          <a:p>
            <a:endParaRPr lang="en-US"/>
          </a:p>
        </p:txBody>
      </p:sp>
      <p:sp>
        <p:nvSpPr>
          <p:cNvPr id="27665" name="AutoShape 17">
            <a:hlinkClick r:id="rId9" action="ppaction://hlinksldjump" highlightClick="1"/>
          </p:cNvPr>
          <p:cNvSpPr>
            <a:spLocks noChangeArrowheads="1"/>
          </p:cNvSpPr>
          <p:nvPr/>
        </p:nvSpPr>
        <p:spPr bwMode="auto">
          <a:xfrm>
            <a:off x="4846638" y="4603750"/>
            <a:ext cx="522287" cy="944563"/>
          </a:xfrm>
          <a:prstGeom prst="actionButtonBlank">
            <a:avLst/>
          </a:prstGeom>
          <a:noFill/>
          <a:ln w="9525">
            <a:noFill/>
            <a:miter lim="800000"/>
            <a:headEnd/>
            <a:tailEnd/>
          </a:ln>
        </p:spPr>
        <p:txBody>
          <a:bodyPr wrap="none" anchor="ctr"/>
          <a:lstStyle/>
          <a:p>
            <a:endParaRPr lang="en-US"/>
          </a:p>
        </p:txBody>
      </p:sp>
      <p:sp>
        <p:nvSpPr>
          <p:cNvPr id="27666" name="AutoShape 18">
            <a:hlinkClick r:id="rId10" action="ppaction://hlinksldjump" highlightClick="1"/>
          </p:cNvPr>
          <p:cNvSpPr>
            <a:spLocks noChangeArrowheads="1"/>
          </p:cNvSpPr>
          <p:nvPr/>
        </p:nvSpPr>
        <p:spPr bwMode="auto">
          <a:xfrm>
            <a:off x="3017838" y="1385888"/>
            <a:ext cx="1568450" cy="885825"/>
          </a:xfrm>
          <a:prstGeom prst="actionButtonBlank">
            <a:avLst/>
          </a:prstGeom>
          <a:noFill/>
          <a:ln w="9525">
            <a:noFill/>
            <a:miter lim="800000"/>
            <a:headEnd/>
            <a:tailEnd/>
          </a:ln>
        </p:spPr>
        <p:txBody>
          <a:bodyPr wrap="none" anchor="ctr"/>
          <a:lstStyle/>
          <a:p>
            <a:endParaRPr lang="en-US"/>
          </a:p>
        </p:txBody>
      </p:sp>
      <p:sp>
        <p:nvSpPr>
          <p:cNvPr id="27667" name="AutoShape 19">
            <a:hlinkClick r:id="rId10" action="ppaction://hlinksldjump" highlightClick="1"/>
          </p:cNvPr>
          <p:cNvSpPr>
            <a:spLocks noChangeArrowheads="1"/>
          </p:cNvSpPr>
          <p:nvPr/>
        </p:nvSpPr>
        <p:spPr bwMode="auto">
          <a:xfrm>
            <a:off x="2535238" y="2449513"/>
            <a:ext cx="987425" cy="355600"/>
          </a:xfrm>
          <a:prstGeom prst="actionButtonBlank">
            <a:avLst/>
          </a:prstGeom>
          <a:noFill/>
          <a:ln w="9525">
            <a:noFill/>
            <a:miter lim="800000"/>
            <a:headEnd/>
            <a:tailEnd/>
          </a:ln>
        </p:spPr>
        <p:txBody>
          <a:bodyPr wrap="none" anchor="ctr"/>
          <a:lstStyle/>
          <a:p>
            <a:endParaRPr lang="en-US"/>
          </a:p>
        </p:txBody>
      </p:sp>
      <p:sp>
        <p:nvSpPr>
          <p:cNvPr id="27668" name="AutoShape 20">
            <a:hlinkClick r:id="rId7" action="ppaction://hlinksldjump" highlightClick="1"/>
          </p:cNvPr>
          <p:cNvSpPr>
            <a:spLocks noChangeArrowheads="1"/>
          </p:cNvSpPr>
          <p:nvPr/>
        </p:nvSpPr>
        <p:spPr bwMode="auto">
          <a:xfrm>
            <a:off x="2205038" y="3619500"/>
            <a:ext cx="231775" cy="709613"/>
          </a:xfrm>
          <a:prstGeom prst="actionButtonBlank">
            <a:avLst/>
          </a:prstGeom>
          <a:noFill/>
          <a:ln w="9525">
            <a:noFill/>
            <a:miter lim="800000"/>
            <a:headEnd/>
            <a:tailEnd/>
          </a:ln>
        </p:spPr>
        <p:txBody>
          <a:bodyPr wrap="none" anchor="ctr"/>
          <a:lstStyle/>
          <a:p>
            <a:endParaRPr lang="en-US"/>
          </a:p>
        </p:txBody>
      </p:sp>
      <p:sp>
        <p:nvSpPr>
          <p:cNvPr id="27669" name="AutoShape 21">
            <a:hlinkClick r:id="rId7" action="ppaction://hlinksldjump" highlightClick="1"/>
          </p:cNvPr>
          <p:cNvSpPr>
            <a:spLocks noChangeArrowheads="1"/>
          </p:cNvSpPr>
          <p:nvPr/>
        </p:nvSpPr>
        <p:spPr bwMode="auto">
          <a:xfrm>
            <a:off x="4033838" y="5213350"/>
            <a:ext cx="406400" cy="944563"/>
          </a:xfrm>
          <a:prstGeom prst="actionButtonBlank">
            <a:avLst/>
          </a:prstGeom>
          <a:noFill/>
          <a:ln w="9525">
            <a:noFill/>
            <a:miter lim="800000"/>
            <a:headEnd/>
            <a:tailEnd/>
          </a:ln>
        </p:spPr>
        <p:txBody>
          <a:bodyPr wrap="none" anchor="ctr"/>
          <a:lstStyle/>
          <a:p>
            <a:endParaRPr lang="en-US"/>
          </a:p>
        </p:txBody>
      </p:sp>
      <p:sp>
        <p:nvSpPr>
          <p:cNvPr id="27670" name="AutoShape 22">
            <a:hlinkClick r:id="rId4" action="ppaction://hlinksldjump" highlightClick="1"/>
          </p:cNvPr>
          <p:cNvSpPr>
            <a:spLocks noChangeArrowheads="1"/>
          </p:cNvSpPr>
          <p:nvPr/>
        </p:nvSpPr>
        <p:spPr bwMode="auto">
          <a:xfrm>
            <a:off x="4694238" y="498475"/>
            <a:ext cx="522287" cy="1773238"/>
          </a:xfrm>
          <a:prstGeom prst="actionButtonBlank">
            <a:avLst/>
          </a:prstGeom>
          <a:noFill/>
          <a:ln w="9525">
            <a:noFill/>
            <a:miter lim="800000"/>
            <a:headEnd/>
            <a:tailEnd/>
          </a:ln>
        </p:spPr>
        <p:txBody>
          <a:bodyPr wrap="none" anchor="ctr"/>
          <a:lstStyle/>
          <a:p>
            <a:endParaRPr lang="en-US"/>
          </a:p>
        </p:txBody>
      </p:sp>
      <p:pic>
        <p:nvPicPr>
          <p:cNvPr id="27671" name="Picture 23" descr="WWI_background"/>
          <p:cNvPicPr>
            <a:picLocks noChangeAspect="1" noChangeArrowheads="1"/>
          </p:cNvPicPr>
          <p:nvPr/>
        </p:nvPicPr>
        <p:blipFill>
          <a:blip r:embed="rId11" cstate="print"/>
          <a:srcRect r="84166"/>
          <a:stretch>
            <a:fillRect/>
          </a:stretch>
        </p:blipFill>
        <p:spPr bwMode="auto">
          <a:xfrm>
            <a:off x="0" y="0"/>
            <a:ext cx="1447800" cy="6858000"/>
          </a:xfrm>
          <a:prstGeom prst="rect">
            <a:avLst/>
          </a:prstGeom>
          <a:noFill/>
          <a:ln w="9525">
            <a:noFill/>
            <a:miter lim="800000"/>
            <a:headEnd/>
            <a:tailEnd/>
          </a:ln>
        </p:spPr>
      </p:pic>
      <p:sp>
        <p:nvSpPr>
          <p:cNvPr id="45080" name="Text Box 2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chemeClr val="accent2"/>
                </a:solidFill>
                <a:latin typeface="Times New Roman" pitchFamily="18" charset="0"/>
                <a:cs typeface="Times New Roman" pitchFamily="18" charset="0"/>
              </a:rPr>
              <a:t>N</a:t>
            </a:r>
            <a:r>
              <a:rPr lang="en-US" sz="3600" dirty="0">
                <a:solidFill>
                  <a:schemeClr val="accent2"/>
                </a:solidFill>
                <a:latin typeface="Times New Roman" pitchFamily="18" charset="0"/>
                <a:cs typeface="Times New Roman" pitchFamily="18" charset="0"/>
              </a:rPr>
              <a:t>ationalism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out)">
                                      <p:cBhvr>
                                        <p:cTn id="7" dur="500"/>
                                        <p:tgtEl>
                                          <p:spTgt spid="4505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box(out)">
                                      <p:cBhvr>
                                        <p:cTn id="11" dur="500"/>
                                        <p:tgtEl>
                                          <p:spTgt spid="4505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5060"/>
                                        </p:tgtEl>
                                        <p:attrNameLst>
                                          <p:attrName>style.visibility</p:attrName>
                                        </p:attrNameLst>
                                      </p:cBhvr>
                                      <p:to>
                                        <p:strVal val="visible"/>
                                      </p:to>
                                    </p:set>
                                    <p:animEffect transition="in" filter="box(out)">
                                      <p:cBhvr>
                                        <p:cTn id="15" dur="500"/>
                                        <p:tgtEl>
                                          <p:spTgt spid="45060"/>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45061"/>
                                        </p:tgtEl>
                                        <p:attrNameLst>
                                          <p:attrName>style.visibility</p:attrName>
                                        </p:attrNameLst>
                                      </p:cBhvr>
                                      <p:to>
                                        <p:strVal val="visible"/>
                                      </p:to>
                                    </p:set>
                                    <p:animEffect transition="in" filter="box(out)">
                                      <p:cBhvr>
                                        <p:cTn id="19" dur="500"/>
                                        <p:tgtEl>
                                          <p:spTgt spid="45061"/>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5062"/>
                                        </p:tgtEl>
                                        <p:attrNameLst>
                                          <p:attrName>style.visibility</p:attrName>
                                        </p:attrNameLst>
                                      </p:cBhvr>
                                      <p:to>
                                        <p:strVal val="visible"/>
                                      </p:to>
                                    </p:set>
                                    <p:animEffect transition="in" filter="box(out)">
                                      <p:cBhvr>
                                        <p:cTn id="23" dur="500"/>
                                        <p:tgtEl>
                                          <p:spTgt spid="45062"/>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45063"/>
                                        </p:tgtEl>
                                        <p:attrNameLst>
                                          <p:attrName>style.visibility</p:attrName>
                                        </p:attrNameLst>
                                      </p:cBhvr>
                                      <p:to>
                                        <p:strVal val="visible"/>
                                      </p:to>
                                    </p:set>
                                    <p:animEffect transition="in" filter="box(out)">
                                      <p:cBhvr>
                                        <p:cTn id="27" dur="500"/>
                                        <p:tgtEl>
                                          <p:spTgt spid="45063"/>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45064"/>
                                        </p:tgtEl>
                                        <p:attrNameLst>
                                          <p:attrName>style.visibility</p:attrName>
                                        </p:attrNameLst>
                                      </p:cBhvr>
                                      <p:to>
                                        <p:strVal val="visible"/>
                                      </p:to>
                                    </p:set>
                                    <p:animEffect transition="in" filter="box(out)">
                                      <p:cBhvr>
                                        <p:cTn id="31"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46083"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chemeClr val="accent2"/>
                </a:solidFill>
                <a:latin typeface="Times New Roman" pitchFamily="18" charset="0"/>
                <a:cs typeface="Times New Roman" pitchFamily="18" charset="0"/>
              </a:rPr>
              <a:t>N</a:t>
            </a:r>
            <a:r>
              <a:rPr lang="en-US" sz="3600" dirty="0">
                <a:solidFill>
                  <a:schemeClr val="accent2"/>
                </a:solidFill>
                <a:latin typeface="Times New Roman" pitchFamily="18" charset="0"/>
                <a:cs typeface="Times New Roman" pitchFamily="18" charset="0"/>
              </a:rPr>
              <a:t>ationalism</a:t>
            </a:r>
          </a:p>
        </p:txBody>
      </p:sp>
      <p:sp>
        <p:nvSpPr>
          <p:cNvPr id="28676" name="Text Box 4"/>
          <p:cNvSpPr txBox="1">
            <a:spLocks noChangeArrowheads="1"/>
          </p:cNvSpPr>
          <p:nvPr/>
        </p:nvSpPr>
        <p:spPr bwMode="auto">
          <a:xfrm>
            <a:off x="1447800" y="1143000"/>
            <a:ext cx="7696200" cy="946150"/>
          </a:xfrm>
          <a:prstGeom prst="rect">
            <a:avLst/>
          </a:prstGeom>
          <a:noFill/>
          <a:ln w="9525">
            <a:noFill/>
            <a:miter lim="800000"/>
            <a:headEnd/>
            <a:tailEnd/>
          </a:ln>
        </p:spPr>
        <p:txBody>
          <a:bodyPr>
            <a:spAutoFit/>
          </a:bodyPr>
          <a:lstStyle/>
          <a:p>
            <a:pPr>
              <a:spcBef>
                <a:spcPct val="50000"/>
              </a:spcBef>
            </a:pPr>
            <a:r>
              <a:rPr lang="en-US" sz="2800" b="1" i="1" u="sng" dirty="0">
                <a:latin typeface="Times New Roman" pitchFamily="18" charset="0"/>
                <a:cs typeface="Times New Roman" pitchFamily="18" charset="0"/>
              </a:rPr>
              <a:t>Pan-</a:t>
            </a:r>
            <a:r>
              <a:rPr lang="en-US" sz="2800" b="1" i="1" u="sng" dirty="0" err="1">
                <a:latin typeface="Times New Roman" pitchFamily="18" charset="0"/>
                <a:cs typeface="Times New Roman" pitchFamily="18" charset="0"/>
              </a:rPr>
              <a:t>Germanism</a:t>
            </a:r>
            <a:r>
              <a:rPr lang="en-US" b="1" i="1" dirty="0">
                <a:latin typeface="Times New Roman" pitchFamily="18" charset="0"/>
                <a:cs typeface="Times New Roman" pitchFamily="18" charset="0"/>
              </a:rPr>
              <a:t> </a:t>
            </a:r>
            <a:r>
              <a:rPr lang="en-US" sz="2800" b="1" i="1" dirty="0">
                <a:latin typeface="Times New Roman" pitchFamily="18" charset="0"/>
                <a:cs typeface="Times New Roman" pitchFamily="18" charset="0"/>
              </a:rPr>
              <a:t> - </a:t>
            </a:r>
            <a:r>
              <a:rPr lang="en-US" sz="2800" b="1" dirty="0">
                <a:latin typeface="Times New Roman" pitchFamily="18" charset="0"/>
                <a:cs typeface="Times New Roman" pitchFamily="18" charset="0"/>
              </a:rPr>
              <a:t>movement to unify the people of all German speaking countries</a:t>
            </a:r>
          </a:p>
        </p:txBody>
      </p:sp>
      <p:sp>
        <p:nvSpPr>
          <p:cNvPr id="28677" name="Text Box 5"/>
          <p:cNvSpPr txBox="1">
            <a:spLocks noChangeArrowheads="1"/>
          </p:cNvSpPr>
          <p:nvPr/>
        </p:nvSpPr>
        <p:spPr bwMode="auto">
          <a:xfrm>
            <a:off x="2743200" y="2819400"/>
            <a:ext cx="2667000" cy="2654300"/>
          </a:xfrm>
          <a:prstGeom prst="rect">
            <a:avLst/>
          </a:prstGeom>
          <a:noFill/>
          <a:ln w="9525">
            <a:noFill/>
            <a:miter lim="800000"/>
            <a:headEnd/>
            <a:tailEnd/>
          </a:ln>
        </p:spPr>
        <p:txBody>
          <a:bodyPr>
            <a:spAutoFit/>
          </a:bodyPr>
          <a:lstStyle/>
          <a:p>
            <a:pPr marL="342900" indent="-342900"/>
            <a:r>
              <a:rPr lang="en-US" sz="2800" b="1" dirty="0">
                <a:latin typeface="Times New Roman" pitchFamily="18" charset="0"/>
                <a:cs typeface="Times New Roman" pitchFamily="18" charset="0"/>
                <a:hlinkClick r:id="rId3"/>
              </a:rPr>
              <a:t>Austria</a:t>
            </a:r>
            <a:r>
              <a:rPr lang="en-US" sz="2800" b="1" dirty="0">
                <a:latin typeface="Times New Roman" pitchFamily="18" charset="0"/>
                <a:cs typeface="Times New Roman" pitchFamily="18" charset="0"/>
              </a:rPr>
              <a:t> </a:t>
            </a:r>
            <a:r>
              <a:rPr lang="en-US" sz="2800" b="1" dirty="0">
                <a:solidFill>
                  <a:srgbClr val="FF3300"/>
                </a:solidFill>
                <a:latin typeface="Times New Roman" pitchFamily="18" charset="0"/>
                <a:cs typeface="Times New Roman" pitchFamily="18" charset="0"/>
              </a:rPr>
              <a:t>*</a:t>
            </a:r>
          </a:p>
          <a:p>
            <a:pPr marL="342900" indent="-342900"/>
            <a:r>
              <a:rPr lang="en-US" sz="2800" b="1" dirty="0">
                <a:latin typeface="Times New Roman" pitchFamily="18" charset="0"/>
                <a:cs typeface="Times New Roman" pitchFamily="18" charset="0"/>
                <a:hlinkClick r:id="rId4"/>
              </a:rPr>
              <a:t>Belgium</a:t>
            </a:r>
            <a:r>
              <a:rPr lang="en-US" sz="2800" b="1" dirty="0">
                <a:latin typeface="Times New Roman" pitchFamily="18" charset="0"/>
                <a:cs typeface="Times New Roman" pitchFamily="18" charset="0"/>
              </a:rPr>
              <a:t> </a:t>
            </a:r>
          </a:p>
          <a:p>
            <a:pPr marL="342900" indent="-342900"/>
            <a:r>
              <a:rPr lang="en-US" sz="2800" b="1" dirty="0">
                <a:latin typeface="Times New Roman" pitchFamily="18" charset="0"/>
                <a:cs typeface="Times New Roman" pitchFamily="18" charset="0"/>
                <a:hlinkClick r:id="rId5"/>
              </a:rPr>
              <a:t>Denmark</a:t>
            </a:r>
            <a:endParaRPr lang="en-US" sz="2800" b="1" dirty="0">
              <a:latin typeface="Times New Roman" pitchFamily="18" charset="0"/>
              <a:cs typeface="Times New Roman" pitchFamily="18" charset="0"/>
            </a:endParaRPr>
          </a:p>
          <a:p>
            <a:pPr marL="342900" indent="-342900"/>
            <a:r>
              <a:rPr lang="en-US" sz="2800" b="1" dirty="0">
                <a:latin typeface="Times New Roman" pitchFamily="18" charset="0"/>
                <a:cs typeface="Times New Roman" pitchFamily="18" charset="0"/>
                <a:hlinkClick r:id="rId6"/>
              </a:rPr>
              <a:t>Iceland</a:t>
            </a:r>
            <a:r>
              <a:rPr lang="en-US" sz="2800" b="1" dirty="0">
                <a:latin typeface="Times New Roman" pitchFamily="18" charset="0"/>
                <a:cs typeface="Times New Roman" pitchFamily="18" charset="0"/>
              </a:rPr>
              <a:t> </a:t>
            </a:r>
          </a:p>
          <a:p>
            <a:pPr marL="342900" indent="-342900"/>
            <a:r>
              <a:rPr lang="en-US" sz="2800" b="1" dirty="0">
                <a:latin typeface="Times New Roman" pitchFamily="18" charset="0"/>
                <a:cs typeface="Times New Roman" pitchFamily="18" charset="0"/>
                <a:hlinkClick r:id="rId7"/>
              </a:rPr>
              <a:t>Germany</a:t>
            </a:r>
            <a:r>
              <a:rPr lang="en-US" sz="2800" b="1" dirty="0">
                <a:latin typeface="Times New Roman" pitchFamily="18" charset="0"/>
                <a:cs typeface="Times New Roman" pitchFamily="18" charset="0"/>
              </a:rPr>
              <a:t> </a:t>
            </a:r>
            <a:r>
              <a:rPr lang="en-US" sz="2800" b="1" dirty="0">
                <a:solidFill>
                  <a:srgbClr val="FF33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hlinkClick r:id="rId8"/>
              </a:rPr>
              <a:t>Liechtenstein</a:t>
            </a:r>
            <a:r>
              <a:rPr lang="en-US" sz="2800" b="1" dirty="0" smtClean="0">
                <a:solidFill>
                  <a:srgbClr val="FF3300"/>
                </a:solidFill>
                <a:latin typeface="Times New Roman" pitchFamily="18" charset="0"/>
                <a:cs typeface="Times New Roman" pitchFamily="18" charset="0"/>
              </a:rPr>
              <a:t>*</a:t>
            </a:r>
            <a:endParaRPr lang="en-US" sz="2800" b="1" dirty="0">
              <a:solidFill>
                <a:srgbClr val="FF3300"/>
              </a:solidFill>
              <a:latin typeface="Times New Roman" pitchFamily="18" charset="0"/>
              <a:cs typeface="Times New Roman" pitchFamily="18" charset="0"/>
            </a:endParaRPr>
          </a:p>
        </p:txBody>
      </p:sp>
      <p:sp>
        <p:nvSpPr>
          <p:cNvPr id="28678" name="Rectangle 6"/>
          <p:cNvSpPr>
            <a:spLocks noChangeArrowheads="1"/>
          </p:cNvSpPr>
          <p:nvPr/>
        </p:nvSpPr>
        <p:spPr bwMode="auto">
          <a:xfrm>
            <a:off x="6096000" y="2819400"/>
            <a:ext cx="3048000" cy="2654300"/>
          </a:xfrm>
          <a:prstGeom prst="rect">
            <a:avLst/>
          </a:prstGeom>
          <a:noFill/>
          <a:ln w="9525">
            <a:noFill/>
            <a:miter lim="800000"/>
            <a:headEnd/>
            <a:tailEnd/>
          </a:ln>
        </p:spPr>
        <p:txBody>
          <a:bodyPr>
            <a:spAutoFit/>
          </a:bodyPr>
          <a:lstStyle/>
          <a:p>
            <a:r>
              <a:rPr lang="en-US" sz="2800" b="1" dirty="0">
                <a:latin typeface="Times New Roman" pitchFamily="18" charset="0"/>
                <a:cs typeface="Times New Roman" pitchFamily="18" charset="0"/>
                <a:hlinkClick r:id="rId9"/>
              </a:rPr>
              <a:t>Luxembourg</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hlinkClick r:id="rId10"/>
              </a:rPr>
              <a:t>Netherlands</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hlinkClick r:id="rId11"/>
              </a:rPr>
              <a:t>Norway</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hlinkClick r:id="rId12"/>
              </a:rPr>
              <a:t>Sweden</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hlinkClick r:id="rId13"/>
              </a:rPr>
              <a:t>Switzerland</a:t>
            </a:r>
            <a:r>
              <a:rPr lang="en-US" sz="2800" b="1" dirty="0">
                <a:latin typeface="Times New Roman" pitchFamily="18" charset="0"/>
                <a:cs typeface="Times New Roman" pitchFamily="18" charset="0"/>
              </a:rPr>
              <a:t> </a:t>
            </a:r>
            <a:r>
              <a:rPr lang="en-US" sz="2800" b="1" dirty="0">
                <a:solidFill>
                  <a:srgbClr val="FF3300"/>
                </a:solidFill>
                <a:latin typeface="Times New Roman" pitchFamily="18" charset="0"/>
                <a:cs typeface="Times New Roman" pitchFamily="18" charset="0"/>
              </a:rPr>
              <a:t>*</a:t>
            </a:r>
          </a:p>
          <a:p>
            <a:r>
              <a:rPr lang="en-US" sz="2800" b="1" dirty="0">
                <a:latin typeface="Times New Roman" pitchFamily="18" charset="0"/>
                <a:cs typeface="Times New Roman" pitchFamily="18" charset="0"/>
                <a:hlinkClick r:id="rId14"/>
              </a:rPr>
              <a:t>United Kingdom</a:t>
            </a:r>
            <a:r>
              <a:rPr lang="en-US" sz="2800" dirty="0">
                <a:latin typeface="Times New Roman" pitchFamily="18" charset="0"/>
                <a:cs typeface="Times New Roman" pitchFamily="18" charset="0"/>
              </a:rPr>
              <a:t> </a:t>
            </a:r>
          </a:p>
        </p:txBody>
      </p:sp>
      <p:pic>
        <p:nvPicPr>
          <p:cNvPr id="28679" name="Picture 7"/>
          <p:cNvPicPr>
            <a:picLocks noChangeAspect="1" noChangeArrowheads="1"/>
          </p:cNvPicPr>
          <p:nvPr/>
        </p:nvPicPr>
        <p:blipFill>
          <a:blip r:embed="rId15" cstate="print"/>
          <a:srcRect/>
          <a:stretch>
            <a:fillRect/>
          </a:stretch>
        </p:blipFill>
        <p:spPr bwMode="auto">
          <a:xfrm>
            <a:off x="2286000" y="2971800"/>
            <a:ext cx="457200" cy="304800"/>
          </a:xfrm>
          <a:prstGeom prst="rect">
            <a:avLst/>
          </a:prstGeom>
          <a:noFill/>
          <a:ln w="9525">
            <a:noFill/>
            <a:miter lim="800000"/>
            <a:headEnd/>
            <a:tailEnd/>
          </a:ln>
        </p:spPr>
      </p:pic>
      <p:pic>
        <p:nvPicPr>
          <p:cNvPr id="28680" name="Picture 8"/>
          <p:cNvPicPr>
            <a:picLocks noChangeAspect="1" noChangeArrowheads="1"/>
          </p:cNvPicPr>
          <p:nvPr/>
        </p:nvPicPr>
        <p:blipFill>
          <a:blip r:embed="rId16" cstate="print"/>
          <a:srcRect/>
          <a:stretch>
            <a:fillRect/>
          </a:stretch>
        </p:blipFill>
        <p:spPr bwMode="auto">
          <a:xfrm>
            <a:off x="2286000" y="4724400"/>
            <a:ext cx="476250" cy="285750"/>
          </a:xfrm>
          <a:prstGeom prst="rect">
            <a:avLst/>
          </a:prstGeom>
          <a:noFill/>
          <a:ln w="9525">
            <a:noFill/>
            <a:miter lim="800000"/>
            <a:headEnd/>
            <a:tailEnd/>
          </a:ln>
        </p:spPr>
      </p:pic>
      <p:pic>
        <p:nvPicPr>
          <p:cNvPr id="28681" name="Picture 9"/>
          <p:cNvPicPr>
            <a:picLocks noChangeAspect="1" noChangeArrowheads="1"/>
          </p:cNvPicPr>
          <p:nvPr/>
        </p:nvPicPr>
        <p:blipFill>
          <a:blip r:embed="rId17" cstate="print"/>
          <a:srcRect/>
          <a:stretch>
            <a:fillRect/>
          </a:stretch>
        </p:blipFill>
        <p:spPr bwMode="auto">
          <a:xfrm>
            <a:off x="2286000" y="5105400"/>
            <a:ext cx="503238" cy="304800"/>
          </a:xfrm>
          <a:prstGeom prst="rect">
            <a:avLst/>
          </a:prstGeom>
          <a:noFill/>
          <a:ln w="9525">
            <a:noFill/>
            <a:miter lim="800000"/>
            <a:headEnd/>
            <a:tailEnd/>
          </a:ln>
        </p:spPr>
      </p:pic>
      <p:pic>
        <p:nvPicPr>
          <p:cNvPr id="28682" name="Picture 10"/>
          <p:cNvPicPr>
            <a:picLocks noChangeAspect="1" noChangeArrowheads="1"/>
          </p:cNvPicPr>
          <p:nvPr/>
        </p:nvPicPr>
        <p:blipFill>
          <a:blip r:embed="rId18" cstate="print"/>
          <a:srcRect/>
          <a:stretch>
            <a:fillRect/>
          </a:stretch>
        </p:blipFill>
        <p:spPr bwMode="auto">
          <a:xfrm>
            <a:off x="5791200" y="4724400"/>
            <a:ext cx="301625" cy="301625"/>
          </a:xfrm>
          <a:prstGeom prst="rect">
            <a:avLst/>
          </a:prstGeom>
          <a:noFill/>
          <a:ln w="9525">
            <a:noFill/>
            <a:miter lim="800000"/>
            <a:headEnd/>
            <a:tailEnd/>
          </a:ln>
        </p:spPr>
      </p:pic>
      <p:pic>
        <p:nvPicPr>
          <p:cNvPr id="28683" name="Picture 11"/>
          <p:cNvPicPr>
            <a:picLocks noChangeAspect="1" noChangeArrowheads="1"/>
          </p:cNvPicPr>
          <p:nvPr/>
        </p:nvPicPr>
        <p:blipFill>
          <a:blip r:embed="rId19" cstate="print"/>
          <a:srcRect/>
          <a:stretch>
            <a:fillRect/>
          </a:stretch>
        </p:blipFill>
        <p:spPr bwMode="auto">
          <a:xfrm>
            <a:off x="2362200" y="3352800"/>
            <a:ext cx="352425" cy="304800"/>
          </a:xfrm>
          <a:prstGeom prst="rect">
            <a:avLst/>
          </a:prstGeom>
          <a:noFill/>
          <a:ln w="9525">
            <a:noFill/>
            <a:miter lim="800000"/>
            <a:headEnd/>
            <a:tailEnd/>
          </a:ln>
        </p:spPr>
      </p:pic>
      <p:pic>
        <p:nvPicPr>
          <p:cNvPr id="28684" name="Picture 12"/>
          <p:cNvPicPr>
            <a:picLocks noChangeAspect="1" noChangeArrowheads="1"/>
          </p:cNvPicPr>
          <p:nvPr/>
        </p:nvPicPr>
        <p:blipFill>
          <a:blip r:embed="rId20" cstate="print"/>
          <a:srcRect/>
          <a:stretch>
            <a:fillRect/>
          </a:stretch>
        </p:blipFill>
        <p:spPr bwMode="auto">
          <a:xfrm>
            <a:off x="5638800" y="2971800"/>
            <a:ext cx="476250" cy="285750"/>
          </a:xfrm>
          <a:prstGeom prst="rect">
            <a:avLst/>
          </a:prstGeom>
          <a:noFill/>
          <a:ln w="9525">
            <a:noFill/>
            <a:miter lim="800000"/>
            <a:headEnd/>
            <a:tailEnd/>
          </a:ln>
        </p:spPr>
      </p:pic>
      <p:pic>
        <p:nvPicPr>
          <p:cNvPr id="28685" name="Picture 13"/>
          <p:cNvPicPr>
            <a:picLocks noChangeAspect="1" noChangeArrowheads="1"/>
          </p:cNvPicPr>
          <p:nvPr/>
        </p:nvPicPr>
        <p:blipFill>
          <a:blip r:embed="rId21" cstate="print"/>
          <a:srcRect/>
          <a:stretch>
            <a:fillRect/>
          </a:stretch>
        </p:blipFill>
        <p:spPr bwMode="auto">
          <a:xfrm>
            <a:off x="5638800" y="3352800"/>
            <a:ext cx="457200" cy="304800"/>
          </a:xfrm>
          <a:prstGeom prst="rect">
            <a:avLst/>
          </a:prstGeom>
          <a:noFill/>
          <a:ln w="9525">
            <a:noFill/>
            <a:miter lim="800000"/>
            <a:headEnd/>
            <a:tailEnd/>
          </a:ln>
        </p:spPr>
      </p:pic>
      <p:pic>
        <p:nvPicPr>
          <p:cNvPr id="28686" name="Picture 14"/>
          <p:cNvPicPr>
            <a:picLocks noChangeAspect="1" noChangeArrowheads="1"/>
          </p:cNvPicPr>
          <p:nvPr/>
        </p:nvPicPr>
        <p:blipFill>
          <a:blip r:embed="rId22" cstate="print"/>
          <a:srcRect/>
          <a:stretch>
            <a:fillRect/>
          </a:stretch>
        </p:blipFill>
        <p:spPr bwMode="auto">
          <a:xfrm>
            <a:off x="2362200" y="3810000"/>
            <a:ext cx="371475" cy="285750"/>
          </a:xfrm>
          <a:prstGeom prst="rect">
            <a:avLst/>
          </a:prstGeom>
          <a:noFill/>
          <a:ln w="9525">
            <a:noFill/>
            <a:miter lim="800000"/>
            <a:headEnd/>
            <a:tailEnd/>
          </a:ln>
        </p:spPr>
      </p:pic>
      <p:pic>
        <p:nvPicPr>
          <p:cNvPr id="28687" name="Picture 15"/>
          <p:cNvPicPr>
            <a:picLocks noChangeAspect="1" noChangeArrowheads="1"/>
          </p:cNvPicPr>
          <p:nvPr/>
        </p:nvPicPr>
        <p:blipFill>
          <a:blip r:embed="rId23" cstate="print"/>
          <a:srcRect/>
          <a:stretch>
            <a:fillRect/>
          </a:stretch>
        </p:blipFill>
        <p:spPr bwMode="auto">
          <a:xfrm>
            <a:off x="2362200" y="4267200"/>
            <a:ext cx="381000" cy="276225"/>
          </a:xfrm>
          <a:prstGeom prst="rect">
            <a:avLst/>
          </a:prstGeom>
          <a:noFill/>
          <a:ln w="9525">
            <a:noFill/>
            <a:miter lim="800000"/>
            <a:headEnd/>
            <a:tailEnd/>
          </a:ln>
        </p:spPr>
      </p:pic>
      <p:pic>
        <p:nvPicPr>
          <p:cNvPr id="28688" name="Picture 16"/>
          <p:cNvPicPr>
            <a:picLocks noChangeAspect="1" noChangeArrowheads="1"/>
          </p:cNvPicPr>
          <p:nvPr/>
        </p:nvPicPr>
        <p:blipFill>
          <a:blip r:embed="rId24" cstate="print"/>
          <a:srcRect/>
          <a:stretch>
            <a:fillRect/>
          </a:stretch>
        </p:blipFill>
        <p:spPr bwMode="auto">
          <a:xfrm>
            <a:off x="5715000" y="3886200"/>
            <a:ext cx="381000" cy="276225"/>
          </a:xfrm>
          <a:prstGeom prst="rect">
            <a:avLst/>
          </a:prstGeom>
          <a:noFill/>
          <a:ln w="9525">
            <a:noFill/>
            <a:miter lim="800000"/>
            <a:headEnd/>
            <a:tailEnd/>
          </a:ln>
        </p:spPr>
      </p:pic>
      <p:pic>
        <p:nvPicPr>
          <p:cNvPr id="28689" name="Picture 17"/>
          <p:cNvPicPr>
            <a:picLocks noChangeAspect="1" noChangeArrowheads="1"/>
          </p:cNvPicPr>
          <p:nvPr/>
        </p:nvPicPr>
        <p:blipFill>
          <a:blip r:embed="rId25" cstate="print"/>
          <a:srcRect/>
          <a:stretch>
            <a:fillRect/>
          </a:stretch>
        </p:blipFill>
        <p:spPr bwMode="auto">
          <a:xfrm>
            <a:off x="5638800" y="4267200"/>
            <a:ext cx="466725" cy="295275"/>
          </a:xfrm>
          <a:prstGeom prst="rect">
            <a:avLst/>
          </a:prstGeom>
          <a:noFill/>
          <a:ln w="9525">
            <a:noFill/>
            <a:miter lim="800000"/>
            <a:headEnd/>
            <a:tailEnd/>
          </a:ln>
        </p:spPr>
      </p:pic>
      <p:pic>
        <p:nvPicPr>
          <p:cNvPr id="28690" name="Picture 18"/>
          <p:cNvPicPr>
            <a:picLocks noChangeAspect="1" noChangeArrowheads="1"/>
          </p:cNvPicPr>
          <p:nvPr/>
        </p:nvPicPr>
        <p:blipFill>
          <a:blip r:embed="rId26" cstate="print"/>
          <a:srcRect/>
          <a:stretch>
            <a:fillRect/>
          </a:stretch>
        </p:blipFill>
        <p:spPr bwMode="auto">
          <a:xfrm>
            <a:off x="5562600" y="5105400"/>
            <a:ext cx="571500" cy="285750"/>
          </a:xfrm>
          <a:prstGeom prst="rect">
            <a:avLst/>
          </a:prstGeom>
          <a:noFill/>
          <a:ln w="9525">
            <a:noFill/>
            <a:miter lim="800000"/>
            <a:headEnd/>
            <a:tailEnd/>
          </a:ln>
        </p:spPr>
      </p:pic>
      <p:sp>
        <p:nvSpPr>
          <p:cNvPr id="28691" name="Rectangle 19"/>
          <p:cNvSpPr>
            <a:spLocks noChangeArrowheads="1"/>
          </p:cNvSpPr>
          <p:nvPr/>
        </p:nvSpPr>
        <p:spPr bwMode="auto">
          <a:xfrm>
            <a:off x="2819400" y="5715000"/>
            <a:ext cx="4714875" cy="519113"/>
          </a:xfrm>
          <a:prstGeom prst="rect">
            <a:avLst/>
          </a:prstGeom>
          <a:noFill/>
          <a:ln w="9525">
            <a:noFill/>
            <a:miter lim="800000"/>
            <a:headEnd/>
            <a:tailEnd/>
          </a:ln>
        </p:spPr>
        <p:txBody>
          <a:bodyPr wrap="none">
            <a:spAutoFit/>
          </a:bodyPr>
          <a:lstStyle/>
          <a:p>
            <a:r>
              <a:rPr lang="en-US" sz="2800" b="1" dirty="0">
                <a:solidFill>
                  <a:srgbClr val="FF33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German speaking country</a:t>
            </a:r>
          </a:p>
        </p:txBody>
      </p:sp>
      <p:sp>
        <p:nvSpPr>
          <p:cNvPr id="28692" name="Text Box 20"/>
          <p:cNvSpPr txBox="1">
            <a:spLocks noChangeArrowheads="1"/>
          </p:cNvSpPr>
          <p:nvPr/>
        </p:nvSpPr>
        <p:spPr bwMode="auto">
          <a:xfrm>
            <a:off x="1447800" y="2209800"/>
            <a:ext cx="7696200" cy="519113"/>
          </a:xfrm>
          <a:prstGeom prst="rect">
            <a:avLst/>
          </a:prstGeom>
          <a:noFill/>
          <a:ln w="9525">
            <a:noFill/>
            <a:miter lim="800000"/>
            <a:headEnd/>
            <a:tailEnd/>
          </a:ln>
        </p:spPr>
        <p:txBody>
          <a:bodyPr>
            <a:spAutoFit/>
          </a:bodyPr>
          <a:lstStyle/>
          <a:p>
            <a:pPr algn="ctr">
              <a:spcBef>
                <a:spcPct val="50000"/>
              </a:spcBef>
            </a:pPr>
            <a:r>
              <a:rPr lang="en-US" sz="2800" b="1" u="sng" dirty="0">
                <a:latin typeface="Times New Roman" pitchFamily="18" charset="0"/>
                <a:cs typeface="Times New Roman" pitchFamily="18" charset="0"/>
              </a:rPr>
              <a:t>Germanic Countries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4813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chemeClr val="accent2"/>
                </a:solidFill>
                <a:latin typeface="Times New Roman" pitchFamily="18" charset="0"/>
                <a:cs typeface="Times New Roman" pitchFamily="18" charset="0"/>
              </a:rPr>
              <a:t>N</a:t>
            </a:r>
            <a:r>
              <a:rPr lang="en-US" sz="3600" b="1" dirty="0">
                <a:solidFill>
                  <a:schemeClr val="accent2"/>
                </a:solidFill>
                <a:latin typeface="Times New Roman" pitchFamily="18" charset="0"/>
                <a:cs typeface="Times New Roman" pitchFamily="18" charset="0"/>
              </a:rPr>
              <a:t>ationalism</a:t>
            </a:r>
          </a:p>
        </p:txBody>
      </p:sp>
      <p:sp>
        <p:nvSpPr>
          <p:cNvPr id="29700" name="Text Box 4"/>
          <p:cNvSpPr txBox="1">
            <a:spLocks noChangeArrowheads="1"/>
          </p:cNvSpPr>
          <p:nvPr/>
        </p:nvSpPr>
        <p:spPr bwMode="auto">
          <a:xfrm>
            <a:off x="1447800" y="990600"/>
            <a:ext cx="7696200" cy="473075"/>
          </a:xfrm>
          <a:prstGeom prst="rect">
            <a:avLst/>
          </a:prstGeom>
          <a:noFill/>
          <a:ln w="9525">
            <a:noFill/>
            <a:miter lim="800000"/>
            <a:headEnd/>
            <a:tailEnd/>
          </a:ln>
        </p:spPr>
        <p:txBody>
          <a:bodyPr>
            <a:spAutoFit/>
          </a:bodyPr>
          <a:lstStyle/>
          <a:p>
            <a:pPr>
              <a:spcBef>
                <a:spcPct val="50000"/>
              </a:spcBef>
            </a:pPr>
            <a:r>
              <a:rPr lang="en-US" sz="2500" b="1" i="1" u="sng" dirty="0">
                <a:latin typeface="Times New Roman" pitchFamily="18" charset="0"/>
                <a:cs typeface="Times New Roman" pitchFamily="18" charset="0"/>
              </a:rPr>
              <a:t>Pan-Slavism</a:t>
            </a:r>
            <a:r>
              <a:rPr lang="en-US" sz="2500" b="1" i="1" dirty="0">
                <a:latin typeface="Times New Roman" pitchFamily="18" charset="0"/>
                <a:cs typeface="Times New Roman" pitchFamily="18" charset="0"/>
              </a:rPr>
              <a:t>  - </a:t>
            </a:r>
            <a:r>
              <a:rPr lang="en-US" sz="2400" b="1" dirty="0">
                <a:latin typeface="Times New Roman" pitchFamily="18" charset="0"/>
                <a:cs typeface="Times New Roman" pitchFamily="18" charset="0"/>
              </a:rPr>
              <a:t>movement to unify all of the Slavic people </a:t>
            </a:r>
          </a:p>
        </p:txBody>
      </p:sp>
      <p:pic>
        <p:nvPicPr>
          <p:cNvPr id="29701" name="Picture 5"/>
          <p:cNvPicPr>
            <a:picLocks noChangeAspect="1" noChangeArrowheads="1"/>
          </p:cNvPicPr>
          <p:nvPr/>
        </p:nvPicPr>
        <p:blipFill>
          <a:blip r:embed="rId3" cstate="print"/>
          <a:srcRect/>
          <a:stretch>
            <a:fillRect/>
          </a:stretch>
        </p:blipFill>
        <p:spPr bwMode="auto">
          <a:xfrm>
            <a:off x="1981200" y="2106613"/>
            <a:ext cx="6399213" cy="475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49155"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rgbClr val="CC0066"/>
                </a:solidFill>
                <a:latin typeface="Times New Roman" pitchFamily="18" charset="0"/>
                <a:cs typeface="Times New Roman" pitchFamily="18" charset="0"/>
              </a:rPr>
              <a:t>I</a:t>
            </a:r>
            <a:r>
              <a:rPr lang="en-US" sz="3600" dirty="0">
                <a:solidFill>
                  <a:srgbClr val="CC0066"/>
                </a:solidFill>
                <a:latin typeface="Times New Roman" pitchFamily="18" charset="0"/>
                <a:cs typeface="Times New Roman" pitchFamily="18" charset="0"/>
              </a:rPr>
              <a:t>mperialism</a:t>
            </a:r>
          </a:p>
        </p:txBody>
      </p:sp>
      <p:pic>
        <p:nvPicPr>
          <p:cNvPr id="30724" name="Picture 4"/>
          <p:cNvPicPr>
            <a:picLocks noChangeAspect="1" noChangeArrowheads="1"/>
          </p:cNvPicPr>
          <p:nvPr/>
        </p:nvPicPr>
        <p:blipFill>
          <a:blip r:embed="rId3" cstate="print"/>
          <a:srcRect t="9900" r="6483" b="16002"/>
          <a:stretch>
            <a:fillRect/>
          </a:stretch>
        </p:blipFill>
        <p:spPr bwMode="auto">
          <a:xfrm>
            <a:off x="1450975" y="762000"/>
            <a:ext cx="7693025" cy="6096000"/>
          </a:xfrm>
          <a:prstGeom prst="rect">
            <a:avLst/>
          </a:prstGeom>
          <a:noFill/>
          <a:ln w="9525">
            <a:noFill/>
            <a:miter lim="800000"/>
            <a:headEnd/>
            <a:tailEnd/>
          </a:ln>
        </p:spPr>
      </p:pic>
      <p:pic>
        <p:nvPicPr>
          <p:cNvPr id="30725" name="Picture 5"/>
          <p:cNvPicPr>
            <a:picLocks noChangeAspect="1" noChangeArrowheads="1"/>
          </p:cNvPicPr>
          <p:nvPr/>
        </p:nvPicPr>
        <p:blipFill>
          <a:blip r:embed="rId4" cstate="print"/>
          <a:srcRect l="5600" t="72009" r="74089" b="16002"/>
          <a:stretch>
            <a:fillRect/>
          </a:stretch>
        </p:blipFill>
        <p:spPr bwMode="auto">
          <a:xfrm>
            <a:off x="1447800" y="5030788"/>
            <a:ext cx="3098800" cy="182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5" name="Rectangle 5"/>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The Big Picture</a:t>
            </a:r>
          </a:p>
        </p:txBody>
      </p:sp>
      <p:sp>
        <p:nvSpPr>
          <p:cNvPr id="5126" name="Text Box 6"/>
          <p:cNvSpPr txBox="1">
            <a:spLocks noChangeArrowheads="1"/>
          </p:cNvSpPr>
          <p:nvPr/>
        </p:nvSpPr>
        <p:spPr bwMode="auto">
          <a:xfrm>
            <a:off x="0" y="1828800"/>
            <a:ext cx="9144000" cy="46577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first two sentences on page 105</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Do you think it is acceptable to pursue personal interests without considering the interests of others?</a:t>
            </a:r>
          </a:p>
          <a:p>
            <a:pPr algn="ctr">
              <a:spcBef>
                <a:spcPct val="50000"/>
              </a:spcBef>
            </a:pPr>
            <a:r>
              <a:rPr lang="en-US" sz="2400" b="1">
                <a:latin typeface="Times New Roman" pitchFamily="18" charset="0"/>
              </a:rPr>
              <a:t>Would you act in your personal interests if doing so may result in harm to someone else?</a:t>
            </a:r>
          </a:p>
          <a:p>
            <a:pPr algn="ctr">
              <a:spcBef>
                <a:spcPct val="50000"/>
              </a:spcBef>
            </a:pPr>
            <a:endParaRPr lang="en-US" sz="800" b="1">
              <a:latin typeface="Times New Roman" pitchFamily="18" charset="0"/>
            </a:endParaRPr>
          </a:p>
          <a:p>
            <a:pPr algn="ctr">
              <a:spcBef>
                <a:spcPct val="50000"/>
              </a:spcBef>
            </a:pPr>
            <a:r>
              <a:rPr lang="en-US" sz="2400" b="1" i="1">
                <a:solidFill>
                  <a:schemeClr val="accent2"/>
                </a:solidFill>
                <a:latin typeface="Times New Roman" pitchFamily="18" charset="0"/>
              </a:rPr>
              <a:t>For example…If you were late for an job interview and you saw a toddler walking down the street….All of you would hopefully sacrifice being on time for your interview to make sure the child was safely returned to his or her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 to="" calcmode="lin" valueType="num">
                                      <p:cBhvr>
                                        <p:cTn id="7" dur="1" fill="hold"/>
                                        <p:tgtEl>
                                          <p:spTgt spid="512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6">
                                            <p:txEl>
                                              <p:pRg st="0" end="0"/>
                                            </p:txEl>
                                          </p:spTgt>
                                        </p:tgtEl>
                                        <p:attrNameLst>
                                          <p:attrName>style.visibility</p:attrName>
                                        </p:attrNameLst>
                                      </p:cBhvr>
                                      <p:to>
                                        <p:strVal val="visible"/>
                                      </p:to>
                                    </p:set>
                                    <p:anim to="" calcmode="lin" valueType="num">
                                      <p:cBhvr>
                                        <p:cTn id="13" dur="1" fill="hold"/>
                                        <p:tgtEl>
                                          <p:spTgt spid="512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126">
                                            <p:txEl>
                                              <p:pRg st="2" end="2"/>
                                            </p:txEl>
                                          </p:spTgt>
                                        </p:tgtEl>
                                        <p:attrNameLst>
                                          <p:attrName>style.visibility</p:attrName>
                                        </p:attrNameLst>
                                      </p:cBhvr>
                                      <p:to>
                                        <p:strVal val="visible"/>
                                      </p:to>
                                    </p:set>
                                    <p:anim to="" calcmode="lin" valueType="num">
                                      <p:cBhvr>
                                        <p:cTn id="18" dur="1" fill="hold"/>
                                        <p:tgtEl>
                                          <p:spTgt spid="5126">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126">
                                            <p:txEl>
                                              <p:pRg st="3" end="3"/>
                                            </p:txEl>
                                          </p:spTgt>
                                        </p:tgtEl>
                                        <p:attrNameLst>
                                          <p:attrName>style.visibility</p:attrName>
                                        </p:attrNameLst>
                                      </p:cBhvr>
                                      <p:to>
                                        <p:strVal val="visible"/>
                                      </p:to>
                                    </p:set>
                                    <p:anim to="" calcmode="lin" valueType="num">
                                      <p:cBhvr>
                                        <p:cTn id="23" dur="1" fill="hold"/>
                                        <p:tgtEl>
                                          <p:spTgt spid="5126">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126">
                                            <p:txEl>
                                              <p:pRg st="5" end="5"/>
                                            </p:txEl>
                                          </p:spTgt>
                                        </p:tgtEl>
                                        <p:attrNameLst>
                                          <p:attrName>style.visibility</p:attrName>
                                        </p:attrNameLst>
                                      </p:cBhvr>
                                      <p:to>
                                        <p:strVal val="visible"/>
                                      </p:to>
                                    </p:set>
                                    <p:anim to="" calcmode="lin" valueType="num">
                                      <p:cBhvr>
                                        <p:cTn id="28" dur="1" fill="hold"/>
                                        <p:tgtEl>
                                          <p:spTgt spid="512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50179"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rgbClr val="CC0066"/>
                </a:solidFill>
                <a:latin typeface="Times New Roman" pitchFamily="18" charset="0"/>
                <a:cs typeface="Times New Roman" pitchFamily="18" charset="0"/>
              </a:rPr>
              <a:t>I</a:t>
            </a:r>
            <a:r>
              <a:rPr lang="en-US" sz="3600" dirty="0">
                <a:solidFill>
                  <a:srgbClr val="CC0066"/>
                </a:solidFill>
                <a:latin typeface="Times New Roman" pitchFamily="18" charset="0"/>
                <a:cs typeface="Times New Roman" pitchFamily="18" charset="0"/>
              </a:rPr>
              <a:t>mperialism</a:t>
            </a:r>
          </a:p>
        </p:txBody>
      </p:sp>
      <p:pic>
        <p:nvPicPr>
          <p:cNvPr id="31748"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785938" y="0"/>
            <a:ext cx="7358062" cy="6854825"/>
          </a:xfrm>
          <a:prstGeom prst="rect">
            <a:avLst/>
          </a:prstGeom>
          <a:noFill/>
          <a:ln w="9525">
            <a:noFill/>
            <a:miter lim="800000"/>
            <a:headEnd/>
            <a:tailEnd/>
          </a:ln>
        </p:spPr>
      </p:pic>
      <p:sp>
        <p:nvSpPr>
          <p:cNvPr id="32771" name="Rectangle 3"/>
          <p:cNvSpPr>
            <a:spLocks noChangeArrowheads="1"/>
          </p:cNvSpPr>
          <p:nvPr/>
        </p:nvSpPr>
        <p:spPr bwMode="auto">
          <a:xfrm>
            <a:off x="1752600" y="1752600"/>
            <a:ext cx="685800" cy="2133600"/>
          </a:xfrm>
          <a:prstGeom prst="rect">
            <a:avLst/>
          </a:prstGeom>
          <a:solidFill>
            <a:srgbClr val="DDD097"/>
          </a:solidFill>
          <a:ln w="9525">
            <a:noFill/>
            <a:miter lim="800000"/>
            <a:headEnd/>
            <a:tailEnd/>
          </a:ln>
        </p:spPr>
        <p:txBody>
          <a:bodyPr wrap="none" anchor="ctr"/>
          <a:lstStyle/>
          <a:p>
            <a:pPr algn="ctr"/>
            <a:endParaRPr lang="en-US"/>
          </a:p>
        </p:txBody>
      </p:sp>
      <p:pic>
        <p:nvPicPr>
          <p:cNvPr id="32772" name="Picture 4"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a:ln w="9525">
            <a:noFill/>
            <a:miter lim="800000"/>
            <a:headEnd/>
            <a:tailEnd/>
          </a:ln>
        </p:spPr>
      </p:pic>
      <p:sp>
        <p:nvSpPr>
          <p:cNvPr id="32773" name="Text Box 5"/>
          <p:cNvSpPr txBox="1">
            <a:spLocks noChangeArrowheads="1"/>
          </p:cNvSpPr>
          <p:nvPr/>
        </p:nvSpPr>
        <p:spPr bwMode="auto">
          <a:xfrm>
            <a:off x="0" y="0"/>
            <a:ext cx="2438400" cy="1800225"/>
          </a:xfrm>
          <a:prstGeom prst="rect">
            <a:avLst/>
          </a:prstGeom>
          <a:solidFill>
            <a:srgbClr val="DDD097"/>
          </a:solidFill>
          <a:ln w="9525">
            <a:noFill/>
            <a:miter lim="800000"/>
            <a:headEnd/>
            <a:tailEnd/>
          </a:ln>
        </p:spPr>
        <p:txBody>
          <a:bodyPr>
            <a:spAutoFit/>
          </a:bodyPr>
          <a:lstStyle/>
          <a:p>
            <a:pPr algn="ctr">
              <a:spcBef>
                <a:spcPct val="50000"/>
              </a:spcBef>
            </a:pPr>
            <a:r>
              <a:rPr lang="en-US" sz="2800" b="1" u="sng" dirty="0">
                <a:latin typeface="Times New Roman" pitchFamily="18" charset="0"/>
                <a:cs typeface="Times New Roman" pitchFamily="18" charset="0"/>
              </a:rPr>
              <a:t>Imperialism:</a:t>
            </a:r>
            <a:r>
              <a:rPr lang="en-US" sz="2800" b="1" dirty="0">
                <a:latin typeface="Times New Roman" pitchFamily="18" charset="0"/>
                <a:cs typeface="Times New Roman" pitchFamily="18" charset="0"/>
              </a:rPr>
              <a:t> European conquest of Africa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Pict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02" name="Rectangle 2"/>
          <p:cNvSpPr>
            <a:spLocks noGrp="1" noChangeArrowheads="1"/>
          </p:cNvSpPr>
          <p:nvPr>
            <p:ph type="ctrTitle"/>
          </p:nvPr>
        </p:nvSpPr>
        <p:spPr>
          <a:xfrm>
            <a:off x="4038600" y="609600"/>
            <a:ext cx="4876800" cy="2971800"/>
          </a:xfrm>
          <a:effectLst>
            <a:outerShdw dist="35921" dir="2700000" algn="ctr" rotWithShape="0">
              <a:srgbClr val="333399">
                <a:alpha val="50000"/>
              </a:srgbClr>
            </a:outerShdw>
          </a:effectLst>
        </p:spPr>
        <p:txBody>
          <a:bodyPr anchor="t"/>
          <a:lstStyle/>
          <a:p>
            <a:pPr eaLnBrk="1" hangingPunct="1">
              <a:defRPr/>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9000" b="1" dirty="0" smtClean="0">
                <a:solidFill>
                  <a:srgbClr val="333399"/>
                </a:solidFill>
                <a:latin typeface="Times New Roman" pitchFamily="18" charset="0"/>
                <a:cs typeface="Times New Roman" pitchFamily="18" charset="0"/>
              </a:rPr>
              <a:t>The</a:t>
            </a:r>
            <a:br>
              <a:rPr lang="en-US" sz="9000" b="1" dirty="0" smtClean="0">
                <a:solidFill>
                  <a:srgbClr val="333399"/>
                </a:solidFill>
                <a:latin typeface="Times New Roman" pitchFamily="18" charset="0"/>
                <a:cs typeface="Times New Roman" pitchFamily="18" charset="0"/>
              </a:rPr>
            </a:br>
            <a:r>
              <a:rPr lang="en-US" sz="9000" b="1" dirty="0" smtClean="0">
                <a:solidFill>
                  <a:srgbClr val="333399"/>
                </a:solidFill>
                <a:latin typeface="Times New Roman" pitchFamily="18" charset="0"/>
                <a:cs typeface="Times New Roman" pitchFamily="18" charset="0"/>
              </a:rPr>
              <a:t>“Spark”</a:t>
            </a:r>
            <a:endParaRPr lang="en-US" sz="11000" b="1" dirty="0" smtClean="0">
              <a:solidFill>
                <a:srgbClr val="6644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52227"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rgbClr val="663300"/>
                </a:solidFill>
                <a:latin typeface="Times New Roman" pitchFamily="18" charset="0"/>
                <a:cs typeface="Times New Roman" pitchFamily="18" charset="0"/>
              </a:rPr>
              <a:t>A</a:t>
            </a:r>
            <a:r>
              <a:rPr lang="en-US" sz="3600" dirty="0">
                <a:solidFill>
                  <a:srgbClr val="663300"/>
                </a:solidFill>
                <a:latin typeface="Times New Roman" pitchFamily="18" charset="0"/>
                <a:cs typeface="Times New Roman" pitchFamily="18" charset="0"/>
              </a:rPr>
              <a:t>ssassination</a:t>
            </a:r>
          </a:p>
        </p:txBody>
      </p:sp>
      <p:pic>
        <p:nvPicPr>
          <p:cNvPr id="34820" name="Picture 4"/>
          <p:cNvPicPr>
            <a:picLocks noChangeAspect="1" noChangeArrowheads="1"/>
          </p:cNvPicPr>
          <p:nvPr/>
        </p:nvPicPr>
        <p:blipFill>
          <a:blip r:embed="rId3" cstate="print"/>
          <a:srcRect/>
          <a:stretch>
            <a:fillRect/>
          </a:stretch>
        </p:blipFill>
        <p:spPr bwMode="auto">
          <a:xfrm>
            <a:off x="2743200" y="914400"/>
            <a:ext cx="5484813" cy="4881563"/>
          </a:xfrm>
          <a:prstGeom prst="rect">
            <a:avLst/>
          </a:prstGeom>
          <a:noFill/>
          <a:ln w="9525">
            <a:noFill/>
            <a:miter lim="800000"/>
            <a:headEnd/>
            <a:tailEnd/>
          </a:ln>
        </p:spPr>
      </p:pic>
      <p:sp>
        <p:nvSpPr>
          <p:cNvPr id="34821" name="Text Box 5"/>
          <p:cNvSpPr txBox="1">
            <a:spLocks noChangeArrowheads="1"/>
          </p:cNvSpPr>
          <p:nvPr/>
        </p:nvSpPr>
        <p:spPr bwMode="auto">
          <a:xfrm>
            <a:off x="1447800" y="5911850"/>
            <a:ext cx="7696200" cy="830997"/>
          </a:xfrm>
          <a:prstGeom prst="rect">
            <a:avLst/>
          </a:prstGeom>
          <a:noFill/>
          <a:ln w="9525">
            <a:noFill/>
            <a:miter lim="800000"/>
            <a:headEnd/>
            <a:tailEnd/>
          </a:ln>
        </p:spPr>
        <p:txBody>
          <a:bodyPr>
            <a:spAutoFit/>
          </a:bodyPr>
          <a:lstStyle/>
          <a:p>
            <a:pPr algn="ctr">
              <a:spcBef>
                <a:spcPct val="50000"/>
              </a:spcBef>
            </a:pPr>
            <a:r>
              <a:rPr lang="en-US" sz="2400" b="1" i="1" dirty="0">
                <a:latin typeface="Times New Roman" pitchFamily="18" charset="0"/>
                <a:cs typeface="Times New Roman" pitchFamily="18" charset="0"/>
              </a:rPr>
              <a:t>Archduke Franz Ferdinand and Duchess Sophie at Sarajevo, Bosnia, on June 28</a:t>
            </a:r>
            <a:r>
              <a:rPr lang="en-US" sz="2400" b="1" i="1" baseline="30000" dirty="0">
                <a:latin typeface="Times New Roman" pitchFamily="18" charset="0"/>
                <a:cs typeface="Times New Roman" pitchFamily="18" charset="0"/>
              </a:rPr>
              <a:t>th</a:t>
            </a:r>
            <a:r>
              <a:rPr lang="en-US" sz="2400" b="1" i="1" dirty="0">
                <a:latin typeface="Times New Roman" pitchFamily="18" charset="0"/>
                <a:cs typeface="Times New Roman" pitchFamily="18" charset="0"/>
              </a:rPr>
              <a:t>, 1914.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5325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rgbClr val="663300"/>
                </a:solidFill>
                <a:latin typeface="Times New Roman" pitchFamily="18" charset="0"/>
                <a:cs typeface="Times New Roman" pitchFamily="18" charset="0"/>
              </a:rPr>
              <a:t>A</a:t>
            </a:r>
            <a:r>
              <a:rPr lang="en-US" sz="3600" dirty="0">
                <a:solidFill>
                  <a:srgbClr val="663300"/>
                </a:solidFill>
                <a:latin typeface="Times New Roman" pitchFamily="18" charset="0"/>
                <a:cs typeface="Times New Roman" pitchFamily="18" charset="0"/>
              </a:rPr>
              <a:t>ssassination</a:t>
            </a:r>
          </a:p>
        </p:txBody>
      </p:sp>
      <p:pic>
        <p:nvPicPr>
          <p:cNvPr id="35844"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p:spPr>
      </p:pic>
      <p:pic>
        <p:nvPicPr>
          <p:cNvPr id="35845"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p:spPr>
      </p:pic>
      <p:pic>
        <p:nvPicPr>
          <p:cNvPr id="53254" name="Picture 6"/>
          <p:cNvPicPr>
            <a:picLocks noChangeAspect="1" noChangeArrowheads="1"/>
          </p:cNvPicPr>
          <p:nvPr/>
        </p:nvPicPr>
        <p:blipFill>
          <a:blip r:embed="rId4" cstate="print"/>
          <a:srcRect l="11235" r="17108"/>
          <a:stretch>
            <a:fillRect/>
          </a:stretch>
        </p:blipFill>
        <p:spPr bwMode="auto">
          <a:xfrm>
            <a:off x="4648200" y="2057400"/>
            <a:ext cx="612775" cy="919163"/>
          </a:xfrm>
          <a:prstGeom prst="rect">
            <a:avLst/>
          </a:prstGeom>
          <a:noFill/>
          <a:ln w="9525">
            <a:noFill/>
            <a:miter lim="800000"/>
            <a:headEnd/>
            <a:tailEnd/>
          </a:ln>
        </p:spPr>
      </p:pic>
      <p:sp>
        <p:nvSpPr>
          <p:cNvPr id="53255" name="Line 7"/>
          <p:cNvSpPr>
            <a:spLocks noChangeShapeType="1"/>
          </p:cNvSpPr>
          <p:nvPr/>
        </p:nvSpPr>
        <p:spPr bwMode="auto">
          <a:xfrm>
            <a:off x="4572000" y="2819400"/>
            <a:ext cx="990600" cy="2667000"/>
          </a:xfrm>
          <a:prstGeom prst="line">
            <a:avLst/>
          </a:prstGeom>
          <a:noFill/>
          <a:ln w="5715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fade">
                                      <p:cBhvr>
                                        <p:cTn id="7" dur="1000"/>
                                        <p:tgtEl>
                                          <p:spTgt spid="532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5"/>
                                        </p:tgtEl>
                                        <p:attrNameLst>
                                          <p:attrName>style.visibility</p:attrName>
                                        </p:attrNameLst>
                                      </p:cBhvr>
                                      <p:to>
                                        <p:strVal val="visible"/>
                                      </p:to>
                                    </p:set>
                                    <p:animEffect transition="in" filter="wipe(up)">
                                      <p:cBhvr>
                                        <p:cTn id="12" dur="2000"/>
                                        <p:tgtEl>
                                          <p:spTgt spid="53255"/>
                                        </p:tgtEl>
                                      </p:cBhvr>
                                    </p:animEffect>
                                  </p:childTnLst>
                                </p:cTn>
                              </p:par>
                              <p:par>
                                <p:cTn id="13" presetID="49" presetClass="path" presetSubtype="0" accel="50000" decel="50000" fill="hold" nodeType="withEffect">
                                  <p:stCondLst>
                                    <p:cond delay="0"/>
                                  </p:stCondLst>
                                  <p:childTnLst>
                                    <p:animMotion origin="layout" path="M -2.77778E-7 -3.98844E-6 L 0.10816 0.42151 " pathEditMode="relative" rAng="0" ptsTypes="AA">
                                      <p:cBhvr>
                                        <p:cTn id="14" dur="3000" fill="hold"/>
                                        <p:tgtEl>
                                          <p:spTgt spid="53254"/>
                                        </p:tgtEl>
                                        <p:attrNameLst>
                                          <p:attrName>ppt_x</p:attrName>
                                          <p:attrName>ppt_y</p:attrName>
                                        </p:attrNameLst>
                                      </p:cBhvr>
                                      <p:rCtr x="54" y="2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arajevo Assassination-sketch"/>
          <p:cNvPicPr>
            <a:picLocks noChangeAspect="1" noChangeArrowheads="1"/>
          </p:cNvPicPr>
          <p:nvPr/>
        </p:nvPicPr>
        <p:blipFill>
          <a:blip r:embed="rId2" cstate="print">
            <a:lum contrast="6000"/>
          </a:blip>
          <a:srcRect/>
          <a:stretch>
            <a:fillRect/>
          </a:stretch>
        </p:blipFill>
        <p:spPr bwMode="auto">
          <a:xfrm>
            <a:off x="3505200" y="1143000"/>
            <a:ext cx="5638800" cy="5387975"/>
          </a:xfrm>
          <a:prstGeom prst="rect">
            <a:avLst/>
          </a:prstGeom>
          <a:noFill/>
          <a:ln w="9525">
            <a:solidFill>
              <a:srgbClr val="664400"/>
            </a:solidFill>
            <a:miter lim="800000"/>
            <a:headEnd/>
            <a:tailEnd/>
          </a:ln>
        </p:spPr>
      </p:pic>
      <p:pic>
        <p:nvPicPr>
          <p:cNvPr id="36867" name="Picture 3"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a:ln w="9525">
            <a:noFill/>
            <a:miter lim="800000"/>
            <a:headEnd/>
            <a:tailEnd/>
          </a:ln>
        </p:spPr>
      </p:pic>
      <p:sp>
        <p:nvSpPr>
          <p:cNvPr id="54276" name="Text Box 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sp>
        <p:nvSpPr>
          <p:cNvPr id="36869" name="Text Box 5"/>
          <p:cNvSpPr txBox="1">
            <a:spLocks noChangeArrowheads="1"/>
          </p:cNvSpPr>
          <p:nvPr/>
        </p:nvSpPr>
        <p:spPr bwMode="auto">
          <a:xfrm>
            <a:off x="1447800" y="1163638"/>
            <a:ext cx="2133600" cy="5694362"/>
          </a:xfrm>
          <a:prstGeom prst="rect">
            <a:avLst/>
          </a:prstGeom>
          <a:noFill/>
          <a:ln w="9525">
            <a:noFill/>
            <a:miter lim="800000"/>
            <a:headEnd/>
            <a:tailEnd/>
          </a:ln>
        </p:spPr>
        <p:txBody>
          <a:bodyPr>
            <a:spAutoFit/>
          </a:bodyPr>
          <a:lstStyle/>
          <a:p>
            <a:pPr algn="ctr">
              <a:spcBef>
                <a:spcPct val="50000"/>
              </a:spcBef>
            </a:pPr>
            <a:r>
              <a:rPr lang="en-US" sz="2800" b="1" i="1" dirty="0">
                <a:latin typeface="Times New Roman" pitchFamily="18" charset="0"/>
                <a:cs typeface="Times New Roman" pitchFamily="18" charset="0"/>
              </a:rPr>
              <a:t>Austrian </a:t>
            </a:r>
            <a:r>
              <a:rPr lang="en-US" sz="2800" b="1" i="1" dirty="0">
                <a:solidFill>
                  <a:srgbClr val="FF3300"/>
                </a:solidFill>
                <a:latin typeface="Times New Roman" pitchFamily="18" charset="0"/>
                <a:cs typeface="Times New Roman" pitchFamily="18" charset="0"/>
              </a:rPr>
              <a:t>Archduke Franz Ferdinand </a:t>
            </a:r>
            <a:r>
              <a:rPr lang="en-US" sz="2800" b="1" i="1" dirty="0">
                <a:latin typeface="Times New Roman" pitchFamily="18" charset="0"/>
                <a:cs typeface="Times New Roman" pitchFamily="18" charset="0"/>
              </a:rPr>
              <a:t>was killed in Bosnia by a Serbian nationalist who believed that Bosnia should belong to Serbia.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ssassination-Princips Caught"/>
          <p:cNvPicPr>
            <a:picLocks noChangeAspect="1" noChangeArrowheads="1"/>
          </p:cNvPicPr>
          <p:nvPr/>
        </p:nvPicPr>
        <p:blipFill>
          <a:blip r:embed="rId2" cstate="print">
            <a:lum bright="6000" contrast="6000"/>
          </a:blip>
          <a:srcRect l="4384" t="4109" r="2443" b="10959"/>
          <a:stretch>
            <a:fillRect/>
          </a:stretch>
        </p:blipFill>
        <p:spPr bwMode="auto">
          <a:xfrm>
            <a:off x="1447800" y="1584325"/>
            <a:ext cx="4114800" cy="3292475"/>
          </a:xfrm>
          <a:prstGeom prst="rect">
            <a:avLst/>
          </a:prstGeom>
          <a:noFill/>
          <a:ln w="9525">
            <a:solidFill>
              <a:srgbClr val="664400"/>
            </a:solidFill>
            <a:miter lim="800000"/>
            <a:headEnd/>
            <a:tailEnd/>
          </a:ln>
        </p:spPr>
      </p:pic>
      <p:pic>
        <p:nvPicPr>
          <p:cNvPr id="55299" name="Picture 3" descr="Gavrilo Princip"/>
          <p:cNvPicPr>
            <a:picLocks noChangeAspect="1" noChangeArrowheads="1"/>
          </p:cNvPicPr>
          <p:nvPr/>
        </p:nvPicPr>
        <p:blipFill>
          <a:blip r:embed="rId3" cstate="print">
            <a:lum contrast="6000"/>
          </a:blip>
          <a:srcRect/>
          <a:stretch>
            <a:fillRect/>
          </a:stretch>
        </p:blipFill>
        <p:spPr bwMode="auto">
          <a:xfrm>
            <a:off x="6019800" y="3810000"/>
            <a:ext cx="3124200" cy="3048000"/>
          </a:xfrm>
          <a:prstGeom prst="rect">
            <a:avLst/>
          </a:prstGeom>
          <a:noFill/>
          <a:ln w="9525">
            <a:solidFill>
              <a:srgbClr val="664400"/>
            </a:solidFill>
            <a:miter lim="800000"/>
            <a:headEnd/>
            <a:tailEnd/>
          </a:ln>
        </p:spPr>
      </p:pic>
      <p:sp>
        <p:nvSpPr>
          <p:cNvPr id="55300" name="Line 4"/>
          <p:cNvSpPr>
            <a:spLocks noChangeShapeType="1"/>
          </p:cNvSpPr>
          <p:nvPr/>
        </p:nvSpPr>
        <p:spPr bwMode="auto">
          <a:xfrm>
            <a:off x="4876800" y="2895600"/>
            <a:ext cx="1905000" cy="1905000"/>
          </a:xfrm>
          <a:prstGeom prst="line">
            <a:avLst/>
          </a:prstGeom>
          <a:noFill/>
          <a:ln w="57150" cap="sq">
            <a:solidFill>
              <a:srgbClr val="E61F0A"/>
            </a:solidFill>
            <a:round/>
            <a:headEnd type="none" w="sm" len="sm"/>
            <a:tailEnd type="triangle" w="sm" len="sm"/>
          </a:ln>
        </p:spPr>
        <p:txBody>
          <a:bodyPr wrap="none"/>
          <a:lstStyle/>
          <a:p>
            <a:endParaRPr lang="en-US"/>
          </a:p>
        </p:txBody>
      </p:sp>
      <p:pic>
        <p:nvPicPr>
          <p:cNvPr id="37893" name="Picture 5" descr="WWI_background"/>
          <p:cNvPicPr>
            <a:picLocks noChangeAspect="1" noChangeArrowheads="1"/>
          </p:cNvPicPr>
          <p:nvPr/>
        </p:nvPicPr>
        <p:blipFill>
          <a:blip r:embed="rId4" cstate="print"/>
          <a:srcRect r="84166"/>
          <a:stretch>
            <a:fillRect/>
          </a:stretch>
        </p:blipFill>
        <p:spPr bwMode="auto">
          <a:xfrm>
            <a:off x="0" y="0"/>
            <a:ext cx="1447800" cy="6858000"/>
          </a:xfrm>
          <a:prstGeom prst="rect">
            <a:avLst/>
          </a:prstGeom>
          <a:noFill/>
          <a:ln w="9525">
            <a:noFill/>
            <a:miter lim="800000"/>
            <a:headEnd/>
            <a:tailEnd/>
          </a:ln>
        </p:spPr>
      </p:pic>
      <p:sp>
        <p:nvSpPr>
          <p:cNvPr id="55302" name="Text Box 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b="1" dirty="0">
                <a:solidFill>
                  <a:srgbClr val="003366"/>
                </a:solidFill>
                <a:latin typeface="Times New Roman" pitchFamily="18" charset="0"/>
                <a:cs typeface="Times New Roman" pitchFamily="18" charset="0"/>
              </a:rPr>
              <a:t>Causes of WWI</a:t>
            </a:r>
            <a:r>
              <a:rPr lang="en-US" sz="4400" b="1" dirty="0">
                <a:solidFill>
                  <a:srgbClr val="003366"/>
                </a:solidFill>
                <a:latin typeface="Times New Roman" pitchFamily="18" charset="0"/>
                <a:cs typeface="Times New Roman" pitchFamily="18" charset="0"/>
              </a:rPr>
              <a:t> -</a:t>
            </a:r>
            <a:r>
              <a:rPr lang="en-US" sz="4400" b="1" dirty="0">
                <a:solidFill>
                  <a:srgbClr val="009900"/>
                </a:solidFill>
                <a:latin typeface="Times New Roman" pitchFamily="18" charset="0"/>
                <a:cs typeface="Times New Roman" pitchFamily="18" charset="0"/>
              </a:rPr>
              <a:t> </a:t>
            </a:r>
            <a:r>
              <a:rPr lang="en-US" sz="4800" b="1" dirty="0">
                <a:solidFill>
                  <a:srgbClr val="663300"/>
                </a:solidFill>
                <a:latin typeface="Times New Roman" pitchFamily="18" charset="0"/>
                <a:cs typeface="Times New Roman" pitchFamily="18" charset="0"/>
              </a:rPr>
              <a:t>A</a:t>
            </a:r>
            <a:r>
              <a:rPr lang="en-US" sz="3600" dirty="0">
                <a:solidFill>
                  <a:srgbClr val="663300"/>
                </a:solidFill>
                <a:latin typeface="Times New Roman" pitchFamily="18" charset="0"/>
                <a:cs typeface="Times New Roman" pitchFamily="18" charset="0"/>
              </a:rPr>
              <a:t>ssassination</a:t>
            </a:r>
          </a:p>
        </p:txBody>
      </p:sp>
      <p:sp>
        <p:nvSpPr>
          <p:cNvPr id="55303" name="Text Box 7"/>
          <p:cNvSpPr txBox="1">
            <a:spLocks noChangeArrowheads="1"/>
          </p:cNvSpPr>
          <p:nvPr/>
        </p:nvSpPr>
        <p:spPr bwMode="auto">
          <a:xfrm>
            <a:off x="5715000" y="1600200"/>
            <a:ext cx="3429000" cy="1800225"/>
          </a:xfrm>
          <a:prstGeom prst="rect">
            <a:avLst/>
          </a:prstGeom>
          <a:noFill/>
          <a:ln w="9525">
            <a:noFill/>
            <a:miter lim="800000"/>
            <a:headEnd/>
            <a:tailEnd/>
          </a:ln>
        </p:spPr>
        <p:txBody>
          <a:bodyPr>
            <a:spAutoFit/>
          </a:bodyPr>
          <a:lstStyle/>
          <a:p>
            <a:pPr algn="ctr">
              <a:spcBef>
                <a:spcPct val="50000"/>
              </a:spcBef>
            </a:pPr>
            <a:r>
              <a:rPr lang="en-US" sz="2800" b="1" i="1" dirty="0" err="1">
                <a:latin typeface="Times New Roman" pitchFamily="18" charset="0"/>
                <a:cs typeface="Times New Roman" pitchFamily="18" charset="0"/>
              </a:rPr>
              <a:t>Gavrilo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Princip</a:t>
            </a:r>
            <a:r>
              <a:rPr lang="en-US" sz="2800" b="1" i="1" dirty="0">
                <a:latin typeface="Times New Roman" pitchFamily="18" charset="0"/>
                <a:cs typeface="Times New Roman" pitchFamily="18" charset="0"/>
              </a:rPr>
              <a:t> after his assassination of Austrian Archduke Franz Ferdinand.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5299"/>
                                        </p:tgtEl>
                                        <p:attrNameLst>
                                          <p:attrName>style.visibility</p:attrName>
                                        </p:attrNameLst>
                                      </p:cBhvr>
                                      <p:to>
                                        <p:strVal val="visible"/>
                                      </p:to>
                                    </p:set>
                                    <p:animEffect transition="in" filter="dissolve">
                                      <p:cBhvr>
                                        <p:cTn id="11" dur="2000"/>
                                        <p:tgtEl>
                                          <p:spTgt spid="552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5300"/>
                                        </p:tgtEl>
                                        <p:attrNameLst>
                                          <p:attrName>style.visibility</p:attrName>
                                        </p:attrNameLst>
                                      </p:cBhvr>
                                      <p:to>
                                        <p:strVal val="visible"/>
                                      </p:to>
                                    </p:set>
                                    <p:animEffect transition="in" filter="wipe(up)">
                                      <p:cBhvr>
                                        <p:cTn id="16" dur="2000"/>
                                        <p:tgtEl>
                                          <p:spTgt spid="5530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5303"/>
                                        </p:tgtEl>
                                        <p:attrNameLst>
                                          <p:attrName>style.visibility</p:attrName>
                                        </p:attrNameLst>
                                      </p:cBhvr>
                                      <p:to>
                                        <p:strVal val="visible"/>
                                      </p:to>
                                    </p:set>
                                    <p:animEffect transition="in" filter="box(in)">
                                      <p:cBhvr>
                                        <p:cTn id="19"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38915" name="Text Box 3"/>
          <p:cNvSpPr txBox="1">
            <a:spLocks noChangeArrowheads="1"/>
          </p:cNvSpPr>
          <p:nvPr/>
        </p:nvSpPr>
        <p:spPr bwMode="auto">
          <a:xfrm>
            <a:off x="1447800" y="0"/>
            <a:ext cx="7696200" cy="1068388"/>
          </a:xfrm>
          <a:prstGeom prst="rect">
            <a:avLst/>
          </a:prstGeom>
          <a:noFill/>
          <a:ln w="9525">
            <a:noFill/>
            <a:miter lim="800000"/>
            <a:headEnd/>
            <a:tailEnd/>
          </a:ln>
        </p:spPr>
        <p:txBody>
          <a:bodyPr>
            <a:spAutoFit/>
          </a:bodyPr>
          <a:lstStyle/>
          <a:p>
            <a:pPr algn="ctr">
              <a:spcBef>
                <a:spcPct val="50000"/>
              </a:spcBef>
            </a:pPr>
            <a:r>
              <a:rPr lang="en-US" sz="3600" b="1" dirty="0">
                <a:solidFill>
                  <a:schemeClr val="accent2"/>
                </a:solidFill>
                <a:latin typeface="Times New Roman" pitchFamily="18" charset="0"/>
                <a:cs typeface="Times New Roman" pitchFamily="18" charset="0"/>
              </a:rPr>
              <a:t>The Point of No Return:</a:t>
            </a:r>
            <a:r>
              <a:rPr lang="en-US" dirty="0">
                <a:latin typeface="Times New Roman" pitchFamily="18" charset="0"/>
                <a:cs typeface="Times New Roman" pitchFamily="18" charset="0"/>
              </a:rPr>
              <a:t>                                            </a:t>
            </a:r>
            <a:r>
              <a:rPr lang="en-US" sz="2800" b="1" dirty="0">
                <a:solidFill>
                  <a:srgbClr val="663300"/>
                </a:solidFill>
                <a:latin typeface="Times New Roman" pitchFamily="18" charset="0"/>
                <a:cs typeface="Times New Roman" pitchFamily="18" charset="0"/>
              </a:rPr>
              <a:t>The Assassination of Archduke Franz Ferdinand</a:t>
            </a:r>
            <a:endParaRPr lang="en-US" dirty="0">
              <a:solidFill>
                <a:srgbClr val="663300"/>
              </a:solidFill>
              <a:latin typeface="Times New Roman" pitchFamily="18" charset="0"/>
              <a:cs typeface="Times New Roman" pitchFamily="18" charset="0"/>
            </a:endParaRPr>
          </a:p>
        </p:txBody>
      </p:sp>
      <p:sp>
        <p:nvSpPr>
          <p:cNvPr id="38916" name="Line 4"/>
          <p:cNvSpPr>
            <a:spLocks noChangeShapeType="1"/>
          </p:cNvSpPr>
          <p:nvPr/>
        </p:nvSpPr>
        <p:spPr bwMode="auto">
          <a:xfrm>
            <a:off x="1447800" y="1066800"/>
            <a:ext cx="7696200" cy="0"/>
          </a:xfrm>
          <a:prstGeom prst="line">
            <a:avLst/>
          </a:prstGeom>
          <a:noFill/>
          <a:ln w="12700">
            <a:solidFill>
              <a:schemeClr val="tx1"/>
            </a:solidFill>
            <a:round/>
            <a:headEnd/>
            <a:tailEnd/>
          </a:ln>
        </p:spPr>
        <p:txBody>
          <a:bodyPr/>
          <a:lstStyle/>
          <a:p>
            <a:endParaRPr lang="en-US"/>
          </a:p>
        </p:txBody>
      </p:sp>
      <p:sp>
        <p:nvSpPr>
          <p:cNvPr id="56325" name="Rectangle 5"/>
          <p:cNvSpPr>
            <a:spLocks noChangeArrowheads="1"/>
          </p:cNvSpPr>
          <p:nvPr/>
        </p:nvSpPr>
        <p:spPr bwMode="auto">
          <a:xfrm>
            <a:off x="1447800" y="1295400"/>
            <a:ext cx="7696200" cy="946150"/>
          </a:xfrm>
          <a:prstGeom prst="rect">
            <a:avLst/>
          </a:prstGeom>
          <a:noFill/>
          <a:ln w="9525">
            <a:noFill/>
            <a:miter lim="800000"/>
            <a:headEnd/>
            <a:tailEnd/>
          </a:ln>
        </p:spPr>
        <p:txBody>
          <a:bodyPr anchor="ctr">
            <a:spAutoFit/>
          </a:bodyPr>
          <a:lstStyle/>
          <a:p>
            <a:pPr algn="ctr"/>
            <a:r>
              <a:rPr lang="en-US" sz="2800" b="1" dirty="0">
                <a:latin typeface="Times New Roman" pitchFamily="18" charset="0"/>
                <a:cs typeface="Times New Roman" pitchFamily="18" charset="0"/>
              </a:rPr>
              <a:t>Austria blamed Serbia for Ferdinand’s death and declared war on Serbia. </a:t>
            </a:r>
          </a:p>
        </p:txBody>
      </p:sp>
      <p:sp>
        <p:nvSpPr>
          <p:cNvPr id="56326" name="AutoShape 6"/>
          <p:cNvSpPr>
            <a:spLocks noChangeArrowheads="1"/>
          </p:cNvSpPr>
          <p:nvPr/>
        </p:nvSpPr>
        <p:spPr bwMode="auto">
          <a:xfrm>
            <a:off x="4800600" y="23622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56327" name="Text Box 7"/>
          <p:cNvSpPr txBox="1">
            <a:spLocks noChangeArrowheads="1"/>
          </p:cNvSpPr>
          <p:nvPr/>
        </p:nvSpPr>
        <p:spPr bwMode="auto">
          <a:xfrm>
            <a:off x="1447800" y="2819400"/>
            <a:ext cx="7696200" cy="907941"/>
          </a:xfrm>
          <a:prstGeom prst="rect">
            <a:avLst/>
          </a:prstGeom>
          <a:noFill/>
          <a:ln w="9525">
            <a:noFill/>
            <a:miter lim="800000"/>
            <a:headEnd/>
            <a:tailEnd/>
          </a:ln>
        </p:spPr>
        <p:txBody>
          <a:bodyPr>
            <a:spAutoFit/>
          </a:bodyPr>
          <a:lstStyle/>
          <a:p>
            <a:pPr algn="ctr">
              <a:spcBef>
                <a:spcPct val="50000"/>
              </a:spcBef>
            </a:pPr>
            <a:r>
              <a:rPr lang="en-US" sz="2500" b="1" dirty="0">
                <a:latin typeface="Times New Roman" pitchFamily="18" charset="0"/>
                <a:cs typeface="Times New Roman" pitchFamily="18" charset="0"/>
              </a:rPr>
              <a:t>Germany pledged their support for Austria -Hungary.</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Example </a:t>
            </a:r>
            <a:r>
              <a:rPr lang="en-US" sz="2800" b="1" dirty="0">
                <a:latin typeface="Times New Roman" pitchFamily="18" charset="0"/>
                <a:cs typeface="Times New Roman" pitchFamily="18" charset="0"/>
              </a:rPr>
              <a:t>of Pan-German nationalism </a:t>
            </a:r>
          </a:p>
        </p:txBody>
      </p:sp>
      <p:sp>
        <p:nvSpPr>
          <p:cNvPr id="56328" name="AutoShape 8"/>
          <p:cNvSpPr>
            <a:spLocks noChangeArrowheads="1"/>
          </p:cNvSpPr>
          <p:nvPr/>
        </p:nvSpPr>
        <p:spPr bwMode="auto">
          <a:xfrm>
            <a:off x="4800600" y="42672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56329" name="Text Box 9"/>
          <p:cNvSpPr txBox="1">
            <a:spLocks noChangeArrowheads="1"/>
          </p:cNvSpPr>
          <p:nvPr/>
        </p:nvSpPr>
        <p:spPr bwMode="auto">
          <a:xfrm>
            <a:off x="1447800" y="4876800"/>
            <a:ext cx="7696200" cy="946150"/>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Russia pledged their support for Serbia.</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Example </a:t>
            </a:r>
            <a:r>
              <a:rPr lang="en-US" sz="2800" b="1" dirty="0">
                <a:latin typeface="Times New Roman" pitchFamily="18" charset="0"/>
                <a:cs typeface="Times New Roman" pitchFamily="18" charset="0"/>
              </a:rPr>
              <a:t>of Pan-Slavic nationalism </a:t>
            </a:r>
          </a:p>
        </p:txBody>
      </p:sp>
      <p:sp>
        <p:nvSpPr>
          <p:cNvPr id="56330" name="AutoShape 10"/>
          <p:cNvSpPr>
            <a:spLocks noChangeArrowheads="1"/>
          </p:cNvSpPr>
          <p:nvPr/>
        </p:nvSpPr>
        <p:spPr bwMode="auto">
          <a:xfrm>
            <a:off x="4800600" y="58674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ox(in)">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checkerboard(across)">
                                      <p:cBhvr>
                                        <p:cTn id="12" dur="500"/>
                                        <p:tgtEl>
                                          <p:spTgt spid="563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blinds(horizontal)">
                                      <p:cBhvr>
                                        <p:cTn id="17" dur="500"/>
                                        <p:tgtEl>
                                          <p:spTgt spid="563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checkerboard(across)">
                                      <p:cBhvr>
                                        <p:cTn id="22" dur="500"/>
                                        <p:tgtEl>
                                          <p:spTgt spid="563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blinds(horizontal)">
                                      <p:cBhvr>
                                        <p:cTn id="27" dur="500"/>
                                        <p:tgtEl>
                                          <p:spTgt spid="5632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330"/>
                                        </p:tgtEl>
                                        <p:attrNameLst>
                                          <p:attrName>style.visibility</p:attrName>
                                        </p:attrNameLst>
                                      </p:cBhvr>
                                      <p:to>
                                        <p:strVal val="visible"/>
                                      </p:to>
                                    </p:set>
                                    <p:animEffect transition="in" filter="checkerboard(across)">
                                      <p:cBhvr>
                                        <p:cTn id="3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animBg="1"/>
      <p:bldP spid="56327" grpId="0"/>
      <p:bldP spid="56328" grpId="0" animBg="1"/>
      <p:bldP spid="56329" grpId="0"/>
      <p:bldP spid="563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a:ln w="9525">
            <a:noFill/>
            <a:miter lim="800000"/>
            <a:headEnd/>
            <a:tailEnd/>
          </a:ln>
        </p:spPr>
      </p:pic>
      <p:sp>
        <p:nvSpPr>
          <p:cNvPr id="39939" name="Text Box 3"/>
          <p:cNvSpPr txBox="1">
            <a:spLocks noChangeArrowheads="1"/>
          </p:cNvSpPr>
          <p:nvPr/>
        </p:nvSpPr>
        <p:spPr bwMode="auto">
          <a:xfrm>
            <a:off x="1447800" y="0"/>
            <a:ext cx="7696200" cy="1068388"/>
          </a:xfrm>
          <a:prstGeom prst="rect">
            <a:avLst/>
          </a:prstGeom>
          <a:noFill/>
          <a:ln w="9525">
            <a:noFill/>
            <a:miter lim="800000"/>
            <a:headEnd/>
            <a:tailEnd/>
          </a:ln>
        </p:spPr>
        <p:txBody>
          <a:bodyPr>
            <a:spAutoFit/>
          </a:bodyPr>
          <a:lstStyle/>
          <a:p>
            <a:pPr algn="ctr">
              <a:spcBef>
                <a:spcPct val="50000"/>
              </a:spcBef>
            </a:pPr>
            <a:r>
              <a:rPr lang="en-US" sz="3600" b="1" dirty="0">
                <a:solidFill>
                  <a:schemeClr val="accent2"/>
                </a:solidFill>
                <a:latin typeface="Times New Roman" pitchFamily="18" charset="0"/>
                <a:cs typeface="Times New Roman" pitchFamily="18" charset="0"/>
              </a:rPr>
              <a:t>The Point of No Return:</a:t>
            </a:r>
            <a:r>
              <a:rPr lang="en-US" dirty="0">
                <a:latin typeface="Times New Roman" pitchFamily="18" charset="0"/>
                <a:cs typeface="Times New Roman" pitchFamily="18" charset="0"/>
              </a:rPr>
              <a:t>                                            </a:t>
            </a:r>
            <a:r>
              <a:rPr lang="en-US" sz="2800" b="1" dirty="0">
                <a:solidFill>
                  <a:srgbClr val="663300"/>
                </a:solidFill>
                <a:latin typeface="Times New Roman" pitchFamily="18" charset="0"/>
                <a:cs typeface="Times New Roman" pitchFamily="18" charset="0"/>
              </a:rPr>
              <a:t>The Assassination of Archduke Franz Ferdinand</a:t>
            </a:r>
            <a:endParaRPr lang="en-US" dirty="0">
              <a:solidFill>
                <a:srgbClr val="663300"/>
              </a:solidFill>
              <a:latin typeface="Times New Roman" pitchFamily="18" charset="0"/>
              <a:cs typeface="Times New Roman" pitchFamily="18" charset="0"/>
            </a:endParaRPr>
          </a:p>
        </p:txBody>
      </p:sp>
      <p:sp>
        <p:nvSpPr>
          <p:cNvPr id="57348" name="Text Box 4"/>
          <p:cNvSpPr txBox="1">
            <a:spLocks noChangeArrowheads="1"/>
          </p:cNvSpPr>
          <p:nvPr/>
        </p:nvSpPr>
        <p:spPr bwMode="auto">
          <a:xfrm>
            <a:off x="1447800" y="1371600"/>
            <a:ext cx="76962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Germany declares war on Russia. </a:t>
            </a:r>
          </a:p>
        </p:txBody>
      </p:sp>
      <p:sp>
        <p:nvSpPr>
          <p:cNvPr id="39941" name="Line 5"/>
          <p:cNvSpPr>
            <a:spLocks noChangeShapeType="1"/>
          </p:cNvSpPr>
          <p:nvPr/>
        </p:nvSpPr>
        <p:spPr bwMode="auto">
          <a:xfrm>
            <a:off x="1447800" y="1066800"/>
            <a:ext cx="7696200" cy="0"/>
          </a:xfrm>
          <a:prstGeom prst="line">
            <a:avLst/>
          </a:prstGeom>
          <a:noFill/>
          <a:ln w="12700">
            <a:solidFill>
              <a:schemeClr val="tx1"/>
            </a:solidFill>
            <a:round/>
            <a:headEnd/>
            <a:tailEnd/>
          </a:ln>
        </p:spPr>
        <p:txBody>
          <a:bodyPr/>
          <a:lstStyle/>
          <a:p>
            <a:endParaRPr lang="en-US"/>
          </a:p>
        </p:txBody>
      </p:sp>
      <p:sp>
        <p:nvSpPr>
          <p:cNvPr id="57350" name="AutoShape 6"/>
          <p:cNvSpPr>
            <a:spLocks noChangeArrowheads="1"/>
          </p:cNvSpPr>
          <p:nvPr/>
        </p:nvSpPr>
        <p:spPr bwMode="auto">
          <a:xfrm>
            <a:off x="5105400" y="20574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57351" name="Rectangle 7"/>
          <p:cNvSpPr>
            <a:spLocks noChangeArrowheads="1"/>
          </p:cNvSpPr>
          <p:nvPr/>
        </p:nvSpPr>
        <p:spPr bwMode="auto">
          <a:xfrm>
            <a:off x="1447800" y="2514600"/>
            <a:ext cx="7696200" cy="519113"/>
          </a:xfrm>
          <a:prstGeom prst="rect">
            <a:avLst/>
          </a:prstGeom>
          <a:noFill/>
          <a:ln w="9525">
            <a:noFill/>
            <a:miter lim="800000"/>
            <a:headEnd/>
            <a:tailEnd/>
          </a:ln>
        </p:spPr>
        <p:txBody>
          <a:bodyPr anchor="ctr">
            <a:spAutoFit/>
          </a:bodyPr>
          <a:lstStyle/>
          <a:p>
            <a:pPr algn="ctr"/>
            <a:r>
              <a:rPr lang="en-US" sz="2800" b="1" dirty="0">
                <a:latin typeface="Times New Roman" pitchFamily="18" charset="0"/>
                <a:cs typeface="Times New Roman" pitchFamily="18" charset="0"/>
              </a:rPr>
              <a:t>France pledges their support for Russia.</a:t>
            </a:r>
            <a:r>
              <a:rPr lang="en-US" b="1" dirty="0">
                <a:latin typeface="Times New Roman" pitchFamily="18" charset="0"/>
                <a:cs typeface="Times New Roman" pitchFamily="18" charset="0"/>
              </a:rPr>
              <a:t> </a:t>
            </a:r>
          </a:p>
        </p:txBody>
      </p:sp>
      <p:sp>
        <p:nvSpPr>
          <p:cNvPr id="57352" name="Rectangle 8"/>
          <p:cNvSpPr>
            <a:spLocks noChangeArrowheads="1"/>
          </p:cNvSpPr>
          <p:nvPr/>
        </p:nvSpPr>
        <p:spPr bwMode="auto">
          <a:xfrm>
            <a:off x="1447800" y="3657600"/>
            <a:ext cx="7696200" cy="519113"/>
          </a:xfrm>
          <a:prstGeom prst="rect">
            <a:avLst/>
          </a:prstGeom>
          <a:noFill/>
          <a:ln w="9525">
            <a:noFill/>
            <a:miter lim="800000"/>
            <a:headEnd/>
            <a:tailEnd/>
          </a:ln>
        </p:spPr>
        <p:txBody>
          <a:bodyPr anchor="ctr">
            <a:spAutoFit/>
          </a:bodyPr>
          <a:lstStyle/>
          <a:p>
            <a:pPr algn="ctr"/>
            <a:r>
              <a:rPr lang="en-US" sz="2800" b="1" dirty="0">
                <a:latin typeface="Times New Roman" pitchFamily="18" charset="0"/>
                <a:cs typeface="Times New Roman" pitchFamily="18" charset="0"/>
              </a:rPr>
              <a:t>Germany declares war on France.</a:t>
            </a:r>
            <a:r>
              <a:rPr lang="en-US" b="1" dirty="0">
                <a:latin typeface="Times New Roman" pitchFamily="18" charset="0"/>
                <a:cs typeface="Times New Roman" pitchFamily="18" charset="0"/>
              </a:rPr>
              <a:t> </a:t>
            </a:r>
          </a:p>
        </p:txBody>
      </p:sp>
      <p:sp>
        <p:nvSpPr>
          <p:cNvPr id="57353" name="Rectangle 9"/>
          <p:cNvSpPr>
            <a:spLocks noChangeArrowheads="1"/>
          </p:cNvSpPr>
          <p:nvPr/>
        </p:nvSpPr>
        <p:spPr bwMode="auto">
          <a:xfrm>
            <a:off x="1447800" y="4724400"/>
            <a:ext cx="7635875" cy="519113"/>
          </a:xfrm>
          <a:prstGeom prst="rect">
            <a:avLst/>
          </a:prstGeom>
          <a:noFill/>
          <a:ln w="9525">
            <a:noFill/>
            <a:miter lim="800000"/>
            <a:headEnd/>
            <a:tailEnd/>
          </a:ln>
        </p:spPr>
        <p:txBody>
          <a:bodyPr wrap="none" anchor="ctr">
            <a:spAutoFit/>
          </a:bodyPr>
          <a:lstStyle/>
          <a:p>
            <a:pPr algn="ctr"/>
            <a:r>
              <a:rPr lang="en-US" sz="2800" b="1" dirty="0">
                <a:latin typeface="Times New Roman" pitchFamily="18" charset="0"/>
                <a:cs typeface="Times New Roman" pitchFamily="18" charset="0"/>
              </a:rPr>
              <a:t>Germany invades Belgium on the way to France.</a:t>
            </a:r>
            <a:r>
              <a:rPr lang="en-US" b="1" dirty="0">
                <a:latin typeface="Times New Roman" pitchFamily="18" charset="0"/>
                <a:cs typeface="Times New Roman" pitchFamily="18" charset="0"/>
              </a:rPr>
              <a:t> </a:t>
            </a:r>
          </a:p>
        </p:txBody>
      </p:sp>
      <p:sp>
        <p:nvSpPr>
          <p:cNvPr id="57354" name="AutoShape 10"/>
          <p:cNvSpPr>
            <a:spLocks noChangeArrowheads="1"/>
          </p:cNvSpPr>
          <p:nvPr/>
        </p:nvSpPr>
        <p:spPr bwMode="auto">
          <a:xfrm>
            <a:off x="5105400" y="32004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57355" name="AutoShape 11"/>
          <p:cNvSpPr>
            <a:spLocks noChangeArrowheads="1"/>
          </p:cNvSpPr>
          <p:nvPr/>
        </p:nvSpPr>
        <p:spPr bwMode="auto">
          <a:xfrm>
            <a:off x="5105400" y="42672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57356" name="AutoShape 12"/>
          <p:cNvSpPr>
            <a:spLocks noChangeArrowheads="1"/>
          </p:cNvSpPr>
          <p:nvPr/>
        </p:nvSpPr>
        <p:spPr bwMode="auto">
          <a:xfrm>
            <a:off x="5105400" y="54102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39949" name="Rectangle 13"/>
          <p:cNvSpPr>
            <a:spLocks noChangeArrowheads="1"/>
          </p:cNvSpPr>
          <p:nvPr/>
        </p:nvSpPr>
        <p:spPr bwMode="auto">
          <a:xfrm>
            <a:off x="2032000" y="382428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57358" name="Rectangle 14"/>
          <p:cNvSpPr>
            <a:spLocks noChangeArrowheads="1"/>
          </p:cNvSpPr>
          <p:nvPr/>
        </p:nvSpPr>
        <p:spPr bwMode="auto">
          <a:xfrm>
            <a:off x="1447800" y="5911850"/>
            <a:ext cx="7696200" cy="946150"/>
          </a:xfrm>
          <a:prstGeom prst="rect">
            <a:avLst/>
          </a:prstGeom>
          <a:noFill/>
          <a:ln w="9525">
            <a:noFill/>
            <a:miter lim="800000"/>
            <a:headEnd/>
            <a:tailEnd/>
          </a:ln>
        </p:spPr>
        <p:txBody>
          <a:bodyPr anchor="ctr">
            <a:spAutoFit/>
          </a:bodyPr>
          <a:lstStyle/>
          <a:p>
            <a:pPr algn="ctr"/>
            <a:r>
              <a:rPr lang="en-US" sz="2800" b="1" dirty="0">
                <a:latin typeface="Times New Roman" pitchFamily="18" charset="0"/>
                <a:cs typeface="Times New Roman" pitchFamily="18" charset="0"/>
              </a:rPr>
              <a:t>Great Britain supports Belgium and declares war on Germany.</a:t>
            </a:r>
            <a:r>
              <a:rPr lang="en-US"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linds(horizontal)">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checkerboard(across)">
                                      <p:cBhvr>
                                        <p:cTn id="12" dur="5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51"/>
                                        </p:tgtEl>
                                        <p:attrNameLst>
                                          <p:attrName>style.visibility</p:attrName>
                                        </p:attrNameLst>
                                      </p:cBhvr>
                                      <p:to>
                                        <p:strVal val="visible"/>
                                      </p:to>
                                    </p:set>
                                    <p:animEffect transition="in" filter="blinds(horizontal)">
                                      <p:cBhvr>
                                        <p:cTn id="17" dur="500"/>
                                        <p:tgtEl>
                                          <p:spTgt spid="573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54"/>
                                        </p:tgtEl>
                                        <p:attrNameLst>
                                          <p:attrName>style.visibility</p:attrName>
                                        </p:attrNameLst>
                                      </p:cBhvr>
                                      <p:to>
                                        <p:strVal val="visible"/>
                                      </p:to>
                                    </p:set>
                                    <p:animEffect transition="in" filter="checkerboard(across)">
                                      <p:cBhvr>
                                        <p:cTn id="22" dur="500"/>
                                        <p:tgtEl>
                                          <p:spTgt spid="573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352"/>
                                        </p:tgtEl>
                                        <p:attrNameLst>
                                          <p:attrName>style.visibility</p:attrName>
                                        </p:attrNameLst>
                                      </p:cBhvr>
                                      <p:to>
                                        <p:strVal val="visible"/>
                                      </p:to>
                                    </p:set>
                                    <p:animEffect transition="in" filter="blinds(horizontal)">
                                      <p:cBhvr>
                                        <p:cTn id="27" dur="500"/>
                                        <p:tgtEl>
                                          <p:spTgt spid="573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7355"/>
                                        </p:tgtEl>
                                        <p:attrNameLst>
                                          <p:attrName>style.visibility</p:attrName>
                                        </p:attrNameLst>
                                      </p:cBhvr>
                                      <p:to>
                                        <p:strVal val="visible"/>
                                      </p:to>
                                    </p:set>
                                    <p:animEffect transition="in" filter="checkerboard(across)">
                                      <p:cBhvr>
                                        <p:cTn id="32" dur="500"/>
                                        <p:tgtEl>
                                          <p:spTgt spid="573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353"/>
                                        </p:tgtEl>
                                        <p:attrNameLst>
                                          <p:attrName>style.visibility</p:attrName>
                                        </p:attrNameLst>
                                      </p:cBhvr>
                                      <p:to>
                                        <p:strVal val="visible"/>
                                      </p:to>
                                    </p:set>
                                    <p:animEffect transition="in" filter="blinds(horizontal)">
                                      <p:cBhvr>
                                        <p:cTn id="37" dur="500"/>
                                        <p:tgtEl>
                                          <p:spTgt spid="5735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7356"/>
                                        </p:tgtEl>
                                        <p:attrNameLst>
                                          <p:attrName>style.visibility</p:attrName>
                                        </p:attrNameLst>
                                      </p:cBhvr>
                                      <p:to>
                                        <p:strVal val="visible"/>
                                      </p:to>
                                    </p:set>
                                    <p:animEffect transition="in" filter="checkerboard(across)">
                                      <p:cBhvr>
                                        <p:cTn id="42" dur="500"/>
                                        <p:tgtEl>
                                          <p:spTgt spid="573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358"/>
                                        </p:tgtEl>
                                        <p:attrNameLst>
                                          <p:attrName>style.visibility</p:attrName>
                                        </p:attrNameLst>
                                      </p:cBhvr>
                                      <p:to>
                                        <p:strVal val="visible"/>
                                      </p:to>
                                    </p:set>
                                    <p:animEffect transition="in" filter="blinds(horizontal)">
                                      <p:cBhvr>
                                        <p:cTn id="47" dur="5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0" grpId="0" animBg="1"/>
      <p:bldP spid="57351" grpId="0"/>
      <p:bldP spid="57352" grpId="0"/>
      <p:bldP spid="57353" grpId="0"/>
      <p:bldP spid="57354" grpId="0" animBg="1"/>
      <p:bldP spid="57355" grpId="0" animBg="1"/>
      <p:bldP spid="57356" grpId="0" animBg="1"/>
      <p:bldP spid="573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rance_large"/>
          <p:cNvPicPr>
            <a:picLocks noChangeAspect="1" noChangeArrowheads="1"/>
          </p:cNvPicPr>
          <p:nvPr/>
        </p:nvPicPr>
        <p:blipFill>
          <a:blip r:embed="rId2" cstate="print"/>
          <a:srcRect/>
          <a:stretch>
            <a:fillRect/>
          </a:stretch>
        </p:blipFill>
        <p:spPr bwMode="auto">
          <a:xfrm>
            <a:off x="1676400" y="2590800"/>
            <a:ext cx="1719263" cy="1146175"/>
          </a:xfrm>
          <a:prstGeom prst="rect">
            <a:avLst/>
          </a:prstGeom>
          <a:noFill/>
          <a:ln w="9525">
            <a:noFill/>
            <a:miter lim="800000"/>
            <a:headEnd/>
            <a:tailEnd/>
          </a:ln>
        </p:spPr>
      </p:pic>
      <p:pic>
        <p:nvPicPr>
          <p:cNvPr id="58371" name="Picture 3" descr="russia_large"/>
          <p:cNvPicPr>
            <a:picLocks noChangeAspect="1" noChangeArrowheads="1"/>
          </p:cNvPicPr>
          <p:nvPr/>
        </p:nvPicPr>
        <p:blipFill>
          <a:blip r:embed="rId3" cstate="print"/>
          <a:srcRect/>
          <a:stretch>
            <a:fillRect/>
          </a:stretch>
        </p:blipFill>
        <p:spPr bwMode="auto">
          <a:xfrm>
            <a:off x="1676400" y="4191000"/>
            <a:ext cx="1714500" cy="1143000"/>
          </a:xfrm>
          <a:prstGeom prst="rect">
            <a:avLst/>
          </a:prstGeom>
          <a:noFill/>
          <a:ln w="9525">
            <a:noFill/>
            <a:miter lim="800000"/>
            <a:headEnd/>
            <a:tailEnd/>
          </a:ln>
        </p:spPr>
      </p:pic>
      <p:pic>
        <p:nvPicPr>
          <p:cNvPr id="58372" name="Picture 4" descr="unitedkingdom_medium"/>
          <p:cNvPicPr>
            <a:picLocks noChangeAspect="1" noChangeArrowheads="1"/>
          </p:cNvPicPr>
          <p:nvPr/>
        </p:nvPicPr>
        <p:blipFill>
          <a:blip r:embed="rId4" cstate="print"/>
          <a:srcRect/>
          <a:stretch>
            <a:fillRect/>
          </a:stretch>
        </p:blipFill>
        <p:spPr bwMode="auto">
          <a:xfrm>
            <a:off x="1752600" y="1066800"/>
            <a:ext cx="1746250" cy="1141413"/>
          </a:xfrm>
          <a:prstGeom prst="rect">
            <a:avLst/>
          </a:prstGeom>
          <a:noFill/>
          <a:ln w="9525">
            <a:noFill/>
            <a:miter lim="800000"/>
            <a:headEnd/>
            <a:tailEnd/>
          </a:ln>
        </p:spPr>
      </p:pic>
      <p:pic>
        <p:nvPicPr>
          <p:cNvPr id="58373" name="Picture 5" descr="arms"/>
          <p:cNvPicPr>
            <a:picLocks noChangeAspect="1" noChangeArrowheads="1"/>
          </p:cNvPicPr>
          <p:nvPr/>
        </p:nvPicPr>
        <p:blipFill>
          <a:blip r:embed="rId5" cstate="print"/>
          <a:srcRect l="1622" r="1622"/>
          <a:stretch>
            <a:fillRect/>
          </a:stretch>
        </p:blipFill>
        <p:spPr bwMode="auto">
          <a:xfrm>
            <a:off x="6705600" y="2590800"/>
            <a:ext cx="1668463" cy="1143000"/>
          </a:xfrm>
          <a:prstGeom prst="rect">
            <a:avLst/>
          </a:prstGeom>
          <a:noFill/>
          <a:ln w="9525">
            <a:noFill/>
            <a:miter lim="800000"/>
            <a:headEnd/>
            <a:tailEnd/>
          </a:ln>
        </p:spPr>
      </p:pic>
      <p:pic>
        <p:nvPicPr>
          <p:cNvPr id="58374" name="Picture 6" descr="germany_noeagle_medium"/>
          <p:cNvPicPr>
            <a:picLocks noChangeAspect="1" noChangeArrowheads="1"/>
          </p:cNvPicPr>
          <p:nvPr/>
        </p:nvPicPr>
        <p:blipFill>
          <a:blip r:embed="rId6" cstate="print"/>
          <a:srcRect/>
          <a:stretch>
            <a:fillRect/>
          </a:stretch>
        </p:blipFill>
        <p:spPr bwMode="auto">
          <a:xfrm>
            <a:off x="6705600" y="914400"/>
            <a:ext cx="1747838" cy="1143000"/>
          </a:xfrm>
          <a:prstGeom prst="rect">
            <a:avLst/>
          </a:prstGeom>
          <a:noFill/>
          <a:ln w="9525">
            <a:noFill/>
            <a:miter lim="800000"/>
            <a:headEnd/>
            <a:tailEnd/>
          </a:ln>
        </p:spPr>
      </p:pic>
      <p:sp>
        <p:nvSpPr>
          <p:cNvPr id="58375" name="AutoShape 7"/>
          <p:cNvSpPr>
            <a:spLocks noChangeArrowheads="1"/>
          </p:cNvSpPr>
          <p:nvPr/>
        </p:nvSpPr>
        <p:spPr bwMode="auto">
          <a:xfrm>
            <a:off x="3886200" y="1676400"/>
            <a:ext cx="2438400" cy="28956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defRPr/>
            </a:pPr>
            <a:r>
              <a:rPr lang="en-US" sz="2000" b="1" dirty="0">
                <a:effectLst>
                  <a:outerShdw blurRad="38100" dist="38100" dir="2700000" algn="tl">
                    <a:srgbClr val="FFFFFF"/>
                  </a:outerShdw>
                </a:effectLst>
                <a:latin typeface="Times New Roman" pitchFamily="18" charset="0"/>
                <a:cs typeface="Times New Roman" pitchFamily="18" charset="0"/>
              </a:rPr>
              <a:t>World War I</a:t>
            </a:r>
          </a:p>
        </p:txBody>
      </p:sp>
      <p:sp>
        <p:nvSpPr>
          <p:cNvPr id="58376" name="Text Box 8"/>
          <p:cNvSpPr txBox="1">
            <a:spLocks noChangeArrowheads="1"/>
          </p:cNvSpPr>
          <p:nvPr/>
        </p:nvSpPr>
        <p:spPr bwMode="auto">
          <a:xfrm>
            <a:off x="1219200" y="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u="sng" dirty="0">
                <a:solidFill>
                  <a:srgbClr val="E61F0A"/>
                </a:solidFill>
                <a:effectLst>
                  <a:outerShdw blurRad="38100" dist="38100" dir="2700000" algn="tl">
                    <a:srgbClr val="C0C0C0"/>
                  </a:outerShdw>
                </a:effectLst>
                <a:latin typeface="Times New Roman" pitchFamily="18" charset="0"/>
                <a:cs typeface="Times New Roman" pitchFamily="18" charset="0"/>
              </a:rPr>
              <a:t>Allied Powers</a:t>
            </a:r>
            <a:r>
              <a:rPr lang="en-US" sz="2800" b="1" dirty="0">
                <a:solidFill>
                  <a:srgbClr val="E61F0A"/>
                </a:solidFill>
                <a:effectLst>
                  <a:outerShdw blurRad="38100" dist="38100" dir="2700000" algn="tl">
                    <a:srgbClr val="C0C0C0"/>
                  </a:outerShdw>
                </a:effectLst>
                <a:latin typeface="Times New Roman" pitchFamily="18" charset="0"/>
                <a:cs typeface="Times New Roman" pitchFamily="18" charset="0"/>
              </a:rPr>
              <a:t>:</a:t>
            </a:r>
          </a:p>
        </p:txBody>
      </p:sp>
      <p:sp>
        <p:nvSpPr>
          <p:cNvPr id="58377" name="Text Box 9"/>
          <p:cNvSpPr txBox="1">
            <a:spLocks noChangeArrowheads="1"/>
          </p:cNvSpPr>
          <p:nvPr/>
        </p:nvSpPr>
        <p:spPr bwMode="auto">
          <a:xfrm>
            <a:off x="6324600" y="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u="sng" dirty="0">
                <a:solidFill>
                  <a:schemeClr val="folHlink"/>
                </a:solidFill>
                <a:effectLst>
                  <a:outerShdw blurRad="38100" dist="38100" dir="2700000" algn="tl">
                    <a:srgbClr val="C0C0C0"/>
                  </a:outerShdw>
                </a:effectLst>
                <a:latin typeface="Times New Roman" pitchFamily="18" charset="0"/>
                <a:cs typeface="Times New Roman" pitchFamily="18" charset="0"/>
              </a:rPr>
              <a:t>Central Powers</a:t>
            </a:r>
            <a:r>
              <a:rPr lang="en-US" sz="2800" b="1" dirty="0">
                <a:solidFill>
                  <a:schemeClr val="folHlink"/>
                </a:solidFill>
                <a:effectLst>
                  <a:outerShdw blurRad="38100" dist="38100" dir="2700000" algn="tl">
                    <a:srgbClr val="C0C0C0"/>
                  </a:outerShdw>
                </a:effectLst>
                <a:latin typeface="Times New Roman" pitchFamily="18" charset="0"/>
                <a:cs typeface="Times New Roman" pitchFamily="18" charset="0"/>
              </a:rPr>
              <a:t>:</a:t>
            </a:r>
          </a:p>
        </p:txBody>
      </p:sp>
      <p:pic>
        <p:nvPicPr>
          <p:cNvPr id="58378" name="Picture 10"/>
          <p:cNvPicPr>
            <a:picLocks noChangeAspect="1" noChangeArrowheads="1"/>
          </p:cNvPicPr>
          <p:nvPr/>
        </p:nvPicPr>
        <p:blipFill>
          <a:blip r:embed="rId7" cstate="print"/>
          <a:srcRect/>
          <a:stretch>
            <a:fillRect/>
          </a:stretch>
        </p:blipFill>
        <p:spPr bwMode="auto">
          <a:xfrm>
            <a:off x="6705600" y="4114800"/>
            <a:ext cx="1725613" cy="1143000"/>
          </a:xfrm>
          <a:prstGeom prst="rect">
            <a:avLst/>
          </a:prstGeom>
          <a:noFill/>
          <a:ln w="12700" cap="sq">
            <a:noFill/>
            <a:miter lim="800000"/>
            <a:headEnd type="none" w="sm" len="sm"/>
            <a:tailEnd type="none" w="sm" len="sm"/>
          </a:ln>
        </p:spPr>
      </p:pic>
      <p:pic>
        <p:nvPicPr>
          <p:cNvPr id="58379" name="Picture 11" descr="ITAL001"/>
          <p:cNvPicPr>
            <a:picLocks noChangeAspect="1" noChangeArrowheads="1"/>
          </p:cNvPicPr>
          <p:nvPr/>
        </p:nvPicPr>
        <p:blipFill>
          <a:blip r:embed="rId8" cstate="print"/>
          <a:srcRect l="2777" t="4117" r="2777" b="5318"/>
          <a:stretch>
            <a:fillRect/>
          </a:stretch>
        </p:blipFill>
        <p:spPr bwMode="auto">
          <a:xfrm>
            <a:off x="6705600" y="5715000"/>
            <a:ext cx="1747838" cy="1143000"/>
          </a:xfrm>
          <a:prstGeom prst="rect">
            <a:avLst/>
          </a:prstGeom>
          <a:noFill/>
          <a:ln w="9525">
            <a:noFill/>
            <a:miter lim="800000"/>
            <a:headEnd/>
            <a:tailEnd/>
          </a:ln>
        </p:spPr>
      </p:pic>
      <p:pic>
        <p:nvPicPr>
          <p:cNvPr id="40972" name="Picture 12" descr="WWI_background"/>
          <p:cNvPicPr>
            <a:picLocks noChangeAspect="1" noChangeArrowheads="1"/>
          </p:cNvPicPr>
          <p:nvPr/>
        </p:nvPicPr>
        <p:blipFill>
          <a:blip r:embed="rId9" cstate="print"/>
          <a:srcRect r="84166"/>
          <a:stretch>
            <a:fillRect/>
          </a:stretch>
        </p:blipFill>
        <p:spPr bwMode="auto">
          <a:xfrm>
            <a:off x="0" y="0"/>
            <a:ext cx="1447800" cy="6858000"/>
          </a:xfrm>
          <a:prstGeom prst="rect">
            <a:avLst/>
          </a:prstGeom>
          <a:noFill/>
          <a:ln w="9525">
            <a:noFill/>
            <a:miter lim="800000"/>
            <a:headEnd/>
            <a:tailEnd/>
          </a:ln>
        </p:spPr>
      </p:pic>
      <p:sp>
        <p:nvSpPr>
          <p:cNvPr id="58381" name="Text Box 13"/>
          <p:cNvSpPr txBox="1">
            <a:spLocks noChangeArrowheads="1"/>
          </p:cNvSpPr>
          <p:nvPr/>
        </p:nvSpPr>
        <p:spPr bwMode="auto">
          <a:xfrm>
            <a:off x="1447800" y="609600"/>
            <a:ext cx="23622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Great Britain</a:t>
            </a:r>
          </a:p>
        </p:txBody>
      </p:sp>
      <p:sp>
        <p:nvSpPr>
          <p:cNvPr id="58382" name="Text Box 14"/>
          <p:cNvSpPr txBox="1">
            <a:spLocks noChangeArrowheads="1"/>
          </p:cNvSpPr>
          <p:nvPr/>
        </p:nvSpPr>
        <p:spPr bwMode="auto">
          <a:xfrm>
            <a:off x="1600200" y="2133600"/>
            <a:ext cx="17526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France</a:t>
            </a:r>
          </a:p>
        </p:txBody>
      </p:sp>
      <p:sp>
        <p:nvSpPr>
          <p:cNvPr id="58383" name="Text Box 15"/>
          <p:cNvSpPr txBox="1">
            <a:spLocks noChangeArrowheads="1"/>
          </p:cNvSpPr>
          <p:nvPr/>
        </p:nvSpPr>
        <p:spPr bwMode="auto">
          <a:xfrm>
            <a:off x="1676400" y="3733800"/>
            <a:ext cx="16764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Russia</a:t>
            </a:r>
          </a:p>
        </p:txBody>
      </p:sp>
      <p:sp>
        <p:nvSpPr>
          <p:cNvPr id="58384" name="Text Box 16"/>
          <p:cNvSpPr txBox="1">
            <a:spLocks noChangeArrowheads="1"/>
          </p:cNvSpPr>
          <p:nvPr/>
        </p:nvSpPr>
        <p:spPr bwMode="auto">
          <a:xfrm>
            <a:off x="6553200" y="5257800"/>
            <a:ext cx="20574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Italy</a:t>
            </a:r>
          </a:p>
        </p:txBody>
      </p:sp>
      <p:sp>
        <p:nvSpPr>
          <p:cNvPr id="58385" name="Text Box 17"/>
          <p:cNvSpPr txBox="1">
            <a:spLocks noChangeArrowheads="1"/>
          </p:cNvSpPr>
          <p:nvPr/>
        </p:nvSpPr>
        <p:spPr bwMode="auto">
          <a:xfrm>
            <a:off x="6553200" y="457200"/>
            <a:ext cx="20574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Germany</a:t>
            </a:r>
          </a:p>
        </p:txBody>
      </p:sp>
      <p:sp>
        <p:nvSpPr>
          <p:cNvPr id="58386" name="Text Box 18"/>
          <p:cNvSpPr txBox="1">
            <a:spLocks noChangeArrowheads="1"/>
          </p:cNvSpPr>
          <p:nvPr/>
        </p:nvSpPr>
        <p:spPr bwMode="auto">
          <a:xfrm>
            <a:off x="6324600" y="2133600"/>
            <a:ext cx="28194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Austria-Hungary</a:t>
            </a:r>
          </a:p>
        </p:txBody>
      </p:sp>
      <p:sp>
        <p:nvSpPr>
          <p:cNvPr id="58387" name="Text Box 19"/>
          <p:cNvSpPr txBox="1">
            <a:spLocks noChangeArrowheads="1"/>
          </p:cNvSpPr>
          <p:nvPr/>
        </p:nvSpPr>
        <p:spPr bwMode="auto">
          <a:xfrm>
            <a:off x="6324600" y="3657600"/>
            <a:ext cx="28194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8" charset="0"/>
                <a:cs typeface="Times New Roman" pitchFamily="18" charset="0"/>
              </a:rPr>
              <a:t>Ottoman Empire</a:t>
            </a:r>
          </a:p>
        </p:txBody>
      </p:sp>
      <p:sp>
        <p:nvSpPr>
          <p:cNvPr id="58388" name="Line 20"/>
          <p:cNvSpPr>
            <a:spLocks noChangeShapeType="1"/>
          </p:cNvSpPr>
          <p:nvPr/>
        </p:nvSpPr>
        <p:spPr bwMode="auto">
          <a:xfrm>
            <a:off x="3581400" y="3124200"/>
            <a:ext cx="304800" cy="0"/>
          </a:xfrm>
          <a:prstGeom prst="line">
            <a:avLst/>
          </a:prstGeom>
          <a:noFill/>
          <a:ln w="38100" cap="sq">
            <a:solidFill>
              <a:srgbClr val="E61F0A"/>
            </a:solidFill>
            <a:round/>
            <a:headEnd type="none" w="sm" len="sm"/>
            <a:tailEnd type="triangle" w="med" len="med"/>
          </a:ln>
        </p:spPr>
        <p:txBody>
          <a:bodyPr wrap="none"/>
          <a:lstStyle/>
          <a:p>
            <a:endParaRPr lang="en-US"/>
          </a:p>
        </p:txBody>
      </p:sp>
      <p:sp>
        <p:nvSpPr>
          <p:cNvPr id="58389" name="Line 21"/>
          <p:cNvSpPr>
            <a:spLocks noChangeShapeType="1"/>
          </p:cNvSpPr>
          <p:nvPr/>
        </p:nvSpPr>
        <p:spPr bwMode="auto">
          <a:xfrm flipH="1">
            <a:off x="6400800" y="1524000"/>
            <a:ext cx="0" cy="4800600"/>
          </a:xfrm>
          <a:prstGeom prst="line">
            <a:avLst/>
          </a:prstGeom>
          <a:noFill/>
          <a:ln w="38100" cap="sq">
            <a:solidFill>
              <a:schemeClr val="folHlink"/>
            </a:solidFill>
            <a:round/>
            <a:headEnd type="none" w="sm" len="sm"/>
            <a:tailEnd type="none" w="sm" len="sm"/>
          </a:ln>
        </p:spPr>
        <p:txBody>
          <a:bodyPr wrap="none"/>
          <a:lstStyle/>
          <a:p>
            <a:endParaRPr lang="en-US"/>
          </a:p>
        </p:txBody>
      </p:sp>
      <p:sp>
        <p:nvSpPr>
          <p:cNvPr id="58390" name="Line 22"/>
          <p:cNvSpPr>
            <a:spLocks noChangeShapeType="1"/>
          </p:cNvSpPr>
          <p:nvPr/>
        </p:nvSpPr>
        <p:spPr bwMode="auto">
          <a:xfrm flipH="1">
            <a:off x="6096000" y="3124200"/>
            <a:ext cx="304800" cy="0"/>
          </a:xfrm>
          <a:prstGeom prst="line">
            <a:avLst/>
          </a:prstGeom>
          <a:noFill/>
          <a:ln w="38100" cap="sq">
            <a:solidFill>
              <a:schemeClr val="folHlink"/>
            </a:solidFill>
            <a:round/>
            <a:headEnd type="none" w="sm" len="sm"/>
            <a:tailEnd type="triangle" w="med" len="med"/>
          </a:ln>
        </p:spPr>
        <p:txBody>
          <a:bodyPr wrap="none"/>
          <a:lstStyle/>
          <a:p>
            <a:endParaRPr lang="en-US"/>
          </a:p>
        </p:txBody>
      </p:sp>
      <p:sp>
        <p:nvSpPr>
          <p:cNvPr id="58391" name="Line 23"/>
          <p:cNvSpPr>
            <a:spLocks noChangeShapeType="1"/>
          </p:cNvSpPr>
          <p:nvPr/>
        </p:nvSpPr>
        <p:spPr bwMode="auto">
          <a:xfrm flipH="1">
            <a:off x="3581400" y="1295400"/>
            <a:ext cx="0" cy="3657600"/>
          </a:xfrm>
          <a:prstGeom prst="line">
            <a:avLst/>
          </a:prstGeom>
          <a:noFill/>
          <a:ln w="38100" cap="sq">
            <a:solidFill>
              <a:srgbClr val="CC3300"/>
            </a:solidFill>
            <a:round/>
            <a:headEnd type="none" w="sm" len="sm"/>
            <a:tailEnd type="none" w="sm" len="sm"/>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1000" fill="hold"/>
                                        <p:tgtEl>
                                          <p:spTgt spid="58370"/>
                                        </p:tgtEl>
                                        <p:attrNameLst>
                                          <p:attrName>ppt_x</p:attrName>
                                        </p:attrNameLst>
                                      </p:cBhvr>
                                      <p:tavLst>
                                        <p:tav tm="0">
                                          <p:val>
                                            <p:strVal val="0-#ppt_w/2"/>
                                          </p:val>
                                        </p:tav>
                                        <p:tav tm="100000">
                                          <p:val>
                                            <p:strVal val="#ppt_x"/>
                                          </p:val>
                                        </p:tav>
                                      </p:tavLst>
                                    </p:anim>
                                    <p:anim calcmode="lin" valueType="num">
                                      <p:cBhvr additive="base">
                                        <p:cTn id="8" dur="1000" fill="hold"/>
                                        <p:tgtEl>
                                          <p:spTgt spid="58370"/>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58371"/>
                                        </p:tgtEl>
                                        <p:attrNameLst>
                                          <p:attrName>style.visibility</p:attrName>
                                        </p:attrNameLst>
                                      </p:cBhvr>
                                      <p:to>
                                        <p:strVal val="visible"/>
                                      </p:to>
                                    </p:set>
                                    <p:anim calcmode="lin" valueType="num">
                                      <p:cBhvr additive="base">
                                        <p:cTn id="11" dur="1000" fill="hold"/>
                                        <p:tgtEl>
                                          <p:spTgt spid="58371"/>
                                        </p:tgtEl>
                                        <p:attrNameLst>
                                          <p:attrName>ppt_x</p:attrName>
                                        </p:attrNameLst>
                                      </p:cBhvr>
                                      <p:tavLst>
                                        <p:tav tm="0">
                                          <p:val>
                                            <p:strVal val="0-#ppt_w/2"/>
                                          </p:val>
                                        </p:tav>
                                        <p:tav tm="100000">
                                          <p:val>
                                            <p:strVal val="#ppt_x"/>
                                          </p:val>
                                        </p:tav>
                                      </p:tavLst>
                                    </p:anim>
                                    <p:anim calcmode="lin" valueType="num">
                                      <p:cBhvr additive="base">
                                        <p:cTn id="12" dur="1000" fill="hold"/>
                                        <p:tgtEl>
                                          <p:spTgt spid="58371"/>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58372"/>
                                        </p:tgtEl>
                                        <p:attrNameLst>
                                          <p:attrName>style.visibility</p:attrName>
                                        </p:attrNameLst>
                                      </p:cBhvr>
                                      <p:to>
                                        <p:strVal val="visible"/>
                                      </p:to>
                                    </p:set>
                                    <p:anim calcmode="lin" valueType="num">
                                      <p:cBhvr additive="base">
                                        <p:cTn id="15" dur="1000" fill="hold"/>
                                        <p:tgtEl>
                                          <p:spTgt spid="58372"/>
                                        </p:tgtEl>
                                        <p:attrNameLst>
                                          <p:attrName>ppt_x</p:attrName>
                                        </p:attrNameLst>
                                      </p:cBhvr>
                                      <p:tavLst>
                                        <p:tav tm="0">
                                          <p:val>
                                            <p:strVal val="0-#ppt_w/2"/>
                                          </p:val>
                                        </p:tav>
                                        <p:tav tm="100000">
                                          <p:val>
                                            <p:strVal val="#ppt_x"/>
                                          </p:val>
                                        </p:tav>
                                      </p:tavLst>
                                    </p:anim>
                                    <p:anim calcmode="lin" valueType="num">
                                      <p:cBhvr additive="base">
                                        <p:cTn id="16" dur="1000" fill="hold"/>
                                        <p:tgtEl>
                                          <p:spTgt spid="58372"/>
                                        </p:tgtEl>
                                        <p:attrNameLst>
                                          <p:attrName>ppt_y</p:attrName>
                                        </p:attrNameLst>
                                      </p:cBhvr>
                                      <p:tavLst>
                                        <p:tav tm="0">
                                          <p:val>
                                            <p:strVal val="#ppt_y"/>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58381"/>
                                        </p:tgtEl>
                                        <p:attrNameLst>
                                          <p:attrName>style.visibility</p:attrName>
                                        </p:attrNameLst>
                                      </p:cBhvr>
                                      <p:to>
                                        <p:strVal val="visible"/>
                                      </p:to>
                                    </p:set>
                                    <p:animEffect transition="in" filter="checkerboard(across)">
                                      <p:cBhvr>
                                        <p:cTn id="19" dur="2000"/>
                                        <p:tgtEl>
                                          <p:spTgt spid="5838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8382"/>
                                        </p:tgtEl>
                                        <p:attrNameLst>
                                          <p:attrName>style.visibility</p:attrName>
                                        </p:attrNameLst>
                                      </p:cBhvr>
                                      <p:to>
                                        <p:strVal val="visible"/>
                                      </p:to>
                                    </p:set>
                                    <p:animEffect transition="in" filter="checkerboard(across)">
                                      <p:cBhvr>
                                        <p:cTn id="22" dur="2000"/>
                                        <p:tgtEl>
                                          <p:spTgt spid="5838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8383"/>
                                        </p:tgtEl>
                                        <p:attrNameLst>
                                          <p:attrName>style.visibility</p:attrName>
                                        </p:attrNameLst>
                                      </p:cBhvr>
                                      <p:to>
                                        <p:strVal val="visible"/>
                                      </p:to>
                                    </p:set>
                                    <p:animEffect transition="in" filter="checkerboard(across)">
                                      <p:cBhvr>
                                        <p:cTn id="25" dur="2000"/>
                                        <p:tgtEl>
                                          <p:spTgt spid="5838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8385"/>
                                        </p:tgtEl>
                                        <p:attrNameLst>
                                          <p:attrName>style.visibility</p:attrName>
                                        </p:attrNameLst>
                                      </p:cBhvr>
                                      <p:to>
                                        <p:strVal val="visible"/>
                                      </p:to>
                                    </p:set>
                                    <p:animEffect transition="in" filter="checkerboard(across)">
                                      <p:cBhvr>
                                        <p:cTn id="30" dur="500"/>
                                        <p:tgtEl>
                                          <p:spTgt spid="58385"/>
                                        </p:tgtEl>
                                      </p:cBhvr>
                                    </p:animEffect>
                                  </p:childTnLst>
                                </p:cTn>
                              </p:par>
                              <p:par>
                                <p:cTn id="31" presetID="5" presetClass="entr" presetSubtype="10" fill="hold" nodeType="withEffect">
                                  <p:stCondLst>
                                    <p:cond delay="0"/>
                                  </p:stCondLst>
                                  <p:childTnLst>
                                    <p:set>
                                      <p:cBhvr>
                                        <p:cTn id="32" dur="1" fill="hold">
                                          <p:stCondLst>
                                            <p:cond delay="0"/>
                                          </p:stCondLst>
                                        </p:cTn>
                                        <p:tgtEl>
                                          <p:spTgt spid="58374"/>
                                        </p:tgtEl>
                                        <p:attrNameLst>
                                          <p:attrName>style.visibility</p:attrName>
                                        </p:attrNameLst>
                                      </p:cBhvr>
                                      <p:to>
                                        <p:strVal val="visible"/>
                                      </p:to>
                                    </p:set>
                                    <p:animEffect transition="in" filter="checkerboard(across)">
                                      <p:cBhvr>
                                        <p:cTn id="33" dur="500"/>
                                        <p:tgtEl>
                                          <p:spTgt spid="5837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8386"/>
                                        </p:tgtEl>
                                        <p:attrNameLst>
                                          <p:attrName>style.visibility</p:attrName>
                                        </p:attrNameLst>
                                      </p:cBhvr>
                                      <p:to>
                                        <p:strVal val="visible"/>
                                      </p:to>
                                    </p:set>
                                    <p:animEffect transition="in" filter="checkerboard(across)">
                                      <p:cBhvr>
                                        <p:cTn id="36" dur="500"/>
                                        <p:tgtEl>
                                          <p:spTgt spid="58386"/>
                                        </p:tgtEl>
                                      </p:cBhvr>
                                    </p:animEffect>
                                  </p:childTnLst>
                                </p:cTn>
                              </p:par>
                              <p:par>
                                <p:cTn id="37" presetID="5" presetClass="entr" presetSubtype="10" fill="hold" nodeType="withEffect">
                                  <p:stCondLst>
                                    <p:cond delay="0"/>
                                  </p:stCondLst>
                                  <p:childTnLst>
                                    <p:set>
                                      <p:cBhvr>
                                        <p:cTn id="38" dur="1" fill="hold">
                                          <p:stCondLst>
                                            <p:cond delay="0"/>
                                          </p:stCondLst>
                                        </p:cTn>
                                        <p:tgtEl>
                                          <p:spTgt spid="58373"/>
                                        </p:tgtEl>
                                        <p:attrNameLst>
                                          <p:attrName>style.visibility</p:attrName>
                                        </p:attrNameLst>
                                      </p:cBhvr>
                                      <p:to>
                                        <p:strVal val="visible"/>
                                      </p:to>
                                    </p:set>
                                    <p:animEffect transition="in" filter="checkerboard(across)">
                                      <p:cBhvr>
                                        <p:cTn id="39" dur="500"/>
                                        <p:tgtEl>
                                          <p:spTgt spid="5837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8387"/>
                                        </p:tgtEl>
                                        <p:attrNameLst>
                                          <p:attrName>style.visibility</p:attrName>
                                        </p:attrNameLst>
                                      </p:cBhvr>
                                      <p:to>
                                        <p:strVal val="visible"/>
                                      </p:to>
                                    </p:set>
                                    <p:animEffect transition="in" filter="checkerboard(across)">
                                      <p:cBhvr>
                                        <p:cTn id="42" dur="500"/>
                                        <p:tgtEl>
                                          <p:spTgt spid="58387"/>
                                        </p:tgtEl>
                                      </p:cBhvr>
                                    </p:animEffect>
                                  </p:childTnLst>
                                </p:cTn>
                              </p:par>
                              <p:par>
                                <p:cTn id="43" presetID="5" presetClass="entr" presetSubtype="10" fill="hold"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checkerboard(across)">
                                      <p:cBhvr>
                                        <p:cTn id="45" dur="500"/>
                                        <p:tgtEl>
                                          <p:spTgt spid="5837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58384"/>
                                        </p:tgtEl>
                                        <p:attrNameLst>
                                          <p:attrName>style.visibility</p:attrName>
                                        </p:attrNameLst>
                                      </p:cBhvr>
                                      <p:to>
                                        <p:strVal val="visible"/>
                                      </p:to>
                                    </p:set>
                                    <p:animEffect transition="in" filter="checkerboard(across)">
                                      <p:cBhvr>
                                        <p:cTn id="48" dur="500"/>
                                        <p:tgtEl>
                                          <p:spTgt spid="58384"/>
                                        </p:tgtEl>
                                      </p:cBhvr>
                                    </p:animEffect>
                                  </p:childTnLst>
                                </p:cTn>
                              </p:par>
                              <p:par>
                                <p:cTn id="49" presetID="5" presetClass="entr" presetSubtype="10" fill="hold" nodeType="withEffect">
                                  <p:stCondLst>
                                    <p:cond delay="0"/>
                                  </p:stCondLst>
                                  <p:childTnLst>
                                    <p:set>
                                      <p:cBhvr>
                                        <p:cTn id="50" dur="1" fill="hold">
                                          <p:stCondLst>
                                            <p:cond delay="0"/>
                                          </p:stCondLst>
                                        </p:cTn>
                                        <p:tgtEl>
                                          <p:spTgt spid="58379"/>
                                        </p:tgtEl>
                                        <p:attrNameLst>
                                          <p:attrName>style.visibility</p:attrName>
                                        </p:attrNameLst>
                                      </p:cBhvr>
                                      <p:to>
                                        <p:strVal val="visible"/>
                                      </p:to>
                                    </p:set>
                                    <p:animEffect transition="in" filter="checkerboard(across)">
                                      <p:cBhvr>
                                        <p:cTn id="51" dur="500"/>
                                        <p:tgtEl>
                                          <p:spTgt spid="5837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8391"/>
                                        </p:tgtEl>
                                        <p:attrNameLst>
                                          <p:attrName>style.visibility</p:attrName>
                                        </p:attrNameLst>
                                      </p:cBhvr>
                                      <p:to>
                                        <p:strVal val="visible"/>
                                      </p:to>
                                    </p:set>
                                    <p:animEffect transition="in" filter="fade">
                                      <p:cBhvr>
                                        <p:cTn id="56" dur="1000"/>
                                        <p:tgtEl>
                                          <p:spTgt spid="5839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388"/>
                                        </p:tgtEl>
                                        <p:attrNameLst>
                                          <p:attrName>style.visibility</p:attrName>
                                        </p:attrNameLst>
                                      </p:cBhvr>
                                      <p:to>
                                        <p:strVal val="visible"/>
                                      </p:to>
                                    </p:set>
                                    <p:animEffect transition="in" filter="fade">
                                      <p:cBhvr>
                                        <p:cTn id="59" dur="1000"/>
                                        <p:tgtEl>
                                          <p:spTgt spid="583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389"/>
                                        </p:tgtEl>
                                        <p:attrNameLst>
                                          <p:attrName>style.visibility</p:attrName>
                                        </p:attrNameLst>
                                      </p:cBhvr>
                                      <p:to>
                                        <p:strVal val="visible"/>
                                      </p:to>
                                    </p:set>
                                    <p:animEffect transition="in" filter="fade">
                                      <p:cBhvr>
                                        <p:cTn id="62" dur="1000"/>
                                        <p:tgtEl>
                                          <p:spTgt spid="583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390"/>
                                        </p:tgtEl>
                                        <p:attrNameLst>
                                          <p:attrName>style.visibility</p:attrName>
                                        </p:attrNameLst>
                                      </p:cBhvr>
                                      <p:to>
                                        <p:strVal val="visible"/>
                                      </p:to>
                                    </p:set>
                                    <p:animEffect transition="in" filter="fade">
                                      <p:cBhvr>
                                        <p:cTn id="65" dur="1000"/>
                                        <p:tgtEl>
                                          <p:spTgt spid="58390"/>
                                        </p:tgtEl>
                                      </p:cBhvr>
                                    </p:animEffect>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58375"/>
                                        </p:tgtEl>
                                        <p:attrNameLst>
                                          <p:attrName>style.visibility</p:attrName>
                                        </p:attrNameLst>
                                      </p:cBhvr>
                                      <p:to>
                                        <p:strVal val="visible"/>
                                      </p:to>
                                    </p:set>
                                    <p:animEffect transition="in" filter="fade">
                                      <p:cBhvr>
                                        <p:cTn id="70" dur="770" decel="100000"/>
                                        <p:tgtEl>
                                          <p:spTgt spid="58375"/>
                                        </p:tgtEl>
                                      </p:cBhvr>
                                    </p:animEffect>
                                    <p:animScale>
                                      <p:cBhvr>
                                        <p:cTn id="71" dur="770" decel="100000"/>
                                        <p:tgtEl>
                                          <p:spTgt spid="58375"/>
                                        </p:tgtEl>
                                      </p:cBhvr>
                                      <p:from x="10000" y="10000"/>
                                      <p:to x="200000" y="450000"/>
                                    </p:animScale>
                                    <p:animScale>
                                      <p:cBhvr>
                                        <p:cTn id="72" dur="1230" accel="100000" fill="hold">
                                          <p:stCondLst>
                                            <p:cond delay="770"/>
                                          </p:stCondLst>
                                        </p:cTn>
                                        <p:tgtEl>
                                          <p:spTgt spid="58375"/>
                                        </p:tgtEl>
                                      </p:cBhvr>
                                      <p:from x="200000" y="450000"/>
                                      <p:to x="100000" y="100000"/>
                                    </p:animScale>
                                    <p:set>
                                      <p:cBhvr>
                                        <p:cTn id="73" dur="770" fill="hold"/>
                                        <p:tgtEl>
                                          <p:spTgt spid="58375"/>
                                        </p:tgtEl>
                                        <p:attrNameLst>
                                          <p:attrName>ppt_x</p:attrName>
                                        </p:attrNameLst>
                                      </p:cBhvr>
                                      <p:to>
                                        <p:strVal val="(0.5)"/>
                                      </p:to>
                                    </p:set>
                                    <p:anim from="(0.5)" to="(#ppt_x)" calcmode="lin" valueType="num">
                                      <p:cBhvr>
                                        <p:cTn id="74" dur="1230" accel="100000" fill="hold">
                                          <p:stCondLst>
                                            <p:cond delay="770"/>
                                          </p:stCondLst>
                                        </p:cTn>
                                        <p:tgtEl>
                                          <p:spTgt spid="58375"/>
                                        </p:tgtEl>
                                        <p:attrNameLst>
                                          <p:attrName>ppt_x</p:attrName>
                                        </p:attrNameLst>
                                      </p:cBhvr>
                                    </p:anim>
                                    <p:set>
                                      <p:cBhvr>
                                        <p:cTn id="75" dur="770" fill="hold"/>
                                        <p:tgtEl>
                                          <p:spTgt spid="58375"/>
                                        </p:tgtEl>
                                        <p:attrNameLst>
                                          <p:attrName>ppt_y</p:attrName>
                                        </p:attrNameLst>
                                      </p:cBhvr>
                                      <p:to>
                                        <p:strVal val="(#ppt_y+0.4)"/>
                                      </p:to>
                                    </p:set>
                                    <p:anim from="(#ppt_y+0.4)" to="(#ppt_y)" calcmode="lin" valueType="num">
                                      <p:cBhvr>
                                        <p:cTn id="76" dur="1230" accel="100000" fill="hold">
                                          <p:stCondLst>
                                            <p:cond delay="770"/>
                                          </p:stCondLst>
                                        </p:cTn>
                                        <p:tgtEl>
                                          <p:spTgt spid="583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P spid="58381" grpId="0"/>
      <p:bldP spid="58382" grpId="0"/>
      <p:bldP spid="58383" grpId="0"/>
      <p:bldP spid="58384" grpId="0"/>
      <p:bldP spid="58385" grpId="0"/>
      <p:bldP spid="58386" grpId="0"/>
      <p:bldP spid="58387" grpId="0"/>
      <p:bldP spid="58388" grpId="0" animBg="1"/>
      <p:bldP spid="58389" grpId="0" animBg="1"/>
      <p:bldP spid="58390" grpId="0" animBg="1"/>
      <p:bldP spid="583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9459" name="Rectangle 3"/>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Canada’s Role In Afghanistan</a:t>
            </a:r>
          </a:p>
        </p:txBody>
      </p:sp>
      <p:sp>
        <p:nvSpPr>
          <p:cNvPr id="19460" name="Rectangle 4"/>
          <p:cNvSpPr>
            <a:spLocks noChangeArrowheads="1"/>
          </p:cNvSpPr>
          <p:nvPr/>
        </p:nvSpPr>
        <p:spPr bwMode="auto">
          <a:xfrm>
            <a:off x="0" y="2057400"/>
            <a:ext cx="9144000" cy="3743325"/>
          </a:xfrm>
          <a:prstGeom prst="rect">
            <a:avLst/>
          </a:prstGeom>
          <a:noFill/>
          <a:ln w="9525">
            <a:noFill/>
            <a:miter lim="800000"/>
            <a:headEnd/>
            <a:tailEnd/>
          </a:ln>
        </p:spPr>
        <p:txBody>
          <a:bodyPr>
            <a:spAutoFit/>
          </a:bodyPr>
          <a:lstStyle/>
          <a:p>
            <a:pPr algn="ctr"/>
            <a:r>
              <a:rPr lang="en-US" sz="2400" b="1">
                <a:latin typeface="Times New Roman" pitchFamily="18" charset="0"/>
              </a:rPr>
              <a:t>Choose a number from 1 to 5 and write it down</a:t>
            </a:r>
          </a:p>
          <a:p>
            <a:pPr algn="ctr"/>
            <a:endParaRPr lang="en-US" sz="2400" b="1">
              <a:latin typeface="Times New Roman" pitchFamily="18" charset="0"/>
            </a:endParaRPr>
          </a:p>
          <a:p>
            <a:pPr algn="ctr"/>
            <a:r>
              <a:rPr lang="en-US" sz="2400" b="1">
                <a:latin typeface="Times New Roman" pitchFamily="18" charset="0"/>
              </a:rPr>
              <a:t>With a partner, read all of page 105 – The Big Picture</a:t>
            </a:r>
          </a:p>
          <a:p>
            <a:pPr algn="ctr"/>
            <a:endParaRPr lang="en-US" sz="2400" b="1">
              <a:latin typeface="Times New Roman" pitchFamily="18" charset="0"/>
            </a:endParaRPr>
          </a:p>
          <a:p>
            <a:pPr algn="ctr"/>
            <a:r>
              <a:rPr lang="en-US" sz="2400" b="1">
                <a:latin typeface="Times New Roman" pitchFamily="18" charset="0"/>
              </a:rPr>
              <a:t>As you read the bulleted points, consider Canada’s role in Afghanistan</a:t>
            </a:r>
          </a:p>
          <a:p>
            <a:pPr algn="ctr"/>
            <a:endParaRPr lang="en-US" sz="2400" b="1">
              <a:latin typeface="Times New Roman" pitchFamily="18" charset="0"/>
            </a:endParaRPr>
          </a:p>
          <a:p>
            <a:pPr algn="ctr"/>
            <a:r>
              <a:rPr lang="en-US" sz="2400" b="1" i="1">
                <a:latin typeface="Times New Roman" pitchFamily="18" charset="0"/>
              </a:rPr>
              <a:t>How does each of the five bulleted items relate to Canada’s mission?  </a:t>
            </a:r>
          </a:p>
          <a:p>
            <a:pPr algn="ctr"/>
            <a:endParaRPr lang="en-US" sz="2400" b="1" i="1">
              <a:latin typeface="Times New Roman" pitchFamily="18" charset="0"/>
            </a:endParaRPr>
          </a:p>
          <a:p>
            <a:pPr algn="ctr"/>
            <a:r>
              <a:rPr lang="en-US" sz="2400" b="1">
                <a:latin typeface="Times New Roman" pitchFamily="18" charset="0"/>
              </a:rPr>
              <a:t>Write down up to two points for your assigned bullet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60">
                                            <p:txEl>
                                              <p:pRg st="0" end="0"/>
                                            </p:txEl>
                                          </p:spTgt>
                                        </p:tgtEl>
                                        <p:attrNameLst>
                                          <p:attrName>style.visibility</p:attrName>
                                        </p:attrNameLst>
                                      </p:cBhvr>
                                      <p:to>
                                        <p:strVal val="visible"/>
                                      </p:to>
                                    </p:set>
                                    <p:anim to="" calcmode="lin" valueType="num">
                                      <p:cBhvr>
                                        <p:cTn id="10" dur="1" fill="hold"/>
                                        <p:tgtEl>
                                          <p:spTgt spid="19460">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anim to="" calcmode="lin" valueType="num">
                                      <p:cBhvr>
                                        <p:cTn id="15" dur="1" fill="hold"/>
                                        <p:tgtEl>
                                          <p:spTgt spid="19460">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9460">
                                            <p:txEl>
                                              <p:pRg st="4" end="4"/>
                                            </p:txEl>
                                          </p:spTgt>
                                        </p:tgtEl>
                                        <p:attrNameLst>
                                          <p:attrName>style.visibility</p:attrName>
                                        </p:attrNameLst>
                                      </p:cBhvr>
                                      <p:to>
                                        <p:strVal val="visible"/>
                                      </p:to>
                                    </p:set>
                                    <p:anim to="" calcmode="lin" valueType="num">
                                      <p:cBhvr>
                                        <p:cTn id="18" dur="1" fill="hold"/>
                                        <p:tgtEl>
                                          <p:spTgt spid="19460">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9459"/>
                                        </p:tgtEl>
                                        <p:attrNameLst>
                                          <p:attrName>style.visibility</p:attrName>
                                        </p:attrNameLst>
                                      </p:cBhvr>
                                      <p:to>
                                        <p:strVal val="visible"/>
                                      </p:to>
                                    </p:set>
                                    <p:anim to="" calcmode="lin" valueType="num">
                                      <p:cBhvr>
                                        <p:cTn id="21" dur="1" fill="hold"/>
                                        <p:tgtEl>
                                          <p:spTgt spid="1945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9460">
                                            <p:txEl>
                                              <p:pRg st="6" end="6"/>
                                            </p:txEl>
                                          </p:spTgt>
                                        </p:tgtEl>
                                        <p:attrNameLst>
                                          <p:attrName>style.visibility</p:attrName>
                                        </p:attrNameLst>
                                      </p:cBhvr>
                                      <p:to>
                                        <p:strVal val="visible"/>
                                      </p:to>
                                    </p:set>
                                    <p:anim to="" calcmode="lin" valueType="num">
                                      <p:cBhvr>
                                        <p:cTn id="26" dur="1" fill="hold"/>
                                        <p:tgtEl>
                                          <p:spTgt spid="19460">
                                            <p:txEl>
                                              <p:pRg st="6" end="6"/>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9460">
                                            <p:txEl>
                                              <p:pRg st="8" end="8"/>
                                            </p:txEl>
                                          </p:spTgt>
                                        </p:tgtEl>
                                        <p:attrNameLst>
                                          <p:attrName>style.visibility</p:attrName>
                                        </p:attrNameLst>
                                      </p:cBhvr>
                                      <p:to>
                                        <p:strVal val="visible"/>
                                      </p:to>
                                    </p:set>
                                    <p:anim to="" calcmode="lin" valueType="num">
                                      <p:cBhvr>
                                        <p:cTn id="29" dur="1" fill="hold"/>
                                        <p:tgtEl>
                                          <p:spTgt spid="1946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I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61445" name="Picture 5" descr="allquietonthewesternfront"/>
          <p:cNvPicPr>
            <a:picLocks noChangeAspect="1" noChangeArrowheads="1"/>
          </p:cNvPicPr>
          <p:nvPr/>
        </p:nvPicPr>
        <p:blipFill>
          <a:blip r:embed="rId3" cstate="print"/>
          <a:srcRect/>
          <a:stretch>
            <a:fillRect/>
          </a:stretch>
        </p:blipFill>
        <p:spPr bwMode="auto">
          <a:xfrm>
            <a:off x="2233613" y="0"/>
            <a:ext cx="4676775" cy="6858000"/>
          </a:xfrm>
          <a:prstGeom prst="rect">
            <a:avLst/>
          </a:prstGeom>
          <a:noFill/>
          <a:ln w="9525">
            <a:noFill/>
            <a:miter lim="800000"/>
            <a:headEnd/>
            <a:tailEnd/>
          </a:ln>
        </p:spPr>
      </p:pic>
      <p:sp>
        <p:nvSpPr>
          <p:cNvPr id="61446" name="Text Box 6"/>
          <p:cNvSpPr txBox="1">
            <a:spLocks noChangeArrowheads="1"/>
          </p:cNvSpPr>
          <p:nvPr/>
        </p:nvSpPr>
        <p:spPr bwMode="auto">
          <a:xfrm>
            <a:off x="7391400" y="6324600"/>
            <a:ext cx="1295400" cy="274638"/>
          </a:xfrm>
          <a:prstGeom prst="rect">
            <a:avLst/>
          </a:prstGeom>
          <a:noFill/>
          <a:ln w="9525">
            <a:noFill/>
            <a:miter lim="800000"/>
            <a:headEnd/>
            <a:tailEnd/>
          </a:ln>
        </p:spPr>
        <p:txBody>
          <a:bodyPr>
            <a:spAutoFit/>
          </a:bodyPr>
          <a:lstStyle/>
          <a:p>
            <a:pPr algn="ctr">
              <a:spcBef>
                <a:spcPct val="50000"/>
              </a:spcBef>
            </a:pPr>
            <a:r>
              <a:rPr lang="en-US" sz="1200" b="1" dirty="0">
                <a:latin typeface="Times New Roman" pitchFamily="18" charset="0"/>
                <a:cs typeface="Times New Roman" pitchFamily="18" charset="0"/>
              </a:rPr>
              <a:t>132 Minutes</a:t>
            </a:r>
          </a:p>
        </p:txBody>
      </p:sp>
      <p:sp>
        <p:nvSpPr>
          <p:cNvPr id="4" name="TextBox 3"/>
          <p:cNvSpPr txBox="1"/>
          <p:nvPr/>
        </p:nvSpPr>
        <p:spPr>
          <a:xfrm>
            <a:off x="2209800" y="4907340"/>
            <a:ext cx="4648200" cy="1569660"/>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How  Nationalism played a role in Germany…            A theatrical example</a:t>
            </a:r>
            <a:endParaRPr lang="en-US" sz="3200" b="1" dirty="0">
              <a:latin typeface="Times New Roman" pitchFamily="18" charset="0"/>
              <a:cs typeface="Times New Roman" pitchFamily="18" charset="0"/>
            </a:endParaRPr>
          </a:p>
        </p:txBody>
      </p:sp>
      <p:sp>
        <p:nvSpPr>
          <p:cNvPr id="7" name="Text Box 6"/>
          <p:cNvSpPr txBox="1">
            <a:spLocks noChangeArrowheads="1"/>
          </p:cNvSpPr>
          <p:nvPr/>
        </p:nvSpPr>
        <p:spPr bwMode="auto">
          <a:xfrm>
            <a:off x="0" y="6324600"/>
            <a:ext cx="2209800" cy="261610"/>
          </a:xfrm>
          <a:prstGeom prst="rect">
            <a:avLst/>
          </a:prstGeom>
          <a:noFill/>
          <a:ln w="9525">
            <a:noFill/>
            <a:miter lim="800000"/>
            <a:headEnd/>
            <a:tailEnd/>
          </a:ln>
        </p:spPr>
        <p:txBody>
          <a:bodyPr wrap="square">
            <a:spAutoFit/>
          </a:bodyPr>
          <a:lstStyle/>
          <a:p>
            <a:pPr algn="ctr">
              <a:spcBef>
                <a:spcPct val="50000"/>
              </a:spcBef>
            </a:pPr>
            <a:r>
              <a:rPr lang="en-US" sz="1100" b="1" dirty="0" smtClean="0">
                <a:latin typeface="Times New Roman" pitchFamily="18" charset="0"/>
                <a:cs typeface="Times New Roman" pitchFamily="18" charset="0"/>
              </a:rPr>
              <a:t>Complete handout  as you watch</a:t>
            </a:r>
            <a:endParaRPr lang="en-US" sz="11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46"/>
                                        </p:tgtEl>
                                        <p:attrNameLst>
                                          <p:attrName>style.visibility</p:attrName>
                                        </p:attrNameLst>
                                      </p:cBhvr>
                                      <p:to>
                                        <p:strVal val="visible"/>
                                      </p:to>
                                    </p:set>
                                    <p:anim to="" calcmode="lin" valueType="num">
                                      <p:cBhvr>
                                        <p:cTn id="7" dur="1" fill="hold"/>
                                        <p:tgtEl>
                                          <p:spTgt spid="614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1445"/>
                                        </p:tgtEl>
                                        <p:attrNameLst>
                                          <p:attrName>style.visibility</p:attrName>
                                        </p:attrNameLst>
                                      </p:cBhvr>
                                      <p:to>
                                        <p:strVal val="visible"/>
                                      </p:to>
                                    </p:set>
                                    <p:anim to="" calcmode="lin" valueType="num">
                                      <p:cBhvr>
                                        <p:cTn id="15" dur="1" fill="hold"/>
                                        <p:tgtEl>
                                          <p:spTgt spid="61445"/>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anim to="" calcmode="lin" valueType="num">
                                      <p:cBhvr>
                                        <p:cTn id="2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7" grpId="0"/>
      <p:bldP spid="7"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0" y="2397125"/>
            <a:ext cx="9144000" cy="4003675"/>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five</a:t>
            </a:r>
            <a:r>
              <a:rPr lang="en-US" sz="1600" b="1">
                <a:latin typeface="Times New Roman" pitchFamily="18" charset="0"/>
              </a:rPr>
              <a:t>.  Each of you will go to one of the five assigned EXPERT groups and complete a brief point-form summary. You will have approximately 15-20 minutes to do this.</a:t>
            </a:r>
          </a:p>
          <a:p>
            <a:pPr algn="ctr"/>
            <a:r>
              <a:rPr lang="en-US" sz="1600" b="1">
                <a:latin typeface="Times New Roman" pitchFamily="18" charset="0"/>
              </a:rPr>
              <a:t>You must have a minimum of three points per section!</a:t>
            </a:r>
          </a:p>
          <a:p>
            <a:pPr algn="ctr"/>
            <a:r>
              <a:rPr lang="en-US" sz="1600" b="1">
                <a:latin typeface="Times New Roman" pitchFamily="18" charset="0"/>
              </a:rPr>
              <a:t>Ignore </a:t>
            </a:r>
            <a:r>
              <a:rPr lang="en-US" sz="1600" b="1" i="1">
                <a:latin typeface="Times New Roman" pitchFamily="18" charset="0"/>
              </a:rPr>
              <a:t>Activities</a:t>
            </a: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World War One (top half of page 117)</a:t>
            </a:r>
          </a:p>
          <a:p>
            <a:pPr lvl="1" algn="ctr"/>
            <a:r>
              <a:rPr lang="en-US" sz="1600" b="1">
                <a:latin typeface="Times New Roman" pitchFamily="18" charset="0"/>
              </a:rPr>
              <a:t>#2 – </a:t>
            </a:r>
            <a:r>
              <a:rPr lang="en-US" sz="1600" b="1" i="1">
                <a:latin typeface="Times New Roman" pitchFamily="18" charset="0"/>
              </a:rPr>
              <a:t>Treaty Negotiations in France (page 117)</a:t>
            </a:r>
          </a:p>
          <a:p>
            <a:pPr lvl="1" algn="ctr"/>
            <a:r>
              <a:rPr lang="en-US" sz="1600" b="1">
                <a:latin typeface="Times New Roman" pitchFamily="18" charset="0"/>
              </a:rPr>
              <a:t>#3 – </a:t>
            </a:r>
            <a:r>
              <a:rPr lang="en-US" sz="1600" b="1" i="1">
                <a:latin typeface="Times New Roman" pitchFamily="18" charset="0"/>
              </a:rPr>
              <a:t>National Interests after World War One (top half of page 120)</a:t>
            </a:r>
          </a:p>
          <a:p>
            <a:pPr lvl="1" algn="ctr"/>
            <a:r>
              <a:rPr lang="en-US" sz="1600" b="1" i="1">
                <a:latin typeface="Times New Roman" pitchFamily="18" charset="0"/>
              </a:rPr>
              <a:t>#4 –National Interests in the Middle East (page 120)</a:t>
            </a:r>
          </a:p>
          <a:p>
            <a:pPr lvl="1" algn="ctr"/>
            <a:r>
              <a:rPr lang="en-US" sz="1600" b="1" i="1">
                <a:latin typeface="Times New Roman" pitchFamily="18" charset="0"/>
              </a:rPr>
              <a:t>#5 – National Interest and Policy in the Middle East (page 121)</a:t>
            </a:r>
          </a:p>
          <a:p>
            <a:pPr lvl="1" algn="ctr"/>
            <a:endParaRPr lang="en-US" sz="1600" b="1" i="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four group members.  They will do the same for you.  When you are done, you will have information on all five readings</a:t>
            </a:r>
          </a:p>
        </p:txBody>
      </p:sp>
      <p:sp>
        <p:nvSpPr>
          <p:cNvPr id="31748" name="Text Box 4"/>
          <p:cNvSpPr txBox="1">
            <a:spLocks noChangeArrowheads="1"/>
          </p:cNvSpPr>
          <p:nvPr/>
        </p:nvSpPr>
        <p:spPr bwMode="auto">
          <a:xfrm>
            <a:off x="3276600" y="1919288"/>
            <a:ext cx="3048000" cy="366712"/>
          </a:xfrm>
          <a:prstGeom prst="rect">
            <a:avLst/>
          </a:prstGeom>
          <a:noFill/>
          <a:ln w="9525">
            <a:noFill/>
            <a:miter lim="800000"/>
            <a:headEnd/>
            <a:tailEnd/>
          </a:ln>
        </p:spPr>
        <p:txBody>
          <a:bodyPr>
            <a:spAutoFit/>
          </a:bodyPr>
          <a:lstStyle/>
          <a:p>
            <a:pPr algn="ctr"/>
            <a:r>
              <a:rPr lang="en-US" b="1">
                <a:latin typeface="Times New Roman" pitchFamily="18" charset="0"/>
              </a:rPr>
              <a:t>Get into groups of five…</a:t>
            </a:r>
          </a:p>
        </p:txBody>
      </p:sp>
      <p:sp>
        <p:nvSpPr>
          <p:cNvPr id="31749"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National Interest and World War One Peace Settlements</a:t>
            </a:r>
            <a:endParaRPr lang="en-US" sz="3600" b="1" i="1">
              <a:solidFill>
                <a:schemeClr val="accent2"/>
              </a:solidFill>
              <a:latin typeface="Times New Roman" pitchFamily="18" charset="0"/>
            </a:endParaRPr>
          </a:p>
        </p:txBody>
      </p:sp>
      <p:sp>
        <p:nvSpPr>
          <p:cNvPr id="31750" name="Text Box 6"/>
          <p:cNvSpPr txBox="1">
            <a:spLocks noChangeArrowheads="1"/>
          </p:cNvSpPr>
          <p:nvPr/>
        </p:nvSpPr>
        <p:spPr bwMode="auto">
          <a:xfrm>
            <a:off x="0" y="1295400"/>
            <a:ext cx="9144000" cy="550863"/>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The First World War:  War Without End </a:t>
            </a:r>
          </a:p>
          <a:p>
            <a:pPr algn="ctr">
              <a:spcBef>
                <a:spcPct val="50000"/>
              </a:spcBef>
            </a:pPr>
            <a:r>
              <a:rPr lang="en-US" sz="800" b="1" dirty="0">
                <a:latin typeface="Times New Roman" pitchFamily="18" charset="0"/>
              </a:rPr>
              <a:t>(28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 to="" calcmode="lin" valueType="num">
                                      <p:cBhvr>
                                        <p:cTn id="7" dur="1" fill="hold"/>
                                        <p:tgtEl>
                                          <p:spTgt spid="3174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 to="" calcmode="lin" valueType="num">
                                      <p:cBhvr>
                                        <p:cTn id="10" dur="1" fill="hold"/>
                                        <p:tgtEl>
                                          <p:spTgt spid="3174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0">
                                            <p:txEl>
                                              <p:pRg st="0" end="0"/>
                                            </p:txEl>
                                          </p:spTgt>
                                        </p:tgtEl>
                                        <p:attrNameLst>
                                          <p:attrName>style.visibility</p:attrName>
                                        </p:attrNameLst>
                                      </p:cBhvr>
                                      <p:to>
                                        <p:strVal val="visible"/>
                                      </p:to>
                                    </p:set>
                                    <p:anim to="" calcmode="lin" valueType="num">
                                      <p:cBhvr>
                                        <p:cTn id="13" dur="1" fill="hold"/>
                                        <p:tgtEl>
                                          <p:spTgt spid="31750">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1750">
                                            <p:txEl>
                                              <p:pRg st="1" end="1"/>
                                            </p:txEl>
                                          </p:spTgt>
                                        </p:tgtEl>
                                        <p:attrNameLst>
                                          <p:attrName>style.visibility</p:attrName>
                                        </p:attrNameLst>
                                      </p:cBhvr>
                                      <p:to>
                                        <p:strVal val="visible"/>
                                      </p:to>
                                    </p:set>
                                    <p:anim to="" calcmode="lin" valueType="num">
                                      <p:cBhvr>
                                        <p:cTn id="16" dur="1" fill="hold"/>
                                        <p:tgtEl>
                                          <p:spTgt spid="31750">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1748"/>
                                        </p:tgtEl>
                                        <p:attrNameLst>
                                          <p:attrName>style.visibility</p:attrName>
                                        </p:attrNameLst>
                                      </p:cBhvr>
                                      <p:to>
                                        <p:strVal val="visible"/>
                                      </p:to>
                                    </p:set>
                                    <p:anim to="" calcmode="lin" valueType="num">
                                      <p:cBhvr>
                                        <p:cTn id="21" dur="1" fill="hold"/>
                                        <p:tgtEl>
                                          <p:spTgt spid="31748"/>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1747"/>
                                        </p:tgtEl>
                                        <p:attrNameLst>
                                          <p:attrName>style.visibility</p:attrName>
                                        </p:attrNameLst>
                                      </p:cBhvr>
                                      <p:to>
                                        <p:strVal val="visible"/>
                                      </p:to>
                                    </p:set>
                                    <p:anim to="" calcmode="lin" valueType="num">
                                      <p:cBhvr>
                                        <p:cTn id="26" dur="1" fill="hold"/>
                                        <p:tgtEl>
                                          <p:spTgt spid="317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National Interest and World War One Peace Settlements</a:t>
            </a:r>
            <a:endParaRPr lang="en-US" sz="3600" b="1" i="1">
              <a:solidFill>
                <a:schemeClr val="accent2"/>
              </a:solidFill>
              <a:latin typeface="Times New Roman" pitchFamily="18" charset="0"/>
            </a:endParaRPr>
          </a:p>
        </p:txBody>
      </p:sp>
      <p:sp>
        <p:nvSpPr>
          <p:cNvPr id="32772" name="Text Box 4"/>
          <p:cNvSpPr txBox="1">
            <a:spLocks noChangeArrowheads="1"/>
          </p:cNvSpPr>
          <p:nvPr/>
        </p:nvSpPr>
        <p:spPr bwMode="auto">
          <a:xfrm>
            <a:off x="0" y="1752600"/>
            <a:ext cx="9144000" cy="46640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 the</a:t>
            </a:r>
            <a:r>
              <a:rPr lang="en-US" sz="2000" b="1" i="1">
                <a:latin typeface="Times New Roman" pitchFamily="18" charset="0"/>
              </a:rPr>
              <a:t> FYI </a:t>
            </a:r>
            <a:r>
              <a:rPr lang="en-US" sz="2000" b="1">
                <a:latin typeface="Times New Roman" pitchFamily="18" charset="0"/>
              </a:rPr>
              <a:t>on page 117</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Many historians have said that Canadian Nationalism was born on the battlefield of World War One</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German Nationalism was also born during this time, but for entirely different reasons</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Examine the handout </a:t>
            </a:r>
            <a:r>
              <a:rPr lang="en-US" sz="2000" b="1" i="1">
                <a:latin typeface="Times New Roman" pitchFamily="18" charset="0"/>
              </a:rPr>
              <a:t>Some Terms of the Treaty of Versailles</a:t>
            </a:r>
          </a:p>
          <a:p>
            <a:pPr algn="ctr">
              <a:spcBef>
                <a:spcPct val="50000"/>
              </a:spcBef>
            </a:pPr>
            <a:endParaRPr lang="en-US" sz="2000" b="1" i="1">
              <a:latin typeface="Times New Roman" pitchFamily="18" charset="0"/>
            </a:endParaRPr>
          </a:p>
          <a:p>
            <a:pPr algn="ctr">
              <a:spcBef>
                <a:spcPct val="50000"/>
              </a:spcBef>
            </a:pPr>
            <a:r>
              <a:rPr lang="en-US" sz="2000" b="1">
                <a:solidFill>
                  <a:schemeClr val="accent2"/>
                </a:solidFill>
                <a:latin typeface="Times New Roman" pitchFamily="18" charset="0"/>
              </a:rPr>
              <a:t>Can some forms of nationalism be healthy, while others are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 to="" calcmode="lin" valueType="num">
                                      <p:cBhvr>
                                        <p:cTn id="10" dur="1" fill="hold"/>
                                        <p:tgtEl>
                                          <p:spTgt spid="327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2">
                                            <p:txEl>
                                              <p:pRg st="0" end="0"/>
                                            </p:txEl>
                                          </p:spTgt>
                                        </p:tgtEl>
                                        <p:attrNameLst>
                                          <p:attrName>style.visibility</p:attrName>
                                        </p:attrNameLst>
                                      </p:cBhvr>
                                      <p:to>
                                        <p:strVal val="visible"/>
                                      </p:to>
                                    </p:set>
                                    <p:anim to="" calcmode="lin" valueType="num">
                                      <p:cBhvr>
                                        <p:cTn id="13" dur="1" fill="hold"/>
                                        <p:tgtEl>
                                          <p:spTgt spid="32772">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2772">
                                            <p:txEl>
                                              <p:pRg st="2" end="2"/>
                                            </p:txEl>
                                          </p:spTgt>
                                        </p:tgtEl>
                                        <p:attrNameLst>
                                          <p:attrName>style.visibility</p:attrName>
                                        </p:attrNameLst>
                                      </p:cBhvr>
                                      <p:to>
                                        <p:strVal val="visible"/>
                                      </p:to>
                                    </p:set>
                                    <p:anim to="" calcmode="lin" valueType="num">
                                      <p:cBhvr>
                                        <p:cTn id="18" dur="1" fill="hold"/>
                                        <p:tgtEl>
                                          <p:spTgt spid="32772">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anim to="" calcmode="lin" valueType="num">
                                      <p:cBhvr>
                                        <p:cTn id="23" dur="1" fill="hold"/>
                                        <p:tgtEl>
                                          <p:spTgt spid="32772">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2772">
                                            <p:txEl>
                                              <p:pRg st="6" end="6"/>
                                            </p:txEl>
                                          </p:spTgt>
                                        </p:tgtEl>
                                        <p:attrNameLst>
                                          <p:attrName>style.visibility</p:attrName>
                                        </p:attrNameLst>
                                      </p:cBhvr>
                                      <p:to>
                                        <p:strVal val="visible"/>
                                      </p:to>
                                    </p:set>
                                    <p:anim to="" calcmode="lin" valueType="num">
                                      <p:cBhvr>
                                        <p:cTn id="28" dur="1" fill="hold"/>
                                        <p:tgtEl>
                                          <p:spTgt spid="32772">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2772">
                                            <p:txEl>
                                              <p:pRg st="8" end="8"/>
                                            </p:txEl>
                                          </p:spTgt>
                                        </p:tgtEl>
                                        <p:attrNameLst>
                                          <p:attrName>style.visibility</p:attrName>
                                        </p:attrNameLst>
                                      </p:cBhvr>
                                      <p:to>
                                        <p:strVal val="visible"/>
                                      </p:to>
                                    </p:set>
                                    <p:anim to="" calcmode="lin" valueType="num">
                                      <p:cBhvr>
                                        <p:cTn id="33" dur="1" fill="hold"/>
                                        <p:tgtEl>
                                          <p:spTgt spid="3277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3252" name="Rectangle 4"/>
          <p:cNvSpPr>
            <a:spLocks noChangeArrowheads="1"/>
          </p:cNvSpPr>
          <p:nvPr/>
        </p:nvSpPr>
        <p:spPr bwMode="auto">
          <a:xfrm>
            <a:off x="457200" y="76200"/>
            <a:ext cx="8229600" cy="13716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Nationalism as a Major Cause of World War One</a:t>
            </a:r>
          </a:p>
        </p:txBody>
      </p:sp>
      <p:sp>
        <p:nvSpPr>
          <p:cNvPr id="53255" name="Rectangle 7"/>
          <p:cNvSpPr>
            <a:spLocks noChangeArrowheads="1"/>
          </p:cNvSpPr>
          <p:nvPr/>
        </p:nvSpPr>
        <p:spPr bwMode="auto">
          <a:xfrm>
            <a:off x="0" y="2035175"/>
            <a:ext cx="9144000" cy="3375025"/>
          </a:xfrm>
          <a:prstGeom prst="rect">
            <a:avLst/>
          </a:prstGeom>
          <a:noFill/>
          <a:ln w="9525">
            <a:noFill/>
            <a:miter lim="800000"/>
            <a:headEnd/>
            <a:tailEnd/>
          </a:ln>
        </p:spPr>
        <p:txBody>
          <a:bodyPr lIns="44436" tIns="44436" rIns="44436" bIns="44436" anchor="ctr">
            <a:spAutoFit/>
          </a:bodyPr>
          <a:lstStyle/>
          <a:p>
            <a:pPr algn="ctr"/>
            <a:r>
              <a:rPr lang="en-US" sz="2400" b="1">
                <a:latin typeface="Times New Roman" pitchFamily="18" charset="0"/>
              </a:rPr>
              <a:t>Much of the origin of the war was based on the desire of the Slavic peoples in Bosnia and Herzegovina to no longer be part of Austria- Hungary but instead be part of Serbia. In this way, nationalism led directly to the War. </a:t>
            </a:r>
          </a:p>
          <a:p>
            <a:pPr algn="ctr"/>
            <a:endParaRPr lang="en-US" sz="2400" b="1">
              <a:latin typeface="Times New Roman" pitchFamily="18" charset="0"/>
            </a:endParaRPr>
          </a:p>
          <a:p>
            <a:pPr algn="ctr"/>
            <a:r>
              <a:rPr lang="en-US" sz="2400" b="1">
                <a:latin typeface="Times New Roman" pitchFamily="18" charset="0"/>
              </a:rPr>
              <a:t>In a more general way, however, the nationalism of the various countries throughout Europe contributed not only to the beginning but the extension of the war in Europe. Each country tried to prove their dominance and power.</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 to="" calcmode="lin" valueType="num">
                                      <p:cBhvr>
                                        <p:cTn id="7" dur="1" fill="hold"/>
                                        <p:tgtEl>
                                          <p:spTgt spid="5325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3253"/>
                                        </p:tgtEl>
                                        <p:attrNameLst>
                                          <p:attrName>style.visibility</p:attrName>
                                        </p:attrNameLst>
                                      </p:cBhvr>
                                      <p:to>
                                        <p:strVal val="visible"/>
                                      </p:to>
                                    </p:set>
                                    <p:anim to="" calcmode="lin" valueType="num">
                                      <p:cBhvr>
                                        <p:cTn id="10" dur="1" fill="hold"/>
                                        <p:tgtEl>
                                          <p:spTgt spid="5325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3255"/>
                                        </p:tgtEl>
                                        <p:attrNameLst>
                                          <p:attrName>style.visibility</p:attrName>
                                        </p:attrNameLst>
                                      </p:cBhvr>
                                      <p:to>
                                        <p:strVal val="visible"/>
                                      </p:to>
                                    </p:set>
                                    <p:anim to="" calcmode="lin" valueType="num">
                                      <p:cBhvr>
                                        <p:cTn id="13" dur="1" fill="hold"/>
                                        <p:tgtEl>
                                          <p:spTgt spid="532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6" name="Text Box 4"/>
          <p:cNvSpPr txBox="1">
            <a:spLocks noChangeArrowheads="1"/>
          </p:cNvSpPr>
          <p:nvPr/>
        </p:nvSpPr>
        <p:spPr bwMode="auto">
          <a:xfrm>
            <a:off x="0" y="990600"/>
            <a:ext cx="9144000" cy="400110"/>
          </a:xfrm>
          <a:prstGeom prst="rect">
            <a:avLst/>
          </a:prstGeom>
          <a:noFill/>
          <a:ln w="9525">
            <a:noFill/>
            <a:miter lim="800000"/>
            <a:headEnd/>
            <a:tailEnd/>
          </a:ln>
        </p:spPr>
        <p:txBody>
          <a:bodyPr>
            <a:spAutoFit/>
          </a:bodyPr>
          <a:lstStyle/>
          <a:p>
            <a:pPr algn="ctr">
              <a:spcBef>
                <a:spcPct val="50000"/>
              </a:spcBef>
            </a:pPr>
            <a:r>
              <a:rPr lang="en-US" sz="2000" b="1" dirty="0" smtClean="0">
                <a:latin typeface="Times New Roman" pitchFamily="18" charset="0"/>
              </a:rPr>
              <a:t>Complete </a:t>
            </a:r>
            <a:r>
              <a:rPr lang="en-US" sz="2000" b="1" dirty="0">
                <a:latin typeface="Times New Roman" pitchFamily="18" charset="0"/>
              </a:rPr>
              <a:t>#1 and #3 of </a:t>
            </a:r>
            <a:r>
              <a:rPr lang="en-US" sz="2000" b="1" i="1" dirty="0">
                <a:latin typeface="Times New Roman" pitchFamily="18" charset="0"/>
              </a:rPr>
              <a:t>Recall, Reflect, Respond</a:t>
            </a:r>
            <a:r>
              <a:rPr lang="en-US" sz="2000" b="1" dirty="0">
                <a:latin typeface="Times New Roman" pitchFamily="18" charset="0"/>
              </a:rPr>
              <a:t> on page 121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to="" calcmode="lin" valueType="num">
                                      <p:cBhvr>
                                        <p:cTn id="7" dur="1" fill="hold"/>
                                        <p:tgtEl>
                                          <p:spTgt spid="3379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descr="jb_reform_wilson_1_e"/>
          <p:cNvPicPr>
            <a:picLocks noChangeAspect="1" noChangeArrowheads="1"/>
          </p:cNvPicPr>
          <p:nvPr/>
        </p:nvPicPr>
        <p:blipFill>
          <a:blip r:embed="rId2" cstate="print">
            <a:lum bright="70000" contrast="-70000"/>
          </a:blip>
          <a:srcRect/>
          <a:stretch>
            <a:fillRect/>
          </a:stretch>
        </p:blipFill>
        <p:spPr bwMode="auto">
          <a:xfrm>
            <a:off x="1143000" y="0"/>
            <a:ext cx="6858000" cy="6858000"/>
          </a:xfrm>
          <a:prstGeom prst="rect">
            <a:avLst/>
          </a:prstGeom>
          <a:noFill/>
          <a:ln w="9525">
            <a:noFill/>
            <a:miter lim="800000"/>
            <a:headEnd/>
            <a:tailEnd/>
          </a:ln>
        </p:spPr>
      </p:pic>
      <p:sp>
        <p:nvSpPr>
          <p:cNvPr id="33795" name="Text Box 3"/>
          <p:cNvSpPr txBox="1">
            <a:spLocks noChangeArrowheads="1"/>
          </p:cNvSpPr>
          <p:nvPr/>
        </p:nvSpPr>
        <p:spPr bwMode="auto">
          <a:xfrm>
            <a:off x="0" y="76200"/>
            <a:ext cx="9144000" cy="86995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Woodrow Wilson: Visionary or Dreamer?</a:t>
            </a:r>
          </a:p>
          <a:p>
            <a:pPr algn="ctr">
              <a:spcBef>
                <a:spcPct val="50000"/>
              </a:spcBef>
            </a:pPr>
            <a:r>
              <a:rPr lang="en-US" b="1">
                <a:latin typeface="Times New Roman" pitchFamily="18" charset="0"/>
              </a:rPr>
              <a:t>Page 118</a:t>
            </a:r>
          </a:p>
        </p:txBody>
      </p:sp>
      <p:sp>
        <p:nvSpPr>
          <p:cNvPr id="33796" name="Text Box 4"/>
          <p:cNvSpPr txBox="1">
            <a:spLocks noChangeArrowheads="1"/>
          </p:cNvSpPr>
          <p:nvPr/>
        </p:nvSpPr>
        <p:spPr bwMode="auto">
          <a:xfrm>
            <a:off x="0" y="5241925"/>
            <a:ext cx="9144000" cy="13112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Complete #1 and #3 of </a:t>
            </a:r>
            <a:r>
              <a:rPr lang="en-US" sz="2000" b="1" i="1">
                <a:latin typeface="Times New Roman" pitchFamily="18" charset="0"/>
              </a:rPr>
              <a:t>Explorations</a:t>
            </a:r>
            <a:r>
              <a:rPr lang="en-US" sz="2000" b="1">
                <a:latin typeface="Times New Roman" pitchFamily="18" charset="0"/>
              </a:rPr>
              <a:t> at the bottom of the page</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When finished, complete #1 and #3 of </a:t>
            </a:r>
            <a:r>
              <a:rPr lang="en-US" sz="2000" b="1" i="1">
                <a:latin typeface="Times New Roman" pitchFamily="18" charset="0"/>
              </a:rPr>
              <a:t>Recall, Reflect, Respond</a:t>
            </a:r>
            <a:r>
              <a:rPr lang="en-US" sz="2000" b="1">
                <a:latin typeface="Times New Roman" pitchFamily="18" charset="0"/>
              </a:rPr>
              <a:t> on page 121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to="" calcmode="lin" valueType="num">
                                      <p:cBhvr>
                                        <p:cTn id="7" dur="1" fill="hold"/>
                                        <p:tgtEl>
                                          <p:spTgt spid="3379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3795"/>
                                        </p:tgtEl>
                                        <p:attrNameLst>
                                          <p:attrName>style.visibility</p:attrName>
                                        </p:attrNameLst>
                                      </p:cBhvr>
                                      <p:to>
                                        <p:strVal val="visible"/>
                                      </p:to>
                                    </p:set>
                                    <p:anim to="" calcmode="lin" valueType="num">
                                      <p:cBhvr>
                                        <p:cTn id="10" dur="1" fill="hold"/>
                                        <p:tgtEl>
                                          <p:spTgt spid="3379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anim to="" calcmode="lin" valueType="num">
                                      <p:cBhvr>
                                        <p:cTn id="13" dur="1" fill="hold"/>
                                        <p:tgtEl>
                                          <p:spTgt spid="3379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3796">
                                            <p:txEl>
                                              <p:pRg st="2" end="2"/>
                                            </p:txEl>
                                          </p:spTgt>
                                        </p:tgtEl>
                                        <p:attrNameLst>
                                          <p:attrName>style.visibility</p:attrName>
                                        </p:attrNameLst>
                                      </p:cBhvr>
                                      <p:to>
                                        <p:strVal val="visible"/>
                                      </p:to>
                                    </p:set>
                                    <p:anim to="" calcmode="lin" valueType="num">
                                      <p:cBhvr>
                                        <p:cTn id="18" dur="1" fill="hold"/>
                                        <p:tgtEl>
                                          <p:spTgt spid="3379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686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36868"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 to="" calcmode="lin" valueType="num">
                                      <p:cBhvr>
                                        <p:cTn id="10" dur="1" fill="hold"/>
                                        <p:tgtEl>
                                          <p:spTgt spid="368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6866"/>
                                        </p:tgtEl>
                                        <p:attrNameLst>
                                          <p:attrName>style.visibility</p:attrName>
                                        </p:attrNameLst>
                                      </p:cBhvr>
                                      <p:to>
                                        <p:strVal val="visible"/>
                                      </p:to>
                                    </p:set>
                                    <p:anim to="" calcmode="lin" valueType="num">
                                      <p:cBhvr>
                                        <p:cTn id="13"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026" name="Picture 2" descr="http://rhapsodyinbooks.files.wordpress.com/2008/12/gallipoli-dvdcover1.jpg"/>
          <p:cNvPicPr>
            <a:picLocks noChangeAspect="1" noChangeArrowheads="1"/>
          </p:cNvPicPr>
          <p:nvPr/>
        </p:nvPicPr>
        <p:blipFill>
          <a:blip r:embed="rId3" cstate="print"/>
          <a:srcRect/>
          <a:stretch>
            <a:fillRect/>
          </a:stretch>
        </p:blipFill>
        <p:spPr bwMode="auto">
          <a:xfrm>
            <a:off x="2374332" y="100226"/>
            <a:ext cx="4712268" cy="6681574"/>
          </a:xfrm>
          <a:prstGeom prst="rect">
            <a:avLst/>
          </a:prstGeom>
          <a:noFill/>
        </p:spPr>
      </p:pic>
      <p:sp>
        <p:nvSpPr>
          <p:cNvPr id="5" name="TextBox 4"/>
          <p:cNvSpPr txBox="1"/>
          <p:nvPr/>
        </p:nvSpPr>
        <p:spPr>
          <a:xfrm>
            <a:off x="2057400" y="4907340"/>
            <a:ext cx="5486400" cy="1200329"/>
          </a:xfrm>
          <a:prstGeom prst="rect">
            <a:avLst/>
          </a:prstGeom>
          <a:noFill/>
        </p:spPr>
        <p:txBody>
          <a:bodyPr wrap="square" rtlCol="0">
            <a:spAutoFit/>
          </a:bodyPr>
          <a:lstStyle/>
          <a:p>
            <a:pPr algn="ctr"/>
            <a:r>
              <a:rPr lang="en-US" sz="2400" b="1" dirty="0" smtClean="0">
                <a:solidFill>
                  <a:srgbClr val="FFC000"/>
                </a:solidFill>
                <a:latin typeface="Times New Roman" pitchFamily="18" charset="0"/>
                <a:cs typeface="Times New Roman" pitchFamily="18" charset="0"/>
              </a:rPr>
              <a:t>How  Nationalism played a role </a:t>
            </a:r>
          </a:p>
          <a:p>
            <a:pPr algn="ctr"/>
            <a:r>
              <a:rPr lang="en-US" sz="2400" b="1" dirty="0" smtClean="0">
                <a:solidFill>
                  <a:srgbClr val="FFC000"/>
                </a:solidFill>
                <a:latin typeface="Times New Roman" pitchFamily="18" charset="0"/>
                <a:cs typeface="Times New Roman" pitchFamily="18" charset="0"/>
              </a:rPr>
              <a:t>with the Allies (Australia)… </a:t>
            </a:r>
          </a:p>
          <a:p>
            <a:pPr algn="ctr"/>
            <a:r>
              <a:rPr lang="en-US" sz="2400" b="1" dirty="0" smtClean="0">
                <a:solidFill>
                  <a:srgbClr val="FFC000"/>
                </a:solidFill>
                <a:latin typeface="Times New Roman" pitchFamily="18" charset="0"/>
                <a:cs typeface="Times New Roman" pitchFamily="18" charset="0"/>
              </a:rPr>
              <a:t>A theatrical example</a:t>
            </a:r>
            <a:endParaRPr lang="en-US" sz="2400" b="1" dirty="0">
              <a:solidFill>
                <a:srgbClr val="FFC000"/>
              </a:solidFill>
              <a:latin typeface="Times New Roman" pitchFamily="18" charset="0"/>
              <a:cs typeface="Times New Roman" pitchFamily="18" charset="0"/>
            </a:endParaRPr>
          </a:p>
        </p:txBody>
      </p:sp>
      <p:sp>
        <p:nvSpPr>
          <p:cNvPr id="6" name="Text Box 6"/>
          <p:cNvSpPr txBox="1">
            <a:spLocks noChangeArrowheads="1"/>
          </p:cNvSpPr>
          <p:nvPr/>
        </p:nvSpPr>
        <p:spPr bwMode="auto">
          <a:xfrm>
            <a:off x="0" y="6324600"/>
            <a:ext cx="2209800" cy="261610"/>
          </a:xfrm>
          <a:prstGeom prst="rect">
            <a:avLst/>
          </a:prstGeom>
          <a:noFill/>
          <a:ln w="9525">
            <a:noFill/>
            <a:miter lim="800000"/>
            <a:headEnd/>
            <a:tailEnd/>
          </a:ln>
        </p:spPr>
        <p:txBody>
          <a:bodyPr wrap="square">
            <a:spAutoFit/>
          </a:bodyPr>
          <a:lstStyle/>
          <a:p>
            <a:pPr algn="ctr">
              <a:spcBef>
                <a:spcPct val="50000"/>
              </a:spcBef>
            </a:pPr>
            <a:r>
              <a:rPr lang="en-US" sz="1100" b="1" dirty="0" smtClean="0">
                <a:latin typeface="Times New Roman" pitchFamily="18" charset="0"/>
                <a:cs typeface="Times New Roman" pitchFamily="18" charset="0"/>
              </a:rPr>
              <a:t>Complete handout  as you watch</a:t>
            </a:r>
            <a:endParaRPr lang="en-US" sz="1100" b="1" dirty="0">
              <a:latin typeface="Times New Roman" pitchFamily="18" charset="0"/>
              <a:cs typeface="Times New Roman" pitchFamily="18" charset="0"/>
            </a:endParaRPr>
          </a:p>
        </p:txBody>
      </p:sp>
      <p:sp>
        <p:nvSpPr>
          <p:cNvPr id="7" name="Text Box 6"/>
          <p:cNvSpPr txBox="1">
            <a:spLocks noChangeArrowheads="1"/>
          </p:cNvSpPr>
          <p:nvPr/>
        </p:nvSpPr>
        <p:spPr bwMode="auto">
          <a:xfrm>
            <a:off x="7391400" y="6324600"/>
            <a:ext cx="1295400" cy="274638"/>
          </a:xfrm>
          <a:prstGeom prst="rect">
            <a:avLst/>
          </a:prstGeom>
          <a:noFill/>
          <a:ln w="9525">
            <a:noFill/>
            <a:miter lim="800000"/>
            <a:headEnd/>
            <a:tailEnd/>
          </a:ln>
        </p:spPr>
        <p:txBody>
          <a:bodyPr>
            <a:spAutoFit/>
          </a:bodyPr>
          <a:lstStyle/>
          <a:p>
            <a:pPr algn="ctr">
              <a:spcBef>
                <a:spcPct val="50000"/>
              </a:spcBef>
            </a:pPr>
            <a:r>
              <a:rPr lang="en-US" sz="1200" b="1" dirty="0" smtClean="0">
                <a:latin typeface="Times New Roman" pitchFamily="18" charset="0"/>
                <a:cs typeface="Times New Roman" pitchFamily="18" charset="0"/>
              </a:rPr>
              <a:t>111 </a:t>
            </a:r>
            <a:r>
              <a:rPr lang="en-US" sz="1200" b="1" dirty="0">
                <a:latin typeface="Times New Roman" pitchFamily="18" charset="0"/>
                <a:cs typeface="Times New Roman" pitchFamily="18" charset="0"/>
              </a:rPr>
              <a:t>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7" name="Picture 9" descr="iraq_oil_fields_2681516"/>
          <p:cNvPicPr>
            <a:picLocks noChangeAspect="1" noChangeArrowheads="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0" name="Picture 2" descr="iraq-war"/>
          <p:cNvPicPr>
            <a:picLocks noChangeAspect="1" noChangeArrowheads="1"/>
          </p:cNvPicPr>
          <p:nvPr/>
        </p:nvPicPr>
        <p:blipFill>
          <a:blip r:embed="rId5"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8" name="Picture 10" descr="coffin"/>
          <p:cNvPicPr>
            <a:picLocks noChangeAspect="1" noChangeArrowheads="1"/>
          </p:cNvPicPr>
          <p:nvPr/>
        </p:nvPicPr>
        <p:blipFill>
          <a:blip r:embed="rId6"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3011"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Oil and National Interest In Iraq</a:t>
            </a:r>
          </a:p>
        </p:txBody>
      </p:sp>
      <p:sp>
        <p:nvSpPr>
          <p:cNvPr id="43012" name="Text Box 4"/>
          <p:cNvSpPr txBox="1">
            <a:spLocks noChangeArrowheads="1"/>
          </p:cNvSpPr>
          <p:nvPr/>
        </p:nvSpPr>
        <p:spPr bwMode="auto">
          <a:xfrm>
            <a:off x="0" y="3013075"/>
            <a:ext cx="9144000" cy="35401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With a partner open to pages 122-123 and read the introduction and the passages under each heading</a:t>
            </a:r>
          </a:p>
          <a:p>
            <a:pPr algn="ctr">
              <a:spcBef>
                <a:spcPct val="50000"/>
              </a:spcBef>
            </a:pPr>
            <a:endParaRPr lang="en-US" sz="800" b="1">
              <a:latin typeface="Times New Roman" pitchFamily="18" charset="0"/>
            </a:endParaRPr>
          </a:p>
          <a:p>
            <a:pPr algn="ctr">
              <a:spcBef>
                <a:spcPct val="50000"/>
              </a:spcBef>
            </a:pPr>
            <a:r>
              <a:rPr lang="en-US" sz="2000" b="1">
                <a:latin typeface="Times New Roman" pitchFamily="18" charset="0"/>
              </a:rPr>
              <a:t>As you read, in a sentence or two, summarize each of these sections</a:t>
            </a:r>
          </a:p>
          <a:p>
            <a:pPr algn="ctr">
              <a:spcBef>
                <a:spcPct val="50000"/>
              </a:spcBef>
            </a:pPr>
            <a:r>
              <a:rPr lang="en-US" sz="2000" b="1">
                <a:latin typeface="Times New Roman" pitchFamily="18" charset="0"/>
              </a:rPr>
              <a:t>Be certain you title each of the five sections</a:t>
            </a:r>
          </a:p>
          <a:p>
            <a:pPr algn="ctr">
              <a:spcBef>
                <a:spcPct val="50000"/>
              </a:spcBef>
            </a:pPr>
            <a:r>
              <a:rPr lang="en-US" sz="2000" b="1">
                <a:latin typeface="Times New Roman" pitchFamily="18" charset="0"/>
              </a:rPr>
              <a:t>(Section #1 is the </a:t>
            </a:r>
            <a:r>
              <a:rPr lang="en-US" sz="2000" b="1" i="1">
                <a:latin typeface="Times New Roman" pitchFamily="18" charset="0"/>
              </a:rPr>
              <a:t>Introduction</a:t>
            </a:r>
            <a:r>
              <a:rPr lang="en-US" sz="2000" b="1">
                <a:latin typeface="Times New Roman" pitchFamily="18" charset="0"/>
              </a:rPr>
              <a:t>)</a:t>
            </a:r>
          </a:p>
          <a:p>
            <a:pPr algn="ctr">
              <a:spcBef>
                <a:spcPct val="50000"/>
              </a:spcBef>
            </a:pPr>
            <a:endParaRPr lang="en-US" sz="800" b="1">
              <a:latin typeface="Times New Roman" pitchFamily="18" charset="0"/>
            </a:endParaRPr>
          </a:p>
          <a:p>
            <a:pPr algn="ctr">
              <a:spcBef>
                <a:spcPct val="50000"/>
              </a:spcBef>
            </a:pPr>
            <a:r>
              <a:rPr lang="en-US" sz="2000" b="1">
                <a:latin typeface="Times New Roman" pitchFamily="18" charset="0"/>
              </a:rPr>
              <a:t>When complete, check your summaries with another group – revise as needed!</a:t>
            </a:r>
          </a:p>
          <a:p>
            <a:pPr algn="ctr">
              <a:spcBef>
                <a:spcPct val="50000"/>
              </a:spcBef>
            </a:pPr>
            <a:endParaRPr lang="en-US" sz="800" b="1">
              <a:latin typeface="Times New Roman" pitchFamily="18" charset="0"/>
            </a:endParaRPr>
          </a:p>
          <a:p>
            <a:pPr algn="ctr">
              <a:spcBef>
                <a:spcPct val="50000"/>
              </a:spcBef>
            </a:pPr>
            <a:r>
              <a:rPr lang="en-US" sz="2000" b="1">
                <a:latin typeface="Times New Roman" pitchFamily="18" charset="0"/>
              </a:rPr>
              <a:t>Complete #1 and #3 of </a:t>
            </a:r>
            <a:r>
              <a:rPr lang="en-US" sz="2000" b="1" i="1">
                <a:latin typeface="Times New Roman" pitchFamily="18" charset="0"/>
              </a:rPr>
              <a:t>Explorations</a:t>
            </a:r>
            <a:r>
              <a:rPr lang="en-US" sz="2000" b="1">
                <a:latin typeface="Times New Roman" pitchFamily="18" charset="0"/>
              </a:rPr>
              <a:t> on page 123</a:t>
            </a:r>
          </a:p>
        </p:txBody>
      </p:sp>
      <p:sp>
        <p:nvSpPr>
          <p:cNvPr id="43013" name="Text Box 5"/>
          <p:cNvSpPr txBox="1">
            <a:spLocks noChangeArrowheads="1"/>
          </p:cNvSpPr>
          <p:nvPr/>
        </p:nvSpPr>
        <p:spPr bwMode="auto">
          <a:xfrm>
            <a:off x="0" y="962025"/>
            <a:ext cx="9144000" cy="156966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What do you know about the history of Oil in Iraq? </a:t>
            </a:r>
          </a:p>
          <a:p>
            <a:pPr algn="ctr">
              <a:spcBef>
                <a:spcPct val="50000"/>
              </a:spcBef>
            </a:pPr>
            <a:r>
              <a:rPr lang="en-US" sz="2400" b="1" dirty="0">
                <a:latin typeface="Times New Roman" pitchFamily="18" charset="0"/>
              </a:rPr>
              <a:t>What do you know about the Iraq War of 2003?</a:t>
            </a:r>
          </a:p>
          <a:p>
            <a:pPr algn="ctr">
              <a:spcBef>
                <a:spcPct val="50000"/>
              </a:spcBef>
            </a:pPr>
            <a:r>
              <a:rPr lang="en-US" sz="2400" b="1" dirty="0">
                <a:latin typeface="Times New Roman" pitchFamily="18" charset="0"/>
              </a:rPr>
              <a:t>What do you know about the Iraq War </a:t>
            </a:r>
            <a:r>
              <a:rPr lang="en-US" sz="2400" b="1" dirty="0" smtClean="0">
                <a:latin typeface="Times New Roman" pitchFamily="18" charset="0"/>
              </a:rPr>
              <a:t>in 2009</a:t>
            </a:r>
            <a:r>
              <a:rPr lang="en-US" sz="2400" b="1" dirty="0" smtClean="0">
                <a:latin typeface="Times New Roman" pitchFamily="18" charset="0"/>
              </a:rPr>
              <a:t>?</a:t>
            </a:r>
            <a:endParaRPr lang="en-US" sz="2400" b="1" dirty="0">
              <a:latin typeface="Times New Roman" pitchFamily="18" charset="0"/>
            </a:endParaRPr>
          </a:p>
        </p:txBody>
      </p:sp>
      <p:pic>
        <p:nvPicPr>
          <p:cNvPr id="11" name="Iraq War 2003_WMV V9.wmv">
            <a:hlinkClick r:id="" action="ppaction://media"/>
          </p:cNvPr>
          <p:cNvPicPr>
            <a:picLocks noRot="1" noChangeAspect="1"/>
          </p:cNvPicPr>
          <p:nvPr>
            <a:videoFile r:link="rId1"/>
          </p:nvPr>
        </p:nvPicPr>
        <p:blipFill>
          <a:blip r:embed="rId7" cstate="print"/>
          <a:stretch>
            <a:fillRect/>
          </a:stretch>
        </p:blipFill>
        <p:spPr>
          <a:xfrm>
            <a:off x="8128000" y="1371600"/>
            <a:ext cx="787400" cy="590550"/>
          </a:xfrm>
          <a:prstGeom prst="rect">
            <a:avLst/>
          </a:prstGeom>
        </p:spPr>
      </p:pic>
      <p:pic>
        <p:nvPicPr>
          <p:cNvPr id="12" name="War in Iraq_WMV V9.wmv">
            <a:hlinkClick r:id="" action="ppaction://media"/>
          </p:cNvPr>
          <p:cNvPicPr>
            <a:picLocks noRot="1" noChangeAspect="1"/>
          </p:cNvPicPr>
          <p:nvPr>
            <a:videoFile r:link="rId2"/>
          </p:nvPr>
        </p:nvPicPr>
        <p:blipFill>
          <a:blip r:embed="rId8" cstate="print"/>
          <a:stretch>
            <a:fillRect/>
          </a:stretch>
        </p:blipFill>
        <p:spPr>
          <a:xfrm>
            <a:off x="7924800" y="2209800"/>
            <a:ext cx="7112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 to="" calcmode="lin" valueType="num">
                                      <p:cBhvr>
                                        <p:cTn id="7" dur="1" fill="hold"/>
                                        <p:tgtEl>
                                          <p:spTgt spid="4301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3017"/>
                                        </p:tgtEl>
                                        <p:attrNameLst>
                                          <p:attrName>style.visibility</p:attrName>
                                        </p:attrNameLst>
                                      </p:cBhvr>
                                      <p:to>
                                        <p:strVal val="visible"/>
                                      </p:to>
                                    </p:set>
                                    <p:anim to="" calcmode="lin" valueType="num">
                                      <p:cBhvr>
                                        <p:cTn id="10" dur="1" fill="hold"/>
                                        <p:tgtEl>
                                          <p:spTgt spid="4301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3013">
                                            <p:txEl>
                                              <p:pRg st="0" end="0"/>
                                            </p:txEl>
                                          </p:spTgt>
                                        </p:tgtEl>
                                        <p:attrNameLst>
                                          <p:attrName>style.visibility</p:attrName>
                                        </p:attrNameLst>
                                      </p:cBhvr>
                                      <p:to>
                                        <p:strVal val="visible"/>
                                      </p:to>
                                    </p:set>
                                    <p:anim to="" calcmode="lin" valueType="num">
                                      <p:cBhvr>
                                        <p:cTn id="13" dur="1" fill="hold"/>
                                        <p:tgtEl>
                                          <p:spTgt spid="4301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3013">
                                            <p:txEl>
                                              <p:pRg st="1" end="1"/>
                                            </p:txEl>
                                          </p:spTgt>
                                        </p:tgtEl>
                                        <p:attrNameLst>
                                          <p:attrName>style.visibility</p:attrName>
                                        </p:attrNameLst>
                                      </p:cBhvr>
                                      <p:to>
                                        <p:strVal val="visible"/>
                                      </p:to>
                                    </p:set>
                                    <p:anim to="" calcmode="lin" valueType="num">
                                      <p:cBhvr>
                                        <p:cTn id="18" dur="1" fill="hold"/>
                                        <p:tgtEl>
                                          <p:spTgt spid="4301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3013">
                                            <p:txEl>
                                              <p:pRg st="2" end="2"/>
                                            </p:txEl>
                                          </p:spTgt>
                                        </p:tgtEl>
                                        <p:attrNameLst>
                                          <p:attrName>style.visibility</p:attrName>
                                        </p:attrNameLst>
                                      </p:cBhvr>
                                      <p:to>
                                        <p:strVal val="visible"/>
                                      </p:to>
                                    </p:set>
                                    <p:anim to="" calcmode="lin" valueType="num">
                                      <p:cBhvr>
                                        <p:cTn id="28" dur="1" fill="hold"/>
                                        <p:tgtEl>
                                          <p:spTgt spid="43013">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to="" calcmode="lin" valueType="num">
                                      <p:cBhvr>
                                        <p:cTn id="33" dur="1" fill="hold"/>
                                        <p:tgtEl>
                                          <p:spTgt spid="12"/>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43010"/>
                                        </p:tgtEl>
                                        <p:attrNameLst>
                                          <p:attrName>style.visibility</p:attrName>
                                        </p:attrNameLst>
                                      </p:cBhvr>
                                      <p:to>
                                        <p:strVal val="visible"/>
                                      </p:to>
                                    </p:set>
                                    <p:anim to="" calcmode="lin" valueType="num">
                                      <p:cBhvr>
                                        <p:cTn id="38" dur="1" fill="hold"/>
                                        <p:tgtEl>
                                          <p:spTgt spid="43010"/>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43012">
                                            <p:txEl>
                                              <p:pRg st="0" end="0"/>
                                            </p:txEl>
                                          </p:spTgt>
                                        </p:tgtEl>
                                        <p:attrNameLst>
                                          <p:attrName>style.visibility</p:attrName>
                                        </p:attrNameLst>
                                      </p:cBhvr>
                                      <p:to>
                                        <p:strVal val="visible"/>
                                      </p:to>
                                    </p:set>
                                    <p:anim to="" calcmode="lin" valueType="num">
                                      <p:cBhvr>
                                        <p:cTn id="41" dur="1" fill="hold"/>
                                        <p:tgtEl>
                                          <p:spTgt spid="43012">
                                            <p:txEl>
                                              <p:pRg st="0" end="0"/>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43012">
                                            <p:txEl>
                                              <p:pRg st="2" end="2"/>
                                            </p:txEl>
                                          </p:spTgt>
                                        </p:tgtEl>
                                        <p:attrNameLst>
                                          <p:attrName>style.visibility</p:attrName>
                                        </p:attrNameLst>
                                      </p:cBhvr>
                                      <p:to>
                                        <p:strVal val="visible"/>
                                      </p:to>
                                    </p:set>
                                    <p:anim to="" calcmode="lin" valueType="num">
                                      <p:cBhvr>
                                        <p:cTn id="44" dur="1" fill="hold"/>
                                        <p:tgtEl>
                                          <p:spTgt spid="43012">
                                            <p:txEl>
                                              <p:pRg st="2" end="2"/>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43012">
                                            <p:txEl>
                                              <p:pRg st="3" end="3"/>
                                            </p:txEl>
                                          </p:spTgt>
                                        </p:tgtEl>
                                        <p:attrNameLst>
                                          <p:attrName>style.visibility</p:attrName>
                                        </p:attrNameLst>
                                      </p:cBhvr>
                                      <p:to>
                                        <p:strVal val="visible"/>
                                      </p:to>
                                    </p:set>
                                    <p:anim to="" calcmode="lin" valueType="num">
                                      <p:cBhvr>
                                        <p:cTn id="47" dur="1" fill="hold"/>
                                        <p:tgtEl>
                                          <p:spTgt spid="43012">
                                            <p:txEl>
                                              <p:pRg st="3" end="3"/>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43012">
                                            <p:txEl>
                                              <p:pRg st="4" end="4"/>
                                            </p:txEl>
                                          </p:spTgt>
                                        </p:tgtEl>
                                        <p:attrNameLst>
                                          <p:attrName>style.visibility</p:attrName>
                                        </p:attrNameLst>
                                      </p:cBhvr>
                                      <p:to>
                                        <p:strVal val="visible"/>
                                      </p:to>
                                    </p:set>
                                    <p:anim to="" calcmode="lin" valueType="num">
                                      <p:cBhvr>
                                        <p:cTn id="50" dur="1" fill="hold"/>
                                        <p:tgtEl>
                                          <p:spTgt spid="43012">
                                            <p:txEl>
                                              <p:pRg st="4" end="4"/>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43012">
                                            <p:txEl>
                                              <p:pRg st="6" end="6"/>
                                            </p:txEl>
                                          </p:spTgt>
                                        </p:tgtEl>
                                        <p:attrNameLst>
                                          <p:attrName>style.visibility</p:attrName>
                                        </p:attrNameLst>
                                      </p:cBhvr>
                                      <p:to>
                                        <p:strVal val="visible"/>
                                      </p:to>
                                    </p:set>
                                    <p:anim to="" calcmode="lin" valueType="num">
                                      <p:cBhvr>
                                        <p:cTn id="55" dur="1" fill="hold"/>
                                        <p:tgtEl>
                                          <p:spTgt spid="43012">
                                            <p:txEl>
                                              <p:pRg st="6" end="6"/>
                                            </p:txEl>
                                          </p:spTgt>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43018"/>
                                        </p:tgtEl>
                                        <p:attrNameLst>
                                          <p:attrName>style.visibility</p:attrName>
                                        </p:attrNameLst>
                                      </p:cBhvr>
                                      <p:to>
                                        <p:strVal val="visible"/>
                                      </p:to>
                                    </p:set>
                                    <p:anim to="" calcmode="lin" valueType="num">
                                      <p:cBhvr>
                                        <p:cTn id="58" dur="1" fill="hold"/>
                                        <p:tgtEl>
                                          <p:spTgt spid="43018"/>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43012">
                                            <p:txEl>
                                              <p:pRg st="8" end="8"/>
                                            </p:txEl>
                                          </p:spTgt>
                                        </p:tgtEl>
                                        <p:attrNameLst>
                                          <p:attrName>style.visibility</p:attrName>
                                        </p:attrNameLst>
                                      </p:cBhvr>
                                      <p:to>
                                        <p:strVal val="visible"/>
                                      </p:to>
                                    </p:set>
                                    <p:anim to="" calcmode="lin" valueType="num">
                                      <p:cBhvr>
                                        <p:cTn id="61" dur="1" fill="hold"/>
                                        <p:tgtEl>
                                          <p:spTgt spid="4301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2" fill="hold" display="0">
                  <p:stCondLst>
                    <p:cond delay="indefinite"/>
                  </p:stCondLst>
                  <p:endCondLst>
                    <p:cond evt="onNext" delay="0">
                      <p:tgtEl>
                        <p:sldTgt/>
                      </p:tgtEl>
                    </p:cond>
                    <p:cond evt="onPrev" delay="0">
                      <p:tgtEl>
                        <p:sldTgt/>
                      </p:tgtEl>
                    </p:cond>
                  </p:endCondLst>
                </p:cTn>
                <p:tgtEl>
                  <p:spTgt spid="11"/>
                </p:tgtEl>
              </p:cMediaNode>
            </p:video>
            <p:video fullScrn="1">
              <p:cMediaNode vol="80000">
                <p:cTn id="63"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430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Picture 9" descr="disciplin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4035" name="Text Box 3"/>
          <p:cNvSpPr txBox="1">
            <a:spLocks noChangeArrowheads="1"/>
          </p:cNvSpPr>
          <p:nvPr/>
        </p:nvSpPr>
        <p:spPr bwMode="auto">
          <a:xfrm>
            <a:off x="0" y="1371600"/>
            <a:ext cx="9144000" cy="4705350"/>
          </a:xfrm>
          <a:prstGeom prst="rect">
            <a:avLst/>
          </a:prstGeom>
          <a:noFill/>
          <a:ln w="9525">
            <a:noFill/>
            <a:miter lim="800000"/>
            <a:headEnd/>
            <a:tailEnd/>
          </a:ln>
        </p:spPr>
        <p:txBody>
          <a:bodyPr>
            <a:spAutoFit/>
          </a:bodyPr>
          <a:lstStyle/>
          <a:p>
            <a:pPr algn="ctr">
              <a:spcBef>
                <a:spcPct val="50000"/>
              </a:spcBef>
            </a:pPr>
            <a:r>
              <a:rPr lang="en-US" sz="2400" b="1">
                <a:solidFill>
                  <a:schemeClr val="accent2"/>
                </a:solidFill>
                <a:latin typeface="Times New Roman" pitchFamily="18" charset="0"/>
              </a:rPr>
              <a:t>Imagine that our principal has decided to put in place a school policy that all students must wear uniforms.  </a:t>
            </a:r>
          </a:p>
          <a:p>
            <a:pPr algn="ctr">
              <a:spcBef>
                <a:spcPct val="50000"/>
              </a:spcBef>
            </a:pPr>
            <a:r>
              <a:rPr lang="en-US" sz="2400" b="1">
                <a:latin typeface="Times New Roman" pitchFamily="18" charset="0"/>
              </a:rPr>
              <a:t>How might this affect students’ ability to express their culture and individuality through their choice of clothing and accessories?</a:t>
            </a:r>
          </a:p>
          <a:p>
            <a:pPr algn="ctr">
              <a:spcBef>
                <a:spcPct val="50000"/>
              </a:spcBef>
            </a:pPr>
            <a:endParaRPr lang="en-US" sz="2400" b="1">
              <a:latin typeface="Times New Roman" pitchFamily="18" charset="0"/>
            </a:endParaRPr>
          </a:p>
          <a:p>
            <a:pPr algn="ctr">
              <a:spcBef>
                <a:spcPct val="50000"/>
              </a:spcBef>
            </a:pPr>
            <a:r>
              <a:rPr lang="en-US" sz="2400" b="1">
                <a:solidFill>
                  <a:schemeClr val="accent2"/>
                </a:solidFill>
                <a:latin typeface="Times New Roman" pitchFamily="18" charset="0"/>
              </a:rPr>
              <a:t>Imagine another school policy that would place a security camera at every entrance and in every hallway and classroom.  </a:t>
            </a:r>
          </a:p>
          <a:p>
            <a:pPr algn="ctr">
              <a:spcBef>
                <a:spcPct val="50000"/>
              </a:spcBef>
            </a:pPr>
            <a:r>
              <a:rPr lang="en-US" sz="2400" b="1">
                <a:latin typeface="Times New Roman" pitchFamily="18" charset="0"/>
              </a:rPr>
              <a:t>How might this policy decision affect the safety and security of students?  Their behaviour?  Their right to privacy?</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Foreign Policies can have similar effects on a country’s citizens</a:t>
            </a:r>
          </a:p>
        </p:txBody>
      </p:sp>
      <p:sp>
        <p:nvSpPr>
          <p:cNvPr id="44036" name="Text Box 4"/>
          <p:cNvSpPr txBox="1">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Read the opening two paragraphs on page 124</a:t>
            </a:r>
          </a:p>
        </p:txBody>
      </p:sp>
      <p:sp>
        <p:nvSpPr>
          <p:cNvPr id="44037" name="Text Box 5"/>
          <p:cNvSpPr txBox="1">
            <a:spLocks noChangeArrowheads="1"/>
          </p:cNvSpPr>
          <p:nvPr/>
        </p:nvSpPr>
        <p:spPr bwMode="auto">
          <a:xfrm>
            <a:off x="0" y="76200"/>
            <a:ext cx="9144000"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latin typeface="Times New Roman" pitchFamily="18" charset="0"/>
              </a:rPr>
              <a:t>How Has Foreign Policy Shaped National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to="" calcmode="lin" valueType="num">
                                      <p:cBhvr>
                                        <p:cTn id="7" dur="1" fill="hold"/>
                                        <p:tgtEl>
                                          <p:spTgt spid="4403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 to="" calcmode="lin" valueType="num">
                                      <p:cBhvr>
                                        <p:cTn id="10" dur="1" fill="hold"/>
                                        <p:tgtEl>
                                          <p:spTgt spid="44035">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4041"/>
                                        </p:tgtEl>
                                        <p:attrNameLst>
                                          <p:attrName>style.visibility</p:attrName>
                                        </p:attrNameLst>
                                      </p:cBhvr>
                                      <p:to>
                                        <p:strVal val="visible"/>
                                      </p:to>
                                    </p:set>
                                    <p:anim to="" calcmode="lin" valueType="num">
                                      <p:cBhvr>
                                        <p:cTn id="13" dur="1" fill="hold"/>
                                        <p:tgtEl>
                                          <p:spTgt spid="4404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 to="" calcmode="lin" valueType="num">
                                      <p:cBhvr>
                                        <p:cTn id="18" dur="1" fill="hold"/>
                                        <p:tgtEl>
                                          <p:spTgt spid="44035">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 to="" calcmode="lin" valueType="num">
                                      <p:cBhvr>
                                        <p:cTn id="21" dur="1" fill="hold"/>
                                        <p:tgtEl>
                                          <p:spTgt spid="4403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4035">
                                            <p:txEl>
                                              <p:pRg st="6" end="6"/>
                                            </p:txEl>
                                          </p:spTgt>
                                        </p:tgtEl>
                                        <p:attrNameLst>
                                          <p:attrName>style.visibility</p:attrName>
                                        </p:attrNameLst>
                                      </p:cBhvr>
                                      <p:to>
                                        <p:strVal val="visible"/>
                                      </p:to>
                                    </p:set>
                                    <p:anim to="" calcmode="lin" valueType="num">
                                      <p:cBhvr>
                                        <p:cTn id="26" dur="1" fill="hold"/>
                                        <p:tgtEl>
                                          <p:spTgt spid="4403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44036">
                                            <p:txEl>
                                              <p:pRg st="0" end="0"/>
                                            </p:txEl>
                                          </p:spTgt>
                                        </p:tgtEl>
                                        <p:attrNameLst>
                                          <p:attrName>style.visibility</p:attrName>
                                        </p:attrNameLst>
                                      </p:cBhvr>
                                      <p:to>
                                        <p:strVal val="visible"/>
                                      </p:to>
                                    </p:set>
                                    <p:anim to="" calcmode="lin" valueType="num">
                                      <p:cBhvr>
                                        <p:cTn id="31" dur="1" fill="hold"/>
                                        <p:tgtEl>
                                          <p:spTgt spid="44036">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44037">
                                            <p:txEl>
                                              <p:pRg st="0" end="0"/>
                                            </p:txEl>
                                          </p:spTgt>
                                        </p:tgtEl>
                                        <p:attrNameLst>
                                          <p:attrName>style.visibility</p:attrName>
                                        </p:attrNameLst>
                                      </p:cBhvr>
                                      <p:to>
                                        <p:strVal val="visible"/>
                                      </p:to>
                                    </p:set>
                                    <p:anim to="" calcmode="lin" valueType="num">
                                      <p:cBhvr>
                                        <p:cTn id="34" dur="1" fill="hold"/>
                                        <p:tgtEl>
                                          <p:spTgt spid="4403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a:xfrm>
            <a:off x="0" y="0"/>
            <a:ext cx="9144000" cy="1143000"/>
          </a:xfrm>
        </p:spPr>
        <p:txBody>
          <a:bodyPr/>
          <a:lstStyle/>
          <a:p>
            <a:pPr eaLnBrk="1" hangingPunct="1"/>
            <a:r>
              <a:rPr lang="en-US" b="1" smtClean="0">
                <a:solidFill>
                  <a:schemeClr val="accent2"/>
                </a:solidFill>
                <a:latin typeface="Times New Roman" pitchFamily="18" charset="0"/>
              </a:rPr>
              <a:t>Your Challenge: Museum Display</a:t>
            </a:r>
          </a:p>
        </p:txBody>
      </p:sp>
      <p:sp>
        <p:nvSpPr>
          <p:cNvPr id="6148" name="Text Box 4"/>
          <p:cNvSpPr txBox="1">
            <a:spLocks noChangeArrowheads="1"/>
          </p:cNvSpPr>
          <p:nvPr/>
        </p:nvSpPr>
        <p:spPr bwMode="auto">
          <a:xfrm>
            <a:off x="1295400" y="1905000"/>
            <a:ext cx="6477000" cy="366713"/>
          </a:xfrm>
          <a:prstGeom prst="rect">
            <a:avLst/>
          </a:prstGeom>
          <a:noFill/>
          <a:ln w="9525">
            <a:noFill/>
            <a:miter lim="800000"/>
            <a:headEnd/>
            <a:tailEnd/>
          </a:ln>
        </p:spPr>
        <p:txBody>
          <a:bodyPr>
            <a:spAutoFit/>
          </a:bodyPr>
          <a:lstStyle/>
          <a:p>
            <a:pPr>
              <a:spcBef>
                <a:spcPct val="50000"/>
              </a:spcBef>
            </a:pPr>
            <a:endParaRPr lang="en-US"/>
          </a:p>
        </p:txBody>
      </p:sp>
      <p:sp>
        <p:nvSpPr>
          <p:cNvPr id="6150" name="Text Box 6"/>
          <p:cNvSpPr txBox="1">
            <a:spLocks noChangeArrowheads="1"/>
          </p:cNvSpPr>
          <p:nvPr/>
        </p:nvSpPr>
        <p:spPr bwMode="auto">
          <a:xfrm>
            <a:off x="0" y="3505200"/>
            <a:ext cx="9144000" cy="1004888"/>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Review the top of page 106 – </a:t>
            </a:r>
            <a:r>
              <a:rPr lang="en-US" sz="2400" b="1" i="1">
                <a:latin typeface="Times New Roman" pitchFamily="18" charset="0"/>
              </a:rPr>
              <a:t>Your Challenge</a:t>
            </a:r>
          </a:p>
          <a:p>
            <a:pPr algn="ctr">
              <a:spcBef>
                <a:spcPct val="50000"/>
              </a:spcBef>
            </a:pPr>
            <a:r>
              <a:rPr lang="en-US" sz="2400" b="1">
                <a:latin typeface="Times New Roman" pitchFamily="18" charset="0"/>
              </a:rPr>
              <a:t>Read the rest of page 106</a:t>
            </a:r>
            <a:endParaRPr lang="en-US" sz="2400" b="1" i="1">
              <a:latin typeface="Times New Roman" pitchFamily="18" charset="0"/>
            </a:endParaRPr>
          </a:p>
        </p:txBody>
      </p:sp>
      <p:sp>
        <p:nvSpPr>
          <p:cNvPr id="6151" name="Rectangle 7"/>
          <p:cNvSpPr>
            <a:spLocks noChangeArrowheads="1"/>
          </p:cNvSpPr>
          <p:nvPr/>
        </p:nvSpPr>
        <p:spPr bwMode="auto">
          <a:xfrm>
            <a:off x="0" y="1066800"/>
            <a:ext cx="9144000" cy="1143000"/>
          </a:xfrm>
          <a:prstGeom prst="rect">
            <a:avLst/>
          </a:prstGeom>
          <a:noFill/>
          <a:ln w="9525">
            <a:noFill/>
            <a:miter lim="800000"/>
            <a:headEnd/>
            <a:tailEnd/>
          </a:ln>
        </p:spPr>
        <p:txBody>
          <a:bodyPr anchor="ctr"/>
          <a:lstStyle/>
          <a:p>
            <a:pPr algn="ctr"/>
            <a:r>
              <a:rPr lang="en-US" sz="3600" b="1">
                <a:solidFill>
                  <a:srgbClr val="FF3300"/>
                </a:solidFill>
                <a:latin typeface="Times New Roman" pitchFamily="18" charset="0"/>
              </a:rPr>
              <a:t>Should Nations Pursue National Interests?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0">
                                            <p:txEl>
                                              <p:pRg st="0" end="0"/>
                                            </p:txEl>
                                          </p:spTgt>
                                        </p:tgtEl>
                                        <p:attrNameLst>
                                          <p:attrName>style.visibility</p:attrName>
                                        </p:attrNameLst>
                                      </p:cBhvr>
                                      <p:to>
                                        <p:strVal val="visible"/>
                                      </p:to>
                                    </p:set>
                                    <p:anim to="" calcmode="lin" valueType="num">
                                      <p:cBhvr>
                                        <p:cTn id="10" dur="1" fill="hold"/>
                                        <p:tgtEl>
                                          <p:spTgt spid="615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3"/>
                                        </p:tgtEl>
                                        <p:attrNameLst>
                                          <p:attrName>style.visibility</p:attrName>
                                        </p:attrNameLst>
                                      </p:cBhvr>
                                      <p:to>
                                        <p:strVal val="visible"/>
                                      </p:to>
                                    </p:set>
                                    <p:anim to="" calcmode="lin" valueType="num">
                                      <p:cBhvr>
                                        <p:cTn id="13" dur="1" fill="hold"/>
                                        <p:tgtEl>
                                          <p:spTgt spid="6153"/>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151"/>
                                        </p:tgtEl>
                                        <p:attrNameLst>
                                          <p:attrName>style.visibility</p:attrName>
                                        </p:attrNameLst>
                                      </p:cBhvr>
                                      <p:to>
                                        <p:strVal val="visible"/>
                                      </p:to>
                                    </p:set>
                                    <p:anim to="" calcmode="lin" valueType="num">
                                      <p:cBhvr>
                                        <p:cTn id="16" dur="1" fill="hold"/>
                                        <p:tgtEl>
                                          <p:spTgt spid="6151"/>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150">
                                            <p:txEl>
                                              <p:pRg st="1" end="1"/>
                                            </p:txEl>
                                          </p:spTgt>
                                        </p:tgtEl>
                                        <p:attrNameLst>
                                          <p:attrName>style.visibility</p:attrName>
                                        </p:attrNameLst>
                                      </p:cBhvr>
                                      <p:to>
                                        <p:strVal val="visible"/>
                                      </p:to>
                                    </p:set>
                                    <p:anim to="" calcmode="lin" valueType="num">
                                      <p:cBhvr>
                                        <p:cTn id="21" dur="1" fill="hold"/>
                                        <p:tgtEl>
                                          <p:spTgt spid="615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arperV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5059" name="Rectangle 3"/>
          <p:cNvSpPr>
            <a:spLocks noChangeArrowheads="1"/>
          </p:cNvSpPr>
          <p:nvPr/>
        </p:nvSpPr>
        <p:spPr bwMode="auto">
          <a:xfrm>
            <a:off x="0" y="762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latin typeface="Times New Roman" pitchFamily="18" charset="0"/>
              </a:rPr>
              <a:t>“Should Canada Continue To Support The Military Mission In Afghanistan”</a:t>
            </a:r>
          </a:p>
        </p:txBody>
      </p:sp>
      <p:sp>
        <p:nvSpPr>
          <p:cNvPr id="45060" name="Text Box 4"/>
          <p:cNvSpPr txBox="1">
            <a:spLocks noChangeArrowheads="1"/>
          </p:cNvSpPr>
          <p:nvPr/>
        </p:nvSpPr>
        <p:spPr bwMode="auto">
          <a:xfrm>
            <a:off x="228600" y="1443038"/>
            <a:ext cx="4648200" cy="4833937"/>
          </a:xfrm>
          <a:prstGeom prst="rect">
            <a:avLst/>
          </a:prstGeom>
          <a:noFill/>
          <a:ln w="9525">
            <a:noFill/>
            <a:miter lim="800000"/>
            <a:headEnd/>
            <a:tailEnd/>
          </a:ln>
        </p:spPr>
        <p:txBody>
          <a:bodyPr>
            <a:spAutoFit/>
          </a:bodyPr>
          <a:lstStyle/>
          <a:p>
            <a:pPr algn="ctr">
              <a:spcBef>
                <a:spcPct val="50000"/>
              </a:spcBef>
            </a:pPr>
            <a:r>
              <a:rPr lang="en-US" sz="2000" b="1" i="1">
                <a:latin typeface="Times New Roman" pitchFamily="18" charset="0"/>
              </a:rPr>
              <a:t>Read the five sections on pages 124- 127 in order to prepare yourself for a </a:t>
            </a:r>
          </a:p>
          <a:p>
            <a:pPr algn="ctr">
              <a:spcBef>
                <a:spcPct val="50000"/>
              </a:spcBef>
            </a:pPr>
            <a:r>
              <a:rPr lang="en-US" sz="2000" b="1" i="1">
                <a:latin typeface="Times New Roman" pitchFamily="18" charset="0"/>
              </a:rPr>
              <a:t>TAG Debate</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The left-hand side of the class will take the </a:t>
            </a:r>
            <a:r>
              <a:rPr lang="en-US" sz="2000" b="1" i="1">
                <a:latin typeface="Times New Roman" pitchFamily="18" charset="0"/>
              </a:rPr>
              <a:t>YES</a:t>
            </a:r>
            <a:r>
              <a:rPr lang="en-US" sz="2000" b="1">
                <a:latin typeface="Times New Roman" pitchFamily="18" charset="0"/>
              </a:rPr>
              <a:t> side</a:t>
            </a:r>
          </a:p>
          <a:p>
            <a:pPr algn="ctr">
              <a:spcBef>
                <a:spcPct val="50000"/>
              </a:spcBef>
            </a:pPr>
            <a:r>
              <a:rPr lang="en-US" sz="2000" b="1">
                <a:latin typeface="Times New Roman" pitchFamily="18" charset="0"/>
              </a:rPr>
              <a:t>The right-hand side of the class will take the </a:t>
            </a:r>
            <a:r>
              <a:rPr lang="en-US" sz="2000" b="1" i="1">
                <a:latin typeface="Times New Roman" pitchFamily="18" charset="0"/>
              </a:rPr>
              <a:t>NO</a:t>
            </a:r>
            <a:r>
              <a:rPr lang="en-US" sz="2000" b="1">
                <a:latin typeface="Times New Roman" pitchFamily="18" charset="0"/>
              </a:rPr>
              <a:t> side.</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Give your handout the title above and use it to collect information supporting both sides of the argument, so you will be prepared to refute these points during the debate</a:t>
            </a:r>
          </a:p>
        </p:txBody>
      </p:sp>
      <p:pic>
        <p:nvPicPr>
          <p:cNvPr id="45061" name="Picture 5"/>
          <p:cNvPicPr>
            <a:picLocks noChangeAspect="1" noChangeArrowheads="1"/>
          </p:cNvPicPr>
          <p:nvPr/>
        </p:nvPicPr>
        <p:blipFill>
          <a:blip r:embed="rId3" cstate="print"/>
          <a:srcRect/>
          <a:stretch>
            <a:fillRect/>
          </a:stretch>
        </p:blipFill>
        <p:spPr bwMode="auto">
          <a:xfrm>
            <a:off x="5105400" y="1676400"/>
            <a:ext cx="3762375" cy="4267200"/>
          </a:xfrm>
          <a:prstGeom prst="rect">
            <a:avLst/>
          </a:prstGeom>
          <a:noFill/>
          <a:ln w="9525">
            <a:noFill/>
            <a:miter lim="800000"/>
            <a:headEnd/>
            <a:tailEnd/>
          </a:ln>
        </p:spPr>
      </p:pic>
      <p:sp>
        <p:nvSpPr>
          <p:cNvPr id="45062" name="Text Box 6"/>
          <p:cNvSpPr txBox="1">
            <a:spLocks noChangeArrowheads="1"/>
          </p:cNvSpPr>
          <p:nvPr/>
        </p:nvSpPr>
        <p:spPr bwMode="auto">
          <a:xfrm>
            <a:off x="5181600" y="1706563"/>
            <a:ext cx="18288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YES</a:t>
            </a:r>
          </a:p>
        </p:txBody>
      </p:sp>
      <p:sp>
        <p:nvSpPr>
          <p:cNvPr id="45063" name="Text Box 7"/>
          <p:cNvSpPr txBox="1">
            <a:spLocks noChangeArrowheads="1"/>
          </p:cNvSpPr>
          <p:nvPr/>
        </p:nvSpPr>
        <p:spPr bwMode="auto">
          <a:xfrm>
            <a:off x="7010400" y="1706563"/>
            <a:ext cx="18288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NO</a:t>
            </a:r>
          </a:p>
        </p:txBody>
      </p:sp>
      <p:sp>
        <p:nvSpPr>
          <p:cNvPr id="45064" name="Text Box 8"/>
          <p:cNvSpPr txBox="1">
            <a:spLocks noChangeArrowheads="1"/>
          </p:cNvSpPr>
          <p:nvPr/>
        </p:nvSpPr>
        <p:spPr bwMode="auto">
          <a:xfrm>
            <a:off x="5181600" y="6096000"/>
            <a:ext cx="35814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are you waiting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 to="" calcmode="lin" valueType="num">
                                      <p:cBhvr>
                                        <p:cTn id="7" dur="1" fill="hold"/>
                                        <p:tgtEl>
                                          <p:spTgt spid="450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 to="" calcmode="lin" valueType="num">
                                      <p:cBhvr>
                                        <p:cTn id="10" dur="1" fill="hold"/>
                                        <p:tgtEl>
                                          <p:spTgt spid="4505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5060">
                                            <p:txEl>
                                              <p:pRg st="0" end="0"/>
                                            </p:txEl>
                                          </p:spTgt>
                                        </p:tgtEl>
                                        <p:attrNameLst>
                                          <p:attrName>style.visibility</p:attrName>
                                        </p:attrNameLst>
                                      </p:cBhvr>
                                      <p:to>
                                        <p:strVal val="visible"/>
                                      </p:to>
                                    </p:set>
                                    <p:anim to="" calcmode="lin" valueType="num">
                                      <p:cBhvr>
                                        <p:cTn id="13" dur="1" fill="hold"/>
                                        <p:tgtEl>
                                          <p:spTgt spid="45060">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5060">
                                            <p:txEl>
                                              <p:pRg st="1" end="1"/>
                                            </p:txEl>
                                          </p:spTgt>
                                        </p:tgtEl>
                                        <p:attrNameLst>
                                          <p:attrName>style.visibility</p:attrName>
                                        </p:attrNameLst>
                                      </p:cBhvr>
                                      <p:to>
                                        <p:strVal val="visible"/>
                                      </p:to>
                                    </p:set>
                                    <p:anim to="" calcmode="lin" valueType="num">
                                      <p:cBhvr>
                                        <p:cTn id="16" dur="1" fill="hold"/>
                                        <p:tgtEl>
                                          <p:spTgt spid="45060">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45060">
                                            <p:txEl>
                                              <p:pRg st="3" end="3"/>
                                            </p:txEl>
                                          </p:spTgt>
                                        </p:tgtEl>
                                        <p:attrNameLst>
                                          <p:attrName>style.visibility</p:attrName>
                                        </p:attrNameLst>
                                      </p:cBhvr>
                                      <p:to>
                                        <p:strVal val="visible"/>
                                      </p:to>
                                    </p:set>
                                    <p:anim to="" calcmode="lin" valueType="num">
                                      <p:cBhvr>
                                        <p:cTn id="21" dur="1" fill="hold"/>
                                        <p:tgtEl>
                                          <p:spTgt spid="45060">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5060">
                                            <p:txEl>
                                              <p:pRg st="4" end="4"/>
                                            </p:txEl>
                                          </p:spTgt>
                                        </p:tgtEl>
                                        <p:attrNameLst>
                                          <p:attrName>style.visibility</p:attrName>
                                        </p:attrNameLst>
                                      </p:cBhvr>
                                      <p:to>
                                        <p:strVal val="visible"/>
                                      </p:to>
                                    </p:set>
                                    <p:anim to="" calcmode="lin" valueType="num">
                                      <p:cBhvr>
                                        <p:cTn id="24" dur="1" fill="hold"/>
                                        <p:tgtEl>
                                          <p:spTgt spid="45060">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5060">
                                            <p:txEl>
                                              <p:pRg st="6" end="6"/>
                                            </p:txEl>
                                          </p:spTgt>
                                        </p:tgtEl>
                                        <p:attrNameLst>
                                          <p:attrName>style.visibility</p:attrName>
                                        </p:attrNameLst>
                                      </p:cBhvr>
                                      <p:to>
                                        <p:strVal val="visible"/>
                                      </p:to>
                                    </p:set>
                                    <p:anim to="" calcmode="lin" valueType="num">
                                      <p:cBhvr>
                                        <p:cTn id="29" dur="1" fill="hold"/>
                                        <p:tgtEl>
                                          <p:spTgt spid="45060">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45061"/>
                                        </p:tgtEl>
                                        <p:attrNameLst>
                                          <p:attrName>style.visibility</p:attrName>
                                        </p:attrNameLst>
                                      </p:cBhvr>
                                      <p:to>
                                        <p:strVal val="visible"/>
                                      </p:to>
                                    </p:set>
                                    <p:anim to="" calcmode="lin" valueType="num">
                                      <p:cBhvr>
                                        <p:cTn id="32" dur="1" fill="hold"/>
                                        <p:tgtEl>
                                          <p:spTgt spid="45061"/>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45062"/>
                                        </p:tgtEl>
                                        <p:attrNameLst>
                                          <p:attrName>style.visibility</p:attrName>
                                        </p:attrNameLst>
                                      </p:cBhvr>
                                      <p:to>
                                        <p:strVal val="visible"/>
                                      </p:to>
                                    </p:set>
                                    <p:anim to="" calcmode="lin" valueType="num">
                                      <p:cBhvr>
                                        <p:cTn id="35" dur="1" fill="hold"/>
                                        <p:tgtEl>
                                          <p:spTgt spid="45062"/>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 to="" calcmode="lin" valueType="num">
                                      <p:cBhvr>
                                        <p:cTn id="38" dur="1" fill="hold"/>
                                        <p:tgtEl>
                                          <p:spTgt spid="45063"/>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45064">
                                            <p:txEl>
                                              <p:pRg st="0" end="0"/>
                                            </p:txEl>
                                          </p:spTgt>
                                        </p:tgtEl>
                                        <p:attrNameLst>
                                          <p:attrName>style.visibility</p:attrName>
                                        </p:attrNameLst>
                                      </p:cBhvr>
                                      <p:to>
                                        <p:strVal val="visible"/>
                                      </p:to>
                                    </p:set>
                                    <p:anim to="" calcmode="lin" valueType="num">
                                      <p:cBhvr>
                                        <p:cTn id="43" dur="1" fill="hold"/>
                                        <p:tgtEl>
                                          <p:spTgt spid="4506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2" grpId="0"/>
      <p:bldP spid="4506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arperV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4275" name="Rectangle 3"/>
          <p:cNvSpPr>
            <a:spLocks noChangeArrowheads="1"/>
          </p:cNvSpPr>
          <p:nvPr/>
        </p:nvSpPr>
        <p:spPr bwMode="auto">
          <a:xfrm>
            <a:off x="0" y="76200"/>
            <a:ext cx="9144000" cy="161448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latin typeface="Times New Roman" pitchFamily="18" charset="0"/>
              </a:rPr>
              <a:t>“Should Canada Continue To Support The Military Mission In Afghanistan”</a:t>
            </a:r>
          </a:p>
          <a:p>
            <a:pPr algn="ctr">
              <a:spcBef>
                <a:spcPct val="50000"/>
              </a:spcBef>
            </a:pPr>
            <a:r>
              <a:rPr lang="en-US" sz="2400" b="1">
                <a:solidFill>
                  <a:schemeClr val="accent2"/>
                </a:solidFill>
                <a:latin typeface="Times New Roman" pitchFamily="18" charset="0"/>
              </a:rPr>
              <a:t>A Debate</a:t>
            </a:r>
          </a:p>
        </p:txBody>
      </p:sp>
      <p:sp>
        <p:nvSpPr>
          <p:cNvPr id="54276" name="Text Box 4"/>
          <p:cNvSpPr txBox="1">
            <a:spLocks noChangeArrowheads="1"/>
          </p:cNvSpPr>
          <p:nvPr/>
        </p:nvSpPr>
        <p:spPr bwMode="auto">
          <a:xfrm>
            <a:off x="0" y="2651125"/>
            <a:ext cx="9144000" cy="2225675"/>
          </a:xfrm>
          <a:prstGeom prst="rect">
            <a:avLst/>
          </a:prstGeom>
          <a:noFill/>
          <a:ln w="9525">
            <a:noFill/>
            <a:miter lim="800000"/>
            <a:headEnd/>
            <a:tailEnd/>
          </a:ln>
        </p:spPr>
        <p:txBody>
          <a:bodyPr>
            <a:spAutoFit/>
          </a:bodyPr>
          <a:lstStyle/>
          <a:p>
            <a:pPr algn="ctr">
              <a:spcBef>
                <a:spcPct val="50000"/>
              </a:spcBef>
            </a:pPr>
            <a:r>
              <a:rPr lang="en-US" sz="2000" b="1" i="1">
                <a:latin typeface="Times New Roman" pitchFamily="18" charset="0"/>
              </a:rPr>
              <a:t>Four students, two from each side, begin to debate.  Either side may start and from this point on, the two sides take turns refuting the position taken by the opposing side.</a:t>
            </a:r>
          </a:p>
          <a:p>
            <a:pPr algn="ctr">
              <a:spcBef>
                <a:spcPct val="50000"/>
              </a:spcBef>
            </a:pPr>
            <a:endParaRPr lang="en-US" sz="2000" b="1" i="1">
              <a:latin typeface="Times New Roman" pitchFamily="18" charset="0"/>
            </a:endParaRPr>
          </a:p>
          <a:p>
            <a:pPr algn="ctr">
              <a:spcBef>
                <a:spcPct val="50000"/>
              </a:spcBef>
            </a:pPr>
            <a:r>
              <a:rPr lang="en-US" sz="2000" b="1" i="1">
                <a:latin typeface="Times New Roman" pitchFamily="18" charset="0"/>
              </a:rPr>
              <a:t>Once the debate has started, the remaining students may ‘tag’ into the debate by touching the shoulder of a participating member of their team.  Or I (the moderator) may choose to stop the debate at any time and require that a ‘tag’ take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to="" calcmode="lin" valueType="num">
                                      <p:cBhvr>
                                        <p:cTn id="7" dur="1" fill="hold"/>
                                        <p:tgtEl>
                                          <p:spTgt spid="5427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4274"/>
                                        </p:tgtEl>
                                        <p:attrNameLst>
                                          <p:attrName>style.visibility</p:attrName>
                                        </p:attrNameLst>
                                      </p:cBhvr>
                                      <p:to>
                                        <p:strVal val="visible"/>
                                      </p:to>
                                    </p:set>
                                    <p:anim to="" calcmode="lin" valueType="num">
                                      <p:cBhvr>
                                        <p:cTn id="10" dur="1" fill="hold"/>
                                        <p:tgtEl>
                                          <p:spTgt spid="5427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4276">
                                            <p:txEl>
                                              <p:pRg st="0" end="0"/>
                                            </p:txEl>
                                          </p:spTgt>
                                        </p:tgtEl>
                                        <p:attrNameLst>
                                          <p:attrName>style.visibility</p:attrName>
                                        </p:attrNameLst>
                                      </p:cBhvr>
                                      <p:to>
                                        <p:strVal val="visible"/>
                                      </p:to>
                                    </p:set>
                                    <p:anim to="" calcmode="lin" valueType="num">
                                      <p:cBhvr>
                                        <p:cTn id="13" dur="1" fill="hold"/>
                                        <p:tgtEl>
                                          <p:spTgt spid="54276">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4276">
                                            <p:txEl>
                                              <p:pRg st="2" end="2"/>
                                            </p:txEl>
                                          </p:spTgt>
                                        </p:tgtEl>
                                        <p:attrNameLst>
                                          <p:attrName>style.visibility</p:attrName>
                                        </p:attrNameLst>
                                      </p:cBhvr>
                                      <p:to>
                                        <p:strVal val="visible"/>
                                      </p:to>
                                    </p:set>
                                    <p:anim to="" calcmode="lin" valueType="num">
                                      <p:cBhvr>
                                        <p:cTn id="16" dur="1" fill="hold"/>
                                        <p:tgtEl>
                                          <p:spTgt spid="5427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813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48132"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Complete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8132"/>
                                        </p:tgtEl>
                                        <p:attrNameLst>
                                          <p:attrName>style.visibility</p:attrName>
                                        </p:attrNameLst>
                                      </p:cBhvr>
                                      <p:to>
                                        <p:strVal val="visible"/>
                                      </p:to>
                                    </p:set>
                                    <p:anim to="" calcmode="lin" valueType="num">
                                      <p:cBhvr>
                                        <p:cTn id="10" dur="1" fill="hold"/>
                                        <p:tgtEl>
                                          <p:spTgt spid="4813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8130"/>
                                        </p:tgtEl>
                                        <p:attrNameLst>
                                          <p:attrName>style.visibility</p:attrName>
                                        </p:attrNameLst>
                                      </p:cBhvr>
                                      <p:to>
                                        <p:strVal val="visible"/>
                                      </p:to>
                                    </p:set>
                                    <p:anim to="" calcmode="lin" valueType="num">
                                      <p:cBhvr>
                                        <p:cTn id="13" dur="1" fill="hold"/>
                                        <p:tgtEl>
                                          <p:spTgt spid="481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915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Skill Builder to </a:t>
            </a:r>
            <a:r>
              <a:rPr lang="en-US" sz="4400" b="1" i="1">
                <a:solidFill>
                  <a:schemeClr val="accent2"/>
                </a:solidFill>
                <a:latin typeface="Times New Roman" pitchFamily="18" charset="0"/>
              </a:rPr>
              <a:t>Your Challenge</a:t>
            </a:r>
          </a:p>
        </p:txBody>
      </p:sp>
      <p:sp>
        <p:nvSpPr>
          <p:cNvPr id="49156" name="Rectangle 4"/>
          <p:cNvSpPr>
            <a:spLocks noChangeArrowheads="1"/>
          </p:cNvSpPr>
          <p:nvPr/>
        </p:nvSpPr>
        <p:spPr bwMode="auto">
          <a:xfrm>
            <a:off x="0" y="2867025"/>
            <a:ext cx="9144000" cy="457200"/>
          </a:xfrm>
          <a:prstGeom prst="rect">
            <a:avLst/>
          </a:prstGeom>
          <a:noFill/>
          <a:ln w="9525" algn="ctr">
            <a:noFill/>
            <a:miter lim="800000"/>
            <a:headEnd/>
            <a:tailEnd/>
          </a:ln>
        </p:spPr>
        <p:txBody>
          <a:bodyPr>
            <a:spAutoFit/>
          </a:bodyPr>
          <a:lstStyle/>
          <a:p>
            <a:pPr algn="ctr"/>
            <a:r>
              <a:rPr lang="en-US" sz="2400" b="1">
                <a:latin typeface="Times New Roman" pitchFamily="18" charset="0"/>
              </a:rPr>
              <a:t>With one other person, work through the Steps on page 129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 to="" calcmode="lin" valueType="num">
                                      <p:cBhvr>
                                        <p:cTn id="7" dur="1" fill="hold"/>
                                        <p:tgtEl>
                                          <p:spTgt spid="4915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9156">
                                            <p:txEl>
                                              <p:pRg st="0" end="0"/>
                                            </p:txEl>
                                          </p:spTgt>
                                        </p:tgtEl>
                                        <p:attrNameLst>
                                          <p:attrName>style.visibility</p:attrName>
                                        </p:attrNameLst>
                                      </p:cBhvr>
                                      <p:to>
                                        <p:strVal val="visible"/>
                                      </p:to>
                                    </p:set>
                                    <p:anim to="" calcmode="lin" valueType="num">
                                      <p:cBhvr>
                                        <p:cTn id="10" dur="1" fill="hold"/>
                                        <p:tgtEl>
                                          <p:spTgt spid="4915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9157"/>
                                        </p:tgtEl>
                                        <p:attrNameLst>
                                          <p:attrName>style.visibility</p:attrName>
                                        </p:attrNameLst>
                                      </p:cBhvr>
                                      <p:to>
                                        <p:strVal val="visible"/>
                                      </p:to>
                                    </p:set>
                                    <p:anim to="" calcmode="lin" valueType="num">
                                      <p:cBhvr>
                                        <p:cTn id="13" dur="1" fill="hold"/>
                                        <p:tgtEl>
                                          <p:spTgt spid="491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ChangeArrowheads="1"/>
          </p:cNvSpPr>
          <p:nvPr/>
        </p:nvSpPr>
        <p:spPr bwMode="auto">
          <a:xfrm>
            <a:off x="609600" y="228600"/>
            <a:ext cx="8229600" cy="1143000"/>
          </a:xfrm>
          <a:prstGeom prst="rect">
            <a:avLst/>
          </a:prstGeom>
          <a:noFill/>
          <a:ln w="9525">
            <a:noFill/>
            <a:miter lim="800000"/>
            <a:headEnd/>
            <a:tailEnd/>
          </a:ln>
        </p:spPr>
        <p:txBody>
          <a:bodyPr anchor="ctr"/>
          <a:lstStyle/>
          <a:p>
            <a:pPr algn="ctr"/>
            <a:r>
              <a:rPr lang="en-US" sz="4000" b="1">
                <a:solidFill>
                  <a:schemeClr val="accent2"/>
                </a:solidFill>
                <a:latin typeface="Times New Roman" pitchFamily="18" charset="0"/>
              </a:rPr>
              <a:t>Museum Display:</a:t>
            </a:r>
            <a:br>
              <a:rPr lang="en-US" sz="4000" b="1">
                <a:solidFill>
                  <a:schemeClr val="accent2"/>
                </a:solidFill>
                <a:latin typeface="Times New Roman" pitchFamily="18" charset="0"/>
              </a:rPr>
            </a:br>
            <a:r>
              <a:rPr lang="en-US" sz="4000" b="1">
                <a:solidFill>
                  <a:schemeClr val="accent2"/>
                </a:solidFill>
                <a:latin typeface="Times New Roman" pitchFamily="18" charset="0"/>
              </a:rPr>
              <a:t>Evaluation</a:t>
            </a:r>
          </a:p>
        </p:txBody>
      </p:sp>
      <p:sp>
        <p:nvSpPr>
          <p:cNvPr id="7172" name="Text Box 4"/>
          <p:cNvSpPr txBox="1">
            <a:spLocks noChangeArrowheads="1"/>
          </p:cNvSpPr>
          <p:nvPr/>
        </p:nvSpPr>
        <p:spPr bwMode="auto">
          <a:xfrm>
            <a:off x="6324600" y="1447800"/>
            <a:ext cx="1676400" cy="1006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 Evaluation Rubric</a:t>
            </a:r>
          </a:p>
        </p:txBody>
      </p:sp>
      <p:sp>
        <p:nvSpPr>
          <p:cNvPr id="7173" name="Text Box 5"/>
          <p:cNvSpPr txBox="1">
            <a:spLocks noChangeArrowheads="1"/>
          </p:cNvSpPr>
          <p:nvPr/>
        </p:nvSpPr>
        <p:spPr bwMode="auto">
          <a:xfrm>
            <a:off x="5105400" y="5943600"/>
            <a:ext cx="3581400" cy="701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Each category is worth five marks for a total of /55</a:t>
            </a:r>
          </a:p>
        </p:txBody>
      </p:sp>
      <p:pic>
        <p:nvPicPr>
          <p:cNvPr id="7176" name="Picture 8"/>
          <p:cNvPicPr>
            <a:picLocks noChangeAspect="1" noChangeArrowheads="1"/>
          </p:cNvPicPr>
          <p:nvPr/>
        </p:nvPicPr>
        <p:blipFill>
          <a:blip r:embed="rId3" cstate="print"/>
          <a:srcRect/>
          <a:stretch>
            <a:fillRect/>
          </a:stretch>
        </p:blipFill>
        <p:spPr bwMode="auto">
          <a:xfrm>
            <a:off x="457200" y="1752600"/>
            <a:ext cx="3414713" cy="4384675"/>
          </a:xfrm>
          <a:prstGeom prst="rect">
            <a:avLst/>
          </a:prstGeom>
          <a:noFill/>
          <a:ln w="9525">
            <a:noFill/>
            <a:miter lim="800000"/>
            <a:headEnd/>
            <a:tailEnd/>
          </a:ln>
        </p:spPr>
      </p:pic>
      <p:pic>
        <p:nvPicPr>
          <p:cNvPr id="7177" name="Picture 9"/>
          <p:cNvPicPr>
            <a:picLocks noChangeAspect="1" noChangeArrowheads="1"/>
          </p:cNvPicPr>
          <p:nvPr/>
        </p:nvPicPr>
        <p:blipFill>
          <a:blip r:embed="rId4" cstate="print"/>
          <a:srcRect/>
          <a:stretch>
            <a:fillRect/>
          </a:stretch>
        </p:blipFill>
        <p:spPr bwMode="auto">
          <a:xfrm>
            <a:off x="5410200" y="2819400"/>
            <a:ext cx="3429000"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2">
                                            <p:txEl>
                                              <p:pRg st="0" end="0"/>
                                            </p:txEl>
                                          </p:spTgt>
                                        </p:tgtEl>
                                        <p:attrNameLst>
                                          <p:attrName>style.visibility</p:attrName>
                                        </p:attrNameLst>
                                      </p:cBhvr>
                                      <p:to>
                                        <p:strVal val="visible"/>
                                      </p:to>
                                    </p:set>
                                    <p:anim to="" calcmode="lin" valueType="num">
                                      <p:cBhvr>
                                        <p:cTn id="10" dur="1" fill="hold"/>
                                        <p:tgtEl>
                                          <p:spTgt spid="717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6"/>
                                        </p:tgtEl>
                                        <p:attrNameLst>
                                          <p:attrName>style.visibility</p:attrName>
                                        </p:attrNameLst>
                                      </p:cBhvr>
                                      <p:to>
                                        <p:strVal val="visible"/>
                                      </p:to>
                                    </p:set>
                                    <p:anim to="" calcmode="lin" valueType="num">
                                      <p:cBhvr>
                                        <p:cTn id="13" dur="1" fill="hold"/>
                                        <p:tgtEl>
                                          <p:spTgt spid="717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177"/>
                                        </p:tgtEl>
                                        <p:attrNameLst>
                                          <p:attrName>style.visibility</p:attrName>
                                        </p:attrNameLst>
                                      </p:cBhvr>
                                      <p:to>
                                        <p:strVal val="visible"/>
                                      </p:to>
                                    </p:set>
                                    <p:anim to="" calcmode="lin" valueType="num">
                                      <p:cBhvr>
                                        <p:cTn id="16" dur="1" fill="hold"/>
                                        <p:tgtEl>
                                          <p:spTgt spid="7177"/>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178"/>
                                        </p:tgtEl>
                                        <p:attrNameLst>
                                          <p:attrName>style.visibility</p:attrName>
                                        </p:attrNameLst>
                                      </p:cBhvr>
                                      <p:to>
                                        <p:strVal val="visible"/>
                                      </p:to>
                                    </p:set>
                                    <p:anim to="" calcmode="lin" valueType="num">
                                      <p:cBhvr>
                                        <p:cTn id="19" dur="1" fill="hold"/>
                                        <p:tgtEl>
                                          <p:spTgt spid="717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173">
                                            <p:txEl>
                                              <p:pRg st="0" end="0"/>
                                            </p:txEl>
                                          </p:spTgt>
                                        </p:tgtEl>
                                        <p:attrNameLst>
                                          <p:attrName>style.visibility</p:attrName>
                                        </p:attrNameLst>
                                      </p:cBhvr>
                                      <p:to>
                                        <p:strVal val="visible"/>
                                      </p:to>
                                    </p:set>
                                    <p:anim to="" calcmode="lin" valueType="num">
                                      <p:cBhvr>
                                        <p:cTn id="24" dur="1" fill="hold"/>
                                        <p:tgtEl>
                                          <p:spTgt spid="717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title"/>
          </p:nvPr>
        </p:nvSpPr>
        <p:spPr>
          <a:xfrm>
            <a:off x="0" y="76200"/>
            <a:ext cx="9144000" cy="1143000"/>
          </a:xfrm>
        </p:spPr>
        <p:txBody>
          <a:bodyPr/>
          <a:lstStyle/>
          <a:p>
            <a:pPr eaLnBrk="1" hangingPunct="1"/>
            <a:r>
              <a:rPr lang="en-US" sz="3600" b="1" smtClean="0">
                <a:solidFill>
                  <a:schemeClr val="accent2"/>
                </a:solidFill>
                <a:latin typeface="Times New Roman" pitchFamily="18" charset="0"/>
              </a:rPr>
              <a:t>Tracking My Museum Display</a:t>
            </a:r>
          </a:p>
        </p:txBody>
      </p:sp>
      <p:sp>
        <p:nvSpPr>
          <p:cNvPr id="8196" name="Text Box 4"/>
          <p:cNvSpPr txBox="1">
            <a:spLocks noChangeArrowheads="1"/>
          </p:cNvSpPr>
          <p:nvPr/>
        </p:nvSpPr>
        <p:spPr bwMode="auto">
          <a:xfrm>
            <a:off x="0" y="14478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all of page 107</a:t>
            </a:r>
          </a:p>
        </p:txBody>
      </p:sp>
      <p:sp>
        <p:nvSpPr>
          <p:cNvPr id="8197" name="Text Box 5"/>
          <p:cNvSpPr txBox="1">
            <a:spLocks noChangeArrowheads="1"/>
          </p:cNvSpPr>
          <p:nvPr/>
        </p:nvSpPr>
        <p:spPr bwMode="auto">
          <a:xfrm>
            <a:off x="381000" y="3032125"/>
            <a:ext cx="2057400" cy="1920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Use this handout to monitor your progress as you develop each item in your museum display</a:t>
            </a:r>
          </a:p>
        </p:txBody>
      </p:sp>
      <p:sp>
        <p:nvSpPr>
          <p:cNvPr id="8198" name="Text Box 6"/>
          <p:cNvSpPr txBox="1">
            <a:spLocks noChangeArrowheads="1"/>
          </p:cNvSpPr>
          <p:nvPr/>
        </p:nvSpPr>
        <p:spPr bwMode="auto">
          <a:xfrm>
            <a:off x="6629400" y="3124200"/>
            <a:ext cx="2133600" cy="1920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I will be reviewing these handouts from time to time, so use them and don’t lose them!</a:t>
            </a:r>
          </a:p>
        </p:txBody>
      </p:sp>
      <p:pic>
        <p:nvPicPr>
          <p:cNvPr id="8201" name="Picture 9"/>
          <p:cNvPicPr>
            <a:picLocks noChangeAspect="1" noChangeArrowheads="1"/>
          </p:cNvPicPr>
          <p:nvPr/>
        </p:nvPicPr>
        <p:blipFill>
          <a:blip r:embed="rId3" cstate="print"/>
          <a:srcRect/>
          <a:stretch>
            <a:fillRect/>
          </a:stretch>
        </p:blipFill>
        <p:spPr bwMode="auto">
          <a:xfrm>
            <a:off x="2765425" y="2209800"/>
            <a:ext cx="3635375" cy="421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 to="" calcmode="lin" valueType="num">
                                      <p:cBhvr>
                                        <p:cTn id="7" dur="1" fill="hold"/>
                                        <p:tgtEl>
                                          <p:spTgt spid="819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6">
                                            <p:txEl>
                                              <p:pRg st="0" end="0"/>
                                            </p:txEl>
                                          </p:spTgt>
                                        </p:tgtEl>
                                        <p:attrNameLst>
                                          <p:attrName>style.visibility</p:attrName>
                                        </p:attrNameLst>
                                      </p:cBhvr>
                                      <p:to>
                                        <p:strVal val="visible"/>
                                      </p:to>
                                    </p:set>
                                    <p:anim to="" calcmode="lin" valueType="num">
                                      <p:cBhvr>
                                        <p:cTn id="10" dur="1" fill="hold"/>
                                        <p:tgtEl>
                                          <p:spTgt spid="819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200"/>
                                        </p:tgtEl>
                                        <p:attrNameLst>
                                          <p:attrName>style.visibility</p:attrName>
                                        </p:attrNameLst>
                                      </p:cBhvr>
                                      <p:to>
                                        <p:strVal val="visible"/>
                                      </p:to>
                                    </p:set>
                                    <p:anim to="" calcmode="lin" valueType="num">
                                      <p:cBhvr>
                                        <p:cTn id="13" dur="1" fill="hold"/>
                                        <p:tgtEl>
                                          <p:spTgt spid="820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201"/>
                                        </p:tgtEl>
                                        <p:attrNameLst>
                                          <p:attrName>style.visibility</p:attrName>
                                        </p:attrNameLst>
                                      </p:cBhvr>
                                      <p:to>
                                        <p:strVal val="visible"/>
                                      </p:to>
                                    </p:set>
                                    <p:anim to="" calcmode="lin" valueType="num">
                                      <p:cBhvr>
                                        <p:cTn id="18" dur="1" fill="hold"/>
                                        <p:tgtEl>
                                          <p:spTgt spid="8201"/>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197"/>
                                        </p:tgtEl>
                                        <p:attrNameLst>
                                          <p:attrName>style.visibility</p:attrName>
                                        </p:attrNameLst>
                                      </p:cBhvr>
                                      <p:to>
                                        <p:strVal val="visible"/>
                                      </p:to>
                                    </p:set>
                                    <p:anim to="" calcmode="lin" valueType="num">
                                      <p:cBhvr>
                                        <p:cTn id="21" dur="1" fill="hold"/>
                                        <p:tgtEl>
                                          <p:spTgt spid="8197"/>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198"/>
                                        </p:tgtEl>
                                        <p:attrNameLst>
                                          <p:attrName>style.visibility</p:attrName>
                                        </p:attrNameLst>
                                      </p:cBhvr>
                                      <p:to>
                                        <p:strVal val="visible"/>
                                      </p:to>
                                    </p:set>
                                    <p:anim to="" calcmode="lin" valueType="num">
                                      <p:cBhvr>
                                        <p:cTn id="24" dur="1" fill="hold"/>
                                        <p:tgtEl>
                                          <p:spTgt spid="81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P spid="81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r_ot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20" name="Text Box 4"/>
          <p:cNvSpPr txBox="1">
            <a:spLocks noChangeArrowheads="1"/>
          </p:cNvSpPr>
          <p:nvPr/>
        </p:nvSpPr>
        <p:spPr bwMode="auto">
          <a:xfrm>
            <a:off x="7391400" y="2663825"/>
            <a:ext cx="1676400" cy="16033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period of time does this map show?</a:t>
            </a:r>
          </a:p>
          <a:p>
            <a:pPr algn="ctr">
              <a:spcBef>
                <a:spcPct val="50000"/>
              </a:spcBef>
            </a:pPr>
            <a:r>
              <a:rPr lang="en-US" b="1">
                <a:latin typeface="Times New Roman" pitchFamily="18" charset="0"/>
              </a:rPr>
              <a:t>How do you know this?</a:t>
            </a:r>
          </a:p>
        </p:txBody>
      </p:sp>
      <p:sp>
        <p:nvSpPr>
          <p:cNvPr id="9221" name="Rectangle 5"/>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National Interest and Foreign Policy</a:t>
            </a:r>
          </a:p>
        </p:txBody>
      </p:sp>
      <p:sp>
        <p:nvSpPr>
          <p:cNvPr id="9222" name="Text Box 6"/>
          <p:cNvSpPr txBox="1">
            <a:spLocks noChangeArrowheads="1"/>
          </p:cNvSpPr>
          <p:nvPr/>
        </p:nvSpPr>
        <p:spPr bwMode="auto">
          <a:xfrm>
            <a:off x="0" y="60960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Examine this map and answer the following questions:</a:t>
            </a:r>
          </a:p>
        </p:txBody>
      </p:sp>
      <p:sp>
        <p:nvSpPr>
          <p:cNvPr id="9223" name="Text Box 7"/>
          <p:cNvSpPr txBox="1">
            <a:spLocks noChangeArrowheads="1"/>
          </p:cNvSpPr>
          <p:nvPr/>
        </p:nvSpPr>
        <p:spPr bwMode="auto">
          <a:xfrm>
            <a:off x="0" y="1377950"/>
            <a:ext cx="1676400" cy="44894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area of the world does the map show?</a:t>
            </a:r>
          </a:p>
          <a:p>
            <a:pPr algn="ctr">
              <a:spcBef>
                <a:spcPct val="50000"/>
              </a:spcBef>
            </a:pPr>
            <a:r>
              <a:rPr lang="en-US" b="1">
                <a:latin typeface="Times New Roman" pitchFamily="18" charset="0"/>
              </a:rPr>
              <a:t>How do you know this?</a:t>
            </a:r>
          </a:p>
          <a:p>
            <a:pPr algn="ctr">
              <a:spcBef>
                <a:spcPct val="50000"/>
              </a:spcBef>
            </a:pPr>
            <a:r>
              <a:rPr lang="en-US" b="1">
                <a:latin typeface="Times New Roman" pitchFamily="18" charset="0"/>
              </a:rPr>
              <a:t>What mapping conventions are used?</a:t>
            </a:r>
          </a:p>
          <a:p>
            <a:pPr algn="ctr">
              <a:spcBef>
                <a:spcPct val="50000"/>
              </a:spcBef>
            </a:pPr>
            <a:r>
              <a:rPr lang="en-US" b="1">
                <a:latin typeface="Times New Roman" pitchFamily="18" charset="0"/>
              </a:rPr>
              <a:t>What does the map tell you about the region?</a:t>
            </a:r>
          </a:p>
          <a:p>
            <a:pPr algn="ctr">
              <a:spcBef>
                <a:spcPct val="50000"/>
              </a:spcBef>
            </a:pPr>
            <a:r>
              <a:rPr lang="en-US" b="1">
                <a:latin typeface="Times New Roman" pitchFamily="18" charset="0"/>
              </a:rPr>
              <a:t>How do you know this?</a:t>
            </a:r>
          </a:p>
        </p:txBody>
      </p:sp>
      <p:pic>
        <p:nvPicPr>
          <p:cNvPr id="9225" name="Picture 9" descr="Fig05-01b.jpg"/>
          <p:cNvPicPr>
            <a:picLocks noChangeAspect="1" noChangeArrowheads="1"/>
          </p:cNvPicPr>
          <p:nvPr/>
        </p:nvPicPr>
        <p:blipFill>
          <a:blip r:embed="rId3" cstate="print"/>
          <a:srcRect/>
          <a:stretch>
            <a:fillRect/>
          </a:stretch>
        </p:blipFill>
        <p:spPr bwMode="auto">
          <a:xfrm>
            <a:off x="1752600" y="1295400"/>
            <a:ext cx="5638800" cy="466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to="" calcmode="lin" valueType="num">
                                      <p:cBhvr>
                                        <p:cTn id="7" dur="1" fill="hold"/>
                                        <p:tgtEl>
                                          <p:spTgt spid="922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 to="" calcmode="lin" valueType="num">
                                      <p:cBhvr>
                                        <p:cTn id="10" dur="1" fill="hold"/>
                                        <p:tgtEl>
                                          <p:spTgt spid="922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5"/>
                                        </p:tgtEl>
                                        <p:attrNameLst>
                                          <p:attrName>style.visibility</p:attrName>
                                        </p:attrNameLst>
                                      </p:cBhvr>
                                      <p:to>
                                        <p:strVal val="visible"/>
                                      </p:to>
                                    </p:set>
                                    <p:anim to="" calcmode="lin" valueType="num">
                                      <p:cBhvr>
                                        <p:cTn id="13" dur="1" fill="hold"/>
                                        <p:tgtEl>
                                          <p:spTgt spid="922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223">
                                            <p:txEl>
                                              <p:pRg st="0" end="0"/>
                                            </p:txEl>
                                          </p:spTgt>
                                        </p:tgtEl>
                                        <p:attrNameLst>
                                          <p:attrName>style.visibility</p:attrName>
                                        </p:attrNameLst>
                                      </p:cBhvr>
                                      <p:to>
                                        <p:strVal val="visible"/>
                                      </p:to>
                                    </p:set>
                                    <p:anim to="" calcmode="lin" valueType="num">
                                      <p:cBhvr>
                                        <p:cTn id="18" dur="1" fill="hold"/>
                                        <p:tgtEl>
                                          <p:spTgt spid="9223">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9223">
                                            <p:txEl>
                                              <p:pRg st="1" end="1"/>
                                            </p:txEl>
                                          </p:spTgt>
                                        </p:tgtEl>
                                        <p:attrNameLst>
                                          <p:attrName>style.visibility</p:attrName>
                                        </p:attrNameLst>
                                      </p:cBhvr>
                                      <p:to>
                                        <p:strVal val="visible"/>
                                      </p:to>
                                    </p:set>
                                    <p:anim to="" calcmode="lin" valueType="num">
                                      <p:cBhvr>
                                        <p:cTn id="23" dur="1" fill="hold"/>
                                        <p:tgtEl>
                                          <p:spTgt spid="9223">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9223">
                                            <p:txEl>
                                              <p:pRg st="2" end="2"/>
                                            </p:txEl>
                                          </p:spTgt>
                                        </p:tgtEl>
                                        <p:attrNameLst>
                                          <p:attrName>style.visibility</p:attrName>
                                        </p:attrNameLst>
                                      </p:cBhvr>
                                      <p:to>
                                        <p:strVal val="visible"/>
                                      </p:to>
                                    </p:set>
                                    <p:anim to="" calcmode="lin" valueType="num">
                                      <p:cBhvr>
                                        <p:cTn id="28" dur="1" fill="hold"/>
                                        <p:tgtEl>
                                          <p:spTgt spid="9223">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9223">
                                            <p:txEl>
                                              <p:pRg st="3" end="3"/>
                                            </p:txEl>
                                          </p:spTgt>
                                        </p:tgtEl>
                                        <p:attrNameLst>
                                          <p:attrName>style.visibility</p:attrName>
                                        </p:attrNameLst>
                                      </p:cBhvr>
                                      <p:to>
                                        <p:strVal val="visible"/>
                                      </p:to>
                                    </p:set>
                                    <p:anim to="" calcmode="lin" valueType="num">
                                      <p:cBhvr>
                                        <p:cTn id="33" dur="1" fill="hold"/>
                                        <p:tgtEl>
                                          <p:spTgt spid="9223">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9223">
                                            <p:txEl>
                                              <p:pRg st="4" end="4"/>
                                            </p:txEl>
                                          </p:spTgt>
                                        </p:tgtEl>
                                        <p:attrNameLst>
                                          <p:attrName>style.visibility</p:attrName>
                                        </p:attrNameLst>
                                      </p:cBhvr>
                                      <p:to>
                                        <p:strVal val="visible"/>
                                      </p:to>
                                    </p:set>
                                    <p:anim to="" calcmode="lin" valueType="num">
                                      <p:cBhvr>
                                        <p:cTn id="38" dur="1" fill="hold"/>
                                        <p:tgtEl>
                                          <p:spTgt spid="9223">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9220">
                                            <p:txEl>
                                              <p:pRg st="0" end="0"/>
                                            </p:txEl>
                                          </p:spTgt>
                                        </p:tgtEl>
                                        <p:attrNameLst>
                                          <p:attrName>style.visibility</p:attrName>
                                        </p:attrNameLst>
                                      </p:cBhvr>
                                      <p:to>
                                        <p:strVal val="visible"/>
                                      </p:to>
                                    </p:set>
                                    <p:anim to="" calcmode="lin" valueType="num">
                                      <p:cBhvr>
                                        <p:cTn id="43" dur="1" fill="hold"/>
                                        <p:tgtEl>
                                          <p:spTgt spid="9220">
                                            <p:txEl>
                                              <p:pRg st="0" end="0"/>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9220">
                                            <p:txEl>
                                              <p:pRg st="1" end="1"/>
                                            </p:txEl>
                                          </p:spTgt>
                                        </p:tgtEl>
                                        <p:attrNameLst>
                                          <p:attrName>style.visibility</p:attrName>
                                        </p:attrNameLst>
                                      </p:cBhvr>
                                      <p:to>
                                        <p:strVal val="visible"/>
                                      </p:to>
                                    </p:set>
                                    <p:anim to="" calcmode="lin" valueType="num">
                                      <p:cBhvr>
                                        <p:cTn id="48" dur="1" fill="hold"/>
                                        <p:tgtEl>
                                          <p:spTgt spid="922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_ot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8" name="Rectangle 4"/>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National Interest and Foreign Policy</a:t>
            </a:r>
          </a:p>
        </p:txBody>
      </p:sp>
      <p:sp>
        <p:nvSpPr>
          <p:cNvPr id="16390" name="Text Box 6"/>
          <p:cNvSpPr txBox="1">
            <a:spLocks noChangeArrowheads="1"/>
          </p:cNvSpPr>
          <p:nvPr/>
        </p:nvSpPr>
        <p:spPr bwMode="auto">
          <a:xfrm>
            <a:off x="0" y="2438400"/>
            <a:ext cx="1905000" cy="25654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does the overlay add that was not on the previous map?</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What mapping conventions are added?</a:t>
            </a:r>
          </a:p>
        </p:txBody>
      </p:sp>
      <p:pic>
        <p:nvPicPr>
          <p:cNvPr id="16392" name="Picture 8" descr="Fig05-01.jpg"/>
          <p:cNvPicPr>
            <a:picLocks noChangeAspect="1" noChangeArrowheads="1"/>
          </p:cNvPicPr>
          <p:nvPr/>
        </p:nvPicPr>
        <p:blipFill>
          <a:blip r:embed="rId3" cstate="print"/>
          <a:srcRect/>
          <a:stretch>
            <a:fillRect/>
          </a:stretch>
        </p:blipFill>
        <p:spPr bwMode="auto">
          <a:xfrm>
            <a:off x="1905000" y="1447800"/>
            <a:ext cx="5238750" cy="4343400"/>
          </a:xfrm>
          <a:prstGeom prst="rect">
            <a:avLst/>
          </a:prstGeom>
          <a:noFill/>
          <a:ln w="9525">
            <a:noFill/>
            <a:miter lim="800000"/>
            <a:headEnd/>
            <a:tailEnd/>
          </a:ln>
        </p:spPr>
      </p:pic>
      <p:sp>
        <p:nvSpPr>
          <p:cNvPr id="16393" name="Text Box 9"/>
          <p:cNvSpPr txBox="1">
            <a:spLocks noChangeArrowheads="1"/>
          </p:cNvSpPr>
          <p:nvPr/>
        </p:nvSpPr>
        <p:spPr bwMode="auto">
          <a:xfrm>
            <a:off x="0" y="6096000"/>
            <a:ext cx="9144000" cy="5810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Examine this map that is in your textbook that allows for two time periods to be shown at once       Page 108</a:t>
            </a:r>
          </a:p>
        </p:txBody>
      </p:sp>
      <p:sp>
        <p:nvSpPr>
          <p:cNvPr id="16395" name="Text Box 11"/>
          <p:cNvSpPr txBox="1">
            <a:spLocks noChangeArrowheads="1"/>
          </p:cNvSpPr>
          <p:nvPr/>
        </p:nvSpPr>
        <p:spPr bwMode="auto">
          <a:xfrm>
            <a:off x="7086600" y="2743200"/>
            <a:ext cx="1905000" cy="24272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are the benefits and drawbacks of using one map with an overlay or just using two different maps?</a:t>
            </a:r>
          </a:p>
          <a:p>
            <a:pPr algn="ctr">
              <a:spcBef>
                <a:spcPct val="50000"/>
              </a:spcBef>
            </a:pP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 to="" calcmode="lin" valueType="num">
                                      <p:cBhvr>
                                        <p:cTn id="7" dur="1" fill="hold"/>
                                        <p:tgtEl>
                                          <p:spTgt spid="1638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93"/>
                                        </p:tgtEl>
                                        <p:attrNameLst>
                                          <p:attrName>style.visibility</p:attrName>
                                        </p:attrNameLst>
                                      </p:cBhvr>
                                      <p:to>
                                        <p:strVal val="visible"/>
                                      </p:to>
                                    </p:set>
                                    <p:anim to="" calcmode="lin" valueType="num">
                                      <p:cBhvr>
                                        <p:cTn id="10" dur="1" fill="hold"/>
                                        <p:tgtEl>
                                          <p:spTgt spid="1639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92"/>
                                        </p:tgtEl>
                                        <p:attrNameLst>
                                          <p:attrName>style.visibility</p:attrName>
                                        </p:attrNameLst>
                                      </p:cBhvr>
                                      <p:to>
                                        <p:strVal val="visible"/>
                                      </p:to>
                                    </p:set>
                                    <p:anim to="" calcmode="lin" valueType="num">
                                      <p:cBhvr>
                                        <p:cTn id="13" dur="1" fill="hold"/>
                                        <p:tgtEl>
                                          <p:spTgt spid="1639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6390">
                                            <p:txEl>
                                              <p:pRg st="0" end="0"/>
                                            </p:txEl>
                                          </p:spTgt>
                                        </p:tgtEl>
                                        <p:attrNameLst>
                                          <p:attrName>style.visibility</p:attrName>
                                        </p:attrNameLst>
                                      </p:cBhvr>
                                      <p:to>
                                        <p:strVal val="visible"/>
                                      </p:to>
                                    </p:set>
                                    <p:anim to="" calcmode="lin" valueType="num">
                                      <p:cBhvr>
                                        <p:cTn id="18" dur="1" fill="hold"/>
                                        <p:tgtEl>
                                          <p:spTgt spid="16390">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6390">
                                            <p:txEl>
                                              <p:pRg st="2" end="2"/>
                                            </p:txEl>
                                          </p:spTgt>
                                        </p:tgtEl>
                                        <p:attrNameLst>
                                          <p:attrName>style.visibility</p:attrName>
                                        </p:attrNameLst>
                                      </p:cBhvr>
                                      <p:to>
                                        <p:strVal val="visible"/>
                                      </p:to>
                                    </p:set>
                                    <p:anim to="" calcmode="lin" valueType="num">
                                      <p:cBhvr>
                                        <p:cTn id="23" dur="1" fill="hold"/>
                                        <p:tgtEl>
                                          <p:spTgt spid="16390">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6395"/>
                                        </p:tgtEl>
                                        <p:attrNameLst>
                                          <p:attrName>style.visibility</p:attrName>
                                        </p:attrNameLst>
                                      </p:cBhvr>
                                      <p:to>
                                        <p:strVal val="visible"/>
                                      </p:to>
                                    </p:set>
                                    <p:anim to="" calcmode="lin" valueType="num">
                                      <p:cBhvr>
                                        <p:cTn id="28" dur="1" fill="hold"/>
                                        <p:tgtEl>
                                          <p:spTgt spid="163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3" grpId="0"/>
      <p:bldP spid="1639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2835</TotalTime>
  <Words>2562</Words>
  <Application>Microsoft Office PowerPoint</Application>
  <PresentationFormat>On-screen Show (4:3)</PresentationFormat>
  <Paragraphs>372</Paragraphs>
  <Slides>53</Slides>
  <Notes>0</Notes>
  <HiddenSlides>1</HiddenSlides>
  <MMClips>2</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Slide 1</vt:lpstr>
      <vt:lpstr>Should Nations Pursue National Interests?</vt:lpstr>
      <vt:lpstr>Slide 3</vt:lpstr>
      <vt:lpstr>Canada’s Role In Afghanistan</vt:lpstr>
      <vt:lpstr>Your Challenge: Museum Display</vt:lpstr>
      <vt:lpstr>Slide 6</vt:lpstr>
      <vt:lpstr>Tracking My Museum Display</vt:lpstr>
      <vt:lpstr>Slide 8</vt:lpstr>
      <vt:lpstr>Slide 9</vt:lpstr>
      <vt:lpstr>Slide 10</vt:lpstr>
      <vt:lpstr>Slide 11</vt:lpstr>
      <vt:lpstr>Slide 12</vt:lpstr>
      <vt:lpstr>Slide 13</vt:lpstr>
      <vt:lpstr>And Finally…</vt:lpstr>
      <vt:lpstr>Slide 15</vt:lpstr>
      <vt:lpstr>Slide 16</vt:lpstr>
      <vt:lpstr>Slide 17</vt:lpstr>
      <vt:lpstr>Slide 18</vt:lpstr>
      <vt:lpstr>Slide 19</vt:lpstr>
      <vt:lpstr>And Finally…</vt:lpstr>
      <vt:lpstr>Slide 21</vt:lpstr>
      <vt:lpstr>Causes of World War One</vt:lpstr>
      <vt:lpstr>Slide 23</vt:lpstr>
      <vt:lpstr>Slide 24</vt:lpstr>
      <vt:lpstr>Slide 25</vt:lpstr>
      <vt:lpstr>Slide 26</vt:lpstr>
      <vt:lpstr>Slide 27</vt:lpstr>
      <vt:lpstr>Slide 28</vt:lpstr>
      <vt:lpstr>Slide 29</vt:lpstr>
      <vt:lpstr>Slide 30</vt:lpstr>
      <vt:lpstr>Slide 31</vt:lpstr>
      <vt:lpstr> The “Spark”</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And Finally…</vt:lpstr>
      <vt:lpstr>Slide 47</vt:lpstr>
      <vt:lpstr>Slide 48</vt:lpstr>
      <vt:lpstr>Slide 49</vt:lpstr>
      <vt:lpstr>Slide 50</vt:lpstr>
      <vt:lpstr>Slide 51</vt:lpstr>
      <vt:lpstr>And Finally…</vt:lpstr>
      <vt:lpstr>Slide 53</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63</cp:revision>
  <dcterms:created xsi:type="dcterms:W3CDTF">2008-10-08T02:13:11Z</dcterms:created>
  <dcterms:modified xsi:type="dcterms:W3CDTF">2010-10-04T23:48:41Z</dcterms:modified>
</cp:coreProperties>
</file>