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7" r:id="rId2"/>
    <p:sldId id="260" r:id="rId3"/>
    <p:sldId id="258" r:id="rId4"/>
    <p:sldId id="259" r:id="rId5"/>
    <p:sldId id="261" r:id="rId6"/>
    <p:sldId id="290" r:id="rId7"/>
    <p:sldId id="291" r:id="rId8"/>
    <p:sldId id="292" r:id="rId9"/>
    <p:sldId id="293" r:id="rId10"/>
    <p:sldId id="294" r:id="rId11"/>
    <p:sldId id="295" r:id="rId12"/>
    <p:sldId id="264" r:id="rId13"/>
    <p:sldId id="263" r:id="rId14"/>
    <p:sldId id="274" r:id="rId15"/>
    <p:sldId id="265" r:id="rId16"/>
    <p:sldId id="275" r:id="rId17"/>
    <p:sldId id="267" r:id="rId18"/>
    <p:sldId id="277" r:id="rId19"/>
    <p:sldId id="268" r:id="rId20"/>
    <p:sldId id="270" r:id="rId21"/>
    <p:sldId id="272" r:id="rId22"/>
    <p:sldId id="282" r:id="rId23"/>
    <p:sldId id="273" r:id="rId24"/>
    <p:sldId id="281" r:id="rId25"/>
    <p:sldId id="288" r:id="rId26"/>
    <p:sldId id="283" r:id="rId27"/>
    <p:sldId id="284" r:id="rId28"/>
    <p:sldId id="285" r:id="rId29"/>
    <p:sldId id="286" r:id="rId30"/>
    <p:sldId id="287" r:id="rId31"/>
    <p:sldId id="289" r:id="rId32"/>
    <p:sldId id="280" r:id="rId33"/>
    <p:sldId id="296"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2"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1CBD29A-E105-40D5-A667-86FFC86E1960}" type="datetimeFigureOut">
              <a:rPr lang="en-US"/>
              <a:pPr>
                <a:defRPr/>
              </a:pPr>
              <a:t>10/18/2010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9028306-9CA9-42BF-AB40-B442400A52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FECC5-928B-4FD0-8FEF-331474785B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EDFB9-6883-492D-9F4A-B24F49F11A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04F63-7C83-42D3-94FD-2781681F09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76B97-154E-4166-9E72-95A741AF72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FE0A4-A77F-46F8-8CD3-05C395F3D4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2CA0EF-1142-4008-95F9-8196221BBE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A40263-D258-4B27-A24E-9D714BEB83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280C2B-B9B9-4C55-9DC9-F846A58170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6278-535E-41AF-8338-5074806CDC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BD940-60EB-488A-8A6E-6FA8BDA55B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1408E-3A0D-4B8B-845C-5A306CBC97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E6D072-3DE3-4D67-B44D-017CDAB49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kino.com/video/item.php?film_id=822"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Ultranationalism%20Project_WMV%20V9.wmv" TargetMode="External"/><Relationship Id="rId5" Type="http://schemas.openxmlformats.org/officeDocument/2006/relationships/image" Target="../media/image5.pn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al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4648200" y="1433513"/>
            <a:ext cx="4343400" cy="4006850"/>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How would you describe the tone or mood of the poster?</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How would you describe the facial expressions of the man in the centre? How about the children around him?</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Does the colour create an impression?  The size of the people? What the people are doing?</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What kind of person does the poster present the man at the centre to be?  Is it obvious he is a leader?  What kind?  How do you know this?</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Why do you think this poster was made?</a:t>
            </a:r>
          </a:p>
        </p:txBody>
      </p:sp>
      <p:pic>
        <p:nvPicPr>
          <p:cNvPr id="3080" name="Picture 8"/>
          <p:cNvPicPr>
            <a:picLocks noChangeAspect="1" noChangeArrowheads="1"/>
          </p:cNvPicPr>
          <p:nvPr/>
        </p:nvPicPr>
        <p:blipFill>
          <a:blip r:embed="rId3" cstate="print"/>
          <a:srcRect/>
          <a:stretch>
            <a:fillRect/>
          </a:stretch>
        </p:blipFill>
        <p:spPr bwMode="auto">
          <a:xfrm>
            <a:off x="358775" y="762000"/>
            <a:ext cx="3679825"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6">
                                            <p:txEl>
                                              <p:pRg st="0" end="0"/>
                                            </p:txEl>
                                          </p:spTgt>
                                        </p:tgtEl>
                                        <p:attrNameLst>
                                          <p:attrName>style.visibility</p:attrName>
                                        </p:attrNameLst>
                                      </p:cBhvr>
                                      <p:to>
                                        <p:strVal val="visible"/>
                                      </p:to>
                                    </p:set>
                                    <p:anim to="" calcmode="lin" valueType="num">
                                      <p:cBhvr>
                                        <p:cTn id="10" dur="1" fill="hold"/>
                                        <p:tgtEl>
                                          <p:spTgt spid="307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 to="" calcmode="lin" valueType="num">
                                      <p:cBhvr>
                                        <p:cTn id="13" dur="1" fill="hold"/>
                                        <p:tgtEl>
                                          <p:spTgt spid="308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6">
                                            <p:txEl>
                                              <p:pRg st="2" end="2"/>
                                            </p:txEl>
                                          </p:spTgt>
                                        </p:tgtEl>
                                        <p:attrNameLst>
                                          <p:attrName>style.visibility</p:attrName>
                                        </p:attrNameLst>
                                      </p:cBhvr>
                                      <p:to>
                                        <p:strVal val="visible"/>
                                      </p:to>
                                    </p:set>
                                    <p:anim to="" calcmode="lin" valueType="num">
                                      <p:cBhvr>
                                        <p:cTn id="18" dur="1" fill="hold"/>
                                        <p:tgtEl>
                                          <p:spTgt spid="307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 to="" calcmode="lin" valueType="num">
                                      <p:cBhvr>
                                        <p:cTn id="23" dur="1" fill="hold"/>
                                        <p:tgtEl>
                                          <p:spTgt spid="3076">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6">
                                            <p:txEl>
                                              <p:pRg st="6" end="6"/>
                                            </p:txEl>
                                          </p:spTgt>
                                        </p:tgtEl>
                                        <p:attrNameLst>
                                          <p:attrName>style.visibility</p:attrName>
                                        </p:attrNameLst>
                                      </p:cBhvr>
                                      <p:to>
                                        <p:strVal val="visible"/>
                                      </p:to>
                                    </p:set>
                                    <p:anim to="" calcmode="lin" valueType="num">
                                      <p:cBhvr>
                                        <p:cTn id="28" dur="1" fill="hold"/>
                                        <p:tgtEl>
                                          <p:spTgt spid="3076">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6">
                                            <p:txEl>
                                              <p:pRg st="8" end="8"/>
                                            </p:txEl>
                                          </p:spTgt>
                                        </p:tgtEl>
                                        <p:attrNameLst>
                                          <p:attrName>style.visibility</p:attrName>
                                        </p:attrNameLst>
                                      </p:cBhvr>
                                      <p:to>
                                        <p:strVal val="visible"/>
                                      </p:to>
                                    </p:set>
                                    <p:anim to="" calcmode="lin" valueType="num">
                                      <p:cBhvr>
                                        <p:cTn id="33" dur="1" fill="hold"/>
                                        <p:tgtEl>
                                          <p:spTgt spid="307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ChangeArrowheads="1"/>
          </p:cNvSpPr>
          <p:nvPr/>
        </p:nvSpPr>
        <p:spPr bwMode="auto">
          <a:xfrm>
            <a:off x="304800" y="1427163"/>
            <a:ext cx="5029200" cy="5035550"/>
          </a:xfrm>
          <a:prstGeom prst="rect">
            <a:avLst/>
          </a:prstGeom>
          <a:noFill/>
          <a:ln w="9525">
            <a:noFill/>
            <a:miter lim="800000"/>
            <a:headEnd/>
            <a:tailEnd/>
          </a:ln>
        </p:spPr>
        <p:txBody>
          <a:bodyPr anchor="ctr">
            <a:spAutoFit/>
          </a:bodyPr>
          <a:lstStyle/>
          <a:p>
            <a:pPr algn="ctr"/>
            <a:r>
              <a:rPr lang="en-CA" b="1">
                <a:latin typeface="Times New Roman" pitchFamily="18" charset="0"/>
              </a:rPr>
              <a:t>In the frightening story accompanying this picture, a young German girl called Inge is told by her mother to go to a Jewish doctor.   Waiting to see him, she remembers the warnings of her League of German Girls leader that she should not go to see a Jewish doctor.   When he comes out to her, his face 'is the face of the Devil. In the middle of this devilish face sits an enormous crooked nose. Behind the glasses glare two criminal eyes. And a grin runs across the protruding lips. A grin that wants to say: Now I have you at last, little German girl!'   </a:t>
            </a:r>
          </a:p>
          <a:p>
            <a:pPr algn="ctr"/>
            <a:r>
              <a:rPr lang="en-CA" b="1">
                <a:latin typeface="Times New Roman" pitchFamily="18" charset="0"/>
              </a:rPr>
              <a:t>The girl runs out of the surgery, but - when she tells her mother about her experience - 'her mother lowers her head in shame' and admits that Inge had been right all along.   'I'm finding out that one can learn even from you children', Inge's mother admits. </a:t>
            </a:r>
            <a:r>
              <a:rPr lang="en-CA">
                <a:latin typeface="Times New Roman" pitchFamily="18" charset="0"/>
              </a:rPr>
              <a:t> </a:t>
            </a:r>
          </a:p>
        </p:txBody>
      </p:sp>
      <p:sp>
        <p:nvSpPr>
          <p:cNvPr id="37892"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7894" name="Picture 6" descr="Poisonous_Mushroom3"/>
          <p:cNvPicPr>
            <a:picLocks noChangeAspect="1" noChangeArrowheads="1"/>
          </p:cNvPicPr>
          <p:nvPr/>
        </p:nvPicPr>
        <p:blipFill>
          <a:blip r:embed="rId3" cstate="print"/>
          <a:srcRect/>
          <a:stretch>
            <a:fillRect/>
          </a:stretch>
        </p:blipFill>
        <p:spPr bwMode="auto">
          <a:xfrm>
            <a:off x="5334000" y="1752600"/>
            <a:ext cx="360362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to="" calcmode="lin" valueType="num">
                                      <p:cBhvr>
                                        <p:cTn id="10" dur="1" fill="hold"/>
                                        <p:tgtEl>
                                          <p:spTgt spid="3789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to="" calcmode="lin" valueType="num">
                                      <p:cBhvr>
                                        <p:cTn id="13" dur="1" fill="hold"/>
                                        <p:tgtEl>
                                          <p:spTgt spid="3789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7891">
                                            <p:txEl>
                                              <p:pRg st="1" end="1"/>
                                            </p:txEl>
                                          </p:spTgt>
                                        </p:tgtEl>
                                        <p:attrNameLst>
                                          <p:attrName>style.visibility</p:attrName>
                                        </p:attrNameLst>
                                      </p:cBhvr>
                                      <p:to>
                                        <p:strVal val="visible"/>
                                      </p:to>
                                    </p:set>
                                    <p:anim to="" calcmode="lin" valueType="num">
                                      <p:cBhvr>
                                        <p:cTn id="16" dur="1" fill="hold"/>
                                        <p:tgtEl>
                                          <p:spTgt spid="37891">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7894"/>
                                        </p:tgtEl>
                                        <p:attrNameLst>
                                          <p:attrName>style.visibility</p:attrName>
                                        </p:attrNameLst>
                                      </p:cBhvr>
                                      <p:to>
                                        <p:strVal val="visible"/>
                                      </p:to>
                                    </p:set>
                                    <p:anim to="" calcmode="lin" valueType="num">
                                      <p:cBhvr>
                                        <p:cTn id="19" dur="1" fill="hold"/>
                                        <p:tgtEl>
                                          <p:spTgt spid="378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ChangeArrowheads="1"/>
          </p:cNvSpPr>
          <p:nvPr/>
        </p:nvSpPr>
        <p:spPr bwMode="auto">
          <a:xfrm>
            <a:off x="304800" y="3349625"/>
            <a:ext cx="5029200" cy="1190625"/>
          </a:xfrm>
          <a:prstGeom prst="rect">
            <a:avLst/>
          </a:prstGeom>
          <a:noFill/>
          <a:ln w="9525">
            <a:noFill/>
            <a:miter lim="800000"/>
            <a:headEnd/>
            <a:tailEnd/>
          </a:ln>
        </p:spPr>
        <p:txBody>
          <a:bodyPr anchor="ctr">
            <a:spAutoFit/>
          </a:bodyPr>
          <a:lstStyle/>
          <a:p>
            <a:pPr algn="ctr"/>
            <a:r>
              <a:rPr lang="en-CA" b="1">
                <a:latin typeface="Times New Roman" pitchFamily="18" charset="0"/>
              </a:rPr>
              <a:t>In this story, a Jewish business man cheats a German farmer out of his land.   The man's son assures his father: 'Daddy, when I have my own farm, no Jew shall enter my home'.</a:t>
            </a:r>
            <a:r>
              <a:rPr lang="en-CA">
                <a:latin typeface="Times New Roman" pitchFamily="18" charset="0"/>
              </a:rPr>
              <a:t> </a:t>
            </a:r>
          </a:p>
        </p:txBody>
      </p:sp>
      <p:sp>
        <p:nvSpPr>
          <p:cNvPr id="36868"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6870" name="Picture 6" descr="Poisonous_Mushroom5"/>
          <p:cNvPicPr>
            <a:picLocks noChangeAspect="1" noChangeArrowheads="1"/>
          </p:cNvPicPr>
          <p:nvPr/>
        </p:nvPicPr>
        <p:blipFill>
          <a:blip r:embed="rId3" cstate="print"/>
          <a:srcRect/>
          <a:stretch>
            <a:fillRect/>
          </a:stretch>
        </p:blipFill>
        <p:spPr bwMode="auto">
          <a:xfrm>
            <a:off x="5397500" y="1676400"/>
            <a:ext cx="35941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8">
                                            <p:txEl>
                                              <p:pRg st="0" end="0"/>
                                            </p:txEl>
                                          </p:spTgt>
                                        </p:tgtEl>
                                        <p:attrNameLst>
                                          <p:attrName>style.visibility</p:attrName>
                                        </p:attrNameLst>
                                      </p:cBhvr>
                                      <p:to>
                                        <p:strVal val="visible"/>
                                      </p:to>
                                    </p:set>
                                    <p:anim to="" calcmode="lin" valueType="num">
                                      <p:cBhvr>
                                        <p:cTn id="10" dur="1" fill="hold"/>
                                        <p:tgtEl>
                                          <p:spTgt spid="3686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to="" calcmode="lin" valueType="num">
                                      <p:cBhvr>
                                        <p:cTn id="13" dur="1" fill="hold"/>
                                        <p:tgtEl>
                                          <p:spTgt spid="3686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6870"/>
                                        </p:tgtEl>
                                        <p:attrNameLst>
                                          <p:attrName>style.visibility</p:attrName>
                                        </p:attrNameLst>
                                      </p:cBhvr>
                                      <p:to>
                                        <p:strVal val="visible"/>
                                      </p:to>
                                    </p:set>
                                    <p:anim to="" calcmode="lin" valueType="num">
                                      <p:cBhvr>
                                        <p:cTn id="16" dur="1" fill="hold"/>
                                        <p:tgtEl>
                                          <p:spTgt spid="368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5943600" y="762000"/>
            <a:ext cx="2667000" cy="1603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The use of propaganda as an example of Ultranationalism</a:t>
            </a:r>
            <a:r>
              <a:rPr lang="en-US" b="1">
                <a:solidFill>
                  <a:schemeClr val="accent2"/>
                </a:solidFill>
                <a:latin typeface="Times New Roman" pitchFamily="18" charset="0"/>
              </a:rPr>
              <a:t> </a:t>
            </a:r>
          </a:p>
          <a:p>
            <a:pPr algn="ctr">
              <a:spcBef>
                <a:spcPct val="50000"/>
              </a:spcBef>
            </a:pPr>
            <a:r>
              <a:rPr lang="en-US" b="1">
                <a:solidFill>
                  <a:schemeClr val="accent2"/>
                </a:solidFill>
                <a:latin typeface="Times New Roman" pitchFamily="18" charset="0"/>
              </a:rPr>
              <a:t>The Hitler Youth             </a:t>
            </a:r>
            <a:r>
              <a:rPr lang="en-US" sz="800" b="1">
                <a:latin typeface="Times New Roman" pitchFamily="18" charset="0"/>
              </a:rPr>
              <a:t>5minutes</a:t>
            </a:r>
            <a:r>
              <a:rPr lang="en-US"/>
              <a:t> </a:t>
            </a:r>
          </a:p>
        </p:txBody>
      </p:sp>
      <p:pic>
        <p:nvPicPr>
          <p:cNvPr id="10244" name="Picture 4" descr="hitleryouth"/>
          <p:cNvPicPr>
            <a:picLocks noChangeAspect="1" noChangeArrowheads="1"/>
          </p:cNvPicPr>
          <p:nvPr/>
        </p:nvPicPr>
        <p:blipFill>
          <a:blip r:embed="rId3" cstate="print"/>
          <a:srcRect/>
          <a:stretch>
            <a:fillRect/>
          </a:stretch>
        </p:blipFill>
        <p:spPr bwMode="auto">
          <a:xfrm>
            <a:off x="1524000" y="609600"/>
            <a:ext cx="3800475" cy="5334000"/>
          </a:xfrm>
          <a:prstGeom prst="rect">
            <a:avLst/>
          </a:prstGeom>
          <a:noFill/>
          <a:ln w="9525">
            <a:noFill/>
            <a:miter lim="800000"/>
            <a:headEnd/>
            <a:tailEnd/>
          </a:ln>
        </p:spPr>
      </p:pic>
      <p:pic>
        <p:nvPicPr>
          <p:cNvPr id="10245" name="Picture 5" descr="518NNTZJriL"/>
          <p:cNvPicPr>
            <a:picLocks noChangeAspect="1" noChangeArrowheads="1"/>
          </p:cNvPicPr>
          <p:nvPr/>
        </p:nvPicPr>
        <p:blipFill>
          <a:blip r:embed="rId4" cstate="print"/>
          <a:srcRect/>
          <a:stretch>
            <a:fillRect/>
          </a:stretch>
        </p:blipFill>
        <p:spPr bwMode="auto">
          <a:xfrm>
            <a:off x="6400800" y="2819400"/>
            <a:ext cx="1752600" cy="2533650"/>
          </a:xfrm>
          <a:prstGeom prst="rect">
            <a:avLst/>
          </a:prstGeom>
          <a:noFill/>
          <a:ln w="9525">
            <a:noFill/>
            <a:miter lim="800000"/>
            <a:headEnd/>
            <a:tailEnd/>
          </a:ln>
        </p:spPr>
      </p:pic>
      <p:sp>
        <p:nvSpPr>
          <p:cNvPr id="10246" name="Text Box 6"/>
          <p:cNvSpPr txBox="1">
            <a:spLocks noChangeArrowheads="1"/>
          </p:cNvSpPr>
          <p:nvPr/>
        </p:nvSpPr>
        <p:spPr bwMode="auto">
          <a:xfrm>
            <a:off x="6324600" y="5638800"/>
            <a:ext cx="1905000" cy="5508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Inside the Reich</a:t>
            </a:r>
          </a:p>
          <a:p>
            <a:pPr algn="ctr">
              <a:spcBef>
                <a:spcPct val="50000"/>
              </a:spcBef>
            </a:pPr>
            <a:r>
              <a:rPr lang="en-US" sz="800" b="1">
                <a:latin typeface="Times New Roman" pitchFamily="18" charset="0"/>
              </a:rPr>
              <a:t>12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 to="" calcmode="lin" valueType="num">
                                      <p:cBhvr>
                                        <p:cTn id="10" dur="1" fill="hold"/>
                                        <p:tgtEl>
                                          <p:spTgt spid="1024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 to="" calcmode="lin" valueType="num">
                                      <p:cBhvr>
                                        <p:cTn id="13" dur="1" fill="hold"/>
                                        <p:tgtEl>
                                          <p:spTgt spid="1024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 to="" calcmode="lin" valueType="num">
                                      <p:cBhvr>
                                        <p:cTn id="16" dur="1" fill="hold"/>
                                        <p:tgtEl>
                                          <p:spTgt spid="1024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anim to="" calcmode="lin" valueType="num">
                                      <p:cBhvr>
                                        <p:cTn id="21" dur="1" fill="hold"/>
                                        <p:tgtEl>
                                          <p:spTgt spid="1024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246">
                                            <p:txEl>
                                              <p:pRg st="0" end="0"/>
                                            </p:txEl>
                                          </p:spTgt>
                                        </p:tgtEl>
                                        <p:attrNameLst>
                                          <p:attrName>style.visibility</p:attrName>
                                        </p:attrNameLst>
                                      </p:cBhvr>
                                      <p:to>
                                        <p:strVal val="visible"/>
                                      </p:to>
                                    </p:set>
                                    <p:anim to="" calcmode="lin" valueType="num">
                                      <p:cBhvr>
                                        <p:cTn id="24" dur="1" fill="hold"/>
                                        <p:tgtEl>
                                          <p:spTgt spid="10246">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0246">
                                            <p:txEl>
                                              <p:pRg st="1" end="1"/>
                                            </p:txEl>
                                          </p:spTgt>
                                        </p:tgtEl>
                                        <p:attrNameLst>
                                          <p:attrName>style.visibility</p:attrName>
                                        </p:attrNameLst>
                                      </p:cBhvr>
                                      <p:to>
                                        <p:strVal val="visible"/>
                                      </p:to>
                                    </p:set>
                                    <p:anim to="" calcmode="lin" valueType="num">
                                      <p:cBhvr>
                                        <p:cTn id="27" dur="1" fill="hold"/>
                                        <p:tgtEl>
                                          <p:spTgt spid="1024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And Finally…</a:t>
            </a:r>
          </a:p>
        </p:txBody>
      </p:sp>
      <p:sp>
        <p:nvSpPr>
          <p:cNvPr id="922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to="" calcmode="lin" valueType="num">
                                      <p:cBhvr>
                                        <p:cTn id="13" dur="1" fill="hold"/>
                                        <p:tgtEl>
                                          <p:spTgt spid="92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Does Ultranationalism Develop?</a:t>
            </a:r>
          </a:p>
        </p:txBody>
      </p:sp>
      <p:sp>
        <p:nvSpPr>
          <p:cNvPr id="21510" name="Text Box 6"/>
          <p:cNvSpPr txBox="1">
            <a:spLocks noChangeArrowheads="1"/>
          </p:cNvSpPr>
          <p:nvPr/>
        </p:nvSpPr>
        <p:spPr bwMode="auto">
          <a:xfrm>
            <a:off x="0" y="838200"/>
            <a:ext cx="9144000" cy="5978525"/>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Times New Roman" pitchFamily="18" charset="0"/>
              </a:rPr>
              <a:t>What benefits are there for an author of a textbook to create an outline before anything is written?</a:t>
            </a:r>
          </a:p>
          <a:p>
            <a:pPr algn="ctr">
              <a:spcBef>
                <a:spcPct val="50000"/>
              </a:spcBef>
            </a:pPr>
            <a:endParaRPr lang="en-US" sz="800" b="1">
              <a:solidFill>
                <a:schemeClr val="bg1"/>
              </a:solidFill>
              <a:latin typeface="Times New Roman" pitchFamily="18" charset="0"/>
            </a:endParaRPr>
          </a:p>
          <a:p>
            <a:pPr algn="ctr">
              <a:spcBef>
                <a:spcPct val="50000"/>
              </a:spcBef>
            </a:pPr>
            <a:r>
              <a:rPr lang="en-US" sz="2000" b="1">
                <a:solidFill>
                  <a:schemeClr val="bg1"/>
                </a:solidFill>
                <a:latin typeface="Times New Roman" pitchFamily="18" charset="0"/>
              </a:rPr>
              <a:t>How can one identify the outline of a textbook?</a:t>
            </a:r>
          </a:p>
          <a:p>
            <a:pPr algn="ctr">
              <a:spcBef>
                <a:spcPct val="50000"/>
              </a:spcBef>
            </a:pPr>
            <a:endParaRPr lang="en-US" sz="800" b="1">
              <a:solidFill>
                <a:schemeClr val="bg1"/>
              </a:solidFill>
              <a:latin typeface="Times New Roman" pitchFamily="18" charset="0"/>
            </a:endParaRPr>
          </a:p>
          <a:p>
            <a:pPr algn="ctr">
              <a:spcBef>
                <a:spcPct val="50000"/>
              </a:spcBef>
            </a:pPr>
            <a:r>
              <a:rPr lang="en-US" sz="1900" b="1">
                <a:solidFill>
                  <a:schemeClr val="bg1"/>
                </a:solidFill>
                <a:latin typeface="Times New Roman" pitchFamily="18" charset="0"/>
              </a:rPr>
              <a:t>For a textbook, the outline can often be found in the headings and subheadings</a:t>
            </a:r>
          </a:p>
          <a:p>
            <a:pPr algn="ctr">
              <a:spcBef>
                <a:spcPct val="50000"/>
              </a:spcBef>
            </a:pPr>
            <a:endParaRPr lang="en-US" sz="800" b="1">
              <a:solidFill>
                <a:schemeClr val="bg1"/>
              </a:solidFill>
              <a:latin typeface="Times New Roman" pitchFamily="18" charset="0"/>
            </a:endParaRPr>
          </a:p>
          <a:p>
            <a:pPr algn="ctr">
              <a:spcBef>
                <a:spcPct val="50000"/>
              </a:spcBef>
            </a:pPr>
            <a:r>
              <a:rPr lang="en-US" sz="1900" b="1">
                <a:solidFill>
                  <a:schemeClr val="bg1"/>
                </a:solidFill>
                <a:latin typeface="Times New Roman" pitchFamily="18" charset="0"/>
              </a:rPr>
              <a:t>For this section of the textbook, recreate the author’s outline by recording a list of all the headings in pages 136 – 140</a:t>
            </a:r>
          </a:p>
          <a:p>
            <a:pPr algn="ctr">
              <a:spcBef>
                <a:spcPct val="50000"/>
              </a:spcBef>
            </a:pPr>
            <a:r>
              <a:rPr lang="en-US" sz="1900" b="1">
                <a:solidFill>
                  <a:schemeClr val="bg1"/>
                </a:solidFill>
                <a:latin typeface="Times New Roman" pitchFamily="18" charset="0"/>
              </a:rPr>
              <a:t>Be sure you differentiate between the three different levels your textbook uses</a:t>
            </a:r>
          </a:p>
          <a:p>
            <a:pPr>
              <a:spcBef>
                <a:spcPct val="50000"/>
              </a:spcBef>
            </a:pPr>
            <a:r>
              <a:rPr lang="en-US" b="1">
                <a:solidFill>
                  <a:schemeClr val="bg1"/>
                </a:solidFill>
                <a:latin typeface="Times New Roman" pitchFamily="18" charset="0"/>
              </a:rPr>
              <a:t>		</a:t>
            </a:r>
            <a:r>
              <a:rPr lang="en-US">
                <a:solidFill>
                  <a:schemeClr val="bg1"/>
                </a:solidFill>
                <a:latin typeface="Times New Roman" pitchFamily="18" charset="0"/>
              </a:rPr>
              <a:t>First level or H1 or A:  </a:t>
            </a:r>
            <a:r>
              <a:rPr lang="en-US" sz="2400" b="1">
                <a:solidFill>
                  <a:schemeClr val="bg1"/>
                </a:solidFill>
                <a:latin typeface="Times New Roman" pitchFamily="18" charset="0"/>
              </a:rPr>
              <a:t>Section Heading</a:t>
            </a:r>
            <a:r>
              <a:rPr lang="en-US">
                <a:solidFill>
                  <a:srgbClr val="FF3300"/>
                </a:solidFill>
                <a:latin typeface="Times New Roman" pitchFamily="18" charset="0"/>
              </a:rPr>
              <a:t> (in red)</a:t>
            </a:r>
          </a:p>
          <a:p>
            <a:pPr>
              <a:spcBef>
                <a:spcPct val="50000"/>
              </a:spcBef>
            </a:pPr>
            <a:r>
              <a:rPr lang="en-US" sz="1900">
                <a:solidFill>
                  <a:schemeClr val="accent2"/>
                </a:solidFill>
                <a:latin typeface="Times New Roman" pitchFamily="18" charset="0"/>
              </a:rPr>
              <a:t>			</a:t>
            </a:r>
            <a:r>
              <a:rPr lang="en-US">
                <a:solidFill>
                  <a:schemeClr val="bg1"/>
                </a:solidFill>
                <a:latin typeface="Times New Roman" pitchFamily="18" charset="0"/>
              </a:rPr>
              <a:t>Second level or H2 or B:  </a:t>
            </a:r>
            <a:r>
              <a:rPr lang="en-US" b="1">
                <a:solidFill>
                  <a:schemeClr val="bg1"/>
                </a:solidFill>
                <a:latin typeface="Times New Roman" pitchFamily="18" charset="0"/>
              </a:rPr>
              <a:t>Subheading</a:t>
            </a:r>
            <a:r>
              <a:rPr lang="en-US">
                <a:solidFill>
                  <a:schemeClr val="accent2"/>
                </a:solidFill>
                <a:latin typeface="Times New Roman" pitchFamily="18" charset="0"/>
              </a:rPr>
              <a:t> (in blue)</a:t>
            </a:r>
          </a:p>
          <a:p>
            <a:pPr>
              <a:spcBef>
                <a:spcPct val="50000"/>
              </a:spcBef>
            </a:pPr>
            <a:r>
              <a:rPr lang="en-US">
                <a:solidFill>
                  <a:schemeClr val="folHlink"/>
                </a:solidFill>
                <a:latin typeface="Times New Roman" pitchFamily="18" charset="0"/>
              </a:rPr>
              <a:t>				</a:t>
            </a:r>
            <a:r>
              <a:rPr lang="en-US">
                <a:solidFill>
                  <a:schemeClr val="bg1"/>
                </a:solidFill>
                <a:latin typeface="Times New Roman" pitchFamily="18" charset="0"/>
              </a:rPr>
              <a:t>Third level or H3 or C:  </a:t>
            </a:r>
            <a:r>
              <a:rPr lang="en-US" b="1" i="1">
                <a:solidFill>
                  <a:schemeClr val="bg1"/>
                </a:solidFill>
                <a:latin typeface="Times New Roman" pitchFamily="18" charset="0"/>
              </a:rPr>
              <a:t>Subheading</a:t>
            </a:r>
            <a:r>
              <a:rPr lang="en-US">
                <a:solidFill>
                  <a:schemeClr val="folHlink"/>
                </a:solidFill>
                <a:latin typeface="Times New Roman" pitchFamily="18" charset="0"/>
              </a:rPr>
              <a:t> (in green)</a:t>
            </a:r>
          </a:p>
          <a:p>
            <a:pPr>
              <a:spcBef>
                <a:spcPct val="50000"/>
              </a:spcBef>
            </a:pPr>
            <a:endParaRPr lang="en-US" sz="800">
              <a:solidFill>
                <a:schemeClr val="folHlink"/>
              </a:solidFill>
              <a:latin typeface="Times New Roman" pitchFamily="18" charset="0"/>
            </a:endParaRPr>
          </a:p>
          <a:p>
            <a:pPr algn="ctr">
              <a:spcBef>
                <a:spcPct val="50000"/>
              </a:spcBef>
            </a:pPr>
            <a:r>
              <a:rPr lang="en-US" b="1">
                <a:solidFill>
                  <a:schemeClr val="bg1"/>
                </a:solidFill>
                <a:latin typeface="Times New Roman" pitchFamily="18" charset="0"/>
              </a:rPr>
              <a:t>What two countries will the section focus on?  What period of history? Which page of subsection do you think will be the most interesting? The least interesting?</a:t>
            </a:r>
          </a:p>
          <a:p>
            <a:pPr algn="ctr">
              <a:spcBef>
                <a:spcPct val="50000"/>
              </a:spcBef>
            </a:pPr>
            <a:r>
              <a:rPr lang="en-US" b="1">
                <a:solidFill>
                  <a:schemeClr val="bg1"/>
                </a:solidFill>
                <a:latin typeface="Times New Roman" pitchFamily="18" charset="0"/>
              </a:rPr>
              <a:t>How would you answer the inquiry question at this point?</a:t>
            </a:r>
          </a:p>
        </p:txBody>
      </p:sp>
      <p:sp>
        <p:nvSpPr>
          <p:cNvPr id="21511" name="Line 7"/>
          <p:cNvSpPr>
            <a:spLocks noChangeShapeType="1"/>
          </p:cNvSpPr>
          <p:nvPr/>
        </p:nvSpPr>
        <p:spPr bwMode="auto">
          <a:xfrm>
            <a:off x="1600200" y="4191000"/>
            <a:ext cx="6781800" cy="0"/>
          </a:xfrm>
          <a:prstGeom prst="line">
            <a:avLst/>
          </a:prstGeom>
          <a:noFill/>
          <a:ln w="9525">
            <a:solidFill>
              <a:schemeClr val="bg1"/>
            </a:solidFill>
            <a:round/>
            <a:headEnd/>
            <a:tailEnd/>
          </a:ln>
        </p:spPr>
        <p:txBody>
          <a:bodyPr/>
          <a:lstStyle/>
          <a:p>
            <a:endParaRPr lang="en-US"/>
          </a:p>
        </p:txBody>
      </p:sp>
      <p:sp>
        <p:nvSpPr>
          <p:cNvPr id="21512" name="Line 8"/>
          <p:cNvSpPr>
            <a:spLocks noChangeShapeType="1"/>
          </p:cNvSpPr>
          <p:nvPr/>
        </p:nvSpPr>
        <p:spPr bwMode="auto">
          <a:xfrm>
            <a:off x="1600200" y="5562600"/>
            <a:ext cx="6781800" cy="0"/>
          </a:xfrm>
          <a:prstGeom prst="line">
            <a:avLst/>
          </a:prstGeom>
          <a:noFill/>
          <a:ln w="9525">
            <a:solidFill>
              <a:schemeClr val="bg1"/>
            </a:solidFill>
            <a:round/>
            <a:headEnd/>
            <a:tailEnd/>
          </a:ln>
        </p:spPr>
        <p:txBody>
          <a:bodyPr/>
          <a:lstStyle/>
          <a:p>
            <a:endParaRPr lang="en-US"/>
          </a:p>
        </p:txBody>
      </p:sp>
      <p:sp>
        <p:nvSpPr>
          <p:cNvPr id="21513" name="Line 9"/>
          <p:cNvSpPr>
            <a:spLocks noChangeShapeType="1"/>
          </p:cNvSpPr>
          <p:nvPr/>
        </p:nvSpPr>
        <p:spPr bwMode="auto">
          <a:xfrm flipH="1">
            <a:off x="1600200" y="4191000"/>
            <a:ext cx="0" cy="1371600"/>
          </a:xfrm>
          <a:prstGeom prst="line">
            <a:avLst/>
          </a:prstGeom>
          <a:noFill/>
          <a:ln w="9525">
            <a:solidFill>
              <a:schemeClr val="bg1"/>
            </a:solidFill>
            <a:round/>
            <a:headEnd/>
            <a:tailEnd/>
          </a:ln>
        </p:spPr>
        <p:txBody>
          <a:bodyPr/>
          <a:lstStyle/>
          <a:p>
            <a:endParaRPr lang="en-US"/>
          </a:p>
        </p:txBody>
      </p:sp>
      <p:sp>
        <p:nvSpPr>
          <p:cNvPr id="21514" name="Line 10"/>
          <p:cNvSpPr>
            <a:spLocks noChangeShapeType="1"/>
          </p:cNvSpPr>
          <p:nvPr/>
        </p:nvSpPr>
        <p:spPr bwMode="auto">
          <a:xfrm flipH="1">
            <a:off x="8382000" y="4191000"/>
            <a:ext cx="0" cy="1371600"/>
          </a:xfrm>
          <a:prstGeom prst="line">
            <a:avLst/>
          </a:prstGeom>
          <a:noFill/>
          <a:ln w="9525">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to="" calcmode="lin" valueType="num">
                                      <p:cBhvr>
                                        <p:cTn id="7" dur="1" fill="hold"/>
                                        <p:tgtEl>
                                          <p:spTgt spid="2151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10">
                                            <p:txEl>
                                              <p:pRg st="2" end="2"/>
                                            </p:txEl>
                                          </p:spTgt>
                                        </p:tgtEl>
                                        <p:attrNameLst>
                                          <p:attrName>style.visibility</p:attrName>
                                        </p:attrNameLst>
                                      </p:cBhvr>
                                      <p:to>
                                        <p:strVal val="visible"/>
                                      </p:to>
                                    </p:set>
                                    <p:anim to="" calcmode="lin" valueType="num">
                                      <p:cBhvr>
                                        <p:cTn id="12" dur="1" fill="hold"/>
                                        <p:tgtEl>
                                          <p:spTgt spid="21510">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10">
                                            <p:txEl>
                                              <p:pRg st="4" end="4"/>
                                            </p:txEl>
                                          </p:spTgt>
                                        </p:tgtEl>
                                        <p:attrNameLst>
                                          <p:attrName>style.visibility</p:attrName>
                                        </p:attrNameLst>
                                      </p:cBhvr>
                                      <p:to>
                                        <p:strVal val="visible"/>
                                      </p:to>
                                    </p:set>
                                    <p:anim to="" calcmode="lin" valueType="num">
                                      <p:cBhvr>
                                        <p:cTn id="17" dur="1" fill="hold"/>
                                        <p:tgtEl>
                                          <p:spTgt spid="21510">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510">
                                            <p:txEl>
                                              <p:pRg st="6" end="6"/>
                                            </p:txEl>
                                          </p:spTgt>
                                        </p:tgtEl>
                                        <p:attrNameLst>
                                          <p:attrName>style.visibility</p:attrName>
                                        </p:attrNameLst>
                                      </p:cBhvr>
                                      <p:to>
                                        <p:strVal val="visible"/>
                                      </p:to>
                                    </p:set>
                                    <p:anim to="" calcmode="lin" valueType="num">
                                      <p:cBhvr>
                                        <p:cTn id="22" dur="1" fill="hold"/>
                                        <p:tgtEl>
                                          <p:spTgt spid="21510">
                                            <p:txEl>
                                              <p:pRg st="6" end="6"/>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1509"/>
                                        </p:tgtEl>
                                        <p:attrNameLst>
                                          <p:attrName>style.visibility</p:attrName>
                                        </p:attrNameLst>
                                      </p:cBhvr>
                                      <p:to>
                                        <p:strVal val="visible"/>
                                      </p:to>
                                    </p:set>
                                    <p:anim to="" calcmode="lin" valueType="num">
                                      <p:cBhvr>
                                        <p:cTn id="25" dur="1" fill="hold"/>
                                        <p:tgtEl>
                                          <p:spTgt spid="21509"/>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1510">
                                            <p:txEl>
                                              <p:pRg st="7" end="7"/>
                                            </p:txEl>
                                          </p:spTgt>
                                        </p:tgtEl>
                                        <p:attrNameLst>
                                          <p:attrName>style.visibility</p:attrName>
                                        </p:attrNameLst>
                                      </p:cBhvr>
                                      <p:to>
                                        <p:strVal val="visible"/>
                                      </p:to>
                                    </p:set>
                                    <p:anim to="" calcmode="lin" valueType="num">
                                      <p:cBhvr>
                                        <p:cTn id="30" dur="1" fill="hold"/>
                                        <p:tgtEl>
                                          <p:spTgt spid="21510">
                                            <p:txEl>
                                              <p:pRg st="7" end="7"/>
                                            </p:txEl>
                                          </p:spTgt>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21511"/>
                                        </p:tgtEl>
                                        <p:attrNameLst>
                                          <p:attrName>style.visibility</p:attrName>
                                        </p:attrNameLst>
                                      </p:cBhvr>
                                      <p:to>
                                        <p:strVal val="visible"/>
                                      </p:to>
                                    </p:set>
                                    <p:anim to="" calcmode="lin" valueType="num">
                                      <p:cBhvr>
                                        <p:cTn id="33" dur="1" fill="hold"/>
                                        <p:tgtEl>
                                          <p:spTgt spid="21511"/>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21513"/>
                                        </p:tgtEl>
                                        <p:attrNameLst>
                                          <p:attrName>style.visibility</p:attrName>
                                        </p:attrNameLst>
                                      </p:cBhvr>
                                      <p:to>
                                        <p:strVal val="visible"/>
                                      </p:to>
                                    </p:set>
                                    <p:anim to="" calcmode="lin" valueType="num">
                                      <p:cBhvr>
                                        <p:cTn id="36" dur="1" fill="hold"/>
                                        <p:tgtEl>
                                          <p:spTgt spid="21513"/>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21512"/>
                                        </p:tgtEl>
                                        <p:attrNameLst>
                                          <p:attrName>style.visibility</p:attrName>
                                        </p:attrNameLst>
                                      </p:cBhvr>
                                      <p:to>
                                        <p:strVal val="visible"/>
                                      </p:to>
                                    </p:set>
                                    <p:anim to="" calcmode="lin" valueType="num">
                                      <p:cBhvr>
                                        <p:cTn id="39" dur="1" fill="hold"/>
                                        <p:tgtEl>
                                          <p:spTgt spid="21512"/>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21514"/>
                                        </p:tgtEl>
                                        <p:attrNameLst>
                                          <p:attrName>style.visibility</p:attrName>
                                        </p:attrNameLst>
                                      </p:cBhvr>
                                      <p:to>
                                        <p:strVal val="visible"/>
                                      </p:to>
                                    </p:set>
                                    <p:anim to="" calcmode="lin" valueType="num">
                                      <p:cBhvr>
                                        <p:cTn id="42" dur="1" fill="hold"/>
                                        <p:tgtEl>
                                          <p:spTgt spid="2151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1510">
                                            <p:txEl>
                                              <p:pRg st="8" end="8"/>
                                            </p:txEl>
                                          </p:spTgt>
                                        </p:tgtEl>
                                        <p:attrNameLst>
                                          <p:attrName>style.visibility</p:attrName>
                                        </p:attrNameLst>
                                      </p:cBhvr>
                                      <p:to>
                                        <p:strVal val="visible"/>
                                      </p:to>
                                    </p:set>
                                    <p:anim to="" calcmode="lin" valueType="num">
                                      <p:cBhvr>
                                        <p:cTn id="45" dur="1" fill="hold"/>
                                        <p:tgtEl>
                                          <p:spTgt spid="21510">
                                            <p:txEl>
                                              <p:pRg st="8" end="8"/>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1510">
                                            <p:txEl>
                                              <p:pRg st="9" end="9"/>
                                            </p:txEl>
                                          </p:spTgt>
                                        </p:tgtEl>
                                        <p:attrNameLst>
                                          <p:attrName>style.visibility</p:attrName>
                                        </p:attrNameLst>
                                      </p:cBhvr>
                                      <p:to>
                                        <p:strVal val="visible"/>
                                      </p:to>
                                    </p:set>
                                    <p:anim to="" calcmode="lin" valueType="num">
                                      <p:cBhvr>
                                        <p:cTn id="50" dur="1" fill="hold"/>
                                        <p:tgtEl>
                                          <p:spTgt spid="21510">
                                            <p:txEl>
                                              <p:pRg st="9" end="9"/>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1510">
                                            <p:txEl>
                                              <p:pRg st="10" end="10"/>
                                            </p:txEl>
                                          </p:spTgt>
                                        </p:tgtEl>
                                        <p:attrNameLst>
                                          <p:attrName>style.visibility</p:attrName>
                                        </p:attrNameLst>
                                      </p:cBhvr>
                                      <p:to>
                                        <p:strVal val="visible"/>
                                      </p:to>
                                    </p:set>
                                    <p:anim to="" calcmode="lin" valueType="num">
                                      <p:cBhvr>
                                        <p:cTn id="55" dur="1" fill="hold"/>
                                        <p:tgtEl>
                                          <p:spTgt spid="21510">
                                            <p:txEl>
                                              <p:pRg st="10" end="10"/>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21510">
                                            <p:txEl>
                                              <p:pRg st="12" end="12"/>
                                            </p:txEl>
                                          </p:spTgt>
                                        </p:tgtEl>
                                        <p:attrNameLst>
                                          <p:attrName>style.visibility</p:attrName>
                                        </p:attrNameLst>
                                      </p:cBhvr>
                                      <p:to>
                                        <p:strVal val="visible"/>
                                      </p:to>
                                    </p:set>
                                    <p:anim to="" calcmode="lin" valueType="num">
                                      <p:cBhvr>
                                        <p:cTn id="60" dur="1" fill="hold"/>
                                        <p:tgtEl>
                                          <p:spTgt spid="21510">
                                            <p:txEl>
                                              <p:pRg st="12" end="12"/>
                                            </p:txEl>
                                          </p:spTgt>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nodeType="clickEffect">
                                  <p:stCondLst>
                                    <p:cond delay="0"/>
                                  </p:stCondLst>
                                  <p:childTnLst>
                                    <p:set>
                                      <p:cBhvr>
                                        <p:cTn id="64" dur="1" fill="hold">
                                          <p:stCondLst>
                                            <p:cond delay="0"/>
                                          </p:stCondLst>
                                        </p:cTn>
                                        <p:tgtEl>
                                          <p:spTgt spid="21510">
                                            <p:txEl>
                                              <p:pRg st="13" end="13"/>
                                            </p:txEl>
                                          </p:spTgt>
                                        </p:tgtEl>
                                        <p:attrNameLst>
                                          <p:attrName>style.visibility</p:attrName>
                                        </p:attrNameLst>
                                      </p:cBhvr>
                                      <p:to>
                                        <p:strVal val="visible"/>
                                      </p:to>
                                    </p:set>
                                    <p:anim to="" calcmode="lin" valueType="num">
                                      <p:cBhvr>
                                        <p:cTn id="65" dur="1" fill="hold"/>
                                        <p:tgtEl>
                                          <p:spTgt spid="21510">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1" grpId="0" animBg="1"/>
      <p:bldP spid="21512" grpId="0" animBg="1"/>
      <p:bldP spid="21513" grpId="0" animBg="1"/>
      <p:bldP spid="215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azibannereagleswastikaks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72" name="Text Box 8"/>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Does Ultranationalism Develop?</a:t>
            </a:r>
          </a:p>
        </p:txBody>
      </p:sp>
      <p:sp>
        <p:nvSpPr>
          <p:cNvPr id="11273" name="Text Box 9"/>
          <p:cNvSpPr txBox="1">
            <a:spLocks noChangeArrowheads="1"/>
          </p:cNvSpPr>
          <p:nvPr/>
        </p:nvSpPr>
        <p:spPr bwMode="auto">
          <a:xfrm>
            <a:off x="0" y="1219200"/>
            <a:ext cx="9144000" cy="51371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opening paragraph on page 136</a:t>
            </a:r>
          </a:p>
          <a:p>
            <a:pPr algn="ctr">
              <a:spcBef>
                <a:spcPct val="50000"/>
              </a:spcBef>
            </a:pPr>
            <a:r>
              <a:rPr lang="en-US" b="1">
                <a:latin typeface="Times New Roman" pitchFamily="18" charset="0"/>
              </a:rPr>
              <a:t>List in your notebooks the factors that can contribute to the development of ultranationalism:</a:t>
            </a:r>
          </a:p>
          <a:p>
            <a:pPr algn="ctr">
              <a:spcBef>
                <a:spcPct val="50000"/>
              </a:spcBef>
            </a:pPr>
            <a:r>
              <a:rPr lang="en-US" b="1" i="1">
                <a:solidFill>
                  <a:schemeClr val="accent2"/>
                </a:solidFill>
                <a:latin typeface="Times New Roman" pitchFamily="18" charset="0"/>
              </a:rPr>
              <a:t>A Social or Economic Crisis</a:t>
            </a:r>
          </a:p>
          <a:p>
            <a:pPr algn="ctr">
              <a:spcBef>
                <a:spcPct val="50000"/>
              </a:spcBef>
            </a:pPr>
            <a:r>
              <a:rPr lang="en-US" b="1" i="1">
                <a:solidFill>
                  <a:schemeClr val="accent2"/>
                </a:solidFill>
                <a:latin typeface="Times New Roman" pitchFamily="18" charset="0"/>
              </a:rPr>
              <a:t>A Charismatic, powerful leader</a:t>
            </a:r>
          </a:p>
          <a:p>
            <a:pPr algn="ctr">
              <a:spcBef>
                <a:spcPct val="50000"/>
              </a:spcBef>
            </a:pPr>
            <a:r>
              <a:rPr lang="en-US" b="1" i="1">
                <a:solidFill>
                  <a:schemeClr val="accent2"/>
                </a:solidFill>
                <a:latin typeface="Times New Roman" pitchFamily="18" charset="0"/>
              </a:rPr>
              <a:t>National symbols and myths that promote feelings of superiority</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How might a crisis affect people’s sense of nationalism and national identity?</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Imagine that Canada was attacked like the United States was attacked on 9/11…</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Would it make people more nationalistic or less nationalistic?</a:t>
            </a:r>
          </a:p>
          <a:p>
            <a:pPr algn="ctr">
              <a:spcBef>
                <a:spcPct val="50000"/>
              </a:spcBef>
            </a:pPr>
            <a:r>
              <a:rPr lang="en-US" b="1">
                <a:solidFill>
                  <a:schemeClr val="accent2"/>
                </a:solidFill>
                <a:latin typeface="Times New Roman" pitchFamily="18" charset="0"/>
              </a:rPr>
              <a:t>Would it unite Canadians of all backgrounds or cause suspicion and anger?</a:t>
            </a:r>
          </a:p>
          <a:p>
            <a:pPr algn="ctr">
              <a:spcBef>
                <a:spcPct val="50000"/>
              </a:spcBef>
            </a:pPr>
            <a:r>
              <a:rPr lang="en-US" b="1">
                <a:solidFill>
                  <a:schemeClr val="accent2"/>
                </a:solidFill>
                <a:latin typeface="Times New Roman" pitchFamily="18" charset="0"/>
              </a:rPr>
              <a:t>Would such a crisis make Canadians support their government more or 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anim to="" calcmode="lin" valueType="num">
                                      <p:cBhvr>
                                        <p:cTn id="10" dur="1" fill="hold"/>
                                        <p:tgtEl>
                                          <p:spTgt spid="1127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3">
                                            <p:txEl>
                                              <p:pRg st="0" end="0"/>
                                            </p:txEl>
                                          </p:spTgt>
                                        </p:tgtEl>
                                        <p:attrNameLst>
                                          <p:attrName>style.visibility</p:attrName>
                                        </p:attrNameLst>
                                      </p:cBhvr>
                                      <p:to>
                                        <p:strVal val="visible"/>
                                      </p:to>
                                    </p:set>
                                    <p:anim to="" calcmode="lin" valueType="num">
                                      <p:cBhvr>
                                        <p:cTn id="13" dur="1" fill="hold"/>
                                        <p:tgtEl>
                                          <p:spTgt spid="1127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73">
                                            <p:txEl>
                                              <p:pRg st="1" end="1"/>
                                            </p:txEl>
                                          </p:spTgt>
                                        </p:tgtEl>
                                        <p:attrNameLst>
                                          <p:attrName>style.visibility</p:attrName>
                                        </p:attrNameLst>
                                      </p:cBhvr>
                                      <p:to>
                                        <p:strVal val="visible"/>
                                      </p:to>
                                    </p:set>
                                    <p:anim to="" calcmode="lin" valueType="num">
                                      <p:cBhvr>
                                        <p:cTn id="18" dur="1" fill="hold"/>
                                        <p:tgtEl>
                                          <p:spTgt spid="1127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73">
                                            <p:txEl>
                                              <p:pRg st="2" end="2"/>
                                            </p:txEl>
                                          </p:spTgt>
                                        </p:tgtEl>
                                        <p:attrNameLst>
                                          <p:attrName>style.visibility</p:attrName>
                                        </p:attrNameLst>
                                      </p:cBhvr>
                                      <p:to>
                                        <p:strVal val="visible"/>
                                      </p:to>
                                    </p:set>
                                    <p:anim to="" calcmode="lin" valueType="num">
                                      <p:cBhvr>
                                        <p:cTn id="23" dur="1" fill="hold"/>
                                        <p:tgtEl>
                                          <p:spTgt spid="11273">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1273">
                                            <p:txEl>
                                              <p:pRg st="3" end="3"/>
                                            </p:txEl>
                                          </p:spTgt>
                                        </p:tgtEl>
                                        <p:attrNameLst>
                                          <p:attrName>style.visibility</p:attrName>
                                        </p:attrNameLst>
                                      </p:cBhvr>
                                      <p:to>
                                        <p:strVal val="visible"/>
                                      </p:to>
                                    </p:set>
                                    <p:anim to="" calcmode="lin" valueType="num">
                                      <p:cBhvr>
                                        <p:cTn id="26" dur="1" fill="hold"/>
                                        <p:tgtEl>
                                          <p:spTgt spid="11273">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1273">
                                            <p:txEl>
                                              <p:pRg st="4" end="4"/>
                                            </p:txEl>
                                          </p:spTgt>
                                        </p:tgtEl>
                                        <p:attrNameLst>
                                          <p:attrName>style.visibility</p:attrName>
                                        </p:attrNameLst>
                                      </p:cBhvr>
                                      <p:to>
                                        <p:strVal val="visible"/>
                                      </p:to>
                                    </p:set>
                                    <p:anim to="" calcmode="lin" valueType="num">
                                      <p:cBhvr>
                                        <p:cTn id="29" dur="1" fill="hold"/>
                                        <p:tgtEl>
                                          <p:spTgt spid="11273">
                                            <p:txEl>
                                              <p:pRg st="4" end="4"/>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1273">
                                            <p:txEl>
                                              <p:pRg st="6" end="6"/>
                                            </p:txEl>
                                          </p:spTgt>
                                        </p:tgtEl>
                                        <p:attrNameLst>
                                          <p:attrName>style.visibility</p:attrName>
                                        </p:attrNameLst>
                                      </p:cBhvr>
                                      <p:to>
                                        <p:strVal val="visible"/>
                                      </p:to>
                                    </p:set>
                                    <p:anim to="" calcmode="lin" valueType="num">
                                      <p:cBhvr>
                                        <p:cTn id="34" dur="1" fill="hold"/>
                                        <p:tgtEl>
                                          <p:spTgt spid="11273">
                                            <p:txEl>
                                              <p:pRg st="6" end="6"/>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1273">
                                            <p:txEl>
                                              <p:pRg st="8" end="8"/>
                                            </p:txEl>
                                          </p:spTgt>
                                        </p:tgtEl>
                                        <p:attrNameLst>
                                          <p:attrName>style.visibility</p:attrName>
                                        </p:attrNameLst>
                                      </p:cBhvr>
                                      <p:to>
                                        <p:strVal val="visible"/>
                                      </p:to>
                                    </p:set>
                                    <p:anim to="" calcmode="lin" valueType="num">
                                      <p:cBhvr>
                                        <p:cTn id="39" dur="1" fill="hold"/>
                                        <p:tgtEl>
                                          <p:spTgt spid="11273">
                                            <p:txEl>
                                              <p:pRg st="8" end="8"/>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1273">
                                            <p:txEl>
                                              <p:pRg st="10" end="10"/>
                                            </p:txEl>
                                          </p:spTgt>
                                        </p:tgtEl>
                                        <p:attrNameLst>
                                          <p:attrName>style.visibility</p:attrName>
                                        </p:attrNameLst>
                                      </p:cBhvr>
                                      <p:to>
                                        <p:strVal val="visible"/>
                                      </p:to>
                                    </p:set>
                                    <p:anim to="" calcmode="lin" valueType="num">
                                      <p:cBhvr>
                                        <p:cTn id="42" dur="1" fill="hold"/>
                                        <p:tgtEl>
                                          <p:spTgt spid="11273">
                                            <p:txEl>
                                              <p:pRg st="10" end="1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1273">
                                            <p:txEl>
                                              <p:pRg st="11" end="11"/>
                                            </p:txEl>
                                          </p:spTgt>
                                        </p:tgtEl>
                                        <p:attrNameLst>
                                          <p:attrName>style.visibility</p:attrName>
                                        </p:attrNameLst>
                                      </p:cBhvr>
                                      <p:to>
                                        <p:strVal val="visible"/>
                                      </p:to>
                                    </p:set>
                                    <p:anim to="" calcmode="lin" valueType="num">
                                      <p:cBhvr>
                                        <p:cTn id="47" dur="1" fill="hold"/>
                                        <p:tgtEl>
                                          <p:spTgt spid="11273">
                                            <p:txEl>
                                              <p:pRg st="11" end="1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1273">
                                            <p:txEl>
                                              <p:pRg st="12" end="12"/>
                                            </p:txEl>
                                          </p:spTgt>
                                        </p:tgtEl>
                                        <p:attrNameLst>
                                          <p:attrName>style.visibility</p:attrName>
                                        </p:attrNameLst>
                                      </p:cBhvr>
                                      <p:to>
                                        <p:strVal val="visible"/>
                                      </p:to>
                                    </p:set>
                                    <p:anim to="" calcmode="lin" valueType="num">
                                      <p:cBhvr>
                                        <p:cTn id="52" dur="1" fill="hold"/>
                                        <p:tgtEl>
                                          <p:spTgt spid="1127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axis%201942"/>
          <p:cNvPicPr>
            <a:picLocks noChangeAspect="1" noChangeArrowheads="1"/>
          </p:cNvPicPr>
          <p:nvPr/>
        </p:nvPicPr>
        <p:blipFill>
          <a:blip r:embed="rId2" cstate="print">
            <a:lum bright="60000" contrast="-70000"/>
          </a:blip>
          <a:srcRect/>
          <a:stretch>
            <a:fillRect/>
          </a:stretch>
        </p:blipFill>
        <p:spPr bwMode="auto">
          <a:xfrm>
            <a:off x="0" y="0"/>
            <a:ext cx="9144000" cy="7391400"/>
          </a:xfrm>
          <a:prstGeom prst="rect">
            <a:avLst/>
          </a:prstGeom>
          <a:noFill/>
          <a:ln w="9525">
            <a:noFill/>
            <a:miter lim="800000"/>
            <a:headEnd/>
            <a:tailEnd/>
          </a:ln>
        </p:spPr>
      </p:pic>
      <p:sp>
        <p:nvSpPr>
          <p:cNvPr id="22532" name="Text Box 4"/>
          <p:cNvSpPr txBox="1">
            <a:spLocks noChangeArrowheads="1"/>
          </p:cNvSpPr>
          <p:nvPr/>
        </p:nvSpPr>
        <p:spPr bwMode="auto">
          <a:xfrm>
            <a:off x="228600" y="1600200"/>
            <a:ext cx="4267200" cy="641350"/>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Factors That Can Contribute to the Development of Ultranationalism</a:t>
            </a:r>
          </a:p>
        </p:txBody>
      </p:sp>
      <p:sp>
        <p:nvSpPr>
          <p:cNvPr id="22533" name="Text Box 5"/>
          <p:cNvSpPr txBox="1">
            <a:spLocks noChangeArrowheads="1"/>
          </p:cNvSpPr>
          <p:nvPr/>
        </p:nvSpPr>
        <p:spPr bwMode="auto">
          <a:xfrm>
            <a:off x="838200" y="6096000"/>
            <a:ext cx="3048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Everyone needs to find the handout and a partner</a:t>
            </a:r>
          </a:p>
        </p:txBody>
      </p:sp>
      <p:sp>
        <p:nvSpPr>
          <p:cNvPr id="22535" name="Text Box 7"/>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Does Ultranationalism Develop?</a:t>
            </a:r>
          </a:p>
        </p:txBody>
      </p:sp>
      <p:sp>
        <p:nvSpPr>
          <p:cNvPr id="22536" name="Text Box 8"/>
          <p:cNvSpPr txBox="1">
            <a:spLocks noChangeArrowheads="1"/>
          </p:cNvSpPr>
          <p:nvPr/>
        </p:nvSpPr>
        <p:spPr bwMode="auto">
          <a:xfrm>
            <a:off x="0" y="1066800"/>
            <a:ext cx="44958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Read the section on page 136 </a:t>
            </a:r>
            <a:r>
              <a:rPr lang="en-US" sz="1600" b="1">
                <a:solidFill>
                  <a:schemeClr val="accent2"/>
                </a:solidFill>
                <a:latin typeface="Times New Roman" pitchFamily="18" charset="0"/>
              </a:rPr>
              <a:t>Countries in Crisis</a:t>
            </a:r>
          </a:p>
        </p:txBody>
      </p:sp>
      <p:sp>
        <p:nvSpPr>
          <p:cNvPr id="22537" name="Text Box 9"/>
          <p:cNvSpPr txBox="1">
            <a:spLocks noChangeArrowheads="1"/>
          </p:cNvSpPr>
          <p:nvPr/>
        </p:nvSpPr>
        <p:spPr bwMode="auto">
          <a:xfrm>
            <a:off x="4876800" y="1905000"/>
            <a:ext cx="3810000" cy="44942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Between the two of you, decide who will be the </a:t>
            </a:r>
            <a:r>
              <a:rPr lang="en-US" b="1">
                <a:solidFill>
                  <a:schemeClr val="accent2"/>
                </a:solidFill>
                <a:latin typeface="Times New Roman" pitchFamily="18" charset="0"/>
              </a:rPr>
              <a:t>German</a:t>
            </a:r>
            <a:r>
              <a:rPr lang="en-US" b="1">
                <a:latin typeface="Times New Roman" pitchFamily="18" charset="0"/>
              </a:rPr>
              <a:t> expert and who will be the </a:t>
            </a:r>
            <a:r>
              <a:rPr lang="en-US" b="1">
                <a:solidFill>
                  <a:schemeClr val="accent2"/>
                </a:solidFill>
                <a:latin typeface="Times New Roman" pitchFamily="18" charset="0"/>
              </a:rPr>
              <a:t>Japanese</a:t>
            </a:r>
            <a:r>
              <a:rPr lang="en-US" b="1">
                <a:latin typeface="Times New Roman" pitchFamily="18" charset="0"/>
              </a:rPr>
              <a:t> expert</a:t>
            </a: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The </a:t>
            </a:r>
            <a:r>
              <a:rPr lang="en-US" b="1">
                <a:solidFill>
                  <a:schemeClr val="accent2"/>
                </a:solidFill>
                <a:latin typeface="Times New Roman" pitchFamily="18" charset="0"/>
              </a:rPr>
              <a:t>German</a:t>
            </a:r>
            <a:r>
              <a:rPr lang="en-US" b="1">
                <a:latin typeface="Times New Roman" pitchFamily="18" charset="0"/>
              </a:rPr>
              <a:t> expert will read the rest of page 136 and the </a:t>
            </a:r>
            <a:r>
              <a:rPr lang="en-US" b="1">
                <a:solidFill>
                  <a:schemeClr val="accent2"/>
                </a:solidFill>
                <a:latin typeface="Times New Roman" pitchFamily="18" charset="0"/>
              </a:rPr>
              <a:t>Japanese</a:t>
            </a:r>
            <a:r>
              <a:rPr lang="en-US" b="1">
                <a:latin typeface="Times New Roman" pitchFamily="18" charset="0"/>
              </a:rPr>
              <a:t> expert will read the top of page 137</a:t>
            </a: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Using the top left-hand side of the handout, work together to record one example of a crisis that contributed to ultranationalism for both of the readings</a:t>
            </a:r>
          </a:p>
        </p:txBody>
      </p:sp>
      <p:pic>
        <p:nvPicPr>
          <p:cNvPr id="22538" name="Picture 10"/>
          <p:cNvPicPr>
            <a:picLocks noChangeAspect="1" noChangeArrowheads="1"/>
          </p:cNvPicPr>
          <p:nvPr/>
        </p:nvPicPr>
        <p:blipFill>
          <a:blip r:embed="rId3" cstate="print"/>
          <a:srcRect/>
          <a:stretch>
            <a:fillRect/>
          </a:stretch>
        </p:blipFill>
        <p:spPr bwMode="auto">
          <a:xfrm>
            <a:off x="685800" y="2209800"/>
            <a:ext cx="3246438" cy="3906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5"/>
                                        </p:tgtEl>
                                        <p:attrNameLst>
                                          <p:attrName>style.visibility</p:attrName>
                                        </p:attrNameLst>
                                      </p:cBhvr>
                                      <p:to>
                                        <p:strVal val="visible"/>
                                      </p:to>
                                    </p:set>
                                    <p:anim to="" calcmode="lin" valueType="num">
                                      <p:cBhvr>
                                        <p:cTn id="7" dur="1" fill="hold"/>
                                        <p:tgtEl>
                                          <p:spTgt spid="2253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6">
                                            <p:txEl>
                                              <p:pRg st="0" end="0"/>
                                            </p:txEl>
                                          </p:spTgt>
                                        </p:tgtEl>
                                        <p:attrNameLst>
                                          <p:attrName>style.visibility</p:attrName>
                                        </p:attrNameLst>
                                      </p:cBhvr>
                                      <p:to>
                                        <p:strVal val="visible"/>
                                      </p:to>
                                    </p:set>
                                    <p:anim to="" calcmode="lin" valueType="num">
                                      <p:cBhvr>
                                        <p:cTn id="10" dur="1" fill="hold"/>
                                        <p:tgtEl>
                                          <p:spTgt spid="2253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40"/>
                                        </p:tgtEl>
                                        <p:attrNameLst>
                                          <p:attrName>style.visibility</p:attrName>
                                        </p:attrNameLst>
                                      </p:cBhvr>
                                      <p:to>
                                        <p:strVal val="visible"/>
                                      </p:to>
                                    </p:set>
                                    <p:anim to="" calcmode="lin" valueType="num">
                                      <p:cBhvr>
                                        <p:cTn id="13" dur="1" fill="hold"/>
                                        <p:tgtEl>
                                          <p:spTgt spid="2254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 to="" calcmode="lin" valueType="num">
                                      <p:cBhvr>
                                        <p:cTn id="18" dur="1" fill="hold"/>
                                        <p:tgtEl>
                                          <p:spTgt spid="2253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2532"/>
                                        </p:tgtEl>
                                        <p:attrNameLst>
                                          <p:attrName>style.visibility</p:attrName>
                                        </p:attrNameLst>
                                      </p:cBhvr>
                                      <p:to>
                                        <p:strVal val="visible"/>
                                      </p:to>
                                    </p:set>
                                    <p:anim to="" calcmode="lin" valueType="num">
                                      <p:cBhvr>
                                        <p:cTn id="21" dur="1" fill="hold"/>
                                        <p:tgtEl>
                                          <p:spTgt spid="22532"/>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22533"/>
                                        </p:tgtEl>
                                        <p:attrNameLst>
                                          <p:attrName>style.visibility</p:attrName>
                                        </p:attrNameLst>
                                      </p:cBhvr>
                                      <p:to>
                                        <p:strVal val="visible"/>
                                      </p:to>
                                    </p:set>
                                    <p:anim to="" calcmode="lin" valueType="num">
                                      <p:cBhvr>
                                        <p:cTn id="24" dur="1" fill="hold"/>
                                        <p:tgtEl>
                                          <p:spTgt spid="22533"/>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2537">
                                            <p:txEl>
                                              <p:pRg st="0" end="0"/>
                                            </p:txEl>
                                          </p:spTgt>
                                        </p:tgtEl>
                                        <p:attrNameLst>
                                          <p:attrName>style.visibility</p:attrName>
                                        </p:attrNameLst>
                                      </p:cBhvr>
                                      <p:to>
                                        <p:strVal val="visible"/>
                                      </p:to>
                                    </p:set>
                                    <p:anim to="" calcmode="lin" valueType="num">
                                      <p:cBhvr>
                                        <p:cTn id="29" dur="1" fill="hold"/>
                                        <p:tgtEl>
                                          <p:spTgt spid="22537">
                                            <p:txEl>
                                              <p:pRg st="0" end="0"/>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22537">
                                            <p:txEl>
                                              <p:pRg st="4" end="4"/>
                                            </p:txEl>
                                          </p:spTgt>
                                        </p:tgtEl>
                                        <p:attrNameLst>
                                          <p:attrName>style.visibility</p:attrName>
                                        </p:attrNameLst>
                                      </p:cBhvr>
                                      <p:to>
                                        <p:strVal val="visible"/>
                                      </p:to>
                                    </p:set>
                                    <p:anim to="" calcmode="lin" valueType="num">
                                      <p:cBhvr>
                                        <p:cTn id="34" dur="1" fill="hold"/>
                                        <p:tgtEl>
                                          <p:spTgt spid="22537">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22537">
                                            <p:txEl>
                                              <p:pRg st="8" end="8"/>
                                            </p:txEl>
                                          </p:spTgt>
                                        </p:tgtEl>
                                        <p:attrNameLst>
                                          <p:attrName>style.visibility</p:attrName>
                                        </p:attrNameLst>
                                      </p:cBhvr>
                                      <p:to>
                                        <p:strVal val="visible"/>
                                      </p:to>
                                    </p:set>
                                    <p:anim to="" calcmode="lin" valueType="num">
                                      <p:cBhvr>
                                        <p:cTn id="39" dur="1" fill="hold"/>
                                        <p:tgtEl>
                                          <p:spTgt spid="2253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he-guevara-korda"/>
          <p:cNvPicPr>
            <a:picLocks noChangeAspect="1" noChangeArrowheads="1"/>
          </p:cNvPicPr>
          <p:nvPr/>
        </p:nvPicPr>
        <p:blipFill>
          <a:blip r:embed="rId2" cstate="print">
            <a:lum bright="70000" contrast="-70000"/>
          </a:blip>
          <a:srcRect/>
          <a:stretch>
            <a:fillRect/>
          </a:stretch>
        </p:blipFill>
        <p:spPr bwMode="auto">
          <a:xfrm>
            <a:off x="0" y="-12700"/>
            <a:ext cx="9144000" cy="6870700"/>
          </a:xfrm>
          <a:prstGeom prst="rect">
            <a:avLst/>
          </a:prstGeom>
          <a:noFill/>
          <a:ln w="9525">
            <a:noFill/>
            <a:miter lim="800000"/>
            <a:headEnd/>
            <a:tailEnd/>
          </a:ln>
        </p:spPr>
      </p:pic>
      <p:sp>
        <p:nvSpPr>
          <p:cNvPr id="13315" name="Text Box 3"/>
          <p:cNvSpPr txBox="1">
            <a:spLocks noChangeArrowheads="1"/>
          </p:cNvSpPr>
          <p:nvPr/>
        </p:nvSpPr>
        <p:spPr bwMode="auto">
          <a:xfrm>
            <a:off x="0" y="914400"/>
            <a:ext cx="2514600" cy="53133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Brainstorm a list of important or famous world leaders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Why have you heard of these leaders?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Many famous                 (or infamous) leaders are well-known because of what they have accomplished; they are/were good speakers; they were widely reported in the media; or were just a great leader</a:t>
            </a:r>
          </a:p>
        </p:txBody>
      </p:sp>
      <p:sp>
        <p:nvSpPr>
          <p:cNvPr id="13316" name="Text Box 4"/>
          <p:cNvSpPr txBox="1">
            <a:spLocks noChangeArrowheads="1"/>
          </p:cNvSpPr>
          <p:nvPr/>
        </p:nvSpPr>
        <p:spPr bwMode="auto">
          <a:xfrm>
            <a:off x="6019800" y="990600"/>
            <a:ext cx="3124200" cy="17875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does the word </a:t>
            </a:r>
            <a:r>
              <a:rPr lang="en-US" b="1" i="1">
                <a:latin typeface="Times New Roman" pitchFamily="18" charset="0"/>
              </a:rPr>
              <a:t>Charisma</a:t>
            </a:r>
            <a:r>
              <a:rPr lang="en-US" b="1">
                <a:latin typeface="Times New Roman" pitchFamily="18" charset="0"/>
              </a:rPr>
              <a:t> mean?</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How can leaders who are charismatic be linked to ultranationalism?</a:t>
            </a:r>
          </a:p>
        </p:txBody>
      </p:sp>
      <p:sp>
        <p:nvSpPr>
          <p:cNvPr id="13318" name="Text Box 6"/>
          <p:cNvSpPr txBox="1">
            <a:spLocks noChangeArrowheads="1"/>
          </p:cNvSpPr>
          <p:nvPr/>
        </p:nvSpPr>
        <p:spPr bwMode="auto">
          <a:xfrm>
            <a:off x="2514600" y="4419600"/>
            <a:ext cx="6629400" cy="2238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introduction on page 138</a:t>
            </a:r>
          </a:p>
          <a:p>
            <a:pPr algn="ctr">
              <a:spcBef>
                <a:spcPct val="50000"/>
              </a:spcBef>
            </a:pPr>
            <a:r>
              <a:rPr lang="en-US" b="1">
                <a:latin typeface="Times New Roman" pitchFamily="18" charset="0"/>
              </a:rPr>
              <a:t>The German experts read the section titled                               </a:t>
            </a:r>
            <a:r>
              <a:rPr lang="en-US" b="1">
                <a:solidFill>
                  <a:schemeClr val="accent2"/>
                </a:solidFill>
                <a:latin typeface="Times New Roman" pitchFamily="18" charset="0"/>
              </a:rPr>
              <a:t>Adolf Hitler in Germany</a:t>
            </a:r>
            <a:r>
              <a:rPr lang="en-US" b="1">
                <a:latin typeface="Times New Roman" pitchFamily="18" charset="0"/>
              </a:rPr>
              <a:t> </a:t>
            </a:r>
          </a:p>
          <a:p>
            <a:pPr algn="ctr">
              <a:spcBef>
                <a:spcPct val="50000"/>
              </a:spcBef>
            </a:pPr>
            <a:r>
              <a:rPr lang="en-US" b="1">
                <a:latin typeface="Times New Roman" pitchFamily="18" charset="0"/>
              </a:rPr>
              <a:t>The Japanese expert read the section titled                             </a:t>
            </a:r>
            <a:r>
              <a:rPr lang="en-US" b="1">
                <a:solidFill>
                  <a:schemeClr val="accent2"/>
                </a:solidFill>
                <a:latin typeface="Times New Roman" pitchFamily="18" charset="0"/>
              </a:rPr>
              <a:t>Hirohito and Tojo in Japan</a:t>
            </a:r>
          </a:p>
          <a:p>
            <a:pPr algn="ctr">
              <a:spcBef>
                <a:spcPct val="50000"/>
              </a:spcBef>
            </a:pPr>
            <a:r>
              <a:rPr lang="en-US" sz="1300" b="1">
                <a:latin typeface="Times New Roman" pitchFamily="18" charset="0"/>
              </a:rPr>
              <a:t>Add one example of a charismatic leader who contributed to the rise of ultranationalism and add this new information to the right-hand side of your handout</a:t>
            </a:r>
          </a:p>
        </p:txBody>
      </p:sp>
      <p:sp>
        <p:nvSpPr>
          <p:cNvPr id="13319" name="Text Box 7"/>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Charismatic Leaders</a:t>
            </a:r>
          </a:p>
        </p:txBody>
      </p:sp>
      <p:sp>
        <p:nvSpPr>
          <p:cNvPr id="13320" name="Text Box 8"/>
          <p:cNvSpPr txBox="1">
            <a:spLocks noChangeArrowheads="1"/>
          </p:cNvSpPr>
          <p:nvPr/>
        </p:nvSpPr>
        <p:spPr bwMode="auto">
          <a:xfrm>
            <a:off x="6019800" y="2895600"/>
            <a:ext cx="29718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Take out your chart  </a:t>
            </a:r>
            <a:r>
              <a:rPr lang="en-US" b="1">
                <a:solidFill>
                  <a:schemeClr val="accent2"/>
                </a:solidFill>
                <a:latin typeface="Times New Roman" pitchFamily="18" charset="0"/>
              </a:rPr>
              <a:t>Factors That Can Contribute to the Development of Ultranationalism  </a:t>
            </a:r>
            <a:endParaRPr lang="en-US" b="1">
              <a:latin typeface="Times New Roman" pitchFamily="18" charset="0"/>
            </a:endParaRPr>
          </a:p>
        </p:txBody>
      </p:sp>
      <p:pic>
        <p:nvPicPr>
          <p:cNvPr id="13321" name="Picture 9"/>
          <p:cNvPicPr>
            <a:picLocks noChangeAspect="1" noChangeArrowheads="1"/>
          </p:cNvPicPr>
          <p:nvPr/>
        </p:nvPicPr>
        <p:blipFill>
          <a:blip r:embed="rId3" cstate="print"/>
          <a:srcRect/>
          <a:stretch>
            <a:fillRect/>
          </a:stretch>
        </p:blipFill>
        <p:spPr bwMode="auto">
          <a:xfrm>
            <a:off x="3048000" y="838200"/>
            <a:ext cx="2849563"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 to="" calcmode="lin" valueType="num">
                                      <p:cBhvr>
                                        <p:cTn id="10" dur="1" fill="hold"/>
                                        <p:tgtEl>
                                          <p:spTgt spid="1331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to="" calcmode="lin" valueType="num">
                                      <p:cBhvr>
                                        <p:cTn id="15" dur="1" fill="hold"/>
                                        <p:tgtEl>
                                          <p:spTgt spid="1331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 to="" calcmode="lin" valueType="num">
                                      <p:cBhvr>
                                        <p:cTn id="20" dur="1" fill="hold"/>
                                        <p:tgtEl>
                                          <p:spTgt spid="1331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3316">
                                            <p:txEl>
                                              <p:pRg st="0" end="0"/>
                                            </p:txEl>
                                          </p:spTgt>
                                        </p:tgtEl>
                                        <p:attrNameLst>
                                          <p:attrName>style.visibility</p:attrName>
                                        </p:attrNameLst>
                                      </p:cBhvr>
                                      <p:to>
                                        <p:strVal val="visible"/>
                                      </p:to>
                                    </p:set>
                                    <p:anim to="" calcmode="lin" valueType="num">
                                      <p:cBhvr>
                                        <p:cTn id="25" dur="1" fill="hold"/>
                                        <p:tgtEl>
                                          <p:spTgt spid="13316">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3319"/>
                                        </p:tgtEl>
                                        <p:attrNameLst>
                                          <p:attrName>style.visibility</p:attrName>
                                        </p:attrNameLst>
                                      </p:cBhvr>
                                      <p:to>
                                        <p:strVal val="visible"/>
                                      </p:to>
                                    </p:set>
                                    <p:anim to="" calcmode="lin" valueType="num">
                                      <p:cBhvr>
                                        <p:cTn id="28" dur="1" fill="hold"/>
                                        <p:tgtEl>
                                          <p:spTgt spid="1331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6">
                                            <p:txEl>
                                              <p:pRg st="2" end="2"/>
                                            </p:txEl>
                                          </p:spTgt>
                                        </p:tgtEl>
                                        <p:attrNameLst>
                                          <p:attrName>style.visibility</p:attrName>
                                        </p:attrNameLst>
                                      </p:cBhvr>
                                      <p:to>
                                        <p:strVal val="visible"/>
                                      </p:to>
                                    </p:set>
                                    <p:anim to="" calcmode="lin" valueType="num">
                                      <p:cBhvr>
                                        <p:cTn id="33" dur="1" fill="hold"/>
                                        <p:tgtEl>
                                          <p:spTgt spid="13316">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3320">
                                            <p:txEl>
                                              <p:pRg st="0" end="0"/>
                                            </p:txEl>
                                          </p:spTgt>
                                        </p:tgtEl>
                                        <p:attrNameLst>
                                          <p:attrName>style.visibility</p:attrName>
                                        </p:attrNameLst>
                                      </p:cBhvr>
                                      <p:to>
                                        <p:strVal val="visible"/>
                                      </p:to>
                                    </p:set>
                                    <p:anim to="" calcmode="lin" valueType="num">
                                      <p:cBhvr>
                                        <p:cTn id="38" dur="1" fill="hold"/>
                                        <p:tgtEl>
                                          <p:spTgt spid="13320">
                                            <p:txEl>
                                              <p:pRg st="0" end="0"/>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13321"/>
                                        </p:tgtEl>
                                        <p:attrNameLst>
                                          <p:attrName>style.visibility</p:attrName>
                                        </p:attrNameLst>
                                      </p:cBhvr>
                                      <p:to>
                                        <p:strVal val="visible"/>
                                      </p:to>
                                    </p:set>
                                    <p:anim to="" calcmode="lin" valueType="num">
                                      <p:cBhvr>
                                        <p:cTn id="41" dur="1" fill="hold"/>
                                        <p:tgtEl>
                                          <p:spTgt spid="13321"/>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3318">
                                            <p:txEl>
                                              <p:pRg st="0" end="0"/>
                                            </p:txEl>
                                          </p:spTgt>
                                        </p:tgtEl>
                                        <p:attrNameLst>
                                          <p:attrName>style.visibility</p:attrName>
                                        </p:attrNameLst>
                                      </p:cBhvr>
                                      <p:to>
                                        <p:strVal val="visible"/>
                                      </p:to>
                                    </p:set>
                                    <p:anim to="" calcmode="lin" valueType="num">
                                      <p:cBhvr>
                                        <p:cTn id="46" dur="1" fill="hold"/>
                                        <p:tgtEl>
                                          <p:spTgt spid="13318">
                                            <p:txEl>
                                              <p:pRg st="0" end="0"/>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13318">
                                            <p:txEl>
                                              <p:pRg st="1" end="1"/>
                                            </p:txEl>
                                          </p:spTgt>
                                        </p:tgtEl>
                                        <p:attrNameLst>
                                          <p:attrName>style.visibility</p:attrName>
                                        </p:attrNameLst>
                                      </p:cBhvr>
                                      <p:to>
                                        <p:strVal val="visible"/>
                                      </p:to>
                                    </p:set>
                                    <p:anim to="" calcmode="lin" valueType="num">
                                      <p:cBhvr>
                                        <p:cTn id="51" dur="1" fill="hold"/>
                                        <p:tgtEl>
                                          <p:spTgt spid="13318">
                                            <p:txEl>
                                              <p:pRg st="1" end="1"/>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13318">
                                            <p:txEl>
                                              <p:pRg st="2" end="2"/>
                                            </p:txEl>
                                          </p:spTgt>
                                        </p:tgtEl>
                                        <p:attrNameLst>
                                          <p:attrName>style.visibility</p:attrName>
                                        </p:attrNameLst>
                                      </p:cBhvr>
                                      <p:to>
                                        <p:strVal val="visible"/>
                                      </p:to>
                                    </p:set>
                                    <p:anim to="" calcmode="lin" valueType="num">
                                      <p:cBhvr>
                                        <p:cTn id="54" dur="1" fill="hold"/>
                                        <p:tgtEl>
                                          <p:spTgt spid="13318">
                                            <p:txEl>
                                              <p:pRg st="2" end="2"/>
                                            </p:txEl>
                                          </p:spTgt>
                                        </p:tgtEl>
                                        <p:attrNameLst>
                                          <p:attrName/>
                                        </p:attrNameLst>
                                      </p:cBhvr>
                                    </p:anim>
                                  </p:childTnLst>
                                </p:cTn>
                              </p:par>
                              <p:par>
                                <p:cTn id="55" presetID="24" presetClass="entr" presetSubtype="0" fill="hold" nodeType="withEffect">
                                  <p:stCondLst>
                                    <p:cond delay="0"/>
                                  </p:stCondLst>
                                  <p:childTnLst>
                                    <p:set>
                                      <p:cBhvr>
                                        <p:cTn id="56" dur="1" fill="hold">
                                          <p:stCondLst>
                                            <p:cond delay="0"/>
                                          </p:stCondLst>
                                        </p:cTn>
                                        <p:tgtEl>
                                          <p:spTgt spid="13318">
                                            <p:txEl>
                                              <p:pRg st="3" end="3"/>
                                            </p:txEl>
                                          </p:spTgt>
                                        </p:tgtEl>
                                        <p:attrNameLst>
                                          <p:attrName>style.visibility</p:attrName>
                                        </p:attrNameLst>
                                      </p:cBhvr>
                                      <p:to>
                                        <p:strVal val="visible"/>
                                      </p:to>
                                    </p:set>
                                    <p:anim to="" calcmode="lin" valueType="num">
                                      <p:cBhvr>
                                        <p:cTn id="57" dur="1" fill="hold"/>
                                        <p:tgtEl>
                                          <p:spTgt spid="1331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swaztika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5602" name="Picture 2" descr="dove"/>
          <p:cNvPicPr>
            <a:picLocks noChangeAspect="1" noChangeArrowheads="1"/>
          </p:cNvPicPr>
          <p:nvPr/>
        </p:nvPicPr>
        <p:blipFill>
          <a:blip r:embed="rId3" cstate="print"/>
          <a:srcRect/>
          <a:stretch>
            <a:fillRect/>
          </a:stretch>
        </p:blipFill>
        <p:spPr bwMode="auto">
          <a:xfrm>
            <a:off x="4208463" y="609600"/>
            <a:ext cx="4859337" cy="5638800"/>
          </a:xfrm>
          <a:prstGeom prst="rect">
            <a:avLst/>
          </a:prstGeom>
          <a:noFill/>
          <a:ln w="9525">
            <a:noFill/>
            <a:miter lim="800000"/>
            <a:headEnd/>
            <a:tailEnd/>
          </a:ln>
        </p:spPr>
      </p:pic>
      <p:sp>
        <p:nvSpPr>
          <p:cNvPr id="25603" name="Rectangle 3"/>
          <p:cNvSpPr>
            <a:spLocks noChangeArrowheads="1"/>
          </p:cNvSpPr>
          <p:nvPr/>
        </p:nvSpPr>
        <p:spPr bwMode="auto">
          <a:xfrm>
            <a:off x="0" y="2830513"/>
            <a:ext cx="4038600" cy="3113087"/>
          </a:xfrm>
          <a:prstGeom prst="rect">
            <a:avLst/>
          </a:prstGeom>
          <a:noFill/>
          <a:ln w="9525">
            <a:noFill/>
            <a:miter lim="800000"/>
            <a:headEnd/>
            <a:tailEnd/>
          </a:ln>
        </p:spPr>
        <p:txBody>
          <a:bodyPr anchor="ctr">
            <a:spAutoFit/>
          </a:bodyPr>
          <a:lstStyle/>
          <a:p>
            <a:pPr algn="ctr"/>
            <a:r>
              <a:rPr lang="en-US" b="1">
                <a:latin typeface="Times New Roman" pitchFamily="18" charset="0"/>
              </a:rPr>
              <a:t>This poster from the mid-1930’s makes a direct Christological comparison.  Just as a dove descended on Christ when he was baptized by John the Baptist, so what looks to be an eagle hovers against the light of heaven over an idealized Hitler. The text:                     "Long live Germany!." </a:t>
            </a:r>
          </a:p>
          <a:p>
            <a:pPr algn="ctr"/>
            <a:endParaRPr lang="en-US" b="1">
              <a:latin typeface="Times New Roman" pitchFamily="18" charset="0"/>
            </a:endParaRPr>
          </a:p>
          <a:p>
            <a:pPr algn="ctr"/>
            <a:r>
              <a:rPr lang="en-US" b="1">
                <a:latin typeface="Times New Roman" pitchFamily="18" charset="0"/>
              </a:rPr>
              <a:t>What is significant about this similarity?</a:t>
            </a:r>
          </a:p>
        </p:txBody>
      </p:sp>
      <p:sp>
        <p:nvSpPr>
          <p:cNvPr id="25606" name="Text Box 6"/>
          <p:cNvSpPr txBox="1">
            <a:spLocks noChangeArrowheads="1"/>
          </p:cNvSpPr>
          <p:nvPr/>
        </p:nvSpPr>
        <p:spPr bwMode="auto">
          <a:xfrm>
            <a:off x="457200" y="1219200"/>
            <a:ext cx="3048000" cy="10541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this poster.  </a:t>
            </a:r>
          </a:p>
          <a:p>
            <a:pPr algn="ctr">
              <a:spcBef>
                <a:spcPct val="50000"/>
              </a:spcBef>
            </a:pPr>
            <a:r>
              <a:rPr lang="en-US" b="1">
                <a:latin typeface="Times New Roman" pitchFamily="18" charset="0"/>
              </a:rPr>
              <a:t>Is there anything that strikes you as charismatic?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 to="" calcmode="lin" valueType="num">
                                      <p:cBhvr>
                                        <p:cTn id="7" dur="1" fill="hold"/>
                                        <p:tgtEl>
                                          <p:spTgt spid="2560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 to="" calcmode="lin" valueType="num">
                                      <p:cBhvr>
                                        <p:cTn id="10" dur="1" fill="hold"/>
                                        <p:tgtEl>
                                          <p:spTgt spid="2560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 to="" calcmode="lin" valueType="num">
                                      <p:cBhvr>
                                        <p:cTn id="13" dur="1" fill="hold"/>
                                        <p:tgtEl>
                                          <p:spTgt spid="2560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 to="" calcmode="lin" valueType="num">
                                      <p:cBhvr>
                                        <p:cTn id="18" dur="1" fill="hold"/>
                                        <p:tgtEl>
                                          <p:spTgt spid="2560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 to="" calcmode="lin" valueType="num">
                                      <p:cBhvr>
                                        <p:cTn id="23" dur="1" fill="hold"/>
                                        <p:tgtEl>
                                          <p:spTgt spid="256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5943600" y="1828800"/>
            <a:ext cx="2667000" cy="17414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Hitler’s charismatic rise to power…</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Double Headed Eagle             </a:t>
            </a:r>
            <a:r>
              <a:rPr lang="en-US" sz="800" b="1">
                <a:latin typeface="Times New Roman" pitchFamily="18" charset="0"/>
              </a:rPr>
              <a:t>86 minutes</a:t>
            </a:r>
            <a:r>
              <a:rPr lang="en-US"/>
              <a:t> </a:t>
            </a:r>
          </a:p>
        </p:txBody>
      </p:sp>
      <p:pic>
        <p:nvPicPr>
          <p:cNvPr id="14340" name="Picture 4" descr="954">
            <a:hlinkClick r:id="rId3"/>
          </p:cNvPr>
          <p:cNvPicPr>
            <a:picLocks noChangeAspect="1" noChangeArrowheads="1"/>
          </p:cNvPicPr>
          <p:nvPr/>
        </p:nvPicPr>
        <p:blipFill>
          <a:blip r:embed="rId4" cstate="print"/>
          <a:srcRect/>
          <a:stretch>
            <a:fillRect/>
          </a:stretch>
        </p:blipFill>
        <p:spPr bwMode="auto">
          <a:xfrm>
            <a:off x="914400" y="990600"/>
            <a:ext cx="2987675"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to="" calcmode="lin" valueType="num">
                                      <p:cBhvr>
                                        <p:cTn id="7" dur="1" fill="hold"/>
                                        <p:tgtEl>
                                          <p:spTgt spid="1433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 to="" calcmode="lin" valueType="num">
                                      <p:cBhvr>
                                        <p:cTn id="10" dur="1" fill="hold"/>
                                        <p:tgtEl>
                                          <p:spTgt spid="14339">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 to="" calcmode="lin" valueType="num">
                                      <p:cBhvr>
                                        <p:cTn id="13" dur="1" fill="hold"/>
                                        <p:tgtEl>
                                          <p:spTgt spid="1433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0"/>
                                        </p:tgtEl>
                                        <p:attrNameLst>
                                          <p:attrName>style.visibility</p:attrName>
                                        </p:attrNameLst>
                                      </p:cBhvr>
                                      <p:to>
                                        <p:strVal val="visible"/>
                                      </p:to>
                                    </p:set>
                                    <p:anim to="" calcmode="lin" valueType="num">
                                      <p:cBhvr>
                                        <p:cTn id="16"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tal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228600" y="1143000"/>
            <a:ext cx="5286375" cy="5638800"/>
          </a:xfrm>
          <a:prstGeom prst="rect">
            <a:avLst/>
          </a:prstGeom>
          <a:noFill/>
          <a:ln w="9525">
            <a:noFill/>
            <a:miter lim="800000"/>
            <a:headEnd/>
            <a:tailEnd/>
          </a:ln>
        </p:spPr>
      </p:pic>
      <p:sp>
        <p:nvSpPr>
          <p:cNvPr id="6150" name="Text Box 6"/>
          <p:cNvSpPr txBox="1">
            <a:spLocks noChangeArrowheads="1"/>
          </p:cNvSpPr>
          <p:nvPr/>
        </p:nvSpPr>
        <p:spPr bwMode="auto">
          <a:xfrm>
            <a:off x="2362200" y="5638800"/>
            <a:ext cx="31242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on page 130 Read the introduction and complete all of the questions on page 131</a:t>
            </a:r>
          </a:p>
        </p:txBody>
      </p:sp>
      <p:sp>
        <p:nvSpPr>
          <p:cNvPr id="6151" name="Text Box 7"/>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Nationalism and Ultranationalism</a:t>
            </a:r>
          </a:p>
        </p:txBody>
      </p:sp>
      <p:sp>
        <p:nvSpPr>
          <p:cNvPr id="6152" name="Text Box 8"/>
          <p:cNvSpPr txBox="1">
            <a:spLocks noChangeArrowheads="1"/>
          </p:cNvSpPr>
          <p:nvPr/>
        </p:nvSpPr>
        <p:spPr bwMode="auto">
          <a:xfrm>
            <a:off x="5867400" y="1714500"/>
            <a:ext cx="2971800" cy="3116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map, including the legend</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does SSR stand for?</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The </a:t>
            </a:r>
            <a:r>
              <a:rPr lang="en-US" b="1" i="1">
                <a:latin typeface="Times New Roman" pitchFamily="18" charset="0"/>
              </a:rPr>
              <a:t>SSR countries</a:t>
            </a:r>
            <a:r>
              <a:rPr lang="en-US" b="1">
                <a:latin typeface="Times New Roman" pitchFamily="18" charset="0"/>
              </a:rPr>
              <a:t> were countries that were directly controlled by Russian dictator Joseph Stalin</a:t>
            </a:r>
          </a:p>
        </p:txBody>
      </p:sp>
      <p:sp>
        <p:nvSpPr>
          <p:cNvPr id="6153" name="Text Box 9"/>
          <p:cNvSpPr txBox="1">
            <a:spLocks noChangeArrowheads="1"/>
          </p:cNvSpPr>
          <p:nvPr/>
        </p:nvSpPr>
        <p:spPr bwMode="auto">
          <a:xfrm>
            <a:off x="5638800" y="5410200"/>
            <a:ext cx="3352800" cy="7794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key terms</a:t>
            </a:r>
          </a:p>
          <a:p>
            <a:pPr algn="ctr">
              <a:spcBef>
                <a:spcPct val="50000"/>
              </a:spcBef>
            </a:pPr>
            <a:r>
              <a:rPr lang="en-US" b="1">
                <a:latin typeface="Times New Roman" pitchFamily="18" charset="0"/>
              </a:rPr>
              <a:t>Do you know what they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to="" calcmode="lin" valueType="num">
                                      <p:cBhvr>
                                        <p:cTn id="7" dur="1" fill="hold"/>
                                        <p:tgtEl>
                                          <p:spTgt spid="614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2">
                                            <p:txEl>
                                              <p:pRg st="0" end="0"/>
                                            </p:txEl>
                                          </p:spTgt>
                                        </p:tgtEl>
                                        <p:attrNameLst>
                                          <p:attrName>style.visibility</p:attrName>
                                        </p:attrNameLst>
                                      </p:cBhvr>
                                      <p:to>
                                        <p:strVal val="visible"/>
                                      </p:to>
                                    </p:set>
                                    <p:anim to="" calcmode="lin" valueType="num">
                                      <p:cBhvr>
                                        <p:cTn id="13" dur="1" fill="hold"/>
                                        <p:tgtEl>
                                          <p:spTgt spid="615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152">
                                            <p:txEl>
                                              <p:pRg st="2" end="2"/>
                                            </p:txEl>
                                          </p:spTgt>
                                        </p:tgtEl>
                                        <p:attrNameLst>
                                          <p:attrName>style.visibility</p:attrName>
                                        </p:attrNameLst>
                                      </p:cBhvr>
                                      <p:to>
                                        <p:strVal val="visible"/>
                                      </p:to>
                                    </p:set>
                                    <p:anim to="" calcmode="lin" valueType="num">
                                      <p:cBhvr>
                                        <p:cTn id="18" dur="1" fill="hold"/>
                                        <p:tgtEl>
                                          <p:spTgt spid="6152">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152">
                                            <p:txEl>
                                              <p:pRg st="4" end="4"/>
                                            </p:txEl>
                                          </p:spTgt>
                                        </p:tgtEl>
                                        <p:attrNameLst>
                                          <p:attrName>style.visibility</p:attrName>
                                        </p:attrNameLst>
                                      </p:cBhvr>
                                      <p:to>
                                        <p:strVal val="visible"/>
                                      </p:to>
                                    </p:set>
                                    <p:anim to="" calcmode="lin" valueType="num">
                                      <p:cBhvr>
                                        <p:cTn id="23" dur="1" fill="hold"/>
                                        <p:tgtEl>
                                          <p:spTgt spid="6152">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to="" calcmode="lin" valueType="num">
                                      <p:cBhvr>
                                        <p:cTn id="28" dur="1" fill="hold"/>
                                        <p:tgtEl>
                                          <p:spTgt spid="6150"/>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151">
                                            <p:txEl>
                                              <p:pRg st="0" end="0"/>
                                            </p:txEl>
                                          </p:spTgt>
                                        </p:tgtEl>
                                        <p:attrNameLst>
                                          <p:attrName>style.visibility</p:attrName>
                                        </p:attrNameLst>
                                      </p:cBhvr>
                                      <p:to>
                                        <p:strVal val="visible"/>
                                      </p:to>
                                    </p:set>
                                    <p:anim to="" calcmode="lin" valueType="num">
                                      <p:cBhvr>
                                        <p:cTn id="31" dur="1" fill="hold"/>
                                        <p:tgtEl>
                                          <p:spTgt spid="6151">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153"/>
                                        </p:tgtEl>
                                        <p:attrNameLst>
                                          <p:attrName>style.visibility</p:attrName>
                                        </p:attrNameLst>
                                      </p:cBhvr>
                                      <p:to>
                                        <p:strVal val="visible"/>
                                      </p:to>
                                    </p:set>
                                    <p:anim to="" calcmode="lin" valueType="num">
                                      <p:cBhvr>
                                        <p:cTn id="36" dur="1" fill="hold"/>
                                        <p:tgtEl>
                                          <p:spTgt spid="61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descr="Fig06-14.jpg"/>
          <p:cNvPicPr>
            <a:picLocks noChangeAspect="1" noChangeArrowheads="1"/>
          </p:cNvPicPr>
          <p:nvPr/>
        </p:nvPicPr>
        <p:blipFill>
          <a:blip r:embed="rId2" cstate="print">
            <a:lum bright="70000" contrast="-70000"/>
          </a:blip>
          <a:srcRect/>
          <a:stretch>
            <a:fillRect/>
          </a:stretch>
        </p:blipFill>
        <p:spPr bwMode="auto">
          <a:xfrm>
            <a:off x="0" y="44450"/>
            <a:ext cx="9144000" cy="6769100"/>
          </a:xfrm>
          <a:prstGeom prst="rect">
            <a:avLst/>
          </a:prstGeom>
          <a:noFill/>
          <a:ln w="9525">
            <a:noFill/>
            <a:miter lim="800000"/>
            <a:headEnd/>
            <a:tailEnd/>
          </a:ln>
        </p:spPr>
      </p:pic>
      <p:sp>
        <p:nvSpPr>
          <p:cNvPr id="16387" name="Text Box 3"/>
          <p:cNvSpPr txBox="1">
            <a:spLocks noChangeArrowheads="1"/>
          </p:cNvSpPr>
          <p:nvPr/>
        </p:nvSpPr>
        <p:spPr bwMode="auto">
          <a:xfrm>
            <a:off x="838200" y="4981575"/>
            <a:ext cx="37338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your handout is complete, decide which of these three factors is most significant in the development of ultranationalism</a:t>
            </a:r>
          </a:p>
        </p:txBody>
      </p:sp>
      <p:sp>
        <p:nvSpPr>
          <p:cNvPr id="16390" name="Text Box 6"/>
          <p:cNvSpPr txBox="1">
            <a:spLocks noChangeArrowheads="1"/>
          </p:cNvSpPr>
          <p:nvPr/>
        </p:nvSpPr>
        <p:spPr bwMode="auto">
          <a:xfrm>
            <a:off x="304800" y="990600"/>
            <a:ext cx="4876800" cy="380365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Read the introduction on page 139</a:t>
            </a:r>
          </a:p>
          <a:p>
            <a:pPr algn="ctr">
              <a:spcBef>
                <a:spcPct val="50000"/>
              </a:spcBef>
            </a:pPr>
            <a:r>
              <a:rPr lang="en-US" b="1" dirty="0">
                <a:latin typeface="Times New Roman" pitchFamily="18" charset="0"/>
              </a:rPr>
              <a:t>The </a:t>
            </a:r>
            <a:r>
              <a:rPr lang="en-US" b="1" dirty="0">
                <a:solidFill>
                  <a:schemeClr val="accent2"/>
                </a:solidFill>
                <a:latin typeface="Times New Roman" pitchFamily="18" charset="0"/>
              </a:rPr>
              <a:t>German</a:t>
            </a:r>
            <a:r>
              <a:rPr lang="en-US" b="1" dirty="0">
                <a:latin typeface="Times New Roman" pitchFamily="18" charset="0"/>
              </a:rPr>
              <a:t> expert will read the rest of page 139 and the </a:t>
            </a:r>
            <a:r>
              <a:rPr lang="en-US" b="1" dirty="0">
                <a:solidFill>
                  <a:schemeClr val="accent2"/>
                </a:solidFill>
                <a:latin typeface="Times New Roman" pitchFamily="18" charset="0"/>
              </a:rPr>
              <a:t>Japanese</a:t>
            </a:r>
            <a:r>
              <a:rPr lang="en-US" b="1" dirty="0">
                <a:latin typeface="Times New Roman" pitchFamily="18" charset="0"/>
              </a:rPr>
              <a:t> expert will read all of page 140</a:t>
            </a:r>
          </a:p>
          <a:p>
            <a:pPr algn="ctr">
              <a:spcBef>
                <a:spcPct val="50000"/>
              </a:spcBef>
            </a:pPr>
            <a:r>
              <a:rPr lang="en-US" b="1" dirty="0">
                <a:latin typeface="Times New Roman" pitchFamily="18" charset="0"/>
              </a:rPr>
              <a:t>Read all the margin features!</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Add one example each of instilling </a:t>
            </a:r>
            <a:r>
              <a:rPr lang="en-US" b="1" dirty="0" err="1">
                <a:latin typeface="Times New Roman" pitchFamily="18" charset="0"/>
              </a:rPr>
              <a:t>ultranationalistic</a:t>
            </a:r>
            <a:r>
              <a:rPr lang="en-US" b="1" dirty="0">
                <a:latin typeface="Times New Roman" pitchFamily="18" charset="0"/>
              </a:rPr>
              <a:t> values to </a:t>
            </a:r>
            <a:r>
              <a:rPr lang="en-US" b="1" dirty="0" smtClean="0">
                <a:latin typeface="Times New Roman" pitchFamily="18" charset="0"/>
              </a:rPr>
              <a:t>the </a:t>
            </a:r>
            <a:r>
              <a:rPr lang="en-US" b="1" dirty="0">
                <a:latin typeface="Times New Roman" pitchFamily="18" charset="0"/>
              </a:rPr>
              <a:t>bottom of your handout</a:t>
            </a:r>
          </a:p>
          <a:p>
            <a:pPr algn="ctr">
              <a:spcBef>
                <a:spcPct val="50000"/>
              </a:spcBef>
            </a:pPr>
            <a:r>
              <a:rPr lang="en-US" b="1" dirty="0">
                <a:solidFill>
                  <a:schemeClr val="accent2"/>
                </a:solidFill>
                <a:latin typeface="Times New Roman" pitchFamily="18" charset="0"/>
              </a:rPr>
              <a:t>Factors That Can Contribute to the Development of Ultranationalism  </a:t>
            </a:r>
            <a:endParaRPr lang="en-US" b="1" dirty="0">
              <a:latin typeface="Times New Roman" pitchFamily="18" charset="0"/>
            </a:endParaRPr>
          </a:p>
        </p:txBody>
      </p:sp>
      <p:sp>
        <p:nvSpPr>
          <p:cNvPr id="16392" name="Text Box 8"/>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Instilling Ultranationalist Values</a:t>
            </a:r>
          </a:p>
        </p:txBody>
      </p:sp>
      <p:pic>
        <p:nvPicPr>
          <p:cNvPr id="16393" name="Picture 9"/>
          <p:cNvPicPr>
            <a:picLocks noChangeAspect="1" noChangeArrowheads="1"/>
          </p:cNvPicPr>
          <p:nvPr/>
        </p:nvPicPr>
        <p:blipFill>
          <a:blip r:embed="rId3" cstate="print"/>
          <a:srcRect/>
          <a:stretch>
            <a:fillRect/>
          </a:stretch>
        </p:blipFill>
        <p:spPr bwMode="auto">
          <a:xfrm>
            <a:off x="5456238" y="1219200"/>
            <a:ext cx="3228975" cy="3886200"/>
          </a:xfrm>
          <a:prstGeom prst="rect">
            <a:avLst/>
          </a:prstGeom>
          <a:noFill/>
          <a:ln w="9525">
            <a:noFill/>
            <a:miter lim="800000"/>
            <a:headEnd/>
            <a:tailEnd/>
          </a:ln>
        </p:spPr>
      </p:pic>
      <p:sp>
        <p:nvSpPr>
          <p:cNvPr id="16394" name="Text Box 10"/>
          <p:cNvSpPr txBox="1">
            <a:spLocks noChangeArrowheads="1"/>
          </p:cNvSpPr>
          <p:nvPr/>
        </p:nvSpPr>
        <p:spPr bwMode="auto">
          <a:xfrm>
            <a:off x="5029200" y="5638800"/>
            <a:ext cx="35814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you are finished, complete the </a:t>
            </a:r>
            <a:r>
              <a:rPr lang="en-US" b="1" i="1">
                <a:latin typeface="Times New Roman" pitchFamily="18" charset="0"/>
              </a:rPr>
              <a:t>Activity </a:t>
            </a:r>
            <a:r>
              <a:rPr lang="en-US" b="1">
                <a:latin typeface="Times New Roman" pitchFamily="18" charset="0"/>
              </a:rPr>
              <a:t>on page 139 with your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to="" calcmode="lin" valueType="num">
                                      <p:cBhvr>
                                        <p:cTn id="7" dur="1" fill="hold"/>
                                        <p:tgtEl>
                                          <p:spTgt spid="1639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95"/>
                                        </p:tgtEl>
                                        <p:attrNameLst>
                                          <p:attrName>style.visibility</p:attrName>
                                        </p:attrNameLst>
                                      </p:cBhvr>
                                      <p:to>
                                        <p:strVal val="visible"/>
                                      </p:to>
                                    </p:set>
                                    <p:anim to="" calcmode="lin" valueType="num">
                                      <p:cBhvr>
                                        <p:cTn id="10" dur="1" fill="hold"/>
                                        <p:tgtEl>
                                          <p:spTgt spid="163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6392"/>
                                        </p:tgtEl>
                                        <p:attrNameLst>
                                          <p:attrName>style.visibility</p:attrName>
                                        </p:attrNameLst>
                                      </p:cBhvr>
                                      <p:to>
                                        <p:strVal val="visible"/>
                                      </p:to>
                                    </p:set>
                                    <p:anim to="" calcmode="lin" valueType="num">
                                      <p:cBhvr>
                                        <p:cTn id="13" dur="1" fill="hold"/>
                                        <p:tgtEl>
                                          <p:spTgt spid="1639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6390">
                                            <p:txEl>
                                              <p:pRg st="1" end="1"/>
                                            </p:txEl>
                                          </p:spTgt>
                                        </p:tgtEl>
                                        <p:attrNameLst>
                                          <p:attrName>style.visibility</p:attrName>
                                        </p:attrNameLst>
                                      </p:cBhvr>
                                      <p:to>
                                        <p:strVal val="visible"/>
                                      </p:to>
                                    </p:set>
                                    <p:anim to="" calcmode="lin" valueType="num">
                                      <p:cBhvr>
                                        <p:cTn id="18" dur="1" fill="hold"/>
                                        <p:tgtEl>
                                          <p:spTgt spid="16390">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90">
                                            <p:txEl>
                                              <p:pRg st="2" end="2"/>
                                            </p:txEl>
                                          </p:spTgt>
                                        </p:tgtEl>
                                        <p:attrNameLst>
                                          <p:attrName>style.visibility</p:attrName>
                                        </p:attrNameLst>
                                      </p:cBhvr>
                                      <p:to>
                                        <p:strVal val="visible"/>
                                      </p:to>
                                    </p:set>
                                    <p:anim to="" calcmode="lin" valueType="num">
                                      <p:cBhvr>
                                        <p:cTn id="21" dur="1" fill="hold"/>
                                        <p:tgtEl>
                                          <p:spTgt spid="16390">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6390">
                                            <p:txEl>
                                              <p:pRg st="4" end="4"/>
                                            </p:txEl>
                                          </p:spTgt>
                                        </p:tgtEl>
                                        <p:attrNameLst>
                                          <p:attrName>style.visibility</p:attrName>
                                        </p:attrNameLst>
                                      </p:cBhvr>
                                      <p:to>
                                        <p:strVal val="visible"/>
                                      </p:to>
                                    </p:set>
                                    <p:anim to="" calcmode="lin" valueType="num">
                                      <p:cBhvr>
                                        <p:cTn id="26" dur="1" fill="hold"/>
                                        <p:tgtEl>
                                          <p:spTgt spid="16390">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6390">
                                            <p:txEl>
                                              <p:pRg st="5" end="5"/>
                                            </p:txEl>
                                          </p:spTgt>
                                        </p:tgtEl>
                                        <p:attrNameLst>
                                          <p:attrName>style.visibility</p:attrName>
                                        </p:attrNameLst>
                                      </p:cBhvr>
                                      <p:to>
                                        <p:strVal val="visible"/>
                                      </p:to>
                                    </p:set>
                                    <p:anim to="" calcmode="lin" valueType="num">
                                      <p:cBhvr>
                                        <p:cTn id="29" dur="1" fill="hold"/>
                                        <p:tgtEl>
                                          <p:spTgt spid="16390">
                                            <p:txEl>
                                              <p:pRg st="5" end="5"/>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6393"/>
                                        </p:tgtEl>
                                        <p:attrNameLst>
                                          <p:attrName>style.visibility</p:attrName>
                                        </p:attrNameLst>
                                      </p:cBhvr>
                                      <p:to>
                                        <p:strVal val="visible"/>
                                      </p:to>
                                    </p:set>
                                    <p:anim to="" calcmode="lin" valueType="num">
                                      <p:cBhvr>
                                        <p:cTn id="32" dur="1" fill="hold"/>
                                        <p:tgtEl>
                                          <p:spTgt spid="16393"/>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6387">
                                            <p:txEl>
                                              <p:pRg st="0" end="0"/>
                                            </p:txEl>
                                          </p:spTgt>
                                        </p:tgtEl>
                                        <p:attrNameLst>
                                          <p:attrName>style.visibility</p:attrName>
                                        </p:attrNameLst>
                                      </p:cBhvr>
                                      <p:to>
                                        <p:strVal val="visible"/>
                                      </p:to>
                                    </p:set>
                                    <p:anim to="" calcmode="lin" valueType="num">
                                      <p:cBhvr>
                                        <p:cTn id="37" dur="1" fill="hold"/>
                                        <p:tgtEl>
                                          <p:spTgt spid="16387">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6394">
                                            <p:txEl>
                                              <p:pRg st="0" end="0"/>
                                            </p:txEl>
                                          </p:spTgt>
                                        </p:tgtEl>
                                        <p:attrNameLst>
                                          <p:attrName>style.visibility</p:attrName>
                                        </p:attrNameLst>
                                      </p:cBhvr>
                                      <p:to>
                                        <p:strVal val="visible"/>
                                      </p:to>
                                    </p:set>
                                    <p:anim to="" calcmode="lin" valueType="num">
                                      <p:cBhvr>
                                        <p:cTn id="42" dur="1" fill="hold"/>
                                        <p:tgtEl>
                                          <p:spTgt spid="1639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wastika"/>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8" name="Rectangle 6"/>
          <p:cNvSpPr>
            <a:spLocks noChangeArrowheads="1"/>
          </p:cNvSpPr>
          <p:nvPr/>
        </p:nvSpPr>
        <p:spPr bwMode="auto">
          <a:xfrm>
            <a:off x="0" y="136525"/>
            <a:ext cx="9144000" cy="641350"/>
          </a:xfrm>
          <a:prstGeom prst="rect">
            <a:avLst/>
          </a:prstGeom>
          <a:noFill/>
          <a:ln w="9525">
            <a:noFill/>
            <a:miter lim="800000"/>
            <a:headEnd/>
            <a:tailEnd/>
          </a:ln>
        </p:spPr>
        <p:txBody>
          <a:bodyPr anchor="ctr">
            <a:spAutoFit/>
          </a:bodyPr>
          <a:lstStyle/>
          <a:p>
            <a:pPr algn="ctr"/>
            <a:r>
              <a:rPr lang="en-US" sz="3600" b="1">
                <a:solidFill>
                  <a:schemeClr val="accent2"/>
                </a:solidFill>
                <a:latin typeface="Times New Roman" pitchFamily="18" charset="0"/>
              </a:rPr>
              <a:t>Germany &amp; The Great Depression</a:t>
            </a:r>
          </a:p>
        </p:txBody>
      </p:sp>
      <p:pic>
        <p:nvPicPr>
          <p:cNvPr id="18442" name="Picture 10" descr="Fig06-09.jpg"/>
          <p:cNvPicPr>
            <a:picLocks noChangeAspect="1" noChangeArrowheads="1"/>
          </p:cNvPicPr>
          <p:nvPr/>
        </p:nvPicPr>
        <p:blipFill>
          <a:blip r:embed="rId3" cstate="print"/>
          <a:srcRect/>
          <a:stretch>
            <a:fillRect/>
          </a:stretch>
        </p:blipFill>
        <p:spPr bwMode="auto">
          <a:xfrm>
            <a:off x="685800" y="1371600"/>
            <a:ext cx="2560638" cy="3929063"/>
          </a:xfrm>
          <a:prstGeom prst="rect">
            <a:avLst/>
          </a:prstGeom>
          <a:noFill/>
          <a:ln w="9525">
            <a:noFill/>
            <a:miter lim="800000"/>
            <a:headEnd/>
            <a:tailEnd/>
          </a:ln>
        </p:spPr>
      </p:pic>
      <p:pic>
        <p:nvPicPr>
          <p:cNvPr id="18443" name="Picture 11" descr="Fig06-10.jpg"/>
          <p:cNvPicPr>
            <a:picLocks noChangeAspect="1" noChangeArrowheads="1"/>
          </p:cNvPicPr>
          <p:nvPr/>
        </p:nvPicPr>
        <p:blipFill>
          <a:blip r:embed="rId4" cstate="print"/>
          <a:srcRect/>
          <a:stretch>
            <a:fillRect/>
          </a:stretch>
        </p:blipFill>
        <p:spPr bwMode="auto">
          <a:xfrm>
            <a:off x="4191000" y="1371600"/>
            <a:ext cx="4381500" cy="1952625"/>
          </a:xfrm>
          <a:prstGeom prst="rect">
            <a:avLst/>
          </a:prstGeom>
          <a:noFill/>
          <a:ln w="9525">
            <a:noFill/>
            <a:miter lim="800000"/>
            <a:headEnd/>
            <a:tailEnd/>
          </a:ln>
        </p:spPr>
      </p:pic>
      <p:sp>
        <p:nvSpPr>
          <p:cNvPr id="18444" name="Text Box 12"/>
          <p:cNvSpPr txBox="1">
            <a:spLocks noChangeArrowheads="1"/>
          </p:cNvSpPr>
          <p:nvPr/>
        </p:nvSpPr>
        <p:spPr bwMode="auto">
          <a:xfrm>
            <a:off x="4114800" y="3505200"/>
            <a:ext cx="4572000" cy="2841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Figures 6-9 and 6-10 and their captions on page 136</a:t>
            </a:r>
            <a:r>
              <a:rPr lang="en-US"/>
              <a:t> </a:t>
            </a:r>
          </a:p>
          <a:p>
            <a:pPr algn="ctr">
              <a:spcBef>
                <a:spcPct val="50000"/>
              </a:spcBef>
            </a:pPr>
            <a:r>
              <a:rPr lang="en-US" b="1">
                <a:solidFill>
                  <a:schemeClr val="accent2"/>
                </a:solidFill>
                <a:latin typeface="Times New Roman" pitchFamily="18" charset="0"/>
              </a:rPr>
              <a:t>What might happen in Fort Saskatchewan if people were losing their jobs and homes?</a:t>
            </a:r>
          </a:p>
          <a:p>
            <a:pPr algn="ctr">
              <a:spcBef>
                <a:spcPct val="50000"/>
              </a:spcBef>
            </a:pPr>
            <a:r>
              <a:rPr lang="en-US" b="1">
                <a:solidFill>
                  <a:schemeClr val="accent2"/>
                </a:solidFill>
                <a:latin typeface="Times New Roman" pitchFamily="18" charset="0"/>
              </a:rPr>
              <a:t>What if the price of a loaf of bread rose from $2.00 to $6 million in six years?</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Respond to the </a:t>
            </a:r>
            <a:r>
              <a:rPr lang="en-US" b="1" i="1">
                <a:latin typeface="Times New Roman" pitchFamily="18" charset="0"/>
              </a:rPr>
              <a:t>Activity</a:t>
            </a:r>
            <a:r>
              <a:rPr lang="en-US" b="1">
                <a:latin typeface="Times New Roman" pitchFamily="18" charset="0"/>
              </a:rPr>
              <a:t> on page 136</a:t>
            </a:r>
          </a:p>
        </p:txBody>
      </p:sp>
      <p:sp>
        <p:nvSpPr>
          <p:cNvPr id="18445" name="Text Box 13"/>
          <p:cNvSpPr txBox="1">
            <a:spLocks noChangeArrowheads="1"/>
          </p:cNvSpPr>
          <p:nvPr/>
        </p:nvSpPr>
        <p:spPr bwMode="auto">
          <a:xfrm>
            <a:off x="-76200" y="5791200"/>
            <a:ext cx="4114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Recall,</a:t>
            </a:r>
            <a:r>
              <a:rPr lang="en-US" b="1">
                <a:latin typeface="Times New Roman" pitchFamily="18" charset="0"/>
              </a:rPr>
              <a:t> </a:t>
            </a:r>
            <a:r>
              <a:rPr lang="en-US" b="1" i="1">
                <a:latin typeface="Times New Roman" pitchFamily="18" charset="0"/>
              </a:rPr>
              <a:t>Reflect, Respond</a:t>
            </a:r>
            <a:r>
              <a:rPr lang="en-US" b="1">
                <a:latin typeface="Times New Roman" pitchFamily="18" charset="0"/>
              </a:rPr>
              <a:t> on page 140 when you are finished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 to="" calcmode="lin" valueType="num">
                                      <p:cBhvr>
                                        <p:cTn id="10" dur="1" fill="hold"/>
                                        <p:tgtEl>
                                          <p:spTgt spid="1843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42"/>
                                        </p:tgtEl>
                                        <p:attrNameLst>
                                          <p:attrName>style.visibility</p:attrName>
                                        </p:attrNameLst>
                                      </p:cBhvr>
                                      <p:to>
                                        <p:strVal val="visible"/>
                                      </p:to>
                                    </p:set>
                                    <p:anim to="" calcmode="lin" valueType="num">
                                      <p:cBhvr>
                                        <p:cTn id="13" dur="1" fill="hold"/>
                                        <p:tgtEl>
                                          <p:spTgt spid="1844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8443"/>
                                        </p:tgtEl>
                                        <p:attrNameLst>
                                          <p:attrName>style.visibility</p:attrName>
                                        </p:attrNameLst>
                                      </p:cBhvr>
                                      <p:to>
                                        <p:strVal val="visible"/>
                                      </p:to>
                                    </p:set>
                                    <p:anim to="" calcmode="lin" valueType="num">
                                      <p:cBhvr>
                                        <p:cTn id="16" dur="1" fill="hold"/>
                                        <p:tgtEl>
                                          <p:spTgt spid="18443"/>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8444">
                                            <p:txEl>
                                              <p:pRg st="0" end="0"/>
                                            </p:txEl>
                                          </p:spTgt>
                                        </p:tgtEl>
                                        <p:attrNameLst>
                                          <p:attrName>style.visibility</p:attrName>
                                        </p:attrNameLst>
                                      </p:cBhvr>
                                      <p:to>
                                        <p:strVal val="visible"/>
                                      </p:to>
                                    </p:set>
                                    <p:anim to="" calcmode="lin" valueType="num">
                                      <p:cBhvr>
                                        <p:cTn id="19" dur="1" fill="hold"/>
                                        <p:tgtEl>
                                          <p:spTgt spid="18444">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8444">
                                            <p:txEl>
                                              <p:pRg st="1" end="1"/>
                                            </p:txEl>
                                          </p:spTgt>
                                        </p:tgtEl>
                                        <p:attrNameLst>
                                          <p:attrName>style.visibility</p:attrName>
                                        </p:attrNameLst>
                                      </p:cBhvr>
                                      <p:to>
                                        <p:strVal val="visible"/>
                                      </p:to>
                                    </p:set>
                                    <p:anim to="" calcmode="lin" valueType="num">
                                      <p:cBhvr>
                                        <p:cTn id="24" dur="1" fill="hold"/>
                                        <p:tgtEl>
                                          <p:spTgt spid="18444">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8444">
                                            <p:txEl>
                                              <p:pRg st="2" end="2"/>
                                            </p:txEl>
                                          </p:spTgt>
                                        </p:tgtEl>
                                        <p:attrNameLst>
                                          <p:attrName>style.visibility</p:attrName>
                                        </p:attrNameLst>
                                      </p:cBhvr>
                                      <p:to>
                                        <p:strVal val="visible"/>
                                      </p:to>
                                    </p:set>
                                    <p:anim to="" calcmode="lin" valueType="num">
                                      <p:cBhvr>
                                        <p:cTn id="29" dur="1" fill="hold"/>
                                        <p:tgtEl>
                                          <p:spTgt spid="18444">
                                            <p:txEl>
                                              <p:pRg st="2" end="2"/>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444">
                                            <p:txEl>
                                              <p:pRg st="4" end="4"/>
                                            </p:txEl>
                                          </p:spTgt>
                                        </p:tgtEl>
                                        <p:attrNameLst>
                                          <p:attrName>style.visibility</p:attrName>
                                        </p:attrNameLst>
                                      </p:cBhvr>
                                      <p:to>
                                        <p:strVal val="visible"/>
                                      </p:to>
                                    </p:set>
                                    <p:anim to="" calcmode="lin" valueType="num">
                                      <p:cBhvr>
                                        <p:cTn id="34" dur="1" fill="hold"/>
                                        <p:tgtEl>
                                          <p:spTgt spid="18444">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8445">
                                            <p:txEl>
                                              <p:pRg st="0" end="0"/>
                                            </p:txEl>
                                          </p:spTgt>
                                        </p:tgtEl>
                                        <p:attrNameLst>
                                          <p:attrName>style.visibility</p:attrName>
                                        </p:attrNameLst>
                                      </p:cBhvr>
                                      <p:to>
                                        <p:strVal val="visible"/>
                                      </p:to>
                                    </p:set>
                                    <p:anim to="" calcmode="lin" valueType="num">
                                      <p:cBhvr>
                                        <p:cTn id="39" dur="1" fill="hold"/>
                                        <p:tgtEl>
                                          <p:spTgt spid="1844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exit%203"/>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a:stretch>
            <a:fillRect/>
          </a:stretch>
        </p:blipFill>
        <p:spPr bwMode="auto">
          <a:xfrm>
            <a:off x="881063" y="2514600"/>
            <a:ext cx="7729537" cy="3082925"/>
          </a:xfrm>
          <a:prstGeom prst="rect">
            <a:avLst/>
          </a:prstGeom>
          <a:noFill/>
          <a:ln w="9525">
            <a:noFill/>
            <a:miter lim="800000"/>
            <a:headEnd/>
            <a:tailEnd/>
          </a:ln>
        </p:spPr>
      </p:pic>
      <p:sp>
        <p:nvSpPr>
          <p:cNvPr id="31749" name="Rectangle 5"/>
          <p:cNvSpPr>
            <a:spLocks noChangeArrowheads="1"/>
          </p:cNvSpPr>
          <p:nvPr/>
        </p:nvSpPr>
        <p:spPr bwMode="auto">
          <a:xfrm>
            <a:off x="457200" y="76200"/>
            <a:ext cx="8229600" cy="715963"/>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Before You Leave Today…</a:t>
            </a:r>
          </a:p>
        </p:txBody>
      </p:sp>
      <p:sp>
        <p:nvSpPr>
          <p:cNvPr id="31750" name="Text Box 6"/>
          <p:cNvSpPr txBox="1">
            <a:spLocks noChangeArrowheads="1"/>
          </p:cNvSpPr>
          <p:nvPr/>
        </p:nvSpPr>
        <p:spPr bwMode="auto">
          <a:xfrm>
            <a:off x="0" y="14478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You will need to complete and hand in the following: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 to="" calcmode="lin" valueType="num">
                                      <p:cBhvr>
                                        <p:cTn id="7" dur="1" fill="hold"/>
                                        <p:tgtEl>
                                          <p:spTgt spid="3174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2"/>
                                        </p:tgtEl>
                                        <p:attrNameLst>
                                          <p:attrName>style.visibility</p:attrName>
                                        </p:attrNameLst>
                                      </p:cBhvr>
                                      <p:to>
                                        <p:strVal val="visible"/>
                                      </p:to>
                                    </p:set>
                                    <p:anim to="" calcmode="lin" valueType="num">
                                      <p:cBhvr>
                                        <p:cTn id="10" dur="1" fill="hold"/>
                                        <p:tgtEl>
                                          <p:spTgt spid="317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xEl>
                                              <p:pRg st="0" end="0"/>
                                            </p:txEl>
                                          </p:spTgt>
                                        </p:tgtEl>
                                        <p:attrNameLst>
                                          <p:attrName>style.visibility</p:attrName>
                                        </p:attrNameLst>
                                      </p:cBhvr>
                                      <p:to>
                                        <p:strVal val="visible"/>
                                      </p:to>
                                    </p:set>
                                    <p:anim to="" calcmode="lin" valueType="num">
                                      <p:cBhvr>
                                        <p:cTn id="13" dur="1" fill="hold"/>
                                        <p:tgtEl>
                                          <p:spTgt spid="31750">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 to="" calcmode="lin" valueType="num">
                                      <p:cBhvr>
                                        <p:cTn id="18"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And Finally…</a:t>
            </a:r>
          </a:p>
        </p:txBody>
      </p:sp>
      <p:sp>
        <p:nvSpPr>
          <p:cNvPr id="2048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 to="" calcmode="lin" valueType="num">
                                      <p:cBhvr>
                                        <p:cTn id="10" dur="1" fill="hold"/>
                                        <p:tgtEl>
                                          <p:spTgt spid="2048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anim to="" calcmode="lin" valueType="num">
                                      <p:cBhvr>
                                        <p:cTn id="13" dur="1" fill="hold"/>
                                        <p:tgtEl>
                                          <p:spTgt spid="204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Martin Niemoeller.jpg"/>
          <p:cNvPicPr>
            <a:picLocks noChangeAspect="1" noChangeArrowheads="1"/>
          </p:cNvPicPr>
          <p:nvPr/>
        </p:nvPicPr>
        <p:blipFill>
          <a:blip r:embed="rId2" cstate="print">
            <a:lum bright="66000" contrast="-70000"/>
            <a:grayscl/>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234950"/>
            <a:ext cx="9144000" cy="3667125"/>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First they came for the communists, and I did not speak out - because I was not a communist; </a:t>
            </a:r>
          </a:p>
          <a:p>
            <a:pPr algn="ctr">
              <a:spcBef>
                <a:spcPct val="50000"/>
              </a:spcBef>
            </a:pPr>
            <a:r>
              <a:rPr lang="en-US" b="1">
                <a:solidFill>
                  <a:schemeClr val="accent2"/>
                </a:solidFill>
                <a:latin typeface="Times New Roman" pitchFamily="18" charset="0"/>
              </a:rPr>
              <a:t>Then they came for the Jews, and I did not speak out - because I was not a Jew;</a:t>
            </a:r>
            <a:r>
              <a:rPr lang="en-US" b="1">
                <a:solidFill>
                  <a:schemeClr val="accent2"/>
                </a:solidFill>
              </a:rPr>
              <a:t> </a:t>
            </a:r>
            <a:endParaRPr lang="en-US" sz="16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Then they came for the trade unionists, and I did not speak out - because I was not a trade unionist; </a:t>
            </a:r>
          </a:p>
          <a:p>
            <a:pPr algn="ctr">
              <a:spcBef>
                <a:spcPct val="50000"/>
              </a:spcBef>
            </a:pPr>
            <a:r>
              <a:rPr lang="en-US" b="1">
                <a:solidFill>
                  <a:schemeClr val="accent2"/>
                </a:solidFill>
                <a:latin typeface="Times New Roman" pitchFamily="18" charset="0"/>
              </a:rPr>
              <a:t>Then they came for the Catholics, and I did not speak out - because I was not a Catholic;</a:t>
            </a:r>
            <a:endParaRPr lang="en-US" sz="1600" b="1">
              <a:solidFill>
                <a:schemeClr val="accent2"/>
              </a:solidFill>
              <a:latin typeface="Times New Roman" pitchFamily="18" charset="0"/>
            </a:endParaRPr>
          </a:p>
          <a:p>
            <a:pPr algn="ctr">
              <a:spcBef>
                <a:spcPct val="50000"/>
              </a:spcBef>
            </a:pPr>
            <a:r>
              <a:rPr lang="en-US"/>
              <a:t> </a:t>
            </a:r>
            <a:r>
              <a:rPr lang="en-US" sz="1600" b="1">
                <a:solidFill>
                  <a:schemeClr val="accent2"/>
                </a:solidFill>
                <a:latin typeface="Times New Roman" pitchFamily="18" charset="0"/>
              </a:rPr>
              <a:t>Then they came for me - and by that time, no one was left to speak up. </a:t>
            </a:r>
            <a:br>
              <a:rPr lang="en-US" sz="1600" b="1">
                <a:solidFill>
                  <a:schemeClr val="accent2"/>
                </a:solidFill>
                <a:latin typeface="Times New Roman" pitchFamily="18" charset="0"/>
              </a:rPr>
            </a:br>
            <a:endParaRPr lang="en-US" sz="800" b="1">
              <a:solidFill>
                <a:schemeClr val="accent2"/>
              </a:solidFill>
              <a:latin typeface="Times New Roman" pitchFamily="18" charset="0"/>
            </a:endParaRPr>
          </a:p>
          <a:p>
            <a:pPr algn="ctr">
              <a:spcBef>
                <a:spcPct val="50000"/>
              </a:spcBef>
            </a:pPr>
            <a:r>
              <a:rPr lang="en-US" sz="1000" b="1">
                <a:solidFill>
                  <a:schemeClr val="accent2"/>
                </a:solidFill>
                <a:latin typeface="Times New Roman" pitchFamily="18" charset="0"/>
              </a:rPr>
              <a:t>(Understanding Nationalism – Page 141)</a:t>
            </a:r>
          </a:p>
          <a:p>
            <a:pPr algn="ctr">
              <a:spcBef>
                <a:spcPct val="50000"/>
              </a:spcBef>
            </a:pPr>
            <a:r>
              <a:rPr lang="en-US" b="1">
                <a:latin typeface="Times New Roman" pitchFamily="18" charset="0"/>
              </a:rPr>
              <a:t>Authored by Martin Neimoeller, a German Lutheran pastor and anti-Nazi activist who spent eight years in a German concentration camp. </a:t>
            </a:r>
          </a:p>
          <a:p>
            <a:pPr algn="ctr">
              <a:spcBef>
                <a:spcPct val="50000"/>
              </a:spcBef>
            </a:pPr>
            <a:r>
              <a:rPr lang="en-US" b="1">
                <a:latin typeface="Times New Roman" pitchFamily="18" charset="0"/>
              </a:rPr>
              <a:t>He wrote this to explain why some people did not take action against the Nazi regime during the 1930’s and 1940’s</a:t>
            </a:r>
          </a:p>
        </p:txBody>
      </p:sp>
      <p:sp>
        <p:nvSpPr>
          <p:cNvPr id="30724" name="Text Box 4"/>
          <p:cNvSpPr txBox="1">
            <a:spLocks noChangeArrowheads="1"/>
          </p:cNvSpPr>
          <p:nvPr/>
        </p:nvSpPr>
        <p:spPr bwMode="auto">
          <a:xfrm>
            <a:off x="0" y="4114800"/>
            <a:ext cx="9144000" cy="2566988"/>
          </a:xfrm>
          <a:prstGeom prst="rect">
            <a:avLst/>
          </a:prstGeom>
          <a:noFill/>
          <a:ln w="9525">
            <a:noFill/>
            <a:miter lim="800000"/>
            <a:headEnd/>
            <a:tailEnd/>
          </a:ln>
        </p:spPr>
        <p:txBody>
          <a:bodyPr>
            <a:spAutoFit/>
          </a:bodyPr>
          <a:lstStyle/>
          <a:p>
            <a:pPr algn="ctr">
              <a:spcBef>
                <a:spcPct val="50000"/>
              </a:spcBef>
            </a:pPr>
            <a:r>
              <a:rPr lang="en-US" b="1">
                <a:solidFill>
                  <a:srgbClr val="FF3300"/>
                </a:solidFill>
                <a:latin typeface="Times New Roman" pitchFamily="18" charset="0"/>
              </a:rPr>
              <a:t>What is Neimoeller saying about why some people failed to take action?</a:t>
            </a:r>
          </a:p>
          <a:p>
            <a:pPr algn="ctr">
              <a:spcBef>
                <a:spcPct val="50000"/>
              </a:spcBef>
            </a:pPr>
            <a:r>
              <a:rPr lang="en-US" b="1">
                <a:solidFill>
                  <a:srgbClr val="FF3300"/>
                </a:solidFill>
                <a:latin typeface="Times New Roman" pitchFamily="18" charset="0"/>
              </a:rPr>
              <a:t>Does Neimoeller sound critical or not?  What makes you say this?</a:t>
            </a:r>
          </a:p>
          <a:p>
            <a:pPr algn="ctr">
              <a:spcBef>
                <a:spcPct val="50000"/>
              </a:spcBef>
            </a:pPr>
            <a:r>
              <a:rPr lang="en-US" b="1">
                <a:solidFill>
                  <a:srgbClr val="FF3300"/>
                </a:solidFill>
                <a:latin typeface="Times New Roman" pitchFamily="18" charset="0"/>
              </a:rPr>
              <a:t>Why might people have failed to speak up?  In a similar situation, would you?</a:t>
            </a:r>
          </a:p>
          <a:p>
            <a:pPr algn="ctr">
              <a:spcBef>
                <a:spcPct val="50000"/>
              </a:spcBef>
            </a:pPr>
            <a:r>
              <a:rPr lang="en-US" b="1">
                <a:solidFill>
                  <a:srgbClr val="FF3300"/>
                </a:solidFill>
                <a:latin typeface="Times New Roman" pitchFamily="18" charset="0"/>
              </a:rPr>
              <a:t>How might people who failed to take action have felt when they became aware of the Holocaust?</a:t>
            </a:r>
          </a:p>
          <a:p>
            <a:pPr algn="ctr">
              <a:spcBef>
                <a:spcPct val="50000"/>
              </a:spcBef>
            </a:pPr>
            <a:r>
              <a:rPr lang="en-US" b="1">
                <a:solidFill>
                  <a:srgbClr val="FF3300"/>
                </a:solidFill>
                <a:latin typeface="Times New Roman" pitchFamily="18" charset="0"/>
              </a:rPr>
              <a:t>What does this poem tell you about the importance of recognizing and guaranteeing the human rights of all peoples?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 to="" calcmode="lin" valueType="num">
                                      <p:cBhvr>
                                        <p:cTn id="10" dur="1" fill="hold"/>
                                        <p:tgtEl>
                                          <p:spTgt spid="3072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to="" calcmode="lin" valueType="num">
                                      <p:cBhvr>
                                        <p:cTn id="13" dur="1" fill="hold"/>
                                        <p:tgtEl>
                                          <p:spTgt spid="30723">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23">
                                            <p:txEl>
                                              <p:pRg st="2" end="2"/>
                                            </p:txEl>
                                          </p:spTgt>
                                        </p:tgtEl>
                                        <p:attrNameLst>
                                          <p:attrName>style.visibility</p:attrName>
                                        </p:attrNameLst>
                                      </p:cBhvr>
                                      <p:to>
                                        <p:strVal val="visible"/>
                                      </p:to>
                                    </p:set>
                                    <p:anim to="" calcmode="lin" valueType="num">
                                      <p:cBhvr>
                                        <p:cTn id="16" dur="1" fill="hold"/>
                                        <p:tgtEl>
                                          <p:spTgt spid="30723">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to="" calcmode="lin" valueType="num">
                                      <p:cBhvr>
                                        <p:cTn id="19" dur="1" fill="hold"/>
                                        <p:tgtEl>
                                          <p:spTgt spid="30723">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 to="" calcmode="lin" valueType="num">
                                      <p:cBhvr>
                                        <p:cTn id="22" dur="1" fill="hold"/>
                                        <p:tgtEl>
                                          <p:spTgt spid="3072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to="" calcmode="lin" valueType="num">
                                      <p:cBhvr>
                                        <p:cTn id="25" dur="1" fill="hold"/>
                                        <p:tgtEl>
                                          <p:spTgt spid="3072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23">
                                            <p:txEl>
                                              <p:pRg st="6" end="6"/>
                                            </p:txEl>
                                          </p:spTgt>
                                        </p:tgtEl>
                                        <p:attrNameLst>
                                          <p:attrName>style.visibility</p:attrName>
                                        </p:attrNameLst>
                                      </p:cBhvr>
                                      <p:to>
                                        <p:strVal val="visible"/>
                                      </p:to>
                                    </p:set>
                                    <p:anim to="" calcmode="lin" valueType="num">
                                      <p:cBhvr>
                                        <p:cTn id="30" dur="1" fill="hold"/>
                                        <p:tgtEl>
                                          <p:spTgt spid="3072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anim to="" calcmode="lin" valueType="num">
                                      <p:cBhvr>
                                        <p:cTn id="35" dur="1" fill="hold"/>
                                        <p:tgtEl>
                                          <p:spTgt spid="30723">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0724">
                                            <p:txEl>
                                              <p:pRg st="0" end="0"/>
                                            </p:txEl>
                                          </p:spTgt>
                                        </p:tgtEl>
                                        <p:attrNameLst>
                                          <p:attrName>style.visibility</p:attrName>
                                        </p:attrNameLst>
                                      </p:cBhvr>
                                      <p:to>
                                        <p:strVal val="visible"/>
                                      </p:to>
                                    </p:set>
                                    <p:anim to="" calcmode="lin" valueType="num">
                                      <p:cBhvr>
                                        <p:cTn id="40" dur="1" fill="hold"/>
                                        <p:tgtEl>
                                          <p:spTgt spid="30724">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30724">
                                            <p:txEl>
                                              <p:pRg st="1" end="1"/>
                                            </p:txEl>
                                          </p:spTgt>
                                        </p:tgtEl>
                                        <p:attrNameLst>
                                          <p:attrName>style.visibility</p:attrName>
                                        </p:attrNameLst>
                                      </p:cBhvr>
                                      <p:to>
                                        <p:strVal val="visible"/>
                                      </p:to>
                                    </p:set>
                                    <p:anim to="" calcmode="lin" valueType="num">
                                      <p:cBhvr>
                                        <p:cTn id="45" dur="1" fill="hold"/>
                                        <p:tgtEl>
                                          <p:spTgt spid="30724">
                                            <p:txEl>
                                              <p:pRg st="1" end="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30724">
                                            <p:txEl>
                                              <p:pRg st="2" end="2"/>
                                            </p:txEl>
                                          </p:spTgt>
                                        </p:tgtEl>
                                        <p:attrNameLst>
                                          <p:attrName>style.visibility</p:attrName>
                                        </p:attrNameLst>
                                      </p:cBhvr>
                                      <p:to>
                                        <p:strVal val="visible"/>
                                      </p:to>
                                    </p:set>
                                    <p:anim to="" calcmode="lin" valueType="num">
                                      <p:cBhvr>
                                        <p:cTn id="50" dur="1" fill="hold"/>
                                        <p:tgtEl>
                                          <p:spTgt spid="30724">
                                            <p:txEl>
                                              <p:pRg st="2" end="2"/>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30724">
                                            <p:txEl>
                                              <p:pRg st="3" end="3"/>
                                            </p:txEl>
                                          </p:spTgt>
                                        </p:tgtEl>
                                        <p:attrNameLst>
                                          <p:attrName>style.visibility</p:attrName>
                                        </p:attrNameLst>
                                      </p:cBhvr>
                                      <p:to>
                                        <p:strVal val="visible"/>
                                      </p:to>
                                    </p:set>
                                    <p:anim to="" calcmode="lin" valueType="num">
                                      <p:cBhvr>
                                        <p:cTn id="55" dur="1" fill="hold"/>
                                        <p:tgtEl>
                                          <p:spTgt spid="30724">
                                            <p:txEl>
                                              <p:pRg st="3" end="3"/>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30724">
                                            <p:txEl>
                                              <p:pRg st="4" end="4"/>
                                            </p:txEl>
                                          </p:spTgt>
                                        </p:tgtEl>
                                        <p:attrNameLst>
                                          <p:attrName>style.visibility</p:attrName>
                                        </p:attrNameLst>
                                      </p:cBhvr>
                                      <p:to>
                                        <p:strVal val="visible"/>
                                      </p:to>
                                    </p:set>
                                    <p:anim to="" calcmode="lin" valueType="num">
                                      <p:cBhvr>
                                        <p:cTn id="60" dur="1" fill="hold"/>
                                        <p:tgtEl>
                                          <p:spTgt spid="3072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wastika"/>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7891" name="Picture 3" descr="Buchenwald01"/>
          <p:cNvPicPr>
            <a:picLocks noChangeAspect="1" noChangeArrowheads="1"/>
          </p:cNvPicPr>
          <p:nvPr/>
        </p:nvPicPr>
        <p:blipFill>
          <a:blip r:embed="rId3" cstate="print"/>
          <a:srcRect/>
          <a:stretch>
            <a:fillRect/>
          </a:stretch>
        </p:blipFill>
        <p:spPr bwMode="auto">
          <a:xfrm>
            <a:off x="3276600" y="304800"/>
            <a:ext cx="3429000" cy="3619500"/>
          </a:xfrm>
          <a:prstGeom prst="rect">
            <a:avLst/>
          </a:prstGeom>
          <a:noFill/>
          <a:ln w="9525">
            <a:noFill/>
            <a:miter lim="800000"/>
            <a:headEnd/>
            <a:tailEnd/>
          </a:ln>
        </p:spPr>
      </p:pic>
      <p:pic>
        <p:nvPicPr>
          <p:cNvPr id="37892" name="Picture 4" descr="BuchenwaldCorpses"/>
          <p:cNvPicPr>
            <a:picLocks noChangeAspect="1" noChangeArrowheads="1"/>
          </p:cNvPicPr>
          <p:nvPr/>
        </p:nvPicPr>
        <p:blipFill>
          <a:blip r:embed="rId4" cstate="print"/>
          <a:srcRect/>
          <a:stretch>
            <a:fillRect/>
          </a:stretch>
        </p:blipFill>
        <p:spPr bwMode="auto">
          <a:xfrm>
            <a:off x="4495800" y="4038600"/>
            <a:ext cx="3810000" cy="2676525"/>
          </a:xfrm>
          <a:prstGeom prst="rect">
            <a:avLst/>
          </a:prstGeom>
          <a:noFill/>
          <a:ln w="9525">
            <a:noFill/>
            <a:miter lim="800000"/>
            <a:headEnd/>
            <a:tailEnd/>
          </a:ln>
        </p:spPr>
      </p:pic>
      <p:pic>
        <p:nvPicPr>
          <p:cNvPr id="37893" name="Picture 5" descr="BuchenwaldApril16"/>
          <p:cNvPicPr>
            <a:picLocks noChangeAspect="1" noChangeArrowheads="1"/>
          </p:cNvPicPr>
          <p:nvPr/>
        </p:nvPicPr>
        <p:blipFill>
          <a:blip r:embed="rId5" cstate="print">
            <a:lum bright="20000"/>
          </a:blip>
          <a:srcRect/>
          <a:stretch>
            <a:fillRect/>
          </a:stretch>
        </p:blipFill>
        <p:spPr bwMode="auto">
          <a:xfrm>
            <a:off x="381000" y="4017963"/>
            <a:ext cx="3429000" cy="2687637"/>
          </a:xfrm>
          <a:prstGeom prst="rect">
            <a:avLst/>
          </a:prstGeom>
          <a:noFill/>
          <a:ln w="9525">
            <a:noFill/>
            <a:miter lim="800000"/>
            <a:headEnd/>
            <a:tailEnd/>
          </a:ln>
        </p:spPr>
      </p:pic>
      <p:sp>
        <p:nvSpPr>
          <p:cNvPr id="37894" name="Rectangle 6"/>
          <p:cNvSpPr>
            <a:spLocks noChangeArrowheads="1"/>
          </p:cNvSpPr>
          <p:nvPr/>
        </p:nvSpPr>
        <p:spPr bwMode="auto">
          <a:xfrm>
            <a:off x="0" y="136525"/>
            <a:ext cx="9144000" cy="641350"/>
          </a:xfrm>
          <a:prstGeom prst="rect">
            <a:avLst/>
          </a:prstGeom>
          <a:noFill/>
          <a:ln w="9525">
            <a:noFill/>
            <a:miter lim="800000"/>
            <a:headEnd/>
            <a:tailEnd/>
          </a:ln>
        </p:spPr>
        <p:txBody>
          <a:bodyPr anchor="ctr">
            <a:spAutoFit/>
          </a:bodyPr>
          <a:lstStyle/>
          <a:p>
            <a:pPr algn="ctr"/>
            <a:r>
              <a:rPr lang="en-US" sz="3600" b="1">
                <a:solidFill>
                  <a:schemeClr val="accent2"/>
                </a:solidFill>
                <a:latin typeface="Times New Roman" pitchFamily="18" charset="0"/>
              </a:rPr>
              <a:t>German Civilians Tour Buchenwald Camp </a:t>
            </a:r>
          </a:p>
        </p:txBody>
      </p:sp>
      <p:sp>
        <p:nvSpPr>
          <p:cNvPr id="37895" name="Rectangle 7"/>
          <p:cNvSpPr>
            <a:spLocks noChangeArrowheads="1"/>
          </p:cNvSpPr>
          <p:nvPr/>
        </p:nvSpPr>
        <p:spPr bwMode="auto">
          <a:xfrm>
            <a:off x="304800" y="914400"/>
            <a:ext cx="2667000" cy="2289175"/>
          </a:xfrm>
          <a:prstGeom prst="rect">
            <a:avLst/>
          </a:prstGeom>
          <a:noFill/>
          <a:ln w="9525">
            <a:noFill/>
            <a:miter lim="800000"/>
            <a:headEnd/>
            <a:tailEnd/>
          </a:ln>
        </p:spPr>
        <p:txBody>
          <a:bodyPr anchor="ctr">
            <a:spAutoFit/>
          </a:bodyPr>
          <a:lstStyle/>
          <a:p>
            <a:pPr algn="ctr"/>
            <a:r>
              <a:rPr lang="en-US" b="1">
                <a:latin typeface="Times New Roman" pitchFamily="18" charset="0"/>
              </a:rPr>
              <a:t>After the Buchenwald concentration camp was liberated in April, 1945, the German civilians from the nearby town of Weimar were brought to see the evidence of Nazi atrocities.</a:t>
            </a:r>
          </a:p>
        </p:txBody>
      </p:sp>
      <p:sp>
        <p:nvSpPr>
          <p:cNvPr id="37896" name="Rectangle 8"/>
          <p:cNvSpPr>
            <a:spLocks noChangeArrowheads="1"/>
          </p:cNvSpPr>
          <p:nvPr/>
        </p:nvSpPr>
        <p:spPr bwMode="auto">
          <a:xfrm>
            <a:off x="6781800" y="1979613"/>
            <a:ext cx="2286000" cy="915987"/>
          </a:xfrm>
          <a:prstGeom prst="rect">
            <a:avLst/>
          </a:prstGeom>
          <a:noFill/>
          <a:ln w="9525">
            <a:noFill/>
            <a:miter lim="800000"/>
            <a:headEnd/>
            <a:tailEnd/>
          </a:ln>
        </p:spPr>
        <p:txBody>
          <a:bodyPr anchor="ctr">
            <a:spAutoFit/>
          </a:bodyPr>
          <a:lstStyle/>
          <a:p>
            <a:pPr algn="ctr"/>
            <a:r>
              <a:rPr lang="en-US" b="1">
                <a:latin typeface="Times New Roman" pitchFamily="18" charset="0"/>
              </a:rPr>
              <a:t>Failure to act is only one response to ultranationalism…</a:t>
            </a:r>
          </a:p>
        </p:txBody>
      </p:sp>
      <p:sp>
        <p:nvSpPr>
          <p:cNvPr id="37897" name="Rectangle 9"/>
          <p:cNvSpPr>
            <a:spLocks noChangeArrowheads="1"/>
          </p:cNvSpPr>
          <p:nvPr/>
        </p:nvSpPr>
        <p:spPr bwMode="auto">
          <a:xfrm>
            <a:off x="533400" y="3397250"/>
            <a:ext cx="2133600" cy="641350"/>
          </a:xfrm>
          <a:prstGeom prst="rect">
            <a:avLst/>
          </a:prstGeom>
          <a:noFill/>
          <a:ln w="9525">
            <a:noFill/>
            <a:miter lim="800000"/>
            <a:headEnd/>
            <a:tailEnd/>
          </a:ln>
        </p:spPr>
        <p:txBody>
          <a:bodyPr anchor="ctr">
            <a:spAutoFit/>
          </a:bodyPr>
          <a:lstStyle/>
          <a:p>
            <a:pPr algn="ctr"/>
            <a:r>
              <a:rPr lang="en-US" b="1">
                <a:latin typeface="Times New Roman" pitchFamily="18" charset="0"/>
              </a:rPr>
              <a:t>This is only a part of what they saw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 to="" calcmode="lin" valueType="num">
                                      <p:cBhvr>
                                        <p:cTn id="7" dur="1" fill="hold"/>
                                        <p:tgtEl>
                                          <p:spTgt spid="3789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7">
                                            <p:txEl>
                                              <p:pRg st="0" end="0"/>
                                            </p:txEl>
                                          </p:spTgt>
                                        </p:tgtEl>
                                        <p:attrNameLst>
                                          <p:attrName>style.visibility</p:attrName>
                                        </p:attrNameLst>
                                      </p:cBhvr>
                                      <p:to>
                                        <p:strVal val="visible"/>
                                      </p:to>
                                    </p:set>
                                    <p:anim to="" calcmode="lin" valueType="num">
                                      <p:cBhvr>
                                        <p:cTn id="10" dur="1" fill="hold"/>
                                        <p:tgtEl>
                                          <p:spTgt spid="3789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anim to="" calcmode="lin" valueType="num">
                                      <p:cBhvr>
                                        <p:cTn id="13" dur="1" fill="hold"/>
                                        <p:tgtEl>
                                          <p:spTgt spid="3789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7894"/>
                                        </p:tgtEl>
                                        <p:attrNameLst>
                                          <p:attrName>style.visibility</p:attrName>
                                        </p:attrNameLst>
                                      </p:cBhvr>
                                      <p:to>
                                        <p:strVal val="visible"/>
                                      </p:to>
                                    </p:set>
                                    <p:anim to="" calcmode="lin" valueType="num">
                                      <p:cBhvr>
                                        <p:cTn id="18" dur="1" fill="hold"/>
                                        <p:tgtEl>
                                          <p:spTgt spid="3789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7891"/>
                                        </p:tgtEl>
                                        <p:attrNameLst>
                                          <p:attrName>style.visibility</p:attrName>
                                        </p:attrNameLst>
                                      </p:cBhvr>
                                      <p:to>
                                        <p:strVal val="visible"/>
                                      </p:to>
                                    </p:set>
                                    <p:anim to="" calcmode="lin" valueType="num">
                                      <p:cBhvr>
                                        <p:cTn id="21" dur="1" fill="hold"/>
                                        <p:tgtEl>
                                          <p:spTgt spid="37891"/>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7893"/>
                                        </p:tgtEl>
                                        <p:attrNameLst>
                                          <p:attrName>style.visibility</p:attrName>
                                        </p:attrNameLst>
                                      </p:cBhvr>
                                      <p:to>
                                        <p:strVal val="visible"/>
                                      </p:to>
                                    </p:set>
                                    <p:anim to="" calcmode="lin" valueType="num">
                                      <p:cBhvr>
                                        <p:cTn id="26" dur="1" fill="hold"/>
                                        <p:tgtEl>
                                          <p:spTgt spid="37893"/>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7892"/>
                                        </p:tgtEl>
                                        <p:attrNameLst>
                                          <p:attrName>style.visibility</p:attrName>
                                        </p:attrNameLst>
                                      </p:cBhvr>
                                      <p:to>
                                        <p:strVal val="visible"/>
                                      </p:to>
                                    </p:set>
                                    <p:anim to="" calcmode="lin" valueType="num">
                                      <p:cBhvr>
                                        <p:cTn id="31" dur="1" fill="hold"/>
                                        <p:tgtEl>
                                          <p:spTgt spid="37892"/>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7896">
                                            <p:txEl>
                                              <p:pRg st="0" end="0"/>
                                            </p:txEl>
                                          </p:spTgt>
                                        </p:tgtEl>
                                        <p:attrNameLst>
                                          <p:attrName>style.visibility</p:attrName>
                                        </p:attrNameLst>
                                      </p:cBhvr>
                                      <p:to>
                                        <p:strVal val="visible"/>
                                      </p:to>
                                    </p:set>
                                    <p:anim to="" calcmode="lin" valueType="num">
                                      <p:cBhvr>
                                        <p:cTn id="36" dur="1" fill="hold"/>
                                        <p:tgtEl>
                                          <p:spTgt spid="3789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2" name="Text Box 4"/>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Have People Responded to Ultranationalism?</a:t>
            </a:r>
          </a:p>
        </p:txBody>
      </p:sp>
      <p:sp>
        <p:nvSpPr>
          <p:cNvPr id="32773" name="Text Box 5"/>
          <p:cNvSpPr txBox="1">
            <a:spLocks noChangeArrowheads="1"/>
          </p:cNvSpPr>
          <p:nvPr/>
        </p:nvSpPr>
        <p:spPr bwMode="auto">
          <a:xfrm>
            <a:off x="0" y="4038600"/>
            <a:ext cx="9144000" cy="2438400"/>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1.</a:t>
            </a:r>
            <a:r>
              <a:rPr lang="en-US" sz="2000" b="1">
                <a:solidFill>
                  <a:schemeClr val="accent2"/>
                </a:solidFill>
                <a:latin typeface="Times New Roman" pitchFamily="18" charset="0"/>
              </a:rPr>
              <a:t>  Should people respond to ultranationalism by appeasement?</a:t>
            </a:r>
            <a:r>
              <a:rPr lang="en-US" sz="2000" b="1">
                <a:latin typeface="Times New Roman" pitchFamily="18" charset="0"/>
              </a:rPr>
              <a:t>  </a:t>
            </a:r>
            <a:r>
              <a:rPr lang="en-US" sz="1400" b="1">
                <a:latin typeface="Times New Roman" pitchFamily="18" charset="0"/>
              </a:rPr>
              <a:t>(Pages 141 – 142)</a:t>
            </a:r>
          </a:p>
          <a:p>
            <a:pPr algn="ctr">
              <a:spcBef>
                <a:spcPct val="50000"/>
              </a:spcBef>
            </a:pPr>
            <a:r>
              <a:rPr lang="en-US" sz="2000" b="1">
                <a:latin typeface="Times New Roman" pitchFamily="18" charset="0"/>
              </a:rPr>
              <a:t>2.</a:t>
            </a:r>
            <a:r>
              <a:rPr lang="en-US" sz="2000" b="1">
                <a:solidFill>
                  <a:schemeClr val="accent2"/>
                </a:solidFill>
                <a:latin typeface="Times New Roman" pitchFamily="18" charset="0"/>
              </a:rPr>
              <a:t>  Should people respond to ultranationalism by going to war?</a:t>
            </a:r>
            <a:r>
              <a:rPr lang="en-US" sz="2000" b="1">
                <a:latin typeface="Times New Roman" pitchFamily="18" charset="0"/>
              </a:rPr>
              <a:t> </a:t>
            </a:r>
            <a:r>
              <a:rPr lang="en-US" sz="1400" b="1">
                <a:latin typeface="Times New Roman" pitchFamily="18" charset="0"/>
              </a:rPr>
              <a:t>(Page 143)</a:t>
            </a:r>
          </a:p>
          <a:p>
            <a:pPr algn="ctr">
              <a:spcBef>
                <a:spcPct val="50000"/>
              </a:spcBef>
            </a:pPr>
            <a:r>
              <a:rPr lang="en-US" sz="2000" b="1">
                <a:latin typeface="Times New Roman" pitchFamily="18" charset="0"/>
              </a:rPr>
              <a:t>3.</a:t>
            </a:r>
            <a:r>
              <a:rPr lang="en-US" sz="2000" b="1">
                <a:solidFill>
                  <a:schemeClr val="accent2"/>
                </a:solidFill>
                <a:latin typeface="Times New Roman" pitchFamily="18" charset="0"/>
              </a:rPr>
              <a:t>  Should a country use propaganda and censorship in wartime?</a:t>
            </a:r>
            <a:r>
              <a:rPr lang="en-US" sz="2000" b="1">
                <a:latin typeface="Times New Roman" pitchFamily="18" charset="0"/>
              </a:rPr>
              <a:t>                             </a:t>
            </a:r>
            <a:r>
              <a:rPr lang="en-US" sz="1400" b="1">
                <a:latin typeface="Times New Roman" pitchFamily="18" charset="0"/>
              </a:rPr>
              <a:t>(Page 144 and the four posters at the bottom of pages 144-145)</a:t>
            </a:r>
          </a:p>
          <a:p>
            <a:pPr algn="ctr">
              <a:spcBef>
                <a:spcPct val="50000"/>
              </a:spcBef>
            </a:pPr>
            <a:r>
              <a:rPr lang="en-US" sz="2000" b="1">
                <a:latin typeface="Times New Roman" pitchFamily="18" charset="0"/>
              </a:rPr>
              <a:t>4.</a:t>
            </a:r>
            <a:r>
              <a:rPr lang="en-US" sz="2000" b="1">
                <a:solidFill>
                  <a:schemeClr val="accent2"/>
                </a:solidFill>
                <a:latin typeface="Times New Roman" pitchFamily="18" charset="0"/>
              </a:rPr>
              <a:t>  Should a country use conscription to fight a war?</a:t>
            </a:r>
            <a:r>
              <a:rPr lang="en-US" sz="2000" b="1">
                <a:latin typeface="Times New Roman" pitchFamily="18" charset="0"/>
              </a:rPr>
              <a:t>  </a:t>
            </a:r>
            <a:r>
              <a:rPr lang="en-US" sz="1400" b="1">
                <a:latin typeface="Times New Roman" pitchFamily="18" charset="0"/>
              </a:rPr>
              <a:t>(Page 145)</a:t>
            </a:r>
          </a:p>
          <a:p>
            <a:pPr algn="ctr">
              <a:spcBef>
                <a:spcPct val="50000"/>
              </a:spcBef>
            </a:pPr>
            <a:r>
              <a:rPr lang="en-US" b="1">
                <a:latin typeface="Times New Roman" pitchFamily="18" charset="0"/>
              </a:rPr>
              <a:t>5.</a:t>
            </a:r>
            <a:r>
              <a:rPr lang="en-US" sz="2000" b="1">
                <a:solidFill>
                  <a:schemeClr val="accent2"/>
                </a:solidFill>
                <a:latin typeface="Times New Roman" pitchFamily="18" charset="0"/>
              </a:rPr>
              <a:t>  Should a country put ‘enemy aliens’ in internment camps during a war?</a:t>
            </a:r>
            <a:r>
              <a:rPr lang="en-US" sz="2000" b="1">
                <a:latin typeface="Times New Roman" pitchFamily="18" charset="0"/>
              </a:rPr>
              <a:t>  </a:t>
            </a:r>
            <a:r>
              <a:rPr lang="en-US" sz="1200" b="1">
                <a:latin typeface="Times New Roman" pitchFamily="18" charset="0"/>
              </a:rPr>
              <a:t>(Page 146)</a:t>
            </a:r>
          </a:p>
        </p:txBody>
      </p:sp>
      <p:sp>
        <p:nvSpPr>
          <p:cNvPr id="32774" name="Text Box 6"/>
          <p:cNvSpPr txBox="1">
            <a:spLocks noChangeArrowheads="1"/>
          </p:cNvSpPr>
          <p:nvPr/>
        </p:nvSpPr>
        <p:spPr bwMode="auto">
          <a:xfrm>
            <a:off x="0" y="1600200"/>
            <a:ext cx="9144000" cy="202406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As you have just appreciated, failure to act is one response to ultranationalism.              </a:t>
            </a:r>
          </a:p>
          <a:p>
            <a:pPr algn="ctr">
              <a:spcBef>
                <a:spcPct val="50000"/>
              </a:spcBef>
            </a:pPr>
            <a:r>
              <a:rPr lang="en-US" b="1" dirty="0">
                <a:latin typeface="Times New Roman" pitchFamily="18" charset="0"/>
              </a:rPr>
              <a:t>Can you think of other possible responses?</a:t>
            </a:r>
          </a:p>
          <a:p>
            <a:pPr algn="ctr">
              <a:spcBef>
                <a:spcPct val="50000"/>
              </a:spcBef>
            </a:pPr>
            <a:r>
              <a:rPr lang="en-US" b="1" dirty="0">
                <a:latin typeface="Times New Roman" pitchFamily="18" charset="0"/>
              </a:rPr>
              <a:t>Right now, we’re going to look </a:t>
            </a:r>
            <a:r>
              <a:rPr lang="en-US" b="1" dirty="0" smtClean="0">
                <a:latin typeface="Times New Roman" pitchFamily="18" charset="0"/>
              </a:rPr>
              <a:t>at </a:t>
            </a:r>
            <a:r>
              <a:rPr lang="en-US" b="1" dirty="0">
                <a:latin typeface="Times New Roman" pitchFamily="18" charset="0"/>
              </a:rPr>
              <a:t>five other responses to the inquiry question above</a:t>
            </a:r>
          </a:p>
          <a:p>
            <a:pPr algn="ctr">
              <a:spcBef>
                <a:spcPct val="50000"/>
              </a:spcBef>
            </a:pPr>
            <a:endParaRPr lang="en-US" sz="800" b="1" dirty="0">
              <a:latin typeface="Times New Roman" pitchFamily="18" charset="0"/>
            </a:endParaRPr>
          </a:p>
          <a:p>
            <a:pPr algn="ctr">
              <a:spcBef>
                <a:spcPct val="50000"/>
              </a:spcBef>
            </a:pPr>
            <a:r>
              <a:rPr lang="en-US" sz="1700" b="1" dirty="0">
                <a:latin typeface="Times New Roman" pitchFamily="18" charset="0"/>
              </a:rPr>
              <a:t>The class will be divided up into five groups, each group responding to one of the questions below.  After being assigned a group, write out the corresponding question and page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 to="" calcmode="lin" valueType="num">
                                      <p:cBhvr>
                                        <p:cTn id="7" dur="1" fill="hold"/>
                                        <p:tgtEl>
                                          <p:spTgt spid="3277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5"/>
                                        </p:tgtEl>
                                        <p:attrNameLst>
                                          <p:attrName>style.visibility</p:attrName>
                                        </p:attrNameLst>
                                      </p:cBhvr>
                                      <p:to>
                                        <p:strVal val="visible"/>
                                      </p:to>
                                    </p:set>
                                    <p:anim to="" calcmode="lin" valueType="num">
                                      <p:cBhvr>
                                        <p:cTn id="10" dur="1" fill="hold"/>
                                        <p:tgtEl>
                                          <p:spTgt spid="3277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2774">
                                            <p:txEl>
                                              <p:pRg st="1" end="1"/>
                                            </p:txEl>
                                          </p:spTgt>
                                        </p:tgtEl>
                                        <p:attrNameLst>
                                          <p:attrName>style.visibility</p:attrName>
                                        </p:attrNameLst>
                                      </p:cBhvr>
                                      <p:to>
                                        <p:strVal val="visible"/>
                                      </p:to>
                                    </p:set>
                                    <p:anim to="" calcmode="lin" valueType="num">
                                      <p:cBhvr>
                                        <p:cTn id="15" dur="1" fill="hold"/>
                                        <p:tgtEl>
                                          <p:spTgt spid="32774">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2774">
                                            <p:txEl>
                                              <p:pRg st="2" end="2"/>
                                            </p:txEl>
                                          </p:spTgt>
                                        </p:tgtEl>
                                        <p:attrNameLst>
                                          <p:attrName>style.visibility</p:attrName>
                                        </p:attrNameLst>
                                      </p:cBhvr>
                                      <p:to>
                                        <p:strVal val="visible"/>
                                      </p:to>
                                    </p:set>
                                    <p:anim to="" calcmode="lin" valueType="num">
                                      <p:cBhvr>
                                        <p:cTn id="20" dur="1" fill="hold"/>
                                        <p:tgtEl>
                                          <p:spTgt spid="32774">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2772"/>
                                        </p:tgtEl>
                                        <p:attrNameLst>
                                          <p:attrName>style.visibility</p:attrName>
                                        </p:attrNameLst>
                                      </p:cBhvr>
                                      <p:to>
                                        <p:strVal val="visible"/>
                                      </p:to>
                                    </p:set>
                                    <p:anim to="" calcmode="lin" valueType="num">
                                      <p:cBhvr>
                                        <p:cTn id="23" dur="1" fill="hold"/>
                                        <p:tgtEl>
                                          <p:spTgt spid="32772"/>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2774">
                                            <p:txEl>
                                              <p:pRg st="4" end="4"/>
                                            </p:txEl>
                                          </p:spTgt>
                                        </p:tgtEl>
                                        <p:attrNameLst>
                                          <p:attrName>style.visibility</p:attrName>
                                        </p:attrNameLst>
                                      </p:cBhvr>
                                      <p:to>
                                        <p:strVal val="visible"/>
                                      </p:to>
                                    </p:set>
                                    <p:anim to="" calcmode="lin" valueType="num">
                                      <p:cBhvr>
                                        <p:cTn id="28" dur="1" fill="hold"/>
                                        <p:tgtEl>
                                          <p:spTgt spid="32774">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2773">
                                            <p:txEl>
                                              <p:pRg st="0" end="0"/>
                                            </p:txEl>
                                          </p:spTgt>
                                        </p:tgtEl>
                                        <p:attrNameLst>
                                          <p:attrName>style.visibility</p:attrName>
                                        </p:attrNameLst>
                                      </p:cBhvr>
                                      <p:to>
                                        <p:strVal val="visible"/>
                                      </p:to>
                                    </p:set>
                                    <p:anim to="" calcmode="lin" valueType="num">
                                      <p:cBhvr>
                                        <p:cTn id="33" dur="1" fill="hold"/>
                                        <p:tgtEl>
                                          <p:spTgt spid="32773">
                                            <p:txEl>
                                              <p:pRg st="0" end="0"/>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2773">
                                            <p:txEl>
                                              <p:pRg st="1" end="1"/>
                                            </p:txEl>
                                          </p:spTgt>
                                        </p:tgtEl>
                                        <p:attrNameLst>
                                          <p:attrName>style.visibility</p:attrName>
                                        </p:attrNameLst>
                                      </p:cBhvr>
                                      <p:to>
                                        <p:strVal val="visible"/>
                                      </p:to>
                                    </p:set>
                                    <p:anim to="" calcmode="lin" valueType="num">
                                      <p:cBhvr>
                                        <p:cTn id="36" dur="1" fill="hold"/>
                                        <p:tgtEl>
                                          <p:spTgt spid="32773">
                                            <p:txEl>
                                              <p:pRg st="1" end="1"/>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32773">
                                            <p:txEl>
                                              <p:pRg st="2" end="2"/>
                                            </p:txEl>
                                          </p:spTgt>
                                        </p:tgtEl>
                                        <p:attrNameLst>
                                          <p:attrName>style.visibility</p:attrName>
                                        </p:attrNameLst>
                                      </p:cBhvr>
                                      <p:to>
                                        <p:strVal val="visible"/>
                                      </p:to>
                                    </p:set>
                                    <p:anim to="" calcmode="lin" valueType="num">
                                      <p:cBhvr>
                                        <p:cTn id="39" dur="1" fill="hold"/>
                                        <p:tgtEl>
                                          <p:spTgt spid="32773">
                                            <p:txEl>
                                              <p:pRg st="2" end="2"/>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32773">
                                            <p:txEl>
                                              <p:pRg st="3" end="3"/>
                                            </p:txEl>
                                          </p:spTgt>
                                        </p:tgtEl>
                                        <p:attrNameLst>
                                          <p:attrName>style.visibility</p:attrName>
                                        </p:attrNameLst>
                                      </p:cBhvr>
                                      <p:to>
                                        <p:strVal val="visible"/>
                                      </p:to>
                                    </p:set>
                                    <p:anim to="" calcmode="lin" valueType="num">
                                      <p:cBhvr>
                                        <p:cTn id="42" dur="1" fill="hold"/>
                                        <p:tgtEl>
                                          <p:spTgt spid="32773">
                                            <p:txEl>
                                              <p:pRg st="3" end="3"/>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2773">
                                            <p:txEl>
                                              <p:pRg st="4" end="4"/>
                                            </p:txEl>
                                          </p:spTgt>
                                        </p:tgtEl>
                                        <p:attrNameLst>
                                          <p:attrName>style.visibility</p:attrName>
                                        </p:attrNameLst>
                                      </p:cBhvr>
                                      <p:to>
                                        <p:strVal val="visible"/>
                                      </p:to>
                                    </p:set>
                                    <p:anim to="" calcmode="lin" valueType="num">
                                      <p:cBhvr>
                                        <p:cTn id="45" dur="1" fill="hold"/>
                                        <p:tgtEl>
                                          <p:spTgt spid="3277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1" name="Picture 9"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5105400" y="1295400"/>
            <a:ext cx="3762375" cy="4267200"/>
          </a:xfrm>
          <a:prstGeom prst="rect">
            <a:avLst/>
          </a:prstGeom>
          <a:noFill/>
          <a:ln w="9525">
            <a:noFill/>
            <a:miter lim="800000"/>
            <a:headEnd/>
            <a:tailEnd/>
          </a:ln>
        </p:spPr>
      </p:pic>
      <p:sp>
        <p:nvSpPr>
          <p:cNvPr id="33797" name="Text Box 5"/>
          <p:cNvSpPr txBox="1">
            <a:spLocks noChangeArrowheads="1"/>
          </p:cNvSpPr>
          <p:nvPr/>
        </p:nvSpPr>
        <p:spPr bwMode="auto">
          <a:xfrm>
            <a:off x="7010400" y="1371600"/>
            <a:ext cx="1828800" cy="274638"/>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NO</a:t>
            </a:r>
          </a:p>
        </p:txBody>
      </p:sp>
      <p:sp>
        <p:nvSpPr>
          <p:cNvPr id="33798" name="Text Box 6"/>
          <p:cNvSpPr txBox="1">
            <a:spLocks noChangeArrowheads="1"/>
          </p:cNvSpPr>
          <p:nvPr/>
        </p:nvSpPr>
        <p:spPr bwMode="auto">
          <a:xfrm>
            <a:off x="5181600" y="1371600"/>
            <a:ext cx="1828800" cy="274638"/>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YES</a:t>
            </a:r>
          </a:p>
        </p:txBody>
      </p:sp>
      <p:sp>
        <p:nvSpPr>
          <p:cNvPr id="33799" name="Rectangle 7"/>
          <p:cNvSpPr>
            <a:spLocks noChangeArrowheads="1"/>
          </p:cNvSpPr>
          <p:nvPr/>
        </p:nvSpPr>
        <p:spPr bwMode="auto">
          <a:xfrm>
            <a:off x="228600" y="1943100"/>
            <a:ext cx="4648200" cy="28575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In your groups, write your assigned question at the top of your chart paper</a:t>
            </a:r>
          </a:p>
          <a:p>
            <a:pPr algn="ctr">
              <a:spcBef>
                <a:spcPct val="50000"/>
              </a:spcBef>
            </a:pPr>
            <a:r>
              <a:rPr lang="en-US" sz="1400" b="1">
                <a:latin typeface="Times New Roman" pitchFamily="18" charset="0"/>
              </a:rPr>
              <a:t> Below your question, make a ‘T-Chart’, with the ‘Yes’ and ‘No’, like the one here</a:t>
            </a:r>
          </a:p>
          <a:p>
            <a:pPr algn="ctr">
              <a:spcBef>
                <a:spcPct val="50000"/>
              </a:spcBef>
            </a:pPr>
            <a:endParaRPr lang="en-US" sz="1400" b="1">
              <a:latin typeface="Times New Roman" pitchFamily="18" charset="0"/>
            </a:endParaRPr>
          </a:p>
          <a:p>
            <a:pPr algn="ctr">
              <a:spcBef>
                <a:spcPct val="50000"/>
              </a:spcBef>
            </a:pPr>
            <a:r>
              <a:rPr lang="en-US" sz="1400" b="1">
                <a:latin typeface="Times New Roman" pitchFamily="18" charset="0"/>
              </a:rPr>
              <a:t>Individually, each members in your group are to read their assigned section, checking all visuals and margin features – ignoring any </a:t>
            </a:r>
            <a:r>
              <a:rPr lang="en-US" sz="1400" b="1" i="1">
                <a:latin typeface="Times New Roman" pitchFamily="18" charset="0"/>
              </a:rPr>
              <a:t>Activities</a:t>
            </a:r>
          </a:p>
          <a:p>
            <a:pPr algn="ctr">
              <a:spcBef>
                <a:spcPct val="50000"/>
              </a:spcBef>
            </a:pPr>
            <a:r>
              <a:rPr lang="en-US" sz="1400" b="1">
                <a:latin typeface="Times New Roman" pitchFamily="18" charset="0"/>
              </a:rPr>
              <a:t>After reading, discuss with your group one or two reasons to support (Yes) or to oppose (No) the approach in their question.  Write these on your chart paper</a:t>
            </a:r>
          </a:p>
        </p:txBody>
      </p:sp>
      <p:sp>
        <p:nvSpPr>
          <p:cNvPr id="33800" name="Text Box 8"/>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Have People Responded to Ultranationalism?</a:t>
            </a:r>
          </a:p>
        </p:txBody>
      </p:sp>
      <p:sp>
        <p:nvSpPr>
          <p:cNvPr id="33802" name="Text Box 10"/>
          <p:cNvSpPr txBox="1">
            <a:spLocks noChangeArrowheads="1"/>
          </p:cNvSpPr>
          <p:nvPr/>
        </p:nvSpPr>
        <p:spPr bwMode="auto">
          <a:xfrm>
            <a:off x="4572000" y="5580063"/>
            <a:ext cx="4572000" cy="11557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When all groups are done, your group will trade chart papers with another group that is complete</a:t>
            </a:r>
          </a:p>
          <a:p>
            <a:pPr algn="ctr">
              <a:spcBef>
                <a:spcPct val="50000"/>
              </a:spcBef>
            </a:pPr>
            <a:r>
              <a:rPr lang="en-US" sz="1400" b="1">
                <a:latin typeface="Times New Roman" pitchFamily="18" charset="0"/>
              </a:rPr>
              <a:t>Complete this process until you have read all five sections</a:t>
            </a:r>
          </a:p>
          <a:p>
            <a:pPr algn="ctr">
              <a:spcBef>
                <a:spcPct val="50000"/>
              </a:spcBef>
            </a:pPr>
            <a:r>
              <a:rPr lang="en-US" sz="1400" b="1">
                <a:latin typeface="Times New Roman" pitchFamily="18" charset="0"/>
              </a:rPr>
              <a:t>Discuss</a:t>
            </a:r>
          </a:p>
        </p:txBody>
      </p:sp>
      <p:sp>
        <p:nvSpPr>
          <p:cNvPr id="33803" name="Text Box 11"/>
          <p:cNvSpPr txBox="1">
            <a:spLocks noChangeArrowheads="1"/>
          </p:cNvSpPr>
          <p:nvPr/>
        </p:nvSpPr>
        <p:spPr bwMode="auto">
          <a:xfrm>
            <a:off x="609600" y="5105400"/>
            <a:ext cx="3962400" cy="16319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Here are some hints…  </a:t>
            </a:r>
          </a:p>
          <a:p>
            <a:pPr algn="ctr">
              <a:spcBef>
                <a:spcPct val="50000"/>
              </a:spcBef>
            </a:pPr>
            <a:r>
              <a:rPr lang="en-US" sz="1400" b="1">
                <a:solidFill>
                  <a:schemeClr val="accent2"/>
                </a:solidFill>
                <a:latin typeface="Times New Roman" pitchFamily="18" charset="0"/>
              </a:rPr>
              <a:t>Give an example – is it working or failing</a:t>
            </a:r>
          </a:p>
          <a:p>
            <a:pPr algn="ctr">
              <a:spcBef>
                <a:spcPct val="50000"/>
              </a:spcBef>
            </a:pPr>
            <a:r>
              <a:rPr lang="en-US" sz="1400" b="1">
                <a:solidFill>
                  <a:schemeClr val="accent2"/>
                </a:solidFill>
                <a:latin typeface="Times New Roman" pitchFamily="18" charset="0"/>
              </a:rPr>
              <a:t>List a drawback or benefit</a:t>
            </a:r>
          </a:p>
          <a:p>
            <a:pPr algn="ctr">
              <a:spcBef>
                <a:spcPct val="50000"/>
              </a:spcBef>
            </a:pPr>
            <a:r>
              <a:rPr lang="en-US" sz="1400" b="1">
                <a:solidFill>
                  <a:schemeClr val="accent2"/>
                </a:solidFill>
                <a:latin typeface="Times New Roman" pitchFamily="18" charset="0"/>
              </a:rPr>
              <a:t>Who gets hurt – and how?</a:t>
            </a:r>
          </a:p>
          <a:p>
            <a:pPr algn="ctr">
              <a:spcBef>
                <a:spcPct val="50000"/>
              </a:spcBef>
            </a:pPr>
            <a:r>
              <a:rPr lang="en-US" sz="1400" b="1">
                <a:solidFill>
                  <a:schemeClr val="accent2"/>
                </a:solidFill>
                <a:latin typeface="Times New Roman" pitchFamily="18" charset="0"/>
              </a:rPr>
              <a:t>Who benefits – and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800"/>
                                        </p:tgtEl>
                                        <p:attrNameLst>
                                          <p:attrName>style.visibility</p:attrName>
                                        </p:attrNameLst>
                                      </p:cBhvr>
                                      <p:to>
                                        <p:strVal val="visible"/>
                                      </p:to>
                                    </p:set>
                                    <p:anim to="" calcmode="lin" valueType="num">
                                      <p:cBhvr>
                                        <p:cTn id="7" dur="1" fill="hold"/>
                                        <p:tgtEl>
                                          <p:spTgt spid="3380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801"/>
                                        </p:tgtEl>
                                        <p:attrNameLst>
                                          <p:attrName>style.visibility</p:attrName>
                                        </p:attrNameLst>
                                      </p:cBhvr>
                                      <p:to>
                                        <p:strVal val="visible"/>
                                      </p:to>
                                    </p:set>
                                    <p:anim to="" calcmode="lin" valueType="num">
                                      <p:cBhvr>
                                        <p:cTn id="10" dur="1" fill="hold"/>
                                        <p:tgtEl>
                                          <p:spTgt spid="3380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xEl>
                                              <p:pRg st="0" end="0"/>
                                            </p:txEl>
                                          </p:spTgt>
                                        </p:tgtEl>
                                        <p:attrNameLst>
                                          <p:attrName>style.visibility</p:attrName>
                                        </p:attrNameLst>
                                      </p:cBhvr>
                                      <p:to>
                                        <p:strVal val="visible"/>
                                      </p:to>
                                    </p:set>
                                    <p:anim to="" calcmode="lin" valueType="num">
                                      <p:cBhvr>
                                        <p:cTn id="13" dur="1" fill="hold"/>
                                        <p:tgtEl>
                                          <p:spTgt spid="3379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3799">
                                            <p:txEl>
                                              <p:pRg st="1" end="1"/>
                                            </p:txEl>
                                          </p:spTgt>
                                        </p:tgtEl>
                                        <p:attrNameLst>
                                          <p:attrName>style.visibility</p:attrName>
                                        </p:attrNameLst>
                                      </p:cBhvr>
                                      <p:to>
                                        <p:strVal val="visible"/>
                                      </p:to>
                                    </p:set>
                                    <p:anim to="" calcmode="lin" valueType="num">
                                      <p:cBhvr>
                                        <p:cTn id="18" dur="1" fill="hold"/>
                                        <p:tgtEl>
                                          <p:spTgt spid="33799">
                                            <p:txEl>
                                              <p:pRg st="1" end="1"/>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3797"/>
                                        </p:tgtEl>
                                        <p:attrNameLst>
                                          <p:attrName>style.visibility</p:attrName>
                                        </p:attrNameLst>
                                      </p:cBhvr>
                                      <p:to>
                                        <p:strVal val="visible"/>
                                      </p:to>
                                    </p:set>
                                    <p:anim to="" calcmode="lin" valueType="num">
                                      <p:cBhvr>
                                        <p:cTn id="21" dur="1" fill="hold"/>
                                        <p:tgtEl>
                                          <p:spTgt spid="3379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3798"/>
                                        </p:tgtEl>
                                        <p:attrNameLst>
                                          <p:attrName>style.visibility</p:attrName>
                                        </p:attrNameLst>
                                      </p:cBhvr>
                                      <p:to>
                                        <p:strVal val="visible"/>
                                      </p:to>
                                    </p:set>
                                    <p:anim to="" calcmode="lin" valueType="num">
                                      <p:cBhvr>
                                        <p:cTn id="24" dur="1" fill="hold"/>
                                        <p:tgtEl>
                                          <p:spTgt spid="3379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3796"/>
                                        </p:tgtEl>
                                        <p:attrNameLst>
                                          <p:attrName>style.visibility</p:attrName>
                                        </p:attrNameLst>
                                      </p:cBhvr>
                                      <p:to>
                                        <p:strVal val="visible"/>
                                      </p:to>
                                    </p:set>
                                    <p:anim to="" calcmode="lin" valueType="num">
                                      <p:cBhvr>
                                        <p:cTn id="27" dur="1" fill="hold"/>
                                        <p:tgtEl>
                                          <p:spTgt spid="3379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3799">
                                            <p:txEl>
                                              <p:pRg st="3" end="3"/>
                                            </p:txEl>
                                          </p:spTgt>
                                        </p:tgtEl>
                                        <p:attrNameLst>
                                          <p:attrName>style.visibility</p:attrName>
                                        </p:attrNameLst>
                                      </p:cBhvr>
                                      <p:to>
                                        <p:strVal val="visible"/>
                                      </p:to>
                                    </p:set>
                                    <p:anim to="" calcmode="lin" valueType="num">
                                      <p:cBhvr>
                                        <p:cTn id="32" dur="1" fill="hold"/>
                                        <p:tgtEl>
                                          <p:spTgt spid="33799">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3799">
                                            <p:txEl>
                                              <p:pRg st="4" end="4"/>
                                            </p:txEl>
                                          </p:spTgt>
                                        </p:tgtEl>
                                        <p:attrNameLst>
                                          <p:attrName>style.visibility</p:attrName>
                                        </p:attrNameLst>
                                      </p:cBhvr>
                                      <p:to>
                                        <p:strVal val="visible"/>
                                      </p:to>
                                    </p:set>
                                    <p:anim to="" calcmode="lin" valueType="num">
                                      <p:cBhvr>
                                        <p:cTn id="37" dur="1" fill="hold"/>
                                        <p:tgtEl>
                                          <p:spTgt spid="33799">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3803">
                                            <p:txEl>
                                              <p:pRg st="0" end="0"/>
                                            </p:txEl>
                                          </p:spTgt>
                                        </p:tgtEl>
                                        <p:attrNameLst>
                                          <p:attrName>style.visibility</p:attrName>
                                        </p:attrNameLst>
                                      </p:cBhvr>
                                      <p:to>
                                        <p:strVal val="visible"/>
                                      </p:to>
                                    </p:set>
                                    <p:anim to="" calcmode="lin" valueType="num">
                                      <p:cBhvr>
                                        <p:cTn id="42" dur="1" fill="hold"/>
                                        <p:tgtEl>
                                          <p:spTgt spid="33803">
                                            <p:txEl>
                                              <p:pRg st="0" end="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3803">
                                            <p:txEl>
                                              <p:pRg st="1" end="1"/>
                                            </p:txEl>
                                          </p:spTgt>
                                        </p:tgtEl>
                                        <p:attrNameLst>
                                          <p:attrName>style.visibility</p:attrName>
                                        </p:attrNameLst>
                                      </p:cBhvr>
                                      <p:to>
                                        <p:strVal val="visible"/>
                                      </p:to>
                                    </p:set>
                                    <p:anim to="" calcmode="lin" valueType="num">
                                      <p:cBhvr>
                                        <p:cTn id="45" dur="1" fill="hold"/>
                                        <p:tgtEl>
                                          <p:spTgt spid="33803">
                                            <p:txEl>
                                              <p:pRg st="1" end="1"/>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33803">
                                            <p:txEl>
                                              <p:pRg st="2" end="2"/>
                                            </p:txEl>
                                          </p:spTgt>
                                        </p:tgtEl>
                                        <p:attrNameLst>
                                          <p:attrName>style.visibility</p:attrName>
                                        </p:attrNameLst>
                                      </p:cBhvr>
                                      <p:to>
                                        <p:strVal val="visible"/>
                                      </p:to>
                                    </p:set>
                                    <p:anim to="" calcmode="lin" valueType="num">
                                      <p:cBhvr>
                                        <p:cTn id="48" dur="1" fill="hold"/>
                                        <p:tgtEl>
                                          <p:spTgt spid="33803">
                                            <p:txEl>
                                              <p:pRg st="2" end="2"/>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33803">
                                            <p:txEl>
                                              <p:pRg st="3" end="3"/>
                                            </p:txEl>
                                          </p:spTgt>
                                        </p:tgtEl>
                                        <p:attrNameLst>
                                          <p:attrName>style.visibility</p:attrName>
                                        </p:attrNameLst>
                                      </p:cBhvr>
                                      <p:to>
                                        <p:strVal val="visible"/>
                                      </p:to>
                                    </p:set>
                                    <p:anim to="" calcmode="lin" valueType="num">
                                      <p:cBhvr>
                                        <p:cTn id="51" dur="1" fill="hold"/>
                                        <p:tgtEl>
                                          <p:spTgt spid="33803">
                                            <p:txEl>
                                              <p:pRg st="3" end="3"/>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33803">
                                            <p:txEl>
                                              <p:pRg st="4" end="4"/>
                                            </p:txEl>
                                          </p:spTgt>
                                        </p:tgtEl>
                                        <p:attrNameLst>
                                          <p:attrName>style.visibility</p:attrName>
                                        </p:attrNameLst>
                                      </p:cBhvr>
                                      <p:to>
                                        <p:strVal val="visible"/>
                                      </p:to>
                                    </p:set>
                                    <p:anim to="" calcmode="lin" valueType="num">
                                      <p:cBhvr>
                                        <p:cTn id="54" dur="1" fill="hold"/>
                                        <p:tgtEl>
                                          <p:spTgt spid="33803">
                                            <p:txEl>
                                              <p:pRg st="4" end="4"/>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33802">
                                            <p:txEl>
                                              <p:pRg st="0" end="0"/>
                                            </p:txEl>
                                          </p:spTgt>
                                        </p:tgtEl>
                                        <p:attrNameLst>
                                          <p:attrName>style.visibility</p:attrName>
                                        </p:attrNameLst>
                                      </p:cBhvr>
                                      <p:to>
                                        <p:strVal val="visible"/>
                                      </p:to>
                                    </p:set>
                                    <p:anim to="" calcmode="lin" valueType="num">
                                      <p:cBhvr>
                                        <p:cTn id="59" dur="1" fill="hold"/>
                                        <p:tgtEl>
                                          <p:spTgt spid="33802">
                                            <p:txEl>
                                              <p:pRg st="0" end="0"/>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33802">
                                            <p:txEl>
                                              <p:pRg st="1" end="1"/>
                                            </p:txEl>
                                          </p:spTgt>
                                        </p:tgtEl>
                                        <p:attrNameLst>
                                          <p:attrName>style.visibility</p:attrName>
                                        </p:attrNameLst>
                                      </p:cBhvr>
                                      <p:to>
                                        <p:strVal val="visible"/>
                                      </p:to>
                                    </p:set>
                                    <p:anim to="" calcmode="lin" valueType="num">
                                      <p:cBhvr>
                                        <p:cTn id="62" dur="1" fill="hold"/>
                                        <p:tgtEl>
                                          <p:spTgt spid="33802">
                                            <p:txEl>
                                              <p:pRg st="1" end="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3802">
                                            <p:txEl>
                                              <p:pRg st="2" end="2"/>
                                            </p:txEl>
                                          </p:spTgt>
                                        </p:tgtEl>
                                        <p:attrNameLst>
                                          <p:attrName>style.visibility</p:attrName>
                                        </p:attrNameLst>
                                      </p:cBhvr>
                                      <p:to>
                                        <p:strVal val="visible"/>
                                      </p:to>
                                    </p:set>
                                    <p:anim to="" calcmode="lin" valueType="num">
                                      <p:cBhvr>
                                        <p:cTn id="67" dur="1" fill="hold"/>
                                        <p:tgtEl>
                                          <p:spTgt spid="338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8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23" name="Text Box 7"/>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Have People Responded to Ultranationalism?</a:t>
            </a:r>
          </a:p>
        </p:txBody>
      </p:sp>
      <p:sp>
        <p:nvSpPr>
          <p:cNvPr id="34824" name="Text Box 8"/>
          <p:cNvSpPr txBox="1">
            <a:spLocks noChangeArrowheads="1"/>
          </p:cNvSpPr>
          <p:nvPr/>
        </p:nvSpPr>
        <p:spPr bwMode="auto">
          <a:xfrm>
            <a:off x="4876800" y="3124200"/>
            <a:ext cx="3962400" cy="14668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6-17 on page 141 and complete the </a:t>
            </a:r>
            <a:r>
              <a:rPr lang="en-US" b="1" i="1">
                <a:latin typeface="Times New Roman" pitchFamily="18" charset="0"/>
              </a:rPr>
              <a:t>Activity</a:t>
            </a:r>
            <a:r>
              <a:rPr lang="en-US" b="1">
                <a:latin typeface="Times New Roman" pitchFamily="18" charset="0"/>
              </a:rPr>
              <a:t> on the same page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Complete the </a:t>
            </a:r>
            <a:r>
              <a:rPr lang="en-US" b="1" i="1">
                <a:latin typeface="Times New Roman" pitchFamily="18" charset="0"/>
              </a:rPr>
              <a:t>Activity</a:t>
            </a:r>
            <a:r>
              <a:rPr lang="en-US" b="1">
                <a:latin typeface="Times New Roman" pitchFamily="18" charset="0"/>
              </a:rPr>
              <a:t> on page 142</a:t>
            </a:r>
          </a:p>
        </p:txBody>
      </p:sp>
      <p:pic>
        <p:nvPicPr>
          <p:cNvPr id="34826" name="Picture 10" descr="Fig06-17.jpg"/>
          <p:cNvPicPr>
            <a:picLocks noChangeAspect="1" noChangeArrowheads="1"/>
          </p:cNvPicPr>
          <p:nvPr/>
        </p:nvPicPr>
        <p:blipFill>
          <a:blip r:embed="rId3" cstate="print"/>
          <a:srcRect/>
          <a:stretch>
            <a:fillRect/>
          </a:stretch>
        </p:blipFill>
        <p:spPr bwMode="auto">
          <a:xfrm>
            <a:off x="381000" y="2667000"/>
            <a:ext cx="4305300"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23"/>
                                        </p:tgtEl>
                                        <p:attrNameLst>
                                          <p:attrName>style.visibility</p:attrName>
                                        </p:attrNameLst>
                                      </p:cBhvr>
                                      <p:to>
                                        <p:strVal val="visible"/>
                                      </p:to>
                                    </p:set>
                                    <p:anim to="" calcmode="lin" valueType="num">
                                      <p:cBhvr>
                                        <p:cTn id="7" dur="1" fill="hold"/>
                                        <p:tgtEl>
                                          <p:spTgt spid="3482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to="" calcmode="lin" valueType="num">
                                      <p:cBhvr>
                                        <p:cTn id="10" dur="1" fill="hold"/>
                                        <p:tgtEl>
                                          <p:spTgt spid="348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26"/>
                                        </p:tgtEl>
                                        <p:attrNameLst>
                                          <p:attrName>style.visibility</p:attrName>
                                        </p:attrNameLst>
                                      </p:cBhvr>
                                      <p:to>
                                        <p:strVal val="visible"/>
                                      </p:to>
                                    </p:set>
                                    <p:anim to="" calcmode="lin" valueType="num">
                                      <p:cBhvr>
                                        <p:cTn id="13" dur="1" fill="hold"/>
                                        <p:tgtEl>
                                          <p:spTgt spid="348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4">
                                            <p:txEl>
                                              <p:pRg st="0" end="0"/>
                                            </p:txEl>
                                          </p:spTgt>
                                        </p:tgtEl>
                                        <p:attrNameLst>
                                          <p:attrName>style.visibility</p:attrName>
                                        </p:attrNameLst>
                                      </p:cBhvr>
                                      <p:to>
                                        <p:strVal val="visible"/>
                                      </p:to>
                                    </p:set>
                                    <p:anim to="" calcmode="lin" valueType="num">
                                      <p:cBhvr>
                                        <p:cTn id="16" dur="1" fill="hold"/>
                                        <p:tgtEl>
                                          <p:spTgt spid="34824">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4824">
                                            <p:txEl>
                                              <p:pRg st="2" end="2"/>
                                            </p:txEl>
                                          </p:spTgt>
                                        </p:tgtEl>
                                        <p:attrNameLst>
                                          <p:attrName>style.visibility</p:attrName>
                                        </p:attrNameLst>
                                      </p:cBhvr>
                                      <p:to>
                                        <p:strVal val="visible"/>
                                      </p:to>
                                    </p:set>
                                    <p:anim to="" calcmode="lin" valueType="num">
                                      <p:cBhvr>
                                        <p:cTn id="21" dur="1" fill="hold"/>
                                        <p:tgtEl>
                                          <p:spTgt spid="3482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SuezCana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5844" name="Picture 4" descr="Fig06-28.jpg"/>
          <p:cNvPicPr>
            <a:picLocks noChangeAspect="1" noChangeArrowheads="1"/>
          </p:cNvPicPr>
          <p:nvPr/>
        </p:nvPicPr>
        <p:blipFill>
          <a:blip r:embed="rId3" cstate="print"/>
          <a:srcRect/>
          <a:stretch>
            <a:fillRect/>
          </a:stretch>
        </p:blipFill>
        <p:spPr bwMode="auto">
          <a:xfrm>
            <a:off x="228600" y="1066800"/>
            <a:ext cx="5676900" cy="3609975"/>
          </a:xfrm>
          <a:prstGeom prst="rect">
            <a:avLst/>
          </a:prstGeom>
          <a:noFill/>
          <a:ln w="9525">
            <a:noFill/>
            <a:miter lim="800000"/>
            <a:headEnd/>
            <a:tailEnd/>
          </a:ln>
        </p:spPr>
      </p:pic>
      <p:sp>
        <p:nvSpPr>
          <p:cNvPr id="35847" name="Rectangle 7"/>
          <p:cNvSpPr>
            <a:spLocks noChangeArrowheads="1"/>
          </p:cNvSpPr>
          <p:nvPr/>
        </p:nvSpPr>
        <p:spPr bwMode="auto">
          <a:xfrm>
            <a:off x="457200" y="76200"/>
            <a:ext cx="8229600" cy="715963"/>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The Suez Canal</a:t>
            </a:r>
          </a:p>
        </p:txBody>
      </p:sp>
      <p:sp>
        <p:nvSpPr>
          <p:cNvPr id="35848" name="Rectangle 8"/>
          <p:cNvSpPr>
            <a:spLocks noChangeArrowheads="1"/>
          </p:cNvSpPr>
          <p:nvPr/>
        </p:nvSpPr>
        <p:spPr bwMode="auto">
          <a:xfrm>
            <a:off x="685800" y="4724400"/>
            <a:ext cx="4800600" cy="19558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 you know about the Suez Canal?</a:t>
            </a:r>
          </a:p>
          <a:p>
            <a:pPr algn="ctr">
              <a:spcBef>
                <a:spcPct val="50000"/>
              </a:spcBef>
            </a:pPr>
            <a:r>
              <a:rPr lang="en-US" sz="1600" b="1">
                <a:latin typeface="Times New Roman" pitchFamily="18" charset="0"/>
              </a:rPr>
              <a:t>The Suez Canal is more than 195 kilometers long and at least 60 meters wide</a:t>
            </a:r>
          </a:p>
          <a:p>
            <a:pPr algn="ctr">
              <a:spcBef>
                <a:spcPct val="50000"/>
              </a:spcBef>
            </a:pPr>
            <a:r>
              <a:rPr lang="en-US" sz="1600" b="1">
                <a:latin typeface="Times New Roman" pitchFamily="18" charset="0"/>
              </a:rPr>
              <a:t>It takes approximately 15 hours to travel from one end of the canal to the other</a:t>
            </a:r>
          </a:p>
          <a:p>
            <a:pPr algn="ctr">
              <a:spcBef>
                <a:spcPct val="50000"/>
              </a:spcBef>
            </a:pPr>
            <a:r>
              <a:rPr lang="en-US" sz="1600" b="1">
                <a:latin typeface="Times New Roman" pitchFamily="18" charset="0"/>
              </a:rPr>
              <a:t>Why do you think the canal was built where it was?</a:t>
            </a:r>
          </a:p>
        </p:txBody>
      </p:sp>
      <p:sp>
        <p:nvSpPr>
          <p:cNvPr id="35849" name="Text Box 9"/>
          <p:cNvSpPr txBox="1">
            <a:spLocks noChangeArrowheads="1"/>
          </p:cNvSpPr>
          <p:nvPr/>
        </p:nvSpPr>
        <p:spPr bwMode="auto">
          <a:xfrm>
            <a:off x="6248400" y="1090613"/>
            <a:ext cx="2590800" cy="5524500"/>
          </a:xfrm>
          <a:prstGeom prst="rect">
            <a:avLst/>
          </a:prstGeom>
          <a:noFill/>
          <a:ln w="9525">
            <a:noFill/>
            <a:miter lim="800000"/>
            <a:headEnd/>
            <a:tailEnd/>
          </a:ln>
        </p:spPr>
        <p:txBody>
          <a:bodyPr>
            <a:spAutoFit/>
          </a:bodyPr>
          <a:lstStyle/>
          <a:p>
            <a:pPr algn="ctr"/>
            <a:r>
              <a:rPr lang="en-US" b="1">
                <a:latin typeface="Times New Roman" pitchFamily="18" charset="0"/>
              </a:rPr>
              <a:t>As you read page 148, keep in mind the following question:</a:t>
            </a:r>
          </a:p>
          <a:p>
            <a:pPr algn="ctr"/>
            <a:r>
              <a:rPr lang="en-US" b="1">
                <a:solidFill>
                  <a:schemeClr val="accent2"/>
                </a:solidFill>
                <a:latin typeface="Times New Roman" pitchFamily="18" charset="0"/>
              </a:rPr>
              <a:t>How is peacekeeping a response to ultranationalism?</a:t>
            </a:r>
          </a:p>
          <a:p>
            <a:pPr algn="ctr"/>
            <a:endParaRPr lang="en-US" b="1">
              <a:solidFill>
                <a:schemeClr val="accent2"/>
              </a:solidFill>
              <a:latin typeface="Times New Roman" pitchFamily="18" charset="0"/>
            </a:endParaRPr>
          </a:p>
          <a:p>
            <a:pPr algn="ctr"/>
            <a:r>
              <a:rPr lang="en-US" b="1">
                <a:latin typeface="Times New Roman" pitchFamily="18" charset="0"/>
              </a:rPr>
              <a:t>Before World War Two started, why wasn’t the    League of Nations     able to stop the conflict?</a:t>
            </a:r>
          </a:p>
          <a:p>
            <a:pPr algn="ctr"/>
            <a:endParaRPr lang="en-US" b="1">
              <a:solidFill>
                <a:schemeClr val="accent2"/>
              </a:solidFill>
              <a:latin typeface="Times New Roman" pitchFamily="18" charset="0"/>
            </a:endParaRPr>
          </a:p>
          <a:p>
            <a:pPr algn="ctr"/>
            <a:r>
              <a:rPr lang="en-US" b="1">
                <a:latin typeface="Times New Roman" pitchFamily="18" charset="0"/>
              </a:rPr>
              <a:t>Is an attempt to keep peace so a resolution can be found before conflict breaks out an action?</a:t>
            </a:r>
          </a:p>
          <a:p>
            <a:pPr algn="ctr"/>
            <a:endParaRPr lang="en-US" b="1">
              <a:latin typeface="Times New Roman" pitchFamily="18" charset="0"/>
            </a:endParaRPr>
          </a:p>
          <a:p>
            <a:pPr algn="ctr"/>
            <a:r>
              <a:rPr lang="en-US" sz="1600" b="1">
                <a:latin typeface="Times New Roman" pitchFamily="18" charset="0"/>
              </a:rPr>
              <a:t>Was it worthy of the Nobel Peace Prize – or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6"/>
                                        </p:tgtEl>
                                        <p:attrNameLst>
                                          <p:attrName>style.visibility</p:attrName>
                                        </p:attrNameLst>
                                      </p:cBhvr>
                                      <p:to>
                                        <p:strVal val="visible"/>
                                      </p:to>
                                    </p:set>
                                    <p:anim to="" calcmode="lin" valueType="num">
                                      <p:cBhvr>
                                        <p:cTn id="7" dur="1" fill="hold"/>
                                        <p:tgtEl>
                                          <p:spTgt spid="3584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5847"/>
                                        </p:tgtEl>
                                        <p:attrNameLst>
                                          <p:attrName>style.visibility</p:attrName>
                                        </p:attrNameLst>
                                      </p:cBhvr>
                                      <p:to>
                                        <p:strVal val="visible"/>
                                      </p:to>
                                    </p:set>
                                    <p:anim to="" calcmode="lin" valueType="num">
                                      <p:cBhvr>
                                        <p:cTn id="10" dur="1" fill="hold"/>
                                        <p:tgtEl>
                                          <p:spTgt spid="3584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gtEl>
                                        <p:attrNameLst>
                                          <p:attrName>style.visibility</p:attrName>
                                        </p:attrNameLst>
                                      </p:cBhvr>
                                      <p:to>
                                        <p:strVal val="visible"/>
                                      </p:to>
                                    </p:set>
                                    <p:anim to="" calcmode="lin" valueType="num">
                                      <p:cBhvr>
                                        <p:cTn id="13" dur="1" fill="hold"/>
                                        <p:tgtEl>
                                          <p:spTgt spid="3584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848">
                                            <p:txEl>
                                              <p:pRg st="0" end="0"/>
                                            </p:txEl>
                                          </p:spTgt>
                                        </p:tgtEl>
                                        <p:attrNameLst>
                                          <p:attrName>style.visibility</p:attrName>
                                        </p:attrNameLst>
                                      </p:cBhvr>
                                      <p:to>
                                        <p:strVal val="visible"/>
                                      </p:to>
                                    </p:set>
                                    <p:anim to="" calcmode="lin" valueType="num">
                                      <p:cBhvr>
                                        <p:cTn id="16" dur="1" fill="hold"/>
                                        <p:tgtEl>
                                          <p:spTgt spid="35848">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5848">
                                            <p:txEl>
                                              <p:pRg st="1" end="1"/>
                                            </p:txEl>
                                          </p:spTgt>
                                        </p:tgtEl>
                                        <p:attrNameLst>
                                          <p:attrName>style.visibility</p:attrName>
                                        </p:attrNameLst>
                                      </p:cBhvr>
                                      <p:to>
                                        <p:strVal val="visible"/>
                                      </p:to>
                                    </p:set>
                                    <p:anim to="" calcmode="lin" valueType="num">
                                      <p:cBhvr>
                                        <p:cTn id="21" dur="1" fill="hold"/>
                                        <p:tgtEl>
                                          <p:spTgt spid="35848">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5848">
                                            <p:txEl>
                                              <p:pRg st="2" end="2"/>
                                            </p:txEl>
                                          </p:spTgt>
                                        </p:tgtEl>
                                        <p:attrNameLst>
                                          <p:attrName>style.visibility</p:attrName>
                                        </p:attrNameLst>
                                      </p:cBhvr>
                                      <p:to>
                                        <p:strVal val="visible"/>
                                      </p:to>
                                    </p:set>
                                    <p:anim to="" calcmode="lin" valueType="num">
                                      <p:cBhvr>
                                        <p:cTn id="24" dur="1" fill="hold"/>
                                        <p:tgtEl>
                                          <p:spTgt spid="35848">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5848">
                                            <p:txEl>
                                              <p:pRg st="3" end="3"/>
                                            </p:txEl>
                                          </p:spTgt>
                                        </p:tgtEl>
                                        <p:attrNameLst>
                                          <p:attrName>style.visibility</p:attrName>
                                        </p:attrNameLst>
                                      </p:cBhvr>
                                      <p:to>
                                        <p:strVal val="visible"/>
                                      </p:to>
                                    </p:set>
                                    <p:anim to="" calcmode="lin" valueType="num">
                                      <p:cBhvr>
                                        <p:cTn id="29" dur="1" fill="hold"/>
                                        <p:tgtEl>
                                          <p:spTgt spid="35848">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5849">
                                            <p:txEl>
                                              <p:pRg st="0" end="0"/>
                                            </p:txEl>
                                          </p:spTgt>
                                        </p:tgtEl>
                                        <p:attrNameLst>
                                          <p:attrName>style.visibility</p:attrName>
                                        </p:attrNameLst>
                                      </p:cBhvr>
                                      <p:to>
                                        <p:strVal val="visible"/>
                                      </p:to>
                                    </p:set>
                                    <p:anim to="" calcmode="lin" valueType="num">
                                      <p:cBhvr>
                                        <p:cTn id="34" dur="1" fill="hold"/>
                                        <p:tgtEl>
                                          <p:spTgt spid="35849">
                                            <p:txEl>
                                              <p:pRg st="0" end="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5849">
                                            <p:txEl>
                                              <p:pRg st="1" end="1"/>
                                            </p:txEl>
                                          </p:spTgt>
                                        </p:tgtEl>
                                        <p:attrNameLst>
                                          <p:attrName>style.visibility</p:attrName>
                                        </p:attrNameLst>
                                      </p:cBhvr>
                                      <p:to>
                                        <p:strVal val="visible"/>
                                      </p:to>
                                    </p:set>
                                    <p:anim to="" calcmode="lin" valueType="num">
                                      <p:cBhvr>
                                        <p:cTn id="39" dur="1" fill="hold"/>
                                        <p:tgtEl>
                                          <p:spTgt spid="35849">
                                            <p:txEl>
                                              <p:pRg st="1" end="1"/>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5849">
                                            <p:txEl>
                                              <p:pRg st="3" end="3"/>
                                            </p:txEl>
                                          </p:spTgt>
                                        </p:tgtEl>
                                        <p:attrNameLst>
                                          <p:attrName>style.visibility</p:attrName>
                                        </p:attrNameLst>
                                      </p:cBhvr>
                                      <p:to>
                                        <p:strVal val="visible"/>
                                      </p:to>
                                    </p:set>
                                    <p:anim to="" calcmode="lin" valueType="num">
                                      <p:cBhvr>
                                        <p:cTn id="44" dur="1" fill="hold"/>
                                        <p:tgtEl>
                                          <p:spTgt spid="35849">
                                            <p:txEl>
                                              <p:pRg st="3" end="3"/>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5849">
                                            <p:txEl>
                                              <p:pRg st="5" end="5"/>
                                            </p:txEl>
                                          </p:spTgt>
                                        </p:tgtEl>
                                        <p:attrNameLst>
                                          <p:attrName>style.visibility</p:attrName>
                                        </p:attrNameLst>
                                      </p:cBhvr>
                                      <p:to>
                                        <p:strVal val="visible"/>
                                      </p:to>
                                    </p:set>
                                    <p:anim to="" calcmode="lin" valueType="num">
                                      <p:cBhvr>
                                        <p:cTn id="49" dur="1" fill="hold"/>
                                        <p:tgtEl>
                                          <p:spTgt spid="35849">
                                            <p:txEl>
                                              <p:pRg st="5" end="5"/>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5849">
                                            <p:txEl>
                                              <p:pRg st="7" end="7"/>
                                            </p:txEl>
                                          </p:spTgt>
                                        </p:tgtEl>
                                        <p:attrNameLst>
                                          <p:attrName>style.visibility</p:attrName>
                                        </p:attrNameLst>
                                      </p:cBhvr>
                                      <p:to>
                                        <p:strVal val="visible"/>
                                      </p:to>
                                    </p:set>
                                    <p:anim to="" calcmode="lin" valueType="num">
                                      <p:cBhvr>
                                        <p:cTn id="54" dur="1" fill="hold"/>
                                        <p:tgtEl>
                                          <p:spTgt spid="3584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stalin"/>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What is Ultranationalism?</a:t>
            </a:r>
          </a:p>
        </p:txBody>
      </p:sp>
      <p:sp>
        <p:nvSpPr>
          <p:cNvPr id="4100" name="Text Box 4"/>
          <p:cNvSpPr txBox="1">
            <a:spLocks noChangeArrowheads="1"/>
          </p:cNvSpPr>
          <p:nvPr/>
        </p:nvSpPr>
        <p:spPr bwMode="auto">
          <a:xfrm>
            <a:off x="0" y="1143000"/>
            <a:ext cx="9144000" cy="4122738"/>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Review and recreate the exploding concept in your notes</a:t>
            </a:r>
          </a:p>
          <a:p>
            <a:pPr algn="ctr">
              <a:spcBef>
                <a:spcPct val="50000"/>
              </a:spcBef>
            </a:pPr>
            <a:endParaRPr lang="en-US" b="1" dirty="0">
              <a:solidFill>
                <a:schemeClr val="accent2"/>
              </a:solidFill>
              <a:latin typeface="Times New Roman" pitchFamily="18" charset="0"/>
            </a:endParaRPr>
          </a:p>
          <a:p>
            <a:pPr algn="ctr">
              <a:spcBef>
                <a:spcPct val="50000"/>
              </a:spcBef>
            </a:pPr>
            <a:endParaRPr lang="en-US" sz="800"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Ultranationalism is an extreme form of nationalism</a:t>
            </a:r>
          </a:p>
          <a:p>
            <a:pPr algn="ctr">
              <a:spcBef>
                <a:spcPct val="50000"/>
              </a:spcBef>
            </a:pPr>
            <a:endParaRPr lang="en-US" b="1" dirty="0">
              <a:latin typeface="Times New Roman" pitchFamily="18" charset="0"/>
            </a:endParaRPr>
          </a:p>
          <a:p>
            <a:pPr algn="ctr">
              <a:spcBef>
                <a:spcPct val="50000"/>
              </a:spcBef>
            </a:pPr>
            <a:endParaRPr lang="en-US" b="1" dirty="0">
              <a:latin typeface="Times New Roman" pitchFamily="18" charset="0"/>
            </a:endParaRPr>
          </a:p>
          <a:p>
            <a:pPr algn="ctr">
              <a:spcBef>
                <a:spcPct val="50000"/>
              </a:spcBef>
            </a:pPr>
            <a:endParaRPr lang="en-US" b="1" dirty="0">
              <a:latin typeface="Times New Roman" pitchFamily="18" charset="0"/>
            </a:endParaRPr>
          </a:p>
          <a:p>
            <a:pPr algn="ctr">
              <a:spcBef>
                <a:spcPct val="50000"/>
              </a:spcBef>
            </a:pPr>
            <a:r>
              <a:rPr lang="en-US" b="1" dirty="0">
                <a:solidFill>
                  <a:schemeClr val="accent2"/>
                </a:solidFill>
                <a:latin typeface="Times New Roman" pitchFamily="18" charset="0"/>
              </a:rPr>
              <a:t>What do you think this scale means?</a:t>
            </a:r>
          </a:p>
          <a:p>
            <a:pPr algn="ctr">
              <a:spcBef>
                <a:spcPct val="50000"/>
              </a:spcBef>
            </a:pPr>
            <a:r>
              <a:rPr lang="en-US" sz="2000" b="1" dirty="0">
                <a:solidFill>
                  <a:srgbClr val="FF9933"/>
                </a:solidFill>
                <a:latin typeface="Times New Roman" pitchFamily="18" charset="0"/>
              </a:rPr>
              <a:t>Where does </a:t>
            </a:r>
            <a:r>
              <a:rPr lang="en-US" sz="2000" b="1" i="1" dirty="0">
                <a:latin typeface="Times New Roman" pitchFamily="18" charset="0"/>
              </a:rPr>
              <a:t>nationalism</a:t>
            </a:r>
            <a:r>
              <a:rPr lang="en-US" sz="2000" b="1" dirty="0">
                <a:solidFill>
                  <a:srgbClr val="FF9933"/>
                </a:solidFill>
                <a:latin typeface="Times New Roman" pitchFamily="18" charset="0"/>
              </a:rPr>
              <a:t> end and </a:t>
            </a:r>
            <a:r>
              <a:rPr lang="en-US" sz="2000" b="1" i="1" dirty="0">
                <a:latin typeface="Times New Roman" pitchFamily="18" charset="0"/>
              </a:rPr>
              <a:t>ultranationalism</a:t>
            </a:r>
            <a:r>
              <a:rPr lang="en-US" sz="2000" b="1" i="1" dirty="0">
                <a:solidFill>
                  <a:srgbClr val="FF9933"/>
                </a:solidFill>
                <a:latin typeface="Times New Roman" pitchFamily="18" charset="0"/>
              </a:rPr>
              <a:t> </a:t>
            </a:r>
            <a:r>
              <a:rPr lang="en-US" sz="2000" b="1" dirty="0">
                <a:solidFill>
                  <a:srgbClr val="FF9933"/>
                </a:solidFill>
                <a:latin typeface="Times New Roman" pitchFamily="18" charset="0"/>
              </a:rPr>
              <a:t>begin?</a:t>
            </a:r>
            <a:endParaRPr lang="en-US" sz="2000" b="1" dirty="0">
              <a:solidFill>
                <a:schemeClr val="accent2"/>
              </a:solidFill>
              <a:latin typeface="Times New Roman" pitchFamily="18" charset="0"/>
            </a:endParaRPr>
          </a:p>
          <a:p>
            <a:pPr algn="ctr">
              <a:spcBef>
                <a:spcPct val="50000"/>
              </a:spcBef>
            </a:pPr>
            <a:r>
              <a:rPr lang="en-US" sz="2400" b="1" dirty="0">
                <a:latin typeface="Times New Roman" pitchFamily="18" charset="0"/>
              </a:rPr>
              <a:t>Examples?</a:t>
            </a:r>
          </a:p>
        </p:txBody>
      </p:sp>
      <p:pic>
        <p:nvPicPr>
          <p:cNvPr id="4102" name="Picture 6"/>
          <p:cNvPicPr>
            <a:picLocks noChangeAspect="1" noChangeArrowheads="1"/>
          </p:cNvPicPr>
          <p:nvPr/>
        </p:nvPicPr>
        <p:blipFill>
          <a:blip r:embed="rId4" cstate="print"/>
          <a:srcRect/>
          <a:stretch>
            <a:fillRect/>
          </a:stretch>
        </p:blipFill>
        <p:spPr bwMode="auto">
          <a:xfrm>
            <a:off x="152400" y="4691063"/>
            <a:ext cx="3049588" cy="2014537"/>
          </a:xfrm>
          <a:prstGeom prst="rect">
            <a:avLst/>
          </a:prstGeom>
          <a:noFill/>
          <a:ln w="9525">
            <a:noFill/>
            <a:miter lim="800000"/>
            <a:headEnd/>
            <a:tailEnd/>
          </a:ln>
        </p:spPr>
      </p:pic>
      <p:sp>
        <p:nvSpPr>
          <p:cNvPr id="4103" name="Line 7"/>
          <p:cNvSpPr>
            <a:spLocks noChangeShapeType="1"/>
          </p:cNvSpPr>
          <p:nvPr/>
        </p:nvSpPr>
        <p:spPr bwMode="auto">
          <a:xfrm>
            <a:off x="762000" y="2971800"/>
            <a:ext cx="7315200" cy="0"/>
          </a:xfrm>
          <a:prstGeom prst="line">
            <a:avLst/>
          </a:prstGeom>
          <a:noFill/>
          <a:ln w="63500">
            <a:solidFill>
              <a:schemeClr val="tx1"/>
            </a:solidFill>
            <a:round/>
            <a:headEnd type="stealth" w="med" len="med"/>
            <a:tailEnd type="stealth" w="med" len="med"/>
          </a:ln>
        </p:spPr>
        <p:txBody>
          <a:bodyPr/>
          <a:lstStyle/>
          <a:p>
            <a:endParaRPr lang="en-US"/>
          </a:p>
        </p:txBody>
      </p:sp>
      <p:sp>
        <p:nvSpPr>
          <p:cNvPr id="4104" name="Text Box 8"/>
          <p:cNvSpPr txBox="1">
            <a:spLocks noChangeArrowheads="1"/>
          </p:cNvSpPr>
          <p:nvPr/>
        </p:nvSpPr>
        <p:spPr bwMode="auto">
          <a:xfrm>
            <a:off x="76200" y="3352800"/>
            <a:ext cx="16002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Nationalism</a:t>
            </a:r>
          </a:p>
        </p:txBody>
      </p:sp>
      <p:sp>
        <p:nvSpPr>
          <p:cNvPr id="4105" name="Text Box 9"/>
          <p:cNvSpPr txBox="1">
            <a:spLocks noChangeArrowheads="1"/>
          </p:cNvSpPr>
          <p:nvPr/>
        </p:nvSpPr>
        <p:spPr bwMode="auto">
          <a:xfrm>
            <a:off x="7010400" y="3276600"/>
            <a:ext cx="20574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Ultranationalism</a:t>
            </a:r>
          </a:p>
        </p:txBody>
      </p:sp>
      <p:sp>
        <p:nvSpPr>
          <p:cNvPr id="4106" name="Text Box 10"/>
          <p:cNvSpPr txBox="1">
            <a:spLocks noChangeArrowheads="1"/>
          </p:cNvSpPr>
          <p:nvPr/>
        </p:nvSpPr>
        <p:spPr bwMode="auto">
          <a:xfrm>
            <a:off x="4419600" y="5257800"/>
            <a:ext cx="4724400" cy="915988"/>
          </a:xfrm>
          <a:prstGeom prst="rect">
            <a:avLst/>
          </a:prstGeom>
          <a:noFill/>
          <a:ln w="9525">
            <a:noFill/>
            <a:miter lim="800000"/>
            <a:headEnd/>
            <a:tailEnd/>
          </a:ln>
        </p:spPr>
        <p:txBody>
          <a:bodyPr>
            <a:spAutoFit/>
          </a:bodyPr>
          <a:lstStyle/>
          <a:p>
            <a:pPr algn="ctr"/>
            <a:r>
              <a:rPr lang="en-US" b="1">
                <a:latin typeface="Times New Roman" pitchFamily="18" charset="0"/>
              </a:rPr>
              <a:t>Read the rest of page 132</a:t>
            </a:r>
          </a:p>
          <a:p>
            <a:pPr algn="ctr"/>
            <a:endParaRPr lang="en-US" b="1">
              <a:latin typeface="Times New Roman" pitchFamily="18" charset="0"/>
            </a:endParaRPr>
          </a:p>
          <a:p>
            <a:pPr algn="ctr"/>
            <a:r>
              <a:rPr lang="en-US" b="1">
                <a:latin typeface="Times New Roman" pitchFamily="18" charset="0"/>
              </a:rPr>
              <a:t>Respond to Figure 6-2</a:t>
            </a:r>
            <a:endParaRPr lang="en-US">
              <a:latin typeface="Times New Roman" pitchFamily="18" charset="0"/>
            </a:endParaRPr>
          </a:p>
        </p:txBody>
      </p:sp>
      <p:sp>
        <p:nvSpPr>
          <p:cNvPr id="4107" name="Text Box 11"/>
          <p:cNvSpPr txBox="1">
            <a:spLocks noChangeArrowheads="1"/>
          </p:cNvSpPr>
          <p:nvPr/>
        </p:nvSpPr>
        <p:spPr bwMode="auto">
          <a:xfrm>
            <a:off x="0" y="1614488"/>
            <a:ext cx="9144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top half of page 132</a:t>
            </a:r>
          </a:p>
        </p:txBody>
      </p:sp>
      <p:sp>
        <p:nvSpPr>
          <p:cNvPr id="4109" name="Rectangle 13"/>
          <p:cNvSpPr>
            <a:spLocks noChangeArrowheads="1"/>
          </p:cNvSpPr>
          <p:nvPr/>
        </p:nvSpPr>
        <p:spPr bwMode="auto">
          <a:xfrm>
            <a:off x="228600" y="2743200"/>
            <a:ext cx="8763000" cy="914400"/>
          </a:xfrm>
          <a:prstGeom prst="rect">
            <a:avLst/>
          </a:prstGeom>
          <a:noFill/>
          <a:ln w="9525">
            <a:solidFill>
              <a:schemeClr val="tx1"/>
            </a:solidFill>
            <a:miter lim="800000"/>
            <a:headEnd/>
            <a:tailEnd/>
          </a:ln>
        </p:spPr>
        <p:txBody>
          <a:bodyPr wrap="none" anchor="ctr"/>
          <a:lstStyle/>
          <a:p>
            <a:endParaRPr lang="en-US"/>
          </a:p>
        </p:txBody>
      </p:sp>
      <p:pic>
        <p:nvPicPr>
          <p:cNvPr id="13" name="Ultranationalism Project_WMV V9.wmv">
            <a:hlinkClick r:id="" action="ppaction://media"/>
          </p:cNvPr>
          <p:cNvPicPr>
            <a:picLocks noRot="1" noChangeAspect="1"/>
          </p:cNvPicPr>
          <p:nvPr>
            <a:videoFile r:link="rId1"/>
          </p:nvPr>
        </p:nvPicPr>
        <p:blipFill>
          <a:blip r:embed="rId5" cstate="print"/>
          <a:stretch>
            <a:fillRect/>
          </a:stretch>
        </p:blipFill>
        <p:spPr>
          <a:xfrm>
            <a:off x="3962400" y="5486400"/>
            <a:ext cx="12192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xEl>
                                              <p:pRg st="0" end="0"/>
                                            </p:txEl>
                                          </p:spTgt>
                                        </p:tgtEl>
                                        <p:attrNameLst>
                                          <p:attrName>style.visibility</p:attrName>
                                        </p:attrNameLst>
                                      </p:cBhvr>
                                      <p:to>
                                        <p:strVal val="visible"/>
                                      </p:to>
                                    </p:set>
                                    <p:anim to="" calcmode="lin" valueType="num">
                                      <p:cBhvr>
                                        <p:cTn id="10" dur="1" fill="hold"/>
                                        <p:tgtEl>
                                          <p:spTgt spid="41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 to="" calcmode="lin" valueType="num">
                                      <p:cBhvr>
                                        <p:cTn id="13" dur="1" fill="hold"/>
                                        <p:tgtEl>
                                          <p:spTgt spid="410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8"/>
                                        </p:tgtEl>
                                        <p:attrNameLst>
                                          <p:attrName>style.visibility</p:attrName>
                                        </p:attrNameLst>
                                      </p:cBhvr>
                                      <p:to>
                                        <p:strVal val="visible"/>
                                      </p:to>
                                    </p:set>
                                    <p:anim to="" calcmode="lin" valueType="num">
                                      <p:cBhvr>
                                        <p:cTn id="16" dur="1" fill="hold"/>
                                        <p:tgtEl>
                                          <p:spTgt spid="410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107"/>
                                        </p:tgtEl>
                                        <p:attrNameLst>
                                          <p:attrName>style.visibility</p:attrName>
                                        </p:attrNameLst>
                                      </p:cBhvr>
                                      <p:to>
                                        <p:strVal val="visible"/>
                                      </p:to>
                                    </p:set>
                                    <p:anim to="" calcmode="lin" valueType="num">
                                      <p:cBhvr>
                                        <p:cTn id="21" dur="1" fill="hold"/>
                                        <p:tgtEl>
                                          <p:spTgt spid="410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105"/>
                                        </p:tgtEl>
                                        <p:attrNameLst>
                                          <p:attrName>style.visibility</p:attrName>
                                        </p:attrNameLst>
                                      </p:cBhvr>
                                      <p:to>
                                        <p:strVal val="visible"/>
                                      </p:to>
                                    </p:set>
                                    <p:anim to="" calcmode="lin" valueType="num">
                                      <p:cBhvr>
                                        <p:cTn id="26" dur="1" fill="hold"/>
                                        <p:tgtEl>
                                          <p:spTgt spid="4105"/>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4104"/>
                                        </p:tgtEl>
                                        <p:attrNameLst>
                                          <p:attrName>style.visibility</p:attrName>
                                        </p:attrNameLst>
                                      </p:cBhvr>
                                      <p:to>
                                        <p:strVal val="visible"/>
                                      </p:to>
                                    </p:set>
                                    <p:anim to="" calcmode="lin" valueType="num">
                                      <p:cBhvr>
                                        <p:cTn id="29" dur="1" fill="hold"/>
                                        <p:tgtEl>
                                          <p:spTgt spid="4104"/>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4103"/>
                                        </p:tgtEl>
                                        <p:attrNameLst>
                                          <p:attrName>style.visibility</p:attrName>
                                        </p:attrNameLst>
                                      </p:cBhvr>
                                      <p:to>
                                        <p:strVal val="visible"/>
                                      </p:to>
                                    </p:set>
                                    <p:anim to="" calcmode="lin" valueType="num">
                                      <p:cBhvr>
                                        <p:cTn id="32" dur="1" fill="hold"/>
                                        <p:tgtEl>
                                          <p:spTgt spid="4103"/>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4100">
                                            <p:txEl>
                                              <p:pRg st="7" end="7"/>
                                            </p:txEl>
                                          </p:spTgt>
                                        </p:tgtEl>
                                        <p:attrNameLst>
                                          <p:attrName>style.visibility</p:attrName>
                                        </p:attrNameLst>
                                      </p:cBhvr>
                                      <p:to>
                                        <p:strVal val="visible"/>
                                      </p:to>
                                    </p:set>
                                    <p:anim to="" calcmode="lin" valueType="num">
                                      <p:cBhvr>
                                        <p:cTn id="35" dur="1" fill="hold"/>
                                        <p:tgtEl>
                                          <p:spTgt spid="4100">
                                            <p:txEl>
                                              <p:pRg st="7" end="7"/>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4109"/>
                                        </p:tgtEl>
                                        <p:attrNameLst>
                                          <p:attrName>style.visibility</p:attrName>
                                        </p:attrNameLst>
                                      </p:cBhvr>
                                      <p:to>
                                        <p:strVal val="visible"/>
                                      </p:to>
                                    </p:set>
                                    <p:anim to="" calcmode="lin" valueType="num">
                                      <p:cBhvr>
                                        <p:cTn id="38" dur="1" fill="hold"/>
                                        <p:tgtEl>
                                          <p:spTgt spid="4109"/>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4100">
                                            <p:txEl>
                                              <p:pRg st="3" end="3"/>
                                            </p:txEl>
                                          </p:spTgt>
                                        </p:tgtEl>
                                        <p:attrNameLst>
                                          <p:attrName>style.visibility</p:attrName>
                                        </p:attrNameLst>
                                      </p:cBhvr>
                                      <p:to>
                                        <p:strVal val="visible"/>
                                      </p:to>
                                    </p:set>
                                    <p:anim to="" calcmode="lin" valueType="num">
                                      <p:cBhvr>
                                        <p:cTn id="43" dur="1" fill="hold"/>
                                        <p:tgtEl>
                                          <p:spTgt spid="4100">
                                            <p:txEl>
                                              <p:pRg st="3" end="3"/>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4100">
                                            <p:txEl>
                                              <p:pRg st="8" end="8"/>
                                            </p:txEl>
                                          </p:spTgt>
                                        </p:tgtEl>
                                        <p:attrNameLst>
                                          <p:attrName>style.visibility</p:attrName>
                                        </p:attrNameLst>
                                      </p:cBhvr>
                                      <p:to>
                                        <p:strVal val="visible"/>
                                      </p:to>
                                    </p:set>
                                    <p:anim to="" calcmode="lin" valueType="num">
                                      <p:cBhvr>
                                        <p:cTn id="48" dur="1" fill="hold"/>
                                        <p:tgtEl>
                                          <p:spTgt spid="4100">
                                            <p:txEl>
                                              <p:pRg st="8" end="8"/>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4100">
                                            <p:txEl>
                                              <p:pRg st="9" end="9"/>
                                            </p:txEl>
                                          </p:spTgt>
                                        </p:tgtEl>
                                        <p:attrNameLst>
                                          <p:attrName>style.visibility</p:attrName>
                                        </p:attrNameLst>
                                      </p:cBhvr>
                                      <p:to>
                                        <p:strVal val="visible"/>
                                      </p:to>
                                    </p:set>
                                    <p:anim to="" calcmode="lin" valueType="num">
                                      <p:cBhvr>
                                        <p:cTn id="51" dur="1" fill="hold"/>
                                        <p:tgtEl>
                                          <p:spTgt spid="4100">
                                            <p:txEl>
                                              <p:pRg st="9" end="9"/>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to="" calcmode="lin" valueType="num">
                                      <p:cBhvr>
                                        <p:cTn id="56" dur="1" fill="hold"/>
                                        <p:tgtEl>
                                          <p:spTgt spid="13"/>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4106"/>
                                        </p:tgtEl>
                                        <p:attrNameLst>
                                          <p:attrName>style.visibility</p:attrName>
                                        </p:attrNameLst>
                                      </p:cBhvr>
                                      <p:to>
                                        <p:strVal val="visible"/>
                                      </p:to>
                                    </p:set>
                                    <p:anim to="" calcmode="lin" valueType="num">
                                      <p:cBhvr>
                                        <p:cTn id="61" dur="1" fill="hold"/>
                                        <p:tgtEl>
                                          <p:spTgt spid="4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2"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4103" grpId="0" animBg="1"/>
      <p:bldP spid="4104" grpId="0"/>
      <p:bldP spid="4105" grpId="0"/>
      <p:bldP spid="4106" grpId="0"/>
      <p:bldP spid="4107" grpId="0"/>
      <p:bldP spid="410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36868" name="Rectangle 4"/>
          <p:cNvSpPr>
            <a:spLocks noChangeArrowheads="1"/>
          </p:cNvSpPr>
          <p:nvPr/>
        </p:nvSpPr>
        <p:spPr bwMode="auto">
          <a:xfrm>
            <a:off x="0" y="990600"/>
            <a:ext cx="9144000" cy="5826125"/>
          </a:xfrm>
          <a:prstGeom prst="rect">
            <a:avLst/>
          </a:prstGeom>
          <a:noFill/>
          <a:ln w="9525" algn="ctr">
            <a:noFill/>
            <a:miter lim="800000"/>
            <a:headEnd/>
            <a:tailEnd/>
          </a:ln>
        </p:spPr>
        <p:txBody>
          <a:bodyPr>
            <a:spAutoFit/>
          </a:bodyPr>
          <a:lstStyle/>
          <a:p>
            <a:pPr algn="ctr"/>
            <a:r>
              <a:rPr lang="en-US" sz="1600" b="1">
                <a:latin typeface="Times New Roman" pitchFamily="18" charset="0"/>
              </a:rPr>
              <a:t>Review Challenge #2 on pages 106 – 107</a:t>
            </a:r>
          </a:p>
          <a:p>
            <a:pPr algn="ctr"/>
            <a:endParaRPr lang="en-US" sz="800" b="1">
              <a:latin typeface="Times New Roman" pitchFamily="18" charset="0"/>
            </a:endParaRPr>
          </a:p>
          <a:p>
            <a:pPr algn="ctr"/>
            <a:r>
              <a:rPr lang="en-US" sz="1600" b="1">
                <a:latin typeface="Times New Roman" pitchFamily="18" charset="0"/>
              </a:rPr>
              <a:t>Have you chosen your ‘nation’ yet?</a:t>
            </a:r>
          </a:p>
          <a:p>
            <a:pPr algn="ctr"/>
            <a:endParaRPr lang="en-US" sz="800" b="1">
              <a:latin typeface="Times New Roman" pitchFamily="18" charset="0"/>
            </a:endParaRPr>
          </a:p>
          <a:p>
            <a:pPr algn="ctr"/>
            <a:r>
              <a:rPr lang="en-US" sz="1600" b="1">
                <a:latin typeface="Times New Roman" pitchFamily="18" charset="0"/>
              </a:rPr>
              <a:t>Have you decided what format your museum presentation will take?</a:t>
            </a:r>
          </a:p>
          <a:p>
            <a:pPr algn="ctr"/>
            <a:endParaRPr lang="en-US" sz="1600" b="1">
              <a:latin typeface="Times New Roman" pitchFamily="18" charset="0"/>
            </a:endParaRPr>
          </a:p>
          <a:p>
            <a:pPr algn="ctr"/>
            <a:r>
              <a:rPr lang="en-US" b="1">
                <a:latin typeface="Times New Roman" pitchFamily="18" charset="0"/>
              </a:rPr>
              <a:t>On Thursday, the answers to the following questions are due and will be handed in</a:t>
            </a:r>
          </a:p>
          <a:p>
            <a:pPr algn="ctr"/>
            <a:endParaRPr lang="en-US" b="1">
              <a:latin typeface="Times New Roman" pitchFamily="18" charset="0"/>
            </a:endParaRPr>
          </a:p>
          <a:p>
            <a:pPr algn="ctr"/>
            <a:r>
              <a:rPr lang="en-US" sz="2000" b="1">
                <a:solidFill>
                  <a:srgbClr val="FF3300"/>
                </a:solidFill>
                <a:latin typeface="Times New Roman" pitchFamily="18" charset="0"/>
              </a:rPr>
              <a:t>What nation are you choosing for your display?</a:t>
            </a:r>
          </a:p>
          <a:p>
            <a:pPr algn="ctr"/>
            <a:endParaRPr lang="en-US" sz="2000" b="1">
              <a:solidFill>
                <a:srgbClr val="FF3300"/>
              </a:solidFill>
              <a:latin typeface="Times New Roman" pitchFamily="18" charset="0"/>
            </a:endParaRPr>
          </a:p>
          <a:p>
            <a:pPr algn="ctr"/>
            <a:r>
              <a:rPr lang="en-US" sz="2000" b="1">
                <a:solidFill>
                  <a:srgbClr val="FF3300"/>
                </a:solidFill>
                <a:latin typeface="Times New Roman" pitchFamily="18" charset="0"/>
              </a:rPr>
              <a:t>Where will you find (or found) the historical map?  Be Specific!</a:t>
            </a:r>
          </a:p>
          <a:p>
            <a:pPr algn="ctr"/>
            <a:endParaRPr lang="en-US" sz="2000" b="1">
              <a:solidFill>
                <a:srgbClr val="FF3300"/>
              </a:solidFill>
              <a:latin typeface="Times New Roman" pitchFamily="18" charset="0"/>
            </a:endParaRPr>
          </a:p>
          <a:p>
            <a:pPr algn="ctr"/>
            <a:r>
              <a:rPr lang="en-US" sz="2000" b="1">
                <a:solidFill>
                  <a:srgbClr val="FF3300"/>
                </a:solidFill>
                <a:latin typeface="Times New Roman" pitchFamily="18" charset="0"/>
              </a:rPr>
              <a:t>What format of propaganda are you going to use?</a:t>
            </a:r>
          </a:p>
          <a:p>
            <a:pPr algn="ctr"/>
            <a:endParaRPr lang="en-US" sz="2000" b="1">
              <a:solidFill>
                <a:srgbClr val="FF3300"/>
              </a:solidFill>
              <a:latin typeface="Times New Roman" pitchFamily="18" charset="0"/>
            </a:endParaRPr>
          </a:p>
          <a:p>
            <a:pPr algn="ctr"/>
            <a:r>
              <a:rPr lang="en-US" sz="2000" b="1">
                <a:solidFill>
                  <a:srgbClr val="FF3300"/>
                </a:solidFill>
                <a:latin typeface="Times New Roman" pitchFamily="18" charset="0"/>
              </a:rPr>
              <a:t>Where will you find your propaganda?  Be specific!</a:t>
            </a:r>
          </a:p>
          <a:p>
            <a:pPr algn="ctr"/>
            <a:endParaRPr lang="en-US" sz="2000" b="1">
              <a:solidFill>
                <a:srgbClr val="FF3300"/>
              </a:solidFill>
              <a:latin typeface="Times New Roman" pitchFamily="18" charset="0"/>
            </a:endParaRPr>
          </a:p>
          <a:p>
            <a:pPr algn="ctr"/>
            <a:r>
              <a:rPr lang="en-US" sz="2000" b="1">
                <a:solidFill>
                  <a:srgbClr val="FF3300"/>
                </a:solidFill>
                <a:latin typeface="Times New Roman" pitchFamily="18" charset="0"/>
              </a:rPr>
              <a:t>What format are you going to use to present your display?</a:t>
            </a:r>
          </a:p>
          <a:p>
            <a:pPr algn="ctr"/>
            <a:endParaRPr lang="en-US" sz="2000" b="1">
              <a:solidFill>
                <a:srgbClr val="FF3300"/>
              </a:solidFill>
              <a:latin typeface="Times New Roman" pitchFamily="18" charset="0"/>
            </a:endParaRPr>
          </a:p>
          <a:p>
            <a:pPr algn="ctr"/>
            <a:r>
              <a:rPr lang="en-US" sz="2000" b="1">
                <a:solidFill>
                  <a:schemeClr val="tx2"/>
                </a:solidFill>
                <a:latin typeface="Times New Roman" pitchFamily="18" charset="0"/>
              </a:rPr>
              <a:t>Note:  If you use any electronic format to present your display, you will have to explain to the class the details</a:t>
            </a:r>
          </a:p>
          <a:p>
            <a:pPr algn="ctr"/>
            <a:r>
              <a:rPr lang="en-US" sz="2000" b="1">
                <a:solidFill>
                  <a:schemeClr val="tx2"/>
                </a:solidFill>
                <a:latin typeface="Times New Roman" pitchFamily="18" charset="0"/>
              </a:rPr>
              <a:t>All other non-electronic methods do not have to be verbally explained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to="" calcmode="lin" valueType="num">
                                      <p:cBhvr>
                                        <p:cTn id="10" dur="1" fill="hold"/>
                                        <p:tgtEl>
                                          <p:spTgt spid="3686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anim to="" calcmode="lin" valueType="num">
                                      <p:cBhvr>
                                        <p:cTn id="13" dur="1" fill="hold"/>
                                        <p:tgtEl>
                                          <p:spTgt spid="3686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6868">
                                            <p:txEl>
                                              <p:pRg st="2" end="2"/>
                                            </p:txEl>
                                          </p:spTgt>
                                        </p:tgtEl>
                                        <p:attrNameLst>
                                          <p:attrName>style.visibility</p:attrName>
                                        </p:attrNameLst>
                                      </p:cBhvr>
                                      <p:to>
                                        <p:strVal val="visible"/>
                                      </p:to>
                                    </p:set>
                                    <p:anim to="" calcmode="lin" valueType="num">
                                      <p:cBhvr>
                                        <p:cTn id="18" dur="1" fill="hold"/>
                                        <p:tgtEl>
                                          <p:spTgt spid="36868">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 to="" calcmode="lin" valueType="num">
                                      <p:cBhvr>
                                        <p:cTn id="23" dur="1" fill="hold"/>
                                        <p:tgtEl>
                                          <p:spTgt spid="36868">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6868">
                                            <p:txEl>
                                              <p:pRg st="6" end="6"/>
                                            </p:txEl>
                                          </p:spTgt>
                                        </p:tgtEl>
                                        <p:attrNameLst>
                                          <p:attrName>style.visibility</p:attrName>
                                        </p:attrNameLst>
                                      </p:cBhvr>
                                      <p:to>
                                        <p:strVal val="visible"/>
                                      </p:to>
                                    </p:set>
                                    <p:anim to="" calcmode="lin" valueType="num">
                                      <p:cBhvr>
                                        <p:cTn id="28" dur="1" fill="hold"/>
                                        <p:tgtEl>
                                          <p:spTgt spid="36868">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6868">
                                            <p:txEl>
                                              <p:pRg st="8" end="8"/>
                                            </p:txEl>
                                          </p:spTgt>
                                        </p:tgtEl>
                                        <p:attrNameLst>
                                          <p:attrName>style.visibility</p:attrName>
                                        </p:attrNameLst>
                                      </p:cBhvr>
                                      <p:to>
                                        <p:strVal val="visible"/>
                                      </p:to>
                                    </p:set>
                                    <p:anim to="" calcmode="lin" valueType="num">
                                      <p:cBhvr>
                                        <p:cTn id="33" dur="1" fill="hold"/>
                                        <p:tgtEl>
                                          <p:spTgt spid="36868">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6868">
                                            <p:txEl>
                                              <p:pRg st="10" end="10"/>
                                            </p:txEl>
                                          </p:spTgt>
                                        </p:tgtEl>
                                        <p:attrNameLst>
                                          <p:attrName>style.visibility</p:attrName>
                                        </p:attrNameLst>
                                      </p:cBhvr>
                                      <p:to>
                                        <p:strVal val="visible"/>
                                      </p:to>
                                    </p:set>
                                    <p:anim to="" calcmode="lin" valueType="num">
                                      <p:cBhvr>
                                        <p:cTn id="38" dur="1" fill="hold"/>
                                        <p:tgtEl>
                                          <p:spTgt spid="36868">
                                            <p:txEl>
                                              <p:pRg st="10" end="1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6868">
                                            <p:txEl>
                                              <p:pRg st="12" end="12"/>
                                            </p:txEl>
                                          </p:spTgt>
                                        </p:tgtEl>
                                        <p:attrNameLst>
                                          <p:attrName>style.visibility</p:attrName>
                                        </p:attrNameLst>
                                      </p:cBhvr>
                                      <p:to>
                                        <p:strVal val="visible"/>
                                      </p:to>
                                    </p:set>
                                    <p:anim to="" calcmode="lin" valueType="num">
                                      <p:cBhvr>
                                        <p:cTn id="43" dur="1" fill="hold"/>
                                        <p:tgtEl>
                                          <p:spTgt spid="36868">
                                            <p:txEl>
                                              <p:pRg st="12" end="12"/>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6868">
                                            <p:txEl>
                                              <p:pRg st="14" end="14"/>
                                            </p:txEl>
                                          </p:spTgt>
                                        </p:tgtEl>
                                        <p:attrNameLst>
                                          <p:attrName>style.visibility</p:attrName>
                                        </p:attrNameLst>
                                      </p:cBhvr>
                                      <p:to>
                                        <p:strVal val="visible"/>
                                      </p:to>
                                    </p:set>
                                    <p:anim to="" calcmode="lin" valueType="num">
                                      <p:cBhvr>
                                        <p:cTn id="48" dur="1" fill="hold"/>
                                        <p:tgtEl>
                                          <p:spTgt spid="36868">
                                            <p:txEl>
                                              <p:pRg st="14" end="14"/>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36868">
                                            <p:txEl>
                                              <p:pRg st="16" end="16"/>
                                            </p:txEl>
                                          </p:spTgt>
                                        </p:tgtEl>
                                        <p:attrNameLst>
                                          <p:attrName>style.visibility</p:attrName>
                                        </p:attrNameLst>
                                      </p:cBhvr>
                                      <p:to>
                                        <p:strVal val="visible"/>
                                      </p:to>
                                    </p:set>
                                    <p:anim to="" calcmode="lin" valueType="num">
                                      <p:cBhvr>
                                        <p:cTn id="53" dur="1" fill="hold"/>
                                        <p:tgtEl>
                                          <p:spTgt spid="36868">
                                            <p:txEl>
                                              <p:pRg st="16" end="16"/>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36868">
                                            <p:txEl>
                                              <p:pRg st="18" end="18"/>
                                            </p:txEl>
                                          </p:spTgt>
                                        </p:tgtEl>
                                        <p:attrNameLst>
                                          <p:attrName>style.visibility</p:attrName>
                                        </p:attrNameLst>
                                      </p:cBhvr>
                                      <p:to>
                                        <p:strVal val="visible"/>
                                      </p:to>
                                    </p:set>
                                    <p:anim to="" calcmode="lin" valueType="num">
                                      <p:cBhvr>
                                        <p:cTn id="58" dur="1" fill="hold"/>
                                        <p:tgtEl>
                                          <p:spTgt spid="36868">
                                            <p:txEl>
                                              <p:pRg st="18" end="18"/>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36868">
                                            <p:txEl>
                                              <p:pRg st="19" end="19"/>
                                            </p:txEl>
                                          </p:spTgt>
                                        </p:tgtEl>
                                        <p:attrNameLst>
                                          <p:attrName>style.visibility</p:attrName>
                                        </p:attrNameLst>
                                      </p:cBhvr>
                                      <p:to>
                                        <p:strVal val="visible"/>
                                      </p:to>
                                    </p:set>
                                    <p:anim to="" calcmode="lin" valueType="num">
                                      <p:cBhvr>
                                        <p:cTn id="61" dur="1" fill="hold"/>
                                        <p:tgtEl>
                                          <p:spTgt spid="36868">
                                            <p:txEl>
                                              <p:pRg st="19" end="1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8915"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38916" name="Rectangle 4"/>
          <p:cNvSpPr>
            <a:spLocks noChangeArrowheads="1"/>
          </p:cNvSpPr>
          <p:nvPr/>
        </p:nvSpPr>
        <p:spPr bwMode="auto">
          <a:xfrm>
            <a:off x="0" y="1885950"/>
            <a:ext cx="9144000" cy="1314450"/>
          </a:xfrm>
          <a:prstGeom prst="rect">
            <a:avLst/>
          </a:prstGeom>
          <a:noFill/>
          <a:ln w="9525" algn="ctr">
            <a:noFill/>
            <a:miter lim="800000"/>
            <a:headEnd/>
            <a:tailEnd/>
          </a:ln>
        </p:spPr>
        <p:txBody>
          <a:bodyPr>
            <a:spAutoFit/>
          </a:bodyPr>
          <a:lstStyle/>
          <a:p>
            <a:pPr algn="ctr"/>
            <a:r>
              <a:rPr lang="en-US" sz="1600" b="1">
                <a:latin typeface="Times New Roman" pitchFamily="18" charset="0"/>
              </a:rPr>
              <a:t>Read the opening paragraph on page 151</a:t>
            </a:r>
          </a:p>
          <a:p>
            <a:pPr algn="ctr"/>
            <a:endParaRPr lang="en-US" sz="1600" b="1">
              <a:latin typeface="Times New Roman" pitchFamily="18" charset="0"/>
            </a:endParaRPr>
          </a:p>
          <a:p>
            <a:pPr algn="ctr"/>
            <a:r>
              <a:rPr lang="en-US" sz="1600" b="1">
                <a:latin typeface="Times New Roman" pitchFamily="18" charset="0"/>
              </a:rPr>
              <a:t>With one other person, work through the Steps on page 151</a:t>
            </a:r>
          </a:p>
          <a:p>
            <a:pPr algn="ctr"/>
            <a:endParaRPr lang="en-US" sz="1600" b="1">
              <a:latin typeface="Times New Roman" pitchFamily="18" charset="0"/>
            </a:endParaRPr>
          </a:p>
          <a:p>
            <a:pPr algn="ctr"/>
            <a:r>
              <a:rPr lang="en-US" sz="1600" b="1">
                <a:latin typeface="Times New Roman" pitchFamily="18" charset="0"/>
              </a:rPr>
              <a:t>You may want to review your handout and the propaganda posters on pages 144, 145 and 150</a:t>
            </a:r>
          </a:p>
        </p:txBody>
      </p:sp>
      <p:pic>
        <p:nvPicPr>
          <p:cNvPr id="38917" name="Picture 5"/>
          <p:cNvPicPr>
            <a:picLocks noChangeAspect="1" noChangeArrowheads="1"/>
          </p:cNvPicPr>
          <p:nvPr/>
        </p:nvPicPr>
        <p:blipFill>
          <a:blip r:embed="rId3" cstate="print"/>
          <a:srcRect/>
          <a:stretch>
            <a:fillRect/>
          </a:stretch>
        </p:blipFill>
        <p:spPr bwMode="auto">
          <a:xfrm>
            <a:off x="3260725" y="3352800"/>
            <a:ext cx="2911475" cy="3376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 to="" calcmode="lin" valueType="num">
                                      <p:cBhvr>
                                        <p:cTn id="10" dur="1" fill="hold"/>
                                        <p:tgtEl>
                                          <p:spTgt spid="3891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8916">
                                            <p:txEl>
                                              <p:pRg st="0" end="0"/>
                                            </p:txEl>
                                          </p:spTgt>
                                        </p:tgtEl>
                                        <p:attrNameLst>
                                          <p:attrName>style.visibility</p:attrName>
                                        </p:attrNameLst>
                                      </p:cBhvr>
                                      <p:to>
                                        <p:strVal val="visible"/>
                                      </p:to>
                                    </p:set>
                                    <p:anim to="" calcmode="lin" valueType="num">
                                      <p:cBhvr>
                                        <p:cTn id="15" dur="1" fill="hold"/>
                                        <p:tgtEl>
                                          <p:spTgt spid="3891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8916">
                                            <p:txEl>
                                              <p:pRg st="2" end="2"/>
                                            </p:txEl>
                                          </p:spTgt>
                                        </p:tgtEl>
                                        <p:attrNameLst>
                                          <p:attrName>style.visibility</p:attrName>
                                        </p:attrNameLst>
                                      </p:cBhvr>
                                      <p:to>
                                        <p:strVal val="visible"/>
                                      </p:to>
                                    </p:set>
                                    <p:anim to="" calcmode="lin" valueType="num">
                                      <p:cBhvr>
                                        <p:cTn id="20" dur="1" fill="hold"/>
                                        <p:tgtEl>
                                          <p:spTgt spid="38916">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8916">
                                            <p:txEl>
                                              <p:pRg st="4" end="4"/>
                                            </p:txEl>
                                          </p:spTgt>
                                        </p:tgtEl>
                                        <p:attrNameLst>
                                          <p:attrName>style.visibility</p:attrName>
                                        </p:attrNameLst>
                                      </p:cBhvr>
                                      <p:to>
                                        <p:strVal val="visible"/>
                                      </p:to>
                                    </p:set>
                                    <p:anim to="" calcmode="lin" valueType="num">
                                      <p:cBhvr>
                                        <p:cTn id="25" dur="1" fill="hold"/>
                                        <p:tgtEl>
                                          <p:spTgt spid="38916">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8917"/>
                                        </p:tgtEl>
                                        <p:attrNameLst>
                                          <p:attrName>style.visibility</p:attrName>
                                        </p:attrNameLst>
                                      </p:cBhvr>
                                      <p:to>
                                        <p:strVal val="visible"/>
                                      </p:to>
                                    </p:set>
                                    <p:anim to="" calcmode="lin" valueType="num">
                                      <p:cBhvr>
                                        <p:cTn id="28" dur="1" fill="hold"/>
                                        <p:tgtEl>
                                          <p:spTgt spid="389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And Finally…</a:t>
            </a:r>
          </a:p>
        </p:txBody>
      </p:sp>
      <p:sp>
        <p:nvSpPr>
          <p:cNvPr id="2970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 to="" calcmode="lin" valueType="num">
                                      <p:cBhvr>
                                        <p:cTn id="10" dur="1" fill="hold"/>
                                        <p:tgtEl>
                                          <p:spTgt spid="297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698"/>
                                        </p:tgtEl>
                                        <p:attrNameLst>
                                          <p:attrName>style.visibility</p:attrName>
                                        </p:attrNameLst>
                                      </p:cBhvr>
                                      <p:to>
                                        <p:strVal val="visible"/>
                                      </p:to>
                                    </p:set>
                                    <p:anim to="" calcmode="lin" valueType="num">
                                      <p:cBhvr>
                                        <p:cTn id="13" dur="1" fill="hold"/>
                                        <p:tgtEl>
                                          <p:spTgt spid="296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Chapter Five - Six Quiz</a:t>
            </a:r>
          </a:p>
        </p:txBody>
      </p:sp>
      <p:sp>
        <p:nvSpPr>
          <p:cNvPr id="40964" name="Rectangle 4"/>
          <p:cNvSpPr>
            <a:spLocks noGrp="1" noChangeArrowheads="1"/>
          </p:cNvSpPr>
          <p:nvPr>
            <p:ph type="body" idx="1"/>
          </p:nvPr>
        </p:nvSpPr>
        <p:spPr>
          <a:xfrm>
            <a:off x="0" y="1600200"/>
            <a:ext cx="9144000" cy="4953000"/>
          </a:xfrm>
        </p:spPr>
        <p:txBody>
          <a:bodyPr/>
          <a:lstStyle/>
          <a:p>
            <a:pPr algn="ctr" eaLnBrk="1" hangingPunct="1">
              <a:buFontTx/>
              <a:buNone/>
            </a:pPr>
            <a:r>
              <a:rPr lang="en-US" sz="2800" b="1" smtClean="0">
                <a:latin typeface="Times New Roman" pitchFamily="18" charset="0"/>
              </a:rPr>
              <a:t>Your quiz is made up of 15 multiple choice questions, and one written response question</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Get to know the terms/phrases/people/events you listed as important for these chapters</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Each of the multiple choice questions are worth one mark each and the written response is worth 8 marks</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Total: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 to="" calcmode="lin" valueType="num">
                                      <p:cBhvr>
                                        <p:cTn id="10" dur="1" fill="hold"/>
                                        <p:tgtEl>
                                          <p:spTgt spid="4096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0964">
                                            <p:txEl>
                                              <p:pRg st="0" end="0"/>
                                            </p:txEl>
                                          </p:spTgt>
                                        </p:tgtEl>
                                        <p:attrNameLst>
                                          <p:attrName>style.visibility</p:attrName>
                                        </p:attrNameLst>
                                      </p:cBhvr>
                                      <p:to>
                                        <p:strVal val="visible"/>
                                      </p:to>
                                    </p:set>
                                    <p:anim to="" calcmode="lin" valueType="num">
                                      <p:cBhvr>
                                        <p:cTn id="15" dur="1" fill="hold"/>
                                        <p:tgtEl>
                                          <p:spTgt spid="4096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0964">
                                            <p:txEl>
                                              <p:pRg st="2" end="2"/>
                                            </p:txEl>
                                          </p:spTgt>
                                        </p:tgtEl>
                                        <p:attrNameLst>
                                          <p:attrName>style.visibility</p:attrName>
                                        </p:attrNameLst>
                                      </p:cBhvr>
                                      <p:to>
                                        <p:strVal val="visible"/>
                                      </p:to>
                                    </p:set>
                                    <p:anim to="" calcmode="lin" valueType="num">
                                      <p:cBhvr>
                                        <p:cTn id="20" dur="1" fill="hold"/>
                                        <p:tgtEl>
                                          <p:spTgt spid="40964">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0964">
                                            <p:txEl>
                                              <p:pRg st="4" end="4"/>
                                            </p:txEl>
                                          </p:spTgt>
                                        </p:tgtEl>
                                        <p:attrNameLst>
                                          <p:attrName>style.visibility</p:attrName>
                                        </p:attrNameLst>
                                      </p:cBhvr>
                                      <p:to>
                                        <p:strVal val="visible"/>
                                      </p:to>
                                    </p:set>
                                    <p:anim to="" calcmode="lin" valueType="num">
                                      <p:cBhvr>
                                        <p:cTn id="25" dur="1" fill="hold"/>
                                        <p:tgtEl>
                                          <p:spTgt spid="40964">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0964">
                                            <p:txEl>
                                              <p:pRg st="6" end="6"/>
                                            </p:txEl>
                                          </p:spTgt>
                                        </p:tgtEl>
                                        <p:attrNameLst>
                                          <p:attrName>style.visibility</p:attrName>
                                        </p:attrNameLst>
                                      </p:cBhvr>
                                      <p:to>
                                        <p:strVal val="visible"/>
                                      </p:to>
                                    </p:set>
                                    <p:anim to="" calcmode="lin" valueType="num">
                                      <p:cBhvr>
                                        <p:cTn id="30" dur="1" fill="hold"/>
                                        <p:tgtEl>
                                          <p:spTgt spid="4096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stal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4" name="Rectangle 4"/>
          <p:cNvSpPr>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r>
              <a:rPr lang="en-US" sz="3600" b="1">
                <a:solidFill>
                  <a:schemeClr val="accent2"/>
                </a:solidFill>
                <a:latin typeface="Times New Roman" pitchFamily="18" charset="0"/>
              </a:rPr>
              <a:t>Ultranationalism in Kosovo and the USSR</a:t>
            </a:r>
          </a:p>
        </p:txBody>
      </p:sp>
      <p:sp>
        <p:nvSpPr>
          <p:cNvPr id="5125" name="Text Box 5"/>
          <p:cNvSpPr txBox="1">
            <a:spLocks noChangeArrowheads="1"/>
          </p:cNvSpPr>
          <p:nvPr/>
        </p:nvSpPr>
        <p:spPr bwMode="auto">
          <a:xfrm>
            <a:off x="76200" y="1905000"/>
            <a:ext cx="2362200" cy="24272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Using this handout and a partner, read pages 133 – 134 and record examples of </a:t>
            </a:r>
            <a:r>
              <a:rPr lang="en-US" b="1" i="1">
                <a:solidFill>
                  <a:schemeClr val="accent2"/>
                </a:solidFill>
                <a:latin typeface="Times New Roman" pitchFamily="18" charset="0"/>
              </a:rPr>
              <a:t>Ultranationalism</a:t>
            </a:r>
          </a:p>
          <a:p>
            <a:pPr algn="ctr">
              <a:spcBef>
                <a:spcPct val="50000"/>
              </a:spcBef>
            </a:pPr>
            <a:r>
              <a:rPr lang="en-US" b="1">
                <a:latin typeface="Times New Roman" pitchFamily="18" charset="0"/>
              </a:rPr>
              <a:t>  Remember to review all photographs and margin features</a:t>
            </a:r>
          </a:p>
        </p:txBody>
      </p:sp>
      <p:sp>
        <p:nvSpPr>
          <p:cNvPr id="5126" name="Text Box 6"/>
          <p:cNvSpPr txBox="1">
            <a:spLocks noChangeArrowheads="1"/>
          </p:cNvSpPr>
          <p:nvPr/>
        </p:nvSpPr>
        <p:spPr bwMode="auto">
          <a:xfrm>
            <a:off x="0" y="5257800"/>
            <a:ext cx="9144000" cy="16049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135 </a:t>
            </a:r>
          </a:p>
          <a:p>
            <a:pPr algn="ctr">
              <a:spcBef>
                <a:spcPct val="50000"/>
              </a:spcBef>
            </a:pPr>
            <a:r>
              <a:rPr lang="en-US" b="1">
                <a:latin typeface="Times New Roman" pitchFamily="18" charset="0"/>
              </a:rPr>
              <a:t>Review the bulleted information </a:t>
            </a:r>
          </a:p>
          <a:p>
            <a:pPr algn="ctr">
              <a:spcBef>
                <a:spcPct val="50000"/>
              </a:spcBef>
            </a:pPr>
            <a:r>
              <a:rPr lang="en-US" b="1">
                <a:latin typeface="Times New Roman" pitchFamily="18" charset="0"/>
              </a:rPr>
              <a:t>Rank the tactics used by propagandists on a scale of 1 to 5          </a:t>
            </a:r>
          </a:p>
          <a:p>
            <a:pPr algn="ctr">
              <a:spcBef>
                <a:spcPct val="50000"/>
              </a:spcBef>
            </a:pPr>
            <a:r>
              <a:rPr lang="en-US" b="1">
                <a:latin typeface="Times New Roman" pitchFamily="18" charset="0"/>
              </a:rPr>
              <a:t>(1 = Very Effective – 5 = Not Very Effective)</a:t>
            </a:r>
          </a:p>
        </p:txBody>
      </p:sp>
      <p:sp>
        <p:nvSpPr>
          <p:cNvPr id="5127" name="Text Box 7"/>
          <p:cNvSpPr txBox="1">
            <a:spLocks noChangeArrowheads="1"/>
          </p:cNvSpPr>
          <p:nvPr/>
        </p:nvSpPr>
        <p:spPr bwMode="auto">
          <a:xfrm>
            <a:off x="6400800" y="2205038"/>
            <a:ext cx="2362200" cy="22907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Rank the tactics based on the harm they can do</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Do ends justify the means?                  Why or why not?</a:t>
            </a:r>
          </a:p>
        </p:txBody>
      </p:sp>
      <p:sp>
        <p:nvSpPr>
          <p:cNvPr id="5129" name="Text Box 9"/>
          <p:cNvSpPr txBox="1">
            <a:spLocks noChangeArrowheads="1"/>
          </p:cNvSpPr>
          <p:nvPr/>
        </p:nvSpPr>
        <p:spPr bwMode="auto">
          <a:xfrm>
            <a:off x="152400" y="4648200"/>
            <a:ext cx="2438400" cy="915988"/>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Complete the </a:t>
            </a:r>
            <a:r>
              <a:rPr lang="en-US" b="1" i="1">
                <a:solidFill>
                  <a:schemeClr val="accent2"/>
                </a:solidFill>
                <a:latin typeface="Times New Roman" pitchFamily="18" charset="0"/>
              </a:rPr>
              <a:t>Recall</a:t>
            </a:r>
            <a:r>
              <a:rPr lang="en-US" b="1">
                <a:solidFill>
                  <a:schemeClr val="accent2"/>
                </a:solidFill>
                <a:latin typeface="Times New Roman" pitchFamily="18" charset="0"/>
              </a:rPr>
              <a:t>, </a:t>
            </a:r>
            <a:r>
              <a:rPr lang="en-US" b="1" i="1">
                <a:solidFill>
                  <a:schemeClr val="accent2"/>
                </a:solidFill>
                <a:latin typeface="Times New Roman" pitchFamily="18" charset="0"/>
              </a:rPr>
              <a:t>Reflect, Respond</a:t>
            </a:r>
            <a:r>
              <a:rPr lang="en-US" b="1">
                <a:solidFill>
                  <a:schemeClr val="accent2"/>
                </a:solidFill>
                <a:latin typeface="Times New Roman" pitchFamily="18" charset="0"/>
              </a:rPr>
              <a:t> on page 135</a:t>
            </a:r>
          </a:p>
        </p:txBody>
      </p:sp>
      <p:pic>
        <p:nvPicPr>
          <p:cNvPr id="5131" name="Picture 11"/>
          <p:cNvPicPr>
            <a:picLocks noChangeAspect="1" noChangeArrowheads="1"/>
          </p:cNvPicPr>
          <p:nvPr/>
        </p:nvPicPr>
        <p:blipFill>
          <a:blip r:embed="rId3" cstate="print"/>
          <a:srcRect/>
          <a:stretch>
            <a:fillRect/>
          </a:stretch>
        </p:blipFill>
        <p:spPr bwMode="auto">
          <a:xfrm>
            <a:off x="2784475" y="914400"/>
            <a:ext cx="3571875"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32"/>
                                        </p:tgtEl>
                                        <p:attrNameLst>
                                          <p:attrName>style.visibility</p:attrName>
                                        </p:attrNameLst>
                                      </p:cBhvr>
                                      <p:to>
                                        <p:strVal val="visible"/>
                                      </p:to>
                                    </p:set>
                                    <p:anim to="" calcmode="lin" valueType="num">
                                      <p:cBhvr>
                                        <p:cTn id="13" dur="1" fill="hold"/>
                                        <p:tgtEl>
                                          <p:spTgt spid="513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31"/>
                                        </p:tgtEl>
                                        <p:attrNameLst>
                                          <p:attrName>style.visibility</p:attrName>
                                        </p:attrNameLst>
                                      </p:cBhvr>
                                      <p:to>
                                        <p:strVal val="visible"/>
                                      </p:to>
                                    </p:set>
                                    <p:anim to="" calcmode="lin" valueType="num">
                                      <p:cBhvr>
                                        <p:cTn id="16" dur="1" fill="hold"/>
                                        <p:tgtEl>
                                          <p:spTgt spid="5131"/>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126">
                                            <p:txEl>
                                              <p:pRg st="0" end="0"/>
                                            </p:txEl>
                                          </p:spTgt>
                                        </p:tgtEl>
                                        <p:attrNameLst>
                                          <p:attrName>style.visibility</p:attrName>
                                        </p:attrNameLst>
                                      </p:cBhvr>
                                      <p:to>
                                        <p:strVal val="visible"/>
                                      </p:to>
                                    </p:set>
                                    <p:anim to="" calcmode="lin" valueType="num">
                                      <p:cBhvr>
                                        <p:cTn id="21" dur="1" fill="hold"/>
                                        <p:tgtEl>
                                          <p:spTgt spid="5126">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126">
                                            <p:txEl>
                                              <p:pRg st="1" end="1"/>
                                            </p:txEl>
                                          </p:spTgt>
                                        </p:tgtEl>
                                        <p:attrNameLst>
                                          <p:attrName>style.visibility</p:attrName>
                                        </p:attrNameLst>
                                      </p:cBhvr>
                                      <p:to>
                                        <p:strVal val="visible"/>
                                      </p:to>
                                    </p:set>
                                    <p:anim to="" calcmode="lin" valueType="num">
                                      <p:cBhvr>
                                        <p:cTn id="26" dur="1" fill="hold"/>
                                        <p:tgtEl>
                                          <p:spTgt spid="5126">
                                            <p:txEl>
                                              <p:pRg st="1" end="1"/>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5126">
                                            <p:txEl>
                                              <p:pRg st="2" end="2"/>
                                            </p:txEl>
                                          </p:spTgt>
                                        </p:tgtEl>
                                        <p:attrNameLst>
                                          <p:attrName>style.visibility</p:attrName>
                                        </p:attrNameLst>
                                      </p:cBhvr>
                                      <p:to>
                                        <p:strVal val="visible"/>
                                      </p:to>
                                    </p:set>
                                    <p:anim to="" calcmode="lin" valueType="num">
                                      <p:cBhvr>
                                        <p:cTn id="29" dur="1" fill="hold"/>
                                        <p:tgtEl>
                                          <p:spTgt spid="5126">
                                            <p:txEl>
                                              <p:pRg st="2" end="2"/>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126">
                                            <p:txEl>
                                              <p:pRg st="3" end="3"/>
                                            </p:txEl>
                                          </p:spTgt>
                                        </p:tgtEl>
                                        <p:attrNameLst>
                                          <p:attrName>style.visibility</p:attrName>
                                        </p:attrNameLst>
                                      </p:cBhvr>
                                      <p:to>
                                        <p:strVal val="visible"/>
                                      </p:to>
                                    </p:set>
                                    <p:anim to="" calcmode="lin" valueType="num">
                                      <p:cBhvr>
                                        <p:cTn id="32" dur="1" fill="hold"/>
                                        <p:tgtEl>
                                          <p:spTgt spid="5126">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127">
                                            <p:txEl>
                                              <p:pRg st="0" end="0"/>
                                            </p:txEl>
                                          </p:spTgt>
                                        </p:tgtEl>
                                        <p:attrNameLst>
                                          <p:attrName>style.visibility</p:attrName>
                                        </p:attrNameLst>
                                      </p:cBhvr>
                                      <p:to>
                                        <p:strVal val="visible"/>
                                      </p:to>
                                    </p:set>
                                    <p:anim to="" calcmode="lin" valueType="num">
                                      <p:cBhvr>
                                        <p:cTn id="37" dur="1" fill="hold"/>
                                        <p:tgtEl>
                                          <p:spTgt spid="5127">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127">
                                            <p:txEl>
                                              <p:pRg st="2" end="2"/>
                                            </p:txEl>
                                          </p:spTgt>
                                        </p:tgtEl>
                                        <p:attrNameLst>
                                          <p:attrName>style.visibility</p:attrName>
                                        </p:attrNameLst>
                                      </p:cBhvr>
                                      <p:to>
                                        <p:strVal val="visible"/>
                                      </p:to>
                                    </p:set>
                                    <p:anim to="" calcmode="lin" valueType="num">
                                      <p:cBhvr>
                                        <p:cTn id="42" dur="1" fill="hold"/>
                                        <p:tgtEl>
                                          <p:spTgt spid="5127">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129"/>
                                        </p:tgtEl>
                                        <p:attrNameLst>
                                          <p:attrName>style.visibility</p:attrName>
                                        </p:attrNameLst>
                                      </p:cBhvr>
                                      <p:to>
                                        <p:strVal val="visible"/>
                                      </p:to>
                                    </p:set>
                                    <p:anim to="" calcmode="lin" valueType="num">
                                      <p:cBhvr>
                                        <p:cTn id="47" dur="1" fill="hold"/>
                                        <p:tgtEl>
                                          <p:spTgt spid="51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7173" name="Picture 5" descr="Fig06-07.jpg"/>
          <p:cNvPicPr>
            <a:picLocks noChangeAspect="1" noChangeArrowheads="1"/>
          </p:cNvPicPr>
          <p:nvPr/>
        </p:nvPicPr>
        <p:blipFill>
          <a:blip r:embed="rId3" cstate="print"/>
          <a:srcRect/>
          <a:stretch>
            <a:fillRect/>
          </a:stretch>
        </p:blipFill>
        <p:spPr bwMode="auto">
          <a:xfrm>
            <a:off x="228600" y="152400"/>
            <a:ext cx="4514850" cy="3609975"/>
          </a:xfrm>
          <a:prstGeom prst="rect">
            <a:avLst/>
          </a:prstGeom>
          <a:noFill/>
          <a:ln w="9525">
            <a:noFill/>
            <a:miter lim="800000"/>
            <a:headEnd/>
            <a:tailEnd/>
          </a:ln>
        </p:spPr>
      </p:pic>
      <p:pic>
        <p:nvPicPr>
          <p:cNvPr id="7174" name="Picture 6" descr="Fig06-08.jpg"/>
          <p:cNvPicPr>
            <a:picLocks noChangeAspect="1" noChangeArrowheads="1"/>
          </p:cNvPicPr>
          <p:nvPr/>
        </p:nvPicPr>
        <p:blipFill>
          <a:blip r:embed="rId4" cstate="print"/>
          <a:srcRect/>
          <a:stretch>
            <a:fillRect/>
          </a:stretch>
        </p:blipFill>
        <p:spPr bwMode="auto">
          <a:xfrm>
            <a:off x="4191000" y="3095625"/>
            <a:ext cx="4514850" cy="3762375"/>
          </a:xfrm>
          <a:prstGeom prst="rect">
            <a:avLst/>
          </a:prstGeom>
          <a:noFill/>
          <a:ln w="9525">
            <a:noFill/>
            <a:miter lim="800000"/>
            <a:headEnd/>
            <a:tailEnd/>
          </a:ln>
        </p:spPr>
      </p:pic>
      <p:sp>
        <p:nvSpPr>
          <p:cNvPr id="7175" name="Text Box 7"/>
          <p:cNvSpPr txBox="1">
            <a:spLocks noChangeArrowheads="1"/>
          </p:cNvSpPr>
          <p:nvPr/>
        </p:nvSpPr>
        <p:spPr bwMode="auto">
          <a:xfrm>
            <a:off x="5410200" y="533400"/>
            <a:ext cx="3048000" cy="22907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this picture on page 135</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Do you think the Nazi tactic of using propaganda on children is acceptable?     Why or why not?</a:t>
            </a:r>
          </a:p>
        </p:txBody>
      </p:sp>
      <p:sp>
        <p:nvSpPr>
          <p:cNvPr id="7176" name="Text Box 8"/>
          <p:cNvSpPr txBox="1">
            <a:spLocks noChangeArrowheads="1"/>
          </p:cNvSpPr>
          <p:nvPr/>
        </p:nvSpPr>
        <p:spPr bwMode="auto">
          <a:xfrm>
            <a:off x="457200" y="3810000"/>
            <a:ext cx="3429000" cy="2841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this picture on page 135</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What do you think is so disturbing about this picture?</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What is the connection between these two photographs?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to="" calcmode="lin" valueType="num">
                                      <p:cBhvr>
                                        <p:cTn id="7" dur="1" fill="hold"/>
                                        <p:tgtEl>
                                          <p:spTgt spid="717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 to="" calcmode="lin" valueType="num">
                                      <p:cBhvr>
                                        <p:cTn id="10" dur="1" fill="hold"/>
                                        <p:tgtEl>
                                          <p:spTgt spid="717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 to="" calcmode="lin" valueType="num">
                                      <p:cBhvr>
                                        <p:cTn id="13" dur="1" fill="hold"/>
                                        <p:tgtEl>
                                          <p:spTgt spid="717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5">
                                            <p:txEl>
                                              <p:pRg st="2" end="2"/>
                                            </p:txEl>
                                          </p:spTgt>
                                        </p:tgtEl>
                                        <p:attrNameLst>
                                          <p:attrName>style.visibility</p:attrName>
                                        </p:attrNameLst>
                                      </p:cBhvr>
                                      <p:to>
                                        <p:strVal val="visible"/>
                                      </p:to>
                                    </p:set>
                                    <p:anim to="" calcmode="lin" valueType="num">
                                      <p:cBhvr>
                                        <p:cTn id="18" dur="1" fill="hold"/>
                                        <p:tgtEl>
                                          <p:spTgt spid="717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anim to="" calcmode="lin" valueType="num">
                                      <p:cBhvr>
                                        <p:cTn id="23" dur="1" fill="hold"/>
                                        <p:tgtEl>
                                          <p:spTgt spid="7174"/>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176">
                                            <p:txEl>
                                              <p:pRg st="0" end="0"/>
                                            </p:txEl>
                                          </p:spTgt>
                                        </p:tgtEl>
                                        <p:attrNameLst>
                                          <p:attrName>style.visibility</p:attrName>
                                        </p:attrNameLst>
                                      </p:cBhvr>
                                      <p:to>
                                        <p:strVal val="visible"/>
                                      </p:to>
                                    </p:set>
                                    <p:anim to="" calcmode="lin" valueType="num">
                                      <p:cBhvr>
                                        <p:cTn id="26" dur="1" fill="hold"/>
                                        <p:tgtEl>
                                          <p:spTgt spid="7176">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176">
                                            <p:txEl>
                                              <p:pRg st="2" end="2"/>
                                            </p:txEl>
                                          </p:spTgt>
                                        </p:tgtEl>
                                        <p:attrNameLst>
                                          <p:attrName>style.visibility</p:attrName>
                                        </p:attrNameLst>
                                      </p:cBhvr>
                                      <p:to>
                                        <p:strVal val="visible"/>
                                      </p:to>
                                    </p:set>
                                    <p:anim to="" calcmode="lin" valueType="num">
                                      <p:cBhvr>
                                        <p:cTn id="31" dur="1" fill="hold"/>
                                        <p:tgtEl>
                                          <p:spTgt spid="7176">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176">
                                            <p:txEl>
                                              <p:pRg st="4" end="4"/>
                                            </p:txEl>
                                          </p:spTgt>
                                        </p:tgtEl>
                                        <p:attrNameLst>
                                          <p:attrName>style.visibility</p:attrName>
                                        </p:attrNameLst>
                                      </p:cBhvr>
                                      <p:to>
                                        <p:strVal val="visible"/>
                                      </p:to>
                                    </p:set>
                                    <p:anim to="" calcmode="lin" valueType="num">
                                      <p:cBhvr>
                                        <p:cTn id="36" dur="1" fill="hold"/>
                                        <p:tgtEl>
                                          <p:spTgt spid="717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7" name="Picture 5" descr="Poisonous_Mushroom"/>
          <p:cNvPicPr>
            <a:picLocks noChangeAspect="1" noChangeArrowheads="1"/>
          </p:cNvPicPr>
          <p:nvPr/>
        </p:nvPicPr>
        <p:blipFill>
          <a:blip r:embed="rId3" cstate="print"/>
          <a:srcRect/>
          <a:stretch>
            <a:fillRect/>
          </a:stretch>
        </p:blipFill>
        <p:spPr bwMode="auto">
          <a:xfrm>
            <a:off x="5486400" y="1676400"/>
            <a:ext cx="3073400" cy="4429125"/>
          </a:xfrm>
          <a:prstGeom prst="rect">
            <a:avLst/>
          </a:prstGeom>
          <a:noFill/>
          <a:ln w="9525">
            <a:noFill/>
            <a:miter lim="800000"/>
            <a:headEnd/>
            <a:tailEnd/>
          </a:ln>
        </p:spPr>
      </p:pic>
      <p:sp>
        <p:nvSpPr>
          <p:cNvPr id="33798" name="Rectangle 6"/>
          <p:cNvSpPr>
            <a:spLocks noChangeArrowheads="1"/>
          </p:cNvSpPr>
          <p:nvPr/>
        </p:nvSpPr>
        <p:spPr bwMode="auto">
          <a:xfrm>
            <a:off x="304800" y="2251075"/>
            <a:ext cx="5029200" cy="3387725"/>
          </a:xfrm>
          <a:prstGeom prst="rect">
            <a:avLst/>
          </a:prstGeom>
          <a:noFill/>
          <a:ln w="9525">
            <a:noFill/>
            <a:miter lim="800000"/>
            <a:headEnd/>
            <a:tailEnd/>
          </a:ln>
        </p:spPr>
        <p:txBody>
          <a:bodyPr anchor="ctr">
            <a:spAutoFit/>
          </a:bodyPr>
          <a:lstStyle/>
          <a:p>
            <a:pPr algn="ctr"/>
            <a:r>
              <a:rPr lang="en-CA" b="1" i="1">
                <a:latin typeface="Times New Roman" pitchFamily="18" charset="0"/>
              </a:rPr>
              <a:t>The Poisonous Mushroom</a:t>
            </a:r>
            <a:r>
              <a:rPr lang="en-CA" b="1">
                <a:latin typeface="Times New Roman" pitchFamily="18" charset="0"/>
              </a:rPr>
              <a:t> was a collection of 17 short stories by the Nazi writer Ernst Hiemer, with pictures by the Nazi artist Fips.</a:t>
            </a:r>
          </a:p>
          <a:p>
            <a:pPr algn="ctr"/>
            <a:r>
              <a:rPr lang="en-CA" b="1">
                <a:latin typeface="Times New Roman" pitchFamily="18" charset="0"/>
              </a:rPr>
              <a:t>      </a:t>
            </a:r>
          </a:p>
          <a:p>
            <a:pPr algn="ctr"/>
            <a:r>
              <a:rPr lang="en-CA" b="1">
                <a:latin typeface="Times New Roman" pitchFamily="18" charset="0"/>
              </a:rPr>
              <a:t>The purpose of the stories was to indoctrinate (brainwash) young German children to despise and hate the Jews.   The stories infiltrated the thoughts and beliefs of German children.   </a:t>
            </a:r>
          </a:p>
          <a:p>
            <a:pPr algn="ctr"/>
            <a:r>
              <a:rPr lang="en-CA" b="1">
                <a:latin typeface="Times New Roman" pitchFamily="18" charset="0"/>
              </a:rPr>
              <a:t>   </a:t>
            </a:r>
          </a:p>
          <a:p>
            <a:pPr algn="ctr"/>
            <a:r>
              <a:rPr lang="en-CA" b="1">
                <a:latin typeface="Times New Roman" pitchFamily="18" charset="0"/>
              </a:rPr>
              <a:t>By studying them, historians can observe how the Nazis thought, and how they taught their children to think the same way as them.   </a:t>
            </a:r>
          </a:p>
        </p:txBody>
      </p:sp>
      <p:sp>
        <p:nvSpPr>
          <p:cNvPr id="33799" name="Text Box 7"/>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 to="" calcmode="lin" valueType="num">
                                      <p:cBhvr>
                                        <p:cTn id="7" dur="1" fill="hold"/>
                                        <p:tgtEl>
                                          <p:spTgt spid="3379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 to="" calcmode="lin" valueType="num">
                                      <p:cBhvr>
                                        <p:cTn id="10" dur="1" fill="hold"/>
                                        <p:tgtEl>
                                          <p:spTgt spid="337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xEl>
                                              <p:pRg st="0" end="0"/>
                                            </p:txEl>
                                          </p:spTgt>
                                        </p:tgtEl>
                                        <p:attrNameLst>
                                          <p:attrName>style.visibility</p:attrName>
                                        </p:attrNameLst>
                                      </p:cBhvr>
                                      <p:to>
                                        <p:strVal val="visible"/>
                                      </p:to>
                                    </p:set>
                                    <p:anim to="" calcmode="lin" valueType="num">
                                      <p:cBhvr>
                                        <p:cTn id="13" dur="1" fill="hold"/>
                                        <p:tgtEl>
                                          <p:spTgt spid="3379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 to="" calcmode="lin" valueType="num">
                                      <p:cBhvr>
                                        <p:cTn id="18" dur="1" fill="hold"/>
                                        <p:tgtEl>
                                          <p:spTgt spid="3379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3798">
                                            <p:txEl>
                                              <p:pRg st="2" end="2"/>
                                            </p:txEl>
                                          </p:spTgt>
                                        </p:tgtEl>
                                        <p:attrNameLst>
                                          <p:attrName>style.visibility</p:attrName>
                                        </p:attrNameLst>
                                      </p:cBhvr>
                                      <p:to>
                                        <p:strVal val="visible"/>
                                      </p:to>
                                    </p:set>
                                    <p:anim to="" calcmode="lin" valueType="num">
                                      <p:cBhvr>
                                        <p:cTn id="23" dur="1" fill="hold"/>
                                        <p:tgtEl>
                                          <p:spTgt spid="33798">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3798">
                                            <p:txEl>
                                              <p:pRg st="4" end="4"/>
                                            </p:txEl>
                                          </p:spTgt>
                                        </p:tgtEl>
                                        <p:attrNameLst>
                                          <p:attrName>style.visibility</p:attrName>
                                        </p:attrNameLst>
                                      </p:cBhvr>
                                      <p:to>
                                        <p:strVal val="visible"/>
                                      </p:to>
                                    </p:set>
                                    <p:anim to="" calcmode="lin" valueType="num">
                                      <p:cBhvr>
                                        <p:cTn id="28" dur="1" fill="hold"/>
                                        <p:tgtEl>
                                          <p:spTgt spid="3379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4" name="Rectangle 4"/>
          <p:cNvSpPr>
            <a:spLocks noChangeArrowheads="1"/>
          </p:cNvSpPr>
          <p:nvPr/>
        </p:nvSpPr>
        <p:spPr bwMode="auto">
          <a:xfrm>
            <a:off x="304800" y="2800350"/>
            <a:ext cx="5029200" cy="2289175"/>
          </a:xfrm>
          <a:prstGeom prst="rect">
            <a:avLst/>
          </a:prstGeom>
          <a:noFill/>
          <a:ln w="9525">
            <a:noFill/>
            <a:miter lim="800000"/>
            <a:headEnd/>
            <a:tailEnd/>
          </a:ln>
        </p:spPr>
        <p:txBody>
          <a:bodyPr anchor="ctr">
            <a:spAutoFit/>
          </a:bodyPr>
          <a:lstStyle/>
          <a:p>
            <a:pPr algn="ctr"/>
            <a:r>
              <a:rPr lang="en-CA" b="1">
                <a:latin typeface="Times New Roman" pitchFamily="18" charset="0"/>
              </a:rPr>
              <a:t>In the first story of the book, a German mother explains to her son how there are good and bad people, just as there are edible and poisonous mushrooms.   The Jews, she tells him, are a 'poison' within Germany.   'Just as a single poisonous mushroom can kill a whole family, so a solitary Jew can destroy a whole village, a whole city, even an entire folk.' she warns him.</a:t>
            </a:r>
          </a:p>
        </p:txBody>
      </p:sp>
      <p:sp>
        <p:nvSpPr>
          <p:cNvPr id="35845" name="Text Box 5"/>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5846" name="Picture 6" descr="Poisonous_Mushroom2"/>
          <p:cNvPicPr>
            <a:picLocks noChangeAspect="1" noChangeArrowheads="1"/>
          </p:cNvPicPr>
          <p:nvPr/>
        </p:nvPicPr>
        <p:blipFill>
          <a:blip r:embed="rId3" cstate="print"/>
          <a:srcRect/>
          <a:stretch>
            <a:fillRect/>
          </a:stretch>
        </p:blipFill>
        <p:spPr bwMode="auto">
          <a:xfrm>
            <a:off x="5238750" y="1828800"/>
            <a:ext cx="3786188"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5">
                                            <p:txEl>
                                              <p:pRg st="0" end="0"/>
                                            </p:txEl>
                                          </p:spTgt>
                                        </p:tgtEl>
                                        <p:attrNameLst>
                                          <p:attrName>style.visibility</p:attrName>
                                        </p:attrNameLst>
                                      </p:cBhvr>
                                      <p:to>
                                        <p:strVal val="visible"/>
                                      </p:to>
                                    </p:set>
                                    <p:anim to="" calcmode="lin" valueType="num">
                                      <p:cBhvr>
                                        <p:cTn id="10" dur="1" fill="hold"/>
                                        <p:tgtEl>
                                          <p:spTgt spid="3584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846"/>
                                        </p:tgtEl>
                                        <p:attrNameLst>
                                          <p:attrName>style.visibility</p:attrName>
                                        </p:attrNameLst>
                                      </p:cBhvr>
                                      <p:to>
                                        <p:strVal val="visible"/>
                                      </p:to>
                                    </p:set>
                                    <p:anim to="" calcmode="lin" valueType="num">
                                      <p:cBhvr>
                                        <p:cTn id="16" dur="1" fill="hold"/>
                                        <p:tgtEl>
                                          <p:spTgt spid="35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ChangeArrowheads="1"/>
          </p:cNvSpPr>
          <p:nvPr/>
        </p:nvSpPr>
        <p:spPr bwMode="auto">
          <a:xfrm>
            <a:off x="304800" y="1839913"/>
            <a:ext cx="5029200" cy="4211637"/>
          </a:xfrm>
          <a:prstGeom prst="rect">
            <a:avLst/>
          </a:prstGeom>
          <a:noFill/>
          <a:ln w="9525">
            <a:noFill/>
            <a:miter lim="800000"/>
            <a:headEnd/>
            <a:tailEnd/>
          </a:ln>
        </p:spPr>
        <p:txBody>
          <a:bodyPr anchor="ctr">
            <a:spAutoFit/>
          </a:bodyPr>
          <a:lstStyle/>
          <a:p>
            <a:pPr algn="ctr"/>
            <a:r>
              <a:rPr lang="en-CA" b="1">
                <a:latin typeface="Times New Roman" pitchFamily="18" charset="0"/>
              </a:rPr>
              <a:t>In one story, the teacher - a trusted authority who children naturally believe - teaches the children about Jewish features: 'One can tell a Jew by his nose. The Jewish nose is bent at the tip. It looks like a figure 6.'   When he turns round the board, the children read and learn this verse:</a:t>
            </a:r>
          </a:p>
          <a:p>
            <a:pPr algn="ctr"/>
            <a:endParaRPr lang="en-CA" b="1">
              <a:latin typeface="Times New Roman" pitchFamily="18" charset="0"/>
            </a:endParaRPr>
          </a:p>
          <a:p>
            <a:pPr algn="ctr"/>
            <a:r>
              <a:rPr lang="en-CA" b="1">
                <a:latin typeface="Times New Roman" pitchFamily="18" charset="0"/>
              </a:rPr>
              <a:t>From a Jew's face The wicked Devil speaks to us,</a:t>
            </a:r>
          </a:p>
          <a:p>
            <a:pPr algn="ctr"/>
            <a:r>
              <a:rPr lang="en-CA" b="1">
                <a:latin typeface="Times New Roman" pitchFamily="18" charset="0"/>
              </a:rPr>
              <a:t>The Devil who, in every country, Is known as evil plague.</a:t>
            </a:r>
          </a:p>
          <a:p>
            <a:pPr algn="ctr"/>
            <a:r>
              <a:rPr lang="en-CA" b="1">
                <a:latin typeface="Times New Roman" pitchFamily="18" charset="0"/>
              </a:rPr>
              <a:t>Would we from the Jew be free, Again be gay and happy,</a:t>
            </a:r>
          </a:p>
          <a:p>
            <a:pPr algn="ctr"/>
            <a:r>
              <a:rPr lang="en-CA" b="1">
                <a:latin typeface="Times New Roman" pitchFamily="18" charset="0"/>
              </a:rPr>
              <a:t>Then must youth fight with us To get rid of the Jewish Devil.</a:t>
            </a:r>
            <a:r>
              <a:rPr lang="en-US">
                <a:latin typeface="Times New Roman" pitchFamily="18" charset="0"/>
              </a:rPr>
              <a:t> </a:t>
            </a:r>
            <a:endParaRPr lang="en-CA">
              <a:latin typeface="Times New Roman" pitchFamily="18" charset="0"/>
            </a:endParaRPr>
          </a:p>
        </p:txBody>
      </p:sp>
      <p:sp>
        <p:nvSpPr>
          <p:cNvPr id="39940"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9942" name="Picture 6" descr="Poisonous_Mushroom6"/>
          <p:cNvPicPr>
            <a:picLocks noChangeAspect="1" noChangeArrowheads="1"/>
          </p:cNvPicPr>
          <p:nvPr/>
        </p:nvPicPr>
        <p:blipFill>
          <a:blip r:embed="rId3" cstate="print"/>
          <a:srcRect/>
          <a:stretch>
            <a:fillRect/>
          </a:stretch>
        </p:blipFill>
        <p:spPr bwMode="auto">
          <a:xfrm>
            <a:off x="5397500" y="1828800"/>
            <a:ext cx="354488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to="" calcmode="lin" valueType="num">
                                      <p:cBhvr>
                                        <p:cTn id="7" dur="1" fill="hold"/>
                                        <p:tgtEl>
                                          <p:spTgt spid="399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9940">
                                            <p:txEl>
                                              <p:pRg st="0" end="0"/>
                                            </p:txEl>
                                          </p:spTgt>
                                        </p:tgtEl>
                                        <p:attrNameLst>
                                          <p:attrName>style.visibility</p:attrName>
                                        </p:attrNameLst>
                                      </p:cBhvr>
                                      <p:to>
                                        <p:strVal val="visible"/>
                                      </p:to>
                                    </p:set>
                                    <p:anim to="" calcmode="lin" valueType="num">
                                      <p:cBhvr>
                                        <p:cTn id="10" dur="1" fill="hold"/>
                                        <p:tgtEl>
                                          <p:spTgt spid="399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to="" calcmode="lin" valueType="num">
                                      <p:cBhvr>
                                        <p:cTn id="13" dur="1" fill="hold"/>
                                        <p:tgtEl>
                                          <p:spTgt spid="3993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 to="" calcmode="lin" valueType="num">
                                      <p:cBhvr>
                                        <p:cTn id="16" dur="1" fill="hold"/>
                                        <p:tgtEl>
                                          <p:spTgt spid="39939">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to="" calcmode="lin" valueType="num">
                                      <p:cBhvr>
                                        <p:cTn id="19" dur="1" fill="hold"/>
                                        <p:tgtEl>
                                          <p:spTgt spid="39939">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 to="" calcmode="lin" valueType="num">
                                      <p:cBhvr>
                                        <p:cTn id="22" dur="1" fill="hold"/>
                                        <p:tgtEl>
                                          <p:spTgt spid="39939">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anim to="" calcmode="lin" valueType="num">
                                      <p:cBhvr>
                                        <p:cTn id="25" dur="1" fill="hold"/>
                                        <p:tgtEl>
                                          <p:spTgt spid="39939">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9942"/>
                                        </p:tgtEl>
                                        <p:attrNameLst>
                                          <p:attrName>style.visibility</p:attrName>
                                        </p:attrNameLst>
                                      </p:cBhvr>
                                      <p:to>
                                        <p:strVal val="visible"/>
                                      </p:to>
                                    </p:set>
                                    <p:anim to="" calcmode="lin" valueType="num">
                                      <p:cBhvr>
                                        <p:cTn id="28" dur="1" fill="hold"/>
                                        <p:tgtEl>
                                          <p:spTgt spid="399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8915" name="Rectangle 3"/>
          <p:cNvSpPr>
            <a:spLocks noChangeArrowheads="1"/>
          </p:cNvSpPr>
          <p:nvPr/>
        </p:nvSpPr>
        <p:spPr bwMode="auto">
          <a:xfrm>
            <a:off x="304800" y="2800350"/>
            <a:ext cx="5029200" cy="2289175"/>
          </a:xfrm>
          <a:prstGeom prst="rect">
            <a:avLst/>
          </a:prstGeom>
          <a:noFill/>
          <a:ln w="9525">
            <a:noFill/>
            <a:miter lim="800000"/>
            <a:headEnd/>
            <a:tailEnd/>
          </a:ln>
        </p:spPr>
        <p:txBody>
          <a:bodyPr anchor="ctr">
            <a:spAutoFit/>
          </a:bodyPr>
          <a:lstStyle/>
          <a:p>
            <a:pPr algn="ctr"/>
            <a:r>
              <a:rPr lang="en-CA" b="1">
                <a:latin typeface="Times New Roman" pitchFamily="18" charset="0"/>
              </a:rPr>
              <a:t>In the text accompanying this picture, the young German boy is portrayed as crying out to his brother in horror: 'Those sinister Jewish noses!   Those lousy beards! Those dirty, standing out ears!   Those bent legs! Those flat feet! Those stained, fatty clothes! Look how they move their hands about! How they haggle! And those are supposed to be men!</a:t>
            </a:r>
            <a:r>
              <a:rPr lang="en-CA">
                <a:latin typeface="Times New Roman" pitchFamily="18" charset="0"/>
              </a:rPr>
              <a:t> </a:t>
            </a:r>
          </a:p>
        </p:txBody>
      </p:sp>
      <p:sp>
        <p:nvSpPr>
          <p:cNvPr id="38916"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8918" name="Picture 6" descr="Poisonous_Mushroom7"/>
          <p:cNvPicPr>
            <a:picLocks noChangeAspect="1" noChangeArrowheads="1"/>
          </p:cNvPicPr>
          <p:nvPr/>
        </p:nvPicPr>
        <p:blipFill>
          <a:blip r:embed="rId3" cstate="print"/>
          <a:srcRect/>
          <a:stretch>
            <a:fillRect/>
          </a:stretch>
        </p:blipFill>
        <p:spPr bwMode="auto">
          <a:xfrm>
            <a:off x="5486400" y="1752600"/>
            <a:ext cx="3357563"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6">
                                            <p:txEl>
                                              <p:pRg st="0" end="0"/>
                                            </p:txEl>
                                          </p:spTgt>
                                        </p:tgtEl>
                                        <p:attrNameLst>
                                          <p:attrName>style.visibility</p:attrName>
                                        </p:attrNameLst>
                                      </p:cBhvr>
                                      <p:to>
                                        <p:strVal val="visible"/>
                                      </p:to>
                                    </p:set>
                                    <p:anim to="" calcmode="lin" valueType="num">
                                      <p:cBhvr>
                                        <p:cTn id="10" dur="1" fill="hold"/>
                                        <p:tgtEl>
                                          <p:spTgt spid="3891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to="" calcmode="lin" valueType="num">
                                      <p:cBhvr>
                                        <p:cTn id="13" dur="1" fill="hold"/>
                                        <p:tgtEl>
                                          <p:spTgt spid="3891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8918"/>
                                        </p:tgtEl>
                                        <p:attrNameLst>
                                          <p:attrName>style.visibility</p:attrName>
                                        </p:attrNameLst>
                                      </p:cBhvr>
                                      <p:to>
                                        <p:strVal val="visible"/>
                                      </p:to>
                                    </p:set>
                                    <p:anim to="" calcmode="lin" valueType="num">
                                      <p:cBhvr>
                                        <p:cTn id="16" dur="1" fill="hold"/>
                                        <p:tgtEl>
                                          <p:spTgt spid="389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2363</Words>
  <Application>Microsoft Office PowerPoint</Application>
  <PresentationFormat>On-screen Show (4:3)</PresentationFormat>
  <Paragraphs>282</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And Finally…</vt:lpstr>
      <vt:lpstr>Slide 14</vt:lpstr>
      <vt:lpstr>Slide 15</vt:lpstr>
      <vt:lpstr>Slide 16</vt:lpstr>
      <vt:lpstr>Slide 17</vt:lpstr>
      <vt:lpstr>Slide 18</vt:lpstr>
      <vt:lpstr>Slide 19</vt:lpstr>
      <vt:lpstr>Slide 20</vt:lpstr>
      <vt:lpstr>Slide 21</vt:lpstr>
      <vt:lpstr>Slide 22</vt:lpstr>
      <vt:lpstr>And Finally…</vt:lpstr>
      <vt:lpstr>Slide 24</vt:lpstr>
      <vt:lpstr>Slide 25</vt:lpstr>
      <vt:lpstr>Slide 26</vt:lpstr>
      <vt:lpstr>Slide 27</vt:lpstr>
      <vt:lpstr>Slide 28</vt:lpstr>
      <vt:lpstr>Slide 29</vt:lpstr>
      <vt:lpstr>Slide 30</vt:lpstr>
      <vt:lpstr>Slide 31</vt:lpstr>
      <vt:lpstr>And Finally…</vt:lpstr>
      <vt:lpstr>Chapter Five - Six Quiz</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34</cp:revision>
  <dcterms:created xsi:type="dcterms:W3CDTF">2008-10-21T01:21:22Z</dcterms:created>
  <dcterms:modified xsi:type="dcterms:W3CDTF">2010-10-18T23:06:39Z</dcterms:modified>
</cp:coreProperties>
</file>