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4" r:id="rId4"/>
    <p:sldId id="285" r:id="rId5"/>
    <p:sldId id="263" r:id="rId6"/>
    <p:sldId id="264" r:id="rId7"/>
    <p:sldId id="260" r:id="rId8"/>
    <p:sldId id="259" r:id="rId9"/>
    <p:sldId id="261" r:id="rId10"/>
    <p:sldId id="265" r:id="rId11"/>
    <p:sldId id="266" r:id="rId12"/>
    <p:sldId id="267" r:id="rId13"/>
    <p:sldId id="269" r:id="rId14"/>
    <p:sldId id="270" r:id="rId15"/>
    <p:sldId id="271" r:id="rId16"/>
    <p:sldId id="272" r:id="rId17"/>
    <p:sldId id="273" r:id="rId18"/>
    <p:sldId id="286" r:id="rId19"/>
    <p:sldId id="274" r:id="rId20"/>
    <p:sldId id="275" r:id="rId21"/>
    <p:sldId id="276" r:id="rId22"/>
    <p:sldId id="277" r:id="rId23"/>
    <p:sldId id="278" r:id="rId24"/>
    <p:sldId id="283" r:id="rId25"/>
    <p:sldId id="281" r:id="rId26"/>
    <p:sldId id="280" r:id="rId27"/>
    <p:sldId id="28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4" autoAdjust="0"/>
    <p:restoredTop sz="94660"/>
  </p:normalViewPr>
  <p:slideViewPr>
    <p:cSldViewPr>
      <p:cViewPr varScale="1">
        <p:scale>
          <a:sx n="73" d="100"/>
          <a:sy n="73" d="100"/>
        </p:scale>
        <p:origin x="-108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161AA-F68F-4811-80EE-A0AABB1273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B3AD20-B5C2-4C36-8431-59746C26BA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6CD75-B395-42BF-B943-F05B649FAB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48D8BE-E024-4A8B-A0CA-2B442114E56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3A8FD-F580-4956-8D17-DC127379FB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22EBD9-EBC8-4958-BF4C-88C62F857F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3BA4AE-7980-464B-BA4C-F06E819A78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BC2C33-DEEA-440B-A437-11FAA5D104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6C69DC-5A53-4B7B-91CE-F24D27CE04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E9CFAD-F9D2-4060-82D4-452CF334CE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7A2D64-6D99-4566-9020-CC3AA103FB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D65EFC5-0391-4CF2-945B-3AC8D328B5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Armenian%20Genocide_WMV%20V9.wmv"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Ukrainian%20Famine%20of%201932-1933_WMV%20V9.wmv"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www.youtube.com/watch?v=Ock0lPEuZp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The%20Last%20Days%20Documentary%20Film%20Trailer_1.wmv" TargetMode="External"/><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ideo" Target="file:///\\fhs-fs\Staff%20Data\brendan%20edwards\Social\Social%2020-1\Related%20Issue%20%232\Radovan%20Karad&#382;ic%20Arrested_WMV%20V9.wmv" TargetMode="External"/><Relationship Id="rId6" Type="http://schemas.openxmlformats.org/officeDocument/2006/relationships/image" Target="../media/image38.jpeg"/><Relationship Id="rId5" Type="http://schemas.openxmlformats.org/officeDocument/2006/relationships/hyperlink" Target="http://www.youtube.com/watch?v=QrbFT37kZFk" TargetMode="Externa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Screamers%20Trailer!%20NEW%20Theatrical%20Documentary_1.wmv"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roshima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6" name="Text Box 4"/>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Ultranationalism and Crimes Against Humanity</a:t>
            </a:r>
          </a:p>
        </p:txBody>
      </p:sp>
      <p:sp>
        <p:nvSpPr>
          <p:cNvPr id="3077" name="Text Box 5"/>
          <p:cNvSpPr txBox="1">
            <a:spLocks noChangeArrowheads="1"/>
          </p:cNvSpPr>
          <p:nvPr/>
        </p:nvSpPr>
        <p:spPr bwMode="auto">
          <a:xfrm>
            <a:off x="533400" y="5715000"/>
            <a:ext cx="4191000" cy="7794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do you see?</a:t>
            </a:r>
          </a:p>
          <a:p>
            <a:pPr algn="ctr">
              <a:spcBef>
                <a:spcPct val="50000"/>
              </a:spcBef>
            </a:pPr>
            <a:r>
              <a:rPr lang="en-US" b="1">
                <a:latin typeface="Times New Roman" pitchFamily="18" charset="0"/>
              </a:rPr>
              <a:t>What do you think happened?</a:t>
            </a:r>
          </a:p>
        </p:txBody>
      </p:sp>
      <p:sp>
        <p:nvSpPr>
          <p:cNvPr id="3078" name="Text Box 6"/>
          <p:cNvSpPr txBox="1">
            <a:spLocks noChangeArrowheads="1"/>
          </p:cNvSpPr>
          <p:nvPr/>
        </p:nvSpPr>
        <p:spPr bwMode="auto">
          <a:xfrm>
            <a:off x="4953000" y="1828800"/>
            <a:ext cx="4191000" cy="40798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on page 152</a:t>
            </a:r>
          </a:p>
          <a:p>
            <a:pPr algn="ctr">
              <a:spcBef>
                <a:spcPct val="50000"/>
              </a:spcBef>
            </a:pPr>
            <a:r>
              <a:rPr lang="en-US" b="1">
                <a:latin typeface="Times New Roman" pitchFamily="18" charset="0"/>
              </a:rPr>
              <a:t>Read the introduction on page 153</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Find a partner and work through the questions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and</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Review the </a:t>
            </a:r>
            <a:r>
              <a:rPr lang="en-US" b="1" i="1">
                <a:latin typeface="Times New Roman" pitchFamily="18" charset="0"/>
              </a:rPr>
              <a:t>Key Terms </a:t>
            </a:r>
            <a:r>
              <a:rPr lang="en-US" b="1">
                <a:latin typeface="Times New Roman" pitchFamily="18" charset="0"/>
              </a:rPr>
              <a:t>by writing out a guess of what you think each of them means</a:t>
            </a:r>
            <a:endParaRPr lang="en-US" b="1" i="1">
              <a:latin typeface="Times New Roman" pitchFamily="18" charset="0"/>
            </a:endParaRPr>
          </a:p>
        </p:txBody>
      </p:sp>
      <p:pic>
        <p:nvPicPr>
          <p:cNvPr id="2054" name="Picture 7" descr="Fig07-01.jpg"/>
          <p:cNvPicPr>
            <a:picLocks noChangeAspect="1" noChangeArrowheads="1"/>
          </p:cNvPicPr>
          <p:nvPr/>
        </p:nvPicPr>
        <p:blipFill>
          <a:blip r:embed="rId3" cstate="print"/>
          <a:srcRect/>
          <a:stretch>
            <a:fillRect/>
          </a:stretch>
        </p:blipFill>
        <p:spPr bwMode="auto">
          <a:xfrm>
            <a:off x="381000" y="1471613"/>
            <a:ext cx="4419600" cy="4144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7">
                                            <p:txEl>
                                              <p:pRg st="0" end="0"/>
                                            </p:txEl>
                                          </p:spTgt>
                                        </p:tgtEl>
                                        <p:attrNameLst>
                                          <p:attrName>style.visibility</p:attrName>
                                        </p:attrNameLst>
                                      </p:cBhvr>
                                      <p:to>
                                        <p:strVal val="visible"/>
                                      </p:to>
                                    </p:set>
                                    <p:anim to="" calcmode="lin" valueType="num">
                                      <p:cBhvr>
                                        <p:cTn id="10" dur="1" fill="hold"/>
                                        <p:tgtEl>
                                          <p:spTgt spid="307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7">
                                            <p:txEl>
                                              <p:pRg st="1" end="1"/>
                                            </p:txEl>
                                          </p:spTgt>
                                        </p:tgtEl>
                                        <p:attrNameLst>
                                          <p:attrName>style.visibility</p:attrName>
                                        </p:attrNameLst>
                                      </p:cBhvr>
                                      <p:to>
                                        <p:strVal val="visible"/>
                                      </p:to>
                                    </p:set>
                                    <p:anim to="" calcmode="lin" valueType="num">
                                      <p:cBhvr>
                                        <p:cTn id="15" dur="1" fill="hold"/>
                                        <p:tgtEl>
                                          <p:spTgt spid="3077">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6">
                                            <p:txEl>
                                              <p:pRg st="0" end="0"/>
                                            </p:txEl>
                                          </p:spTgt>
                                        </p:tgtEl>
                                        <p:attrNameLst>
                                          <p:attrName>style.visibility</p:attrName>
                                        </p:attrNameLst>
                                      </p:cBhvr>
                                      <p:to>
                                        <p:strVal val="visible"/>
                                      </p:to>
                                    </p:set>
                                    <p:anim to="" calcmode="lin" valueType="num">
                                      <p:cBhvr>
                                        <p:cTn id="20" dur="1" fill="hold"/>
                                        <p:tgtEl>
                                          <p:spTgt spid="3076">
                                            <p:txEl>
                                              <p:pRg st="0" end="0"/>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078">
                                            <p:txEl>
                                              <p:pRg st="0" end="0"/>
                                            </p:txEl>
                                          </p:spTgt>
                                        </p:tgtEl>
                                        <p:attrNameLst>
                                          <p:attrName>style.visibility</p:attrName>
                                        </p:attrNameLst>
                                      </p:cBhvr>
                                      <p:to>
                                        <p:strVal val="visible"/>
                                      </p:to>
                                    </p:set>
                                    <p:anim to="" calcmode="lin" valueType="num">
                                      <p:cBhvr>
                                        <p:cTn id="23" dur="1" fill="hold"/>
                                        <p:tgtEl>
                                          <p:spTgt spid="3078">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078">
                                            <p:txEl>
                                              <p:pRg st="1" end="1"/>
                                            </p:txEl>
                                          </p:spTgt>
                                        </p:tgtEl>
                                        <p:attrNameLst>
                                          <p:attrName>style.visibility</p:attrName>
                                        </p:attrNameLst>
                                      </p:cBhvr>
                                      <p:to>
                                        <p:strVal val="visible"/>
                                      </p:to>
                                    </p:set>
                                    <p:anim to="" calcmode="lin" valueType="num">
                                      <p:cBhvr>
                                        <p:cTn id="28" dur="1" fill="hold"/>
                                        <p:tgtEl>
                                          <p:spTgt spid="3078">
                                            <p:txEl>
                                              <p:pRg st="1" end="1"/>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078">
                                            <p:txEl>
                                              <p:pRg st="3" end="3"/>
                                            </p:txEl>
                                          </p:spTgt>
                                        </p:tgtEl>
                                        <p:attrNameLst>
                                          <p:attrName>style.visibility</p:attrName>
                                        </p:attrNameLst>
                                      </p:cBhvr>
                                      <p:to>
                                        <p:strVal val="visible"/>
                                      </p:to>
                                    </p:set>
                                    <p:anim to="" calcmode="lin" valueType="num">
                                      <p:cBhvr>
                                        <p:cTn id="33" dur="1" fill="hold"/>
                                        <p:tgtEl>
                                          <p:spTgt spid="3078">
                                            <p:txEl>
                                              <p:pRg st="3" end="3"/>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078">
                                            <p:txEl>
                                              <p:pRg st="5" end="5"/>
                                            </p:txEl>
                                          </p:spTgt>
                                        </p:tgtEl>
                                        <p:attrNameLst>
                                          <p:attrName>style.visibility</p:attrName>
                                        </p:attrNameLst>
                                      </p:cBhvr>
                                      <p:to>
                                        <p:strVal val="visible"/>
                                      </p:to>
                                    </p:set>
                                    <p:anim to="" calcmode="lin" valueType="num">
                                      <p:cBhvr>
                                        <p:cTn id="36" dur="1" fill="hold"/>
                                        <p:tgtEl>
                                          <p:spTgt spid="3078">
                                            <p:txEl>
                                              <p:pRg st="5" end="5"/>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3078">
                                            <p:txEl>
                                              <p:pRg st="7" end="7"/>
                                            </p:txEl>
                                          </p:spTgt>
                                        </p:tgtEl>
                                        <p:attrNameLst>
                                          <p:attrName>style.visibility</p:attrName>
                                        </p:attrNameLst>
                                      </p:cBhvr>
                                      <p:to>
                                        <p:strVal val="visible"/>
                                      </p:to>
                                    </p:set>
                                    <p:anim to="" calcmode="lin" valueType="num">
                                      <p:cBhvr>
                                        <p:cTn id="39" dur="1" fill="hold"/>
                                        <p:tgtEl>
                                          <p:spTgt spid="3078">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Begin a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to="" calcmode="lin" valueType="num">
                                      <p:cBhvr>
                                        <p:cTn id="1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6" name="Picture 10"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 name="Rectangle 3"/>
          <p:cNvSpPr>
            <a:spLocks noChangeArrowheads="1"/>
          </p:cNvSpPr>
          <p:nvPr/>
        </p:nvSpPr>
        <p:spPr bwMode="auto">
          <a:xfrm>
            <a:off x="0" y="1295400"/>
            <a:ext cx="9144000" cy="5354638"/>
          </a:xfrm>
          <a:prstGeom prst="rect">
            <a:avLst/>
          </a:prstGeom>
          <a:noFill/>
          <a:ln w="9525">
            <a:noFill/>
            <a:miter lim="800000"/>
            <a:headEnd/>
            <a:tailEnd/>
          </a:ln>
        </p:spPr>
        <p:txBody>
          <a:bodyPr>
            <a:spAutoFit/>
          </a:bodyPr>
          <a:lstStyle/>
          <a:p>
            <a:pPr algn="ctr"/>
            <a:r>
              <a:rPr lang="en-CA" sz="2400" b="1">
                <a:solidFill>
                  <a:srgbClr val="002060"/>
                </a:solidFill>
                <a:latin typeface="Times New Roman" pitchFamily="18" charset="0"/>
                <a:cs typeface="Times New Roman" pitchFamily="18" charset="0"/>
              </a:rPr>
              <a:t>If you want to belong, go along with the crowd</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Do you agree or disagree with the statement above?</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Give examples when this was true for you</a:t>
            </a:r>
          </a:p>
          <a:p>
            <a:pPr algn="ctr"/>
            <a:endParaRPr lang="en-CA" b="1">
              <a:latin typeface="Times New Roman" pitchFamily="18" charset="0"/>
              <a:cs typeface="Times New Roman" pitchFamily="18" charset="0"/>
            </a:endParaRPr>
          </a:p>
          <a:p>
            <a:pPr algn="ctr"/>
            <a:r>
              <a:rPr lang="en-CA" sz="1600" b="1">
                <a:solidFill>
                  <a:srgbClr val="002060"/>
                </a:solidFill>
                <a:latin typeface="Times New Roman" pitchFamily="18" charset="0"/>
                <a:cs typeface="Times New Roman" pitchFamily="18" charset="0"/>
              </a:rPr>
              <a:t>In an open vote in class, have you ever changed your vote because of how everyone else was voting?</a:t>
            </a:r>
          </a:p>
          <a:p>
            <a:pPr algn="ctr"/>
            <a:endParaRPr lang="en-CA" sz="1600" b="1">
              <a:solidFill>
                <a:srgbClr val="002060"/>
              </a:solidFill>
              <a:latin typeface="Times New Roman" pitchFamily="18" charset="0"/>
              <a:cs typeface="Times New Roman" pitchFamily="18" charset="0"/>
            </a:endParaRPr>
          </a:p>
          <a:p>
            <a:pPr algn="ctr"/>
            <a:r>
              <a:rPr lang="en-CA" sz="1600" b="1">
                <a:solidFill>
                  <a:srgbClr val="002060"/>
                </a:solidFill>
                <a:latin typeface="Times New Roman" pitchFamily="18" charset="0"/>
                <a:cs typeface="Times New Roman" pitchFamily="18" charset="0"/>
              </a:rPr>
              <a:t>Do you wear certain styles of clothing or accessories because other people do? </a:t>
            </a:r>
          </a:p>
          <a:p>
            <a:pPr algn="ctr"/>
            <a:r>
              <a:rPr lang="en-CA" sz="1600" b="1">
                <a:solidFill>
                  <a:srgbClr val="002060"/>
                </a:solidFill>
                <a:latin typeface="Times New Roman" pitchFamily="18" charset="0"/>
                <a:cs typeface="Times New Roman" pitchFamily="18" charset="0"/>
              </a:rPr>
              <a:t>Because you want to separate yourself from certain groups?</a:t>
            </a:r>
          </a:p>
          <a:p>
            <a:pPr algn="ctr"/>
            <a:endParaRPr lang="en-CA" sz="1600" b="1">
              <a:solidFill>
                <a:srgbClr val="002060"/>
              </a:solidFill>
              <a:latin typeface="Times New Roman" pitchFamily="18" charset="0"/>
              <a:cs typeface="Times New Roman" pitchFamily="18" charset="0"/>
            </a:endParaRPr>
          </a:p>
          <a:p>
            <a:pPr algn="ctr"/>
            <a:r>
              <a:rPr lang="en-CA" sz="1600" b="1">
                <a:solidFill>
                  <a:srgbClr val="002060"/>
                </a:solidFill>
                <a:latin typeface="Times New Roman" pitchFamily="18" charset="0"/>
                <a:cs typeface="Times New Roman" pitchFamily="18" charset="0"/>
              </a:rPr>
              <a:t>Have you ever acted unlike your usual self at a party? At a sporting event? At the mall?</a:t>
            </a:r>
          </a:p>
          <a:p>
            <a:pPr algn="ctr"/>
            <a:r>
              <a:rPr lang="en-CA" sz="1600" b="1">
                <a:solidFill>
                  <a:srgbClr val="002060"/>
                </a:solidFill>
                <a:latin typeface="Times New Roman" pitchFamily="18" charset="0"/>
                <a:cs typeface="Times New Roman" pitchFamily="18" charset="0"/>
              </a:rPr>
              <a:t>Somewhere else?</a:t>
            </a:r>
          </a:p>
          <a:p>
            <a:pPr algn="ctr"/>
            <a:endParaRPr lang="en-CA" sz="1600" b="1">
              <a:solidFill>
                <a:srgbClr val="002060"/>
              </a:solidFill>
              <a:latin typeface="Times New Roman" pitchFamily="18" charset="0"/>
              <a:cs typeface="Times New Roman" pitchFamily="18" charset="0"/>
            </a:endParaRPr>
          </a:p>
          <a:p>
            <a:pPr algn="ctr"/>
            <a:r>
              <a:rPr lang="en-CA" sz="1600" b="1">
                <a:solidFill>
                  <a:srgbClr val="002060"/>
                </a:solidFill>
                <a:latin typeface="Times New Roman" pitchFamily="18" charset="0"/>
                <a:cs typeface="Times New Roman" pitchFamily="18" charset="0"/>
              </a:rPr>
              <a:t>Have you ever gone to a movie or concert you couldn’t afford so you could be with your friends?</a:t>
            </a:r>
          </a:p>
          <a:p>
            <a:pPr algn="ctr"/>
            <a:endParaRPr lang="en-CA" sz="1600" b="1">
              <a:solidFill>
                <a:srgbClr val="002060"/>
              </a:solidFill>
              <a:latin typeface="Times New Roman" pitchFamily="18" charset="0"/>
              <a:cs typeface="Times New Roman" pitchFamily="18" charset="0"/>
            </a:endParaRPr>
          </a:p>
          <a:p>
            <a:pPr algn="ctr"/>
            <a:r>
              <a:rPr lang="en-CA" sz="1600" b="1">
                <a:solidFill>
                  <a:srgbClr val="002060"/>
                </a:solidFill>
                <a:latin typeface="Times New Roman" pitchFamily="18" charset="0"/>
                <a:cs typeface="Times New Roman" pitchFamily="18" charset="0"/>
              </a:rPr>
              <a:t>Have you ever made fun of someone — to his or her face or in private — because other</a:t>
            </a:r>
          </a:p>
          <a:p>
            <a:pPr algn="ctr"/>
            <a:r>
              <a:rPr lang="en-CA" sz="1600" b="1">
                <a:solidFill>
                  <a:srgbClr val="002060"/>
                </a:solidFill>
                <a:latin typeface="Times New Roman" pitchFamily="18" charset="0"/>
                <a:cs typeface="Times New Roman" pitchFamily="18" charset="0"/>
              </a:rPr>
              <a:t>people were doing so?</a:t>
            </a:r>
          </a:p>
          <a:p>
            <a:pPr algn="ctr"/>
            <a:endParaRPr lang="en-CA" sz="1600" b="1">
              <a:solidFill>
                <a:srgbClr val="002060"/>
              </a:solidFill>
              <a:latin typeface="Times New Roman" pitchFamily="18" charset="0"/>
              <a:cs typeface="Times New Roman" pitchFamily="18" charset="0"/>
            </a:endParaRPr>
          </a:p>
          <a:p>
            <a:pPr algn="ctr"/>
            <a:r>
              <a:rPr lang="en-CA" sz="2000" b="1">
                <a:latin typeface="Times New Roman" pitchFamily="18" charset="0"/>
                <a:cs typeface="Times New Roman" pitchFamily="18" charset="0"/>
              </a:rPr>
              <a:t>Read the opening half of page 157</a:t>
            </a:r>
          </a:p>
        </p:txBody>
      </p:sp>
      <p:sp>
        <p:nvSpPr>
          <p:cNvPr id="5" name="Rectangle 5"/>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rgbClr val="FF0000"/>
                </a:solidFill>
                <a:latin typeface="Times New Roman" pitchFamily="18" charset="0"/>
              </a:rPr>
              <a:t>How Has Ultranationalism Caused Crimes Against Humanity?</a:t>
            </a:r>
            <a:endParaRPr lang="en-US" sz="3600" b="1" i="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 to="" calcmode="lin" valueType="num">
                                      <p:cBhvr>
                                        <p:cTn id="10" dur="1" fill="hold"/>
                                        <p:tgtEl>
                                          <p:spTgt spid="4">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to="" calcmode="lin" valueType="num">
                                      <p:cBhvr>
                                        <p:cTn id="13" dur="1" fill="hold"/>
                                        <p:tgtEl>
                                          <p:spTgt spid="4">
                                            <p:txEl>
                                              <p:pRg st="4" end="4"/>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 to="" calcmode="lin" valueType="num">
                                      <p:cBhvr>
                                        <p:cTn id="18" dur="1" fill="hold"/>
                                        <p:tgtEl>
                                          <p:spTgt spid="4">
                                            <p:txEl>
                                              <p:pRg st="6" end="6"/>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to="" calcmode="lin" valueType="num">
                                      <p:cBhvr>
                                        <p:cTn id="23" dur="1" fill="hold"/>
                                        <p:tgtEl>
                                          <p:spTgt spid="4">
                                            <p:txEl>
                                              <p:pRg st="8" end="8"/>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 to="" calcmode="lin" valueType="num">
                                      <p:cBhvr>
                                        <p:cTn id="28" dur="1" fill="hold"/>
                                        <p:tgtEl>
                                          <p:spTgt spid="4">
                                            <p:txEl>
                                              <p:pRg st="9" end="9"/>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 to="" calcmode="lin" valueType="num">
                                      <p:cBhvr>
                                        <p:cTn id="33" dur="1" fill="hold"/>
                                        <p:tgtEl>
                                          <p:spTgt spid="4">
                                            <p:txEl>
                                              <p:pRg st="11" end="11"/>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4">
                                            <p:txEl>
                                              <p:pRg st="12" end="12"/>
                                            </p:txEl>
                                          </p:spTgt>
                                        </p:tgtEl>
                                        <p:attrNameLst>
                                          <p:attrName>style.visibility</p:attrName>
                                        </p:attrNameLst>
                                      </p:cBhvr>
                                      <p:to>
                                        <p:strVal val="visible"/>
                                      </p:to>
                                    </p:set>
                                    <p:anim to="" calcmode="lin" valueType="num">
                                      <p:cBhvr>
                                        <p:cTn id="36" dur="1" fill="hold"/>
                                        <p:tgtEl>
                                          <p:spTgt spid="4">
                                            <p:txEl>
                                              <p:pRg st="12" end="12"/>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4">
                                            <p:txEl>
                                              <p:pRg st="14" end="14"/>
                                            </p:txEl>
                                          </p:spTgt>
                                        </p:tgtEl>
                                        <p:attrNameLst>
                                          <p:attrName>style.visibility</p:attrName>
                                        </p:attrNameLst>
                                      </p:cBhvr>
                                      <p:to>
                                        <p:strVal val="visible"/>
                                      </p:to>
                                    </p:set>
                                    <p:anim to="" calcmode="lin" valueType="num">
                                      <p:cBhvr>
                                        <p:cTn id="41" dur="1" fill="hold"/>
                                        <p:tgtEl>
                                          <p:spTgt spid="4">
                                            <p:txEl>
                                              <p:pRg st="14" end="14"/>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4">
                                            <p:txEl>
                                              <p:pRg st="16" end="16"/>
                                            </p:txEl>
                                          </p:spTgt>
                                        </p:tgtEl>
                                        <p:attrNameLst>
                                          <p:attrName>style.visibility</p:attrName>
                                        </p:attrNameLst>
                                      </p:cBhvr>
                                      <p:to>
                                        <p:strVal val="visible"/>
                                      </p:to>
                                    </p:set>
                                    <p:anim to="" calcmode="lin" valueType="num">
                                      <p:cBhvr>
                                        <p:cTn id="46" dur="1" fill="hold"/>
                                        <p:tgtEl>
                                          <p:spTgt spid="4">
                                            <p:txEl>
                                              <p:pRg st="16" end="16"/>
                                            </p:txEl>
                                          </p:spTgt>
                                        </p:tgtEl>
                                        <p:attrNameLst>
                                          <p:attrName/>
                                        </p:attrNameLst>
                                      </p:cBhvr>
                                    </p:anim>
                                  </p:childTnLst>
                                </p:cTn>
                              </p:par>
                              <p:par>
                                <p:cTn id="47" presetID="24" presetClass="entr" presetSubtype="0" fill="hold" nodeType="withEffect">
                                  <p:stCondLst>
                                    <p:cond delay="0"/>
                                  </p:stCondLst>
                                  <p:childTnLst>
                                    <p:set>
                                      <p:cBhvr>
                                        <p:cTn id="48" dur="1" fill="hold">
                                          <p:stCondLst>
                                            <p:cond delay="0"/>
                                          </p:stCondLst>
                                        </p:cTn>
                                        <p:tgtEl>
                                          <p:spTgt spid="4">
                                            <p:txEl>
                                              <p:pRg st="17" end="17"/>
                                            </p:txEl>
                                          </p:spTgt>
                                        </p:tgtEl>
                                        <p:attrNameLst>
                                          <p:attrName>style.visibility</p:attrName>
                                        </p:attrNameLst>
                                      </p:cBhvr>
                                      <p:to>
                                        <p:strVal val="visible"/>
                                      </p:to>
                                    </p:set>
                                    <p:anim to="" calcmode="lin" valueType="num">
                                      <p:cBhvr>
                                        <p:cTn id="49" dur="1" fill="hold"/>
                                        <p:tgtEl>
                                          <p:spTgt spid="4">
                                            <p:txEl>
                                              <p:pRg st="17" end="17"/>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4">
                                            <p:txEl>
                                              <p:pRg st="19" end="19"/>
                                            </p:txEl>
                                          </p:spTgt>
                                        </p:tgtEl>
                                        <p:attrNameLst>
                                          <p:attrName>style.visibility</p:attrName>
                                        </p:attrNameLst>
                                      </p:cBhvr>
                                      <p:to>
                                        <p:strVal val="visible"/>
                                      </p:to>
                                    </p:set>
                                    <p:anim to="" calcmode="lin" valueType="num">
                                      <p:cBhvr>
                                        <p:cTn id="54" dur="1" fill="hold"/>
                                        <p:tgtEl>
                                          <p:spTgt spid="4">
                                            <p:txEl>
                                              <p:pRg st="19" end="19"/>
                                            </p:txEl>
                                          </p:spTgt>
                                        </p:tgtEl>
                                        <p:attrNameLst>
                                          <p:attrName/>
                                        </p:attrNameLst>
                                      </p:cBhvr>
                                    </p:anim>
                                  </p:childTnLst>
                                </p:cTn>
                              </p:par>
                              <p:par>
                                <p:cTn id="55" presetID="24"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 to="" calcmode="lin" valueType="num">
                                      <p:cBhvr>
                                        <p:cTn id="57" dur="1" fill="hold"/>
                                        <p:tgtEl>
                                          <p:spTgt spid="5"/>
                                        </p:tgtEl>
                                        <p:attrNameLst>
                                          <p:attrName/>
                                        </p:attrNameLst>
                                      </p:cBhvr>
                                    </p:anim>
                                  </p:childTnLst>
                                </p:cTn>
                              </p:par>
                              <p:par>
                                <p:cTn id="58" presetID="24"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 to="" calcmode="lin" valueType="num">
                                      <p:cBhvr>
                                        <p:cTn id="6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Text Box 3"/>
          <p:cNvSpPr txBox="1">
            <a:spLocks noChangeArrowheads="1"/>
          </p:cNvSpPr>
          <p:nvPr/>
        </p:nvSpPr>
        <p:spPr bwMode="auto">
          <a:xfrm>
            <a:off x="0" y="1981200"/>
            <a:ext cx="9144000" cy="3786188"/>
          </a:xfrm>
          <a:prstGeom prst="rect">
            <a:avLst/>
          </a:prstGeom>
          <a:noFill/>
          <a:ln w="9525">
            <a:noFill/>
            <a:miter lim="800000"/>
            <a:headEnd/>
            <a:tailEnd/>
          </a:ln>
        </p:spPr>
        <p:txBody>
          <a:bodyPr>
            <a:spAutoFit/>
          </a:bodyPr>
          <a:lstStyle/>
          <a:p>
            <a:pPr algn="ctr"/>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three</a:t>
            </a:r>
            <a:r>
              <a:rPr lang="en-US" sz="1600" b="1">
                <a:latin typeface="Times New Roman" pitchFamily="18" charset="0"/>
              </a:rPr>
              <a:t>.  Each of you will go to one of the three assigned EXPERT groups and complete a brief summary using the handout </a:t>
            </a:r>
          </a:p>
          <a:p>
            <a:pPr algn="ctr"/>
            <a:r>
              <a:rPr lang="en-US" sz="1600" b="1">
                <a:solidFill>
                  <a:srgbClr val="002060"/>
                </a:solidFill>
                <a:latin typeface="Times New Roman" pitchFamily="18" charset="0"/>
              </a:rPr>
              <a:t>Ultranationalism and Crimes Against Humanity. </a:t>
            </a:r>
          </a:p>
          <a:p>
            <a:pPr algn="ctr"/>
            <a:r>
              <a:rPr lang="en-US" sz="1600" b="1">
                <a:latin typeface="Times New Roman" pitchFamily="18" charset="0"/>
              </a:rPr>
              <a:t>You will have approximately 15-20 minutes to do this.</a:t>
            </a:r>
          </a:p>
          <a:p>
            <a:pPr algn="ctr"/>
            <a:endParaRPr lang="en-US" sz="1600" b="1">
              <a:latin typeface="Times New Roman" pitchFamily="18" charset="0"/>
            </a:endParaRPr>
          </a:p>
          <a:p>
            <a:pPr algn="ctr"/>
            <a:endParaRPr lang="en-US" sz="1600" b="1">
              <a:latin typeface="Times New Roman" pitchFamily="18" charset="0"/>
            </a:endParaRPr>
          </a:p>
          <a:p>
            <a:pPr lvl="1" algn="ctr"/>
            <a:r>
              <a:rPr lang="en-US" sz="1600" b="1">
                <a:latin typeface="Times New Roman" pitchFamily="18" charset="0"/>
              </a:rPr>
              <a:t>#1 – </a:t>
            </a:r>
            <a:r>
              <a:rPr lang="en-US" sz="1600" b="1" i="1">
                <a:latin typeface="Times New Roman" pitchFamily="18" charset="0"/>
              </a:rPr>
              <a:t>Armenian Genocide (Pages 157-158)</a:t>
            </a:r>
          </a:p>
          <a:p>
            <a:pPr lvl="1" algn="ctr"/>
            <a:r>
              <a:rPr lang="en-US" sz="1600" b="1">
                <a:latin typeface="Times New Roman" pitchFamily="18" charset="0"/>
              </a:rPr>
              <a:t>#2 – </a:t>
            </a:r>
            <a:r>
              <a:rPr lang="en-US" sz="1600" b="1" i="1">
                <a:latin typeface="Times New Roman" pitchFamily="18" charset="0"/>
              </a:rPr>
              <a:t>Ukrainian Famine (Page 159)</a:t>
            </a:r>
          </a:p>
          <a:p>
            <a:pPr lvl="1" algn="ctr"/>
            <a:r>
              <a:rPr lang="en-US" sz="1600" b="1">
                <a:latin typeface="Times New Roman" pitchFamily="18" charset="0"/>
              </a:rPr>
              <a:t>#3 – </a:t>
            </a:r>
            <a:r>
              <a:rPr lang="en-US" sz="1600" b="1" i="1">
                <a:latin typeface="Times New Roman" pitchFamily="18" charset="0"/>
              </a:rPr>
              <a:t>The Holocaust (Pages 160-161)</a:t>
            </a:r>
          </a:p>
          <a:p>
            <a:pPr lvl="1" algn="ctr"/>
            <a:endParaRPr lang="en-US" sz="1600" b="1">
              <a:latin typeface="Times New Roman" pitchFamily="18" charset="0"/>
            </a:endParaRPr>
          </a:p>
          <a:p>
            <a:pPr lvl="1" algn="ctr"/>
            <a:endParaRPr lang="en-US" sz="1600" b="1">
              <a:latin typeface="Times New Roman" pitchFamily="18" charset="0"/>
            </a:endParaRPr>
          </a:p>
          <a:p>
            <a:pPr algn="ctr"/>
            <a:endParaRPr lang="en-US" sz="1600" b="1">
              <a:latin typeface="Times New Roman" pitchFamily="18" charset="0"/>
            </a:endParaRPr>
          </a:p>
          <a:p>
            <a:pPr algn="ctr"/>
            <a:r>
              <a:rPr lang="en-US" sz="1600" b="1">
                <a:latin typeface="Times New Roman" pitchFamily="18" charset="0"/>
              </a:rPr>
              <a:t>When finished, return to your original group of three and share your EXPERTISE with your other two group members.  They will do the same for you.  When you are done, you will have information on all three readings</a:t>
            </a:r>
          </a:p>
        </p:txBody>
      </p:sp>
      <p:sp>
        <p:nvSpPr>
          <p:cNvPr id="9220" name="Text Box 4"/>
          <p:cNvSpPr txBox="1">
            <a:spLocks noChangeArrowheads="1"/>
          </p:cNvSpPr>
          <p:nvPr/>
        </p:nvSpPr>
        <p:spPr bwMode="auto">
          <a:xfrm>
            <a:off x="0" y="1447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Get into groups of three…</a:t>
            </a:r>
          </a:p>
        </p:txBody>
      </p:sp>
      <p:sp>
        <p:nvSpPr>
          <p:cNvPr id="9221" name="Rectangle 5"/>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rgbClr val="FF0000"/>
                </a:solidFill>
                <a:latin typeface="Times New Roman" pitchFamily="18" charset="0"/>
              </a:rPr>
              <a:t>How Has Ultranationalism Caused Crimes Against Humanity?</a:t>
            </a:r>
            <a:endParaRPr lang="en-US" sz="3600" b="1" i="1">
              <a:solidFill>
                <a:srgbClr val="FF0000"/>
              </a:solidFill>
              <a:latin typeface="Times New Roman" pitchFamily="18" charset="0"/>
            </a:endParaRPr>
          </a:p>
        </p:txBody>
      </p:sp>
      <p:sp>
        <p:nvSpPr>
          <p:cNvPr id="9223" name="Text Box 7"/>
          <p:cNvSpPr txBox="1">
            <a:spLocks noChangeArrowheads="1"/>
          </p:cNvSpPr>
          <p:nvPr/>
        </p:nvSpPr>
        <p:spPr bwMode="auto">
          <a:xfrm>
            <a:off x="0" y="5791200"/>
            <a:ext cx="9144000" cy="915988"/>
          </a:xfrm>
          <a:prstGeom prst="rect">
            <a:avLst/>
          </a:prstGeom>
          <a:noFill/>
          <a:ln w="9525">
            <a:noFill/>
            <a:miter lim="800000"/>
            <a:headEnd/>
            <a:tailEnd/>
          </a:ln>
        </p:spPr>
        <p:txBody>
          <a:bodyPr>
            <a:spAutoFit/>
          </a:bodyPr>
          <a:lstStyle/>
          <a:p>
            <a:pPr algn="ctr"/>
            <a:r>
              <a:rPr lang="en-US" b="1">
                <a:solidFill>
                  <a:srgbClr val="002060"/>
                </a:solidFill>
                <a:latin typeface="Times New Roman" pitchFamily="18" charset="0"/>
              </a:rPr>
              <a:t>After reviewing the three events, compare the role that ultranationalism played in each</a:t>
            </a:r>
          </a:p>
          <a:p>
            <a:pPr algn="ctr"/>
            <a:r>
              <a:rPr lang="en-US" b="1">
                <a:solidFill>
                  <a:srgbClr val="002060"/>
                </a:solidFill>
                <a:latin typeface="Times New Roman" pitchFamily="18" charset="0"/>
              </a:rPr>
              <a:t>Rank each set of events on a scale of 1 to 5 </a:t>
            </a:r>
          </a:p>
          <a:p>
            <a:pPr algn="ctr"/>
            <a:r>
              <a:rPr lang="en-US" b="1">
                <a:solidFill>
                  <a:srgbClr val="002060"/>
                </a:solidFill>
                <a:latin typeface="Times New Roman" pitchFamily="18" charset="0"/>
              </a:rPr>
              <a:t>(1 = No Link to Ultranationalism  -  5 = Strong Link to Ultranationalism)</a:t>
            </a:r>
          </a:p>
        </p:txBody>
      </p:sp>
      <p:pic>
        <p:nvPicPr>
          <p:cNvPr id="12290" name="Picture 2"/>
          <p:cNvPicPr>
            <a:picLocks noChangeAspect="1" noChangeArrowheads="1"/>
          </p:cNvPicPr>
          <p:nvPr/>
        </p:nvPicPr>
        <p:blipFill>
          <a:blip r:embed="rId3" cstate="print"/>
          <a:srcRect/>
          <a:stretch>
            <a:fillRect/>
          </a:stretch>
        </p:blipFill>
        <p:spPr bwMode="auto">
          <a:xfrm>
            <a:off x="152400" y="2667000"/>
            <a:ext cx="1882775" cy="2171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to="" calcmode="lin" valueType="num">
                                      <p:cBhvr>
                                        <p:cTn id="7" dur="1" fill="hold"/>
                                        <p:tgtEl>
                                          <p:spTgt spid="922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20"/>
                                        </p:tgtEl>
                                        <p:attrNameLst>
                                          <p:attrName>style.visibility</p:attrName>
                                        </p:attrNameLst>
                                      </p:cBhvr>
                                      <p:to>
                                        <p:strVal val="visible"/>
                                      </p:to>
                                    </p:set>
                                    <p:anim to="" calcmode="lin" valueType="num">
                                      <p:cBhvr>
                                        <p:cTn id="10" dur="1" fill="hold"/>
                                        <p:tgtEl>
                                          <p:spTgt spid="922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6"/>
                                        </p:tgtEl>
                                        <p:attrNameLst>
                                          <p:attrName>style.visibility</p:attrName>
                                        </p:attrNameLst>
                                      </p:cBhvr>
                                      <p:to>
                                        <p:strVal val="visible"/>
                                      </p:to>
                                    </p:set>
                                    <p:anim to="" calcmode="lin" valueType="num">
                                      <p:cBhvr>
                                        <p:cTn id="13" dur="1" fill="hold"/>
                                        <p:tgtEl>
                                          <p:spTgt spid="922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219"/>
                                        </p:tgtEl>
                                        <p:attrNameLst>
                                          <p:attrName>style.visibility</p:attrName>
                                        </p:attrNameLst>
                                      </p:cBhvr>
                                      <p:to>
                                        <p:strVal val="visible"/>
                                      </p:to>
                                    </p:set>
                                    <p:anim to="" calcmode="lin" valueType="num">
                                      <p:cBhvr>
                                        <p:cTn id="18" dur="1" fill="hold"/>
                                        <p:tgtEl>
                                          <p:spTgt spid="9219"/>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anim to="" calcmode="lin" valueType="num">
                                      <p:cBhvr>
                                        <p:cTn id="21" dur="1" fill="hold"/>
                                        <p:tgtEl>
                                          <p:spTgt spid="1229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9223"/>
                                        </p:tgtEl>
                                        <p:attrNameLst>
                                          <p:attrName>style.visibility</p:attrName>
                                        </p:attrNameLst>
                                      </p:cBhvr>
                                      <p:to>
                                        <p:strVal val="visible"/>
                                      </p:to>
                                    </p:set>
                                    <p:anim to="" calcmode="lin" valueType="num">
                                      <p:cBhvr>
                                        <p:cTn id="26" dur="1" fill="hold"/>
                                        <p:tgtEl>
                                          <p:spTgt spid="92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221" grpId="0"/>
      <p:bldP spid="92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http://farm3.static.flickr.com/2199/2487496310_129befbf34.jpg"/>
          <p:cNvPicPr>
            <a:picLocks noChangeAspect="1" noChangeArrowheads="1"/>
          </p:cNvPicPr>
          <p:nvPr/>
        </p:nvPicPr>
        <p:blipFill>
          <a:blip r:embed="rId3" cstate="print">
            <a:lum bright="70000" contrast="-70000"/>
          </a:blip>
          <a:srcRect/>
          <a:stretch>
            <a:fillRect/>
          </a:stretch>
        </p:blipFill>
        <p:spPr bwMode="auto">
          <a:xfrm>
            <a:off x="0" y="0"/>
            <a:ext cx="9144000" cy="6888163"/>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The Armenian Genocide</a:t>
            </a:r>
          </a:p>
        </p:txBody>
      </p:sp>
      <p:sp>
        <p:nvSpPr>
          <p:cNvPr id="16388" name="Text Box 4"/>
          <p:cNvSpPr txBox="1">
            <a:spLocks noChangeArrowheads="1"/>
          </p:cNvSpPr>
          <p:nvPr/>
        </p:nvSpPr>
        <p:spPr bwMode="auto">
          <a:xfrm>
            <a:off x="0" y="1066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A Story of Over One Million Deaths</a:t>
            </a:r>
            <a:endParaRPr lang="en-US" b="1" i="1">
              <a:latin typeface="Times New Roman" pitchFamily="18" charset="0"/>
            </a:endParaRPr>
          </a:p>
        </p:txBody>
      </p:sp>
      <p:sp>
        <p:nvSpPr>
          <p:cNvPr id="16393" name="Rectangle 9"/>
          <p:cNvSpPr>
            <a:spLocks noChangeArrowheads="1"/>
          </p:cNvSpPr>
          <p:nvPr/>
        </p:nvSpPr>
        <p:spPr bwMode="auto">
          <a:xfrm>
            <a:off x="0" y="6324600"/>
            <a:ext cx="9144000" cy="214313"/>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60 minutes </a:t>
            </a:r>
          </a:p>
        </p:txBody>
      </p:sp>
      <p:pic>
        <p:nvPicPr>
          <p:cNvPr id="30724" name="Picture 4" descr="http://QPBS.imageg.net/graphics/product_images/pPBS3-2833828dt.jpg"/>
          <p:cNvPicPr>
            <a:picLocks noChangeAspect="1" noChangeArrowheads="1"/>
          </p:cNvPicPr>
          <p:nvPr/>
        </p:nvPicPr>
        <p:blipFill>
          <a:blip r:embed="rId4" cstate="print"/>
          <a:srcRect/>
          <a:stretch>
            <a:fillRect/>
          </a:stretch>
        </p:blipFill>
        <p:spPr bwMode="auto">
          <a:xfrm>
            <a:off x="2209800" y="1524000"/>
            <a:ext cx="4762500" cy="4762500"/>
          </a:xfrm>
          <a:prstGeom prst="rect">
            <a:avLst/>
          </a:prstGeom>
          <a:noFill/>
          <a:ln w="9525">
            <a:noFill/>
            <a:miter lim="800000"/>
            <a:headEnd/>
            <a:tailEnd/>
          </a:ln>
        </p:spPr>
      </p:pic>
      <p:pic>
        <p:nvPicPr>
          <p:cNvPr id="8" name="Armenian Genocide_WMV V9.wmv">
            <a:hlinkClick r:id="" action="ppaction://media"/>
          </p:cNvPr>
          <p:cNvPicPr>
            <a:picLocks noRot="1" noChangeAspect="1"/>
          </p:cNvPicPr>
          <p:nvPr>
            <a:videoFile r:link="rId1"/>
          </p:nvPr>
        </p:nvPicPr>
        <p:blipFill>
          <a:blip r:embed="rId5" cstate="print"/>
          <a:srcRect/>
          <a:stretch>
            <a:fillRect/>
          </a:stretch>
        </p:blipFill>
        <p:spPr bwMode="auto">
          <a:xfrm>
            <a:off x="685800" y="1752600"/>
            <a:ext cx="1828800" cy="1371600"/>
          </a:xfrm>
          <a:prstGeom prst="rect">
            <a:avLst/>
          </a:prstGeom>
          <a:noFill/>
          <a:ln w="9525">
            <a:noFill/>
            <a:miter lim="800000"/>
            <a:headEnd/>
            <a:tailEnd/>
          </a:ln>
        </p:spPr>
      </p:pic>
      <p:sp>
        <p:nvSpPr>
          <p:cNvPr id="9" name="TextBox 8"/>
          <p:cNvSpPr txBox="1">
            <a:spLocks noChangeArrowheads="1"/>
          </p:cNvSpPr>
          <p:nvPr/>
        </p:nvSpPr>
        <p:spPr bwMode="auto">
          <a:xfrm>
            <a:off x="838200" y="3276600"/>
            <a:ext cx="1524000" cy="400050"/>
          </a:xfrm>
          <a:prstGeom prst="rect">
            <a:avLst/>
          </a:prstGeom>
          <a:noFill/>
          <a:ln w="9525">
            <a:noFill/>
            <a:miter lim="800000"/>
            <a:headEnd/>
            <a:tailEnd/>
          </a:ln>
        </p:spPr>
        <p:txBody>
          <a:bodyPr>
            <a:spAutoFit/>
          </a:bodyPr>
          <a:lstStyle/>
          <a:p>
            <a:pPr algn="ctr"/>
            <a:r>
              <a:rPr lang="en-US" sz="1000" b="1">
                <a:latin typeface="Times New Roman" pitchFamily="18" charset="0"/>
                <a:cs typeface="Times New Roman" pitchFamily="18" charset="0"/>
              </a:rPr>
              <a:t>Armenian Genocide 5:30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88">
                                            <p:txEl>
                                              <p:pRg st="0" end="0"/>
                                            </p:txEl>
                                          </p:spTgt>
                                        </p:tgtEl>
                                        <p:attrNameLst>
                                          <p:attrName>style.visibility</p:attrName>
                                        </p:attrNameLst>
                                      </p:cBhvr>
                                      <p:to>
                                        <p:strVal val="visible"/>
                                      </p:to>
                                    </p:set>
                                    <p:anim to="" calcmode="lin" valueType="num">
                                      <p:cBhvr>
                                        <p:cTn id="10" dur="1" fill="hold"/>
                                        <p:tgtEl>
                                          <p:spTgt spid="1638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6"/>
                                        </p:tgtEl>
                                        <p:attrNameLst>
                                          <p:attrName>style.visibility</p:attrName>
                                        </p:attrNameLst>
                                      </p:cBhvr>
                                      <p:to>
                                        <p:strVal val="visible"/>
                                      </p:to>
                                    </p:set>
                                    <p:anim to="" calcmode="lin" valueType="num">
                                      <p:cBhvr>
                                        <p:cTn id="13" dur="1" fill="hold"/>
                                        <p:tgtEl>
                                          <p:spTgt spid="3072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6393">
                                            <p:txEl>
                                              <p:pRg st="0" end="0"/>
                                            </p:txEl>
                                          </p:spTgt>
                                        </p:tgtEl>
                                        <p:attrNameLst>
                                          <p:attrName>style.visibility</p:attrName>
                                        </p:attrNameLst>
                                      </p:cBhvr>
                                      <p:to>
                                        <p:strVal val="visible"/>
                                      </p:to>
                                    </p:set>
                                    <p:anim to="" calcmode="lin" valueType="num">
                                      <p:cBhvr>
                                        <p:cTn id="26" dur="1" fill="hold"/>
                                        <p:tgtEl>
                                          <p:spTgt spid="16393">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0724"/>
                                        </p:tgtEl>
                                        <p:attrNameLst>
                                          <p:attrName>style.visibility</p:attrName>
                                        </p:attrNameLst>
                                      </p:cBhvr>
                                      <p:to>
                                        <p:strVal val="visible"/>
                                      </p:to>
                                    </p:set>
                                    <p:anim to="" calcmode="lin" valueType="num">
                                      <p:cBhvr>
                                        <p:cTn id="29" dur="1" fill="hold"/>
                                        <p:tgtEl>
                                          <p:spTgt spid="307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0"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1638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www.charonboat.com/2007/11/charonboat_dot_com_ukraine_famine_1.jpg"/>
          <p:cNvPicPr>
            <a:picLocks noChangeAspect="1" noChangeArrowheads="1"/>
          </p:cNvPicPr>
          <p:nvPr/>
        </p:nvPicPr>
        <p:blipFill>
          <a:blip r:embed="rId3" cstate="print">
            <a:lum bright="70000" contrast="-70000"/>
          </a:blip>
          <a:srcRect/>
          <a:stretch>
            <a:fillRect/>
          </a:stretch>
        </p:blipFill>
        <p:spPr bwMode="auto">
          <a:xfrm>
            <a:off x="0" y="0"/>
            <a:ext cx="9164638" cy="6858000"/>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hlinkClick r:id="rId4"/>
              </a:rPr>
              <a:t>Harvest of Despair</a:t>
            </a:r>
            <a:endParaRPr lang="en-US" sz="3600" b="1">
              <a:solidFill>
                <a:srgbClr val="002060"/>
              </a:solidFill>
              <a:latin typeface="Times New Roman" pitchFamily="18" charset="0"/>
            </a:endParaRPr>
          </a:p>
        </p:txBody>
      </p:sp>
      <p:sp>
        <p:nvSpPr>
          <p:cNvPr id="16388" name="Text Box 4"/>
          <p:cNvSpPr txBox="1">
            <a:spLocks noChangeArrowheads="1"/>
          </p:cNvSpPr>
          <p:nvPr/>
        </p:nvSpPr>
        <p:spPr bwMode="auto">
          <a:xfrm>
            <a:off x="0" y="1066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A Story of Seven Million Deaths</a:t>
            </a:r>
            <a:endParaRPr lang="en-US" b="1" i="1">
              <a:latin typeface="Times New Roman" pitchFamily="18" charset="0"/>
            </a:endParaRPr>
          </a:p>
        </p:txBody>
      </p:sp>
      <p:sp>
        <p:nvSpPr>
          <p:cNvPr id="16393" name="Rectangle 9"/>
          <p:cNvSpPr>
            <a:spLocks noChangeArrowheads="1"/>
          </p:cNvSpPr>
          <p:nvPr/>
        </p:nvSpPr>
        <p:spPr bwMode="auto">
          <a:xfrm>
            <a:off x="0" y="6324600"/>
            <a:ext cx="9144000" cy="214313"/>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55 minutes </a:t>
            </a:r>
          </a:p>
        </p:txBody>
      </p:sp>
      <p:pic>
        <p:nvPicPr>
          <p:cNvPr id="31748" name="Picture 4" descr="Harvest of Despair: The Unknown Holocaust  - Click Image to Close"/>
          <p:cNvPicPr>
            <a:picLocks noChangeAspect="1" noChangeArrowheads="1"/>
          </p:cNvPicPr>
          <p:nvPr/>
        </p:nvPicPr>
        <p:blipFill>
          <a:blip r:embed="rId5" cstate="print"/>
          <a:srcRect/>
          <a:stretch>
            <a:fillRect/>
          </a:stretch>
        </p:blipFill>
        <p:spPr bwMode="auto">
          <a:xfrm>
            <a:off x="2971800" y="1524000"/>
            <a:ext cx="3276600" cy="4762500"/>
          </a:xfrm>
          <a:prstGeom prst="rect">
            <a:avLst/>
          </a:prstGeom>
          <a:noFill/>
          <a:ln w="9525">
            <a:noFill/>
            <a:miter lim="800000"/>
            <a:headEnd/>
            <a:tailEnd/>
          </a:ln>
        </p:spPr>
      </p:pic>
      <p:pic>
        <p:nvPicPr>
          <p:cNvPr id="8" name="Ukrainian Famine of 1932-1933_WMV V9.wmv">
            <a:hlinkClick r:id="" action="ppaction://media"/>
          </p:cNvPr>
          <p:cNvPicPr>
            <a:picLocks noRot="1" noChangeAspect="1"/>
          </p:cNvPicPr>
          <p:nvPr>
            <a:videoFile r:link="rId1"/>
          </p:nvPr>
        </p:nvPicPr>
        <p:blipFill>
          <a:blip r:embed="rId6" cstate="print"/>
          <a:srcRect/>
          <a:stretch>
            <a:fillRect/>
          </a:stretch>
        </p:blipFill>
        <p:spPr bwMode="auto">
          <a:xfrm>
            <a:off x="838200" y="1981200"/>
            <a:ext cx="1524000" cy="1143000"/>
          </a:xfrm>
          <a:prstGeom prst="rect">
            <a:avLst/>
          </a:prstGeom>
          <a:noFill/>
          <a:ln w="9525">
            <a:noFill/>
            <a:miter lim="800000"/>
            <a:headEnd/>
            <a:tailEnd/>
          </a:ln>
        </p:spPr>
      </p:pic>
      <p:sp>
        <p:nvSpPr>
          <p:cNvPr id="9" name="TextBox 8"/>
          <p:cNvSpPr txBox="1">
            <a:spLocks noChangeArrowheads="1"/>
          </p:cNvSpPr>
          <p:nvPr/>
        </p:nvSpPr>
        <p:spPr bwMode="auto">
          <a:xfrm>
            <a:off x="838200" y="3276600"/>
            <a:ext cx="1524000" cy="400050"/>
          </a:xfrm>
          <a:prstGeom prst="rect">
            <a:avLst/>
          </a:prstGeom>
          <a:noFill/>
          <a:ln w="9525">
            <a:noFill/>
            <a:miter lim="800000"/>
            <a:headEnd/>
            <a:tailEnd/>
          </a:ln>
        </p:spPr>
        <p:txBody>
          <a:bodyPr>
            <a:spAutoFit/>
          </a:bodyPr>
          <a:lstStyle/>
          <a:p>
            <a:pPr algn="ctr"/>
            <a:r>
              <a:rPr lang="en-US" sz="1000" b="1">
                <a:latin typeface="Times New Roman" pitchFamily="18" charset="0"/>
                <a:cs typeface="Times New Roman" pitchFamily="18" charset="0"/>
              </a:rPr>
              <a:t>Ukrainian Famine </a:t>
            </a:r>
          </a:p>
          <a:p>
            <a:pPr algn="ctr"/>
            <a:r>
              <a:rPr lang="en-US" sz="1000" b="1">
                <a:latin typeface="Times New Roman" pitchFamily="18" charset="0"/>
                <a:cs typeface="Times New Roman" pitchFamily="18" charset="0"/>
              </a:rPr>
              <a:t>3:00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1750"/>
                                        </p:tgtEl>
                                        <p:attrNameLst>
                                          <p:attrName>style.visibility</p:attrName>
                                        </p:attrNameLst>
                                      </p:cBhvr>
                                      <p:to>
                                        <p:strVal val="visible"/>
                                      </p:to>
                                    </p:set>
                                    <p:anim to="" calcmode="lin" valueType="num">
                                      <p:cBhvr>
                                        <p:cTn id="13" dur="1" fill="hold"/>
                                        <p:tgtEl>
                                          <p:spTgt spid="3175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6387"/>
                                        </p:tgtEl>
                                        <p:attrNameLst>
                                          <p:attrName>style.visibility</p:attrName>
                                        </p:attrNameLst>
                                      </p:cBhvr>
                                      <p:to>
                                        <p:strVal val="visible"/>
                                      </p:to>
                                    </p:set>
                                    <p:anim to="" calcmode="lin" valueType="num">
                                      <p:cBhvr>
                                        <p:cTn id="18" dur="1" fill="hold"/>
                                        <p:tgtEl>
                                          <p:spTgt spid="16387"/>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6388">
                                            <p:txEl>
                                              <p:pRg st="0" end="0"/>
                                            </p:txEl>
                                          </p:spTgt>
                                        </p:tgtEl>
                                        <p:attrNameLst>
                                          <p:attrName>style.visibility</p:attrName>
                                        </p:attrNameLst>
                                      </p:cBhvr>
                                      <p:to>
                                        <p:strVal val="visible"/>
                                      </p:to>
                                    </p:set>
                                    <p:anim to="" calcmode="lin" valueType="num">
                                      <p:cBhvr>
                                        <p:cTn id="21" dur="1" fill="hold"/>
                                        <p:tgtEl>
                                          <p:spTgt spid="16388">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6393">
                                            <p:txEl>
                                              <p:pRg st="0" end="0"/>
                                            </p:txEl>
                                          </p:spTgt>
                                        </p:tgtEl>
                                        <p:attrNameLst>
                                          <p:attrName>style.visibility</p:attrName>
                                        </p:attrNameLst>
                                      </p:cBhvr>
                                      <p:to>
                                        <p:strVal val="visible"/>
                                      </p:to>
                                    </p:set>
                                    <p:anim to="" calcmode="lin" valueType="num">
                                      <p:cBhvr>
                                        <p:cTn id="24" dur="1" fill="hold"/>
                                        <p:tgtEl>
                                          <p:spTgt spid="16393">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1748"/>
                                        </p:tgtEl>
                                        <p:attrNameLst>
                                          <p:attrName>style.visibility</p:attrName>
                                        </p:attrNameLst>
                                      </p:cBhvr>
                                      <p:to>
                                        <p:strVal val="visible"/>
                                      </p:to>
                                    </p:set>
                                    <p:anim to="" calcmode="lin" valueType="num">
                                      <p:cBhvr>
                                        <p:cTn id="27" dur="1" fill="hold"/>
                                        <p:tgtEl>
                                          <p:spTgt spid="317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8"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1638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Crimes Against Humanity</a:t>
            </a:r>
          </a:p>
        </p:txBody>
      </p:sp>
      <p:sp>
        <p:nvSpPr>
          <p:cNvPr id="11268" name="Text Box 4"/>
          <p:cNvSpPr txBox="1">
            <a:spLocks noChangeArrowheads="1"/>
          </p:cNvSpPr>
          <p:nvPr/>
        </p:nvSpPr>
        <p:spPr bwMode="auto">
          <a:xfrm>
            <a:off x="0" y="3071813"/>
            <a:ext cx="9144000" cy="2312987"/>
          </a:xfrm>
          <a:prstGeom prst="rect">
            <a:avLst/>
          </a:prstGeom>
          <a:noFill/>
          <a:ln w="9525">
            <a:noFill/>
            <a:miter lim="800000"/>
            <a:headEnd/>
            <a:tailEnd/>
          </a:ln>
        </p:spPr>
        <p:txBody>
          <a:bodyPr>
            <a:spAutoFit/>
          </a:bodyPr>
          <a:lstStyle/>
          <a:p>
            <a:pPr algn="ctr"/>
            <a:r>
              <a:rPr lang="en-US" sz="1400" b="1">
                <a:latin typeface="Times New Roman" pitchFamily="18" charset="0"/>
                <a:cs typeface="Times New Roman" pitchFamily="18" charset="0"/>
              </a:rPr>
              <a:t>1. </a:t>
            </a:r>
            <a:r>
              <a:rPr lang="en-CA" sz="1400" b="1">
                <a:solidFill>
                  <a:srgbClr val="FF0000"/>
                </a:solidFill>
                <a:latin typeface="Times New Roman" pitchFamily="18" charset="0"/>
                <a:cs typeface="Times New Roman" pitchFamily="18" charset="0"/>
              </a:rPr>
              <a:t>Why is it important to many survivors of genocide that their experience be recognized and remembered</a:t>
            </a:r>
            <a:r>
              <a:rPr lang="en-US" sz="1400" b="1">
                <a:solidFill>
                  <a:srgbClr val="FF0000"/>
                </a:solidFill>
                <a:latin typeface="Times New Roman" pitchFamily="18" charset="0"/>
                <a:cs typeface="Times New Roman" pitchFamily="18" charset="0"/>
              </a:rPr>
              <a:t>?</a:t>
            </a:r>
          </a:p>
          <a:p>
            <a:pPr algn="ctr"/>
            <a:endParaRPr lang="en-US" sz="800" b="1">
              <a:solidFill>
                <a:srgbClr val="FF0000"/>
              </a:solidFill>
              <a:latin typeface="Times New Roman" pitchFamily="18" charset="0"/>
              <a:cs typeface="Times New Roman" pitchFamily="18" charset="0"/>
            </a:endParaRPr>
          </a:p>
          <a:p>
            <a:pPr algn="ctr"/>
            <a:r>
              <a:rPr lang="en-US" sz="1400" b="1">
                <a:latin typeface="Times New Roman" pitchFamily="18" charset="0"/>
              </a:rPr>
              <a:t>2.</a:t>
            </a:r>
            <a:r>
              <a:rPr lang="en-US" sz="1400" b="1">
                <a:solidFill>
                  <a:srgbClr val="FF0000"/>
                </a:solidFill>
                <a:latin typeface="Times New Roman" pitchFamily="18" charset="0"/>
              </a:rPr>
              <a:t> </a:t>
            </a:r>
            <a:r>
              <a:rPr lang="en-CA" sz="1400" b="1">
                <a:solidFill>
                  <a:srgbClr val="FF0000"/>
                </a:solidFill>
                <a:latin typeface="Times New Roman" pitchFamily="18" charset="0"/>
                <a:cs typeface="Times New Roman" pitchFamily="18" charset="0"/>
              </a:rPr>
              <a:t>Photographs of crimes against humanity can be highly disturbing because they show terrible suffering.            </a:t>
            </a:r>
          </a:p>
          <a:p>
            <a:pPr algn="ctr"/>
            <a:r>
              <a:rPr lang="en-CA" sz="1400" b="1">
                <a:solidFill>
                  <a:srgbClr val="FF0000"/>
                </a:solidFill>
                <a:latin typeface="Times New Roman" pitchFamily="18" charset="0"/>
                <a:cs typeface="Times New Roman" pitchFamily="18" charset="0"/>
              </a:rPr>
              <a:t>   Should some of these photographs have been included in </a:t>
            </a:r>
            <a:r>
              <a:rPr lang="en-CA" sz="1400" b="1" i="1">
                <a:solidFill>
                  <a:srgbClr val="FF0000"/>
                </a:solidFill>
                <a:latin typeface="Times New Roman" pitchFamily="18" charset="0"/>
                <a:cs typeface="Times New Roman" pitchFamily="18" charset="0"/>
              </a:rPr>
              <a:t>Understanding Nationalism? Why or why not?</a:t>
            </a:r>
            <a:endParaRPr lang="en-US" sz="1400" b="1">
              <a:solidFill>
                <a:srgbClr val="FF0000"/>
              </a:solidFill>
              <a:latin typeface="Times New Roman" pitchFamily="18" charset="0"/>
            </a:endParaRPr>
          </a:p>
          <a:p>
            <a:pPr algn="ctr">
              <a:spcBef>
                <a:spcPct val="50000"/>
              </a:spcBef>
            </a:pPr>
            <a:r>
              <a:rPr lang="en-US" sz="1400" b="1">
                <a:latin typeface="Times New Roman" pitchFamily="18" charset="0"/>
              </a:rPr>
              <a:t>3.</a:t>
            </a:r>
            <a:r>
              <a:rPr lang="en-US" sz="1400" b="1">
                <a:solidFill>
                  <a:srgbClr val="FF0000"/>
                </a:solidFill>
                <a:latin typeface="Times New Roman" pitchFamily="18" charset="0"/>
              </a:rPr>
              <a:t> </a:t>
            </a:r>
            <a:r>
              <a:rPr lang="en-CA" sz="1400" b="1">
                <a:solidFill>
                  <a:srgbClr val="FF0000"/>
                </a:solidFill>
                <a:latin typeface="Times New Roman" pitchFamily="18" charset="0"/>
                <a:cs typeface="Times New Roman" pitchFamily="18" charset="0"/>
              </a:rPr>
              <a:t>Why might a government deny that a genocide occurred?</a:t>
            </a:r>
          </a:p>
          <a:p>
            <a:pPr algn="ctr">
              <a:spcBef>
                <a:spcPct val="50000"/>
              </a:spcBef>
            </a:pPr>
            <a:endParaRPr lang="en-US" sz="800" b="1">
              <a:solidFill>
                <a:srgbClr val="FF0000"/>
              </a:solidFill>
              <a:latin typeface="Times New Roman" pitchFamily="18" charset="0"/>
              <a:cs typeface="Times New Roman" pitchFamily="18" charset="0"/>
            </a:endParaRPr>
          </a:p>
          <a:p>
            <a:pPr algn="ctr"/>
            <a:r>
              <a:rPr lang="en-US" sz="1400" b="1">
                <a:latin typeface="Times New Roman" pitchFamily="18" charset="0"/>
              </a:rPr>
              <a:t>4. </a:t>
            </a:r>
            <a:r>
              <a:rPr lang="en-CA" sz="1400" b="1">
                <a:solidFill>
                  <a:srgbClr val="FF0000"/>
                </a:solidFill>
                <a:latin typeface="Times New Roman" pitchFamily="18" charset="0"/>
                <a:cs typeface="Times New Roman" pitchFamily="18" charset="0"/>
              </a:rPr>
              <a:t>Hitler may have used the Armenian genocide as his model for the Holocaust. </a:t>
            </a:r>
          </a:p>
          <a:p>
            <a:pPr algn="ctr"/>
            <a:r>
              <a:rPr lang="en-CA" sz="1400" b="1">
                <a:solidFill>
                  <a:srgbClr val="FF0000"/>
                </a:solidFill>
                <a:latin typeface="Times New Roman" pitchFamily="18" charset="0"/>
                <a:cs typeface="Times New Roman" pitchFamily="18" charset="0"/>
              </a:rPr>
              <a:t>If the international community had quickly condemned the Armenian genocide, would Hitler have changed his plans? Why or why not?</a:t>
            </a:r>
            <a:endParaRPr lang="en-US" sz="1400" b="1">
              <a:solidFill>
                <a:srgbClr val="FF0000"/>
              </a:solidFill>
              <a:latin typeface="Times New Roman" pitchFamily="18" charset="0"/>
              <a:cs typeface="Times New Roman" pitchFamily="18" charset="0"/>
            </a:endParaRPr>
          </a:p>
          <a:p>
            <a:pPr algn="ctr">
              <a:spcBef>
                <a:spcPct val="50000"/>
              </a:spcBef>
            </a:pPr>
            <a:r>
              <a:rPr lang="en-US" sz="1400" b="1">
                <a:latin typeface="Times New Roman" pitchFamily="18" charset="0"/>
              </a:rPr>
              <a:t>5.  </a:t>
            </a:r>
            <a:r>
              <a:rPr lang="en-US" sz="1400" b="1">
                <a:solidFill>
                  <a:srgbClr val="FF0000"/>
                </a:solidFill>
                <a:latin typeface="Times New Roman" pitchFamily="18" charset="0"/>
              </a:rPr>
              <a:t>Will contemporary communication systems make genocide impossible in the future?</a:t>
            </a:r>
          </a:p>
        </p:txBody>
      </p:sp>
      <p:sp>
        <p:nvSpPr>
          <p:cNvPr id="11269" name="Text Box 5"/>
          <p:cNvSpPr txBox="1">
            <a:spLocks noChangeArrowheads="1"/>
          </p:cNvSpPr>
          <p:nvPr/>
        </p:nvSpPr>
        <p:spPr bwMode="auto">
          <a:xfrm>
            <a:off x="0" y="698500"/>
            <a:ext cx="9144000" cy="20002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As you have just appreciated, there have been numerous historical events that fit into the category of </a:t>
            </a:r>
            <a:r>
              <a:rPr lang="en-US" sz="1600" b="1">
                <a:solidFill>
                  <a:srgbClr val="002060"/>
                </a:solidFill>
                <a:latin typeface="Times New Roman" pitchFamily="18" charset="0"/>
              </a:rPr>
              <a:t>Crimes Against Humanity</a:t>
            </a:r>
          </a:p>
          <a:p>
            <a:pPr algn="ctr">
              <a:spcBef>
                <a:spcPct val="50000"/>
              </a:spcBef>
            </a:pPr>
            <a:r>
              <a:rPr lang="en-US" sz="1600" b="1">
                <a:latin typeface="Times New Roman" pitchFamily="18" charset="0"/>
              </a:rPr>
              <a:t>Right now, we’re going to look at five questions related to your recent textbook readings</a:t>
            </a:r>
          </a:p>
          <a:p>
            <a:pPr algn="ctr">
              <a:spcBef>
                <a:spcPct val="50000"/>
              </a:spcBef>
            </a:pPr>
            <a:endParaRPr lang="en-US" sz="800" b="1">
              <a:latin typeface="Times New Roman" pitchFamily="18" charset="0"/>
            </a:endParaRPr>
          </a:p>
          <a:p>
            <a:pPr algn="ctr">
              <a:spcBef>
                <a:spcPct val="50000"/>
              </a:spcBef>
            </a:pPr>
            <a:r>
              <a:rPr lang="en-US" sz="1600" b="1">
                <a:latin typeface="Times New Roman" pitchFamily="18" charset="0"/>
              </a:rPr>
              <a:t>The class will be divided up into five groups, each group will (initially) be responding to one of the questions below.  After being assigned a group, write out the corresponding question at the top of your chart paper.  You will be given 4-5 minutes to write a group response.</a:t>
            </a:r>
          </a:p>
        </p:txBody>
      </p:sp>
      <p:sp>
        <p:nvSpPr>
          <p:cNvPr id="11271" name="Text Box 7"/>
          <p:cNvSpPr txBox="1">
            <a:spLocks noChangeArrowheads="1"/>
          </p:cNvSpPr>
          <p:nvPr/>
        </p:nvSpPr>
        <p:spPr bwMode="auto">
          <a:xfrm>
            <a:off x="0" y="5867400"/>
            <a:ext cx="9144000" cy="942975"/>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When all groups are done, your group will trade chart papers with another group that is complete</a:t>
            </a:r>
          </a:p>
          <a:p>
            <a:pPr algn="ctr">
              <a:spcBef>
                <a:spcPct val="50000"/>
              </a:spcBef>
            </a:pPr>
            <a:r>
              <a:rPr lang="en-US" sz="1400" b="1">
                <a:latin typeface="Times New Roman" pitchFamily="18" charset="0"/>
              </a:rPr>
              <a:t>Complete this process until you have read all five sections</a:t>
            </a:r>
          </a:p>
          <a:p>
            <a:pPr algn="ctr">
              <a:spcBef>
                <a:spcPct val="50000"/>
              </a:spcBef>
            </a:pPr>
            <a:r>
              <a:rPr lang="en-US" sz="1400" b="1">
                <a:latin typeface="Times New Roman" pitchFamily="18" charset="0"/>
              </a:rPr>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to="" calcmode="lin" valueType="num">
                                      <p:cBhvr>
                                        <p:cTn id="7" dur="1" fill="hold"/>
                                        <p:tgtEl>
                                          <p:spTgt spid="1126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 to="" calcmode="lin" valueType="num">
                                      <p:cBhvr>
                                        <p:cTn id="10" dur="1" fill="hold"/>
                                        <p:tgtEl>
                                          <p:spTgt spid="1127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1269">
                                            <p:txEl>
                                              <p:pRg st="1" end="1"/>
                                            </p:txEl>
                                          </p:spTgt>
                                        </p:tgtEl>
                                        <p:attrNameLst>
                                          <p:attrName>style.visibility</p:attrName>
                                        </p:attrNameLst>
                                      </p:cBhvr>
                                      <p:to>
                                        <p:strVal val="visible"/>
                                      </p:to>
                                    </p:set>
                                    <p:anim to="" calcmode="lin" valueType="num">
                                      <p:cBhvr>
                                        <p:cTn id="15" dur="1" fill="hold"/>
                                        <p:tgtEl>
                                          <p:spTgt spid="11269">
                                            <p:txEl>
                                              <p:pRg st="1" end="1"/>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1267"/>
                                        </p:tgtEl>
                                        <p:attrNameLst>
                                          <p:attrName>style.visibility</p:attrName>
                                        </p:attrNameLst>
                                      </p:cBhvr>
                                      <p:to>
                                        <p:strVal val="visible"/>
                                      </p:to>
                                    </p:set>
                                    <p:anim to="" calcmode="lin" valueType="num">
                                      <p:cBhvr>
                                        <p:cTn id="18" dur="1" fill="hold"/>
                                        <p:tgtEl>
                                          <p:spTgt spid="11267"/>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9">
                                            <p:txEl>
                                              <p:pRg st="3" end="3"/>
                                            </p:txEl>
                                          </p:spTgt>
                                        </p:tgtEl>
                                        <p:attrNameLst>
                                          <p:attrName>style.visibility</p:attrName>
                                        </p:attrNameLst>
                                      </p:cBhvr>
                                      <p:to>
                                        <p:strVal val="visible"/>
                                      </p:to>
                                    </p:set>
                                    <p:anim to="" calcmode="lin" valueType="num">
                                      <p:cBhvr>
                                        <p:cTn id="23" dur="1" fill="hold"/>
                                        <p:tgtEl>
                                          <p:spTgt spid="11269">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1268">
                                            <p:txEl>
                                              <p:pRg st="0" end="0"/>
                                            </p:txEl>
                                          </p:spTgt>
                                        </p:tgtEl>
                                        <p:attrNameLst>
                                          <p:attrName>style.visibility</p:attrName>
                                        </p:attrNameLst>
                                      </p:cBhvr>
                                      <p:to>
                                        <p:strVal val="visible"/>
                                      </p:to>
                                    </p:set>
                                    <p:anim to="" calcmode="lin" valueType="num">
                                      <p:cBhvr>
                                        <p:cTn id="28" dur="1" fill="hold"/>
                                        <p:tgtEl>
                                          <p:spTgt spid="11268">
                                            <p:txEl>
                                              <p:pRg st="0" end="0"/>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1268">
                                            <p:txEl>
                                              <p:pRg st="2" end="2"/>
                                            </p:txEl>
                                          </p:spTgt>
                                        </p:tgtEl>
                                        <p:attrNameLst>
                                          <p:attrName>style.visibility</p:attrName>
                                        </p:attrNameLst>
                                      </p:cBhvr>
                                      <p:to>
                                        <p:strVal val="visible"/>
                                      </p:to>
                                    </p:set>
                                    <p:anim to="" calcmode="lin" valueType="num">
                                      <p:cBhvr>
                                        <p:cTn id="33" dur="1" fill="hold"/>
                                        <p:tgtEl>
                                          <p:spTgt spid="11268">
                                            <p:txEl>
                                              <p:pRg st="2" end="2"/>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1268">
                                            <p:txEl>
                                              <p:pRg st="3" end="3"/>
                                            </p:txEl>
                                          </p:spTgt>
                                        </p:tgtEl>
                                        <p:attrNameLst>
                                          <p:attrName>style.visibility</p:attrName>
                                        </p:attrNameLst>
                                      </p:cBhvr>
                                      <p:to>
                                        <p:strVal val="visible"/>
                                      </p:to>
                                    </p:set>
                                    <p:anim to="" calcmode="lin" valueType="num">
                                      <p:cBhvr>
                                        <p:cTn id="36" dur="1" fill="hold"/>
                                        <p:tgtEl>
                                          <p:spTgt spid="11268">
                                            <p:txEl>
                                              <p:pRg st="3" end="3"/>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11268">
                                            <p:txEl>
                                              <p:pRg st="4" end="4"/>
                                            </p:txEl>
                                          </p:spTgt>
                                        </p:tgtEl>
                                        <p:attrNameLst>
                                          <p:attrName>style.visibility</p:attrName>
                                        </p:attrNameLst>
                                      </p:cBhvr>
                                      <p:to>
                                        <p:strVal val="visible"/>
                                      </p:to>
                                    </p:set>
                                    <p:anim to="" calcmode="lin" valueType="num">
                                      <p:cBhvr>
                                        <p:cTn id="41" dur="1" fill="hold"/>
                                        <p:tgtEl>
                                          <p:spTgt spid="11268">
                                            <p:txEl>
                                              <p:pRg st="4" end="4"/>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11268">
                                            <p:txEl>
                                              <p:pRg st="6" end="6"/>
                                            </p:txEl>
                                          </p:spTgt>
                                        </p:tgtEl>
                                        <p:attrNameLst>
                                          <p:attrName>style.visibility</p:attrName>
                                        </p:attrNameLst>
                                      </p:cBhvr>
                                      <p:to>
                                        <p:strVal val="visible"/>
                                      </p:to>
                                    </p:set>
                                    <p:anim to="" calcmode="lin" valueType="num">
                                      <p:cBhvr>
                                        <p:cTn id="46" dur="1" fill="hold"/>
                                        <p:tgtEl>
                                          <p:spTgt spid="11268">
                                            <p:txEl>
                                              <p:pRg st="6" end="6"/>
                                            </p:txEl>
                                          </p:spTgt>
                                        </p:tgtEl>
                                        <p:attrNameLst>
                                          <p:attrName/>
                                        </p:attrNameLst>
                                      </p:cBhvr>
                                    </p:anim>
                                  </p:childTnLst>
                                </p:cTn>
                              </p:par>
                              <p:par>
                                <p:cTn id="47" presetID="24" presetClass="entr" presetSubtype="0" fill="hold" nodeType="withEffect">
                                  <p:stCondLst>
                                    <p:cond delay="0"/>
                                  </p:stCondLst>
                                  <p:childTnLst>
                                    <p:set>
                                      <p:cBhvr>
                                        <p:cTn id="48" dur="1" fill="hold">
                                          <p:stCondLst>
                                            <p:cond delay="0"/>
                                          </p:stCondLst>
                                        </p:cTn>
                                        <p:tgtEl>
                                          <p:spTgt spid="11268">
                                            <p:txEl>
                                              <p:pRg st="7" end="7"/>
                                            </p:txEl>
                                          </p:spTgt>
                                        </p:tgtEl>
                                        <p:attrNameLst>
                                          <p:attrName>style.visibility</p:attrName>
                                        </p:attrNameLst>
                                      </p:cBhvr>
                                      <p:to>
                                        <p:strVal val="visible"/>
                                      </p:to>
                                    </p:set>
                                    <p:anim to="" calcmode="lin" valueType="num">
                                      <p:cBhvr>
                                        <p:cTn id="49" dur="1" fill="hold"/>
                                        <p:tgtEl>
                                          <p:spTgt spid="11268">
                                            <p:txEl>
                                              <p:pRg st="7" end="7"/>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11268">
                                            <p:txEl>
                                              <p:pRg st="8" end="8"/>
                                            </p:txEl>
                                          </p:spTgt>
                                        </p:tgtEl>
                                        <p:attrNameLst>
                                          <p:attrName>style.visibility</p:attrName>
                                        </p:attrNameLst>
                                      </p:cBhvr>
                                      <p:to>
                                        <p:strVal val="visible"/>
                                      </p:to>
                                    </p:set>
                                    <p:anim to="" calcmode="lin" valueType="num">
                                      <p:cBhvr>
                                        <p:cTn id="54" dur="1" fill="hold"/>
                                        <p:tgtEl>
                                          <p:spTgt spid="11268">
                                            <p:txEl>
                                              <p:pRg st="8" end="8"/>
                                            </p:txEl>
                                          </p:spTgt>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11271">
                                            <p:txEl>
                                              <p:pRg st="0" end="0"/>
                                            </p:txEl>
                                          </p:spTgt>
                                        </p:tgtEl>
                                        <p:attrNameLst>
                                          <p:attrName>style.visibility</p:attrName>
                                        </p:attrNameLst>
                                      </p:cBhvr>
                                      <p:to>
                                        <p:strVal val="visible"/>
                                      </p:to>
                                    </p:set>
                                    <p:anim to="" calcmode="lin" valueType="num">
                                      <p:cBhvr>
                                        <p:cTn id="59" dur="1" fill="hold"/>
                                        <p:tgtEl>
                                          <p:spTgt spid="11271">
                                            <p:txEl>
                                              <p:pRg st="0" end="0"/>
                                            </p:txEl>
                                          </p:spTgt>
                                        </p:tgtEl>
                                        <p:attrNameLst>
                                          <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11271">
                                            <p:txEl>
                                              <p:pRg st="1" end="1"/>
                                            </p:txEl>
                                          </p:spTgt>
                                        </p:tgtEl>
                                        <p:attrNameLst>
                                          <p:attrName>style.visibility</p:attrName>
                                        </p:attrNameLst>
                                      </p:cBhvr>
                                      <p:to>
                                        <p:strVal val="visible"/>
                                      </p:to>
                                    </p:set>
                                    <p:anim to="" calcmode="lin" valueType="num">
                                      <p:cBhvr>
                                        <p:cTn id="62" dur="1" fill="hold"/>
                                        <p:tgtEl>
                                          <p:spTgt spid="11271">
                                            <p:txEl>
                                              <p:pRg st="1" end="1"/>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11271">
                                            <p:txEl>
                                              <p:pRg st="2" end="2"/>
                                            </p:txEl>
                                          </p:spTgt>
                                        </p:tgtEl>
                                        <p:attrNameLst>
                                          <p:attrName>style.visibility</p:attrName>
                                        </p:attrNameLst>
                                      </p:cBhvr>
                                      <p:to>
                                        <p:strVal val="visible"/>
                                      </p:to>
                                    </p:set>
                                    <p:anim to="" calcmode="lin" valueType="num">
                                      <p:cBhvr>
                                        <p:cTn id="67" dur="1" fill="hold"/>
                                        <p:tgtEl>
                                          <p:spTgt spid="1127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3316" name="Picture 4" descr="Fig7-09_p166.jpg"/>
          <p:cNvPicPr>
            <a:picLocks noChangeAspect="1" noChangeArrowheads="1"/>
          </p:cNvPicPr>
          <p:nvPr/>
        </p:nvPicPr>
        <p:blipFill>
          <a:blip r:embed="rId3" cstate="print"/>
          <a:srcRect/>
          <a:stretch>
            <a:fillRect/>
          </a:stretch>
        </p:blipFill>
        <p:spPr bwMode="auto">
          <a:xfrm>
            <a:off x="1847850" y="981075"/>
            <a:ext cx="5448300" cy="3514725"/>
          </a:xfrm>
          <a:prstGeom prst="rect">
            <a:avLst/>
          </a:prstGeom>
          <a:noFill/>
          <a:ln w="9525">
            <a:noFill/>
            <a:miter lim="800000"/>
            <a:headEnd/>
            <a:tailEnd/>
          </a:ln>
        </p:spPr>
      </p:pic>
      <p:sp>
        <p:nvSpPr>
          <p:cNvPr id="13318" name="Text Box 6"/>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Shoah – The Holocaust</a:t>
            </a:r>
          </a:p>
        </p:txBody>
      </p:sp>
      <p:sp>
        <p:nvSpPr>
          <p:cNvPr id="13319" name="Text Box 7"/>
          <p:cNvSpPr txBox="1">
            <a:spLocks noChangeArrowheads="1"/>
          </p:cNvSpPr>
          <p:nvPr/>
        </p:nvSpPr>
        <p:spPr bwMode="auto">
          <a:xfrm>
            <a:off x="0" y="4724400"/>
            <a:ext cx="9144000" cy="1984375"/>
          </a:xfrm>
          <a:prstGeom prst="rect">
            <a:avLst/>
          </a:prstGeom>
          <a:noFill/>
          <a:ln w="9525">
            <a:noFill/>
            <a:miter lim="800000"/>
            <a:headEnd/>
            <a:tailEnd/>
          </a:ln>
        </p:spPr>
        <p:txBody>
          <a:bodyPr>
            <a:spAutoFit/>
          </a:bodyPr>
          <a:lstStyle/>
          <a:p>
            <a:pPr algn="ctr"/>
            <a:r>
              <a:rPr lang="en-US" b="1">
                <a:latin typeface="Times New Roman" pitchFamily="18" charset="0"/>
              </a:rPr>
              <a:t>Read the opening information and review Figure 7-11 and its caption on page 160</a:t>
            </a:r>
          </a:p>
          <a:p>
            <a:pPr algn="ctr"/>
            <a:endParaRPr lang="en-US" b="1">
              <a:latin typeface="Times New Roman" pitchFamily="18" charset="0"/>
            </a:endParaRPr>
          </a:p>
          <a:p>
            <a:pPr algn="ctr"/>
            <a:r>
              <a:rPr lang="en-US" b="1">
                <a:latin typeface="Times New Roman" pitchFamily="18" charset="0"/>
              </a:rPr>
              <a:t>How might it have affected Josef Pitel to be the sole survivor in his family?</a:t>
            </a:r>
          </a:p>
          <a:p>
            <a:pPr algn="ctr"/>
            <a:endParaRPr lang="en-US" sz="800" b="1">
              <a:latin typeface="Times New Roman" pitchFamily="18" charset="0"/>
            </a:endParaRPr>
          </a:p>
          <a:p>
            <a:pPr algn="ctr"/>
            <a:r>
              <a:rPr lang="en-US" b="1">
                <a:solidFill>
                  <a:srgbClr val="002060"/>
                </a:solidFill>
                <a:latin typeface="Times New Roman" pitchFamily="18" charset="0"/>
              </a:rPr>
              <a:t>Why is it important that his photograph exists?</a:t>
            </a:r>
          </a:p>
          <a:p>
            <a:pPr algn="ctr"/>
            <a:endParaRPr lang="en-US" sz="800" b="1">
              <a:solidFill>
                <a:schemeClr val="accent2"/>
              </a:solidFill>
              <a:latin typeface="Times New Roman" pitchFamily="18" charset="0"/>
            </a:endParaRPr>
          </a:p>
          <a:p>
            <a:pPr algn="ctr"/>
            <a:r>
              <a:rPr lang="en-US" b="1">
                <a:latin typeface="Times New Roman" pitchFamily="18" charset="0"/>
              </a:rPr>
              <a:t>What might have happened to other victims’ stories and memories if there were no photographs or written accounts of their tragedy?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 to="" calcmode="lin" valueType="num">
                                      <p:cBhvr>
                                        <p:cTn id="7" dur="1" fill="hold"/>
                                        <p:tgtEl>
                                          <p:spTgt spid="1331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anim to="" calcmode="lin" valueType="num">
                                      <p:cBhvr>
                                        <p:cTn id="13" dur="1" fill="hold"/>
                                        <p:tgtEl>
                                          <p:spTgt spid="1331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3319">
                                            <p:txEl>
                                              <p:pRg st="0" end="0"/>
                                            </p:txEl>
                                          </p:spTgt>
                                        </p:tgtEl>
                                        <p:attrNameLst>
                                          <p:attrName>style.visibility</p:attrName>
                                        </p:attrNameLst>
                                      </p:cBhvr>
                                      <p:to>
                                        <p:strVal val="visible"/>
                                      </p:to>
                                    </p:set>
                                    <p:anim to="" calcmode="lin" valueType="num">
                                      <p:cBhvr>
                                        <p:cTn id="16" dur="1" fill="hold"/>
                                        <p:tgtEl>
                                          <p:spTgt spid="13319">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3319">
                                            <p:txEl>
                                              <p:pRg st="2" end="2"/>
                                            </p:txEl>
                                          </p:spTgt>
                                        </p:tgtEl>
                                        <p:attrNameLst>
                                          <p:attrName>style.visibility</p:attrName>
                                        </p:attrNameLst>
                                      </p:cBhvr>
                                      <p:to>
                                        <p:strVal val="visible"/>
                                      </p:to>
                                    </p:set>
                                    <p:anim to="" calcmode="lin" valueType="num">
                                      <p:cBhvr>
                                        <p:cTn id="21" dur="1" fill="hold"/>
                                        <p:tgtEl>
                                          <p:spTgt spid="13319">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3319">
                                            <p:txEl>
                                              <p:pRg st="4" end="4"/>
                                            </p:txEl>
                                          </p:spTgt>
                                        </p:tgtEl>
                                        <p:attrNameLst>
                                          <p:attrName>style.visibility</p:attrName>
                                        </p:attrNameLst>
                                      </p:cBhvr>
                                      <p:to>
                                        <p:strVal val="visible"/>
                                      </p:to>
                                    </p:set>
                                    <p:anim to="" calcmode="lin" valueType="num">
                                      <p:cBhvr>
                                        <p:cTn id="26" dur="1" fill="hold"/>
                                        <p:tgtEl>
                                          <p:spTgt spid="13319">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3319">
                                            <p:txEl>
                                              <p:pRg st="6" end="6"/>
                                            </p:txEl>
                                          </p:spTgt>
                                        </p:tgtEl>
                                        <p:attrNameLst>
                                          <p:attrName>style.visibility</p:attrName>
                                        </p:attrNameLst>
                                      </p:cBhvr>
                                      <p:to>
                                        <p:strVal val="visible"/>
                                      </p:to>
                                    </p:set>
                                    <p:anim to="" calcmode="lin" valueType="num">
                                      <p:cBhvr>
                                        <p:cTn id="31" dur="1" fill="hold"/>
                                        <p:tgtEl>
                                          <p:spTgt spid="1331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40" name="Text Box 4"/>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Shoah – The Holocaust</a:t>
            </a:r>
          </a:p>
        </p:txBody>
      </p:sp>
      <p:sp>
        <p:nvSpPr>
          <p:cNvPr id="14341" name="Text Box 5"/>
          <p:cNvSpPr txBox="1">
            <a:spLocks noChangeArrowheads="1"/>
          </p:cNvSpPr>
          <p:nvPr/>
        </p:nvSpPr>
        <p:spPr bwMode="auto">
          <a:xfrm>
            <a:off x="0" y="1524000"/>
            <a:ext cx="9144000" cy="915988"/>
          </a:xfrm>
          <a:prstGeom prst="rect">
            <a:avLst/>
          </a:prstGeom>
          <a:noFill/>
          <a:ln w="9525">
            <a:noFill/>
            <a:miter lim="800000"/>
            <a:headEnd/>
            <a:tailEnd/>
          </a:ln>
        </p:spPr>
        <p:txBody>
          <a:bodyPr>
            <a:spAutoFit/>
          </a:bodyPr>
          <a:lstStyle/>
          <a:p>
            <a:pPr algn="ctr"/>
            <a:r>
              <a:rPr lang="en-US" b="1">
                <a:latin typeface="Times New Roman" pitchFamily="18" charset="0"/>
              </a:rPr>
              <a:t>Read (or re-read) pages 160-161 </a:t>
            </a:r>
          </a:p>
          <a:p>
            <a:pPr algn="ctr"/>
            <a:endParaRPr lang="en-US" b="1">
              <a:latin typeface="Times New Roman" pitchFamily="18" charset="0"/>
            </a:endParaRPr>
          </a:p>
          <a:p>
            <a:pPr algn="ctr"/>
            <a:r>
              <a:rPr lang="en-US" b="1">
                <a:latin typeface="Times New Roman" pitchFamily="18" charset="0"/>
              </a:rPr>
              <a:t>With a partner, respond to </a:t>
            </a:r>
            <a:r>
              <a:rPr lang="en-US" b="1" i="1">
                <a:latin typeface="Times New Roman" pitchFamily="18" charset="0"/>
              </a:rPr>
              <a:t>Explorations</a:t>
            </a:r>
          </a:p>
        </p:txBody>
      </p:sp>
      <p:pic>
        <p:nvPicPr>
          <p:cNvPr id="14342" name="Picture 6" descr="Fig7-09_p166.jpg"/>
          <p:cNvPicPr>
            <a:picLocks noChangeAspect="1" noChangeArrowheads="1"/>
          </p:cNvPicPr>
          <p:nvPr/>
        </p:nvPicPr>
        <p:blipFill>
          <a:blip r:embed="rId3" cstate="print"/>
          <a:srcRect/>
          <a:stretch>
            <a:fillRect/>
          </a:stretch>
        </p:blipFill>
        <p:spPr bwMode="auto">
          <a:xfrm>
            <a:off x="2057400" y="2743200"/>
            <a:ext cx="5105400" cy="329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4340"/>
                                        </p:tgtEl>
                                        <p:attrNameLst>
                                          <p:attrName>style.visibility</p:attrName>
                                        </p:attrNameLst>
                                      </p:cBhvr>
                                      <p:to>
                                        <p:strVal val="visible"/>
                                      </p:to>
                                    </p:set>
                                    <p:anim to="" calcmode="lin" valueType="num">
                                      <p:cBhvr>
                                        <p:cTn id="10" dur="1" fill="hold"/>
                                        <p:tgtEl>
                                          <p:spTgt spid="1434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341">
                                            <p:txEl>
                                              <p:pRg st="0" end="0"/>
                                            </p:txEl>
                                          </p:spTgt>
                                        </p:tgtEl>
                                        <p:attrNameLst>
                                          <p:attrName>style.visibility</p:attrName>
                                        </p:attrNameLst>
                                      </p:cBhvr>
                                      <p:to>
                                        <p:strVal val="visible"/>
                                      </p:to>
                                    </p:set>
                                    <p:anim to="" calcmode="lin" valueType="num">
                                      <p:cBhvr>
                                        <p:cTn id="13" dur="1" fill="hold"/>
                                        <p:tgtEl>
                                          <p:spTgt spid="1434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341">
                                            <p:txEl>
                                              <p:pRg st="2" end="2"/>
                                            </p:txEl>
                                          </p:spTgt>
                                        </p:tgtEl>
                                        <p:attrNameLst>
                                          <p:attrName>style.visibility</p:attrName>
                                        </p:attrNameLst>
                                      </p:cBhvr>
                                      <p:to>
                                        <p:strVal val="visible"/>
                                      </p:to>
                                    </p:set>
                                    <p:anim to="" calcmode="lin" valueType="num">
                                      <p:cBhvr>
                                        <p:cTn id="16" dur="1" fill="hold"/>
                                        <p:tgtEl>
                                          <p:spTgt spid="14341">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 to="" calcmode="lin" valueType="num">
                                      <p:cBhvr>
                                        <p:cTn id="19" dur="1" fill="hold"/>
                                        <p:tgtEl>
                                          <p:spTgt spid="143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72-3220"/>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The Last Days</a:t>
            </a:r>
          </a:p>
        </p:txBody>
      </p:sp>
      <p:sp>
        <p:nvSpPr>
          <p:cNvPr id="16388" name="Text Box 4"/>
          <p:cNvSpPr txBox="1">
            <a:spLocks noChangeArrowheads="1"/>
          </p:cNvSpPr>
          <p:nvPr/>
        </p:nvSpPr>
        <p:spPr bwMode="auto">
          <a:xfrm>
            <a:off x="0" y="1066800"/>
            <a:ext cx="9144000" cy="923330"/>
          </a:xfrm>
          <a:prstGeom prst="rect">
            <a:avLst/>
          </a:prstGeom>
          <a:noFill/>
          <a:ln w="9525">
            <a:noFill/>
            <a:miter lim="800000"/>
            <a:headEnd/>
            <a:tailEnd/>
          </a:ln>
        </p:spPr>
        <p:txBody>
          <a:bodyPr>
            <a:spAutoFit/>
          </a:bodyPr>
          <a:lstStyle/>
          <a:p>
            <a:pPr algn="ctr"/>
            <a:r>
              <a:rPr lang="en-US" b="1" dirty="0">
                <a:latin typeface="Times New Roman" pitchFamily="18" charset="0"/>
              </a:rPr>
              <a:t>The Story of Five </a:t>
            </a:r>
            <a:r>
              <a:rPr lang="en-US" b="1" dirty="0" smtClean="0">
                <a:latin typeface="Times New Roman" pitchFamily="18" charset="0"/>
              </a:rPr>
              <a:t>Survivors</a:t>
            </a:r>
          </a:p>
          <a:p>
            <a:pPr algn="ctr"/>
            <a:endParaRPr lang="en-US" b="1" i="1" dirty="0" smtClean="0">
              <a:latin typeface="Times New Roman" pitchFamily="18" charset="0"/>
            </a:endParaRPr>
          </a:p>
          <a:p>
            <a:pPr algn="ctr"/>
            <a:r>
              <a:rPr lang="en-US" b="1" i="1" dirty="0" smtClean="0">
                <a:latin typeface="Times New Roman" pitchFamily="18" charset="0"/>
              </a:rPr>
              <a:t>A Preview</a:t>
            </a:r>
            <a:endParaRPr lang="en-US" b="1" i="1" dirty="0">
              <a:latin typeface="Times New Roman" pitchFamily="18" charset="0"/>
            </a:endParaRPr>
          </a:p>
        </p:txBody>
      </p:sp>
      <p:sp>
        <p:nvSpPr>
          <p:cNvPr id="16393" name="Rectangle 9"/>
          <p:cNvSpPr>
            <a:spLocks noChangeArrowheads="1"/>
          </p:cNvSpPr>
          <p:nvPr/>
        </p:nvSpPr>
        <p:spPr bwMode="auto">
          <a:xfrm>
            <a:off x="0" y="6324600"/>
            <a:ext cx="9144000" cy="214313"/>
          </a:xfrm>
          <a:prstGeom prst="rect">
            <a:avLst/>
          </a:prstGeom>
          <a:noFill/>
          <a:ln w="9525">
            <a:noFill/>
            <a:miter lim="800000"/>
            <a:headEnd/>
            <a:tailEnd/>
          </a:ln>
        </p:spPr>
        <p:txBody>
          <a:bodyPr>
            <a:spAutoFit/>
          </a:bodyPr>
          <a:lstStyle/>
          <a:p>
            <a:pPr algn="ctr">
              <a:spcBef>
                <a:spcPct val="50000"/>
              </a:spcBef>
            </a:pPr>
            <a:r>
              <a:rPr lang="en-US" sz="800" b="1" dirty="0" smtClean="0">
                <a:latin typeface="Times New Roman" pitchFamily="18" charset="0"/>
              </a:rPr>
              <a:t>3 </a:t>
            </a:r>
            <a:r>
              <a:rPr lang="en-US" sz="800" b="1" dirty="0">
                <a:latin typeface="Times New Roman" pitchFamily="18" charset="0"/>
              </a:rPr>
              <a:t>minutes </a:t>
            </a:r>
          </a:p>
        </p:txBody>
      </p:sp>
      <p:pic>
        <p:nvPicPr>
          <p:cNvPr id="7" name="The Last Days Documentary Film Trailer_1.wmv">
            <a:hlinkClick r:id="" action="ppaction://media"/>
          </p:cNvPr>
          <p:cNvPicPr>
            <a:picLocks noRot="1" noChangeAspect="1"/>
          </p:cNvPicPr>
          <p:nvPr>
            <a:videoFile r:link="rId1"/>
          </p:nvPr>
        </p:nvPicPr>
        <p:blipFill>
          <a:blip r:embed="rId4" cstate="print"/>
          <a:stretch>
            <a:fillRect/>
          </a:stretch>
        </p:blipFill>
        <p:spPr>
          <a:xfrm>
            <a:off x="2667000" y="2571750"/>
            <a:ext cx="3886200" cy="2914650"/>
          </a:xfrm>
          <a:prstGeom prst="rect">
            <a:avLst/>
          </a:prstGeom>
        </p:spPr>
      </p:pic>
      <p:pic>
        <p:nvPicPr>
          <p:cNvPr id="8" name="Picture 11" descr="51F4FYKDXWL"/>
          <p:cNvPicPr>
            <a:picLocks noChangeAspect="1" noChangeArrowheads="1"/>
          </p:cNvPicPr>
          <p:nvPr/>
        </p:nvPicPr>
        <p:blipFill>
          <a:blip r:embed="rId5" cstate="print"/>
          <a:srcRect/>
          <a:stretch>
            <a:fillRect/>
          </a:stretch>
        </p:blipFill>
        <p:spPr bwMode="auto">
          <a:xfrm>
            <a:off x="2514600" y="2057400"/>
            <a:ext cx="41148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 to="" calcmode="lin" valueType="num">
                                      <p:cBhvr>
                                        <p:cTn id="10" dur="1" fill="hold"/>
                                        <p:tgtEl>
                                          <p:spTgt spid="1638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to="" calcmode="lin" valueType="num">
                                      <p:cBhvr>
                                        <p:cTn id="13" dur="1" fill="hold"/>
                                        <p:tgtEl>
                                          <p:spTgt spid="1638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88">
                                            <p:txEl>
                                              <p:pRg st="2" end="2"/>
                                            </p:txEl>
                                          </p:spTgt>
                                        </p:tgtEl>
                                        <p:attrNameLst>
                                          <p:attrName>style.visibility</p:attrName>
                                        </p:attrNameLst>
                                      </p:cBhvr>
                                      <p:to>
                                        <p:strVal val="visible"/>
                                      </p:to>
                                    </p:set>
                                    <p:anim to="" calcmode="lin" valueType="num">
                                      <p:cBhvr>
                                        <p:cTn id="16" dur="1" fill="hold"/>
                                        <p:tgtEl>
                                          <p:spTgt spid="16388">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6393">
                                            <p:txEl>
                                              <p:pRg st="0" end="0"/>
                                            </p:txEl>
                                          </p:spTgt>
                                        </p:tgtEl>
                                        <p:attrNameLst>
                                          <p:attrName>style.visibility</p:attrName>
                                        </p:attrNameLst>
                                      </p:cBhvr>
                                      <p:to>
                                        <p:strVal val="visible"/>
                                      </p:to>
                                    </p:set>
                                    <p:anim to="" calcmode="lin" valueType="num">
                                      <p:cBhvr>
                                        <p:cTn id="27" dur="1" fill="hold"/>
                                        <p:tgtEl>
                                          <p:spTgt spid="16393">
                                            <p:txEl>
                                              <p:pRg st="0" end="0"/>
                                            </p:txEl>
                                          </p:spTgt>
                                        </p:tgtEl>
                                        <p:attrNameLst>
                                          <p:attrName/>
                                        </p:attrNameLst>
                                      </p:cBhvr>
                                    </p:anim>
                                  </p:childTnLst>
                                </p:cTn>
                              </p:par>
                              <p:par>
                                <p:cTn id="28" presetID="24" presetClass="exit" presetSubtype="0" fill="hold" nodeType="withEffect">
                                  <p:stCondLst>
                                    <p:cond delay="0"/>
                                  </p:stCondLst>
                                  <p:childTnLst>
                                    <p:anim to="" calcmode="lin" valueType="num">
                                      <p:cBhvr>
                                        <p:cTn id="29" dur="1"/>
                                        <p:tgtEl>
                                          <p:spTgt spid="8"/>
                                        </p:tgtEl>
                                        <p:attrNameLst>
                                          <p:attrName/>
                                        </p:attrNameLst>
                                      </p:cBhvr>
                                    </p:anim>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31"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163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The Last Days</a:t>
            </a:r>
          </a:p>
        </p:txBody>
      </p:sp>
      <p:sp>
        <p:nvSpPr>
          <p:cNvPr id="16388" name="Text Box 4"/>
          <p:cNvSpPr txBox="1">
            <a:spLocks noChangeArrowheads="1"/>
          </p:cNvSpPr>
          <p:nvPr/>
        </p:nvSpPr>
        <p:spPr bwMode="auto">
          <a:xfrm>
            <a:off x="0" y="1066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The Story of Five Survivors</a:t>
            </a:r>
            <a:endParaRPr lang="en-US" b="1" i="1">
              <a:latin typeface="Times New Roman" pitchFamily="18" charset="0"/>
            </a:endParaRPr>
          </a:p>
        </p:txBody>
      </p:sp>
      <p:sp>
        <p:nvSpPr>
          <p:cNvPr id="16393" name="Rectangle 9"/>
          <p:cNvSpPr>
            <a:spLocks noChangeArrowheads="1"/>
          </p:cNvSpPr>
          <p:nvPr/>
        </p:nvSpPr>
        <p:spPr bwMode="auto">
          <a:xfrm>
            <a:off x="0" y="6324600"/>
            <a:ext cx="9144000" cy="214313"/>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87 minutes </a:t>
            </a:r>
          </a:p>
        </p:txBody>
      </p:sp>
      <p:pic>
        <p:nvPicPr>
          <p:cNvPr id="16395" name="Picture 11" descr="51F4FYKDXWL"/>
          <p:cNvPicPr>
            <a:picLocks noChangeAspect="1" noChangeArrowheads="1"/>
          </p:cNvPicPr>
          <p:nvPr/>
        </p:nvPicPr>
        <p:blipFill>
          <a:blip r:embed="rId3" cstate="print"/>
          <a:srcRect/>
          <a:stretch>
            <a:fillRect/>
          </a:stretch>
        </p:blipFill>
        <p:spPr bwMode="auto">
          <a:xfrm>
            <a:off x="2514600" y="2057400"/>
            <a:ext cx="41148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 to="" calcmode="lin" valueType="num">
                                      <p:cBhvr>
                                        <p:cTn id="10" dur="1" fill="hold"/>
                                        <p:tgtEl>
                                          <p:spTgt spid="1638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to="" calcmode="lin" valueType="num">
                                      <p:cBhvr>
                                        <p:cTn id="13" dur="1" fill="hold"/>
                                        <p:tgtEl>
                                          <p:spTgt spid="1638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93">
                                            <p:txEl>
                                              <p:pRg st="0" end="0"/>
                                            </p:txEl>
                                          </p:spTgt>
                                        </p:tgtEl>
                                        <p:attrNameLst>
                                          <p:attrName>style.visibility</p:attrName>
                                        </p:attrNameLst>
                                      </p:cBhvr>
                                      <p:to>
                                        <p:strVal val="visible"/>
                                      </p:to>
                                    </p:set>
                                    <p:anim to="" calcmode="lin" valueType="num">
                                      <p:cBhvr>
                                        <p:cTn id="16" dur="1" fill="hold"/>
                                        <p:tgtEl>
                                          <p:spTgt spid="16393">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6395"/>
                                        </p:tgtEl>
                                        <p:attrNameLst>
                                          <p:attrName>style.visibility</p:attrName>
                                        </p:attrNameLst>
                                      </p:cBhvr>
                                      <p:to>
                                        <p:strVal val="visible"/>
                                      </p:to>
                                    </p:set>
                                    <p:anim to="" calcmode="lin" valueType="num">
                                      <p:cBhvr>
                                        <p:cTn id="19" dur="1" fill="hold"/>
                                        <p:tgtEl>
                                          <p:spTgt spid="163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roshima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099"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rPr>
              <a:t>What Are Crimes Against Humanity?</a:t>
            </a:r>
          </a:p>
        </p:txBody>
      </p:sp>
      <p:sp>
        <p:nvSpPr>
          <p:cNvPr id="4100" name="Text Box 4"/>
          <p:cNvSpPr txBox="1">
            <a:spLocks noChangeArrowheads="1"/>
          </p:cNvSpPr>
          <p:nvPr/>
        </p:nvSpPr>
        <p:spPr bwMode="auto">
          <a:xfrm>
            <a:off x="304800" y="1066800"/>
            <a:ext cx="4191000" cy="5537200"/>
          </a:xfrm>
          <a:prstGeom prst="rect">
            <a:avLst/>
          </a:prstGeom>
          <a:noFill/>
          <a:ln w="9525">
            <a:noFill/>
            <a:miter lim="800000"/>
            <a:headEnd/>
            <a:tailEnd/>
          </a:ln>
        </p:spPr>
        <p:txBody>
          <a:bodyPr>
            <a:spAutoFit/>
          </a:bodyPr>
          <a:lstStyle/>
          <a:p>
            <a:pPr algn="ctr">
              <a:spcBef>
                <a:spcPct val="50000"/>
              </a:spcBef>
            </a:pPr>
            <a:r>
              <a:rPr lang="en-US" sz="2400" b="1">
                <a:solidFill>
                  <a:schemeClr val="accent2"/>
                </a:solidFill>
                <a:latin typeface="Times New Roman" pitchFamily="18" charset="0"/>
              </a:rPr>
              <a:t>Crimes</a:t>
            </a:r>
          </a:p>
          <a:p>
            <a:pPr algn="ctr">
              <a:spcBef>
                <a:spcPct val="50000"/>
              </a:spcBef>
            </a:pPr>
            <a:endParaRPr lang="en-US" sz="2400" b="1">
              <a:latin typeface="Times New Roman" pitchFamily="18" charset="0"/>
            </a:endParaRPr>
          </a:p>
          <a:p>
            <a:pPr algn="ctr">
              <a:spcBef>
                <a:spcPct val="50000"/>
              </a:spcBef>
            </a:pPr>
            <a:r>
              <a:rPr lang="en-US" b="1">
                <a:latin typeface="Times New Roman" pitchFamily="18" charset="0"/>
              </a:rPr>
              <a:t>Using an ‘exploding concept’, create a list of definitions and examples that explain this term</a:t>
            </a:r>
          </a:p>
          <a:p>
            <a:pPr algn="ctr">
              <a:spcBef>
                <a:spcPct val="50000"/>
              </a:spcBef>
            </a:pPr>
            <a:endParaRPr lang="en-US" b="1">
              <a:latin typeface="Times New Roman" pitchFamily="18" charset="0"/>
            </a:endParaRPr>
          </a:p>
          <a:p>
            <a:pPr algn="ctr">
              <a:spcBef>
                <a:spcPct val="50000"/>
              </a:spcBef>
            </a:pPr>
            <a:r>
              <a:rPr lang="en-US" sz="2400" b="1">
                <a:solidFill>
                  <a:schemeClr val="accent2"/>
                </a:solidFill>
                <a:latin typeface="Times New Roman" pitchFamily="18" charset="0"/>
              </a:rPr>
              <a:t>Crimes Against Humanity</a:t>
            </a:r>
          </a:p>
          <a:p>
            <a:pPr algn="ctr">
              <a:spcBef>
                <a:spcPct val="50000"/>
              </a:spcBef>
            </a:pPr>
            <a:endParaRPr lang="en-US" sz="2400" b="1">
              <a:solidFill>
                <a:schemeClr val="accent2"/>
              </a:solidFill>
              <a:latin typeface="Times New Roman" pitchFamily="18" charset="0"/>
            </a:endParaRPr>
          </a:p>
          <a:p>
            <a:pPr algn="ctr">
              <a:spcBef>
                <a:spcPct val="50000"/>
              </a:spcBef>
            </a:pPr>
            <a:r>
              <a:rPr lang="en-US" b="1">
                <a:latin typeface="Times New Roman" pitchFamily="18" charset="0"/>
              </a:rPr>
              <a:t>Create an ‘exploding concept’ that explain your understanding of this phrase</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Check your response with the example on page 154</a:t>
            </a:r>
            <a:endParaRPr lang="en-US" b="1" i="1">
              <a:latin typeface="Times New Roman" pitchFamily="18" charset="0"/>
            </a:endParaRPr>
          </a:p>
        </p:txBody>
      </p:sp>
      <p:pic>
        <p:nvPicPr>
          <p:cNvPr id="4101" name="Picture 5" descr="Fig7-02_p160.jpg"/>
          <p:cNvPicPr>
            <a:picLocks noChangeAspect="1" noChangeArrowheads="1"/>
          </p:cNvPicPr>
          <p:nvPr/>
        </p:nvPicPr>
        <p:blipFill>
          <a:blip r:embed="rId3" cstate="print"/>
          <a:srcRect/>
          <a:stretch>
            <a:fillRect/>
          </a:stretch>
        </p:blipFill>
        <p:spPr bwMode="auto">
          <a:xfrm>
            <a:off x="5410200" y="2438400"/>
            <a:ext cx="3228975" cy="3557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0">
                                            <p:txEl>
                                              <p:pRg st="0" end="0"/>
                                            </p:txEl>
                                          </p:spTgt>
                                        </p:tgtEl>
                                        <p:attrNameLst>
                                          <p:attrName>style.visibility</p:attrName>
                                        </p:attrNameLst>
                                      </p:cBhvr>
                                      <p:to>
                                        <p:strVal val="visible"/>
                                      </p:to>
                                    </p:set>
                                    <p:anim to="" calcmode="lin" valueType="num">
                                      <p:cBhvr>
                                        <p:cTn id="10" dur="1" fill="hold"/>
                                        <p:tgtEl>
                                          <p:spTgt spid="410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 to="" calcmode="lin" valueType="num">
                                      <p:cBhvr>
                                        <p:cTn id="13" dur="1" fill="hold"/>
                                        <p:tgtEl>
                                          <p:spTgt spid="4100">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101"/>
                                        </p:tgtEl>
                                        <p:attrNameLst>
                                          <p:attrName>style.visibility</p:attrName>
                                        </p:attrNameLst>
                                      </p:cBhvr>
                                      <p:to>
                                        <p:strVal val="visible"/>
                                      </p:to>
                                    </p:set>
                                    <p:anim to="" calcmode="lin" valueType="num">
                                      <p:cBhvr>
                                        <p:cTn id="16" dur="1" fill="hold"/>
                                        <p:tgtEl>
                                          <p:spTgt spid="4101"/>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4100">
                                            <p:txEl>
                                              <p:pRg st="4" end="4"/>
                                            </p:txEl>
                                          </p:spTgt>
                                        </p:tgtEl>
                                        <p:attrNameLst>
                                          <p:attrName>style.visibility</p:attrName>
                                        </p:attrNameLst>
                                      </p:cBhvr>
                                      <p:to>
                                        <p:strVal val="visible"/>
                                      </p:to>
                                    </p:set>
                                    <p:anim to="" calcmode="lin" valueType="num">
                                      <p:cBhvr>
                                        <p:cTn id="21" dur="1" fill="hold"/>
                                        <p:tgtEl>
                                          <p:spTgt spid="4100">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100">
                                            <p:txEl>
                                              <p:pRg st="6" end="6"/>
                                            </p:txEl>
                                          </p:spTgt>
                                        </p:tgtEl>
                                        <p:attrNameLst>
                                          <p:attrName>style.visibility</p:attrName>
                                        </p:attrNameLst>
                                      </p:cBhvr>
                                      <p:to>
                                        <p:strVal val="visible"/>
                                      </p:to>
                                    </p:set>
                                    <p:anim to="" calcmode="lin" valueType="num">
                                      <p:cBhvr>
                                        <p:cTn id="26" dur="1" fill="hold"/>
                                        <p:tgtEl>
                                          <p:spTgt spid="4100">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4100">
                                            <p:txEl>
                                              <p:pRg st="8" end="8"/>
                                            </p:txEl>
                                          </p:spTgt>
                                        </p:tgtEl>
                                        <p:attrNameLst>
                                          <p:attrName>style.visibility</p:attrName>
                                        </p:attrNameLst>
                                      </p:cBhvr>
                                      <p:to>
                                        <p:strVal val="visible"/>
                                      </p:to>
                                    </p:set>
                                    <p:anim to="" calcmode="lin" valueType="num">
                                      <p:cBhvr>
                                        <p:cTn id="31" dur="1" fill="hold"/>
                                        <p:tgtEl>
                                          <p:spTgt spid="4100">
                                            <p:txEl>
                                              <p:pRg st="8" end="8"/>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4099">
                                            <p:txEl>
                                              <p:pRg st="0" end="0"/>
                                            </p:txEl>
                                          </p:spTgt>
                                        </p:tgtEl>
                                        <p:attrNameLst>
                                          <p:attrName>style.visibility</p:attrName>
                                        </p:attrNameLst>
                                      </p:cBhvr>
                                      <p:to>
                                        <p:strVal val="visible"/>
                                      </p:to>
                                    </p:set>
                                    <p:anim to="" calcmode="lin" valueType="num">
                                      <p:cBhvr>
                                        <p:cTn id="34" dur="1" fill="hold"/>
                                        <p:tgtEl>
                                          <p:spTgt spid="409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mardecortesbaja.com/MushroomCloudColorBaja.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r>
              <a:rPr lang="en-CA" sz="3600" b="1">
                <a:solidFill>
                  <a:srgbClr val="002060"/>
                </a:solidFill>
                <a:latin typeface="Times New Roman" pitchFamily="18" charset="0"/>
                <a:cs typeface="Times New Roman" pitchFamily="18" charset="0"/>
              </a:rPr>
              <a:t>The Bombing of Hiroshima and Nagasaki 1945</a:t>
            </a:r>
          </a:p>
        </p:txBody>
      </p:sp>
      <p:sp>
        <p:nvSpPr>
          <p:cNvPr id="4" name="Text Box 4"/>
          <p:cNvSpPr txBox="1">
            <a:spLocks noChangeArrowheads="1"/>
          </p:cNvSpPr>
          <p:nvPr/>
        </p:nvSpPr>
        <p:spPr bwMode="auto">
          <a:xfrm>
            <a:off x="0" y="1295400"/>
            <a:ext cx="9144000" cy="4848225"/>
          </a:xfrm>
          <a:prstGeom prst="rect">
            <a:avLst/>
          </a:prstGeom>
          <a:noFill/>
          <a:ln w="9525">
            <a:noFill/>
            <a:miter lim="800000"/>
            <a:headEnd/>
            <a:tailEnd/>
          </a:ln>
        </p:spPr>
        <p:txBody>
          <a:bodyPr>
            <a:spAutoFit/>
          </a:bodyPr>
          <a:lstStyle/>
          <a:p>
            <a:pPr algn="ctr"/>
            <a:r>
              <a:rPr lang="en-US" b="1">
                <a:latin typeface="Times New Roman" pitchFamily="18" charset="0"/>
              </a:rPr>
              <a:t>Read the opening two paragraphs on page 162</a:t>
            </a:r>
          </a:p>
          <a:p>
            <a:pPr algn="ctr"/>
            <a:endParaRPr lang="en-US" b="1" i="1">
              <a:latin typeface="Times New Roman" pitchFamily="18" charset="0"/>
            </a:endParaRPr>
          </a:p>
          <a:p>
            <a:pPr algn="ctr"/>
            <a:endParaRPr lang="en-US" b="1" i="1">
              <a:latin typeface="Times New Roman" pitchFamily="18" charset="0"/>
            </a:endParaRPr>
          </a:p>
          <a:p>
            <a:pPr algn="ctr"/>
            <a:endParaRPr lang="en-US" b="1" i="1">
              <a:latin typeface="Times New Roman" pitchFamily="18" charset="0"/>
            </a:endParaRPr>
          </a:p>
          <a:p>
            <a:pPr algn="ctr"/>
            <a:endParaRPr lang="en-US" b="1" i="1">
              <a:latin typeface="Times New Roman" pitchFamily="18" charset="0"/>
            </a:endParaRPr>
          </a:p>
          <a:p>
            <a:pPr algn="ctr"/>
            <a:r>
              <a:rPr lang="en-US" sz="2400" b="1">
                <a:solidFill>
                  <a:srgbClr val="002060"/>
                </a:solidFill>
                <a:latin typeface="Times New Roman" pitchFamily="18" charset="0"/>
              </a:rPr>
              <a:t>Was the United States justified in dropping the atomic bombs?</a:t>
            </a:r>
          </a:p>
          <a:p>
            <a:pPr algn="ctr"/>
            <a:endParaRPr lang="en-US" sz="2400" b="1">
              <a:solidFill>
                <a:srgbClr val="002060"/>
              </a:solidFill>
              <a:latin typeface="Times New Roman" pitchFamily="18" charset="0"/>
            </a:endParaRPr>
          </a:p>
          <a:p>
            <a:pPr algn="ctr"/>
            <a:endParaRPr lang="en-US" sz="2400" b="1">
              <a:solidFill>
                <a:srgbClr val="002060"/>
              </a:solidFill>
              <a:latin typeface="Times New Roman" pitchFamily="18" charset="0"/>
            </a:endParaRPr>
          </a:p>
          <a:p>
            <a:pPr algn="ctr"/>
            <a:r>
              <a:rPr lang="en-US" b="1">
                <a:latin typeface="Times New Roman" pitchFamily="18" charset="0"/>
              </a:rPr>
              <a:t>Read the rest of page 162</a:t>
            </a:r>
          </a:p>
          <a:p>
            <a:pPr algn="ctr"/>
            <a:endParaRPr lang="en-US" b="1">
              <a:latin typeface="Times New Roman" pitchFamily="18" charset="0"/>
            </a:endParaRPr>
          </a:p>
          <a:p>
            <a:pPr algn="ctr"/>
            <a:r>
              <a:rPr lang="en-US" sz="2400" b="1">
                <a:solidFill>
                  <a:srgbClr val="002060"/>
                </a:solidFill>
                <a:latin typeface="Times New Roman" pitchFamily="18" charset="0"/>
              </a:rPr>
              <a:t>Did you change your mind?</a:t>
            </a:r>
          </a:p>
          <a:p>
            <a:pPr algn="ctr"/>
            <a:endParaRPr lang="en-US" b="1">
              <a:latin typeface="Times New Roman" pitchFamily="18" charset="0"/>
            </a:endParaRPr>
          </a:p>
          <a:p>
            <a:pPr algn="ctr"/>
            <a:endParaRPr lang="en-US" b="1">
              <a:latin typeface="Times New Roman" pitchFamily="18" charset="0"/>
            </a:endParaRPr>
          </a:p>
          <a:p>
            <a:pPr algn="ctr"/>
            <a:endParaRPr lang="en-US" b="1">
              <a:latin typeface="Times New Roman" pitchFamily="18" charset="0"/>
            </a:endParaRPr>
          </a:p>
          <a:p>
            <a:pPr algn="ctr"/>
            <a:r>
              <a:rPr lang="en-US" b="1">
                <a:latin typeface="Times New Roman" pitchFamily="18" charset="0"/>
              </a:rPr>
              <a:t>Using the handout, complete questions 1 and 2 </a:t>
            </a:r>
          </a:p>
          <a:p>
            <a:pPr algn="ctr"/>
            <a:r>
              <a:rPr lang="en-US" b="1">
                <a:latin typeface="Times New Roman" pitchFamily="18" charset="0"/>
              </a:rPr>
              <a:t>in the </a:t>
            </a:r>
            <a:r>
              <a:rPr lang="en-US" b="1" i="1">
                <a:latin typeface="Times New Roman" pitchFamily="18" charset="0"/>
              </a:rPr>
              <a:t>Recall, Reflect, Respond </a:t>
            </a:r>
            <a:r>
              <a:rPr lang="en-US" b="1">
                <a:latin typeface="Times New Roman" pitchFamily="18" charset="0"/>
              </a:rPr>
              <a:t>on page 162</a:t>
            </a:r>
          </a:p>
        </p:txBody>
      </p:sp>
      <p:pic>
        <p:nvPicPr>
          <p:cNvPr id="13315" name="Picture 3"/>
          <p:cNvPicPr>
            <a:picLocks noChangeAspect="1" noChangeArrowheads="1"/>
          </p:cNvPicPr>
          <p:nvPr/>
        </p:nvPicPr>
        <p:blipFill>
          <a:blip r:embed="rId3" cstate="print"/>
          <a:srcRect/>
          <a:stretch>
            <a:fillRect/>
          </a:stretch>
        </p:blipFill>
        <p:spPr bwMode="auto">
          <a:xfrm>
            <a:off x="228600" y="4572000"/>
            <a:ext cx="1865313"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to="" calcmode="lin" valueType="num">
                                      <p:cBhvr>
                                        <p:cTn id="13" dur="1" fill="hold"/>
                                        <p:tgtEl>
                                          <p:spTgt spid="4">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 to="" calcmode="lin" valueType="num">
                                      <p:cBhvr>
                                        <p:cTn id="18" dur="1" fill="hold"/>
                                        <p:tgtEl>
                                          <p:spTgt spid="4">
                                            <p:txEl>
                                              <p:pRg st="5" end="5"/>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to="" calcmode="lin" valueType="num">
                                      <p:cBhvr>
                                        <p:cTn id="23" dur="1" fill="hold"/>
                                        <p:tgtEl>
                                          <p:spTgt spid="4">
                                            <p:txEl>
                                              <p:pRg st="8" end="8"/>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 to="" calcmode="lin" valueType="num">
                                      <p:cBhvr>
                                        <p:cTn id="28" dur="1" fill="hold"/>
                                        <p:tgtEl>
                                          <p:spTgt spid="4">
                                            <p:txEl>
                                              <p:pRg st="10" end="10"/>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anim to="" calcmode="lin" valueType="num">
                                      <p:cBhvr>
                                        <p:cTn id="33" dur="1" fill="hold"/>
                                        <p:tgtEl>
                                          <p:spTgt spid="4">
                                            <p:txEl>
                                              <p:pRg st="14" end="14"/>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4">
                                            <p:txEl>
                                              <p:pRg st="15" end="15"/>
                                            </p:txEl>
                                          </p:spTgt>
                                        </p:tgtEl>
                                        <p:attrNameLst>
                                          <p:attrName>style.visibility</p:attrName>
                                        </p:attrNameLst>
                                      </p:cBhvr>
                                      <p:to>
                                        <p:strVal val="visible"/>
                                      </p:to>
                                    </p:set>
                                    <p:anim to="" calcmode="lin" valueType="num">
                                      <p:cBhvr>
                                        <p:cTn id="36" dur="1" fill="hold"/>
                                        <p:tgtEl>
                                          <p:spTgt spid="4">
                                            <p:txEl>
                                              <p:pRg st="15" end="15"/>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13315"/>
                                        </p:tgtEl>
                                        <p:attrNameLst>
                                          <p:attrName>style.visibility</p:attrName>
                                        </p:attrNameLst>
                                      </p:cBhvr>
                                      <p:to>
                                        <p:strVal val="visible"/>
                                      </p:to>
                                    </p:set>
                                    <p:anim to="" calcmode="lin" valueType="num">
                                      <p:cBhvr>
                                        <p:cTn id="39" dur="1" fill="hold"/>
                                        <p:tgtEl>
                                          <p:spTgt spid="133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to="" calcmode="lin" valueType="num">
                                      <p:cBhvr>
                                        <p:cTn id="1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http://machetera.files.wordpress.com/2008/03/icc.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0" y="228600"/>
            <a:ext cx="9144000" cy="549275"/>
          </a:xfrm>
          <a:prstGeom prst="rect">
            <a:avLst/>
          </a:prstGeom>
          <a:noFill/>
          <a:ln w="9525">
            <a:noFill/>
            <a:miter lim="800000"/>
            <a:headEnd/>
            <a:tailEnd/>
          </a:ln>
        </p:spPr>
        <p:txBody>
          <a:bodyPr>
            <a:spAutoFit/>
          </a:bodyPr>
          <a:lstStyle/>
          <a:p>
            <a:pPr algn="ctr"/>
            <a:r>
              <a:rPr lang="en-CA" sz="3000" b="1">
                <a:solidFill>
                  <a:srgbClr val="002060"/>
                </a:solidFill>
                <a:latin typeface="Times New Roman" pitchFamily="18" charset="0"/>
                <a:cs typeface="Times New Roman" pitchFamily="18" charset="0"/>
              </a:rPr>
              <a:t>Why Was The International Criminal Court Created?</a:t>
            </a:r>
          </a:p>
        </p:txBody>
      </p:sp>
      <p:sp>
        <p:nvSpPr>
          <p:cNvPr id="5" name="Text Box 5"/>
          <p:cNvSpPr txBox="1">
            <a:spLocks noChangeArrowheads="1"/>
          </p:cNvSpPr>
          <p:nvPr/>
        </p:nvSpPr>
        <p:spPr bwMode="auto">
          <a:xfrm>
            <a:off x="533400" y="2514600"/>
            <a:ext cx="4495800" cy="34163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to Figure 7-14 on page 164 and respond to the question</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With your partner, read page 164</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and complete the </a:t>
            </a:r>
            <a:r>
              <a:rPr lang="en-US" b="1" i="1">
                <a:latin typeface="Times New Roman" pitchFamily="18" charset="0"/>
              </a:rPr>
              <a:t>Activity</a:t>
            </a:r>
            <a:r>
              <a:rPr lang="en-US" b="1">
                <a:latin typeface="Times New Roman" pitchFamily="18" charset="0"/>
              </a:rPr>
              <a:t>, keep in mind the question above</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did you respond to the </a:t>
            </a:r>
            <a:r>
              <a:rPr lang="en-US" b="1" i="1">
                <a:latin typeface="Times New Roman" pitchFamily="18" charset="0"/>
              </a:rPr>
              <a:t>Activity</a:t>
            </a:r>
            <a:r>
              <a:rPr lang="en-US" b="1">
                <a:latin typeface="Times New Roman" pitchFamily="18" charset="0"/>
              </a:rPr>
              <a:t>?</a:t>
            </a:r>
          </a:p>
        </p:txBody>
      </p:sp>
      <p:pic>
        <p:nvPicPr>
          <p:cNvPr id="33793" name="Picture 1" descr="Fig07-14.jpg"/>
          <p:cNvPicPr>
            <a:picLocks noChangeAspect="1" noChangeArrowheads="1"/>
          </p:cNvPicPr>
          <p:nvPr/>
        </p:nvPicPr>
        <p:blipFill>
          <a:blip r:embed="rId3" cstate="print"/>
          <a:srcRect/>
          <a:stretch>
            <a:fillRect/>
          </a:stretch>
        </p:blipFill>
        <p:spPr bwMode="auto">
          <a:xfrm>
            <a:off x="5334000" y="1524000"/>
            <a:ext cx="3352800" cy="447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3"/>
                                        </p:tgtEl>
                                        <p:attrNameLst>
                                          <p:attrName>style.visibility</p:attrName>
                                        </p:attrNameLst>
                                      </p:cBhvr>
                                      <p:to>
                                        <p:strVal val="visible"/>
                                      </p:to>
                                    </p:set>
                                    <p:anim to="" calcmode="lin" valueType="num">
                                      <p:cBhvr>
                                        <p:cTn id="13" dur="1" fill="hold"/>
                                        <p:tgtEl>
                                          <p:spTgt spid="3379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to="" calcmode="lin" valueType="num">
                                      <p:cBhvr>
                                        <p:cTn id="23" dur="1" fill="hold"/>
                                        <p:tgtEl>
                                          <p:spTgt spid="5">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to="" calcmode="lin" valueType="num">
                                      <p:cBhvr>
                                        <p:cTn id="26" dur="1" fill="hold"/>
                                        <p:tgtEl>
                                          <p:spTgt spid="5">
                                            <p:txEl>
                                              <p:pRg st="4" end="4"/>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to="" calcmode="lin" valueType="num">
                                      <p:cBhvr>
                                        <p:cTn id="29"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Fig7-14_p171.jpg"/>
          <p:cNvPicPr>
            <a:picLocks noChangeAspect="1" noChangeArrowheads="1"/>
          </p:cNvPicPr>
          <p:nvPr/>
        </p:nvPicPr>
        <p:blipFill>
          <a:blip r:embed="rId2" cstate="print">
            <a:lum bright="70000" contrast="-70000"/>
          </a:blip>
          <a:srcRect/>
          <a:stretch>
            <a:fillRect/>
          </a:stretch>
        </p:blipFill>
        <p:spPr bwMode="auto">
          <a:xfrm>
            <a:off x="0" y="0"/>
            <a:ext cx="9193213" cy="6858000"/>
          </a:xfrm>
          <a:prstGeom prst="rect">
            <a:avLst/>
          </a:prstGeom>
          <a:noFill/>
          <a:ln w="9525">
            <a:noFill/>
            <a:miter lim="800000"/>
            <a:headEnd/>
            <a:tailEnd/>
          </a:ln>
        </p:spPr>
      </p:pic>
      <p:sp>
        <p:nvSpPr>
          <p:cNvPr id="4" name="TextBox 3"/>
          <p:cNvSpPr txBox="1">
            <a:spLocks noChangeArrowheads="1"/>
          </p:cNvSpPr>
          <p:nvPr/>
        </p:nvSpPr>
        <p:spPr bwMode="auto">
          <a:xfrm>
            <a:off x="0" y="228600"/>
            <a:ext cx="9144000" cy="554038"/>
          </a:xfrm>
          <a:prstGeom prst="rect">
            <a:avLst/>
          </a:prstGeom>
          <a:noFill/>
          <a:ln w="9525">
            <a:noFill/>
            <a:miter lim="800000"/>
            <a:headEnd/>
            <a:tailEnd/>
          </a:ln>
        </p:spPr>
        <p:txBody>
          <a:bodyPr>
            <a:spAutoFit/>
          </a:bodyPr>
          <a:lstStyle/>
          <a:p>
            <a:pPr algn="ctr"/>
            <a:r>
              <a:rPr lang="en-CA" sz="3000" b="1">
                <a:solidFill>
                  <a:srgbClr val="002060"/>
                </a:solidFill>
                <a:latin typeface="Times New Roman" pitchFamily="18" charset="0"/>
                <a:cs typeface="Times New Roman" pitchFamily="18" charset="0"/>
              </a:rPr>
              <a:t>What lessons did people learn from the Holocaust?</a:t>
            </a:r>
          </a:p>
        </p:txBody>
      </p:sp>
      <p:sp>
        <p:nvSpPr>
          <p:cNvPr id="5" name="Text Box 5"/>
          <p:cNvSpPr txBox="1">
            <a:spLocks noChangeArrowheads="1"/>
          </p:cNvSpPr>
          <p:nvPr/>
        </p:nvSpPr>
        <p:spPr bwMode="auto">
          <a:xfrm>
            <a:off x="0" y="2078038"/>
            <a:ext cx="5257800" cy="42465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Respond to the above question with at least five points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In groups of 2-3, read the sections titled  </a:t>
            </a:r>
          </a:p>
          <a:p>
            <a:pPr algn="ctr">
              <a:spcBef>
                <a:spcPct val="50000"/>
              </a:spcBef>
            </a:pPr>
            <a:r>
              <a:rPr lang="en-US" b="1">
                <a:solidFill>
                  <a:srgbClr val="002060"/>
                </a:solidFill>
                <a:latin typeface="Times New Roman" pitchFamily="18" charset="0"/>
              </a:rPr>
              <a:t>Crimes against Humanity in the Former Yugoslavia</a:t>
            </a:r>
          </a:p>
          <a:p>
            <a:pPr algn="ctr">
              <a:spcBef>
                <a:spcPct val="50000"/>
              </a:spcBef>
            </a:pPr>
            <a:r>
              <a:rPr lang="en-US" b="1">
                <a:latin typeface="Times New Roman" pitchFamily="18" charset="0"/>
              </a:rPr>
              <a:t>  and </a:t>
            </a:r>
          </a:p>
          <a:p>
            <a:pPr algn="ctr">
              <a:spcBef>
                <a:spcPct val="50000"/>
              </a:spcBef>
            </a:pPr>
            <a:r>
              <a:rPr lang="en-US" b="1">
                <a:solidFill>
                  <a:srgbClr val="002060"/>
                </a:solidFill>
                <a:latin typeface="Times New Roman" pitchFamily="18" charset="0"/>
              </a:rPr>
              <a:t>Crimes Against Humanity in Rwanda</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complete the handout </a:t>
            </a:r>
          </a:p>
          <a:p>
            <a:pPr algn="ctr">
              <a:spcBef>
                <a:spcPct val="50000"/>
              </a:spcBef>
            </a:pPr>
            <a:r>
              <a:rPr lang="en-US" b="1">
                <a:solidFill>
                  <a:srgbClr val="002060"/>
                </a:solidFill>
                <a:latin typeface="Times New Roman" pitchFamily="18" charset="0"/>
              </a:rPr>
              <a:t>Contemporary Examples of Crimes Against Humanity</a:t>
            </a:r>
          </a:p>
        </p:txBody>
      </p:sp>
      <p:sp>
        <p:nvSpPr>
          <p:cNvPr id="7" name="TextBox 6"/>
          <p:cNvSpPr txBox="1">
            <a:spLocks noChangeArrowheads="1"/>
          </p:cNvSpPr>
          <p:nvPr/>
        </p:nvSpPr>
        <p:spPr bwMode="auto">
          <a:xfrm>
            <a:off x="5562600" y="1685925"/>
            <a:ext cx="3429000" cy="523875"/>
          </a:xfrm>
          <a:prstGeom prst="rect">
            <a:avLst/>
          </a:prstGeom>
          <a:noFill/>
          <a:ln w="9525">
            <a:noFill/>
            <a:miter lim="800000"/>
            <a:headEnd/>
            <a:tailEnd/>
          </a:ln>
        </p:spPr>
        <p:txBody>
          <a:bodyPr>
            <a:spAutoFit/>
          </a:bodyPr>
          <a:lstStyle/>
          <a:p>
            <a:pPr algn="ctr">
              <a:spcBef>
                <a:spcPct val="50000"/>
              </a:spcBef>
            </a:pPr>
            <a:r>
              <a:rPr lang="en-US" sz="1400" b="1">
                <a:solidFill>
                  <a:srgbClr val="004274"/>
                </a:solidFill>
                <a:latin typeface="Times New Roman" pitchFamily="18" charset="0"/>
              </a:rPr>
              <a:t>Contemporary Examples of Crimes Against Humanity</a:t>
            </a:r>
          </a:p>
        </p:txBody>
      </p:sp>
      <p:pic>
        <p:nvPicPr>
          <p:cNvPr id="35842" name="Picture 2"/>
          <p:cNvPicPr>
            <a:picLocks noChangeAspect="1" noChangeArrowheads="1"/>
          </p:cNvPicPr>
          <p:nvPr/>
        </p:nvPicPr>
        <p:blipFill>
          <a:blip r:embed="rId3" cstate="print"/>
          <a:srcRect/>
          <a:stretch>
            <a:fillRect/>
          </a:stretch>
        </p:blipFill>
        <p:spPr bwMode="auto">
          <a:xfrm>
            <a:off x="5541963" y="2209800"/>
            <a:ext cx="3525837" cy="408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771"/>
                                        </p:tgtEl>
                                        <p:attrNameLst>
                                          <p:attrName>style.visibility</p:attrName>
                                        </p:attrNameLst>
                                      </p:cBhvr>
                                      <p:to>
                                        <p:strVal val="visible"/>
                                      </p:to>
                                    </p:set>
                                    <p:anim to="" calcmode="lin" valueType="num">
                                      <p:cBhvr>
                                        <p:cTn id="13" dur="1" fill="hold"/>
                                        <p:tgtEl>
                                          <p:spTgt spid="3277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to="" calcmode="lin" valueType="num">
                                      <p:cBhvr>
                                        <p:cTn id="18" dur="1" fill="hold"/>
                                        <p:tgtEl>
                                          <p:spTgt spid="5">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to="" calcmode="lin" valueType="num">
                                      <p:cBhvr>
                                        <p:cTn id="21" dur="1" fill="hold"/>
                                        <p:tgtEl>
                                          <p:spTgt spid="5">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to="" calcmode="lin" valueType="num">
                                      <p:cBhvr>
                                        <p:cTn id="24" dur="1" fill="hold"/>
                                        <p:tgtEl>
                                          <p:spTgt spid="5">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to="" calcmode="lin" valueType="num">
                                      <p:cBhvr>
                                        <p:cTn id="27" dur="1" fill="hold"/>
                                        <p:tgtEl>
                                          <p:spTgt spid="5">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to="" calcmode="lin" valueType="num">
                                      <p:cBhvr>
                                        <p:cTn id="32" dur="1" fill="hold"/>
                                        <p:tgtEl>
                                          <p:spTgt spid="5">
                                            <p:txEl>
                                              <p:pRg st="7" end="7"/>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to="" calcmode="lin" valueType="num">
                                      <p:cBhvr>
                                        <p:cTn id="35" dur="1" fill="hold"/>
                                        <p:tgtEl>
                                          <p:spTgt spid="5">
                                            <p:txEl>
                                              <p:pRg st="8" end="8"/>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to="" calcmode="lin" valueType="num">
                                      <p:cBhvr>
                                        <p:cTn id="38" dur="1" fill="hold"/>
                                        <p:tgtEl>
                                          <p:spTgt spid="7"/>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35842"/>
                                        </p:tgtEl>
                                        <p:attrNameLst>
                                          <p:attrName>style.visibility</p:attrName>
                                        </p:attrNameLst>
                                      </p:cBhvr>
                                      <p:to>
                                        <p:strVal val="visible"/>
                                      </p:to>
                                    </p:set>
                                    <p:anim to="" calcmode="lin" valueType="num">
                                      <p:cBhvr>
                                        <p:cTn id="41" dur="1" fill="hold"/>
                                        <p:tgtEl>
                                          <p:spTgt spid="358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http://news.sky.com/sky-news/content/StaticFile/jpg/2008/Jul/Week4/15049830.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3794" name="Picture 2" descr="This picture combination shows: on the left, the then Bosnian Serb leader Radovan Karadzic in April 1996, and on the right, Karadzic as he looks now"/>
          <p:cNvPicPr>
            <a:picLocks noChangeAspect="1" noChangeArrowheads="1"/>
          </p:cNvPicPr>
          <p:nvPr/>
        </p:nvPicPr>
        <p:blipFill>
          <a:blip r:embed="rId4" cstate="print"/>
          <a:srcRect/>
          <a:stretch>
            <a:fillRect/>
          </a:stretch>
        </p:blipFill>
        <p:spPr bwMode="auto">
          <a:xfrm>
            <a:off x="2895600" y="2035175"/>
            <a:ext cx="3467100" cy="2079625"/>
          </a:xfrm>
          <a:prstGeom prst="rect">
            <a:avLst/>
          </a:prstGeom>
          <a:noFill/>
          <a:ln w="9525">
            <a:noFill/>
            <a:miter lim="800000"/>
            <a:headEnd/>
            <a:tailEnd/>
          </a:ln>
        </p:spPr>
      </p:pic>
      <p:sp>
        <p:nvSpPr>
          <p:cNvPr id="5" name="Rectangle 4"/>
          <p:cNvSpPr>
            <a:spLocks noChangeArrowheads="1"/>
          </p:cNvSpPr>
          <p:nvPr/>
        </p:nvSpPr>
        <p:spPr bwMode="auto">
          <a:xfrm>
            <a:off x="152400" y="877888"/>
            <a:ext cx="8991600" cy="36004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Radovan Karadzic, Europe's most wanted man, arrested for war crimes</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hlinkClick r:id="rId5"/>
              </a:rPr>
              <a:t>Arrested after 13 years on the run</a:t>
            </a:r>
            <a:r>
              <a:rPr lang="en-CA" b="1">
                <a:latin typeface="Times New Roman" pitchFamily="18" charset="0"/>
                <a:cs typeface="Times New Roman" pitchFamily="18" charset="0"/>
              </a:rPr>
              <a:t> - CNN</a:t>
            </a: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r>
              <a:rPr lang="en-CA" sz="1400" b="1">
                <a:latin typeface="Times New Roman" pitchFamily="18" charset="0"/>
                <a:cs typeface="Times New Roman" pitchFamily="18" charset="0"/>
              </a:rPr>
              <a:t>July, 2008</a:t>
            </a:r>
            <a:endParaRPr lang="en-CA" sz="1400">
              <a:latin typeface="Times New Roman" pitchFamily="18" charset="0"/>
              <a:cs typeface="Times New Roman" pitchFamily="18" charset="0"/>
            </a:endParaRPr>
          </a:p>
        </p:txBody>
      </p:sp>
      <p:pic>
        <p:nvPicPr>
          <p:cNvPr id="33796" name="Picture 4" descr="http://www.fotoperiodistes.org/arxiusagenda/20881_Mladic-Ratko.jpg"/>
          <p:cNvPicPr>
            <a:picLocks noChangeAspect="1" noChangeArrowheads="1"/>
          </p:cNvPicPr>
          <p:nvPr/>
        </p:nvPicPr>
        <p:blipFill>
          <a:blip r:embed="rId6" cstate="print"/>
          <a:srcRect/>
          <a:stretch>
            <a:fillRect/>
          </a:stretch>
        </p:blipFill>
        <p:spPr bwMode="auto">
          <a:xfrm>
            <a:off x="152400" y="3733800"/>
            <a:ext cx="1905000" cy="2971800"/>
          </a:xfrm>
          <a:prstGeom prst="rect">
            <a:avLst/>
          </a:prstGeom>
          <a:noFill/>
          <a:ln w="9525">
            <a:noFill/>
            <a:miter lim="800000"/>
            <a:headEnd/>
            <a:tailEnd/>
          </a:ln>
        </p:spPr>
      </p:pic>
      <p:sp>
        <p:nvSpPr>
          <p:cNvPr id="7" name="TextBox 6"/>
          <p:cNvSpPr txBox="1">
            <a:spLocks noChangeArrowheads="1"/>
          </p:cNvSpPr>
          <p:nvPr/>
        </p:nvSpPr>
        <p:spPr bwMode="auto">
          <a:xfrm>
            <a:off x="2209800" y="5181600"/>
            <a:ext cx="3962400" cy="646113"/>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As of November, 2009, Ratko Mladic, Karadzic’s army chief, is still at large</a:t>
            </a:r>
          </a:p>
        </p:txBody>
      </p:sp>
      <p:sp>
        <p:nvSpPr>
          <p:cNvPr id="8" name="TextBox 7"/>
          <p:cNvSpPr txBox="1">
            <a:spLocks noChangeArrowheads="1"/>
          </p:cNvSpPr>
          <p:nvPr/>
        </p:nvSpPr>
        <p:spPr bwMode="auto">
          <a:xfrm>
            <a:off x="0" y="152400"/>
            <a:ext cx="9144000" cy="569913"/>
          </a:xfrm>
          <a:prstGeom prst="rect">
            <a:avLst/>
          </a:prstGeom>
          <a:noFill/>
          <a:ln w="9525">
            <a:noFill/>
            <a:miter lim="800000"/>
            <a:headEnd/>
            <a:tailEnd/>
          </a:ln>
        </p:spPr>
        <p:txBody>
          <a:bodyPr>
            <a:spAutoFit/>
          </a:bodyPr>
          <a:lstStyle/>
          <a:p>
            <a:pPr algn="ctr">
              <a:spcBef>
                <a:spcPct val="50000"/>
              </a:spcBef>
            </a:pPr>
            <a:r>
              <a:rPr lang="en-US" sz="3100" b="1">
                <a:solidFill>
                  <a:srgbClr val="002060"/>
                </a:solidFill>
                <a:latin typeface="Times New Roman" pitchFamily="18" charset="0"/>
              </a:rPr>
              <a:t>Crimes Against Humanity in the Former Yugoslavia</a:t>
            </a:r>
          </a:p>
        </p:txBody>
      </p:sp>
      <p:pic>
        <p:nvPicPr>
          <p:cNvPr id="9" name="Radovan Karadžic Arrested_WMV V9.wmv">
            <a:hlinkClick r:id="" action="ppaction://media"/>
          </p:cNvPr>
          <p:cNvPicPr>
            <a:picLocks noRot="1" noChangeAspect="1"/>
          </p:cNvPicPr>
          <p:nvPr>
            <a:videoFile r:link="rId1"/>
          </p:nvPr>
        </p:nvPicPr>
        <p:blipFill>
          <a:blip r:embed="rId7" cstate="print"/>
          <a:srcRect/>
          <a:stretch>
            <a:fillRect/>
          </a:stretch>
        </p:blipFill>
        <p:spPr bwMode="auto">
          <a:xfrm>
            <a:off x="6934200" y="1905000"/>
            <a:ext cx="18288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 to="" calcmode="lin" valueType="num">
                                      <p:cBhvr>
                                        <p:cTn id="10" dur="1" fill="hold"/>
                                        <p:tgtEl>
                                          <p:spTgt spid="3379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3798"/>
                                        </p:tgtEl>
                                        <p:attrNameLst>
                                          <p:attrName>style.visibility</p:attrName>
                                        </p:attrNameLst>
                                      </p:cBhvr>
                                      <p:to>
                                        <p:strVal val="visible"/>
                                      </p:to>
                                    </p:set>
                                    <p:anim to="" calcmode="lin" valueType="num">
                                      <p:cBhvr>
                                        <p:cTn id="16" dur="1" fill="hold"/>
                                        <p:tgtEl>
                                          <p:spTgt spid="33798"/>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to="" calcmode="lin" valueType="num">
                                      <p:cBhvr>
                                        <p:cTn id="24" dur="1" fill="hold"/>
                                        <p:tgtEl>
                                          <p:spTgt spid="7">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3796"/>
                                        </p:tgtEl>
                                        <p:attrNameLst>
                                          <p:attrName>style.visibility</p:attrName>
                                        </p:attrNameLst>
                                      </p:cBhvr>
                                      <p:to>
                                        <p:strVal val="visible"/>
                                      </p:to>
                                    </p:set>
                                    <p:anim to="" calcmode="lin" valueType="num">
                                      <p:cBhvr>
                                        <p:cTn id="27" dur="1" fill="hold"/>
                                        <p:tgtEl>
                                          <p:spTgt spid="337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8"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99">
            <a:alpha val="50195"/>
          </a:srgbClr>
        </a:solidFill>
        <a:effectLst/>
      </p:bgPr>
    </p:bg>
    <p:spTree>
      <p:nvGrpSpPr>
        <p:cNvPr id="1" name=""/>
        <p:cNvGrpSpPr/>
        <p:nvPr/>
      </p:nvGrpSpPr>
      <p:grpSpPr>
        <a:xfrm>
          <a:off x="0" y="0"/>
          <a:ext cx="0" cy="0"/>
          <a:chOff x="0" y="0"/>
          <a:chExt cx="0" cy="0"/>
        </a:xfrm>
      </p:grpSpPr>
      <p:pic>
        <p:nvPicPr>
          <p:cNvPr id="33800" name="Picture 8" descr="http://rob.orangejack.com/wp-content/uploads/2006/11/heroes_title_card.png"/>
          <p:cNvPicPr>
            <a:picLocks noChangeAspect="1" noChangeArrowheads="1"/>
          </p:cNvPicPr>
          <p:nvPr/>
        </p:nvPicPr>
        <p:blipFill>
          <a:blip r:embed="rId2" cstate="print">
            <a:lum bright="70000" contrast="-70000"/>
          </a:blip>
          <a:srcRect/>
          <a:stretch>
            <a:fillRect/>
          </a:stretch>
        </p:blipFill>
        <p:spPr bwMode="auto">
          <a:xfrm>
            <a:off x="-1371600" y="0"/>
            <a:ext cx="119634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pPr eaLnBrk="1" hangingPunct="1"/>
            <a:r>
              <a:rPr lang="en-CA" sz="3600" b="1" smtClean="0">
                <a:solidFill>
                  <a:srgbClr val="002060"/>
                </a:solidFill>
                <a:latin typeface="Times New Roman" pitchFamily="18" charset="0"/>
                <a:cs typeface="Times New Roman" pitchFamily="18" charset="0"/>
              </a:rPr>
              <a:t>Acting For Good in the Face of Evil</a:t>
            </a:r>
          </a:p>
        </p:txBody>
      </p:sp>
      <p:sp>
        <p:nvSpPr>
          <p:cNvPr id="4" name="TextBox 3"/>
          <p:cNvSpPr txBox="1">
            <a:spLocks noChangeArrowheads="1"/>
          </p:cNvSpPr>
          <p:nvPr/>
        </p:nvSpPr>
        <p:spPr bwMode="auto">
          <a:xfrm>
            <a:off x="0" y="1143000"/>
            <a:ext cx="9144000" cy="480060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Think about a situation where you helped someone in need</a:t>
            </a:r>
          </a:p>
          <a:p>
            <a:pPr algn="ctr"/>
            <a:endParaRPr lang="en-CA" b="1">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Why were you helpful in this situation?</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Think of a situation where you did not help someone in need</a:t>
            </a:r>
          </a:p>
          <a:p>
            <a:pPr algn="ctr"/>
            <a:endParaRPr lang="en-CA" b="1">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Why were you not helpful in this situation?</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How did you feelings compare in these two situations?</a:t>
            </a: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With a partner, read pages 168-169</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Complete the handout</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Add an example of your own </a:t>
            </a:r>
          </a:p>
          <a:p>
            <a:pPr algn="ctr"/>
            <a:r>
              <a:rPr lang="en-CA" b="1">
                <a:latin typeface="Times New Roman" pitchFamily="18" charset="0"/>
                <a:cs typeface="Times New Roman" pitchFamily="18" charset="0"/>
              </a:rPr>
              <a:t>choosing</a:t>
            </a:r>
          </a:p>
        </p:txBody>
      </p:sp>
      <p:pic>
        <p:nvPicPr>
          <p:cNvPr id="33796" name="Picture 4" descr="Fig7-20_p177.jpg"/>
          <p:cNvPicPr>
            <a:picLocks noChangeAspect="1" noChangeArrowheads="1"/>
          </p:cNvPicPr>
          <p:nvPr/>
        </p:nvPicPr>
        <p:blipFill>
          <a:blip r:embed="rId3" cstate="print"/>
          <a:srcRect/>
          <a:stretch>
            <a:fillRect/>
          </a:stretch>
        </p:blipFill>
        <p:spPr bwMode="auto">
          <a:xfrm>
            <a:off x="7620000" y="1447800"/>
            <a:ext cx="1476375" cy="1924050"/>
          </a:xfrm>
          <a:prstGeom prst="rect">
            <a:avLst/>
          </a:prstGeom>
          <a:noFill/>
          <a:ln w="9525">
            <a:noFill/>
            <a:miter lim="800000"/>
            <a:headEnd/>
            <a:tailEnd/>
          </a:ln>
        </p:spPr>
      </p:pic>
      <p:pic>
        <p:nvPicPr>
          <p:cNvPr id="36865" name="Picture 1" descr="Fig07-20.jpg"/>
          <p:cNvPicPr>
            <a:picLocks noChangeAspect="1" noChangeArrowheads="1"/>
          </p:cNvPicPr>
          <p:nvPr/>
        </p:nvPicPr>
        <p:blipFill>
          <a:blip r:embed="rId4" cstate="print"/>
          <a:srcRect/>
          <a:stretch>
            <a:fillRect/>
          </a:stretch>
        </p:blipFill>
        <p:spPr bwMode="auto">
          <a:xfrm>
            <a:off x="381000" y="1524000"/>
            <a:ext cx="1201738" cy="1682750"/>
          </a:xfrm>
          <a:prstGeom prst="rect">
            <a:avLst/>
          </a:prstGeom>
          <a:noFill/>
          <a:ln w="9525">
            <a:noFill/>
            <a:miter lim="800000"/>
            <a:headEnd/>
            <a:tailEnd/>
          </a:ln>
        </p:spPr>
      </p:pic>
      <p:pic>
        <p:nvPicPr>
          <p:cNvPr id="36866" name="Picture 2" descr="Fig07-21.jpg"/>
          <p:cNvPicPr>
            <a:picLocks noChangeAspect="1" noChangeArrowheads="1"/>
          </p:cNvPicPr>
          <p:nvPr/>
        </p:nvPicPr>
        <p:blipFill>
          <a:blip r:embed="rId5" cstate="print"/>
          <a:srcRect/>
          <a:stretch>
            <a:fillRect/>
          </a:stretch>
        </p:blipFill>
        <p:spPr bwMode="auto">
          <a:xfrm>
            <a:off x="6708775" y="4191000"/>
            <a:ext cx="1673225" cy="2470150"/>
          </a:xfrm>
          <a:prstGeom prst="rect">
            <a:avLst/>
          </a:prstGeom>
          <a:noFill/>
          <a:ln w="9525">
            <a:noFill/>
            <a:miter lim="800000"/>
            <a:headEnd/>
            <a:tailEnd/>
          </a:ln>
        </p:spPr>
      </p:pic>
      <p:pic>
        <p:nvPicPr>
          <p:cNvPr id="36867" name="Picture 3"/>
          <p:cNvPicPr>
            <a:picLocks noChangeAspect="1" noChangeArrowheads="1"/>
          </p:cNvPicPr>
          <p:nvPr/>
        </p:nvPicPr>
        <p:blipFill>
          <a:blip r:embed="rId6" cstate="print"/>
          <a:srcRect/>
          <a:stretch>
            <a:fillRect/>
          </a:stretch>
        </p:blipFill>
        <p:spPr bwMode="auto">
          <a:xfrm>
            <a:off x="762000" y="4038600"/>
            <a:ext cx="1914525" cy="225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to="" calcmode="lin" valueType="num">
                                      <p:cBhvr>
                                        <p:cTn id="17" dur="1" fill="hold"/>
                                        <p:tgtEl>
                                          <p:spTgt spid="4">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 to="" calcmode="lin" valueType="num">
                                      <p:cBhvr>
                                        <p:cTn id="22" dur="1" fill="hold"/>
                                        <p:tgtEl>
                                          <p:spTgt spid="4">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to="" calcmode="lin" valueType="num">
                                      <p:cBhvr>
                                        <p:cTn id="27" dur="1" fill="hold"/>
                                        <p:tgtEl>
                                          <p:spTgt spid="4">
                                            <p:txEl>
                                              <p:pRg st="8" end="8"/>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to="" calcmode="lin" valueType="num">
                                      <p:cBhvr>
                                        <p:cTn id="32" dur="1" fill="hold"/>
                                        <p:tgtEl>
                                          <p:spTgt spid="2"/>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33800"/>
                                        </p:tgtEl>
                                        <p:attrNameLst>
                                          <p:attrName>style.visibility</p:attrName>
                                        </p:attrNameLst>
                                      </p:cBhvr>
                                      <p:to>
                                        <p:strVal val="visible"/>
                                      </p:to>
                                    </p:set>
                                    <p:anim to="" calcmode="lin" valueType="num">
                                      <p:cBhvr>
                                        <p:cTn id="35" dur="1" fill="hold"/>
                                        <p:tgtEl>
                                          <p:spTgt spid="33800"/>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anim to="" calcmode="lin" valueType="num">
                                      <p:cBhvr>
                                        <p:cTn id="38" dur="1" fill="hold"/>
                                        <p:tgtEl>
                                          <p:spTgt spid="4">
                                            <p:txEl>
                                              <p:pRg st="11" end="11"/>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 to="" calcmode="lin" valueType="num">
                                      <p:cBhvr>
                                        <p:cTn id="41" dur="1" fill="hold"/>
                                        <p:tgtEl>
                                          <p:spTgt spid="4">
                                            <p:txEl>
                                              <p:pRg st="13" end="13"/>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4">
                                            <p:txEl>
                                              <p:pRg st="15" end="15"/>
                                            </p:txEl>
                                          </p:spTgt>
                                        </p:tgtEl>
                                        <p:attrNameLst>
                                          <p:attrName>style.visibility</p:attrName>
                                        </p:attrNameLst>
                                      </p:cBhvr>
                                      <p:to>
                                        <p:strVal val="visible"/>
                                      </p:to>
                                    </p:set>
                                    <p:anim to="" calcmode="lin" valueType="num">
                                      <p:cBhvr>
                                        <p:cTn id="44" dur="1" fill="hold"/>
                                        <p:tgtEl>
                                          <p:spTgt spid="4">
                                            <p:txEl>
                                              <p:pRg st="15" end="15"/>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anim to="" calcmode="lin" valueType="num">
                                      <p:cBhvr>
                                        <p:cTn id="47" dur="1" fill="hold"/>
                                        <p:tgtEl>
                                          <p:spTgt spid="4">
                                            <p:txEl>
                                              <p:pRg st="16" end="16"/>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33796"/>
                                        </p:tgtEl>
                                        <p:attrNameLst>
                                          <p:attrName>style.visibility</p:attrName>
                                        </p:attrNameLst>
                                      </p:cBhvr>
                                      <p:to>
                                        <p:strVal val="visible"/>
                                      </p:to>
                                    </p:set>
                                    <p:anim to="" calcmode="lin" valueType="num">
                                      <p:cBhvr>
                                        <p:cTn id="50" dur="1" fill="hold"/>
                                        <p:tgtEl>
                                          <p:spTgt spid="33796"/>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36865"/>
                                        </p:tgtEl>
                                        <p:attrNameLst>
                                          <p:attrName>style.visibility</p:attrName>
                                        </p:attrNameLst>
                                      </p:cBhvr>
                                      <p:to>
                                        <p:strVal val="visible"/>
                                      </p:to>
                                    </p:set>
                                    <p:anim to="" calcmode="lin" valueType="num">
                                      <p:cBhvr>
                                        <p:cTn id="53" dur="1" fill="hold"/>
                                        <p:tgtEl>
                                          <p:spTgt spid="36865"/>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36866"/>
                                        </p:tgtEl>
                                        <p:attrNameLst>
                                          <p:attrName>style.visibility</p:attrName>
                                        </p:attrNameLst>
                                      </p:cBhvr>
                                      <p:to>
                                        <p:strVal val="visible"/>
                                      </p:to>
                                    </p:set>
                                    <p:anim to="" calcmode="lin" valueType="num">
                                      <p:cBhvr>
                                        <p:cTn id="56" dur="1" fill="hold"/>
                                        <p:tgtEl>
                                          <p:spTgt spid="36866"/>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36867"/>
                                        </p:tgtEl>
                                        <p:attrNameLst>
                                          <p:attrName>style.visibility</p:attrName>
                                        </p:attrNameLst>
                                      </p:cBhvr>
                                      <p:to>
                                        <p:strVal val="visible"/>
                                      </p:to>
                                    </p:set>
                                    <p:anim to="" calcmode="lin" valueType="num">
                                      <p:cBhvr>
                                        <p:cTn id="59" dur="1" fill="hold"/>
                                        <p:tgtEl>
                                          <p:spTgt spid="368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Complete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to="" calcmode="lin" valueType="num">
                                      <p:cBhvr>
                                        <p:cTn id="1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xfrm>
            <a:off x="0" y="0"/>
            <a:ext cx="9144000" cy="1828800"/>
          </a:xfrm>
          <a:noFill/>
        </p:spPr>
        <p:txBody>
          <a:bodyPr/>
          <a:lstStyle/>
          <a:p>
            <a:pPr eaLnBrk="1" hangingPunct="1"/>
            <a:r>
              <a:rPr lang="en-US" sz="3600" b="1" smtClean="0">
                <a:solidFill>
                  <a:schemeClr val="accent2"/>
                </a:solidFill>
                <a:latin typeface="Times New Roman" pitchFamily="18" charset="0"/>
              </a:rPr>
              <a:t>Skill Builder to Your Challenge</a:t>
            </a:r>
            <a:br>
              <a:rPr lang="en-US" sz="3600" b="1" smtClean="0">
                <a:solidFill>
                  <a:schemeClr val="accent2"/>
                </a:solidFill>
                <a:latin typeface="Times New Roman" pitchFamily="18" charset="0"/>
              </a:rPr>
            </a:br>
            <a:r>
              <a:rPr lang="en-US" sz="3600" b="1" smtClean="0">
                <a:latin typeface="Times New Roman" pitchFamily="18" charset="0"/>
              </a:rPr>
              <a:t>Present an Artifact </a:t>
            </a:r>
            <a:br>
              <a:rPr lang="en-US" sz="3600" b="1" smtClean="0">
                <a:latin typeface="Times New Roman" pitchFamily="18" charset="0"/>
              </a:rPr>
            </a:br>
            <a:endParaRPr lang="en-US" sz="3600" b="1" smtClean="0">
              <a:solidFill>
                <a:schemeClr val="accent2"/>
              </a:solidFill>
              <a:latin typeface="Times New Roman" pitchFamily="18" charset="0"/>
            </a:endParaRPr>
          </a:p>
        </p:txBody>
      </p:sp>
      <p:sp>
        <p:nvSpPr>
          <p:cNvPr id="11268" name="Rectangle 4"/>
          <p:cNvSpPr>
            <a:spLocks noChangeArrowheads="1"/>
          </p:cNvSpPr>
          <p:nvPr/>
        </p:nvSpPr>
        <p:spPr bwMode="auto">
          <a:xfrm>
            <a:off x="0" y="1905000"/>
            <a:ext cx="9144000" cy="3724275"/>
          </a:xfrm>
          <a:prstGeom prst="rect">
            <a:avLst/>
          </a:prstGeom>
          <a:noFill/>
          <a:ln w="9525" algn="ctr">
            <a:noFill/>
            <a:miter lim="800000"/>
            <a:headEnd/>
            <a:tailEnd/>
          </a:ln>
        </p:spPr>
        <p:txBody>
          <a:bodyPr>
            <a:spAutoFit/>
          </a:bodyPr>
          <a:lstStyle/>
          <a:p>
            <a:pPr algn="ctr"/>
            <a:endParaRPr lang="en-US" sz="2400" b="1">
              <a:latin typeface="Times New Roman" pitchFamily="18" charset="0"/>
            </a:endParaRPr>
          </a:p>
          <a:p>
            <a:pPr algn="ctr"/>
            <a:r>
              <a:rPr lang="en-US" sz="2400" b="1">
                <a:latin typeface="Times New Roman" pitchFamily="18" charset="0"/>
              </a:rPr>
              <a:t>Work on the four steps on page 171</a:t>
            </a:r>
          </a:p>
          <a:p>
            <a:pPr algn="ctr"/>
            <a:endParaRPr lang="en-US" sz="2400" b="1">
              <a:latin typeface="Times New Roman" pitchFamily="18" charset="0"/>
            </a:endParaRPr>
          </a:p>
          <a:p>
            <a:pPr algn="ctr"/>
            <a:r>
              <a:rPr lang="en-US" sz="2400" b="1">
                <a:latin typeface="Times New Roman" pitchFamily="18" charset="0"/>
              </a:rPr>
              <a:t>Remember, the artifact you choose must relate directly to the choice of map and propaganda you have already chosen for your…</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000" b="1">
                <a:latin typeface="Times New Roman" pitchFamily="18" charset="0"/>
              </a:rPr>
              <a:t>Don’t forget that your display is due soon after completing Chapter 8</a:t>
            </a:r>
          </a:p>
          <a:p>
            <a:pPr algn="ctr"/>
            <a:endParaRPr lang="en-US" sz="2400" b="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to="" calcmode="lin" valueType="num">
                                      <p:cBhvr>
                                        <p:cTn id="1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http://historyofjihad.org/armenia4.jpg"/>
          <p:cNvPicPr>
            <a:picLocks noChangeAspect="1" noChangeArrowheads="1"/>
          </p:cNvPicPr>
          <p:nvPr/>
        </p:nvPicPr>
        <p:blipFill>
          <a:blip r:embed="rId3" cstate="print">
            <a:lum bright="70000" contrast="-70000"/>
          </a:blip>
          <a:srcRect/>
          <a:stretch>
            <a:fillRect/>
          </a:stretch>
        </p:blipFill>
        <p:spPr bwMode="auto">
          <a:xfrm>
            <a:off x="0" y="0"/>
            <a:ext cx="9172575" cy="6858000"/>
          </a:xfrm>
          <a:prstGeom prst="rect">
            <a:avLst/>
          </a:prstGeom>
          <a:noFill/>
          <a:ln w="9525">
            <a:noFill/>
            <a:miter lim="800000"/>
            <a:headEnd/>
            <a:tailEnd/>
          </a:ln>
        </p:spPr>
      </p:pic>
      <p:pic>
        <p:nvPicPr>
          <p:cNvPr id="37892" name="Picture 4" descr="http://www.musidocs.com/wp-content/uploads/2010/06/screamers-soad-documentary-225x300.jpg"/>
          <p:cNvPicPr>
            <a:picLocks noChangeAspect="1" noChangeArrowheads="1"/>
          </p:cNvPicPr>
          <p:nvPr/>
        </p:nvPicPr>
        <p:blipFill>
          <a:blip r:embed="rId4" cstate="print"/>
          <a:srcRect/>
          <a:stretch>
            <a:fillRect/>
          </a:stretch>
        </p:blipFill>
        <p:spPr bwMode="auto">
          <a:xfrm>
            <a:off x="4953000" y="1295400"/>
            <a:ext cx="3829050" cy="5105400"/>
          </a:xfrm>
          <a:prstGeom prst="rect">
            <a:avLst/>
          </a:prstGeom>
          <a:noFill/>
          <a:ln w="9525">
            <a:noFill/>
            <a:miter lim="800000"/>
            <a:headEnd/>
            <a:tailEnd/>
          </a:ln>
        </p:spPr>
      </p:pic>
      <p:sp>
        <p:nvSpPr>
          <p:cNvPr id="5" name="Text Box 10"/>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rPr>
              <a:t>What Are Crimes Against Humanity?</a:t>
            </a:r>
          </a:p>
        </p:txBody>
      </p:sp>
      <p:sp>
        <p:nvSpPr>
          <p:cNvPr id="6" name="TextBox 5"/>
          <p:cNvSpPr txBox="1">
            <a:spLocks noChangeArrowheads="1"/>
          </p:cNvSpPr>
          <p:nvPr/>
        </p:nvSpPr>
        <p:spPr bwMode="auto">
          <a:xfrm>
            <a:off x="1295400" y="4114800"/>
            <a:ext cx="1676400" cy="230188"/>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Screamers: An Introduction</a:t>
            </a:r>
          </a:p>
        </p:txBody>
      </p:sp>
      <p:sp>
        <p:nvSpPr>
          <p:cNvPr id="7" name="TextBox 6"/>
          <p:cNvSpPr txBox="1">
            <a:spLocks noChangeArrowheads="1"/>
          </p:cNvSpPr>
          <p:nvPr/>
        </p:nvSpPr>
        <p:spPr bwMode="auto">
          <a:xfrm>
            <a:off x="685800" y="5029200"/>
            <a:ext cx="2895600" cy="1477963"/>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As an introduction to Crimes Against Humanity, including Genocide, we’ll be watching the following documentary</a:t>
            </a:r>
          </a:p>
        </p:txBody>
      </p:sp>
      <p:pic>
        <p:nvPicPr>
          <p:cNvPr id="9" name="Screamers Trailer! NEW Theatrical Documentary_1.wmv">
            <a:hlinkClick r:id="" action="ppaction://media"/>
          </p:cNvPr>
          <p:cNvPicPr>
            <a:picLocks noRot="1" noChangeAspect="1"/>
          </p:cNvPicPr>
          <p:nvPr>
            <a:videoFile r:link="rId1"/>
          </p:nvPr>
        </p:nvPicPr>
        <p:blipFill>
          <a:blip r:embed="rId5" cstate="print"/>
          <a:srcRect/>
          <a:stretch>
            <a:fillRect/>
          </a:stretch>
        </p:blipFill>
        <p:spPr bwMode="auto">
          <a:xfrm>
            <a:off x="685800" y="2209800"/>
            <a:ext cx="2895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 to="" calcmode="lin" valueType="num">
                                      <p:cBhvr>
                                        <p:cTn id="10" dur="1" fill="hold"/>
                                        <p:tgtEl>
                                          <p:spTgt spid="3789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2"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http://historyofjihad.org/armenia4.jpg"/>
          <p:cNvPicPr>
            <a:picLocks noChangeAspect="1" noChangeArrowheads="1"/>
          </p:cNvPicPr>
          <p:nvPr/>
        </p:nvPicPr>
        <p:blipFill>
          <a:blip r:embed="rId2" cstate="print">
            <a:lum bright="70000" contrast="-70000"/>
          </a:blip>
          <a:srcRect/>
          <a:stretch>
            <a:fillRect/>
          </a:stretch>
        </p:blipFill>
        <p:spPr bwMode="auto">
          <a:xfrm>
            <a:off x="0" y="0"/>
            <a:ext cx="9172575" cy="6858000"/>
          </a:xfrm>
          <a:prstGeom prst="rect">
            <a:avLst/>
          </a:prstGeom>
          <a:noFill/>
          <a:ln w="9525">
            <a:noFill/>
            <a:miter lim="800000"/>
            <a:headEnd/>
            <a:tailEnd/>
          </a:ln>
        </p:spPr>
      </p:pic>
      <p:pic>
        <p:nvPicPr>
          <p:cNvPr id="37892" name="Picture 4" descr="http://www.musidocs.com/wp-content/uploads/2010/06/screamers-soad-documentary-225x300.jpg"/>
          <p:cNvPicPr>
            <a:picLocks noChangeAspect="1" noChangeArrowheads="1"/>
          </p:cNvPicPr>
          <p:nvPr/>
        </p:nvPicPr>
        <p:blipFill>
          <a:blip r:embed="rId3" cstate="print"/>
          <a:srcRect/>
          <a:stretch>
            <a:fillRect/>
          </a:stretch>
        </p:blipFill>
        <p:spPr bwMode="auto">
          <a:xfrm>
            <a:off x="5867400" y="2133600"/>
            <a:ext cx="1924050" cy="2565400"/>
          </a:xfrm>
          <a:prstGeom prst="rect">
            <a:avLst/>
          </a:prstGeom>
          <a:noFill/>
          <a:ln w="9525">
            <a:noFill/>
            <a:miter lim="800000"/>
            <a:headEnd/>
            <a:tailEnd/>
          </a:ln>
        </p:spPr>
      </p:pic>
      <p:sp>
        <p:nvSpPr>
          <p:cNvPr id="5" name="Text Box 10"/>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FF0000"/>
                </a:solidFill>
                <a:latin typeface="Times New Roman" pitchFamily="18" charset="0"/>
              </a:rPr>
              <a:t>Crimes </a:t>
            </a:r>
            <a:r>
              <a:rPr lang="en-US" sz="3600" b="1" dirty="0">
                <a:solidFill>
                  <a:srgbClr val="FF0000"/>
                </a:solidFill>
                <a:latin typeface="Times New Roman" pitchFamily="18" charset="0"/>
              </a:rPr>
              <a:t>Against </a:t>
            </a:r>
            <a:r>
              <a:rPr lang="en-US" sz="3600" b="1" dirty="0" smtClean="0">
                <a:solidFill>
                  <a:srgbClr val="FF0000"/>
                </a:solidFill>
                <a:latin typeface="Times New Roman" pitchFamily="18" charset="0"/>
              </a:rPr>
              <a:t>Humanity</a:t>
            </a:r>
            <a:endParaRPr lang="en-US" sz="3600" b="1" dirty="0">
              <a:solidFill>
                <a:srgbClr val="FF0000"/>
              </a:solidFill>
              <a:latin typeface="Times New Roman" pitchFamily="18" charset="0"/>
            </a:endParaRPr>
          </a:p>
        </p:txBody>
      </p:sp>
      <p:sp>
        <p:nvSpPr>
          <p:cNvPr id="8" name="Rectangle 7"/>
          <p:cNvSpPr/>
          <p:nvPr/>
        </p:nvSpPr>
        <p:spPr>
          <a:xfrm>
            <a:off x="457200" y="2590800"/>
            <a:ext cx="4572000" cy="923330"/>
          </a:xfrm>
          <a:prstGeom prst="rect">
            <a:avLst/>
          </a:prstGeom>
        </p:spPr>
        <p:txBody>
          <a:bodyPr>
            <a:spAutoFit/>
          </a:bodyPr>
          <a:lstStyle/>
          <a:p>
            <a:r>
              <a:rPr lang="en-CA" b="1" dirty="0" smtClean="0">
                <a:latin typeface="Times New Roman" pitchFamily="18" charset="0"/>
                <a:cs typeface="Times New Roman" pitchFamily="18" charset="0"/>
              </a:rPr>
              <a:t>“Our strength lies in our intensive attacks and our barbarity...After all, who today remembers the genocide of the Armenians?”</a:t>
            </a:r>
            <a:endParaRPr lang="en-US" b="1" dirty="0">
              <a:latin typeface="Times New Roman" pitchFamily="18" charset="0"/>
              <a:cs typeface="Times New Roman" pitchFamily="18" charset="0"/>
            </a:endParaRPr>
          </a:p>
        </p:txBody>
      </p:sp>
      <p:sp>
        <p:nvSpPr>
          <p:cNvPr id="10" name="Rectangle 9"/>
          <p:cNvSpPr/>
          <p:nvPr/>
        </p:nvSpPr>
        <p:spPr>
          <a:xfrm>
            <a:off x="457200" y="4114800"/>
            <a:ext cx="4572000" cy="369332"/>
          </a:xfrm>
          <a:prstGeom prst="rect">
            <a:avLst/>
          </a:prstGeom>
        </p:spPr>
        <p:txBody>
          <a:bodyPr>
            <a:spAutoFit/>
          </a:bodyPr>
          <a:lstStyle/>
          <a:p>
            <a:pPr algn="r"/>
            <a:r>
              <a:rPr lang="en-CA" b="1" dirty="0" smtClean="0">
                <a:latin typeface="Times New Roman" pitchFamily="18" charset="0"/>
                <a:cs typeface="Times New Roman" pitchFamily="18" charset="0"/>
              </a:rPr>
              <a:t>Adolf Hitler</a:t>
            </a:r>
            <a:endParaRPr lang="en-US" b="1" dirty="0">
              <a:latin typeface="Times New Roman" pitchFamily="18" charset="0"/>
              <a:cs typeface="Times New Roman" pitchFamily="18" charset="0"/>
            </a:endParaRPr>
          </a:p>
        </p:txBody>
      </p:sp>
      <p:sp>
        <p:nvSpPr>
          <p:cNvPr id="11" name="Rectangle 10"/>
          <p:cNvSpPr/>
          <p:nvPr/>
        </p:nvSpPr>
        <p:spPr>
          <a:xfrm>
            <a:off x="6096000" y="5105400"/>
            <a:ext cx="1447800" cy="215444"/>
          </a:xfrm>
          <a:prstGeom prst="rect">
            <a:avLst/>
          </a:prstGeom>
        </p:spPr>
        <p:txBody>
          <a:bodyPr wrap="square">
            <a:spAutoFit/>
          </a:bodyPr>
          <a:lstStyle/>
          <a:p>
            <a:pPr algn="ctr"/>
            <a:r>
              <a:rPr lang="en-CA" sz="800" b="1" dirty="0" smtClean="0">
                <a:latin typeface="Times New Roman" pitchFamily="18" charset="0"/>
                <a:cs typeface="Times New Roman" pitchFamily="18" charset="0"/>
              </a:rPr>
              <a:t>Handout</a:t>
            </a:r>
            <a:endParaRPr lang="en-US" sz="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 to="" calcmode="lin" valueType="num">
                                      <p:cBhvr>
                                        <p:cTn id="10" dur="1" fill="hold"/>
                                        <p:tgtEl>
                                          <p:spTgt spid="3789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to="" calcmode="lin" valueType="num">
                                      <p:cBhvr>
                                        <p:cTn id="20" dur="1" fill="hold"/>
                                        <p:tgtEl>
                                          <p:spTgt spid="10"/>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9" name="Picture 13" descr="basrax"/>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9221" name="Picture 5" descr="Fig07-02.jpg"/>
          <p:cNvPicPr>
            <a:picLocks noChangeAspect="1" noChangeArrowheads="1"/>
          </p:cNvPicPr>
          <p:nvPr/>
        </p:nvPicPr>
        <p:blipFill>
          <a:blip r:embed="rId3" cstate="print"/>
          <a:srcRect/>
          <a:stretch>
            <a:fillRect/>
          </a:stretch>
        </p:blipFill>
        <p:spPr bwMode="auto">
          <a:xfrm>
            <a:off x="304800" y="2070100"/>
            <a:ext cx="2819400" cy="2046288"/>
          </a:xfrm>
          <a:prstGeom prst="rect">
            <a:avLst/>
          </a:prstGeom>
          <a:noFill/>
          <a:ln w="9525">
            <a:noFill/>
            <a:miter lim="800000"/>
            <a:headEnd/>
            <a:tailEnd/>
          </a:ln>
        </p:spPr>
      </p:pic>
      <p:pic>
        <p:nvPicPr>
          <p:cNvPr id="9222" name="Picture 6" descr="Fig07-03.jpg"/>
          <p:cNvPicPr>
            <a:picLocks noChangeAspect="1" noChangeArrowheads="1"/>
          </p:cNvPicPr>
          <p:nvPr/>
        </p:nvPicPr>
        <p:blipFill>
          <a:blip r:embed="rId4" cstate="print"/>
          <a:srcRect/>
          <a:stretch>
            <a:fillRect/>
          </a:stretch>
        </p:blipFill>
        <p:spPr bwMode="auto">
          <a:xfrm>
            <a:off x="6553200" y="2895600"/>
            <a:ext cx="2124075" cy="1484313"/>
          </a:xfrm>
          <a:prstGeom prst="rect">
            <a:avLst/>
          </a:prstGeom>
          <a:noFill/>
          <a:ln w="9525">
            <a:noFill/>
            <a:miter lim="800000"/>
            <a:headEnd/>
            <a:tailEnd/>
          </a:ln>
        </p:spPr>
      </p:pic>
      <p:pic>
        <p:nvPicPr>
          <p:cNvPr id="9223" name="Picture 7" descr="Fig07-04.jpg"/>
          <p:cNvPicPr>
            <a:picLocks noChangeAspect="1" noChangeArrowheads="1"/>
          </p:cNvPicPr>
          <p:nvPr/>
        </p:nvPicPr>
        <p:blipFill>
          <a:blip r:embed="rId5" cstate="print"/>
          <a:srcRect/>
          <a:stretch>
            <a:fillRect/>
          </a:stretch>
        </p:blipFill>
        <p:spPr bwMode="auto">
          <a:xfrm>
            <a:off x="6248400" y="914400"/>
            <a:ext cx="2676525" cy="1885950"/>
          </a:xfrm>
          <a:prstGeom prst="rect">
            <a:avLst/>
          </a:prstGeom>
          <a:noFill/>
          <a:ln w="9525">
            <a:noFill/>
            <a:miter lim="800000"/>
            <a:headEnd/>
            <a:tailEnd/>
          </a:ln>
        </p:spPr>
      </p:pic>
      <p:pic>
        <p:nvPicPr>
          <p:cNvPr id="9224" name="Picture 8" descr="Fig07-05.jpg"/>
          <p:cNvPicPr>
            <a:picLocks noChangeAspect="1" noChangeArrowheads="1"/>
          </p:cNvPicPr>
          <p:nvPr/>
        </p:nvPicPr>
        <p:blipFill>
          <a:blip r:embed="rId6" cstate="print"/>
          <a:srcRect/>
          <a:stretch>
            <a:fillRect/>
          </a:stretch>
        </p:blipFill>
        <p:spPr bwMode="auto">
          <a:xfrm>
            <a:off x="381000" y="4343400"/>
            <a:ext cx="2809875" cy="2008188"/>
          </a:xfrm>
          <a:prstGeom prst="rect">
            <a:avLst/>
          </a:prstGeom>
          <a:noFill/>
          <a:ln w="9525">
            <a:noFill/>
            <a:miter lim="800000"/>
            <a:headEnd/>
            <a:tailEnd/>
          </a:ln>
        </p:spPr>
      </p:pic>
      <p:pic>
        <p:nvPicPr>
          <p:cNvPr id="9225" name="Picture 9" descr="Fig07-06.jpg"/>
          <p:cNvPicPr>
            <a:picLocks noChangeAspect="1" noChangeArrowheads="1"/>
          </p:cNvPicPr>
          <p:nvPr/>
        </p:nvPicPr>
        <p:blipFill>
          <a:blip r:embed="rId7" cstate="print"/>
          <a:srcRect/>
          <a:stretch>
            <a:fillRect/>
          </a:stretch>
        </p:blipFill>
        <p:spPr bwMode="auto">
          <a:xfrm>
            <a:off x="3429000" y="1981200"/>
            <a:ext cx="2438400" cy="1749425"/>
          </a:xfrm>
          <a:prstGeom prst="rect">
            <a:avLst/>
          </a:prstGeom>
          <a:noFill/>
          <a:ln w="9525">
            <a:noFill/>
            <a:miter lim="800000"/>
            <a:headEnd/>
            <a:tailEnd/>
          </a:ln>
        </p:spPr>
      </p:pic>
      <p:sp>
        <p:nvSpPr>
          <p:cNvPr id="9226" name="Text Box 10"/>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rPr>
              <a:t>What Are Crimes Against Humanity?</a:t>
            </a:r>
          </a:p>
        </p:txBody>
      </p:sp>
      <p:sp>
        <p:nvSpPr>
          <p:cNvPr id="9227" name="Text Box 11"/>
          <p:cNvSpPr txBox="1">
            <a:spLocks noChangeArrowheads="1"/>
          </p:cNvSpPr>
          <p:nvPr/>
        </p:nvSpPr>
        <p:spPr bwMode="auto">
          <a:xfrm>
            <a:off x="381000" y="990600"/>
            <a:ext cx="5257800" cy="7794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Turn to the photo’s on pages 154-155</a:t>
            </a:r>
          </a:p>
          <a:p>
            <a:pPr algn="ctr">
              <a:spcBef>
                <a:spcPct val="50000"/>
              </a:spcBef>
            </a:pPr>
            <a:r>
              <a:rPr lang="en-US" b="1">
                <a:latin typeface="Times New Roman" pitchFamily="18" charset="0"/>
              </a:rPr>
              <a:t>Read the introduction on page 154</a:t>
            </a:r>
          </a:p>
        </p:txBody>
      </p:sp>
      <p:sp>
        <p:nvSpPr>
          <p:cNvPr id="9230" name="Text Box 14"/>
          <p:cNvSpPr txBox="1">
            <a:spLocks noChangeArrowheads="1"/>
          </p:cNvSpPr>
          <p:nvPr/>
        </p:nvSpPr>
        <p:spPr bwMode="auto">
          <a:xfrm>
            <a:off x="3581400" y="4800600"/>
            <a:ext cx="5257800" cy="20066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What does the photograph show?</a:t>
            </a:r>
          </a:p>
          <a:p>
            <a:pPr algn="ctr">
              <a:spcBef>
                <a:spcPct val="50000"/>
              </a:spcBef>
            </a:pPr>
            <a:r>
              <a:rPr lang="en-US" sz="1400" b="1">
                <a:latin typeface="Times New Roman" pitchFamily="18" charset="0"/>
              </a:rPr>
              <a:t>What happened – what is the photograph context?</a:t>
            </a:r>
          </a:p>
          <a:p>
            <a:pPr algn="ctr">
              <a:spcBef>
                <a:spcPct val="50000"/>
              </a:spcBef>
            </a:pPr>
            <a:r>
              <a:rPr lang="en-US" sz="1400" b="1">
                <a:latin typeface="Times New Roman" pitchFamily="18" charset="0"/>
              </a:rPr>
              <a:t>Did the event take place in wartime or peacetime?</a:t>
            </a:r>
          </a:p>
          <a:p>
            <a:pPr algn="ctr">
              <a:spcBef>
                <a:spcPct val="50000"/>
              </a:spcBef>
            </a:pPr>
            <a:r>
              <a:rPr lang="en-US" sz="1400" b="1">
                <a:latin typeface="Times New Roman" pitchFamily="18" charset="0"/>
              </a:rPr>
              <a:t>Does the photograph portray or imply an ‘other’?  If so, who or what is it?  How is this ‘otherness’ portrayed</a:t>
            </a:r>
          </a:p>
          <a:p>
            <a:pPr algn="ctr">
              <a:spcBef>
                <a:spcPct val="50000"/>
              </a:spcBef>
            </a:pPr>
            <a:r>
              <a:rPr lang="en-US" sz="1400" b="1">
                <a:latin typeface="Times New Roman" pitchFamily="18" charset="0"/>
              </a:rPr>
              <a:t>How does the photograph make you feel?  Does it make you want to take action?</a:t>
            </a:r>
          </a:p>
        </p:txBody>
      </p:sp>
      <p:sp>
        <p:nvSpPr>
          <p:cNvPr id="9231" name="Text Box 15"/>
          <p:cNvSpPr txBox="1">
            <a:spLocks noChangeArrowheads="1"/>
          </p:cNvSpPr>
          <p:nvPr/>
        </p:nvSpPr>
        <p:spPr bwMode="auto">
          <a:xfrm>
            <a:off x="3581400" y="4038600"/>
            <a:ext cx="22098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226">
                                            <p:txEl>
                                              <p:pRg st="0" end="0"/>
                                            </p:txEl>
                                          </p:spTgt>
                                        </p:tgtEl>
                                        <p:attrNameLst>
                                          <p:attrName>style.visibility</p:attrName>
                                        </p:attrNameLst>
                                      </p:cBhvr>
                                      <p:to>
                                        <p:strVal val="visible"/>
                                      </p:to>
                                    </p:set>
                                    <p:anim to="" calcmode="lin" valueType="num">
                                      <p:cBhvr>
                                        <p:cTn id="7" dur="1" fill="hold"/>
                                        <p:tgtEl>
                                          <p:spTgt spid="922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29"/>
                                        </p:tgtEl>
                                        <p:attrNameLst>
                                          <p:attrName>style.visibility</p:attrName>
                                        </p:attrNameLst>
                                      </p:cBhvr>
                                      <p:to>
                                        <p:strVal val="visible"/>
                                      </p:to>
                                    </p:set>
                                    <p:anim to="" calcmode="lin" valueType="num">
                                      <p:cBhvr>
                                        <p:cTn id="10" dur="1" fill="hold"/>
                                        <p:tgtEl>
                                          <p:spTgt spid="922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7">
                                            <p:txEl>
                                              <p:pRg st="0" end="0"/>
                                            </p:txEl>
                                          </p:spTgt>
                                        </p:tgtEl>
                                        <p:attrNameLst>
                                          <p:attrName>style.visibility</p:attrName>
                                        </p:attrNameLst>
                                      </p:cBhvr>
                                      <p:to>
                                        <p:strVal val="visible"/>
                                      </p:to>
                                    </p:set>
                                    <p:anim to="" calcmode="lin" valueType="num">
                                      <p:cBhvr>
                                        <p:cTn id="13" dur="1" fill="hold"/>
                                        <p:tgtEl>
                                          <p:spTgt spid="922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227">
                                            <p:txEl>
                                              <p:pRg st="1" end="1"/>
                                            </p:txEl>
                                          </p:spTgt>
                                        </p:tgtEl>
                                        <p:attrNameLst>
                                          <p:attrName>style.visibility</p:attrName>
                                        </p:attrNameLst>
                                      </p:cBhvr>
                                      <p:to>
                                        <p:strVal val="visible"/>
                                      </p:to>
                                    </p:set>
                                    <p:anim to="" calcmode="lin" valueType="num">
                                      <p:cBhvr>
                                        <p:cTn id="18" dur="1" fill="hold"/>
                                        <p:tgtEl>
                                          <p:spTgt spid="9227">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9231">
                                            <p:txEl>
                                              <p:pRg st="0" end="0"/>
                                            </p:txEl>
                                          </p:spTgt>
                                        </p:tgtEl>
                                        <p:attrNameLst>
                                          <p:attrName>style.visibility</p:attrName>
                                        </p:attrNameLst>
                                      </p:cBhvr>
                                      <p:to>
                                        <p:strVal val="visible"/>
                                      </p:to>
                                    </p:set>
                                    <p:anim to="" calcmode="lin" valueType="num">
                                      <p:cBhvr>
                                        <p:cTn id="23" dur="1" fill="hold"/>
                                        <p:tgtEl>
                                          <p:spTgt spid="9231">
                                            <p:txEl>
                                              <p:pRg st="0" end="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9221"/>
                                        </p:tgtEl>
                                        <p:attrNameLst>
                                          <p:attrName>style.visibility</p:attrName>
                                        </p:attrNameLst>
                                      </p:cBhvr>
                                      <p:to>
                                        <p:strVal val="visible"/>
                                      </p:to>
                                    </p:set>
                                    <p:anim to="" calcmode="lin" valueType="num">
                                      <p:cBhvr>
                                        <p:cTn id="26" dur="1" fill="hold"/>
                                        <p:tgtEl>
                                          <p:spTgt spid="9221"/>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9230">
                                            <p:txEl>
                                              <p:pRg st="0" end="0"/>
                                            </p:txEl>
                                          </p:spTgt>
                                        </p:tgtEl>
                                        <p:attrNameLst>
                                          <p:attrName>style.visibility</p:attrName>
                                        </p:attrNameLst>
                                      </p:cBhvr>
                                      <p:to>
                                        <p:strVal val="visible"/>
                                      </p:to>
                                    </p:set>
                                    <p:anim to="" calcmode="lin" valueType="num">
                                      <p:cBhvr>
                                        <p:cTn id="31" dur="1" fill="hold"/>
                                        <p:tgtEl>
                                          <p:spTgt spid="9230">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9230">
                                            <p:txEl>
                                              <p:pRg st="1" end="1"/>
                                            </p:txEl>
                                          </p:spTgt>
                                        </p:tgtEl>
                                        <p:attrNameLst>
                                          <p:attrName>style.visibility</p:attrName>
                                        </p:attrNameLst>
                                      </p:cBhvr>
                                      <p:to>
                                        <p:strVal val="visible"/>
                                      </p:to>
                                    </p:set>
                                    <p:anim to="" calcmode="lin" valueType="num">
                                      <p:cBhvr>
                                        <p:cTn id="36" dur="1" fill="hold"/>
                                        <p:tgtEl>
                                          <p:spTgt spid="9230">
                                            <p:txEl>
                                              <p:pRg st="1" end="1"/>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9230">
                                            <p:txEl>
                                              <p:pRg st="2" end="2"/>
                                            </p:txEl>
                                          </p:spTgt>
                                        </p:tgtEl>
                                        <p:attrNameLst>
                                          <p:attrName>style.visibility</p:attrName>
                                        </p:attrNameLst>
                                      </p:cBhvr>
                                      <p:to>
                                        <p:strVal val="visible"/>
                                      </p:to>
                                    </p:set>
                                    <p:anim to="" calcmode="lin" valueType="num">
                                      <p:cBhvr>
                                        <p:cTn id="41" dur="1" fill="hold"/>
                                        <p:tgtEl>
                                          <p:spTgt spid="9230">
                                            <p:txEl>
                                              <p:pRg st="2" end="2"/>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9230">
                                            <p:txEl>
                                              <p:pRg st="3" end="3"/>
                                            </p:txEl>
                                          </p:spTgt>
                                        </p:tgtEl>
                                        <p:attrNameLst>
                                          <p:attrName>style.visibility</p:attrName>
                                        </p:attrNameLst>
                                      </p:cBhvr>
                                      <p:to>
                                        <p:strVal val="visible"/>
                                      </p:to>
                                    </p:set>
                                    <p:anim to="" calcmode="lin" valueType="num">
                                      <p:cBhvr>
                                        <p:cTn id="46" dur="1" fill="hold"/>
                                        <p:tgtEl>
                                          <p:spTgt spid="9230">
                                            <p:txEl>
                                              <p:pRg st="3" end="3"/>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9230">
                                            <p:txEl>
                                              <p:pRg st="4" end="4"/>
                                            </p:txEl>
                                          </p:spTgt>
                                        </p:tgtEl>
                                        <p:attrNameLst>
                                          <p:attrName>style.visibility</p:attrName>
                                        </p:attrNameLst>
                                      </p:cBhvr>
                                      <p:to>
                                        <p:strVal val="visible"/>
                                      </p:to>
                                    </p:set>
                                    <p:anim to="" calcmode="lin" valueType="num">
                                      <p:cBhvr>
                                        <p:cTn id="51" dur="1" fill="hold"/>
                                        <p:tgtEl>
                                          <p:spTgt spid="9230">
                                            <p:txEl>
                                              <p:pRg st="4" end="4"/>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9222"/>
                                        </p:tgtEl>
                                        <p:attrNameLst>
                                          <p:attrName>style.visibility</p:attrName>
                                        </p:attrNameLst>
                                      </p:cBhvr>
                                      <p:to>
                                        <p:strVal val="visible"/>
                                      </p:to>
                                    </p:set>
                                    <p:anim to="" calcmode="lin" valueType="num">
                                      <p:cBhvr>
                                        <p:cTn id="56" dur="1" fill="hold"/>
                                        <p:tgtEl>
                                          <p:spTgt spid="9222"/>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9223"/>
                                        </p:tgtEl>
                                        <p:attrNameLst>
                                          <p:attrName>style.visibility</p:attrName>
                                        </p:attrNameLst>
                                      </p:cBhvr>
                                      <p:to>
                                        <p:strVal val="visible"/>
                                      </p:to>
                                    </p:set>
                                    <p:anim to="" calcmode="lin" valueType="num">
                                      <p:cBhvr>
                                        <p:cTn id="61" dur="1" fill="hold"/>
                                        <p:tgtEl>
                                          <p:spTgt spid="9223"/>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nodeType="clickEffect">
                                  <p:stCondLst>
                                    <p:cond delay="0"/>
                                  </p:stCondLst>
                                  <p:childTnLst>
                                    <p:set>
                                      <p:cBhvr>
                                        <p:cTn id="65" dur="1" fill="hold">
                                          <p:stCondLst>
                                            <p:cond delay="0"/>
                                          </p:stCondLst>
                                        </p:cTn>
                                        <p:tgtEl>
                                          <p:spTgt spid="9225"/>
                                        </p:tgtEl>
                                        <p:attrNameLst>
                                          <p:attrName>style.visibility</p:attrName>
                                        </p:attrNameLst>
                                      </p:cBhvr>
                                      <p:to>
                                        <p:strVal val="visible"/>
                                      </p:to>
                                    </p:set>
                                    <p:anim to="" calcmode="lin" valueType="num">
                                      <p:cBhvr>
                                        <p:cTn id="66" dur="1" fill="hold"/>
                                        <p:tgtEl>
                                          <p:spTgt spid="9225"/>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nodeType="clickEffect">
                                  <p:stCondLst>
                                    <p:cond delay="0"/>
                                  </p:stCondLst>
                                  <p:childTnLst>
                                    <p:set>
                                      <p:cBhvr>
                                        <p:cTn id="70" dur="1" fill="hold">
                                          <p:stCondLst>
                                            <p:cond delay="0"/>
                                          </p:stCondLst>
                                        </p:cTn>
                                        <p:tgtEl>
                                          <p:spTgt spid="9224"/>
                                        </p:tgtEl>
                                        <p:attrNameLst>
                                          <p:attrName>style.visibility</p:attrName>
                                        </p:attrNameLst>
                                      </p:cBhvr>
                                      <p:to>
                                        <p:strVal val="visible"/>
                                      </p:to>
                                    </p:set>
                                    <p:anim to="" calcmode="lin" valueType="num">
                                      <p:cBhvr>
                                        <p:cTn id="71" dur="1" fill="hold"/>
                                        <p:tgtEl>
                                          <p:spTgt spid="92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784_japan_nankingfoto_2010"/>
          <p:cNvPicPr>
            <a:picLocks noChangeAspect="1" noChangeArrowheads="1"/>
          </p:cNvPicPr>
          <p:nvPr/>
        </p:nvPicPr>
        <p:blipFill>
          <a:blip r:embed="rId2" cstate="print">
            <a:lum bright="60000" contrast="-70000"/>
          </a:blip>
          <a:srcRect/>
          <a:stretch>
            <a:fillRect/>
          </a:stretch>
        </p:blipFill>
        <p:spPr bwMode="auto">
          <a:xfrm>
            <a:off x="0" y="0"/>
            <a:ext cx="9144000" cy="6858000"/>
          </a:xfrm>
          <a:prstGeom prst="rect">
            <a:avLst/>
          </a:prstGeom>
          <a:noFill/>
          <a:ln w="9525">
            <a:noFill/>
            <a:miter lim="800000"/>
            <a:headEnd/>
            <a:tailEnd/>
          </a:ln>
        </p:spPr>
      </p:pic>
      <p:sp>
        <p:nvSpPr>
          <p:cNvPr id="10247" name="Text Box 7"/>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The Nanjing Massacre</a:t>
            </a:r>
          </a:p>
        </p:txBody>
      </p:sp>
      <p:sp>
        <p:nvSpPr>
          <p:cNvPr id="10248" name="Text Box 8"/>
          <p:cNvSpPr txBox="1">
            <a:spLocks noChangeArrowheads="1"/>
          </p:cNvSpPr>
          <p:nvPr/>
        </p:nvSpPr>
        <p:spPr bwMode="auto">
          <a:xfrm>
            <a:off x="152400" y="2078038"/>
            <a:ext cx="8991600" cy="32559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rest of page 154, including </a:t>
            </a:r>
            <a:r>
              <a:rPr lang="en-US" b="1" i="1">
                <a:latin typeface="Times New Roman" pitchFamily="18" charset="0"/>
              </a:rPr>
              <a:t>Voices</a:t>
            </a:r>
          </a:p>
          <a:p>
            <a:pPr algn="ctr">
              <a:spcBef>
                <a:spcPct val="50000"/>
              </a:spcBef>
            </a:pPr>
            <a:endParaRPr lang="en-US" b="1" i="1">
              <a:latin typeface="Times New Roman" pitchFamily="18" charset="0"/>
            </a:endParaRPr>
          </a:p>
          <a:p>
            <a:pPr algn="ctr">
              <a:spcBef>
                <a:spcPct val="50000"/>
              </a:spcBef>
            </a:pPr>
            <a:r>
              <a:rPr lang="en-US" b="1" i="1">
                <a:solidFill>
                  <a:schemeClr val="accent2"/>
                </a:solidFill>
                <a:latin typeface="Times New Roman" pitchFamily="18" charset="0"/>
              </a:rPr>
              <a:t>Chinese civilians who died at Nanjing in a six week period:</a:t>
            </a:r>
          </a:p>
          <a:p>
            <a:pPr algn="ctr">
              <a:spcBef>
                <a:spcPct val="50000"/>
              </a:spcBef>
            </a:pPr>
            <a:r>
              <a:rPr lang="en-US" b="1">
                <a:latin typeface="Times New Roman" pitchFamily="18" charset="0"/>
              </a:rPr>
              <a:t>300 000</a:t>
            </a:r>
          </a:p>
          <a:p>
            <a:pPr algn="ctr">
              <a:spcBef>
                <a:spcPct val="50000"/>
              </a:spcBef>
            </a:pPr>
            <a:endParaRPr lang="en-US" b="1">
              <a:latin typeface="Times New Roman" pitchFamily="18" charset="0"/>
            </a:endParaRPr>
          </a:p>
          <a:p>
            <a:pPr algn="ctr">
              <a:spcBef>
                <a:spcPct val="50000"/>
              </a:spcBef>
            </a:pPr>
            <a:r>
              <a:rPr lang="en-US" b="1" i="1">
                <a:solidFill>
                  <a:schemeClr val="accent2"/>
                </a:solidFill>
                <a:latin typeface="Times New Roman" pitchFamily="18" charset="0"/>
              </a:rPr>
              <a:t>Canadian who died during all of World War II:</a:t>
            </a:r>
          </a:p>
          <a:p>
            <a:pPr algn="ctr">
              <a:spcBef>
                <a:spcPct val="50000"/>
              </a:spcBef>
            </a:pPr>
            <a:r>
              <a:rPr lang="en-US" b="1">
                <a:latin typeface="Times New Roman" pitchFamily="18" charset="0"/>
              </a:rPr>
              <a:t>45 000</a:t>
            </a:r>
          </a:p>
          <a:p>
            <a:pPr algn="ctr">
              <a:spcBef>
                <a:spcPct val="50000"/>
              </a:spcBef>
            </a:pP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7">
                                            <p:txEl>
                                              <p:pRg st="0" end="0"/>
                                            </p:txEl>
                                          </p:spTgt>
                                        </p:tgtEl>
                                        <p:attrNameLst>
                                          <p:attrName>style.visibility</p:attrName>
                                        </p:attrNameLst>
                                      </p:cBhvr>
                                      <p:to>
                                        <p:strVal val="visible"/>
                                      </p:to>
                                    </p:set>
                                    <p:anim to="" calcmode="lin" valueType="num">
                                      <p:cBhvr>
                                        <p:cTn id="10" dur="1" fill="hold"/>
                                        <p:tgtEl>
                                          <p:spTgt spid="1024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48">
                                            <p:txEl>
                                              <p:pRg st="0" end="0"/>
                                            </p:txEl>
                                          </p:spTgt>
                                        </p:tgtEl>
                                        <p:attrNameLst>
                                          <p:attrName>style.visibility</p:attrName>
                                        </p:attrNameLst>
                                      </p:cBhvr>
                                      <p:to>
                                        <p:strVal val="visible"/>
                                      </p:to>
                                    </p:set>
                                    <p:anim to="" calcmode="lin" valueType="num">
                                      <p:cBhvr>
                                        <p:cTn id="13" dur="1" fill="hold"/>
                                        <p:tgtEl>
                                          <p:spTgt spid="10248">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0248">
                                            <p:txEl>
                                              <p:pRg st="2" end="2"/>
                                            </p:txEl>
                                          </p:spTgt>
                                        </p:tgtEl>
                                        <p:attrNameLst>
                                          <p:attrName>style.visibility</p:attrName>
                                        </p:attrNameLst>
                                      </p:cBhvr>
                                      <p:to>
                                        <p:strVal val="visible"/>
                                      </p:to>
                                    </p:set>
                                    <p:anim to="" calcmode="lin" valueType="num">
                                      <p:cBhvr>
                                        <p:cTn id="18" dur="1" fill="hold"/>
                                        <p:tgtEl>
                                          <p:spTgt spid="10248">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0248">
                                            <p:txEl>
                                              <p:pRg st="3" end="3"/>
                                            </p:txEl>
                                          </p:spTgt>
                                        </p:tgtEl>
                                        <p:attrNameLst>
                                          <p:attrName>style.visibility</p:attrName>
                                        </p:attrNameLst>
                                      </p:cBhvr>
                                      <p:to>
                                        <p:strVal val="visible"/>
                                      </p:to>
                                    </p:set>
                                    <p:anim to="" calcmode="lin" valueType="num">
                                      <p:cBhvr>
                                        <p:cTn id="23" dur="1" fill="hold"/>
                                        <p:tgtEl>
                                          <p:spTgt spid="10248">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0248">
                                            <p:txEl>
                                              <p:pRg st="5" end="5"/>
                                            </p:txEl>
                                          </p:spTgt>
                                        </p:tgtEl>
                                        <p:attrNameLst>
                                          <p:attrName>style.visibility</p:attrName>
                                        </p:attrNameLst>
                                      </p:cBhvr>
                                      <p:to>
                                        <p:strVal val="visible"/>
                                      </p:to>
                                    </p:set>
                                    <p:anim to="" calcmode="lin" valueType="num">
                                      <p:cBhvr>
                                        <p:cTn id="28" dur="1" fill="hold"/>
                                        <p:tgtEl>
                                          <p:spTgt spid="10248">
                                            <p:txEl>
                                              <p:pRg st="5" end="5"/>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0248">
                                            <p:txEl>
                                              <p:pRg st="6" end="6"/>
                                            </p:txEl>
                                          </p:spTgt>
                                        </p:tgtEl>
                                        <p:attrNameLst>
                                          <p:attrName>style.visibility</p:attrName>
                                        </p:attrNameLst>
                                      </p:cBhvr>
                                      <p:to>
                                        <p:strVal val="visible"/>
                                      </p:to>
                                    </p:set>
                                    <p:anim to="" calcmode="lin" valueType="num">
                                      <p:cBhvr>
                                        <p:cTn id="33" dur="1" fill="hold"/>
                                        <p:tgtEl>
                                          <p:spTgt spid="1024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784_japan_nankingfoto_2010"/>
          <p:cNvPicPr>
            <a:picLocks noChangeAspect="1" noChangeArrowheads="1"/>
          </p:cNvPicPr>
          <p:nvPr/>
        </p:nvPicPr>
        <p:blipFill>
          <a:blip r:embed="rId2" cstate="print">
            <a:lum bright="60000" contrast="-70000"/>
          </a:blip>
          <a:srcRect/>
          <a:stretch>
            <a:fillRect/>
          </a:stretch>
        </p:blipFill>
        <p:spPr bwMode="auto">
          <a:xfrm>
            <a:off x="0" y="0"/>
            <a:ext cx="9144000" cy="6858000"/>
          </a:xfrm>
          <a:prstGeom prst="rect">
            <a:avLst/>
          </a:prstGeom>
          <a:noFill/>
          <a:ln w="9525">
            <a:noFill/>
            <a:miter lim="800000"/>
            <a:headEnd/>
            <a:tailEnd/>
          </a:ln>
        </p:spPr>
      </p:pic>
      <p:pic>
        <p:nvPicPr>
          <p:cNvPr id="6147" name="Picture 3" descr="b0dd_1"/>
          <p:cNvPicPr>
            <a:picLocks noChangeAspect="1" noChangeArrowheads="1"/>
          </p:cNvPicPr>
          <p:nvPr/>
        </p:nvPicPr>
        <p:blipFill>
          <a:blip r:embed="rId3" cstate="print"/>
          <a:srcRect/>
          <a:stretch>
            <a:fillRect/>
          </a:stretch>
        </p:blipFill>
        <p:spPr bwMode="auto">
          <a:xfrm>
            <a:off x="5715000" y="1600200"/>
            <a:ext cx="2895600" cy="3810000"/>
          </a:xfrm>
          <a:prstGeom prst="rect">
            <a:avLst/>
          </a:prstGeom>
          <a:noFill/>
          <a:ln w="9525">
            <a:noFill/>
            <a:miter lim="800000"/>
            <a:headEnd/>
            <a:tailEnd/>
          </a:ln>
        </p:spPr>
      </p:pic>
      <p:sp>
        <p:nvSpPr>
          <p:cNvPr id="6148" name="Text Box 4"/>
          <p:cNvSpPr txBox="1">
            <a:spLocks noChangeArrowheads="1"/>
          </p:cNvSpPr>
          <p:nvPr/>
        </p:nvSpPr>
        <p:spPr bwMode="auto">
          <a:xfrm>
            <a:off x="5943600" y="5486400"/>
            <a:ext cx="2438400" cy="214313"/>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46 Minutes</a:t>
            </a:r>
          </a:p>
        </p:txBody>
      </p:sp>
      <p:sp>
        <p:nvSpPr>
          <p:cNvPr id="6149" name="Text Box 5"/>
          <p:cNvSpPr txBox="1">
            <a:spLocks noChangeArrowheads="1"/>
          </p:cNvSpPr>
          <p:nvPr/>
        </p:nvSpPr>
        <p:spPr bwMode="auto">
          <a:xfrm>
            <a:off x="152400" y="2514600"/>
            <a:ext cx="52578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Personal insight into the 1937 Genocide at Nanking</a:t>
            </a:r>
          </a:p>
        </p:txBody>
      </p:sp>
      <p:sp>
        <p:nvSpPr>
          <p:cNvPr id="6150" name="Text Box 6"/>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Nanking Nightmare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 to="" calcmode="lin" valueType="num">
                                      <p:cBhvr>
                                        <p:cTn id="10" dur="1" fill="hold"/>
                                        <p:tgtEl>
                                          <p:spTgt spid="614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48">
                                            <p:txEl>
                                              <p:pRg st="0" end="0"/>
                                            </p:txEl>
                                          </p:spTgt>
                                        </p:tgtEl>
                                        <p:attrNameLst>
                                          <p:attrName>style.visibility</p:attrName>
                                        </p:attrNameLst>
                                      </p:cBhvr>
                                      <p:to>
                                        <p:strVal val="visible"/>
                                      </p:to>
                                    </p:set>
                                    <p:anim to="" calcmode="lin" valueType="num">
                                      <p:cBhvr>
                                        <p:cTn id="13" dur="1" fill="hold"/>
                                        <p:tgtEl>
                                          <p:spTgt spid="6148">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6149"/>
                                        </p:tgtEl>
                                        <p:attrNameLst>
                                          <p:attrName>style.visibility</p:attrName>
                                        </p:attrNameLst>
                                      </p:cBhvr>
                                      <p:to>
                                        <p:strVal val="visible"/>
                                      </p:to>
                                    </p:set>
                                    <p:anim to="" calcmode="lin" valueType="num">
                                      <p:cBhvr>
                                        <p:cTn id="16" dur="1" fill="hold"/>
                                        <p:tgtEl>
                                          <p:spTgt spid="6149"/>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6150">
                                            <p:txEl>
                                              <p:pRg st="0" end="0"/>
                                            </p:txEl>
                                          </p:spTgt>
                                        </p:tgtEl>
                                        <p:attrNameLst>
                                          <p:attrName>style.visibility</p:attrName>
                                        </p:attrNameLst>
                                      </p:cBhvr>
                                      <p:to>
                                        <p:strVal val="visible"/>
                                      </p:to>
                                    </p:set>
                                    <p:anim to="" calcmode="lin" valueType="num">
                                      <p:cBhvr>
                                        <p:cTn id="19" dur="1" fill="hold"/>
                                        <p:tgtEl>
                                          <p:spTgt spid="615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iroshima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123" name="Text Box 3"/>
          <p:cNvSpPr txBox="1">
            <a:spLocks noChangeArrowheads="1"/>
          </p:cNvSpPr>
          <p:nvPr/>
        </p:nvSpPr>
        <p:spPr bwMode="auto">
          <a:xfrm>
            <a:off x="304800" y="990600"/>
            <a:ext cx="4191000" cy="23383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With a partner, read page 155</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compare the definitions you made with those created by the International Court of Justice</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Note the similarities and differences</a:t>
            </a:r>
          </a:p>
        </p:txBody>
      </p:sp>
      <p:sp>
        <p:nvSpPr>
          <p:cNvPr id="5124" name="Text Box 4"/>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Naming The Crimes</a:t>
            </a:r>
          </a:p>
        </p:txBody>
      </p:sp>
      <p:pic>
        <p:nvPicPr>
          <p:cNvPr id="5125" name="Picture 5" descr="Fig7-03_p161.jpg"/>
          <p:cNvPicPr>
            <a:picLocks noChangeAspect="1" noChangeArrowheads="1"/>
          </p:cNvPicPr>
          <p:nvPr/>
        </p:nvPicPr>
        <p:blipFill>
          <a:blip r:embed="rId3" cstate="print"/>
          <a:srcRect/>
          <a:stretch>
            <a:fillRect/>
          </a:stretch>
        </p:blipFill>
        <p:spPr bwMode="auto">
          <a:xfrm>
            <a:off x="1143000" y="4038600"/>
            <a:ext cx="6553200" cy="2819400"/>
          </a:xfrm>
          <a:prstGeom prst="rect">
            <a:avLst/>
          </a:prstGeom>
          <a:noFill/>
          <a:ln w="9525">
            <a:noFill/>
            <a:miter lim="800000"/>
            <a:headEnd/>
            <a:tailEnd/>
          </a:ln>
        </p:spPr>
      </p:pic>
      <p:sp>
        <p:nvSpPr>
          <p:cNvPr id="5126" name="Text Box 6"/>
          <p:cNvSpPr txBox="1">
            <a:spLocks noChangeArrowheads="1"/>
          </p:cNvSpPr>
          <p:nvPr/>
        </p:nvSpPr>
        <p:spPr bwMode="auto">
          <a:xfrm>
            <a:off x="4648200" y="1143000"/>
            <a:ext cx="4191000" cy="20161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a:t>
            </a:r>
            <a:r>
              <a:rPr lang="en-US" b="1" i="1">
                <a:latin typeface="Times New Roman" pitchFamily="18" charset="0"/>
              </a:rPr>
              <a:t>Voices</a:t>
            </a:r>
            <a:r>
              <a:rPr lang="en-US" b="1">
                <a:latin typeface="Times New Roman" pitchFamily="18" charset="0"/>
              </a:rPr>
              <a:t> (page 155) and the chart below</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Why do you think the thousands of Japanese killed by the atomic bomb were not included in the chart?</a:t>
            </a:r>
          </a:p>
        </p:txBody>
      </p:sp>
      <p:sp>
        <p:nvSpPr>
          <p:cNvPr id="5127" name="Text Box 7"/>
          <p:cNvSpPr txBox="1">
            <a:spLocks noChangeArrowheads="1"/>
          </p:cNvSpPr>
          <p:nvPr/>
        </p:nvSpPr>
        <p:spPr bwMode="auto">
          <a:xfrm>
            <a:off x="1143000" y="3733800"/>
            <a:ext cx="6477000" cy="336550"/>
          </a:xfrm>
          <a:prstGeom prst="rect">
            <a:avLst/>
          </a:prstGeom>
          <a:noFill/>
          <a:ln w="9525">
            <a:noFill/>
            <a:miter lim="800000"/>
            <a:headEnd/>
            <a:tailEnd/>
          </a:ln>
        </p:spPr>
        <p:txBody>
          <a:bodyPr>
            <a:spAutoFit/>
          </a:bodyPr>
          <a:lstStyle/>
          <a:p>
            <a:pPr algn="ctr">
              <a:spcBef>
                <a:spcPct val="50000"/>
              </a:spcBef>
            </a:pPr>
            <a:r>
              <a:rPr lang="en-US" sz="1600" b="1">
                <a:solidFill>
                  <a:schemeClr val="accent2"/>
                </a:solidFill>
                <a:latin typeface="Times New Roman" pitchFamily="18" charset="0"/>
              </a:rPr>
              <a:t>Estimated Victims of Genocide and Mass Murders in the 20</a:t>
            </a:r>
            <a:r>
              <a:rPr lang="en-US" sz="1600" b="1" baseline="30000">
                <a:solidFill>
                  <a:schemeClr val="accent2"/>
                </a:solidFill>
                <a:latin typeface="Times New Roman" pitchFamily="18" charset="0"/>
              </a:rPr>
              <a:t>th</a:t>
            </a:r>
            <a:r>
              <a:rPr lang="en-US" sz="1600" b="1">
                <a:solidFill>
                  <a:schemeClr val="accent2"/>
                </a:solidFill>
                <a:latin typeface="Times New Roman" pitchFamily="18" charset="0"/>
              </a:rPr>
              <a:t> Century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to="" calcmode="lin" valueType="num">
                                      <p:cBhvr>
                                        <p:cTn id="7" dur="1" fill="hold"/>
                                        <p:tgtEl>
                                          <p:spTgt spid="512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3">
                                            <p:txEl>
                                              <p:pRg st="0" end="0"/>
                                            </p:txEl>
                                          </p:spTgt>
                                        </p:tgtEl>
                                        <p:attrNameLst>
                                          <p:attrName>style.visibility</p:attrName>
                                        </p:attrNameLst>
                                      </p:cBhvr>
                                      <p:to>
                                        <p:strVal val="visible"/>
                                      </p:to>
                                    </p:set>
                                    <p:anim to="" calcmode="lin" valueType="num">
                                      <p:cBhvr>
                                        <p:cTn id="10" dur="1" fill="hold"/>
                                        <p:tgtEl>
                                          <p:spTgt spid="5123">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to="" calcmode="lin" valueType="num">
                                      <p:cBhvr>
                                        <p:cTn id="13" dur="1" fill="hold"/>
                                        <p:tgtEl>
                                          <p:spTgt spid="512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23">
                                            <p:txEl>
                                              <p:pRg st="4" end="4"/>
                                            </p:txEl>
                                          </p:spTgt>
                                        </p:tgtEl>
                                        <p:attrNameLst>
                                          <p:attrName>style.visibility</p:attrName>
                                        </p:attrNameLst>
                                      </p:cBhvr>
                                      <p:to>
                                        <p:strVal val="visible"/>
                                      </p:to>
                                    </p:set>
                                    <p:anim to="" calcmode="lin" valueType="num">
                                      <p:cBhvr>
                                        <p:cTn id="16" dur="1" fill="hold"/>
                                        <p:tgtEl>
                                          <p:spTgt spid="5123">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 to="" calcmode="lin" valueType="num">
                                      <p:cBhvr>
                                        <p:cTn id="19" dur="1" fill="hold"/>
                                        <p:tgtEl>
                                          <p:spTgt spid="5122"/>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5126">
                                            <p:txEl>
                                              <p:pRg st="0" end="0"/>
                                            </p:txEl>
                                          </p:spTgt>
                                        </p:tgtEl>
                                        <p:attrNameLst>
                                          <p:attrName>style.visibility</p:attrName>
                                        </p:attrNameLst>
                                      </p:cBhvr>
                                      <p:to>
                                        <p:strVal val="visible"/>
                                      </p:to>
                                    </p:set>
                                    <p:anim to="" calcmode="lin" valueType="num">
                                      <p:cBhvr>
                                        <p:cTn id="24" dur="1" fill="hold"/>
                                        <p:tgtEl>
                                          <p:spTgt spid="5126">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125"/>
                                        </p:tgtEl>
                                        <p:attrNameLst>
                                          <p:attrName>style.visibility</p:attrName>
                                        </p:attrNameLst>
                                      </p:cBhvr>
                                      <p:to>
                                        <p:strVal val="visible"/>
                                      </p:to>
                                    </p:set>
                                    <p:anim to="" calcmode="lin" valueType="num">
                                      <p:cBhvr>
                                        <p:cTn id="27" dur="1" fill="hold"/>
                                        <p:tgtEl>
                                          <p:spTgt spid="5125"/>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5127"/>
                                        </p:tgtEl>
                                        <p:attrNameLst>
                                          <p:attrName>style.visibility</p:attrName>
                                        </p:attrNameLst>
                                      </p:cBhvr>
                                      <p:to>
                                        <p:strVal val="visible"/>
                                      </p:to>
                                    </p:set>
                                    <p:anim to="" calcmode="lin" valueType="num">
                                      <p:cBhvr>
                                        <p:cTn id="30" dur="1" fill="hold"/>
                                        <p:tgtEl>
                                          <p:spTgt spid="5127"/>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5126">
                                            <p:txEl>
                                              <p:pRg st="2" end="2"/>
                                            </p:txEl>
                                          </p:spTgt>
                                        </p:tgtEl>
                                        <p:attrNameLst>
                                          <p:attrName>style.visibility</p:attrName>
                                        </p:attrNameLst>
                                      </p:cBhvr>
                                      <p:to>
                                        <p:strVal val="visible"/>
                                      </p:to>
                                    </p:set>
                                    <p:anim to="" calcmode="lin" valueType="num">
                                      <p:cBhvr>
                                        <p:cTn id="35" dur="1" fill="hold"/>
                                        <p:tgtEl>
                                          <p:spTgt spid="512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locau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2" name="Text Box 4"/>
          <p:cNvSpPr txBox="1">
            <a:spLocks noChangeArrowheads="1"/>
          </p:cNvSpPr>
          <p:nvPr/>
        </p:nvSpPr>
        <p:spPr bwMode="auto">
          <a:xfrm>
            <a:off x="0" y="0"/>
            <a:ext cx="9144000" cy="1190625"/>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From Ultranationalism to Crimes Against Humanity</a:t>
            </a:r>
          </a:p>
        </p:txBody>
      </p:sp>
      <p:sp>
        <p:nvSpPr>
          <p:cNvPr id="7173" name="Text Box 5"/>
          <p:cNvSpPr txBox="1">
            <a:spLocks noChangeArrowheads="1"/>
          </p:cNvSpPr>
          <p:nvPr/>
        </p:nvSpPr>
        <p:spPr bwMode="auto">
          <a:xfrm>
            <a:off x="6096000" y="1371600"/>
            <a:ext cx="3048000" cy="4629150"/>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What does this word mean in context?</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Read </a:t>
            </a:r>
            <a:r>
              <a:rPr lang="en-US" b="1" i="1" dirty="0" smtClean="0">
                <a:latin typeface="Times New Roman" pitchFamily="18" charset="0"/>
              </a:rPr>
              <a:t>Voices </a:t>
            </a:r>
            <a:r>
              <a:rPr lang="en-US" b="1" dirty="0" smtClean="0">
                <a:latin typeface="Times New Roman" pitchFamily="18" charset="0"/>
              </a:rPr>
              <a:t>(Pg. 156)</a:t>
            </a:r>
            <a:endParaRPr lang="en-US" b="1" dirty="0">
              <a:latin typeface="Times New Roman" pitchFamily="18" charset="0"/>
            </a:endParaRPr>
          </a:p>
          <a:p>
            <a:pPr algn="ctr">
              <a:spcBef>
                <a:spcPct val="50000"/>
              </a:spcBef>
            </a:pPr>
            <a:r>
              <a:rPr lang="en-US" b="1" dirty="0">
                <a:latin typeface="Times New Roman" pitchFamily="18" charset="0"/>
              </a:rPr>
              <a:t>What do the two ‘human’ words mean in context?</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Read the opening two paragraphs and identify where ‘human’ occurs</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Respond to Figure 7-7 and read the rest of page </a:t>
            </a:r>
            <a:r>
              <a:rPr lang="en-US" b="1" dirty="0" smtClean="0">
                <a:latin typeface="Times New Roman" pitchFamily="18" charset="0"/>
              </a:rPr>
              <a:t>156</a:t>
            </a:r>
            <a:endParaRPr lang="en-US" b="1" i="1" dirty="0">
              <a:latin typeface="Times New Roman" pitchFamily="18" charset="0"/>
            </a:endParaRPr>
          </a:p>
        </p:txBody>
      </p:sp>
      <p:sp>
        <p:nvSpPr>
          <p:cNvPr id="7174" name="Text Box 6"/>
          <p:cNvSpPr txBox="1">
            <a:spLocks noChangeArrowheads="1"/>
          </p:cNvSpPr>
          <p:nvPr/>
        </p:nvSpPr>
        <p:spPr bwMode="auto">
          <a:xfrm>
            <a:off x="0" y="6248400"/>
            <a:ext cx="91440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When done, complete #2 and #3 of the </a:t>
            </a:r>
            <a:r>
              <a:rPr lang="en-US" b="1" i="1">
                <a:latin typeface="Times New Roman" pitchFamily="18" charset="0"/>
              </a:rPr>
              <a:t>Recall</a:t>
            </a:r>
            <a:r>
              <a:rPr lang="en-US" b="1">
                <a:latin typeface="Times New Roman" pitchFamily="18" charset="0"/>
              </a:rPr>
              <a:t> </a:t>
            </a:r>
            <a:r>
              <a:rPr lang="en-US" b="1" i="1">
                <a:latin typeface="Times New Roman" pitchFamily="18" charset="0"/>
              </a:rPr>
              <a:t>Reflect Respond</a:t>
            </a:r>
          </a:p>
        </p:txBody>
      </p:sp>
      <p:pic>
        <p:nvPicPr>
          <p:cNvPr id="9222" name="Picture 7"/>
          <p:cNvPicPr>
            <a:picLocks noChangeAspect="1" noChangeArrowheads="1"/>
          </p:cNvPicPr>
          <p:nvPr/>
        </p:nvPicPr>
        <p:blipFill>
          <a:blip r:embed="rId3" cstate="print"/>
          <a:srcRect/>
          <a:stretch>
            <a:fillRect/>
          </a:stretch>
        </p:blipFill>
        <p:spPr bwMode="auto">
          <a:xfrm>
            <a:off x="228600" y="1390650"/>
            <a:ext cx="5867400" cy="4552950"/>
          </a:xfrm>
          <a:prstGeom prst="rect">
            <a:avLst/>
          </a:prstGeom>
          <a:noFill/>
          <a:ln w="9525">
            <a:noFill/>
            <a:miter lim="800000"/>
            <a:headEnd/>
            <a:tailEnd/>
          </a:ln>
        </p:spPr>
      </p:pic>
      <p:sp>
        <p:nvSpPr>
          <p:cNvPr id="7176" name="Oval 8"/>
          <p:cNvSpPr>
            <a:spLocks noChangeArrowheads="1"/>
          </p:cNvSpPr>
          <p:nvPr/>
        </p:nvSpPr>
        <p:spPr bwMode="auto">
          <a:xfrm>
            <a:off x="4800600" y="1600200"/>
            <a:ext cx="762000" cy="381000"/>
          </a:xfrm>
          <a:prstGeom prst="ellipse">
            <a:avLst/>
          </a:prstGeom>
          <a:noFill/>
          <a:ln w="9525">
            <a:solidFill>
              <a:schemeClr val="tx1"/>
            </a:solidFill>
            <a:round/>
            <a:headEnd/>
            <a:tailEnd/>
          </a:ln>
        </p:spPr>
        <p:txBody>
          <a:bodyPr wrap="none" anchor="ctr"/>
          <a:lstStyle/>
          <a:p>
            <a:endParaRPr lang="en-CA"/>
          </a:p>
        </p:txBody>
      </p:sp>
      <p:sp>
        <p:nvSpPr>
          <p:cNvPr id="7177" name="Oval 9"/>
          <p:cNvSpPr>
            <a:spLocks noChangeArrowheads="1"/>
          </p:cNvSpPr>
          <p:nvPr/>
        </p:nvSpPr>
        <p:spPr bwMode="auto">
          <a:xfrm>
            <a:off x="381000" y="2057400"/>
            <a:ext cx="1752600" cy="1143000"/>
          </a:xfrm>
          <a:prstGeom prst="ellipse">
            <a:avLst/>
          </a:prstGeom>
          <a:noFill/>
          <a:ln w="9525">
            <a:solidFill>
              <a:schemeClr val="tx1"/>
            </a:solidFill>
            <a:round/>
            <a:headEnd/>
            <a:tailEnd/>
          </a:ln>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to="" calcmode="lin" valueType="num">
                                      <p:cBhvr>
                                        <p:cTn id="7" dur="1" fill="hold"/>
                                        <p:tgtEl>
                                          <p:spTgt spid="7172">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 to="" calcmode="lin" valueType="num">
                                      <p:cBhvr>
                                        <p:cTn id="10" dur="1" fill="hold"/>
                                        <p:tgtEl>
                                          <p:spTgt spid="717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176"/>
                                        </p:tgtEl>
                                        <p:attrNameLst>
                                          <p:attrName>style.visibility</p:attrName>
                                        </p:attrNameLst>
                                      </p:cBhvr>
                                      <p:to>
                                        <p:strVal val="visible"/>
                                      </p:to>
                                    </p:set>
                                    <p:anim to="" calcmode="lin" valueType="num">
                                      <p:cBhvr>
                                        <p:cTn id="13" dur="1" fill="hold"/>
                                        <p:tgtEl>
                                          <p:spTgt spid="717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173">
                                            <p:txEl>
                                              <p:pRg st="0" end="0"/>
                                            </p:txEl>
                                          </p:spTgt>
                                        </p:tgtEl>
                                        <p:attrNameLst>
                                          <p:attrName>style.visibility</p:attrName>
                                        </p:attrNameLst>
                                      </p:cBhvr>
                                      <p:to>
                                        <p:strVal val="visible"/>
                                      </p:to>
                                    </p:set>
                                    <p:anim to="" calcmode="lin" valueType="num">
                                      <p:cBhvr>
                                        <p:cTn id="16" dur="1" fill="hold"/>
                                        <p:tgtEl>
                                          <p:spTgt spid="7173">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7173">
                                            <p:txEl>
                                              <p:pRg st="2" end="2"/>
                                            </p:txEl>
                                          </p:spTgt>
                                        </p:tgtEl>
                                        <p:attrNameLst>
                                          <p:attrName>style.visibility</p:attrName>
                                        </p:attrNameLst>
                                      </p:cBhvr>
                                      <p:to>
                                        <p:strVal val="visible"/>
                                      </p:to>
                                    </p:set>
                                    <p:anim to="" calcmode="lin" valueType="num">
                                      <p:cBhvr>
                                        <p:cTn id="21" dur="1" fill="hold"/>
                                        <p:tgtEl>
                                          <p:spTgt spid="7173">
                                            <p:txEl>
                                              <p:pRg st="2" end="2"/>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7177"/>
                                        </p:tgtEl>
                                        <p:attrNameLst>
                                          <p:attrName>style.visibility</p:attrName>
                                        </p:attrNameLst>
                                      </p:cBhvr>
                                      <p:to>
                                        <p:strVal val="visible"/>
                                      </p:to>
                                    </p:set>
                                    <p:anim to="" calcmode="lin" valueType="num">
                                      <p:cBhvr>
                                        <p:cTn id="24" dur="1" fill="hold"/>
                                        <p:tgtEl>
                                          <p:spTgt spid="7177"/>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7173">
                                            <p:txEl>
                                              <p:pRg st="3" end="3"/>
                                            </p:txEl>
                                          </p:spTgt>
                                        </p:tgtEl>
                                        <p:attrNameLst>
                                          <p:attrName>style.visibility</p:attrName>
                                        </p:attrNameLst>
                                      </p:cBhvr>
                                      <p:to>
                                        <p:strVal val="visible"/>
                                      </p:to>
                                    </p:set>
                                    <p:anim to="" calcmode="lin" valueType="num">
                                      <p:cBhvr>
                                        <p:cTn id="29" dur="1" fill="hold"/>
                                        <p:tgtEl>
                                          <p:spTgt spid="7173">
                                            <p:txEl>
                                              <p:pRg st="3" end="3"/>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7173">
                                            <p:txEl>
                                              <p:pRg st="5" end="5"/>
                                            </p:txEl>
                                          </p:spTgt>
                                        </p:tgtEl>
                                        <p:attrNameLst>
                                          <p:attrName>style.visibility</p:attrName>
                                        </p:attrNameLst>
                                      </p:cBhvr>
                                      <p:to>
                                        <p:strVal val="visible"/>
                                      </p:to>
                                    </p:set>
                                    <p:anim to="" calcmode="lin" valueType="num">
                                      <p:cBhvr>
                                        <p:cTn id="34" dur="1" fill="hold"/>
                                        <p:tgtEl>
                                          <p:spTgt spid="7173">
                                            <p:txEl>
                                              <p:pRg st="5" end="5"/>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7173">
                                            <p:txEl>
                                              <p:pRg st="7" end="7"/>
                                            </p:txEl>
                                          </p:spTgt>
                                        </p:tgtEl>
                                        <p:attrNameLst>
                                          <p:attrName>style.visibility</p:attrName>
                                        </p:attrNameLst>
                                      </p:cBhvr>
                                      <p:to>
                                        <p:strVal val="visible"/>
                                      </p:to>
                                    </p:set>
                                    <p:anim to="" calcmode="lin" valueType="num">
                                      <p:cBhvr>
                                        <p:cTn id="39" dur="1" fill="hold"/>
                                        <p:tgtEl>
                                          <p:spTgt spid="7173">
                                            <p:txEl>
                                              <p:pRg st="7" end="7"/>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7174"/>
                                        </p:tgtEl>
                                        <p:attrNameLst>
                                          <p:attrName>style.visibility</p:attrName>
                                        </p:attrNameLst>
                                      </p:cBhvr>
                                      <p:to>
                                        <p:strVal val="visible"/>
                                      </p:to>
                                    </p:set>
                                    <p:anim to="" calcmode="lin" valueType="num">
                                      <p:cBhvr>
                                        <p:cTn id="44" dur="1" fill="hold"/>
                                        <p:tgtEl>
                                          <p:spTgt spid="71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6" grpId="0" animBg="1"/>
      <p:bldP spid="717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1511</TotalTime>
  <Words>1610</Words>
  <Application>Microsoft Office PowerPoint</Application>
  <PresentationFormat>On-screen Show (4:3)</PresentationFormat>
  <Paragraphs>254</Paragraphs>
  <Slides>27</Slides>
  <Notes>0</Notes>
  <HiddenSlides>0</HiddenSlides>
  <MMClips>5</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Slide 1</vt:lpstr>
      <vt:lpstr>Slide 2</vt:lpstr>
      <vt:lpstr>Slide 3</vt:lpstr>
      <vt:lpstr>Slide 4</vt:lpstr>
      <vt:lpstr>Slide 5</vt:lpstr>
      <vt:lpstr>Slide 6</vt:lpstr>
      <vt:lpstr>Slide 7</vt:lpstr>
      <vt:lpstr>Slide 8</vt:lpstr>
      <vt:lpstr>Slide 9</vt:lpstr>
      <vt:lpstr>And Finally…</vt:lpstr>
      <vt:lpstr>Slide 11</vt:lpstr>
      <vt:lpstr>Slide 12</vt:lpstr>
      <vt:lpstr>Slide 13</vt:lpstr>
      <vt:lpstr>Slide 14</vt:lpstr>
      <vt:lpstr>Slide 15</vt:lpstr>
      <vt:lpstr>Slide 16</vt:lpstr>
      <vt:lpstr>Slide 17</vt:lpstr>
      <vt:lpstr>Slide 18</vt:lpstr>
      <vt:lpstr>Slide 19</vt:lpstr>
      <vt:lpstr>Slide 20</vt:lpstr>
      <vt:lpstr>And Finally…</vt:lpstr>
      <vt:lpstr>Slide 22</vt:lpstr>
      <vt:lpstr>Slide 23</vt:lpstr>
      <vt:lpstr>Slide 24</vt:lpstr>
      <vt:lpstr>Acting For Good in the Face of Evil</vt:lpstr>
      <vt:lpstr>And Finally…</vt:lpstr>
      <vt:lpstr>Skill Builder to Your Challenge Present an Artifact  </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78</cp:revision>
  <dcterms:created xsi:type="dcterms:W3CDTF">2008-11-03T22:59:08Z</dcterms:created>
  <dcterms:modified xsi:type="dcterms:W3CDTF">2010-11-19T22:03:15Z</dcterms:modified>
</cp:coreProperties>
</file>