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59" r:id="rId5"/>
    <p:sldId id="260" r:id="rId6"/>
    <p:sldId id="261" r:id="rId7"/>
    <p:sldId id="273" r:id="rId8"/>
    <p:sldId id="274" r:id="rId9"/>
    <p:sldId id="275"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072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B0322A0B-BAF2-4725-8B9B-5655D77CF0FE}" type="datetimeFigureOut">
              <a:rPr lang="en-US"/>
              <a:pPr>
                <a:defRPr/>
              </a:pPr>
              <a:t>11/19/2010</a:t>
            </a:fld>
            <a:endParaRPr lang="en-US"/>
          </a:p>
        </p:txBody>
      </p:sp>
      <p:sp>
        <p:nvSpPr>
          <p:cNvPr id="3072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072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3AABA4E-2A72-45D2-A3E4-AE0F0B71157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1D1C458B-FB01-43E4-BE30-D1639DFEE7F8}" type="datetimeFigureOut">
              <a:rPr lang="en-US"/>
              <a:pPr>
                <a:defRPr/>
              </a:pPr>
              <a:t>11/19/2010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CDE3A1A-7D1A-4580-A888-1D961B10050F}"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75B3702-826C-43DF-B13C-5D928B60FEAB}" type="datetimeFigureOut">
              <a:rPr lang="en-US"/>
              <a:pPr>
                <a:defRPr/>
              </a:pPr>
              <a:t>11/19/2010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E5672B7-9680-412C-B88E-854AE1F2EA2E}"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F5B8ACB-B256-4FBE-A893-09F1F704CBEF}" type="datetimeFigureOut">
              <a:rPr lang="en-US"/>
              <a:pPr>
                <a:defRPr/>
              </a:pPr>
              <a:t>11/19/2010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A756370-6419-4A92-9C5E-AFFEA3671A35}"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D43AF2-5A05-4AA8-AEB6-478E3BDB060C}" type="datetimeFigureOut">
              <a:rPr lang="en-US"/>
              <a:pPr>
                <a:defRPr/>
              </a:pPr>
              <a:t>11/19/2010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9D03784-9F52-41B0-AA0B-8F3F6704D41B}"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5FF2316-FBE1-45A1-92D1-4EEC6A007F08}" type="datetimeFigureOut">
              <a:rPr lang="en-US"/>
              <a:pPr>
                <a:defRPr/>
              </a:pPr>
              <a:t>11/19/2010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4DD21B5-71FB-4012-A7F0-C168DFA2B513}"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A9C1CB50-CEA0-4988-858D-D970545B2C59}" type="datetimeFigureOut">
              <a:rPr lang="en-US"/>
              <a:pPr>
                <a:defRPr/>
              </a:pPr>
              <a:t>11/19/2010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7D8FF99-17FF-4557-B3F7-73AFC0360691}"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AA8C67B0-4053-40FD-A618-7C3A4D51E44C}" type="datetimeFigureOut">
              <a:rPr lang="en-US"/>
              <a:pPr>
                <a:defRPr/>
              </a:pPr>
              <a:t>11/19/2010</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1F5A99EC-0BA5-43C6-8E7F-0CD92F4C975E}"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B96F72A6-95DD-4BC0-8413-23A706F117FA}" type="datetimeFigureOut">
              <a:rPr lang="en-US"/>
              <a:pPr>
                <a:defRPr/>
              </a:pPr>
              <a:t>11/19/2010</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4CC62526-B807-44DF-965C-76D4066EFEEF}"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C8D05A-6F68-4A53-93AF-82ECA68C97A3}" type="datetimeFigureOut">
              <a:rPr lang="en-US"/>
              <a:pPr>
                <a:defRPr/>
              </a:pPr>
              <a:t>11/19/2010</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018CC312-264D-48D0-932D-E2CA9557EA67}"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414FDD-5C2E-4AC3-9081-255A873B31FE}" type="datetimeFigureOut">
              <a:rPr lang="en-US"/>
              <a:pPr>
                <a:defRPr/>
              </a:pPr>
              <a:t>11/19/2010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DE1F6FD-AE27-48C7-98AB-03704210B7C3}"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67DC07-CFD2-4E60-9C1E-0F2DE0D3B7F2}" type="datetimeFigureOut">
              <a:rPr lang="en-US"/>
              <a:pPr>
                <a:defRPr/>
              </a:pPr>
              <a:t>11/19/2010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12F4A44-85F4-4F08-9574-4BF1A1543BFF}"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127B59-BC02-451F-B94D-596EC7E07791}" type="datetimeFigureOut">
              <a:rPr lang="en-US"/>
              <a:pPr>
                <a:defRPr/>
              </a:pPr>
              <a:t>11/19/2010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45D3F06-65A4-4982-82BC-46F672EAB9E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0/0d/CountriesRecognizingKosovo.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youtube.com/watch?v=mKJSDYvxHzw" TargetMode="External"/><Relationship Id="rId4" Type="http://schemas.openxmlformats.org/officeDocument/2006/relationships/hyperlink" Target="http://www.youtube.com/watch?v=A-WjRID-fa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file:///\\fhs-fs\Staff%20Data\Brendan%20Edwards\Social\Social%2020%20-1\Related%20Issue%20%232\I%20knew%20Pol%20Pot-%2028%20Jan%2008-%20Part%201_WMV%20V9.wmv"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file:///\\fhs-fs\Staff%20Data\Brendan%20Edwards\Social\Social%2020%20-1\Related%20Issue%20%232\I%20knew%20Pol%20Pot-%2028%20Jan%2008-%20Part%202_WMV%20V9.wmv"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http://cache.eb.com/eb/image?id=100416&amp;rendTypeId=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1265" name="Picture 1" descr="Fig08-01.jpg"/>
          <p:cNvPicPr>
            <a:picLocks noChangeAspect="1" noChangeArrowheads="1"/>
          </p:cNvPicPr>
          <p:nvPr/>
        </p:nvPicPr>
        <p:blipFill>
          <a:blip r:embed="rId3" cstate="print"/>
          <a:srcRect/>
          <a:stretch>
            <a:fillRect/>
          </a:stretch>
        </p:blipFill>
        <p:spPr bwMode="auto">
          <a:xfrm>
            <a:off x="571500" y="1287463"/>
            <a:ext cx="3794125" cy="3784600"/>
          </a:xfrm>
          <a:prstGeom prst="rect">
            <a:avLst/>
          </a:prstGeom>
          <a:noFill/>
          <a:ln w="9525">
            <a:noFill/>
            <a:miter lim="800000"/>
            <a:headEnd/>
            <a:tailEnd/>
          </a:ln>
        </p:spPr>
      </p:pic>
      <p:sp>
        <p:nvSpPr>
          <p:cNvPr id="5" name="Title 1"/>
          <p:cNvSpPr>
            <a:spLocks noGrp="1"/>
          </p:cNvSpPr>
          <p:nvPr>
            <p:ph type="ctrTitle"/>
          </p:nvPr>
        </p:nvSpPr>
        <p:spPr>
          <a:xfrm>
            <a:off x="0" y="0"/>
            <a:ext cx="9144000" cy="928688"/>
          </a:xfrm>
        </p:spPr>
        <p:txBody>
          <a:bodyPr/>
          <a:lstStyle/>
          <a:p>
            <a:pPr eaLnBrk="1" hangingPunct="1"/>
            <a:r>
              <a:rPr lang="en-CA" sz="3600" b="1" smtClean="0">
                <a:solidFill>
                  <a:srgbClr val="002060"/>
                </a:solidFill>
                <a:latin typeface="Times New Roman" pitchFamily="18" charset="0"/>
                <a:cs typeface="Times New Roman" pitchFamily="18" charset="0"/>
              </a:rPr>
              <a:t>National Self-Determination</a:t>
            </a:r>
          </a:p>
        </p:txBody>
      </p:sp>
      <p:sp>
        <p:nvSpPr>
          <p:cNvPr id="6" name="TextBox 5"/>
          <p:cNvSpPr txBox="1">
            <a:spLocks noChangeArrowheads="1"/>
          </p:cNvSpPr>
          <p:nvPr/>
        </p:nvSpPr>
        <p:spPr bwMode="auto">
          <a:xfrm>
            <a:off x="142875" y="5357813"/>
            <a:ext cx="4714875" cy="12001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Read the caption to Figure 8-1 on page 172</a:t>
            </a:r>
          </a:p>
          <a:p>
            <a:pPr algn="ctr"/>
            <a:endParaRPr lang="en-CA" b="1">
              <a:latin typeface="Times New Roman" pitchFamily="18" charset="0"/>
              <a:cs typeface="Times New Roman" pitchFamily="18" charset="0"/>
            </a:endParaRPr>
          </a:p>
          <a:p>
            <a:pPr algn="ctr"/>
            <a:r>
              <a:rPr lang="en-CA" b="1">
                <a:solidFill>
                  <a:srgbClr val="002060"/>
                </a:solidFill>
                <a:latin typeface="Times New Roman" pitchFamily="18" charset="0"/>
                <a:cs typeface="Times New Roman" pitchFamily="18" charset="0"/>
              </a:rPr>
              <a:t>How do each of these photographs show examples of national self-determination?</a:t>
            </a:r>
          </a:p>
        </p:txBody>
      </p:sp>
      <p:sp>
        <p:nvSpPr>
          <p:cNvPr id="7" name="Text Box 7"/>
          <p:cNvSpPr txBox="1">
            <a:spLocks noChangeArrowheads="1"/>
          </p:cNvSpPr>
          <p:nvPr/>
        </p:nvSpPr>
        <p:spPr bwMode="auto">
          <a:xfrm>
            <a:off x="4572000" y="2143125"/>
            <a:ext cx="4429125" cy="20320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Find a partner read page 173 and work through the questions</a:t>
            </a:r>
          </a:p>
          <a:p>
            <a:pPr algn="ctr">
              <a:spcBef>
                <a:spcPct val="50000"/>
              </a:spcBef>
            </a:pPr>
            <a:r>
              <a:rPr lang="en-US" b="1">
                <a:latin typeface="Times New Roman" pitchFamily="18" charset="0"/>
              </a:rPr>
              <a:t>and</a:t>
            </a:r>
          </a:p>
          <a:p>
            <a:pPr algn="ctr">
              <a:spcBef>
                <a:spcPct val="50000"/>
              </a:spcBef>
            </a:pPr>
            <a:r>
              <a:rPr lang="en-US" b="1">
                <a:latin typeface="Times New Roman" pitchFamily="18" charset="0"/>
              </a:rPr>
              <a:t>Review both of the </a:t>
            </a:r>
            <a:r>
              <a:rPr lang="en-US" b="1" i="1">
                <a:latin typeface="Times New Roman" pitchFamily="18" charset="0"/>
              </a:rPr>
              <a:t>Key Terms </a:t>
            </a:r>
            <a:r>
              <a:rPr lang="en-US" b="1">
                <a:latin typeface="Times New Roman" pitchFamily="18" charset="0"/>
              </a:rPr>
              <a:t>by writing out a guess of what you think each of them means</a:t>
            </a:r>
            <a:endParaRPr lang="en-US" b="1"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5"/>
                                        </p:tgtEl>
                                        <p:attrNameLst>
                                          <p:attrName>style.visibility</p:attrName>
                                        </p:attrNameLst>
                                      </p:cBhvr>
                                      <p:to>
                                        <p:strVal val="visible"/>
                                      </p:to>
                                    </p:set>
                                    <p:anim to="" calcmode="lin" valueType="num">
                                      <p:cBhvr>
                                        <p:cTn id="7" dur="1" fill="hold"/>
                                        <p:tgtEl>
                                          <p:spTgt spid="1126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to="" calcmode="lin" valueType="num">
                                      <p:cBhvr>
                                        <p:cTn id="13" dur="1" fill="hold"/>
                                        <p:tgtEl>
                                          <p:spTgt spid="6">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to="" calcmode="lin" valueType="num">
                                      <p:cBhvr>
                                        <p:cTn id="16" dur="1" fill="hold"/>
                                        <p:tgtEl>
                                          <p:spTgt spid="6">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1267"/>
                                        </p:tgtEl>
                                        <p:attrNameLst>
                                          <p:attrName>style.visibility</p:attrName>
                                        </p:attrNameLst>
                                      </p:cBhvr>
                                      <p:to>
                                        <p:strVal val="visible"/>
                                      </p:to>
                                    </p:set>
                                    <p:anim to="" calcmode="lin" valueType="num">
                                      <p:cBhvr>
                                        <p:cTn id="19" dur="1" fill="hold"/>
                                        <p:tgtEl>
                                          <p:spTgt spid="11267"/>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to="" calcmode="lin" valueType="num">
                                      <p:cBhvr>
                                        <p:cTn id="24" dur="1" fill="hold"/>
                                        <p:tgtEl>
                                          <p:spTgt spid="7">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to="" calcmode="lin" valueType="num">
                                      <p:cBhvr>
                                        <p:cTn id="27" dur="1" fill="hold"/>
                                        <p:tgtEl>
                                          <p:spTgt spid="7">
                                            <p:txEl>
                                              <p:pRg st="1" end="1"/>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to="" calcmode="lin" valueType="num">
                                      <p:cBhvr>
                                        <p:cTn id="30" dur="1" fill="hold"/>
                                        <p:tgtEl>
                                          <p:spTgt spid="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4" descr="http://www.websitesrcg.com/border/maps/indochina-1942.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2071688" y="1000125"/>
            <a:ext cx="6929437" cy="5857875"/>
          </a:xfrm>
          <a:prstGeom prst="rect">
            <a:avLst/>
          </a:prstGeom>
          <a:noFill/>
          <a:ln w="9525">
            <a:noFill/>
            <a:miter lim="800000"/>
            <a:headEnd/>
            <a:tailEnd/>
          </a:ln>
        </p:spPr>
      </p:pic>
      <p:sp>
        <p:nvSpPr>
          <p:cNvPr id="5" name="Title 1"/>
          <p:cNvSpPr txBox="1">
            <a:spLocks/>
          </p:cNvSpPr>
          <p:nvPr/>
        </p:nvSpPr>
        <p:spPr>
          <a:xfrm>
            <a:off x="0" y="0"/>
            <a:ext cx="9144000" cy="1000125"/>
          </a:xfrm>
          <a:prstGeom prst="rect">
            <a:avLst/>
          </a:prstGeom>
        </p:spPr>
        <p:txBody>
          <a:bodyPr anchor="ctr">
            <a:normAutofit/>
          </a:bodyPr>
          <a:lstStyle/>
          <a:p>
            <a:pPr algn="ctr" fontAlgn="auto">
              <a:spcAft>
                <a:spcPts val="0"/>
              </a:spcAft>
              <a:defRPr/>
            </a:pPr>
            <a:r>
              <a:rPr lang="en-CA" sz="3600" b="1" dirty="0">
                <a:solidFill>
                  <a:srgbClr val="002060"/>
                </a:solidFill>
                <a:latin typeface="Times New Roman" pitchFamily="18" charset="0"/>
                <a:ea typeface="+mj-ea"/>
                <a:cs typeface="Times New Roman" pitchFamily="18" charset="0"/>
              </a:rPr>
              <a:t>Some Effects of Pursuing Self-Determination</a:t>
            </a:r>
          </a:p>
        </p:txBody>
      </p:sp>
      <p:sp>
        <p:nvSpPr>
          <p:cNvPr id="7" name="TextBox 6"/>
          <p:cNvSpPr txBox="1">
            <a:spLocks noChangeArrowheads="1"/>
          </p:cNvSpPr>
          <p:nvPr/>
        </p:nvSpPr>
        <p:spPr bwMode="auto">
          <a:xfrm>
            <a:off x="142875" y="1643063"/>
            <a:ext cx="1857375" cy="2586037"/>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Every National Interest has an Effect…</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Using the handout, complete the final two columns </a:t>
            </a:r>
          </a:p>
        </p:txBody>
      </p:sp>
      <p:sp>
        <p:nvSpPr>
          <p:cNvPr id="8" name="TextBox 7"/>
          <p:cNvSpPr txBox="1">
            <a:spLocks noChangeArrowheads="1"/>
          </p:cNvSpPr>
          <p:nvPr/>
        </p:nvSpPr>
        <p:spPr bwMode="auto">
          <a:xfrm>
            <a:off x="142875" y="4429125"/>
            <a:ext cx="1857375" cy="915988"/>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We’ll do the first row together on Vietnam</a:t>
            </a:r>
          </a:p>
        </p:txBody>
      </p:sp>
      <p:sp>
        <p:nvSpPr>
          <p:cNvPr id="9" name="TextBox 8"/>
          <p:cNvSpPr txBox="1">
            <a:spLocks noChangeArrowheads="1"/>
          </p:cNvSpPr>
          <p:nvPr/>
        </p:nvSpPr>
        <p:spPr bwMode="auto">
          <a:xfrm>
            <a:off x="3643313" y="1487488"/>
            <a:ext cx="3000375" cy="708025"/>
          </a:xfrm>
          <a:prstGeom prst="rect">
            <a:avLst/>
          </a:prstGeom>
          <a:solidFill>
            <a:schemeClr val="bg1"/>
          </a:solidFill>
          <a:ln w="9525">
            <a:noFill/>
            <a:miter lim="800000"/>
            <a:headEnd/>
            <a:tailEnd/>
          </a:ln>
        </p:spPr>
        <p:txBody>
          <a:bodyPr>
            <a:spAutoFit/>
          </a:bodyPr>
          <a:lstStyle/>
          <a:p>
            <a:r>
              <a:rPr lang="en-CA" sz="1000" b="1">
                <a:latin typeface="Times New Roman" pitchFamily="18" charset="0"/>
                <a:cs typeface="Times New Roman" pitchFamily="18" charset="0"/>
              </a:rPr>
              <a:t>*Japan invaded Indochina during World War II</a:t>
            </a:r>
          </a:p>
          <a:p>
            <a:r>
              <a:rPr lang="en-CA" sz="1000" b="1">
                <a:latin typeface="Times New Roman" pitchFamily="18" charset="0"/>
                <a:cs typeface="Times New Roman" pitchFamily="18" charset="0"/>
              </a:rPr>
              <a:t>*France wanted to keep Vietnam  under its control</a:t>
            </a:r>
          </a:p>
          <a:p>
            <a:r>
              <a:rPr lang="en-CA" sz="1000" b="1">
                <a:latin typeface="Times New Roman" pitchFamily="18" charset="0"/>
                <a:cs typeface="Times New Roman" pitchFamily="18" charset="0"/>
              </a:rPr>
              <a:t>*The Viet Minh wanted independence</a:t>
            </a:r>
          </a:p>
          <a:p>
            <a:r>
              <a:rPr lang="en-CA" sz="1000" b="1">
                <a:latin typeface="Times New Roman" pitchFamily="18" charset="0"/>
                <a:cs typeface="Times New Roman" pitchFamily="18" charset="0"/>
              </a:rPr>
              <a:t>*The United States wanted to contain communism</a:t>
            </a:r>
          </a:p>
        </p:txBody>
      </p:sp>
      <p:sp>
        <p:nvSpPr>
          <p:cNvPr id="10" name="TextBox 9"/>
          <p:cNvSpPr txBox="1">
            <a:spLocks noChangeArrowheads="1"/>
          </p:cNvSpPr>
          <p:nvPr/>
        </p:nvSpPr>
        <p:spPr bwMode="auto">
          <a:xfrm>
            <a:off x="6786563" y="1500188"/>
            <a:ext cx="2143125" cy="784225"/>
          </a:xfrm>
          <a:prstGeom prst="rect">
            <a:avLst/>
          </a:prstGeom>
          <a:solidFill>
            <a:schemeClr val="bg1"/>
          </a:solidFill>
          <a:ln w="9525">
            <a:noFill/>
            <a:miter lim="800000"/>
            <a:headEnd/>
            <a:tailEnd/>
          </a:ln>
        </p:spPr>
        <p:txBody>
          <a:bodyPr>
            <a:spAutoFit/>
          </a:bodyPr>
          <a:lstStyle/>
          <a:p>
            <a:r>
              <a:rPr lang="en-CA" sz="900" b="1">
                <a:latin typeface="Times New Roman" pitchFamily="18" charset="0"/>
                <a:cs typeface="Times New Roman" pitchFamily="18" charset="0"/>
              </a:rPr>
              <a:t>*Vietnam was divided into two parts</a:t>
            </a:r>
          </a:p>
          <a:p>
            <a:r>
              <a:rPr lang="en-CA" sz="900" b="1">
                <a:latin typeface="Times New Roman" pitchFamily="18" charset="0"/>
                <a:cs typeface="Times New Roman" pitchFamily="18" charset="0"/>
              </a:rPr>
              <a:t>*War raged between North Vietnam,</a:t>
            </a:r>
          </a:p>
          <a:p>
            <a:r>
              <a:rPr lang="en-CA" sz="900" b="1">
                <a:latin typeface="Times New Roman" pitchFamily="18" charset="0"/>
                <a:cs typeface="Times New Roman" pitchFamily="18" charset="0"/>
              </a:rPr>
              <a:t>   supported by China and the Soviet</a:t>
            </a:r>
          </a:p>
          <a:p>
            <a:r>
              <a:rPr lang="en-CA" sz="900" b="1">
                <a:latin typeface="Times New Roman" pitchFamily="18" charset="0"/>
                <a:cs typeface="Times New Roman" pitchFamily="18" charset="0"/>
              </a:rPr>
              <a:t>   Union, and South Vietnam,     </a:t>
            </a:r>
          </a:p>
          <a:p>
            <a:r>
              <a:rPr lang="en-CA" sz="900" b="1">
                <a:latin typeface="Times New Roman" pitchFamily="18" charset="0"/>
                <a:cs typeface="Times New Roman" pitchFamily="18" charset="0"/>
              </a:rPr>
              <a:t>    supported by the U.S.</a:t>
            </a:r>
          </a:p>
        </p:txBody>
      </p:sp>
      <p:sp>
        <p:nvSpPr>
          <p:cNvPr id="11" name="TextBox 10"/>
          <p:cNvSpPr txBox="1">
            <a:spLocks noChangeArrowheads="1"/>
          </p:cNvSpPr>
          <p:nvPr/>
        </p:nvSpPr>
        <p:spPr bwMode="auto">
          <a:xfrm>
            <a:off x="3643313" y="2363788"/>
            <a:ext cx="3000375" cy="708025"/>
          </a:xfrm>
          <a:prstGeom prst="rect">
            <a:avLst/>
          </a:prstGeom>
          <a:solidFill>
            <a:schemeClr val="bg1"/>
          </a:solidFill>
          <a:ln w="9525">
            <a:noFill/>
            <a:miter lim="800000"/>
            <a:headEnd/>
            <a:tailEnd/>
          </a:ln>
        </p:spPr>
        <p:txBody>
          <a:bodyPr>
            <a:spAutoFit/>
          </a:bodyPr>
          <a:lstStyle/>
          <a:p>
            <a:r>
              <a:rPr lang="en-CA" sz="1000" b="1">
                <a:latin typeface="Times New Roman" pitchFamily="18" charset="0"/>
                <a:cs typeface="Times New Roman" pitchFamily="18" charset="0"/>
              </a:rPr>
              <a:t>*UN-appointed judges want the tribunal to try   </a:t>
            </a:r>
          </a:p>
          <a:p>
            <a:r>
              <a:rPr lang="en-CA" sz="1000" b="1">
                <a:latin typeface="Times New Roman" pitchFamily="18" charset="0"/>
                <a:cs typeface="Times New Roman" pitchFamily="18" charset="0"/>
              </a:rPr>
              <a:t>  former Khmer Rouge officials under international   </a:t>
            </a:r>
          </a:p>
          <a:p>
            <a:r>
              <a:rPr lang="en-CA" sz="1000" b="1">
                <a:latin typeface="Times New Roman" pitchFamily="18" charset="0"/>
                <a:cs typeface="Times New Roman" pitchFamily="18" charset="0"/>
              </a:rPr>
              <a:t>  law</a:t>
            </a:r>
          </a:p>
          <a:p>
            <a:r>
              <a:rPr lang="en-CA" sz="1000" b="1">
                <a:latin typeface="Times New Roman" pitchFamily="18" charset="0"/>
                <a:cs typeface="Times New Roman" pitchFamily="18" charset="0"/>
              </a:rPr>
              <a:t>*Cambodians want to follow Cambodian justice</a:t>
            </a:r>
          </a:p>
        </p:txBody>
      </p:sp>
      <p:sp>
        <p:nvSpPr>
          <p:cNvPr id="12" name="TextBox 11"/>
          <p:cNvSpPr txBox="1">
            <a:spLocks noChangeArrowheads="1"/>
          </p:cNvSpPr>
          <p:nvPr/>
        </p:nvSpPr>
        <p:spPr bwMode="auto">
          <a:xfrm>
            <a:off x="6786563" y="2571750"/>
            <a:ext cx="2143125" cy="230188"/>
          </a:xfrm>
          <a:prstGeom prst="rect">
            <a:avLst/>
          </a:prstGeom>
          <a:solidFill>
            <a:schemeClr val="bg1"/>
          </a:solidFill>
          <a:ln w="9525">
            <a:noFill/>
            <a:miter lim="800000"/>
            <a:headEnd/>
            <a:tailEnd/>
          </a:ln>
        </p:spPr>
        <p:txBody>
          <a:bodyPr>
            <a:spAutoFit/>
          </a:bodyPr>
          <a:lstStyle/>
          <a:p>
            <a:r>
              <a:rPr lang="en-CA" sz="900" b="1">
                <a:latin typeface="Times New Roman" pitchFamily="18" charset="0"/>
                <a:cs typeface="Times New Roman" pitchFamily="18" charset="0"/>
              </a:rPr>
              <a:t>*Justice has been delayed indefinitely</a:t>
            </a:r>
          </a:p>
        </p:txBody>
      </p:sp>
      <p:sp>
        <p:nvSpPr>
          <p:cNvPr id="13" name="TextBox 12"/>
          <p:cNvSpPr txBox="1">
            <a:spLocks noChangeArrowheads="1"/>
          </p:cNvSpPr>
          <p:nvPr/>
        </p:nvSpPr>
        <p:spPr bwMode="auto">
          <a:xfrm>
            <a:off x="3643313" y="3286125"/>
            <a:ext cx="3000375" cy="461963"/>
          </a:xfrm>
          <a:prstGeom prst="rect">
            <a:avLst/>
          </a:prstGeom>
          <a:solidFill>
            <a:schemeClr val="bg1"/>
          </a:solidFill>
          <a:ln w="9525">
            <a:noFill/>
            <a:miter lim="800000"/>
            <a:headEnd/>
            <a:tailEnd/>
          </a:ln>
        </p:spPr>
        <p:txBody>
          <a:bodyPr>
            <a:spAutoFit/>
          </a:bodyPr>
          <a:lstStyle/>
          <a:p>
            <a:r>
              <a:rPr lang="en-CA" sz="1200" b="1">
                <a:latin typeface="Times New Roman" pitchFamily="18" charset="0"/>
                <a:cs typeface="Times New Roman" pitchFamily="18" charset="0"/>
              </a:rPr>
              <a:t>* British wanted to keep India as a colony</a:t>
            </a:r>
          </a:p>
          <a:p>
            <a:r>
              <a:rPr lang="en-CA" sz="1200" b="1">
                <a:latin typeface="Times New Roman" pitchFamily="18" charset="0"/>
                <a:cs typeface="Times New Roman" pitchFamily="18" charset="0"/>
              </a:rPr>
              <a:t>* India wanted independence</a:t>
            </a:r>
          </a:p>
        </p:txBody>
      </p:sp>
      <p:sp>
        <p:nvSpPr>
          <p:cNvPr id="14" name="TextBox 13"/>
          <p:cNvSpPr txBox="1">
            <a:spLocks noChangeArrowheads="1"/>
          </p:cNvSpPr>
          <p:nvPr/>
        </p:nvSpPr>
        <p:spPr bwMode="auto">
          <a:xfrm>
            <a:off x="6786563" y="3286125"/>
            <a:ext cx="2143125" cy="554038"/>
          </a:xfrm>
          <a:prstGeom prst="rect">
            <a:avLst/>
          </a:prstGeom>
          <a:solidFill>
            <a:schemeClr val="bg1"/>
          </a:solidFill>
          <a:ln w="9525">
            <a:noFill/>
            <a:miter lim="800000"/>
            <a:headEnd/>
            <a:tailEnd/>
          </a:ln>
        </p:spPr>
        <p:txBody>
          <a:bodyPr>
            <a:spAutoFit/>
          </a:bodyPr>
          <a:lstStyle/>
          <a:p>
            <a:r>
              <a:rPr lang="en-CA" sz="1000" b="1">
                <a:latin typeface="Times New Roman" pitchFamily="18" charset="0"/>
                <a:cs typeface="Times New Roman" pitchFamily="18" charset="0"/>
              </a:rPr>
              <a:t>*Mohandas Ghandi’s campaign of</a:t>
            </a:r>
          </a:p>
          <a:p>
            <a:r>
              <a:rPr lang="en-CA" sz="1000" b="1">
                <a:latin typeface="Times New Roman" pitchFamily="18" charset="0"/>
                <a:cs typeface="Times New Roman" pitchFamily="18" charset="0"/>
              </a:rPr>
              <a:t>   non-violence to end British rule</a:t>
            </a:r>
          </a:p>
          <a:p>
            <a:r>
              <a:rPr lang="en-CA" sz="1000" b="1">
                <a:latin typeface="Times New Roman" pitchFamily="18" charset="0"/>
                <a:cs typeface="Times New Roman" pitchFamily="18" charset="0"/>
              </a:rPr>
              <a:t>* Independence achieved in 1947</a:t>
            </a:r>
          </a:p>
        </p:txBody>
      </p:sp>
      <p:sp>
        <p:nvSpPr>
          <p:cNvPr id="11277" name="Rectangle 14"/>
          <p:cNvSpPr>
            <a:spLocks noChangeArrowheads="1"/>
          </p:cNvSpPr>
          <p:nvPr/>
        </p:nvSpPr>
        <p:spPr bwMode="auto">
          <a:xfrm>
            <a:off x="2714625" y="4786313"/>
            <a:ext cx="4572000" cy="369887"/>
          </a:xfrm>
          <a:prstGeom prst="rect">
            <a:avLst/>
          </a:prstGeom>
          <a:noFill/>
          <a:ln w="9525">
            <a:noFill/>
            <a:miter lim="800000"/>
            <a:headEnd/>
            <a:tailEnd/>
          </a:ln>
        </p:spPr>
        <p:txBody>
          <a:bodyPr>
            <a:spAutoFit/>
          </a:bodyPr>
          <a:lstStyle/>
          <a:p>
            <a:endParaRPr lang="en-CA">
              <a:latin typeface="Calibri" pitchFamily="34" charset="0"/>
            </a:endParaRPr>
          </a:p>
        </p:txBody>
      </p:sp>
      <p:sp>
        <p:nvSpPr>
          <p:cNvPr id="16" name="TextBox 15"/>
          <p:cNvSpPr txBox="1">
            <a:spLocks noChangeArrowheads="1"/>
          </p:cNvSpPr>
          <p:nvPr/>
        </p:nvSpPr>
        <p:spPr bwMode="auto">
          <a:xfrm>
            <a:off x="3643313" y="4181475"/>
            <a:ext cx="3000375" cy="831850"/>
          </a:xfrm>
          <a:prstGeom prst="rect">
            <a:avLst/>
          </a:prstGeom>
          <a:solidFill>
            <a:schemeClr val="bg1"/>
          </a:solidFill>
          <a:ln w="9525">
            <a:noFill/>
            <a:miter lim="800000"/>
            <a:headEnd/>
            <a:tailEnd/>
          </a:ln>
        </p:spPr>
        <p:txBody>
          <a:bodyPr>
            <a:spAutoFit/>
          </a:bodyPr>
          <a:lstStyle/>
          <a:p>
            <a:r>
              <a:rPr lang="en-CA" sz="1200" b="1">
                <a:latin typeface="Times New Roman" pitchFamily="18" charset="0"/>
                <a:cs typeface="Times New Roman" pitchFamily="18" charset="0"/>
              </a:rPr>
              <a:t>* Mohandas Gandhi wanted Muslims and   </a:t>
            </a:r>
          </a:p>
          <a:p>
            <a:r>
              <a:rPr lang="en-CA" sz="1200" b="1">
                <a:latin typeface="Times New Roman" pitchFamily="18" charset="0"/>
                <a:cs typeface="Times New Roman" pitchFamily="18" charset="0"/>
              </a:rPr>
              <a:t>   Hindus to live together in one country</a:t>
            </a:r>
          </a:p>
          <a:p>
            <a:r>
              <a:rPr lang="en-CA" sz="1200" b="1">
                <a:latin typeface="Times New Roman" pitchFamily="18" charset="0"/>
                <a:cs typeface="Times New Roman" pitchFamily="18" charset="0"/>
              </a:rPr>
              <a:t>* Muhammad Ali Jinnah wanted Muslims  </a:t>
            </a:r>
          </a:p>
          <a:p>
            <a:r>
              <a:rPr lang="en-CA" sz="1200" b="1">
                <a:latin typeface="Times New Roman" pitchFamily="18" charset="0"/>
                <a:cs typeface="Times New Roman" pitchFamily="18" charset="0"/>
              </a:rPr>
              <a:t>   to have their own country</a:t>
            </a:r>
          </a:p>
        </p:txBody>
      </p:sp>
      <p:sp>
        <p:nvSpPr>
          <p:cNvPr id="17" name="TextBox 16"/>
          <p:cNvSpPr txBox="1">
            <a:spLocks noChangeArrowheads="1"/>
          </p:cNvSpPr>
          <p:nvPr/>
        </p:nvSpPr>
        <p:spPr bwMode="auto">
          <a:xfrm>
            <a:off x="3643313" y="5072063"/>
            <a:ext cx="3000375" cy="584200"/>
          </a:xfrm>
          <a:prstGeom prst="rect">
            <a:avLst/>
          </a:prstGeom>
          <a:solidFill>
            <a:schemeClr val="bg1"/>
          </a:solidFill>
          <a:ln w="9525">
            <a:noFill/>
            <a:miter lim="800000"/>
            <a:headEnd/>
            <a:tailEnd/>
          </a:ln>
        </p:spPr>
        <p:txBody>
          <a:bodyPr>
            <a:spAutoFit/>
          </a:bodyPr>
          <a:lstStyle/>
          <a:p>
            <a:r>
              <a:rPr lang="en-CA" sz="1600" b="1">
                <a:latin typeface="Times New Roman" pitchFamily="18" charset="0"/>
                <a:cs typeface="Times New Roman" pitchFamily="18" charset="0"/>
              </a:rPr>
              <a:t>* India wanted the region</a:t>
            </a:r>
          </a:p>
          <a:p>
            <a:r>
              <a:rPr lang="en-CA" sz="1600" b="1">
                <a:latin typeface="Times New Roman" pitchFamily="18" charset="0"/>
                <a:cs typeface="Times New Roman" pitchFamily="18" charset="0"/>
              </a:rPr>
              <a:t>* Pakistan wanted the region</a:t>
            </a:r>
          </a:p>
        </p:txBody>
      </p:sp>
      <p:sp>
        <p:nvSpPr>
          <p:cNvPr id="18" name="TextBox 17"/>
          <p:cNvSpPr txBox="1">
            <a:spLocks noChangeArrowheads="1"/>
          </p:cNvSpPr>
          <p:nvPr/>
        </p:nvSpPr>
        <p:spPr bwMode="auto">
          <a:xfrm>
            <a:off x="3643313" y="5929313"/>
            <a:ext cx="3000375" cy="738187"/>
          </a:xfrm>
          <a:prstGeom prst="rect">
            <a:avLst/>
          </a:prstGeom>
          <a:solidFill>
            <a:schemeClr val="bg1"/>
          </a:solidFill>
          <a:ln w="9525">
            <a:noFill/>
            <a:miter lim="800000"/>
            <a:headEnd/>
            <a:tailEnd/>
          </a:ln>
        </p:spPr>
        <p:txBody>
          <a:bodyPr>
            <a:spAutoFit/>
          </a:bodyPr>
          <a:lstStyle/>
          <a:p>
            <a:r>
              <a:rPr lang="en-CA" sz="1400" b="1">
                <a:latin typeface="Times New Roman" pitchFamily="18" charset="0"/>
                <a:cs typeface="Times New Roman" pitchFamily="18" charset="0"/>
              </a:rPr>
              <a:t>* Tibet wanted to stay independent</a:t>
            </a:r>
          </a:p>
          <a:p>
            <a:r>
              <a:rPr lang="en-CA" sz="1400" b="1">
                <a:latin typeface="Times New Roman" pitchFamily="18" charset="0"/>
                <a:cs typeface="Times New Roman" pitchFamily="18" charset="0"/>
              </a:rPr>
              <a:t>* China wanted Tibet to be part of </a:t>
            </a:r>
          </a:p>
          <a:p>
            <a:r>
              <a:rPr lang="en-CA" sz="1400" b="1">
                <a:latin typeface="Times New Roman" pitchFamily="18" charset="0"/>
                <a:cs typeface="Times New Roman" pitchFamily="18" charset="0"/>
              </a:rPr>
              <a:t>   China</a:t>
            </a:r>
          </a:p>
        </p:txBody>
      </p:sp>
      <p:sp>
        <p:nvSpPr>
          <p:cNvPr id="19" name="TextBox 18"/>
          <p:cNvSpPr txBox="1">
            <a:spLocks noChangeArrowheads="1"/>
          </p:cNvSpPr>
          <p:nvPr/>
        </p:nvSpPr>
        <p:spPr bwMode="auto">
          <a:xfrm>
            <a:off x="6786563" y="4143375"/>
            <a:ext cx="2143125" cy="784225"/>
          </a:xfrm>
          <a:prstGeom prst="rect">
            <a:avLst/>
          </a:prstGeom>
          <a:solidFill>
            <a:schemeClr val="bg1"/>
          </a:solidFill>
          <a:ln w="9525">
            <a:noFill/>
            <a:miter lim="800000"/>
            <a:headEnd/>
            <a:tailEnd/>
          </a:ln>
        </p:spPr>
        <p:txBody>
          <a:bodyPr>
            <a:spAutoFit/>
          </a:bodyPr>
          <a:lstStyle/>
          <a:p>
            <a:r>
              <a:rPr lang="en-CA" sz="900" b="1">
                <a:latin typeface="Times New Roman" pitchFamily="18" charset="0"/>
                <a:cs typeface="Times New Roman" pitchFamily="18" charset="0"/>
              </a:rPr>
              <a:t>* India was divided into India and   </a:t>
            </a:r>
          </a:p>
          <a:p>
            <a:r>
              <a:rPr lang="en-CA" sz="900" b="1">
                <a:latin typeface="Times New Roman" pitchFamily="18" charset="0"/>
                <a:cs typeface="Times New Roman" pitchFamily="18" charset="0"/>
              </a:rPr>
              <a:t>   Pakistan when India achieved  </a:t>
            </a:r>
          </a:p>
          <a:p>
            <a:r>
              <a:rPr lang="en-CA" sz="900" b="1">
                <a:latin typeface="Times New Roman" pitchFamily="18" charset="0"/>
                <a:cs typeface="Times New Roman" pitchFamily="18" charset="0"/>
              </a:rPr>
              <a:t>   independence</a:t>
            </a:r>
          </a:p>
          <a:p>
            <a:r>
              <a:rPr lang="en-CA" sz="900" b="1">
                <a:latin typeface="Times New Roman" pitchFamily="18" charset="0"/>
                <a:cs typeface="Times New Roman" pitchFamily="18" charset="0"/>
              </a:rPr>
              <a:t>* Partition led to widespread inter-</a:t>
            </a:r>
          </a:p>
          <a:p>
            <a:r>
              <a:rPr lang="en-CA" sz="900" b="1">
                <a:latin typeface="Times New Roman" pitchFamily="18" charset="0"/>
                <a:cs typeface="Times New Roman" pitchFamily="18" charset="0"/>
              </a:rPr>
              <a:t>   ethnic violence</a:t>
            </a:r>
          </a:p>
        </p:txBody>
      </p:sp>
      <p:sp>
        <p:nvSpPr>
          <p:cNvPr id="20" name="TextBox 19"/>
          <p:cNvSpPr txBox="1">
            <a:spLocks noChangeArrowheads="1"/>
          </p:cNvSpPr>
          <p:nvPr/>
        </p:nvSpPr>
        <p:spPr bwMode="auto">
          <a:xfrm>
            <a:off x="6786563" y="5073650"/>
            <a:ext cx="2143125" cy="646113"/>
          </a:xfrm>
          <a:prstGeom prst="rect">
            <a:avLst/>
          </a:prstGeom>
          <a:solidFill>
            <a:schemeClr val="bg1"/>
          </a:solidFill>
          <a:ln w="9525">
            <a:noFill/>
            <a:miter lim="800000"/>
            <a:headEnd/>
            <a:tailEnd/>
          </a:ln>
        </p:spPr>
        <p:txBody>
          <a:bodyPr>
            <a:spAutoFit/>
          </a:bodyPr>
          <a:lstStyle/>
          <a:p>
            <a:r>
              <a:rPr lang="en-CA" sz="1200" b="1">
                <a:latin typeface="Times New Roman" pitchFamily="18" charset="0"/>
                <a:cs typeface="Times New Roman" pitchFamily="18" charset="0"/>
              </a:rPr>
              <a:t>* Decades of violence</a:t>
            </a:r>
          </a:p>
          <a:p>
            <a:r>
              <a:rPr lang="en-CA" sz="1200" b="1">
                <a:latin typeface="Times New Roman" pitchFamily="18" charset="0"/>
                <a:cs typeface="Times New Roman" pitchFamily="18" charset="0"/>
              </a:rPr>
              <a:t>* Many Kashmiris now want  </a:t>
            </a:r>
          </a:p>
          <a:p>
            <a:r>
              <a:rPr lang="en-CA" sz="1200" b="1">
                <a:latin typeface="Times New Roman" pitchFamily="18" charset="0"/>
                <a:cs typeface="Times New Roman" pitchFamily="18" charset="0"/>
              </a:rPr>
              <a:t>   independence</a:t>
            </a:r>
          </a:p>
        </p:txBody>
      </p:sp>
      <p:sp>
        <p:nvSpPr>
          <p:cNvPr id="21" name="TextBox 20"/>
          <p:cNvSpPr txBox="1">
            <a:spLocks noChangeArrowheads="1"/>
          </p:cNvSpPr>
          <p:nvPr/>
        </p:nvSpPr>
        <p:spPr bwMode="auto">
          <a:xfrm>
            <a:off x="6786563" y="5929313"/>
            <a:ext cx="2143125" cy="830262"/>
          </a:xfrm>
          <a:prstGeom prst="rect">
            <a:avLst/>
          </a:prstGeom>
          <a:solidFill>
            <a:schemeClr val="bg1"/>
          </a:solidFill>
          <a:ln w="9525">
            <a:noFill/>
            <a:miter lim="800000"/>
            <a:headEnd/>
            <a:tailEnd/>
          </a:ln>
        </p:spPr>
        <p:txBody>
          <a:bodyPr>
            <a:spAutoFit/>
          </a:bodyPr>
          <a:lstStyle/>
          <a:p>
            <a:r>
              <a:rPr lang="en-CA" sz="1200" b="1">
                <a:latin typeface="Times New Roman" pitchFamily="18" charset="0"/>
                <a:cs typeface="Times New Roman" pitchFamily="18" charset="0"/>
              </a:rPr>
              <a:t>* China encouraged immigration to Tibet</a:t>
            </a:r>
          </a:p>
          <a:p>
            <a:r>
              <a:rPr lang="en-CA" sz="1200" b="1">
                <a:latin typeface="Times New Roman" pitchFamily="18" charset="0"/>
                <a:cs typeface="Times New Roman" pitchFamily="18" charset="0"/>
              </a:rPr>
              <a:t>* Tibetans may become a minority in the region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 to="" calcmode="lin" valueType="num">
                                      <p:cBhvr>
                                        <p:cTn id="10" dur="1" fill="hold"/>
                                        <p:tgtEl>
                                          <p:spTgt spid="1945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to="" calcmode="lin" valueType="num">
                                      <p:cBhvr>
                                        <p:cTn id="16" dur="1" fill="hold"/>
                                        <p:tgtEl>
                                          <p:spTgt spid="7">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to="" calcmode="lin" valueType="num">
                                      <p:cBhvr>
                                        <p:cTn id="21" dur="1" fill="hold"/>
                                        <p:tgtEl>
                                          <p:spTgt spid="7">
                                            <p:txEl>
                                              <p:pRg st="2" end="2"/>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to="" calcmode="lin" valueType="num">
                                      <p:cBhvr>
                                        <p:cTn id="24" dur="1" fill="hold"/>
                                        <p:tgtEl>
                                          <p:spTgt spid="8"/>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to="" calcmode="lin" valueType="num">
                                      <p:cBhvr>
                                        <p:cTn id="29" dur="1" fill="hold"/>
                                        <p:tgtEl>
                                          <p:spTgt spid="9"/>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to="" calcmode="lin" valueType="num">
                                      <p:cBhvr>
                                        <p:cTn id="34" dur="1" fill="hold"/>
                                        <p:tgtEl>
                                          <p:spTgt spid="10"/>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to="" calcmode="lin" valueType="num">
                                      <p:cBhvr>
                                        <p:cTn id="39" dur="1" fill="hold"/>
                                        <p:tgtEl>
                                          <p:spTgt spid="11"/>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to="" calcmode="lin" valueType="num">
                                      <p:cBhvr>
                                        <p:cTn id="44" dur="1" fill="hold"/>
                                        <p:tgtEl>
                                          <p:spTgt spid="12"/>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to="" calcmode="lin" valueType="num">
                                      <p:cBhvr>
                                        <p:cTn id="49" dur="1" fill="hold"/>
                                        <p:tgtEl>
                                          <p:spTgt spid="13"/>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to="" calcmode="lin" valueType="num">
                                      <p:cBhvr>
                                        <p:cTn id="54" dur="1" fill="hold"/>
                                        <p:tgtEl>
                                          <p:spTgt spid="14"/>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to="" calcmode="lin" valueType="num">
                                      <p:cBhvr>
                                        <p:cTn id="59" dur="1" fill="hold"/>
                                        <p:tgtEl>
                                          <p:spTgt spid="16"/>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to="" calcmode="lin" valueType="num">
                                      <p:cBhvr>
                                        <p:cTn id="64" dur="1" fill="hold"/>
                                        <p:tgtEl>
                                          <p:spTgt spid="19"/>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to="" calcmode="lin" valueType="num">
                                      <p:cBhvr>
                                        <p:cTn id="69" dur="1" fill="hold"/>
                                        <p:tgtEl>
                                          <p:spTgt spid="17"/>
                                        </p:tgtEl>
                                        <p:attrNameLst>
                                          <p:attrName/>
                                        </p:attrNameLst>
                                      </p:cBhvr>
                                    </p:anim>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to="" calcmode="lin" valueType="num">
                                      <p:cBhvr>
                                        <p:cTn id="74" dur="1" fill="hold"/>
                                        <p:tgtEl>
                                          <p:spTgt spid="20"/>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to="" calcmode="lin" valueType="num">
                                      <p:cBhvr>
                                        <p:cTn id="79" dur="1" fill="hold"/>
                                        <p:tgtEl>
                                          <p:spTgt spid="18"/>
                                        </p:tgtEl>
                                        <p:attrNameLst>
                                          <p:attrName/>
                                        </p:attrNameLst>
                                      </p:cBhvr>
                                    </p:anim>
                                  </p:childTnLst>
                                </p:cTn>
                              </p:par>
                            </p:childTnLst>
                          </p:cTn>
                        </p:par>
                      </p:childTnLst>
                    </p:cTn>
                  </p:par>
                  <p:par>
                    <p:cTn id="80" fill="hold">
                      <p:stCondLst>
                        <p:cond delay="indefinite"/>
                      </p:stCondLst>
                      <p:childTnLst>
                        <p:par>
                          <p:cTn id="81" fill="hold">
                            <p:stCondLst>
                              <p:cond delay="0"/>
                            </p:stCondLst>
                            <p:childTnLst>
                              <p:par>
                                <p:cTn id="82" presetID="24"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 to="" calcmode="lin" valueType="num">
                                      <p:cBhvr>
                                        <p:cTn id="84" dur="1" fill="hold"/>
                                        <p:tgtEl>
                                          <p:spTgt spid="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 name="Picture 4" descr="http://www.websitesrcg.com/border/maps/indochina-1942.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0482" name="Picture 2"/>
          <p:cNvPicPr>
            <a:picLocks noChangeAspect="1" noChangeArrowheads="1"/>
          </p:cNvPicPr>
          <p:nvPr/>
        </p:nvPicPr>
        <p:blipFill>
          <a:blip r:embed="rId3" cstate="print"/>
          <a:srcRect/>
          <a:stretch>
            <a:fillRect/>
          </a:stretch>
        </p:blipFill>
        <p:spPr bwMode="auto">
          <a:xfrm>
            <a:off x="2643188" y="2143125"/>
            <a:ext cx="4000500" cy="4500563"/>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rtlCol="0">
            <a:normAutofit fontScale="90000"/>
          </a:bodyPr>
          <a:lstStyle/>
          <a:p>
            <a:pPr eaLnBrk="1" fontAlgn="auto" hangingPunct="1">
              <a:spcAft>
                <a:spcPts val="0"/>
              </a:spcAft>
              <a:defRPr/>
            </a:pPr>
            <a:r>
              <a:rPr lang="en-CA" sz="3600" b="1" smtClean="0">
                <a:solidFill>
                  <a:srgbClr val="002060"/>
                </a:solidFill>
                <a:latin typeface="Times New Roman" pitchFamily="18" charset="0"/>
                <a:cs typeface="Times New Roman" pitchFamily="18" charset="0"/>
              </a:rPr>
              <a:t>Positive and Negative Consequences of the Pursuit of Self-Determination</a:t>
            </a:r>
          </a:p>
        </p:txBody>
      </p:sp>
      <p:sp>
        <p:nvSpPr>
          <p:cNvPr id="5" name="Rectangle 4"/>
          <p:cNvSpPr>
            <a:spLocks noChangeArrowheads="1"/>
          </p:cNvSpPr>
          <p:nvPr/>
        </p:nvSpPr>
        <p:spPr bwMode="auto">
          <a:xfrm>
            <a:off x="0" y="1643063"/>
            <a:ext cx="9144000" cy="323850"/>
          </a:xfrm>
          <a:prstGeom prst="rect">
            <a:avLst/>
          </a:prstGeom>
          <a:noFill/>
          <a:ln w="9525">
            <a:noFill/>
            <a:miter lim="800000"/>
            <a:headEnd/>
            <a:tailEnd/>
          </a:ln>
        </p:spPr>
        <p:txBody>
          <a:bodyPr>
            <a:spAutoFit/>
          </a:bodyPr>
          <a:lstStyle/>
          <a:p>
            <a:pPr algn="ctr"/>
            <a:r>
              <a:rPr lang="en-CA" sz="1500" b="1">
                <a:latin typeface="Times New Roman" pitchFamily="18" charset="0"/>
                <a:cs typeface="Times New Roman" pitchFamily="18" charset="0"/>
              </a:rPr>
              <a:t>Using the handout, complete the </a:t>
            </a:r>
            <a:r>
              <a:rPr lang="en-CA" sz="1500" b="1" i="1">
                <a:latin typeface="Times New Roman" pitchFamily="18" charset="0"/>
                <a:cs typeface="Times New Roman" pitchFamily="18" charset="0"/>
              </a:rPr>
              <a:t>Reflect and Respond </a:t>
            </a:r>
            <a:r>
              <a:rPr lang="en-CA" sz="1500" b="1">
                <a:latin typeface="Times New Roman" pitchFamily="18" charset="0"/>
                <a:cs typeface="Times New Roman" pitchFamily="18" charset="0"/>
              </a:rPr>
              <a:t>on page 184</a:t>
            </a:r>
          </a:p>
        </p:txBody>
      </p:sp>
      <p:sp>
        <p:nvSpPr>
          <p:cNvPr id="6" name="TextBox 5"/>
          <p:cNvSpPr txBox="1">
            <a:spLocks noChangeArrowheads="1"/>
          </p:cNvSpPr>
          <p:nvPr/>
        </p:nvSpPr>
        <p:spPr bwMode="auto">
          <a:xfrm>
            <a:off x="2571750" y="2849563"/>
            <a:ext cx="1071563" cy="508000"/>
          </a:xfrm>
          <a:prstGeom prst="rect">
            <a:avLst/>
          </a:prstGeom>
          <a:noFill/>
          <a:ln w="9525">
            <a:noFill/>
            <a:miter lim="800000"/>
            <a:headEnd/>
            <a:tailEnd/>
          </a:ln>
        </p:spPr>
        <p:txBody>
          <a:bodyPr>
            <a:spAutoFit/>
          </a:bodyPr>
          <a:lstStyle/>
          <a:p>
            <a:pPr algn="ctr"/>
            <a:r>
              <a:rPr lang="en-CA" sz="900" b="1">
                <a:latin typeface="Times New Roman" pitchFamily="18" charset="0"/>
                <a:cs typeface="Times New Roman" pitchFamily="18" charset="0"/>
              </a:rPr>
              <a:t>Non-violent independence</a:t>
            </a:r>
          </a:p>
          <a:p>
            <a:pPr algn="ctr"/>
            <a:r>
              <a:rPr lang="en-CA" sz="900" b="1">
                <a:latin typeface="Times New Roman" pitchFamily="18" charset="0"/>
                <a:cs typeface="Times New Roman" pitchFamily="18" charset="0"/>
              </a:rPr>
              <a:t>movement</a:t>
            </a:r>
          </a:p>
        </p:txBody>
      </p:sp>
      <p:sp>
        <p:nvSpPr>
          <p:cNvPr id="7" name="TextBox 6"/>
          <p:cNvSpPr txBox="1">
            <a:spLocks noChangeArrowheads="1"/>
          </p:cNvSpPr>
          <p:nvPr/>
        </p:nvSpPr>
        <p:spPr bwMode="auto">
          <a:xfrm>
            <a:off x="3571875" y="2844800"/>
            <a:ext cx="1071563" cy="584200"/>
          </a:xfrm>
          <a:prstGeom prst="rect">
            <a:avLst/>
          </a:prstGeom>
          <a:noFill/>
          <a:ln w="9525">
            <a:noFill/>
            <a:miter lim="800000"/>
            <a:headEnd/>
            <a:tailEnd/>
          </a:ln>
        </p:spPr>
        <p:txBody>
          <a:bodyPr>
            <a:spAutoFit/>
          </a:bodyPr>
          <a:lstStyle/>
          <a:p>
            <a:pPr algn="ctr"/>
            <a:r>
              <a:rPr lang="en-CA" sz="800" b="1">
                <a:latin typeface="Times New Roman" pitchFamily="18" charset="0"/>
                <a:cs typeface="Times New Roman" pitchFamily="18" charset="0"/>
              </a:rPr>
              <a:t> Mohandas Gandhi’s </a:t>
            </a:r>
            <a:r>
              <a:rPr lang="en-CA" sz="800" b="1" i="1">
                <a:latin typeface="Times New Roman" pitchFamily="18" charset="0"/>
                <a:cs typeface="Times New Roman" pitchFamily="18" charset="0"/>
              </a:rPr>
              <a:t>Quit India </a:t>
            </a:r>
            <a:r>
              <a:rPr lang="en-CA" sz="800" b="1">
                <a:latin typeface="Times New Roman" pitchFamily="18" charset="0"/>
                <a:cs typeface="Times New Roman" pitchFamily="18" charset="0"/>
              </a:rPr>
              <a:t>campaigns in the 1930s and 1940s</a:t>
            </a:r>
          </a:p>
        </p:txBody>
      </p:sp>
      <p:sp>
        <p:nvSpPr>
          <p:cNvPr id="8" name="TextBox 7"/>
          <p:cNvSpPr txBox="1">
            <a:spLocks noChangeArrowheads="1"/>
          </p:cNvSpPr>
          <p:nvPr/>
        </p:nvSpPr>
        <p:spPr bwMode="auto">
          <a:xfrm>
            <a:off x="2571750" y="4068763"/>
            <a:ext cx="1071563" cy="646112"/>
          </a:xfrm>
          <a:prstGeom prst="rect">
            <a:avLst/>
          </a:prstGeom>
          <a:noFill/>
          <a:ln w="9525">
            <a:noFill/>
            <a:miter lim="800000"/>
            <a:headEnd/>
            <a:tailEnd/>
          </a:ln>
        </p:spPr>
        <p:txBody>
          <a:bodyPr>
            <a:spAutoFit/>
          </a:bodyPr>
          <a:lstStyle/>
          <a:p>
            <a:pPr algn="ctr"/>
            <a:r>
              <a:rPr lang="en-CA" sz="900" b="1">
                <a:latin typeface="Times New Roman" pitchFamily="18" charset="0"/>
                <a:cs typeface="Times New Roman" pitchFamily="18" charset="0"/>
              </a:rPr>
              <a:t>Success in achieving</a:t>
            </a:r>
          </a:p>
          <a:p>
            <a:pPr algn="ctr"/>
            <a:r>
              <a:rPr lang="en-CA" sz="900" b="1">
                <a:latin typeface="Times New Roman" pitchFamily="18" charset="0"/>
                <a:cs typeface="Times New Roman" pitchFamily="18" charset="0"/>
              </a:rPr>
              <a:t>independence from Britain</a:t>
            </a:r>
          </a:p>
        </p:txBody>
      </p:sp>
      <p:sp>
        <p:nvSpPr>
          <p:cNvPr id="9" name="TextBox 8"/>
          <p:cNvSpPr txBox="1">
            <a:spLocks noChangeArrowheads="1"/>
          </p:cNvSpPr>
          <p:nvPr/>
        </p:nvSpPr>
        <p:spPr bwMode="auto">
          <a:xfrm>
            <a:off x="2643188" y="5278438"/>
            <a:ext cx="1071562" cy="508000"/>
          </a:xfrm>
          <a:prstGeom prst="rect">
            <a:avLst/>
          </a:prstGeom>
          <a:noFill/>
          <a:ln w="9525">
            <a:noFill/>
            <a:miter lim="800000"/>
            <a:headEnd/>
            <a:tailEnd/>
          </a:ln>
        </p:spPr>
        <p:txBody>
          <a:bodyPr>
            <a:spAutoFit/>
          </a:bodyPr>
          <a:lstStyle/>
          <a:p>
            <a:pPr algn="ctr"/>
            <a:r>
              <a:rPr lang="en-CA" sz="900" b="1">
                <a:latin typeface="Times New Roman" pitchFamily="18" charset="0"/>
                <a:cs typeface="Times New Roman" pitchFamily="18" charset="0"/>
              </a:rPr>
              <a:t>   Establishment of independent</a:t>
            </a:r>
          </a:p>
          <a:p>
            <a:pPr algn="ctr"/>
            <a:r>
              <a:rPr lang="en-CA" sz="900" b="1">
                <a:latin typeface="Times New Roman" pitchFamily="18" charset="0"/>
                <a:cs typeface="Times New Roman" pitchFamily="18" charset="0"/>
              </a:rPr>
              <a:t>states</a:t>
            </a:r>
          </a:p>
        </p:txBody>
      </p:sp>
      <p:sp>
        <p:nvSpPr>
          <p:cNvPr id="10" name="TextBox 9"/>
          <p:cNvSpPr txBox="1">
            <a:spLocks noChangeArrowheads="1"/>
          </p:cNvSpPr>
          <p:nvPr/>
        </p:nvSpPr>
        <p:spPr bwMode="auto">
          <a:xfrm>
            <a:off x="3571875" y="4064000"/>
            <a:ext cx="1071563" cy="508000"/>
          </a:xfrm>
          <a:prstGeom prst="rect">
            <a:avLst/>
          </a:prstGeom>
          <a:noFill/>
          <a:ln w="9525">
            <a:noFill/>
            <a:miter lim="800000"/>
            <a:headEnd/>
            <a:tailEnd/>
          </a:ln>
        </p:spPr>
        <p:txBody>
          <a:bodyPr>
            <a:spAutoFit/>
          </a:bodyPr>
          <a:lstStyle/>
          <a:p>
            <a:pPr algn="ctr"/>
            <a:r>
              <a:rPr lang="en-CA" sz="900" b="1">
                <a:latin typeface="Times New Roman" pitchFamily="18" charset="0"/>
                <a:cs typeface="Times New Roman" pitchFamily="18" charset="0"/>
              </a:rPr>
              <a:t> Independence achieved</a:t>
            </a:r>
          </a:p>
          <a:p>
            <a:pPr algn="ctr"/>
            <a:r>
              <a:rPr lang="en-CA" sz="900" b="1">
                <a:latin typeface="Times New Roman" pitchFamily="18" charset="0"/>
                <a:cs typeface="Times New Roman" pitchFamily="18" charset="0"/>
              </a:rPr>
              <a:t>in 1947</a:t>
            </a:r>
          </a:p>
        </p:txBody>
      </p:sp>
      <p:sp>
        <p:nvSpPr>
          <p:cNvPr id="11" name="TextBox 10"/>
          <p:cNvSpPr txBox="1">
            <a:spLocks noChangeArrowheads="1"/>
          </p:cNvSpPr>
          <p:nvPr/>
        </p:nvSpPr>
        <p:spPr bwMode="auto">
          <a:xfrm>
            <a:off x="3571875" y="5283200"/>
            <a:ext cx="1143000" cy="646113"/>
          </a:xfrm>
          <a:prstGeom prst="rect">
            <a:avLst/>
          </a:prstGeom>
          <a:noFill/>
          <a:ln w="9525">
            <a:noFill/>
            <a:miter lim="800000"/>
            <a:headEnd/>
            <a:tailEnd/>
          </a:ln>
        </p:spPr>
        <p:txBody>
          <a:bodyPr>
            <a:spAutoFit/>
          </a:bodyPr>
          <a:lstStyle/>
          <a:p>
            <a:pPr algn="ctr"/>
            <a:r>
              <a:rPr lang="en-CA" sz="900" b="1">
                <a:latin typeface="Times New Roman" pitchFamily="18" charset="0"/>
                <a:cs typeface="Times New Roman" pitchFamily="18" charset="0"/>
              </a:rPr>
              <a:t> India and West and East Pakistan (later Bangladesh) established</a:t>
            </a:r>
          </a:p>
        </p:txBody>
      </p:sp>
      <p:sp>
        <p:nvSpPr>
          <p:cNvPr id="12" name="TextBox 11"/>
          <p:cNvSpPr txBox="1">
            <a:spLocks noChangeArrowheads="1"/>
          </p:cNvSpPr>
          <p:nvPr/>
        </p:nvSpPr>
        <p:spPr bwMode="auto">
          <a:xfrm>
            <a:off x="4572000" y="2844800"/>
            <a:ext cx="1071563" cy="369888"/>
          </a:xfrm>
          <a:prstGeom prst="rect">
            <a:avLst/>
          </a:prstGeom>
          <a:noFill/>
          <a:ln w="9525">
            <a:noFill/>
            <a:miter lim="800000"/>
            <a:headEnd/>
            <a:tailEnd/>
          </a:ln>
        </p:spPr>
        <p:txBody>
          <a:bodyPr>
            <a:spAutoFit/>
          </a:bodyPr>
          <a:lstStyle/>
          <a:p>
            <a:pPr algn="ctr"/>
            <a:r>
              <a:rPr lang="en-CA" sz="900" b="1">
                <a:latin typeface="Times New Roman" pitchFamily="18" charset="0"/>
                <a:cs typeface="Times New Roman" pitchFamily="18" charset="0"/>
              </a:rPr>
              <a:t>Tension in the new states</a:t>
            </a:r>
          </a:p>
        </p:txBody>
      </p:sp>
      <p:sp>
        <p:nvSpPr>
          <p:cNvPr id="13" name="TextBox 12"/>
          <p:cNvSpPr txBox="1">
            <a:spLocks noChangeArrowheads="1"/>
          </p:cNvSpPr>
          <p:nvPr/>
        </p:nvSpPr>
        <p:spPr bwMode="auto">
          <a:xfrm>
            <a:off x="4572000" y="4064000"/>
            <a:ext cx="1071563" cy="508000"/>
          </a:xfrm>
          <a:prstGeom prst="rect">
            <a:avLst/>
          </a:prstGeom>
          <a:noFill/>
          <a:ln w="9525">
            <a:noFill/>
            <a:miter lim="800000"/>
            <a:headEnd/>
            <a:tailEnd/>
          </a:ln>
        </p:spPr>
        <p:txBody>
          <a:bodyPr>
            <a:spAutoFit/>
          </a:bodyPr>
          <a:lstStyle/>
          <a:p>
            <a:pPr algn="ctr"/>
            <a:r>
              <a:rPr lang="en-CA" sz="900" b="1">
                <a:latin typeface="Times New Roman" pitchFamily="18" charset="0"/>
                <a:cs typeface="Times New Roman" pitchFamily="18" charset="0"/>
              </a:rPr>
              <a:t>  Violence between Muslims and Hindus</a:t>
            </a:r>
          </a:p>
        </p:txBody>
      </p:sp>
      <p:sp>
        <p:nvSpPr>
          <p:cNvPr id="14" name="TextBox 13"/>
          <p:cNvSpPr txBox="1">
            <a:spLocks noChangeArrowheads="1"/>
          </p:cNvSpPr>
          <p:nvPr/>
        </p:nvSpPr>
        <p:spPr bwMode="auto">
          <a:xfrm>
            <a:off x="4572000" y="5283200"/>
            <a:ext cx="1071563" cy="646113"/>
          </a:xfrm>
          <a:prstGeom prst="rect">
            <a:avLst/>
          </a:prstGeom>
          <a:noFill/>
          <a:ln w="9525">
            <a:noFill/>
            <a:miter lim="800000"/>
            <a:headEnd/>
            <a:tailEnd/>
          </a:ln>
        </p:spPr>
        <p:txBody>
          <a:bodyPr>
            <a:spAutoFit/>
          </a:bodyPr>
          <a:lstStyle/>
          <a:p>
            <a:pPr algn="ctr"/>
            <a:r>
              <a:rPr lang="en-CA" sz="900" b="1">
                <a:latin typeface="Times New Roman" pitchFamily="18" charset="0"/>
                <a:cs typeface="Times New Roman" pitchFamily="18" charset="0"/>
              </a:rPr>
              <a:t>   Kashmiri’s right to self-determination</a:t>
            </a:r>
          </a:p>
          <a:p>
            <a:pPr algn="ctr"/>
            <a:r>
              <a:rPr lang="en-CA" sz="900" b="1">
                <a:latin typeface="Times New Roman" pitchFamily="18" charset="0"/>
                <a:cs typeface="Times New Roman" pitchFamily="18" charset="0"/>
              </a:rPr>
              <a:t>still in dispute</a:t>
            </a:r>
          </a:p>
        </p:txBody>
      </p:sp>
      <p:sp>
        <p:nvSpPr>
          <p:cNvPr id="15" name="TextBox 14"/>
          <p:cNvSpPr txBox="1">
            <a:spLocks noChangeArrowheads="1"/>
          </p:cNvSpPr>
          <p:nvPr/>
        </p:nvSpPr>
        <p:spPr bwMode="auto">
          <a:xfrm>
            <a:off x="5500688" y="2854325"/>
            <a:ext cx="1071562" cy="646113"/>
          </a:xfrm>
          <a:prstGeom prst="rect">
            <a:avLst/>
          </a:prstGeom>
          <a:noFill/>
          <a:ln w="9525">
            <a:noFill/>
            <a:miter lim="800000"/>
            <a:headEnd/>
            <a:tailEnd/>
          </a:ln>
        </p:spPr>
        <p:txBody>
          <a:bodyPr>
            <a:spAutoFit/>
          </a:bodyPr>
          <a:lstStyle/>
          <a:p>
            <a:pPr algn="ctr"/>
            <a:r>
              <a:rPr lang="en-CA" sz="900" b="1">
                <a:latin typeface="Times New Roman" pitchFamily="18" charset="0"/>
                <a:cs typeface="Times New Roman" pitchFamily="18" charset="0"/>
              </a:rPr>
              <a:t>  Partition into India and East and West Pakistan</a:t>
            </a:r>
          </a:p>
        </p:txBody>
      </p:sp>
      <p:sp>
        <p:nvSpPr>
          <p:cNvPr id="16" name="TextBox 15"/>
          <p:cNvSpPr txBox="1">
            <a:spLocks noChangeArrowheads="1"/>
          </p:cNvSpPr>
          <p:nvPr/>
        </p:nvSpPr>
        <p:spPr bwMode="auto">
          <a:xfrm>
            <a:off x="5572125" y="4059238"/>
            <a:ext cx="1071563" cy="369887"/>
          </a:xfrm>
          <a:prstGeom prst="rect">
            <a:avLst/>
          </a:prstGeom>
          <a:noFill/>
          <a:ln w="9525">
            <a:noFill/>
            <a:miter lim="800000"/>
            <a:headEnd/>
            <a:tailEnd/>
          </a:ln>
        </p:spPr>
        <p:txBody>
          <a:bodyPr>
            <a:spAutoFit/>
          </a:bodyPr>
          <a:lstStyle/>
          <a:p>
            <a:pPr algn="ctr"/>
            <a:r>
              <a:rPr lang="en-CA" sz="900" b="1">
                <a:latin typeface="Times New Roman" pitchFamily="18" charset="0"/>
                <a:cs typeface="Times New Roman" pitchFamily="18" charset="0"/>
              </a:rPr>
              <a:t> The conflict led to many deaths</a:t>
            </a:r>
          </a:p>
        </p:txBody>
      </p:sp>
      <p:sp>
        <p:nvSpPr>
          <p:cNvPr id="17" name="TextBox 16"/>
          <p:cNvSpPr txBox="1"/>
          <p:nvPr/>
        </p:nvSpPr>
        <p:spPr>
          <a:xfrm>
            <a:off x="5572125" y="5286375"/>
            <a:ext cx="1071563" cy="746125"/>
          </a:xfrm>
          <a:prstGeom prst="rect">
            <a:avLst/>
          </a:prstGeom>
          <a:noFill/>
        </p:spPr>
        <p:txBody>
          <a:bodyPr>
            <a:spAutoFit/>
          </a:bodyPr>
          <a:lstStyle/>
          <a:p>
            <a:pPr algn="ctr" fontAlgn="auto">
              <a:spcBef>
                <a:spcPts val="0"/>
              </a:spcBef>
              <a:spcAft>
                <a:spcPts val="0"/>
              </a:spcAft>
              <a:defRPr/>
            </a:pPr>
            <a:r>
              <a:rPr lang="en-CA" sz="850" b="1" dirty="0">
                <a:latin typeface="Times New Roman" pitchFamily="18" charset="0"/>
                <a:cs typeface="Times New Roman" pitchFamily="18" charset="0"/>
              </a:rPr>
              <a:t>   Plebiscite has still not been held, and violence continues in Kashmir</a:t>
            </a:r>
          </a:p>
        </p:txBody>
      </p:sp>
      <p:sp>
        <p:nvSpPr>
          <p:cNvPr id="18" name="TextBox 17"/>
          <p:cNvSpPr txBox="1">
            <a:spLocks noChangeArrowheads="1"/>
          </p:cNvSpPr>
          <p:nvPr/>
        </p:nvSpPr>
        <p:spPr bwMode="auto">
          <a:xfrm>
            <a:off x="3357563" y="2127250"/>
            <a:ext cx="2357437" cy="230188"/>
          </a:xfrm>
          <a:prstGeom prst="rect">
            <a:avLst/>
          </a:prstGeom>
          <a:noFill/>
          <a:ln w="9525">
            <a:noFill/>
            <a:miter lim="800000"/>
            <a:headEnd/>
            <a:tailEnd/>
          </a:ln>
        </p:spPr>
        <p:txBody>
          <a:bodyPr>
            <a:spAutoFit/>
          </a:bodyPr>
          <a:lstStyle/>
          <a:p>
            <a:pPr algn="ctr"/>
            <a:r>
              <a:rPr lang="en-CA" sz="900" b="1">
                <a:latin typeface="Times New Roman" pitchFamily="18" charset="0"/>
                <a:cs typeface="Times New Roman" pitchFamily="18" charset="0"/>
              </a:rPr>
              <a:t>South Asians – India, Pakistan and Kashmir</a:t>
            </a:r>
          </a:p>
        </p:txBody>
      </p:sp>
      <p:sp>
        <p:nvSpPr>
          <p:cNvPr id="19" name="TextBox 18"/>
          <p:cNvSpPr txBox="1">
            <a:spLocks noChangeArrowheads="1"/>
          </p:cNvSpPr>
          <p:nvPr/>
        </p:nvSpPr>
        <p:spPr bwMode="auto">
          <a:xfrm>
            <a:off x="428625" y="2143125"/>
            <a:ext cx="1643063" cy="307975"/>
          </a:xfrm>
          <a:prstGeom prst="rect">
            <a:avLst/>
          </a:prstGeom>
          <a:noFill/>
          <a:ln w="9525">
            <a:noFill/>
            <a:miter lim="800000"/>
            <a:headEnd/>
            <a:tailEnd/>
          </a:ln>
        </p:spPr>
        <p:txBody>
          <a:bodyPr>
            <a:spAutoFit/>
          </a:bodyPr>
          <a:lstStyle/>
          <a:p>
            <a:pPr algn="ctr"/>
            <a:r>
              <a:rPr lang="en-CA" sz="1400" b="1">
                <a:latin typeface="Times New Roman" pitchFamily="18" charset="0"/>
                <a:cs typeface="Times New Roman" pitchFamily="18" charset="0"/>
              </a:rPr>
              <a:t>An Example: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to="" calcmode="lin" valueType="num">
                                      <p:cBhvr>
                                        <p:cTn id="13" dur="1" fill="hold"/>
                                        <p:tgtEl>
                                          <p:spTgt spid="21"/>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482"/>
                                        </p:tgtEl>
                                        <p:attrNameLst>
                                          <p:attrName>style.visibility</p:attrName>
                                        </p:attrNameLst>
                                      </p:cBhvr>
                                      <p:to>
                                        <p:strVal val="visible"/>
                                      </p:to>
                                    </p:set>
                                    <p:anim to="" calcmode="lin" valueType="num">
                                      <p:cBhvr>
                                        <p:cTn id="16" dur="1" fill="hold"/>
                                        <p:tgtEl>
                                          <p:spTgt spid="20482"/>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 to="" calcmode="lin" valueType="num">
                                      <p:cBhvr>
                                        <p:cTn id="21" dur="1" fill="hold"/>
                                        <p:tgtEl>
                                          <p:spTgt spid="19">
                                            <p:txEl>
                                              <p:pRg st="0" end="0"/>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to="" calcmode="lin" valueType="num">
                                      <p:cBhvr>
                                        <p:cTn id="24" dur="1" fill="hold"/>
                                        <p:tgtEl>
                                          <p:spTgt spid="18"/>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to="" calcmode="lin" valueType="num">
                                      <p:cBhvr>
                                        <p:cTn id="29" dur="1" fill="hold"/>
                                        <p:tgtEl>
                                          <p:spTgt spid="6"/>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to="" calcmode="lin" valueType="num">
                                      <p:cBhvr>
                                        <p:cTn id="34" dur="1" fill="hold"/>
                                        <p:tgtEl>
                                          <p:spTgt spid="7"/>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to="" calcmode="lin" valueType="num">
                                      <p:cBhvr>
                                        <p:cTn id="39" dur="1" fill="hold"/>
                                        <p:tgtEl>
                                          <p:spTgt spid="12"/>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to="" calcmode="lin" valueType="num">
                                      <p:cBhvr>
                                        <p:cTn id="44" dur="1" fill="hold"/>
                                        <p:tgtEl>
                                          <p:spTgt spid="15"/>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to="" calcmode="lin" valueType="num">
                                      <p:cBhvr>
                                        <p:cTn id="49" dur="1" fill="hold"/>
                                        <p:tgtEl>
                                          <p:spTgt spid="8"/>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to="" calcmode="lin" valueType="num">
                                      <p:cBhvr>
                                        <p:cTn id="54" dur="1" fill="hold"/>
                                        <p:tgtEl>
                                          <p:spTgt spid="10"/>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to="" calcmode="lin" valueType="num">
                                      <p:cBhvr>
                                        <p:cTn id="59" dur="1" fill="hold"/>
                                        <p:tgtEl>
                                          <p:spTgt spid="13"/>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to="" calcmode="lin" valueType="num">
                                      <p:cBhvr>
                                        <p:cTn id="64" dur="1" fill="hold"/>
                                        <p:tgtEl>
                                          <p:spTgt spid="16"/>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to="" calcmode="lin" valueType="num">
                                      <p:cBhvr>
                                        <p:cTn id="69" dur="1" fill="hold"/>
                                        <p:tgtEl>
                                          <p:spTgt spid="9"/>
                                        </p:tgtEl>
                                        <p:attrNameLst>
                                          <p:attrName/>
                                        </p:attrNameLst>
                                      </p:cBhvr>
                                    </p:anim>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 to="" calcmode="lin" valueType="num">
                                      <p:cBhvr>
                                        <p:cTn id="74" dur="1" fill="hold"/>
                                        <p:tgtEl>
                                          <p:spTgt spid="11"/>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to="" calcmode="lin" valueType="num">
                                      <p:cBhvr>
                                        <p:cTn id="79" dur="1" fill="hold"/>
                                        <p:tgtEl>
                                          <p:spTgt spid="14"/>
                                        </p:tgtEl>
                                        <p:attrNameLst>
                                          <p:attrName/>
                                        </p:attrNameLst>
                                      </p:cBhvr>
                                    </p:anim>
                                  </p:childTnLst>
                                </p:cTn>
                              </p:par>
                            </p:childTnLst>
                          </p:cTn>
                        </p:par>
                      </p:childTnLst>
                    </p:cTn>
                  </p:par>
                  <p:par>
                    <p:cTn id="80" fill="hold">
                      <p:stCondLst>
                        <p:cond delay="indefinite"/>
                      </p:stCondLst>
                      <p:childTnLst>
                        <p:par>
                          <p:cTn id="81" fill="hold">
                            <p:stCondLst>
                              <p:cond delay="0"/>
                            </p:stCondLst>
                            <p:childTnLst>
                              <p:par>
                                <p:cTn id="82" presetID="24"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to="" calcmode="lin" valueType="num">
                                      <p:cBhvr>
                                        <p:cTn id="84"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noFill/>
        </p:spPr>
        <p:txBody>
          <a:bodyPr/>
          <a:lstStyle/>
          <a:p>
            <a:pPr eaLnBrk="1" hangingPunct="1"/>
            <a:r>
              <a:rPr lang="en-US" b="1" smtClean="0">
                <a:solidFill>
                  <a:srgbClr val="002060"/>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rgbClr val="00206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rgbClr val="002060"/>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to="" calcmode="lin" valueType="num">
                                      <p:cBhvr>
                                        <p:cTn id="13"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www.rootsweb.ancestry.com/~onbrant/blowups/lgmap1867CanNF.jpg"/>
          <p:cNvPicPr>
            <a:picLocks noChangeAspect="1" noChangeArrowheads="1"/>
          </p:cNvPicPr>
          <p:nvPr/>
        </p:nvPicPr>
        <p:blipFill>
          <a:blip r:embed="rId2" cstate="print">
            <a:lum bright="6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rtlCol="0">
            <a:normAutofit fontScale="90000"/>
          </a:bodyPr>
          <a:lstStyle/>
          <a:p>
            <a:pPr eaLnBrk="1" fontAlgn="auto" hangingPunct="1">
              <a:spcAft>
                <a:spcPts val="0"/>
              </a:spcAft>
              <a:defRPr/>
            </a:pPr>
            <a:r>
              <a:rPr lang="en-CA" sz="3600" b="1" smtClean="0">
                <a:solidFill>
                  <a:srgbClr val="FF0000"/>
                </a:solidFill>
                <a:latin typeface="Times New Roman" pitchFamily="18" charset="0"/>
                <a:cs typeface="Times New Roman" pitchFamily="18" charset="0"/>
              </a:rPr>
              <a:t>What Are Some Effects On Canada Of Pursuing National Self-Determination?</a:t>
            </a:r>
          </a:p>
        </p:txBody>
      </p:sp>
      <p:sp>
        <p:nvSpPr>
          <p:cNvPr id="4" name="TextBox 3"/>
          <p:cNvSpPr txBox="1">
            <a:spLocks noChangeArrowheads="1"/>
          </p:cNvSpPr>
          <p:nvPr/>
        </p:nvSpPr>
        <p:spPr bwMode="auto">
          <a:xfrm>
            <a:off x="0" y="1357313"/>
            <a:ext cx="9144000" cy="366712"/>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Read the opening half of page 185</a:t>
            </a:r>
          </a:p>
        </p:txBody>
      </p:sp>
      <p:sp>
        <p:nvSpPr>
          <p:cNvPr id="5" name="Text Box 4"/>
          <p:cNvSpPr txBox="1">
            <a:spLocks noChangeArrowheads="1"/>
          </p:cNvSpPr>
          <p:nvPr/>
        </p:nvSpPr>
        <p:spPr bwMode="auto">
          <a:xfrm>
            <a:off x="0" y="1857375"/>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Get into groups of four…</a:t>
            </a:r>
          </a:p>
        </p:txBody>
      </p:sp>
      <p:sp>
        <p:nvSpPr>
          <p:cNvPr id="6" name="Text Box 3"/>
          <p:cNvSpPr txBox="1">
            <a:spLocks noChangeArrowheads="1"/>
          </p:cNvSpPr>
          <p:nvPr/>
        </p:nvSpPr>
        <p:spPr bwMode="auto">
          <a:xfrm>
            <a:off x="0" y="2357438"/>
            <a:ext cx="9144000" cy="3759200"/>
          </a:xfrm>
          <a:prstGeom prst="rect">
            <a:avLst/>
          </a:prstGeom>
          <a:noFill/>
          <a:ln w="9525">
            <a:noFill/>
            <a:miter lim="800000"/>
            <a:headEnd/>
            <a:tailEnd/>
          </a:ln>
        </p:spPr>
        <p:txBody>
          <a:bodyPr>
            <a:spAutoFit/>
          </a:bodyPr>
          <a:lstStyle/>
          <a:p>
            <a:pPr algn="ctr"/>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four</a:t>
            </a:r>
            <a:r>
              <a:rPr lang="en-US" sz="1600" b="1">
                <a:latin typeface="Times New Roman" pitchFamily="18" charset="0"/>
              </a:rPr>
              <a:t>.  Each of you will go to one of the four assigned EXPERT groups and complete a brief summary using the handout </a:t>
            </a:r>
          </a:p>
          <a:p>
            <a:pPr algn="ctr"/>
            <a:r>
              <a:rPr lang="en-US" sz="1600" b="1">
                <a:solidFill>
                  <a:srgbClr val="002060"/>
                </a:solidFill>
                <a:latin typeface="Times New Roman" pitchFamily="18" charset="0"/>
              </a:rPr>
              <a:t>Pursuit of National Self-Determination in Canada</a:t>
            </a:r>
          </a:p>
          <a:p>
            <a:pPr algn="ctr"/>
            <a:r>
              <a:rPr lang="en-US" sz="1600" b="1">
                <a:latin typeface="Times New Roman" pitchFamily="18" charset="0"/>
              </a:rPr>
              <a:t>You will have approximately 15-20 minutes to do this.</a:t>
            </a:r>
          </a:p>
          <a:p>
            <a:pPr algn="ctr"/>
            <a:endParaRPr lang="en-US" sz="1600" b="1">
              <a:latin typeface="Times New Roman" pitchFamily="18" charset="0"/>
            </a:endParaRPr>
          </a:p>
          <a:p>
            <a:pPr algn="ctr"/>
            <a:endParaRPr lang="en-US" sz="1600" b="1">
              <a:latin typeface="Times New Roman" pitchFamily="18" charset="0"/>
            </a:endParaRPr>
          </a:p>
          <a:p>
            <a:pPr lvl="1" algn="ctr"/>
            <a:r>
              <a:rPr lang="en-US" sz="1600" b="1">
                <a:latin typeface="Times New Roman" pitchFamily="18" charset="0"/>
              </a:rPr>
              <a:t>#1 – </a:t>
            </a:r>
            <a:r>
              <a:rPr lang="en-US" sz="1600" b="1" i="1">
                <a:latin typeface="Times New Roman" pitchFamily="18" charset="0"/>
              </a:rPr>
              <a:t>First Nations’ Pursuit of Self-Determination (Pages 185-186)</a:t>
            </a:r>
          </a:p>
          <a:p>
            <a:pPr lvl="1" algn="ctr"/>
            <a:r>
              <a:rPr lang="en-US" sz="1600" b="1">
                <a:latin typeface="Times New Roman" pitchFamily="18" charset="0"/>
              </a:rPr>
              <a:t>#2 – </a:t>
            </a:r>
            <a:r>
              <a:rPr lang="en-US" sz="1600" b="1" i="1">
                <a:latin typeface="Times New Roman" pitchFamily="18" charset="0"/>
              </a:rPr>
              <a:t>Inuit Pursuit of Self-Determination (Pages 186-187)</a:t>
            </a:r>
          </a:p>
          <a:p>
            <a:pPr lvl="1" algn="ctr"/>
            <a:r>
              <a:rPr lang="en-US" sz="1600" b="1">
                <a:latin typeface="Times New Roman" pitchFamily="18" charset="0"/>
              </a:rPr>
              <a:t>#3 – </a:t>
            </a:r>
            <a:r>
              <a:rPr lang="en-US" sz="1600" b="1" i="1">
                <a:latin typeface="Times New Roman" pitchFamily="18" charset="0"/>
              </a:rPr>
              <a:t>Métis Pursuit of Self-Determination (Page 188)</a:t>
            </a:r>
          </a:p>
          <a:p>
            <a:pPr lvl="1" algn="ctr"/>
            <a:r>
              <a:rPr lang="en-US" sz="1600" b="1" i="1">
                <a:latin typeface="Times New Roman" pitchFamily="18" charset="0"/>
              </a:rPr>
              <a:t>#4 – Quebec and National Self-Determination (Page 189)</a:t>
            </a:r>
          </a:p>
          <a:p>
            <a:pPr lvl="1" algn="ctr"/>
            <a:endParaRPr lang="en-US" sz="1600" b="1">
              <a:latin typeface="Times New Roman" pitchFamily="18" charset="0"/>
            </a:endParaRPr>
          </a:p>
          <a:p>
            <a:pPr algn="ctr"/>
            <a:endParaRPr lang="en-US" sz="1600" b="1">
              <a:latin typeface="Times New Roman" pitchFamily="18" charset="0"/>
            </a:endParaRPr>
          </a:p>
          <a:p>
            <a:pPr algn="ctr"/>
            <a:r>
              <a:rPr lang="en-US" sz="1600" b="1">
                <a:latin typeface="Times New Roman" pitchFamily="18" charset="0"/>
              </a:rPr>
              <a:t>When finished, return to your original group of four and share your EXPERTISE with your other three group members.  They will do the same for you.  When you are done, you will have information on all four readings</a:t>
            </a:r>
          </a:p>
        </p:txBody>
      </p:sp>
      <p:pic>
        <p:nvPicPr>
          <p:cNvPr id="33794" name="Picture 2"/>
          <p:cNvPicPr>
            <a:picLocks noChangeAspect="1" noChangeArrowheads="1"/>
          </p:cNvPicPr>
          <p:nvPr/>
        </p:nvPicPr>
        <p:blipFill>
          <a:blip r:embed="rId3" cstate="print"/>
          <a:srcRect/>
          <a:stretch>
            <a:fillRect/>
          </a:stretch>
        </p:blipFill>
        <p:spPr bwMode="auto">
          <a:xfrm>
            <a:off x="142875" y="3071813"/>
            <a:ext cx="1833563" cy="2071687"/>
          </a:xfrm>
          <a:prstGeom prst="rect">
            <a:avLst/>
          </a:prstGeom>
          <a:noFill/>
          <a:ln w="9525">
            <a:noFill/>
            <a:miter lim="800000"/>
            <a:headEnd/>
            <a:tailEnd/>
          </a:ln>
        </p:spPr>
      </p:pic>
      <p:sp>
        <p:nvSpPr>
          <p:cNvPr id="9" name="TextBox 8"/>
          <p:cNvSpPr txBox="1">
            <a:spLocks noChangeArrowheads="1"/>
          </p:cNvSpPr>
          <p:nvPr/>
        </p:nvSpPr>
        <p:spPr bwMode="auto">
          <a:xfrm>
            <a:off x="0" y="6345238"/>
            <a:ext cx="9144000" cy="369887"/>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Complete #2 in the </a:t>
            </a:r>
            <a:r>
              <a:rPr lang="en-CA" b="1" i="1">
                <a:latin typeface="Times New Roman" pitchFamily="18" charset="0"/>
                <a:cs typeface="Times New Roman" pitchFamily="18" charset="0"/>
              </a:rPr>
              <a:t>Recall,</a:t>
            </a:r>
            <a:r>
              <a:rPr lang="en-CA" b="1">
                <a:latin typeface="Times New Roman" pitchFamily="18" charset="0"/>
                <a:cs typeface="Times New Roman" pitchFamily="18" charset="0"/>
              </a:rPr>
              <a:t> </a:t>
            </a:r>
            <a:r>
              <a:rPr lang="en-CA" b="1" i="1">
                <a:latin typeface="Times New Roman" pitchFamily="18" charset="0"/>
                <a:cs typeface="Times New Roman" pitchFamily="18" charset="0"/>
              </a:rPr>
              <a:t>Reflect, Respond </a:t>
            </a:r>
            <a:r>
              <a:rPr lang="en-CA" b="1">
                <a:latin typeface="Times New Roman" pitchFamily="18" charset="0"/>
                <a:cs typeface="Times New Roman" pitchFamily="18" charset="0"/>
              </a:rPr>
              <a:t>on page 189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to="" calcmode="lin" valueType="num">
                                      <p:cBhvr>
                                        <p:cTn id="10" dur="1" fill="hold"/>
                                        <p:tgtEl>
                                          <p:spTgt spid="4">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3796"/>
                                        </p:tgtEl>
                                        <p:attrNameLst>
                                          <p:attrName>style.visibility</p:attrName>
                                        </p:attrNameLst>
                                      </p:cBhvr>
                                      <p:to>
                                        <p:strVal val="visible"/>
                                      </p:to>
                                    </p:set>
                                    <p:anim to="" calcmode="lin" valueType="num">
                                      <p:cBhvr>
                                        <p:cTn id="16" dur="1" fill="hold"/>
                                        <p:tgtEl>
                                          <p:spTgt spid="33796"/>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3794"/>
                                        </p:tgtEl>
                                        <p:attrNameLst>
                                          <p:attrName>style.visibility</p:attrName>
                                        </p:attrNameLst>
                                      </p:cBhvr>
                                      <p:to>
                                        <p:strVal val="visible"/>
                                      </p:to>
                                    </p:set>
                                    <p:anim to="" calcmode="lin" valueType="num">
                                      <p:cBhvr>
                                        <p:cTn id="24" dur="1" fill="hold"/>
                                        <p:tgtEl>
                                          <p:spTgt spid="33794"/>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to="" calcmode="lin" valueType="num">
                                      <p:cBhvr>
                                        <p:cTn id="29" dur="1" fill="hold"/>
                                        <p:tgtEl>
                                          <p:spTgt spid="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noFill/>
        </p:spPr>
        <p:txBody>
          <a:bodyPr/>
          <a:lstStyle/>
          <a:p>
            <a:pPr eaLnBrk="1" hangingPunct="1"/>
            <a:r>
              <a:rPr lang="en-US" b="1" smtClean="0">
                <a:solidFill>
                  <a:srgbClr val="002060"/>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rgbClr val="00206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rgbClr val="002060"/>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to="" calcmode="lin" valueType="num">
                                      <p:cBhvr>
                                        <p:cTn id="13"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http://www.azer.com/aiweb/categories/magazine/ai104_folder/104_photos/104_394_refugee_tent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rtlCol="0">
            <a:normAutofit fontScale="90000"/>
          </a:bodyPr>
          <a:lstStyle/>
          <a:p>
            <a:pPr eaLnBrk="1" fontAlgn="auto" hangingPunct="1">
              <a:spcAft>
                <a:spcPts val="0"/>
              </a:spcAft>
              <a:defRPr/>
            </a:pPr>
            <a:r>
              <a:rPr lang="en-CA" sz="3500" b="1" dirty="0" smtClean="0">
                <a:solidFill>
                  <a:srgbClr val="FF0000"/>
                </a:solidFill>
                <a:latin typeface="Times New Roman" pitchFamily="18" charset="0"/>
                <a:cs typeface="Times New Roman" pitchFamily="18" charset="0"/>
              </a:rPr>
              <a:t>What Are Some Unintended Results Of Pursuing National Self-Determination?</a:t>
            </a:r>
          </a:p>
        </p:txBody>
      </p:sp>
      <p:pic>
        <p:nvPicPr>
          <p:cNvPr id="36865" name="Picture 1" descr="Fig8-18_p199.jpg"/>
          <p:cNvPicPr>
            <a:picLocks noChangeAspect="1" noChangeArrowheads="1"/>
          </p:cNvPicPr>
          <p:nvPr/>
        </p:nvPicPr>
        <p:blipFill>
          <a:blip r:embed="rId3" cstate="print"/>
          <a:srcRect/>
          <a:stretch>
            <a:fillRect/>
          </a:stretch>
        </p:blipFill>
        <p:spPr bwMode="auto">
          <a:xfrm>
            <a:off x="5500688" y="1428750"/>
            <a:ext cx="3057525" cy="4786313"/>
          </a:xfrm>
          <a:prstGeom prst="rect">
            <a:avLst/>
          </a:prstGeom>
          <a:noFill/>
          <a:ln w="9525">
            <a:noFill/>
            <a:miter lim="800000"/>
            <a:headEnd/>
            <a:tailEnd/>
          </a:ln>
        </p:spPr>
      </p:pic>
      <p:sp>
        <p:nvSpPr>
          <p:cNvPr id="5" name="TextBox 4"/>
          <p:cNvSpPr txBox="1">
            <a:spLocks noChangeArrowheads="1"/>
          </p:cNvSpPr>
          <p:nvPr/>
        </p:nvSpPr>
        <p:spPr bwMode="auto">
          <a:xfrm>
            <a:off x="0" y="1428750"/>
            <a:ext cx="5500688" cy="5340350"/>
          </a:xfrm>
          <a:prstGeom prst="rect">
            <a:avLst/>
          </a:prstGeom>
          <a:noFill/>
          <a:ln w="9525">
            <a:noFill/>
            <a:miter lim="800000"/>
            <a:headEnd/>
            <a:tailEnd/>
          </a:ln>
        </p:spPr>
        <p:txBody>
          <a:bodyPr>
            <a:spAutoFit/>
          </a:bodyPr>
          <a:lstStyle/>
          <a:p>
            <a:pPr algn="ctr"/>
            <a:r>
              <a:rPr lang="en-CA" sz="1700" b="1">
                <a:latin typeface="Times New Roman" pitchFamily="18" charset="0"/>
                <a:cs typeface="Times New Roman" pitchFamily="18" charset="0"/>
              </a:rPr>
              <a:t>What does the word ‘Refugee’ mean?</a:t>
            </a:r>
          </a:p>
          <a:p>
            <a:pPr algn="ctr"/>
            <a:endParaRPr lang="en-CA" sz="1700" b="1">
              <a:latin typeface="Times New Roman" pitchFamily="18" charset="0"/>
              <a:cs typeface="Times New Roman" pitchFamily="18" charset="0"/>
            </a:endParaRPr>
          </a:p>
          <a:p>
            <a:pPr algn="ctr"/>
            <a:r>
              <a:rPr lang="en-CA" sz="1700" b="1">
                <a:solidFill>
                  <a:srgbClr val="002060"/>
                </a:solidFill>
                <a:latin typeface="Times New Roman" pitchFamily="18" charset="0"/>
                <a:cs typeface="Times New Roman" pitchFamily="18" charset="0"/>
              </a:rPr>
              <a:t>Why do refugees flee?</a:t>
            </a:r>
          </a:p>
          <a:p>
            <a:pPr algn="ctr"/>
            <a:endParaRPr lang="en-CA" sz="800" b="1">
              <a:solidFill>
                <a:srgbClr val="002060"/>
              </a:solidFill>
              <a:latin typeface="Times New Roman" pitchFamily="18" charset="0"/>
              <a:cs typeface="Times New Roman" pitchFamily="18" charset="0"/>
            </a:endParaRPr>
          </a:p>
          <a:p>
            <a:pPr algn="ctr"/>
            <a:r>
              <a:rPr lang="en-CA" sz="1700" b="1">
                <a:solidFill>
                  <a:srgbClr val="002060"/>
                </a:solidFill>
                <a:latin typeface="Times New Roman" pitchFamily="18" charset="0"/>
                <a:cs typeface="Times New Roman" pitchFamily="18" charset="0"/>
              </a:rPr>
              <a:t>What do they seek?</a:t>
            </a:r>
          </a:p>
          <a:p>
            <a:pPr algn="ctr"/>
            <a:endParaRPr lang="en-CA" sz="800" b="1">
              <a:solidFill>
                <a:srgbClr val="002060"/>
              </a:solidFill>
              <a:latin typeface="Times New Roman" pitchFamily="18" charset="0"/>
              <a:cs typeface="Times New Roman" pitchFamily="18" charset="0"/>
            </a:endParaRPr>
          </a:p>
          <a:p>
            <a:pPr algn="ctr"/>
            <a:r>
              <a:rPr lang="en-CA" sz="1700" b="1">
                <a:solidFill>
                  <a:srgbClr val="002060"/>
                </a:solidFill>
                <a:latin typeface="Times New Roman" pitchFamily="18" charset="0"/>
                <a:cs typeface="Times New Roman" pitchFamily="18" charset="0"/>
              </a:rPr>
              <a:t>What do they leave behind?</a:t>
            </a:r>
          </a:p>
          <a:p>
            <a:pPr algn="ctr"/>
            <a:endParaRPr lang="en-CA" sz="800" b="1">
              <a:solidFill>
                <a:srgbClr val="002060"/>
              </a:solidFill>
              <a:latin typeface="Times New Roman" pitchFamily="18" charset="0"/>
              <a:cs typeface="Times New Roman" pitchFamily="18" charset="0"/>
            </a:endParaRPr>
          </a:p>
          <a:p>
            <a:pPr algn="ctr"/>
            <a:r>
              <a:rPr lang="en-CA" sz="1700" b="1">
                <a:solidFill>
                  <a:srgbClr val="002060"/>
                </a:solidFill>
                <a:latin typeface="Times New Roman" pitchFamily="18" charset="0"/>
                <a:cs typeface="Times New Roman" pitchFamily="18" charset="0"/>
              </a:rPr>
              <a:t>How do you think they feel?</a:t>
            </a:r>
          </a:p>
          <a:p>
            <a:pPr algn="ctr"/>
            <a:endParaRPr lang="en-CA" sz="800" b="1">
              <a:solidFill>
                <a:srgbClr val="002060"/>
              </a:solidFill>
              <a:latin typeface="Times New Roman" pitchFamily="18" charset="0"/>
              <a:cs typeface="Times New Roman" pitchFamily="18" charset="0"/>
            </a:endParaRPr>
          </a:p>
          <a:p>
            <a:pPr algn="ctr"/>
            <a:r>
              <a:rPr lang="en-CA" sz="1700" b="1">
                <a:solidFill>
                  <a:srgbClr val="002060"/>
                </a:solidFill>
                <a:latin typeface="Times New Roman" pitchFamily="18" charset="0"/>
                <a:cs typeface="Times New Roman" pitchFamily="18" charset="0"/>
              </a:rPr>
              <a:t>Who helps them?</a:t>
            </a:r>
          </a:p>
          <a:p>
            <a:pPr algn="ctr"/>
            <a:endParaRPr lang="en-CA" sz="1700" b="1">
              <a:latin typeface="Times New Roman" pitchFamily="18" charset="0"/>
              <a:cs typeface="Times New Roman" pitchFamily="18" charset="0"/>
            </a:endParaRPr>
          </a:p>
          <a:p>
            <a:pPr algn="ctr"/>
            <a:r>
              <a:rPr lang="en-CA" sz="1700" b="1">
                <a:latin typeface="Times New Roman" pitchFamily="18" charset="0"/>
                <a:cs typeface="Times New Roman" pitchFamily="18" charset="0"/>
              </a:rPr>
              <a:t>Review the chart </a:t>
            </a:r>
          </a:p>
          <a:p>
            <a:pPr algn="ctr"/>
            <a:endParaRPr lang="en-CA" sz="1700" b="1">
              <a:latin typeface="Times New Roman" pitchFamily="18" charset="0"/>
              <a:cs typeface="Times New Roman" pitchFamily="18" charset="0"/>
            </a:endParaRPr>
          </a:p>
          <a:p>
            <a:pPr algn="ctr"/>
            <a:r>
              <a:rPr lang="en-CA" sz="1700" b="1">
                <a:solidFill>
                  <a:srgbClr val="002060"/>
                </a:solidFill>
                <a:latin typeface="Times New Roman" pitchFamily="18" charset="0"/>
                <a:cs typeface="Times New Roman" pitchFamily="18" charset="0"/>
              </a:rPr>
              <a:t>What do you think it would be like to be uprooted from your home, forced to flee your community and be separated from your family?</a:t>
            </a:r>
          </a:p>
          <a:p>
            <a:pPr algn="ctr"/>
            <a:endParaRPr lang="en-CA" sz="1400" b="1">
              <a:solidFill>
                <a:srgbClr val="002060"/>
              </a:solidFill>
              <a:latin typeface="Times New Roman" pitchFamily="18" charset="0"/>
              <a:cs typeface="Times New Roman" pitchFamily="18" charset="0"/>
            </a:endParaRPr>
          </a:p>
          <a:p>
            <a:pPr algn="ctr"/>
            <a:r>
              <a:rPr lang="en-CA" b="1">
                <a:latin typeface="Times New Roman" pitchFamily="18" charset="0"/>
                <a:cs typeface="Times New Roman" pitchFamily="18" charset="0"/>
              </a:rPr>
              <a:t>Read the opening paragraph on page 191</a:t>
            </a:r>
          </a:p>
          <a:p>
            <a:pPr algn="ctr"/>
            <a:endParaRPr lang="en-CA" sz="800" b="1">
              <a:latin typeface="Times New Roman" pitchFamily="18" charset="0"/>
              <a:cs typeface="Times New Roman" pitchFamily="18" charset="0"/>
            </a:endParaRPr>
          </a:p>
          <a:p>
            <a:pPr algn="ctr"/>
            <a:r>
              <a:rPr lang="en-CA" sz="1600" b="1">
                <a:latin typeface="Times New Roman" pitchFamily="18" charset="0"/>
                <a:cs typeface="Times New Roman" pitchFamily="18" charset="0"/>
              </a:rPr>
              <a:t>As you read the next two paragraphs,</a:t>
            </a:r>
          </a:p>
          <a:p>
            <a:pPr algn="ctr"/>
            <a:r>
              <a:rPr lang="en-CA" sz="1600" b="1">
                <a:latin typeface="Times New Roman" pitchFamily="18" charset="0"/>
                <a:cs typeface="Times New Roman" pitchFamily="18" charset="0"/>
              </a:rPr>
              <a:t>make a list of unintended results of the pursuit of </a:t>
            </a:r>
          </a:p>
          <a:p>
            <a:pPr algn="ctr"/>
            <a:r>
              <a:rPr lang="en-CA" sz="1600" b="1">
                <a:solidFill>
                  <a:srgbClr val="002060"/>
                </a:solidFill>
                <a:latin typeface="Times New Roman" pitchFamily="18" charset="0"/>
                <a:cs typeface="Times New Roman" pitchFamily="18" charset="0"/>
              </a:rPr>
              <a:t>National Self-Determination</a:t>
            </a:r>
          </a:p>
        </p:txBody>
      </p:sp>
      <p:sp>
        <p:nvSpPr>
          <p:cNvPr id="6" name="TextBox 5"/>
          <p:cNvSpPr txBox="1">
            <a:spLocks noChangeArrowheads="1"/>
          </p:cNvSpPr>
          <p:nvPr/>
        </p:nvSpPr>
        <p:spPr bwMode="auto">
          <a:xfrm>
            <a:off x="5429250" y="1214438"/>
            <a:ext cx="3286125" cy="306387"/>
          </a:xfrm>
          <a:prstGeom prst="rect">
            <a:avLst/>
          </a:prstGeom>
          <a:noFill/>
          <a:ln w="9525">
            <a:noFill/>
            <a:miter lim="800000"/>
            <a:headEnd/>
            <a:tailEnd/>
          </a:ln>
        </p:spPr>
        <p:txBody>
          <a:bodyPr>
            <a:spAutoFit/>
          </a:bodyPr>
          <a:lstStyle/>
          <a:p>
            <a:pPr algn="ctr"/>
            <a:r>
              <a:rPr lang="en-CA" sz="1400" b="1">
                <a:latin typeface="Times New Roman" pitchFamily="18" charset="0"/>
                <a:cs typeface="Times New Roman" pitchFamily="18" charset="0"/>
              </a:rPr>
              <a:t>Refuges From Selected Countries - 2006</a:t>
            </a:r>
          </a:p>
        </p:txBody>
      </p:sp>
      <p:sp>
        <p:nvSpPr>
          <p:cNvPr id="7" name="TextBox 6"/>
          <p:cNvSpPr txBox="1">
            <a:spLocks noChangeArrowheads="1"/>
          </p:cNvSpPr>
          <p:nvPr/>
        </p:nvSpPr>
        <p:spPr bwMode="auto">
          <a:xfrm>
            <a:off x="5500688" y="6165850"/>
            <a:ext cx="3000375" cy="457200"/>
          </a:xfrm>
          <a:prstGeom prst="rect">
            <a:avLst/>
          </a:prstGeom>
          <a:noFill/>
          <a:ln w="9525">
            <a:noFill/>
            <a:miter lim="800000"/>
            <a:headEnd/>
            <a:tailEnd/>
          </a:ln>
        </p:spPr>
        <p:txBody>
          <a:bodyPr>
            <a:spAutoFit/>
          </a:bodyPr>
          <a:lstStyle/>
          <a:p>
            <a:pPr algn="ctr"/>
            <a:r>
              <a:rPr lang="en-CA" sz="1200" b="1">
                <a:latin typeface="Times New Roman" pitchFamily="18" charset="0"/>
                <a:cs typeface="Times New Roman" pitchFamily="18" charset="0"/>
              </a:rPr>
              <a:t>In 2006, about 32 million people were living as refugees around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6867"/>
                                        </p:tgtEl>
                                        <p:attrNameLst>
                                          <p:attrName>style.visibility</p:attrName>
                                        </p:attrNameLst>
                                      </p:cBhvr>
                                      <p:to>
                                        <p:strVal val="visible"/>
                                      </p:to>
                                    </p:set>
                                    <p:anim to="" calcmode="lin" valueType="num">
                                      <p:cBhvr>
                                        <p:cTn id="10" dur="1" fill="hold"/>
                                        <p:tgtEl>
                                          <p:spTgt spid="3686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to="" calcmode="lin" valueType="num">
                                      <p:cBhvr>
                                        <p:cTn id="15" dur="1" fill="hold"/>
                                        <p:tgtEl>
                                          <p:spTgt spid="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 to="" calcmode="lin" valueType="num">
                                      <p:cBhvr>
                                        <p:cTn id="20" dur="1" fill="hold"/>
                                        <p:tgtEl>
                                          <p:spTgt spid="5">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to="" calcmode="lin" valueType="num">
                                      <p:cBhvr>
                                        <p:cTn id="25" dur="1" fill="hold"/>
                                        <p:tgtEl>
                                          <p:spTgt spid="5">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 to="" calcmode="lin" valueType="num">
                                      <p:cBhvr>
                                        <p:cTn id="30" dur="1" fill="hold"/>
                                        <p:tgtEl>
                                          <p:spTgt spid="5">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 to="" calcmode="lin" valueType="num">
                                      <p:cBhvr>
                                        <p:cTn id="35" dur="1" fill="hold"/>
                                        <p:tgtEl>
                                          <p:spTgt spid="5">
                                            <p:txEl>
                                              <p:pRg st="10" end="1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5">
                                            <p:txEl>
                                              <p:pRg st="12" end="12"/>
                                            </p:txEl>
                                          </p:spTgt>
                                        </p:tgtEl>
                                        <p:attrNameLst>
                                          <p:attrName>style.visibility</p:attrName>
                                        </p:attrNameLst>
                                      </p:cBhvr>
                                      <p:to>
                                        <p:strVal val="visible"/>
                                      </p:to>
                                    </p:set>
                                    <p:anim to="" calcmode="lin" valueType="num">
                                      <p:cBhvr>
                                        <p:cTn id="40" dur="1" fill="hold"/>
                                        <p:tgtEl>
                                          <p:spTgt spid="5">
                                            <p:txEl>
                                              <p:pRg st="12" end="12"/>
                                            </p:txEl>
                                          </p:spTgt>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to="" calcmode="lin" valueType="num">
                                      <p:cBhvr>
                                        <p:cTn id="43" dur="1" fill="hold"/>
                                        <p:tgtEl>
                                          <p:spTgt spid="6">
                                            <p:txEl>
                                              <p:pRg st="0" end="0"/>
                                            </p:txEl>
                                          </p:spTgt>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36865"/>
                                        </p:tgtEl>
                                        <p:attrNameLst>
                                          <p:attrName>style.visibility</p:attrName>
                                        </p:attrNameLst>
                                      </p:cBhvr>
                                      <p:to>
                                        <p:strVal val="visible"/>
                                      </p:to>
                                    </p:set>
                                    <p:anim to="" calcmode="lin" valueType="num">
                                      <p:cBhvr>
                                        <p:cTn id="46" dur="1" fill="hold"/>
                                        <p:tgtEl>
                                          <p:spTgt spid="36865"/>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to="" calcmode="lin" valueType="num">
                                      <p:cBhvr>
                                        <p:cTn id="49" dur="1" fill="hold"/>
                                        <p:tgtEl>
                                          <p:spTgt spid="7"/>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5">
                                            <p:txEl>
                                              <p:pRg st="14" end="14"/>
                                            </p:txEl>
                                          </p:spTgt>
                                        </p:tgtEl>
                                        <p:attrNameLst>
                                          <p:attrName>style.visibility</p:attrName>
                                        </p:attrNameLst>
                                      </p:cBhvr>
                                      <p:to>
                                        <p:strVal val="visible"/>
                                      </p:to>
                                    </p:set>
                                    <p:anim to="" calcmode="lin" valueType="num">
                                      <p:cBhvr>
                                        <p:cTn id="54" dur="1" fill="hold"/>
                                        <p:tgtEl>
                                          <p:spTgt spid="5">
                                            <p:txEl>
                                              <p:pRg st="14" end="14"/>
                                            </p:txEl>
                                          </p:spTgt>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5">
                                            <p:txEl>
                                              <p:pRg st="16" end="16"/>
                                            </p:txEl>
                                          </p:spTgt>
                                        </p:tgtEl>
                                        <p:attrNameLst>
                                          <p:attrName>style.visibility</p:attrName>
                                        </p:attrNameLst>
                                      </p:cBhvr>
                                      <p:to>
                                        <p:strVal val="visible"/>
                                      </p:to>
                                    </p:set>
                                    <p:anim to="" calcmode="lin" valueType="num">
                                      <p:cBhvr>
                                        <p:cTn id="59" dur="1" fill="hold"/>
                                        <p:tgtEl>
                                          <p:spTgt spid="5">
                                            <p:txEl>
                                              <p:pRg st="16" end="16"/>
                                            </p:txEl>
                                          </p:spTgt>
                                        </p:tgtEl>
                                        <p:attrNameLst>
                                          <p:attrName/>
                                        </p:attrNameLst>
                                      </p:cBhvr>
                                    </p:anim>
                                  </p:childTnLst>
                                </p:cTn>
                              </p:par>
                              <p:par>
                                <p:cTn id="60" presetID="24"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 to="" calcmode="lin" valueType="num">
                                      <p:cBhvr>
                                        <p:cTn id="62" dur="1" fill="hold"/>
                                        <p:tgtEl>
                                          <p:spTgt spid="2"/>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5">
                                            <p:txEl>
                                              <p:pRg st="18" end="18"/>
                                            </p:txEl>
                                          </p:spTgt>
                                        </p:tgtEl>
                                        <p:attrNameLst>
                                          <p:attrName>style.visibility</p:attrName>
                                        </p:attrNameLst>
                                      </p:cBhvr>
                                      <p:to>
                                        <p:strVal val="visible"/>
                                      </p:to>
                                    </p:set>
                                    <p:anim to="" calcmode="lin" valueType="num">
                                      <p:cBhvr>
                                        <p:cTn id="67" dur="1" fill="hold"/>
                                        <p:tgtEl>
                                          <p:spTgt spid="5">
                                            <p:txEl>
                                              <p:pRg st="18" end="18"/>
                                            </p:txEl>
                                          </p:spTgt>
                                        </p:tgtEl>
                                        <p:attrNameLst>
                                          <p:attrName/>
                                        </p:attrNameLst>
                                      </p:cBhvr>
                                    </p:anim>
                                  </p:childTnLst>
                                </p:cTn>
                              </p:par>
                              <p:par>
                                <p:cTn id="68" presetID="24" presetClass="entr" presetSubtype="0" fill="hold" nodeType="withEffect">
                                  <p:stCondLst>
                                    <p:cond delay="0"/>
                                  </p:stCondLst>
                                  <p:childTnLst>
                                    <p:set>
                                      <p:cBhvr>
                                        <p:cTn id="69" dur="1" fill="hold">
                                          <p:stCondLst>
                                            <p:cond delay="0"/>
                                          </p:stCondLst>
                                        </p:cTn>
                                        <p:tgtEl>
                                          <p:spTgt spid="5">
                                            <p:txEl>
                                              <p:pRg st="19" end="19"/>
                                            </p:txEl>
                                          </p:spTgt>
                                        </p:tgtEl>
                                        <p:attrNameLst>
                                          <p:attrName>style.visibility</p:attrName>
                                        </p:attrNameLst>
                                      </p:cBhvr>
                                      <p:to>
                                        <p:strVal val="visible"/>
                                      </p:to>
                                    </p:set>
                                    <p:anim to="" calcmode="lin" valueType="num">
                                      <p:cBhvr>
                                        <p:cTn id="70" dur="1" fill="hold"/>
                                        <p:tgtEl>
                                          <p:spTgt spid="5">
                                            <p:txEl>
                                              <p:pRg st="19" end="19"/>
                                            </p:txEl>
                                          </p:spTgt>
                                        </p:tgtEl>
                                        <p:attrNameLst>
                                          <p:attrName/>
                                        </p:attrNameLst>
                                      </p:cBhvr>
                                    </p:anim>
                                  </p:childTnLst>
                                </p:cTn>
                              </p:par>
                              <p:par>
                                <p:cTn id="71" presetID="24" presetClass="entr" presetSubtype="0" fill="hold" nodeType="withEffect">
                                  <p:stCondLst>
                                    <p:cond delay="0"/>
                                  </p:stCondLst>
                                  <p:childTnLst>
                                    <p:set>
                                      <p:cBhvr>
                                        <p:cTn id="72" dur="1" fill="hold">
                                          <p:stCondLst>
                                            <p:cond delay="0"/>
                                          </p:stCondLst>
                                        </p:cTn>
                                        <p:tgtEl>
                                          <p:spTgt spid="5">
                                            <p:txEl>
                                              <p:pRg st="20" end="20"/>
                                            </p:txEl>
                                          </p:spTgt>
                                        </p:tgtEl>
                                        <p:attrNameLst>
                                          <p:attrName>style.visibility</p:attrName>
                                        </p:attrNameLst>
                                      </p:cBhvr>
                                      <p:to>
                                        <p:strVal val="visible"/>
                                      </p:to>
                                    </p:set>
                                    <p:anim to="" calcmode="lin" valueType="num">
                                      <p:cBhvr>
                                        <p:cTn id="73" dur="1" fill="hold"/>
                                        <p:tgtEl>
                                          <p:spTgt spid="5">
                                            <p:txEl>
                                              <p:pRg st="20" end="2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Users\Brendan\Desktop\National_Geographic_Afghan_Girl[1].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rtlCol="0">
            <a:normAutofit fontScale="90000"/>
          </a:bodyPr>
          <a:lstStyle/>
          <a:p>
            <a:pPr eaLnBrk="1" fontAlgn="auto" hangingPunct="1">
              <a:spcAft>
                <a:spcPts val="0"/>
              </a:spcAft>
              <a:defRPr/>
            </a:pPr>
            <a:r>
              <a:rPr lang="en-CA" sz="3600" b="1" smtClean="0">
                <a:solidFill>
                  <a:srgbClr val="002060"/>
                </a:solidFill>
                <a:latin typeface="Times New Roman" pitchFamily="18" charset="0"/>
                <a:cs typeface="Times New Roman" pitchFamily="18" charset="0"/>
              </a:rPr>
              <a:t>Unintended Consequences of the Pursuit of Self-Determination</a:t>
            </a:r>
          </a:p>
        </p:txBody>
      </p:sp>
      <p:sp>
        <p:nvSpPr>
          <p:cNvPr id="5" name="TextBox 4"/>
          <p:cNvSpPr txBox="1">
            <a:spLocks noChangeArrowheads="1"/>
          </p:cNvSpPr>
          <p:nvPr/>
        </p:nvSpPr>
        <p:spPr bwMode="auto">
          <a:xfrm>
            <a:off x="0" y="1428750"/>
            <a:ext cx="9144000" cy="9080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With a partner, read pages 191-193</a:t>
            </a:r>
          </a:p>
          <a:p>
            <a:pPr algn="ctr"/>
            <a:endParaRPr lang="en-CA" b="1" i="1">
              <a:latin typeface="Times New Roman" pitchFamily="18" charset="0"/>
              <a:cs typeface="Times New Roman" pitchFamily="18" charset="0"/>
            </a:endParaRPr>
          </a:p>
          <a:p>
            <a:pPr algn="ctr"/>
            <a:r>
              <a:rPr lang="en-CA" sz="1700" b="1">
                <a:latin typeface="Times New Roman" pitchFamily="18" charset="0"/>
                <a:cs typeface="Times New Roman" pitchFamily="18" charset="0"/>
              </a:rPr>
              <a:t>Using the handout, make notes and summarize what you have read in each of the three sections</a:t>
            </a:r>
          </a:p>
        </p:txBody>
      </p:sp>
      <p:pic>
        <p:nvPicPr>
          <p:cNvPr id="21506" name="Picture 2"/>
          <p:cNvPicPr>
            <a:picLocks noChangeAspect="1" noChangeArrowheads="1"/>
          </p:cNvPicPr>
          <p:nvPr/>
        </p:nvPicPr>
        <p:blipFill>
          <a:blip r:embed="rId3" cstate="print"/>
          <a:srcRect/>
          <a:stretch>
            <a:fillRect/>
          </a:stretch>
        </p:blipFill>
        <p:spPr bwMode="auto">
          <a:xfrm>
            <a:off x="2857500" y="2636838"/>
            <a:ext cx="3357563" cy="3649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to="" calcmode="lin" valueType="num">
                                      <p:cBhvr>
                                        <p:cTn id="13" dur="1" fill="hold"/>
                                        <p:tgtEl>
                                          <p:spTgt spid="5">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9939"/>
                                        </p:tgtEl>
                                        <p:attrNameLst>
                                          <p:attrName>style.visibility</p:attrName>
                                        </p:attrNameLst>
                                      </p:cBhvr>
                                      <p:to>
                                        <p:strVal val="visible"/>
                                      </p:to>
                                    </p:set>
                                    <p:anim to="" calcmode="lin" valueType="num">
                                      <p:cBhvr>
                                        <p:cTn id="16" dur="1" fill="hold"/>
                                        <p:tgtEl>
                                          <p:spTgt spid="39939"/>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1506"/>
                                        </p:tgtEl>
                                        <p:attrNameLst>
                                          <p:attrName>style.visibility</p:attrName>
                                        </p:attrNameLst>
                                      </p:cBhvr>
                                      <p:to>
                                        <p:strVal val="visible"/>
                                      </p:to>
                                    </p:set>
                                    <p:anim to="" calcmode="lin" valueType="num">
                                      <p:cBhvr>
                                        <p:cTn id="19" dur="1" fill="hold"/>
                                        <p:tgtEl>
                                          <p:spTgt spid="215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Shamali Valley refugees living in a dump in Pakistan"/>
          <p:cNvPicPr>
            <a:picLocks noChangeAspect="1" noChangeArrowheads="1"/>
          </p:cNvPicPr>
          <p:nvPr/>
        </p:nvPicPr>
        <p:blipFill>
          <a:blip r:embed="rId2" cstate="print">
            <a:lum bright="70000" contrast="-70000"/>
          </a:blip>
          <a:srcRect/>
          <a:stretch>
            <a:fillRect/>
          </a:stretch>
        </p:blipFill>
        <p:spPr bwMode="auto">
          <a:xfrm>
            <a:off x="0" y="0"/>
            <a:ext cx="9158288" cy="6858000"/>
          </a:xfrm>
          <a:prstGeom prst="rect">
            <a:avLst/>
          </a:prstGeom>
          <a:noFill/>
          <a:ln w="9525">
            <a:noFill/>
            <a:miter lim="800000"/>
            <a:headEnd/>
            <a:tailEnd/>
          </a:ln>
        </p:spPr>
      </p:pic>
      <p:sp>
        <p:nvSpPr>
          <p:cNvPr id="2" name="Title 1"/>
          <p:cNvSpPr>
            <a:spLocks noGrp="1"/>
          </p:cNvSpPr>
          <p:nvPr>
            <p:ph type="title"/>
          </p:nvPr>
        </p:nvSpPr>
        <p:spPr>
          <a:xfrm>
            <a:off x="0" y="71438"/>
            <a:ext cx="9144000" cy="1357312"/>
          </a:xfrm>
        </p:spPr>
        <p:txBody>
          <a:bodyPr rtlCol="0">
            <a:normAutofit fontScale="90000"/>
          </a:bodyPr>
          <a:lstStyle/>
          <a:p>
            <a:pPr eaLnBrk="1" fontAlgn="auto" hangingPunct="1">
              <a:spcAft>
                <a:spcPts val="0"/>
              </a:spcAft>
              <a:defRPr/>
            </a:pPr>
            <a:r>
              <a:rPr lang="en-CA" sz="3600" b="1" dirty="0" smtClean="0">
                <a:solidFill>
                  <a:srgbClr val="002060"/>
                </a:solidFill>
                <a:latin typeface="Times New Roman" pitchFamily="18" charset="0"/>
                <a:cs typeface="Times New Roman" pitchFamily="18" charset="0"/>
              </a:rPr>
              <a:t>Why Doesn’t the U.N. Just Step In and Quickly Solve the Problems That Cause Refugees To Flee From Their Countries?</a:t>
            </a:r>
          </a:p>
        </p:txBody>
      </p:sp>
      <p:sp>
        <p:nvSpPr>
          <p:cNvPr id="4" name="TextBox 3"/>
          <p:cNvSpPr txBox="1">
            <a:spLocks noChangeArrowheads="1"/>
          </p:cNvSpPr>
          <p:nvPr/>
        </p:nvSpPr>
        <p:spPr bwMode="auto">
          <a:xfrm>
            <a:off x="0" y="2063750"/>
            <a:ext cx="9144000" cy="378460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Respond to the question above</a:t>
            </a: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r>
              <a:rPr lang="en-CA" sz="3200" b="1">
                <a:solidFill>
                  <a:srgbClr val="002060"/>
                </a:solidFill>
                <a:latin typeface="Times New Roman" pitchFamily="18" charset="0"/>
                <a:cs typeface="Times New Roman" pitchFamily="18" charset="0"/>
              </a:rPr>
              <a:t>With So Many People Fleeing Conflict Around The World, Why Don’t Canada and Other Developed Countries Take in More Refugees?</a:t>
            </a: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Respond to the question above</a:t>
            </a:r>
          </a:p>
          <a:p>
            <a:pPr algn="ctr"/>
            <a:endParaRPr lang="en-CA"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to="" calcmode="lin" valueType="num">
                                      <p:cBhvr>
                                        <p:cTn id="10" dur="1" fill="hold"/>
                                        <p:tgtEl>
                                          <p:spTgt spid="4">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to="" calcmode="lin" valueType="num">
                                      <p:cBhvr>
                                        <p:cTn id="15" dur="1" fill="hold"/>
                                        <p:tgtEl>
                                          <p:spTgt spid="4">
                                            <p:txEl>
                                              <p:pRg st="4" end="4"/>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 to="" calcmode="lin" valueType="num">
                                      <p:cBhvr>
                                        <p:cTn id="18" dur="1" fill="hold"/>
                                        <p:tgtEl>
                                          <p:spTgt spid="4">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noFill/>
        </p:spPr>
        <p:txBody>
          <a:bodyPr/>
          <a:lstStyle/>
          <a:p>
            <a:pPr eaLnBrk="1" hangingPunct="1"/>
            <a:r>
              <a:rPr lang="en-US" b="1" smtClean="0">
                <a:solidFill>
                  <a:srgbClr val="002060"/>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Complete your </a:t>
            </a:r>
            <a:r>
              <a:rPr lang="en-US" sz="2400" b="1">
                <a:solidFill>
                  <a:srgbClr val="00206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rgbClr val="002060"/>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to="" calcmode="lin" valueType="num">
                                      <p:cBhvr>
                                        <p:cTn id="13"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xfrm>
            <a:off x="0" y="0"/>
            <a:ext cx="9144000" cy="1828800"/>
          </a:xfrm>
          <a:noFill/>
        </p:spPr>
        <p:txBody>
          <a:bodyPr/>
          <a:lstStyle/>
          <a:p>
            <a:pPr eaLnBrk="1" hangingPunct="1"/>
            <a:r>
              <a:rPr lang="en-US" sz="3600" b="1" smtClean="0">
                <a:solidFill>
                  <a:srgbClr val="002060"/>
                </a:solidFill>
                <a:latin typeface="Times New Roman" pitchFamily="18" charset="0"/>
              </a:rPr>
              <a:t>Skill Builder to Your Challenge</a:t>
            </a:r>
            <a:br>
              <a:rPr lang="en-US" sz="3600" b="1" smtClean="0">
                <a:solidFill>
                  <a:srgbClr val="002060"/>
                </a:solidFill>
                <a:latin typeface="Times New Roman" pitchFamily="18" charset="0"/>
              </a:rPr>
            </a:br>
            <a:r>
              <a:rPr lang="en-US" sz="3600" b="1" smtClean="0">
                <a:latin typeface="Times New Roman" pitchFamily="18" charset="0"/>
              </a:rPr>
              <a:t>Present an Artifact </a:t>
            </a:r>
            <a:br>
              <a:rPr lang="en-US" sz="3600" b="1" smtClean="0">
                <a:latin typeface="Times New Roman" pitchFamily="18" charset="0"/>
              </a:rPr>
            </a:br>
            <a:endParaRPr lang="en-US" sz="3600" b="1" smtClean="0">
              <a:solidFill>
                <a:schemeClr val="accent2"/>
              </a:solidFill>
              <a:latin typeface="Times New Roman" pitchFamily="18" charset="0"/>
            </a:endParaRPr>
          </a:p>
        </p:txBody>
      </p:sp>
      <p:sp>
        <p:nvSpPr>
          <p:cNvPr id="11268" name="Rectangle 4"/>
          <p:cNvSpPr>
            <a:spLocks noChangeArrowheads="1"/>
          </p:cNvSpPr>
          <p:nvPr/>
        </p:nvSpPr>
        <p:spPr bwMode="auto">
          <a:xfrm>
            <a:off x="0" y="1555750"/>
            <a:ext cx="9144000" cy="5139869"/>
          </a:xfrm>
          <a:prstGeom prst="rect">
            <a:avLst/>
          </a:prstGeom>
          <a:noFill/>
          <a:ln w="9525" algn="ctr">
            <a:noFill/>
            <a:miter lim="800000"/>
            <a:headEnd/>
            <a:tailEnd/>
          </a:ln>
        </p:spPr>
        <p:txBody>
          <a:bodyPr>
            <a:spAutoFit/>
          </a:bodyPr>
          <a:lstStyle/>
          <a:p>
            <a:pPr algn="ctr"/>
            <a:r>
              <a:rPr lang="en-US" sz="2400" b="1" dirty="0">
                <a:latin typeface="Times New Roman" pitchFamily="18" charset="0"/>
              </a:rPr>
              <a:t>Work on the three steps on page 195</a:t>
            </a:r>
          </a:p>
          <a:p>
            <a:pPr algn="ctr"/>
            <a:endParaRPr lang="en-US" sz="2400" b="1" dirty="0">
              <a:latin typeface="Times New Roman" pitchFamily="18" charset="0"/>
            </a:endParaRPr>
          </a:p>
          <a:p>
            <a:pPr algn="ctr"/>
            <a:r>
              <a:rPr lang="en-US" sz="2400" b="1" dirty="0">
                <a:latin typeface="Times New Roman" pitchFamily="18" charset="0"/>
              </a:rPr>
              <a:t>In order to complete this Skill Builder, however, you need to have finished the previous three for creating your:</a:t>
            </a:r>
          </a:p>
          <a:p>
            <a:pPr algn="ctr"/>
            <a:endParaRPr lang="en-US" sz="800" b="1" dirty="0">
              <a:latin typeface="Times New Roman" pitchFamily="18" charset="0"/>
            </a:endParaRPr>
          </a:p>
          <a:p>
            <a:pPr algn="ctr"/>
            <a:r>
              <a:rPr lang="en-US" sz="2400" b="1" dirty="0">
                <a:solidFill>
                  <a:srgbClr val="002060"/>
                </a:solidFill>
                <a:latin typeface="Times New Roman" pitchFamily="18" charset="0"/>
              </a:rPr>
              <a:t>Museum Display</a:t>
            </a:r>
          </a:p>
          <a:p>
            <a:pPr algn="ctr"/>
            <a:endParaRPr lang="en-US" sz="800" b="1" dirty="0">
              <a:solidFill>
                <a:schemeClr val="accent2"/>
              </a:solidFill>
              <a:latin typeface="Times New Roman" pitchFamily="18" charset="0"/>
            </a:endParaRPr>
          </a:p>
          <a:p>
            <a:pPr algn="ctr"/>
            <a:r>
              <a:rPr lang="en-US" sz="2400" b="1" dirty="0">
                <a:solidFill>
                  <a:schemeClr val="accent2"/>
                </a:solidFill>
                <a:latin typeface="Times New Roman" pitchFamily="18" charset="0"/>
              </a:rPr>
              <a:t>Remember to have a display card for each of your map, propaganda and artifact</a:t>
            </a:r>
          </a:p>
          <a:p>
            <a:pPr algn="ctr"/>
            <a:endParaRPr lang="en-US" sz="800" b="1" dirty="0">
              <a:solidFill>
                <a:schemeClr val="accent2"/>
              </a:solidFill>
              <a:latin typeface="Times New Roman" pitchFamily="18" charset="0"/>
            </a:endParaRPr>
          </a:p>
          <a:p>
            <a:pPr algn="ctr"/>
            <a:r>
              <a:rPr lang="en-US" sz="2400" b="1" dirty="0">
                <a:solidFill>
                  <a:schemeClr val="accent2"/>
                </a:solidFill>
                <a:latin typeface="Times New Roman" pitchFamily="18" charset="0"/>
              </a:rPr>
              <a:t>Also, be certain that your Museum Displays have a paragraph or two displayed to help viewers understand what they are seeing…</a:t>
            </a:r>
          </a:p>
          <a:p>
            <a:pPr algn="ctr"/>
            <a:endParaRPr lang="en-US" sz="2400" b="1" dirty="0">
              <a:solidFill>
                <a:schemeClr val="accent2"/>
              </a:solidFill>
              <a:latin typeface="Times New Roman" pitchFamily="18" charset="0"/>
            </a:endParaRPr>
          </a:p>
          <a:p>
            <a:pPr algn="ctr"/>
            <a:r>
              <a:rPr lang="en-US" sz="2400" b="1" dirty="0">
                <a:solidFill>
                  <a:schemeClr val="accent2"/>
                </a:solidFill>
                <a:latin typeface="Times New Roman" pitchFamily="18" charset="0"/>
              </a:rPr>
              <a:t>Be sure to review pages 106-107 and your Rubric!</a:t>
            </a:r>
          </a:p>
          <a:p>
            <a:pPr algn="ctr"/>
            <a:endParaRPr lang="en-US" sz="2000" b="1" dirty="0">
              <a:latin typeface="Times New Roman" pitchFamily="18" charset="0"/>
            </a:endParaRPr>
          </a:p>
          <a:p>
            <a:pPr algn="ctr"/>
            <a:r>
              <a:rPr lang="en-US" sz="2000" b="1" dirty="0">
                <a:latin typeface="Times New Roman" pitchFamily="18" charset="0"/>
              </a:rPr>
              <a:t>Your </a:t>
            </a:r>
            <a:r>
              <a:rPr lang="en-US" sz="2000" b="1" dirty="0" smtClean="0">
                <a:latin typeface="Times New Roman" pitchFamily="18" charset="0"/>
              </a:rPr>
              <a:t>displays are due on Friday!</a:t>
            </a:r>
            <a:endParaRPr lang="en-US" sz="20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 to="" calcmode="lin" valueType="num">
                                      <p:cBhvr>
                                        <p:cTn id="10" dur="1" fill="hold"/>
                                        <p:tgtEl>
                                          <p:spTgt spid="1126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anim to="" calcmode="lin" valueType="num">
                                      <p:cBhvr>
                                        <p:cTn id="13" dur="1" fill="hold"/>
                                        <p:tgtEl>
                                          <p:spTgt spid="1126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1268">
                                            <p:txEl>
                                              <p:pRg st="2" end="2"/>
                                            </p:txEl>
                                          </p:spTgt>
                                        </p:tgtEl>
                                        <p:attrNameLst>
                                          <p:attrName>style.visibility</p:attrName>
                                        </p:attrNameLst>
                                      </p:cBhvr>
                                      <p:to>
                                        <p:strVal val="visible"/>
                                      </p:to>
                                    </p:set>
                                    <p:anim to="" calcmode="lin" valueType="num">
                                      <p:cBhvr>
                                        <p:cTn id="16" dur="1" fill="hold"/>
                                        <p:tgtEl>
                                          <p:spTgt spid="11268">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1268">
                                            <p:txEl>
                                              <p:pRg st="4" end="4"/>
                                            </p:txEl>
                                          </p:spTgt>
                                        </p:tgtEl>
                                        <p:attrNameLst>
                                          <p:attrName>style.visibility</p:attrName>
                                        </p:attrNameLst>
                                      </p:cBhvr>
                                      <p:to>
                                        <p:strVal val="visible"/>
                                      </p:to>
                                    </p:set>
                                    <p:anim to="" calcmode="lin" valueType="num">
                                      <p:cBhvr>
                                        <p:cTn id="19" dur="1" fill="hold"/>
                                        <p:tgtEl>
                                          <p:spTgt spid="11268">
                                            <p:txEl>
                                              <p:pRg st="4" end="4"/>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1268">
                                            <p:txEl>
                                              <p:pRg st="6" end="6"/>
                                            </p:txEl>
                                          </p:spTgt>
                                        </p:tgtEl>
                                        <p:attrNameLst>
                                          <p:attrName>style.visibility</p:attrName>
                                        </p:attrNameLst>
                                      </p:cBhvr>
                                      <p:to>
                                        <p:strVal val="visible"/>
                                      </p:to>
                                    </p:set>
                                    <p:anim to="" calcmode="lin" valueType="num">
                                      <p:cBhvr>
                                        <p:cTn id="24" dur="1" fill="hold"/>
                                        <p:tgtEl>
                                          <p:spTgt spid="11268">
                                            <p:txEl>
                                              <p:pRg st="6" end="6"/>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1268">
                                            <p:txEl>
                                              <p:pRg st="8" end="8"/>
                                            </p:txEl>
                                          </p:spTgt>
                                        </p:tgtEl>
                                        <p:attrNameLst>
                                          <p:attrName>style.visibility</p:attrName>
                                        </p:attrNameLst>
                                      </p:cBhvr>
                                      <p:to>
                                        <p:strVal val="visible"/>
                                      </p:to>
                                    </p:set>
                                    <p:anim to="" calcmode="lin" valueType="num">
                                      <p:cBhvr>
                                        <p:cTn id="29" dur="1" fill="hold"/>
                                        <p:tgtEl>
                                          <p:spTgt spid="11268">
                                            <p:txEl>
                                              <p:pRg st="8" end="8"/>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1268">
                                            <p:txEl>
                                              <p:pRg st="10" end="10"/>
                                            </p:txEl>
                                          </p:spTgt>
                                        </p:tgtEl>
                                        <p:attrNameLst>
                                          <p:attrName>style.visibility</p:attrName>
                                        </p:attrNameLst>
                                      </p:cBhvr>
                                      <p:to>
                                        <p:strVal val="visible"/>
                                      </p:to>
                                    </p:set>
                                    <p:anim to="" calcmode="lin" valueType="num">
                                      <p:cBhvr>
                                        <p:cTn id="34" dur="1" fill="hold"/>
                                        <p:tgtEl>
                                          <p:spTgt spid="11268">
                                            <p:txEl>
                                              <p:pRg st="10" end="10"/>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1268">
                                            <p:txEl>
                                              <p:pRg st="12" end="12"/>
                                            </p:txEl>
                                          </p:spTgt>
                                        </p:tgtEl>
                                        <p:attrNameLst>
                                          <p:attrName>style.visibility</p:attrName>
                                        </p:attrNameLst>
                                      </p:cBhvr>
                                      <p:to>
                                        <p:strVal val="visible"/>
                                      </p:to>
                                    </p:set>
                                    <p:anim to="" calcmode="lin" valueType="num">
                                      <p:cBhvr>
                                        <p:cTn id="39" dur="1" fill="hold"/>
                                        <p:tgtEl>
                                          <p:spTgt spid="11268">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www.radionetherlands.nl/images/assets/1362302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928688"/>
          </a:xfrm>
        </p:spPr>
        <p:txBody>
          <a:bodyPr/>
          <a:lstStyle/>
          <a:p>
            <a:pPr eaLnBrk="1" hangingPunct="1"/>
            <a:r>
              <a:rPr lang="en-CA" sz="3600" b="1" smtClean="0">
                <a:solidFill>
                  <a:srgbClr val="FF0000"/>
                </a:solidFill>
                <a:latin typeface="Times New Roman" pitchFamily="18" charset="0"/>
                <a:cs typeface="Times New Roman" pitchFamily="18" charset="0"/>
              </a:rPr>
              <a:t>What is National Self-Determination?</a:t>
            </a:r>
          </a:p>
        </p:txBody>
      </p:sp>
      <p:sp>
        <p:nvSpPr>
          <p:cNvPr id="4" name="TextBox 3"/>
          <p:cNvSpPr txBox="1">
            <a:spLocks noChangeArrowheads="1"/>
          </p:cNvSpPr>
          <p:nvPr/>
        </p:nvSpPr>
        <p:spPr bwMode="auto">
          <a:xfrm>
            <a:off x="0" y="928688"/>
            <a:ext cx="9144000" cy="369887"/>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Read the opening paragraph on page 174</a:t>
            </a:r>
            <a:endParaRPr lang="en-CA" b="1">
              <a:solidFill>
                <a:srgbClr val="002060"/>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3" cstate="print"/>
          <a:srcRect/>
          <a:stretch>
            <a:fillRect/>
          </a:stretch>
        </p:blipFill>
        <p:spPr bwMode="auto">
          <a:xfrm>
            <a:off x="3714750" y="1322388"/>
            <a:ext cx="4643438" cy="5535612"/>
          </a:xfrm>
          <a:prstGeom prst="rect">
            <a:avLst/>
          </a:prstGeom>
          <a:noFill/>
          <a:ln w="9525">
            <a:noFill/>
            <a:miter lim="800000"/>
            <a:headEnd/>
            <a:tailEnd/>
          </a:ln>
        </p:spPr>
      </p:pic>
      <p:sp>
        <p:nvSpPr>
          <p:cNvPr id="7" name="TextBox 6"/>
          <p:cNvSpPr txBox="1">
            <a:spLocks noChangeArrowheads="1"/>
          </p:cNvSpPr>
          <p:nvPr/>
        </p:nvSpPr>
        <p:spPr bwMode="auto">
          <a:xfrm>
            <a:off x="142875" y="2928938"/>
            <a:ext cx="3500438" cy="3754437"/>
          </a:xfrm>
          <a:prstGeom prst="rect">
            <a:avLst/>
          </a:prstGeom>
          <a:noFill/>
          <a:ln w="9525">
            <a:noFill/>
            <a:miter lim="800000"/>
            <a:headEnd/>
            <a:tailEnd/>
          </a:ln>
        </p:spPr>
        <p:txBody>
          <a:bodyPr>
            <a:spAutoFit/>
          </a:bodyPr>
          <a:lstStyle/>
          <a:p>
            <a:pPr algn="ctr"/>
            <a:r>
              <a:rPr lang="en-CA" sz="1400" b="1">
                <a:latin typeface="Times New Roman" pitchFamily="18" charset="0"/>
                <a:cs typeface="Times New Roman" pitchFamily="18" charset="0"/>
              </a:rPr>
              <a:t>To organize this section of chapter 8, use the handout as you read the rest of page 174 and 175</a:t>
            </a:r>
          </a:p>
          <a:p>
            <a:pPr algn="ctr"/>
            <a:endParaRPr lang="en-CA" sz="1400" b="1">
              <a:latin typeface="Times New Roman" pitchFamily="18" charset="0"/>
              <a:cs typeface="Times New Roman" pitchFamily="18" charset="0"/>
            </a:endParaRPr>
          </a:p>
          <a:p>
            <a:pPr algn="ctr"/>
            <a:r>
              <a:rPr lang="en-CA" sz="1400" b="1">
                <a:latin typeface="Times New Roman" pitchFamily="18" charset="0"/>
                <a:cs typeface="Times New Roman" pitchFamily="18" charset="0"/>
              </a:rPr>
              <a:t>Using the subject </a:t>
            </a:r>
          </a:p>
          <a:p>
            <a:pPr algn="ctr"/>
            <a:r>
              <a:rPr lang="en-CA" sz="1400" b="1">
                <a:solidFill>
                  <a:srgbClr val="002060"/>
                </a:solidFill>
                <a:latin typeface="Times New Roman" pitchFamily="18" charset="0"/>
                <a:cs typeface="Times New Roman" pitchFamily="18" charset="0"/>
              </a:rPr>
              <a:t>National Self-Determination</a:t>
            </a:r>
            <a:r>
              <a:rPr lang="en-CA" sz="1400" b="1">
                <a:latin typeface="Times New Roman" pitchFamily="18" charset="0"/>
                <a:cs typeface="Times New Roman" pitchFamily="18" charset="0"/>
              </a:rPr>
              <a:t>,           complete the </a:t>
            </a:r>
          </a:p>
          <a:p>
            <a:pPr algn="ctr"/>
            <a:r>
              <a:rPr lang="en-CA" sz="1400" b="1" i="1">
                <a:latin typeface="Times New Roman" pitchFamily="18" charset="0"/>
                <a:cs typeface="Times New Roman" pitchFamily="18" charset="0"/>
              </a:rPr>
              <a:t>Point-Proof-Comment </a:t>
            </a:r>
          </a:p>
          <a:p>
            <a:pPr algn="ctr"/>
            <a:r>
              <a:rPr lang="en-CA" sz="1400" b="1">
                <a:latin typeface="Times New Roman" pitchFamily="18" charset="0"/>
                <a:cs typeface="Times New Roman" pitchFamily="18" charset="0"/>
              </a:rPr>
              <a:t>Handout</a:t>
            </a:r>
          </a:p>
          <a:p>
            <a:pPr algn="ctr"/>
            <a:endParaRPr lang="en-CA" sz="1400" b="1">
              <a:latin typeface="Times New Roman" pitchFamily="18" charset="0"/>
              <a:cs typeface="Times New Roman" pitchFamily="18" charset="0"/>
            </a:endParaRPr>
          </a:p>
          <a:p>
            <a:pPr algn="ctr"/>
            <a:r>
              <a:rPr lang="en-CA" sz="1400" b="1">
                <a:latin typeface="Times New Roman" pitchFamily="18" charset="0"/>
                <a:cs typeface="Times New Roman" pitchFamily="18" charset="0"/>
              </a:rPr>
              <a:t>To assist you, use the following four points</a:t>
            </a:r>
          </a:p>
          <a:p>
            <a:pPr algn="ctr"/>
            <a:endParaRPr lang="en-CA" sz="1400" b="1">
              <a:latin typeface="Times New Roman" pitchFamily="18" charset="0"/>
              <a:cs typeface="Times New Roman" pitchFamily="18" charset="0"/>
            </a:endParaRPr>
          </a:p>
          <a:p>
            <a:pPr algn="ctr"/>
            <a:r>
              <a:rPr lang="en-CA" sz="1400" b="1">
                <a:latin typeface="Times New Roman" pitchFamily="18" charset="0"/>
                <a:cs typeface="Times New Roman" pitchFamily="18" charset="0"/>
              </a:rPr>
              <a:t>With a partner, complete the remaining aspects of the handout </a:t>
            </a:r>
          </a:p>
          <a:p>
            <a:pPr algn="ctr"/>
            <a:endParaRPr lang="en-CA" sz="1400" b="1">
              <a:latin typeface="Times New Roman" pitchFamily="18" charset="0"/>
              <a:cs typeface="Times New Roman" pitchFamily="18" charset="0"/>
            </a:endParaRPr>
          </a:p>
          <a:p>
            <a:pPr algn="ctr"/>
            <a:r>
              <a:rPr lang="en-CA" sz="1400" b="1">
                <a:latin typeface="Times New Roman" pitchFamily="18" charset="0"/>
                <a:cs typeface="Times New Roman" pitchFamily="18" charset="0"/>
              </a:rPr>
              <a:t>When finished, complete the               </a:t>
            </a:r>
            <a:r>
              <a:rPr lang="en-CA" sz="1400" b="1" i="1">
                <a:latin typeface="Times New Roman" pitchFamily="18" charset="0"/>
                <a:cs typeface="Times New Roman" pitchFamily="18" charset="0"/>
              </a:rPr>
              <a:t>Recall, Reflect, Respond</a:t>
            </a:r>
          </a:p>
        </p:txBody>
      </p:sp>
      <p:sp>
        <p:nvSpPr>
          <p:cNvPr id="8" name="TextBox 7"/>
          <p:cNvSpPr txBox="1">
            <a:spLocks noChangeArrowheads="1"/>
          </p:cNvSpPr>
          <p:nvPr/>
        </p:nvSpPr>
        <p:spPr bwMode="auto">
          <a:xfrm>
            <a:off x="5214938" y="1325563"/>
            <a:ext cx="2928937" cy="246062"/>
          </a:xfrm>
          <a:prstGeom prst="rect">
            <a:avLst/>
          </a:prstGeom>
          <a:noFill/>
          <a:ln w="9525">
            <a:noFill/>
            <a:miter lim="800000"/>
            <a:headEnd/>
            <a:tailEnd/>
          </a:ln>
        </p:spPr>
        <p:txBody>
          <a:bodyPr>
            <a:spAutoFit/>
          </a:bodyPr>
          <a:lstStyle/>
          <a:p>
            <a:pPr algn="ctr"/>
            <a:r>
              <a:rPr lang="en-CA" sz="1000" b="1">
                <a:latin typeface="Times New Roman" pitchFamily="18" charset="0"/>
                <a:cs typeface="Times New Roman" pitchFamily="18" charset="0"/>
              </a:rPr>
              <a:t>National Self-Determination</a:t>
            </a:r>
            <a:endParaRPr lang="en-CA" sz="1000">
              <a:latin typeface="Times New Roman" pitchFamily="18" charset="0"/>
              <a:cs typeface="Times New Roman" pitchFamily="18" charset="0"/>
            </a:endParaRPr>
          </a:p>
        </p:txBody>
      </p:sp>
      <p:sp>
        <p:nvSpPr>
          <p:cNvPr id="9" name="TextBox 8"/>
          <p:cNvSpPr txBox="1">
            <a:spLocks noChangeArrowheads="1"/>
          </p:cNvSpPr>
          <p:nvPr/>
        </p:nvSpPr>
        <p:spPr bwMode="auto">
          <a:xfrm>
            <a:off x="4786313" y="1571625"/>
            <a:ext cx="3500437" cy="400050"/>
          </a:xfrm>
          <a:prstGeom prst="rect">
            <a:avLst/>
          </a:prstGeom>
          <a:noFill/>
          <a:ln w="9525">
            <a:noFill/>
            <a:miter lim="800000"/>
            <a:headEnd/>
            <a:tailEnd/>
          </a:ln>
        </p:spPr>
        <p:txBody>
          <a:bodyPr>
            <a:spAutoFit/>
          </a:bodyPr>
          <a:lstStyle/>
          <a:p>
            <a:r>
              <a:rPr lang="en-CA" sz="1000" b="1">
                <a:latin typeface="Times New Roman" pitchFamily="18" charset="0"/>
                <a:cs typeface="Times New Roman" pitchFamily="18" charset="0"/>
              </a:rPr>
              <a:t>National self-determination is a people’s power to control their own affairs</a:t>
            </a:r>
          </a:p>
        </p:txBody>
      </p:sp>
      <p:sp>
        <p:nvSpPr>
          <p:cNvPr id="10" name="TextBox 9"/>
          <p:cNvSpPr txBox="1">
            <a:spLocks noChangeArrowheads="1"/>
          </p:cNvSpPr>
          <p:nvPr/>
        </p:nvSpPr>
        <p:spPr bwMode="auto">
          <a:xfrm>
            <a:off x="4786313" y="2886075"/>
            <a:ext cx="3500437" cy="400050"/>
          </a:xfrm>
          <a:prstGeom prst="rect">
            <a:avLst/>
          </a:prstGeom>
          <a:noFill/>
          <a:ln w="9525">
            <a:noFill/>
            <a:miter lim="800000"/>
            <a:headEnd/>
            <a:tailEnd/>
          </a:ln>
        </p:spPr>
        <p:txBody>
          <a:bodyPr>
            <a:spAutoFit/>
          </a:bodyPr>
          <a:lstStyle/>
          <a:p>
            <a:r>
              <a:rPr lang="en-CA" sz="1000" b="1">
                <a:latin typeface="Times New Roman" pitchFamily="18" charset="0"/>
                <a:cs typeface="Times New Roman" pitchFamily="18" charset="0"/>
              </a:rPr>
              <a:t>At the end of World War I, it was hoped that self-determination would bring lasting peace</a:t>
            </a:r>
          </a:p>
        </p:txBody>
      </p:sp>
      <p:sp>
        <p:nvSpPr>
          <p:cNvPr id="11" name="TextBox 10"/>
          <p:cNvSpPr txBox="1">
            <a:spLocks noChangeArrowheads="1"/>
          </p:cNvSpPr>
          <p:nvPr/>
        </p:nvSpPr>
        <p:spPr bwMode="auto">
          <a:xfrm>
            <a:off x="4786313" y="4214813"/>
            <a:ext cx="3500437" cy="400050"/>
          </a:xfrm>
          <a:prstGeom prst="rect">
            <a:avLst/>
          </a:prstGeom>
          <a:noFill/>
          <a:ln w="9525">
            <a:noFill/>
            <a:miter lim="800000"/>
            <a:headEnd/>
            <a:tailEnd/>
          </a:ln>
        </p:spPr>
        <p:txBody>
          <a:bodyPr>
            <a:spAutoFit/>
          </a:bodyPr>
          <a:lstStyle/>
          <a:p>
            <a:r>
              <a:rPr lang="en-CA" sz="1000" b="1">
                <a:latin typeface="Times New Roman" pitchFamily="18" charset="0"/>
                <a:cs typeface="Times New Roman" pitchFamily="18" charset="0"/>
              </a:rPr>
              <a:t>The desire for self-determination can unite people — or drive them apart</a:t>
            </a:r>
          </a:p>
        </p:txBody>
      </p:sp>
      <p:sp>
        <p:nvSpPr>
          <p:cNvPr id="12" name="TextBox 11"/>
          <p:cNvSpPr txBox="1">
            <a:spLocks noChangeArrowheads="1"/>
          </p:cNvSpPr>
          <p:nvPr/>
        </p:nvSpPr>
        <p:spPr bwMode="auto">
          <a:xfrm>
            <a:off x="4786313" y="5529263"/>
            <a:ext cx="3500437" cy="369887"/>
          </a:xfrm>
          <a:prstGeom prst="rect">
            <a:avLst/>
          </a:prstGeom>
          <a:noFill/>
          <a:ln w="9525">
            <a:noFill/>
            <a:miter lim="800000"/>
            <a:headEnd/>
            <a:tailEnd/>
          </a:ln>
        </p:spPr>
        <p:txBody>
          <a:bodyPr>
            <a:spAutoFit/>
          </a:bodyPr>
          <a:lstStyle/>
          <a:p>
            <a:r>
              <a:rPr lang="en-CA" sz="600" b="1">
                <a:latin typeface="Times New Roman" pitchFamily="18" charset="0"/>
                <a:cs typeface="Times New Roman" pitchFamily="18" charset="0"/>
              </a:rPr>
              <a:t>The right to self-determination is reflected in the charter of the United Nations and defined by the International Court of Justice as belonging to peoples as well as to governments, but it is not clear what should happen when peoples within nation-states want self-determination</a:t>
            </a:r>
          </a:p>
        </p:txBody>
      </p:sp>
      <p:sp>
        <p:nvSpPr>
          <p:cNvPr id="15" name="TextBox 14"/>
          <p:cNvSpPr txBox="1">
            <a:spLocks noChangeArrowheads="1"/>
          </p:cNvSpPr>
          <p:nvPr/>
        </p:nvSpPr>
        <p:spPr bwMode="auto">
          <a:xfrm>
            <a:off x="4786313" y="3314700"/>
            <a:ext cx="3500437" cy="400050"/>
          </a:xfrm>
          <a:prstGeom prst="rect">
            <a:avLst/>
          </a:prstGeom>
          <a:noFill/>
          <a:ln w="9525">
            <a:noFill/>
            <a:miter lim="800000"/>
            <a:headEnd/>
            <a:tailEnd/>
          </a:ln>
        </p:spPr>
        <p:txBody>
          <a:bodyPr>
            <a:spAutoFit/>
          </a:bodyPr>
          <a:lstStyle/>
          <a:p>
            <a:r>
              <a:rPr lang="en-CA" sz="1000" b="1">
                <a:latin typeface="Times New Roman" pitchFamily="18" charset="0"/>
                <a:cs typeface="Times New Roman" pitchFamily="18" charset="0"/>
              </a:rPr>
              <a:t>This concept was articulated and supported by American president Woodrow Wilson</a:t>
            </a:r>
          </a:p>
        </p:txBody>
      </p:sp>
      <p:sp>
        <p:nvSpPr>
          <p:cNvPr id="16" name="TextBox 15"/>
          <p:cNvSpPr txBox="1">
            <a:spLocks noChangeArrowheads="1"/>
          </p:cNvSpPr>
          <p:nvPr/>
        </p:nvSpPr>
        <p:spPr bwMode="auto">
          <a:xfrm>
            <a:off x="4786313" y="3743325"/>
            <a:ext cx="3500437" cy="400050"/>
          </a:xfrm>
          <a:prstGeom prst="rect">
            <a:avLst/>
          </a:prstGeom>
          <a:noFill/>
          <a:ln w="9525">
            <a:noFill/>
            <a:miter lim="800000"/>
            <a:headEnd/>
            <a:tailEnd/>
          </a:ln>
        </p:spPr>
        <p:txBody>
          <a:bodyPr>
            <a:spAutoFit/>
          </a:bodyPr>
          <a:lstStyle/>
          <a:p>
            <a:r>
              <a:rPr lang="en-CA" sz="1000" b="1">
                <a:latin typeface="Times New Roman" pitchFamily="18" charset="0"/>
                <a:cs typeface="Times New Roman" pitchFamily="18" charset="0"/>
              </a:rPr>
              <a:t>It did not apply to all nations — and it has not succeeded in bringing peace to the world</a:t>
            </a:r>
          </a:p>
        </p:txBody>
      </p:sp>
      <p:sp>
        <p:nvSpPr>
          <p:cNvPr id="17" name="TextBox 16"/>
          <p:cNvSpPr txBox="1">
            <a:spLocks noChangeArrowheads="1"/>
          </p:cNvSpPr>
          <p:nvPr/>
        </p:nvSpPr>
        <p:spPr bwMode="auto">
          <a:xfrm>
            <a:off x="4786313" y="4714875"/>
            <a:ext cx="3500437" cy="246063"/>
          </a:xfrm>
          <a:prstGeom prst="rect">
            <a:avLst/>
          </a:prstGeom>
          <a:noFill/>
          <a:ln w="9525">
            <a:noFill/>
            <a:miter lim="800000"/>
            <a:headEnd/>
            <a:tailEnd/>
          </a:ln>
        </p:spPr>
        <p:txBody>
          <a:bodyPr>
            <a:spAutoFit/>
          </a:bodyPr>
          <a:lstStyle/>
          <a:p>
            <a:r>
              <a:rPr lang="en-CA" sz="1000" b="1">
                <a:latin typeface="Times New Roman" pitchFamily="18" charset="0"/>
                <a:cs typeface="Times New Roman" pitchFamily="18" charset="0"/>
              </a:rPr>
              <a:t>American historian Louis L. Snyder makes this point</a:t>
            </a:r>
          </a:p>
        </p:txBody>
      </p:sp>
      <p:sp>
        <p:nvSpPr>
          <p:cNvPr id="18" name="TextBox 17"/>
          <p:cNvSpPr txBox="1">
            <a:spLocks noChangeArrowheads="1"/>
          </p:cNvSpPr>
          <p:nvPr/>
        </p:nvSpPr>
        <p:spPr bwMode="auto">
          <a:xfrm>
            <a:off x="4786313" y="5100638"/>
            <a:ext cx="3500437" cy="400050"/>
          </a:xfrm>
          <a:prstGeom prst="rect">
            <a:avLst/>
          </a:prstGeom>
          <a:noFill/>
          <a:ln w="9525">
            <a:noFill/>
            <a:miter lim="800000"/>
            <a:headEnd/>
            <a:tailEnd/>
          </a:ln>
        </p:spPr>
        <p:txBody>
          <a:bodyPr>
            <a:spAutoFit/>
          </a:bodyPr>
          <a:lstStyle/>
          <a:p>
            <a:r>
              <a:rPr lang="en-CA" sz="1000" b="1">
                <a:latin typeface="Times New Roman" pitchFamily="18" charset="0"/>
                <a:cs typeface="Times New Roman" pitchFamily="18" charset="0"/>
              </a:rPr>
              <a:t>Nation-states must decide how they will deal with the divisions that can occur among citizens</a:t>
            </a:r>
          </a:p>
        </p:txBody>
      </p:sp>
      <p:sp>
        <p:nvSpPr>
          <p:cNvPr id="19" name="TextBox 18"/>
          <p:cNvSpPr txBox="1">
            <a:spLocks noChangeArrowheads="1"/>
          </p:cNvSpPr>
          <p:nvPr/>
        </p:nvSpPr>
        <p:spPr bwMode="auto">
          <a:xfrm>
            <a:off x="4786313" y="5929313"/>
            <a:ext cx="3643312" cy="461962"/>
          </a:xfrm>
          <a:prstGeom prst="rect">
            <a:avLst/>
          </a:prstGeom>
          <a:noFill/>
          <a:ln w="9525">
            <a:noFill/>
            <a:miter lim="800000"/>
            <a:headEnd/>
            <a:tailEnd/>
          </a:ln>
        </p:spPr>
        <p:txBody>
          <a:bodyPr>
            <a:spAutoFit/>
          </a:bodyPr>
          <a:lstStyle/>
          <a:p>
            <a:r>
              <a:rPr lang="en-CA" sz="800" b="1">
                <a:latin typeface="Times New Roman" pitchFamily="18" charset="0"/>
                <a:cs typeface="Times New Roman" pitchFamily="18" charset="0"/>
              </a:rPr>
              <a:t>Kosovo had been part of Yugoslavia, then of Serbia, until it declared independence in 2008 — but Kosovo’s independence has not been recognized by some governments or the UN</a:t>
            </a:r>
          </a:p>
        </p:txBody>
      </p:sp>
      <p:sp>
        <p:nvSpPr>
          <p:cNvPr id="20" name="TextBox 19"/>
          <p:cNvSpPr txBox="1">
            <a:spLocks noChangeArrowheads="1"/>
          </p:cNvSpPr>
          <p:nvPr/>
        </p:nvSpPr>
        <p:spPr bwMode="auto">
          <a:xfrm>
            <a:off x="4786313" y="6357938"/>
            <a:ext cx="3500437" cy="484187"/>
          </a:xfrm>
          <a:prstGeom prst="rect">
            <a:avLst/>
          </a:prstGeom>
          <a:noFill/>
          <a:ln w="9525">
            <a:noFill/>
            <a:miter lim="800000"/>
            <a:headEnd/>
            <a:tailEnd/>
          </a:ln>
        </p:spPr>
        <p:txBody>
          <a:bodyPr>
            <a:spAutoFit/>
          </a:bodyPr>
          <a:lstStyle/>
          <a:p>
            <a:pPr fontAlgn="auto">
              <a:spcBef>
                <a:spcPts val="0"/>
              </a:spcBef>
              <a:spcAft>
                <a:spcPts val="0"/>
              </a:spcAft>
              <a:defRPr/>
            </a:pPr>
            <a:r>
              <a:rPr lang="en-CA" sz="850" b="1" dirty="0">
                <a:latin typeface="Times New Roman" pitchFamily="18" charset="0"/>
                <a:cs typeface="Times New Roman" pitchFamily="18" charset="0"/>
              </a:rPr>
              <a:t>Kosovo’s declaration may not bring an end to the conflict in the area — and the UN’s continuing presence could be seen as an attempt to prevent others from regaining or taking control of the region</a:t>
            </a:r>
          </a:p>
        </p:txBody>
      </p:sp>
      <p:sp>
        <p:nvSpPr>
          <p:cNvPr id="25" name="TextBox 24"/>
          <p:cNvSpPr txBox="1">
            <a:spLocks noChangeArrowheads="1"/>
          </p:cNvSpPr>
          <p:nvPr/>
        </p:nvSpPr>
        <p:spPr bwMode="auto">
          <a:xfrm>
            <a:off x="4714875" y="2028825"/>
            <a:ext cx="3643313" cy="400050"/>
          </a:xfrm>
          <a:prstGeom prst="rect">
            <a:avLst/>
          </a:prstGeom>
          <a:noFill/>
          <a:ln w="9525">
            <a:noFill/>
            <a:miter lim="800000"/>
            <a:headEnd/>
            <a:tailEnd/>
          </a:ln>
        </p:spPr>
        <p:txBody>
          <a:bodyPr>
            <a:spAutoFit/>
          </a:bodyPr>
          <a:lstStyle/>
          <a:p>
            <a:r>
              <a:rPr lang="en-CA" sz="1000" b="1">
                <a:latin typeface="Times New Roman" pitchFamily="18" charset="0"/>
                <a:cs typeface="Times New Roman" pitchFamily="18" charset="0"/>
              </a:rPr>
              <a:t>Timor-Leste had been a Portuguese colony, then it was invaded by Indonesia in 1975,but it became independent in 2002</a:t>
            </a:r>
          </a:p>
        </p:txBody>
      </p:sp>
      <p:sp>
        <p:nvSpPr>
          <p:cNvPr id="26" name="TextBox 25"/>
          <p:cNvSpPr txBox="1">
            <a:spLocks noChangeArrowheads="1"/>
          </p:cNvSpPr>
          <p:nvPr/>
        </p:nvSpPr>
        <p:spPr bwMode="auto">
          <a:xfrm>
            <a:off x="4786313" y="2487613"/>
            <a:ext cx="3500437" cy="369887"/>
          </a:xfrm>
          <a:prstGeom prst="rect">
            <a:avLst/>
          </a:prstGeom>
          <a:noFill/>
          <a:ln w="9525">
            <a:noFill/>
            <a:miter lim="800000"/>
            <a:headEnd/>
            <a:tailEnd/>
          </a:ln>
        </p:spPr>
        <p:txBody>
          <a:bodyPr>
            <a:spAutoFit/>
          </a:bodyPr>
          <a:lstStyle/>
          <a:p>
            <a:r>
              <a:rPr lang="en-CA" sz="900" b="1">
                <a:latin typeface="Times New Roman" pitchFamily="18" charset="0"/>
                <a:cs typeface="Times New Roman" pitchFamily="18" charset="0"/>
              </a:rPr>
              <a:t>Independence did not bring an end to the conflict in the area — and the UN had to return in 2006 to try to prevent further violence</a:t>
            </a:r>
          </a:p>
        </p:txBody>
      </p:sp>
      <p:pic>
        <p:nvPicPr>
          <p:cNvPr id="3" name="Picture 2"/>
          <p:cNvPicPr>
            <a:picLocks noChangeAspect="1" noChangeArrowheads="1"/>
          </p:cNvPicPr>
          <p:nvPr/>
        </p:nvPicPr>
        <p:blipFill>
          <a:blip r:embed="rId4" cstate="print"/>
          <a:srcRect/>
          <a:stretch>
            <a:fillRect/>
          </a:stretch>
        </p:blipFill>
        <p:spPr bwMode="auto">
          <a:xfrm>
            <a:off x="142875" y="1285875"/>
            <a:ext cx="1876425" cy="1481138"/>
          </a:xfrm>
          <a:prstGeom prst="rect">
            <a:avLst/>
          </a:prstGeom>
          <a:noFill/>
          <a:ln w="9525">
            <a:noFill/>
            <a:miter lim="800000"/>
            <a:headEnd/>
            <a:tailEnd/>
          </a:ln>
        </p:spPr>
      </p:pic>
      <p:sp>
        <p:nvSpPr>
          <p:cNvPr id="27" name="TextBox 26"/>
          <p:cNvSpPr txBox="1">
            <a:spLocks noChangeArrowheads="1"/>
          </p:cNvSpPr>
          <p:nvPr/>
        </p:nvSpPr>
        <p:spPr bwMode="auto">
          <a:xfrm>
            <a:off x="2143125" y="1643063"/>
            <a:ext cx="1500188" cy="646112"/>
          </a:xfrm>
          <a:prstGeom prst="rect">
            <a:avLst/>
          </a:prstGeom>
          <a:noFill/>
          <a:ln w="9525">
            <a:noFill/>
            <a:miter lim="800000"/>
            <a:headEnd/>
            <a:tailEnd/>
          </a:ln>
        </p:spPr>
        <p:txBody>
          <a:bodyPr>
            <a:spAutoFit/>
          </a:bodyPr>
          <a:lstStyle/>
          <a:p>
            <a:pPr algn="ctr"/>
            <a:r>
              <a:rPr lang="en-CA" sz="1200" b="1">
                <a:latin typeface="Times New Roman" pitchFamily="18" charset="0"/>
                <a:cs typeface="Times New Roman" pitchFamily="18" charset="0"/>
              </a:rPr>
              <a:t>How role might a plebiscite play in self-determination?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to="" calcmode="lin" valueType="num">
                                      <p:cBhvr>
                                        <p:cTn id="10" dur="1" fill="hold"/>
                                        <p:tgtEl>
                                          <p:spTgt spid="4">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 to="" calcmode="lin" valueType="num">
                                      <p:cBhvr>
                                        <p:cTn id="13" dur="1" fill="hold"/>
                                        <p:tgtEl>
                                          <p:spTgt spid="1434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to="" calcmode="lin" valueType="num">
                                      <p:cBhvr>
                                        <p:cTn id="18" dur="1" fill="hold"/>
                                        <p:tgtEl>
                                          <p:spTgt spid="3"/>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to="" calcmode="lin" valueType="num">
                                      <p:cBhvr>
                                        <p:cTn id="21" dur="1" fill="hold"/>
                                        <p:tgtEl>
                                          <p:spTgt spid="27"/>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to="" calcmode="lin" valueType="num">
                                      <p:cBhvr>
                                        <p:cTn id="26" dur="1" fill="hold"/>
                                        <p:tgtEl>
                                          <p:spTgt spid="7">
                                            <p:txEl>
                                              <p:pRg st="2" end="2"/>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to="" calcmode="lin" valueType="num">
                                      <p:cBhvr>
                                        <p:cTn id="29" dur="1" fill="hold"/>
                                        <p:tgtEl>
                                          <p:spTgt spid="7">
                                            <p:txEl>
                                              <p:pRg st="0" end="0"/>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to="" calcmode="lin" valueType="num">
                                      <p:cBhvr>
                                        <p:cTn id="32" dur="1" fill="hold"/>
                                        <p:tgtEl>
                                          <p:spTgt spid="7">
                                            <p:txEl>
                                              <p:pRg st="3" end="3"/>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to="" calcmode="lin" valueType="num">
                                      <p:cBhvr>
                                        <p:cTn id="35" dur="1" fill="hold"/>
                                        <p:tgtEl>
                                          <p:spTgt spid="7">
                                            <p:txEl>
                                              <p:pRg st="4" end="4"/>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 to="" calcmode="lin" valueType="num">
                                      <p:cBhvr>
                                        <p:cTn id="38" dur="1" fill="hold"/>
                                        <p:tgtEl>
                                          <p:spTgt spid="7">
                                            <p:txEl>
                                              <p:pRg st="5" end="5"/>
                                            </p:txEl>
                                          </p:spTgt>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to="" calcmode="lin" valueType="num">
                                      <p:cBhvr>
                                        <p:cTn id="41" dur="1" fill="hold"/>
                                        <p:tgtEl>
                                          <p:spTgt spid="8"/>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14338"/>
                                        </p:tgtEl>
                                        <p:attrNameLst>
                                          <p:attrName>style.visibility</p:attrName>
                                        </p:attrNameLst>
                                      </p:cBhvr>
                                      <p:to>
                                        <p:strVal val="visible"/>
                                      </p:to>
                                    </p:set>
                                    <p:anim to="" calcmode="lin" valueType="num">
                                      <p:cBhvr>
                                        <p:cTn id="44" dur="1" fill="hold"/>
                                        <p:tgtEl>
                                          <p:spTgt spid="14338"/>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to="" calcmode="lin" valueType="num">
                                      <p:cBhvr>
                                        <p:cTn id="49" dur="1" fill="hold"/>
                                        <p:tgtEl>
                                          <p:spTgt spid="7">
                                            <p:txEl>
                                              <p:pRg st="7" end="7"/>
                                            </p:txEl>
                                          </p:spTgt>
                                        </p:tgtEl>
                                        <p:attrNameLst>
                                          <p:attrName/>
                                        </p:attrNameLst>
                                      </p:cBhvr>
                                    </p:anim>
                                  </p:childTnLst>
                                </p:cTn>
                              </p:par>
                              <p:par>
                                <p:cTn id="50" presetID="24"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to="" calcmode="lin" valueType="num">
                                      <p:cBhvr>
                                        <p:cTn id="52" dur="1" fill="hold"/>
                                        <p:tgtEl>
                                          <p:spTgt spid="9"/>
                                        </p:tgtEl>
                                        <p:attrNameLst>
                                          <p:attrName/>
                                        </p:attrNameLst>
                                      </p:cBhvr>
                                    </p:anim>
                                  </p:childTnLst>
                                </p:cTn>
                              </p:par>
                              <p:par>
                                <p:cTn id="53" presetID="24"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to="" calcmode="lin" valueType="num">
                                      <p:cBhvr>
                                        <p:cTn id="55" dur="1" fill="hold"/>
                                        <p:tgtEl>
                                          <p:spTgt spid="10"/>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to="" calcmode="lin" valueType="num">
                                      <p:cBhvr>
                                        <p:cTn id="58" dur="1" fill="hold"/>
                                        <p:tgtEl>
                                          <p:spTgt spid="11"/>
                                        </p:tgtEl>
                                        <p:attrNameLst>
                                          <p:attrName/>
                                        </p:attrNameLst>
                                      </p:cBhvr>
                                    </p:anim>
                                  </p:childTnLst>
                                </p:cTn>
                              </p:par>
                              <p:par>
                                <p:cTn id="59" presetID="24"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to="" calcmode="lin" valueType="num">
                                      <p:cBhvr>
                                        <p:cTn id="61" dur="1" fill="hold"/>
                                        <p:tgtEl>
                                          <p:spTgt spid="12"/>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nodeType="clickEffect">
                                  <p:stCondLst>
                                    <p:cond delay="0"/>
                                  </p:stCondLst>
                                  <p:childTnLst>
                                    <p:set>
                                      <p:cBhvr>
                                        <p:cTn id="65" dur="1" fill="hold">
                                          <p:stCondLst>
                                            <p:cond delay="0"/>
                                          </p:stCondLst>
                                        </p:cTn>
                                        <p:tgtEl>
                                          <p:spTgt spid="7">
                                            <p:txEl>
                                              <p:pRg st="9" end="9"/>
                                            </p:txEl>
                                          </p:spTgt>
                                        </p:tgtEl>
                                        <p:attrNameLst>
                                          <p:attrName>style.visibility</p:attrName>
                                        </p:attrNameLst>
                                      </p:cBhvr>
                                      <p:to>
                                        <p:strVal val="visible"/>
                                      </p:to>
                                    </p:set>
                                    <p:anim to="" calcmode="lin" valueType="num">
                                      <p:cBhvr>
                                        <p:cTn id="66" dur="1" fill="hold"/>
                                        <p:tgtEl>
                                          <p:spTgt spid="7">
                                            <p:txEl>
                                              <p:pRg st="9" end="9"/>
                                            </p:txEl>
                                          </p:spTgt>
                                        </p:tgtEl>
                                        <p:attrNameLst>
                                          <p:attrName/>
                                        </p:attrNameLst>
                                      </p:cBhvr>
                                    </p:anim>
                                  </p:childTnLst>
                                </p:cTn>
                              </p:par>
                              <p:par>
                                <p:cTn id="67" presetID="24" presetClass="entr" presetSubtype="0" fill="hold" nodeType="withEffect">
                                  <p:stCondLst>
                                    <p:cond delay="0"/>
                                  </p:stCondLst>
                                  <p:childTnLst>
                                    <p:set>
                                      <p:cBhvr>
                                        <p:cTn id="68" dur="1" fill="hold">
                                          <p:stCondLst>
                                            <p:cond delay="0"/>
                                          </p:stCondLst>
                                        </p:cTn>
                                        <p:tgtEl>
                                          <p:spTgt spid="7">
                                            <p:txEl>
                                              <p:pRg st="11" end="11"/>
                                            </p:txEl>
                                          </p:spTgt>
                                        </p:tgtEl>
                                        <p:attrNameLst>
                                          <p:attrName>style.visibility</p:attrName>
                                        </p:attrNameLst>
                                      </p:cBhvr>
                                      <p:to>
                                        <p:strVal val="visible"/>
                                      </p:to>
                                    </p:set>
                                    <p:anim to="" calcmode="lin" valueType="num">
                                      <p:cBhvr>
                                        <p:cTn id="69" dur="1" fill="hold"/>
                                        <p:tgtEl>
                                          <p:spTgt spid="7">
                                            <p:txEl>
                                              <p:pRg st="11" end="11"/>
                                            </p:txEl>
                                          </p:spTgt>
                                        </p:tgtEl>
                                        <p:attrNameLst>
                                          <p:attrName/>
                                        </p:attrNameLst>
                                      </p:cBhvr>
                                    </p:anim>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 to="" calcmode="lin" valueType="num">
                                      <p:cBhvr>
                                        <p:cTn id="74" dur="1" fill="hold"/>
                                        <p:tgtEl>
                                          <p:spTgt spid="25"/>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to="" calcmode="lin" valueType="num">
                                      <p:cBhvr>
                                        <p:cTn id="79" dur="1" fill="hold"/>
                                        <p:tgtEl>
                                          <p:spTgt spid="26"/>
                                        </p:tgtEl>
                                        <p:attrNameLst>
                                          <p:attrName/>
                                        </p:attrNameLst>
                                      </p:cBhvr>
                                    </p:anim>
                                  </p:childTnLst>
                                </p:cTn>
                              </p:par>
                            </p:childTnLst>
                          </p:cTn>
                        </p:par>
                      </p:childTnLst>
                    </p:cTn>
                  </p:par>
                  <p:par>
                    <p:cTn id="80" fill="hold">
                      <p:stCondLst>
                        <p:cond delay="indefinite"/>
                      </p:stCondLst>
                      <p:childTnLst>
                        <p:par>
                          <p:cTn id="81" fill="hold">
                            <p:stCondLst>
                              <p:cond delay="0"/>
                            </p:stCondLst>
                            <p:childTnLst>
                              <p:par>
                                <p:cTn id="82" presetID="24"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to="" calcmode="lin" valueType="num">
                                      <p:cBhvr>
                                        <p:cTn id="84" dur="1" fill="hold"/>
                                        <p:tgtEl>
                                          <p:spTgt spid="15"/>
                                        </p:tgtEl>
                                        <p:attrNameLst>
                                          <p:attrName/>
                                        </p:attrNameLst>
                                      </p:cBhvr>
                                    </p:anim>
                                  </p:childTnLst>
                                </p:cTn>
                              </p:par>
                            </p:childTnLst>
                          </p:cTn>
                        </p:par>
                      </p:childTnLst>
                    </p:cTn>
                  </p:par>
                  <p:par>
                    <p:cTn id="85" fill="hold">
                      <p:stCondLst>
                        <p:cond delay="indefinite"/>
                      </p:stCondLst>
                      <p:childTnLst>
                        <p:par>
                          <p:cTn id="86" fill="hold">
                            <p:stCondLst>
                              <p:cond delay="0"/>
                            </p:stCondLst>
                            <p:childTnLst>
                              <p:par>
                                <p:cTn id="87" presetID="24"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to="" calcmode="lin" valueType="num">
                                      <p:cBhvr>
                                        <p:cTn id="89" dur="1" fill="hold"/>
                                        <p:tgtEl>
                                          <p:spTgt spid="16"/>
                                        </p:tgtEl>
                                        <p:attrNameLst>
                                          <p:attrName/>
                                        </p:attrNameLst>
                                      </p:cBhvr>
                                    </p:anim>
                                  </p:childTnLst>
                                </p:cTn>
                              </p:par>
                            </p:childTnLst>
                          </p:cTn>
                        </p:par>
                      </p:childTnLst>
                    </p:cTn>
                  </p:par>
                  <p:par>
                    <p:cTn id="90" fill="hold">
                      <p:stCondLst>
                        <p:cond delay="indefinite"/>
                      </p:stCondLst>
                      <p:childTnLst>
                        <p:par>
                          <p:cTn id="91" fill="hold">
                            <p:stCondLst>
                              <p:cond delay="0"/>
                            </p:stCondLst>
                            <p:childTnLst>
                              <p:par>
                                <p:cTn id="92" presetID="24" presetClass="entr" presetSubtype="0"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 to="" calcmode="lin" valueType="num">
                                      <p:cBhvr>
                                        <p:cTn id="94" dur="1" fill="hold"/>
                                        <p:tgtEl>
                                          <p:spTgt spid="17"/>
                                        </p:tgtEl>
                                        <p:attrNameLst>
                                          <p:attrName/>
                                        </p:attrNameLst>
                                      </p:cBhvr>
                                    </p:anim>
                                  </p:childTnLst>
                                </p:cTn>
                              </p:par>
                            </p:childTnLst>
                          </p:cTn>
                        </p:par>
                      </p:childTnLst>
                    </p:cTn>
                  </p:par>
                  <p:par>
                    <p:cTn id="95" fill="hold">
                      <p:stCondLst>
                        <p:cond delay="indefinite"/>
                      </p:stCondLst>
                      <p:childTnLst>
                        <p:par>
                          <p:cTn id="96" fill="hold">
                            <p:stCondLst>
                              <p:cond delay="0"/>
                            </p:stCondLst>
                            <p:childTnLst>
                              <p:par>
                                <p:cTn id="97" presetID="24"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 to="" calcmode="lin" valueType="num">
                                      <p:cBhvr>
                                        <p:cTn id="99" dur="1" fill="hold"/>
                                        <p:tgtEl>
                                          <p:spTgt spid="18"/>
                                        </p:tgtEl>
                                        <p:attrNameLst>
                                          <p:attrName/>
                                        </p:attrNameLst>
                                      </p:cBhvr>
                                    </p:anim>
                                  </p:childTnLst>
                                </p:cTn>
                              </p:par>
                            </p:childTnLst>
                          </p:cTn>
                        </p:par>
                      </p:childTnLst>
                    </p:cTn>
                  </p:par>
                  <p:par>
                    <p:cTn id="100" fill="hold">
                      <p:stCondLst>
                        <p:cond delay="indefinite"/>
                      </p:stCondLst>
                      <p:childTnLst>
                        <p:par>
                          <p:cTn id="101" fill="hold">
                            <p:stCondLst>
                              <p:cond delay="0"/>
                            </p:stCondLst>
                            <p:childTnLst>
                              <p:par>
                                <p:cTn id="102" presetID="24" presetClass="entr" presetSubtype="0" fill="hold" grpId="0" nodeType="clickEffect">
                                  <p:stCondLst>
                                    <p:cond delay="0"/>
                                  </p:stCondLst>
                                  <p:childTnLst>
                                    <p:set>
                                      <p:cBhvr>
                                        <p:cTn id="103" dur="1" fill="hold">
                                          <p:stCondLst>
                                            <p:cond delay="0"/>
                                          </p:stCondLst>
                                        </p:cTn>
                                        <p:tgtEl>
                                          <p:spTgt spid="19"/>
                                        </p:tgtEl>
                                        <p:attrNameLst>
                                          <p:attrName>style.visibility</p:attrName>
                                        </p:attrNameLst>
                                      </p:cBhvr>
                                      <p:to>
                                        <p:strVal val="visible"/>
                                      </p:to>
                                    </p:set>
                                    <p:anim to="" calcmode="lin" valueType="num">
                                      <p:cBhvr>
                                        <p:cTn id="104" dur="1" fill="hold"/>
                                        <p:tgtEl>
                                          <p:spTgt spid="19"/>
                                        </p:tgtEl>
                                        <p:attrNameLst>
                                          <p:attrName/>
                                        </p:attrNameLst>
                                      </p:cBhvr>
                                    </p:anim>
                                  </p:childTnLst>
                                </p:cTn>
                              </p:par>
                            </p:childTnLst>
                          </p:cTn>
                        </p:par>
                      </p:childTnLst>
                    </p:cTn>
                  </p:par>
                  <p:par>
                    <p:cTn id="105" fill="hold">
                      <p:stCondLst>
                        <p:cond delay="indefinite"/>
                      </p:stCondLst>
                      <p:childTnLst>
                        <p:par>
                          <p:cTn id="106" fill="hold">
                            <p:stCondLst>
                              <p:cond delay="0"/>
                            </p:stCondLst>
                            <p:childTnLst>
                              <p:par>
                                <p:cTn id="107" presetID="24" presetClass="entr" presetSubtype="0"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to="" calcmode="lin" valueType="num">
                                      <p:cBhvr>
                                        <p:cTn id="109" dur="1" fill="hold"/>
                                        <p:tgtEl>
                                          <p:spTgt spid="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5" grpId="0"/>
      <p:bldP spid="16" grpId="0"/>
      <p:bldP spid="17" grpId="0"/>
      <p:bldP spid="18" grpId="0"/>
      <p:bldP spid="19" grpId="0"/>
      <p:bldP spid="20"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newsimg.bbc.co.uk/media/images/44643000/jpg/_44643786_hand_exams512.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928688"/>
          </a:xfrm>
        </p:spPr>
        <p:txBody>
          <a:bodyPr/>
          <a:lstStyle/>
          <a:p>
            <a:pPr eaLnBrk="1" hangingPunct="1"/>
            <a:r>
              <a:rPr lang="en-CA" sz="3000" b="1" smtClean="0">
                <a:solidFill>
                  <a:srgbClr val="FF0000"/>
                </a:solidFill>
                <a:latin typeface="Times New Roman" pitchFamily="18" charset="0"/>
                <a:cs typeface="Times New Roman" pitchFamily="18" charset="0"/>
              </a:rPr>
              <a:t>Should Nations Pursue National Interests?</a:t>
            </a:r>
          </a:p>
        </p:txBody>
      </p:sp>
      <p:sp>
        <p:nvSpPr>
          <p:cNvPr id="5" name="TextBox 4"/>
          <p:cNvSpPr txBox="1">
            <a:spLocks noChangeArrowheads="1"/>
          </p:cNvSpPr>
          <p:nvPr/>
        </p:nvSpPr>
        <p:spPr bwMode="auto">
          <a:xfrm>
            <a:off x="0" y="1000125"/>
            <a:ext cx="9144000" cy="5601533"/>
          </a:xfrm>
          <a:prstGeom prst="rect">
            <a:avLst/>
          </a:prstGeom>
          <a:noFill/>
          <a:ln w="9525">
            <a:noFill/>
            <a:miter lim="800000"/>
            <a:headEnd/>
            <a:tailEnd/>
          </a:ln>
        </p:spPr>
        <p:txBody>
          <a:bodyPr>
            <a:spAutoFit/>
          </a:bodyPr>
          <a:lstStyle/>
          <a:p>
            <a:pPr algn="ctr"/>
            <a:r>
              <a:rPr lang="en-CA" sz="2800" b="1" dirty="0">
                <a:latin typeface="Times New Roman" pitchFamily="18" charset="0"/>
                <a:cs typeface="Times New Roman" pitchFamily="18" charset="0"/>
              </a:rPr>
              <a:t>Are you prepared for the Related Issue #2 Exam?</a:t>
            </a:r>
          </a:p>
          <a:p>
            <a:pPr algn="ctr"/>
            <a:endParaRPr lang="en-CA" sz="1000" b="1" dirty="0">
              <a:solidFill>
                <a:srgbClr val="002060"/>
              </a:solidFill>
              <a:latin typeface="Times New Roman" pitchFamily="18" charset="0"/>
              <a:cs typeface="Times New Roman" pitchFamily="18" charset="0"/>
            </a:endParaRPr>
          </a:p>
          <a:p>
            <a:pPr algn="ctr"/>
            <a:endParaRPr lang="en-CA" sz="2000" b="1" dirty="0">
              <a:latin typeface="Times New Roman" pitchFamily="18" charset="0"/>
              <a:cs typeface="Times New Roman" pitchFamily="18" charset="0"/>
            </a:endParaRPr>
          </a:p>
          <a:p>
            <a:pPr algn="ctr"/>
            <a:r>
              <a:rPr lang="en-CA" sz="2000" b="1" dirty="0">
                <a:latin typeface="Times New Roman" pitchFamily="18" charset="0"/>
                <a:cs typeface="Times New Roman" pitchFamily="18" charset="0"/>
              </a:rPr>
              <a:t>When is it? </a:t>
            </a:r>
          </a:p>
          <a:p>
            <a:pPr algn="ctr"/>
            <a:r>
              <a:rPr lang="en-CA" sz="2000" b="1" dirty="0" smtClean="0">
                <a:solidFill>
                  <a:srgbClr val="C6D9F1"/>
                </a:solidFill>
                <a:latin typeface="Times New Roman" pitchFamily="18" charset="0"/>
                <a:cs typeface="Times New Roman" pitchFamily="18" charset="0"/>
              </a:rPr>
              <a:t>Monday</a:t>
            </a:r>
            <a:endParaRPr lang="en-CA" sz="2000" b="1" dirty="0">
              <a:solidFill>
                <a:srgbClr val="FF0000"/>
              </a:solidFill>
              <a:latin typeface="Times New Roman" pitchFamily="18" charset="0"/>
              <a:cs typeface="Times New Roman" pitchFamily="18" charset="0"/>
            </a:endParaRPr>
          </a:p>
          <a:p>
            <a:pPr algn="ctr"/>
            <a:r>
              <a:rPr lang="en-CA" sz="2000" b="1" dirty="0">
                <a:latin typeface="Times New Roman" pitchFamily="18" charset="0"/>
                <a:cs typeface="Times New Roman" pitchFamily="18" charset="0"/>
              </a:rPr>
              <a:t>Where will it be held? </a:t>
            </a:r>
          </a:p>
          <a:p>
            <a:pPr algn="ctr"/>
            <a:r>
              <a:rPr lang="en-CA" sz="2000" b="1" dirty="0">
                <a:solidFill>
                  <a:srgbClr val="8EB4E3"/>
                </a:solidFill>
                <a:latin typeface="Times New Roman" pitchFamily="18" charset="0"/>
                <a:cs typeface="Times New Roman" pitchFamily="18" charset="0"/>
              </a:rPr>
              <a:t>Room </a:t>
            </a:r>
            <a:r>
              <a:rPr lang="en-CA" sz="2000" b="1" dirty="0" smtClean="0">
                <a:solidFill>
                  <a:srgbClr val="8EB4E3"/>
                </a:solidFill>
                <a:latin typeface="Times New Roman" pitchFamily="18" charset="0"/>
                <a:cs typeface="Times New Roman" pitchFamily="18" charset="0"/>
              </a:rPr>
              <a:t>24</a:t>
            </a:r>
            <a:endParaRPr lang="en-CA" sz="2000" b="1" dirty="0">
              <a:solidFill>
                <a:srgbClr val="002060"/>
              </a:solidFill>
              <a:latin typeface="Times New Roman" pitchFamily="18" charset="0"/>
              <a:cs typeface="Times New Roman" pitchFamily="18" charset="0"/>
            </a:endParaRPr>
          </a:p>
          <a:p>
            <a:pPr algn="ctr"/>
            <a:r>
              <a:rPr lang="en-CA" sz="2000" b="1" dirty="0">
                <a:latin typeface="Times New Roman" pitchFamily="18" charset="0"/>
                <a:cs typeface="Times New Roman" pitchFamily="18" charset="0"/>
              </a:rPr>
              <a:t>Who has to write it?  </a:t>
            </a:r>
          </a:p>
          <a:p>
            <a:pPr algn="ctr"/>
            <a:r>
              <a:rPr lang="en-CA" sz="2000" b="1" dirty="0" smtClean="0">
                <a:solidFill>
                  <a:srgbClr val="558ED5"/>
                </a:solidFill>
                <a:latin typeface="Times New Roman" pitchFamily="18" charset="0"/>
                <a:cs typeface="Times New Roman" pitchFamily="18" charset="0"/>
              </a:rPr>
              <a:t>You</a:t>
            </a:r>
            <a:endParaRPr lang="en-CA" sz="2000" b="1" dirty="0">
              <a:solidFill>
                <a:srgbClr val="FF0000"/>
              </a:solidFill>
              <a:latin typeface="Times New Roman" pitchFamily="18" charset="0"/>
              <a:cs typeface="Times New Roman" pitchFamily="18" charset="0"/>
            </a:endParaRPr>
          </a:p>
          <a:p>
            <a:pPr algn="ctr"/>
            <a:r>
              <a:rPr lang="en-CA" sz="2000" b="1" dirty="0">
                <a:latin typeface="Times New Roman" pitchFamily="18" charset="0"/>
                <a:cs typeface="Times New Roman" pitchFamily="18" charset="0"/>
              </a:rPr>
              <a:t>What will be on it? </a:t>
            </a:r>
          </a:p>
          <a:p>
            <a:pPr algn="ctr"/>
            <a:r>
              <a:rPr lang="en-CA" sz="2000" b="1" dirty="0" smtClean="0">
                <a:solidFill>
                  <a:srgbClr val="376092"/>
                </a:solidFill>
                <a:latin typeface="Times New Roman" pitchFamily="18" charset="0"/>
                <a:cs typeface="Times New Roman" pitchFamily="18" charset="0"/>
              </a:rPr>
              <a:t>5 True/False Questions – 5 Marks</a:t>
            </a:r>
          </a:p>
          <a:p>
            <a:pPr algn="ctr"/>
            <a:r>
              <a:rPr lang="en-CA" sz="2000" b="1" dirty="0" smtClean="0">
                <a:solidFill>
                  <a:srgbClr val="376092"/>
                </a:solidFill>
                <a:latin typeface="Times New Roman" pitchFamily="18" charset="0"/>
                <a:cs typeface="Times New Roman" pitchFamily="18" charset="0"/>
              </a:rPr>
              <a:t>5 Matching Questions – 5 Marks</a:t>
            </a:r>
          </a:p>
          <a:p>
            <a:pPr algn="ctr"/>
            <a:r>
              <a:rPr lang="en-CA" sz="2000" b="1" dirty="0" smtClean="0">
                <a:solidFill>
                  <a:srgbClr val="376092"/>
                </a:solidFill>
                <a:latin typeface="Times New Roman" pitchFamily="18" charset="0"/>
                <a:cs typeface="Times New Roman" pitchFamily="18" charset="0"/>
              </a:rPr>
              <a:t>20 </a:t>
            </a:r>
            <a:r>
              <a:rPr lang="en-CA" sz="2000" b="1" dirty="0">
                <a:solidFill>
                  <a:srgbClr val="376092"/>
                </a:solidFill>
                <a:latin typeface="Times New Roman" pitchFamily="18" charset="0"/>
                <a:cs typeface="Times New Roman" pitchFamily="18" charset="0"/>
              </a:rPr>
              <a:t>Multiple Choice </a:t>
            </a:r>
            <a:r>
              <a:rPr lang="en-CA" sz="2000" b="1" dirty="0" smtClean="0">
                <a:solidFill>
                  <a:srgbClr val="376092"/>
                </a:solidFill>
                <a:latin typeface="Times New Roman" pitchFamily="18" charset="0"/>
                <a:cs typeface="Times New Roman" pitchFamily="18" charset="0"/>
              </a:rPr>
              <a:t>Questions – 20 Marks</a:t>
            </a:r>
          </a:p>
          <a:p>
            <a:pPr algn="ctr"/>
            <a:r>
              <a:rPr lang="en-CA" sz="2000" b="1" dirty="0" smtClean="0">
                <a:solidFill>
                  <a:srgbClr val="376092"/>
                </a:solidFill>
                <a:latin typeface="Times New Roman" pitchFamily="18" charset="0"/>
                <a:cs typeface="Times New Roman" pitchFamily="18" charset="0"/>
              </a:rPr>
              <a:t>1 Short Answer Question – 10 Marks</a:t>
            </a:r>
            <a:endParaRPr lang="en-CA" sz="2000" b="1" dirty="0">
              <a:solidFill>
                <a:srgbClr val="376092"/>
              </a:solidFill>
              <a:latin typeface="Times New Roman" pitchFamily="18" charset="0"/>
              <a:cs typeface="Times New Roman" pitchFamily="18" charset="0"/>
            </a:endParaRPr>
          </a:p>
          <a:p>
            <a:pPr algn="ctr"/>
            <a:r>
              <a:rPr lang="en-CA" sz="2000" b="1" dirty="0" smtClean="0">
                <a:solidFill>
                  <a:srgbClr val="376092"/>
                </a:solidFill>
                <a:latin typeface="Times New Roman" pitchFamily="18" charset="0"/>
                <a:cs typeface="Times New Roman" pitchFamily="18" charset="0"/>
              </a:rPr>
              <a:t>1 ‘Three Source’ Question – 20 Marks</a:t>
            </a:r>
            <a:endParaRPr lang="en-CA" sz="2000" b="1" dirty="0">
              <a:solidFill>
                <a:srgbClr val="376092"/>
              </a:solidFill>
              <a:latin typeface="Times New Roman" pitchFamily="18" charset="0"/>
              <a:cs typeface="Times New Roman" pitchFamily="18" charset="0"/>
            </a:endParaRPr>
          </a:p>
          <a:p>
            <a:pPr algn="ctr"/>
            <a:r>
              <a:rPr lang="en-CA" sz="2000" b="1" dirty="0" smtClean="0">
                <a:solidFill>
                  <a:srgbClr val="FF0000"/>
                </a:solidFill>
                <a:latin typeface="Times New Roman" pitchFamily="18" charset="0"/>
                <a:cs typeface="Times New Roman" pitchFamily="18" charset="0"/>
              </a:rPr>
              <a:t>Total - /60 Marks</a:t>
            </a:r>
            <a:endParaRPr lang="en-CA" sz="2000" b="1" dirty="0">
              <a:solidFill>
                <a:srgbClr val="FF0000"/>
              </a:solidFill>
              <a:latin typeface="Times New Roman" pitchFamily="18" charset="0"/>
              <a:cs typeface="Times New Roman" pitchFamily="18" charset="0"/>
            </a:endParaRPr>
          </a:p>
          <a:p>
            <a:pPr algn="ctr"/>
            <a:r>
              <a:rPr lang="en-CA" sz="2000" b="1" dirty="0">
                <a:latin typeface="Times New Roman" pitchFamily="18" charset="0"/>
                <a:cs typeface="Times New Roman" pitchFamily="18" charset="0"/>
              </a:rPr>
              <a:t>Why will </a:t>
            </a:r>
            <a:r>
              <a:rPr lang="en-CA" sz="2000" b="1" dirty="0" smtClean="0">
                <a:latin typeface="Times New Roman" pitchFamily="18" charset="0"/>
                <a:cs typeface="Times New Roman" pitchFamily="18" charset="0"/>
              </a:rPr>
              <a:t>you </a:t>
            </a:r>
            <a:r>
              <a:rPr lang="en-CA" sz="2000" b="1" dirty="0">
                <a:latin typeface="Times New Roman" pitchFamily="18" charset="0"/>
                <a:cs typeface="Times New Roman" pitchFamily="18" charset="0"/>
              </a:rPr>
              <a:t>be here? </a:t>
            </a:r>
          </a:p>
          <a:p>
            <a:pPr algn="ctr"/>
            <a:r>
              <a:rPr lang="en-CA" sz="2000" b="1" dirty="0">
                <a:solidFill>
                  <a:srgbClr val="254061"/>
                </a:solidFill>
                <a:latin typeface="Times New Roman" pitchFamily="18" charset="0"/>
                <a:cs typeface="Times New Roman" pitchFamily="18" charset="0"/>
              </a:rPr>
              <a:t>‘Cause you’d rather spend a class writing an exam than listen to Mr. Edwards!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986"/>
                                        </p:tgtEl>
                                        <p:attrNameLst>
                                          <p:attrName>style.visibility</p:attrName>
                                        </p:attrNameLst>
                                      </p:cBhvr>
                                      <p:to>
                                        <p:strVal val="visible"/>
                                      </p:to>
                                    </p:set>
                                    <p:anim to="" calcmode="lin" valueType="num">
                                      <p:cBhvr>
                                        <p:cTn id="10" dur="1" fill="hold"/>
                                        <p:tgtEl>
                                          <p:spTgt spid="4198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to="" calcmode="lin" valueType="num">
                                      <p:cBhvr>
                                        <p:cTn id="18" dur="1" fill="hold"/>
                                        <p:tgtEl>
                                          <p:spTgt spid="5">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to="" calcmode="lin" valueType="num">
                                      <p:cBhvr>
                                        <p:cTn id="23" dur="1" fill="hold"/>
                                        <p:tgtEl>
                                          <p:spTgt spid="5">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to="" calcmode="lin" valueType="num">
                                      <p:cBhvr>
                                        <p:cTn id="28" dur="1" fill="hold"/>
                                        <p:tgtEl>
                                          <p:spTgt spid="5">
                                            <p:txEl>
                                              <p:pRg st="5" end="5"/>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to="" calcmode="lin" valueType="num">
                                      <p:cBhvr>
                                        <p:cTn id="33" dur="1" fill="hold"/>
                                        <p:tgtEl>
                                          <p:spTgt spid="5">
                                            <p:txEl>
                                              <p:pRg st="6" end="6"/>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 to="" calcmode="lin" valueType="num">
                                      <p:cBhvr>
                                        <p:cTn id="38" dur="1" fill="hold"/>
                                        <p:tgtEl>
                                          <p:spTgt spid="5">
                                            <p:txEl>
                                              <p:pRg st="7" end="7"/>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to="" calcmode="lin" valueType="num">
                                      <p:cBhvr>
                                        <p:cTn id="43" dur="1" fill="hold"/>
                                        <p:tgtEl>
                                          <p:spTgt spid="5">
                                            <p:txEl>
                                              <p:pRg st="8" end="8"/>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 to="" calcmode="lin" valueType="num">
                                      <p:cBhvr>
                                        <p:cTn id="48" dur="1" fill="hold"/>
                                        <p:tgtEl>
                                          <p:spTgt spid="5">
                                            <p:txEl>
                                              <p:pRg st="9" end="9"/>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to="" calcmode="lin" valueType="num">
                                      <p:cBhvr>
                                        <p:cTn id="53" dur="1" fill="hold"/>
                                        <p:tgtEl>
                                          <p:spTgt spid="5">
                                            <p:txEl>
                                              <p:pRg st="10" end="10"/>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5">
                                            <p:txEl>
                                              <p:pRg st="11" end="11"/>
                                            </p:txEl>
                                          </p:spTgt>
                                        </p:tgtEl>
                                        <p:attrNameLst>
                                          <p:attrName>style.visibility</p:attrName>
                                        </p:attrNameLst>
                                      </p:cBhvr>
                                      <p:to>
                                        <p:strVal val="visible"/>
                                      </p:to>
                                    </p:set>
                                    <p:anim to="" calcmode="lin" valueType="num">
                                      <p:cBhvr>
                                        <p:cTn id="58" dur="1" fill="hold"/>
                                        <p:tgtEl>
                                          <p:spTgt spid="5">
                                            <p:txEl>
                                              <p:pRg st="11" end="11"/>
                                            </p:txEl>
                                          </p:spTgt>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anim to="" calcmode="lin" valueType="num">
                                      <p:cBhvr>
                                        <p:cTn id="63" dur="1" fill="hold"/>
                                        <p:tgtEl>
                                          <p:spTgt spid="5">
                                            <p:txEl>
                                              <p:pRg st="12" end="12"/>
                                            </p:txEl>
                                          </p:spTgt>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5">
                                            <p:txEl>
                                              <p:pRg st="13" end="13"/>
                                            </p:txEl>
                                          </p:spTgt>
                                        </p:tgtEl>
                                        <p:attrNameLst>
                                          <p:attrName>style.visibility</p:attrName>
                                        </p:attrNameLst>
                                      </p:cBhvr>
                                      <p:to>
                                        <p:strVal val="visible"/>
                                      </p:to>
                                    </p:set>
                                    <p:anim to="" calcmode="lin" valueType="num">
                                      <p:cBhvr>
                                        <p:cTn id="68" dur="1" fill="hold"/>
                                        <p:tgtEl>
                                          <p:spTgt spid="5">
                                            <p:txEl>
                                              <p:pRg st="13" end="13"/>
                                            </p:txEl>
                                          </p:spTgt>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nodeType="clickEffect">
                                  <p:stCondLst>
                                    <p:cond delay="0"/>
                                  </p:stCondLst>
                                  <p:childTnLst>
                                    <p:set>
                                      <p:cBhvr>
                                        <p:cTn id="72" dur="1" fill="hold">
                                          <p:stCondLst>
                                            <p:cond delay="0"/>
                                          </p:stCondLst>
                                        </p:cTn>
                                        <p:tgtEl>
                                          <p:spTgt spid="5">
                                            <p:txEl>
                                              <p:pRg st="14" end="14"/>
                                            </p:txEl>
                                          </p:spTgt>
                                        </p:tgtEl>
                                        <p:attrNameLst>
                                          <p:attrName>style.visibility</p:attrName>
                                        </p:attrNameLst>
                                      </p:cBhvr>
                                      <p:to>
                                        <p:strVal val="visible"/>
                                      </p:to>
                                    </p:set>
                                    <p:anim to="" calcmode="lin" valueType="num">
                                      <p:cBhvr>
                                        <p:cTn id="73" dur="1" fill="hold"/>
                                        <p:tgtEl>
                                          <p:spTgt spid="5">
                                            <p:txEl>
                                              <p:pRg st="14" end="14"/>
                                            </p:txEl>
                                          </p:spTgt>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24" presetClass="entr" presetSubtype="0" fill="hold" nodeType="clickEffect">
                                  <p:stCondLst>
                                    <p:cond delay="0"/>
                                  </p:stCondLst>
                                  <p:childTnLst>
                                    <p:set>
                                      <p:cBhvr>
                                        <p:cTn id="77" dur="1" fill="hold">
                                          <p:stCondLst>
                                            <p:cond delay="0"/>
                                          </p:stCondLst>
                                        </p:cTn>
                                        <p:tgtEl>
                                          <p:spTgt spid="5">
                                            <p:txEl>
                                              <p:pRg st="15" end="15"/>
                                            </p:txEl>
                                          </p:spTgt>
                                        </p:tgtEl>
                                        <p:attrNameLst>
                                          <p:attrName>style.visibility</p:attrName>
                                        </p:attrNameLst>
                                      </p:cBhvr>
                                      <p:to>
                                        <p:strVal val="visible"/>
                                      </p:to>
                                    </p:set>
                                    <p:anim to="" calcmode="lin" valueType="num">
                                      <p:cBhvr>
                                        <p:cTn id="78" dur="1" fill="hold"/>
                                        <p:tgtEl>
                                          <p:spTgt spid="5">
                                            <p:txEl>
                                              <p:pRg st="15" end="15"/>
                                            </p:txEl>
                                          </p:spTgt>
                                        </p:tgtEl>
                                        <p:attrNameLst>
                                          <p:attrName/>
                                        </p:attrNameLst>
                                      </p:cBhvr>
                                    </p:anim>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nodeType="clickEffect">
                                  <p:stCondLst>
                                    <p:cond delay="0"/>
                                  </p:stCondLst>
                                  <p:childTnLst>
                                    <p:set>
                                      <p:cBhvr>
                                        <p:cTn id="82" dur="1" fill="hold">
                                          <p:stCondLst>
                                            <p:cond delay="0"/>
                                          </p:stCondLst>
                                        </p:cTn>
                                        <p:tgtEl>
                                          <p:spTgt spid="5">
                                            <p:txEl>
                                              <p:pRg st="16" end="16"/>
                                            </p:txEl>
                                          </p:spTgt>
                                        </p:tgtEl>
                                        <p:attrNameLst>
                                          <p:attrName>style.visibility</p:attrName>
                                        </p:attrNameLst>
                                      </p:cBhvr>
                                      <p:to>
                                        <p:strVal val="visible"/>
                                      </p:to>
                                    </p:set>
                                    <p:anim to="" calcmode="lin" valueType="num">
                                      <p:cBhvr>
                                        <p:cTn id="83" dur="1" fill="hold"/>
                                        <p:tgtEl>
                                          <p:spTgt spid="5">
                                            <p:txEl>
                                              <p:pRg st="16" end="16"/>
                                            </p:txEl>
                                          </p:spTgt>
                                        </p:tgtEl>
                                        <p:attrNameLst>
                                          <p:attrName/>
                                        </p:attrNameLst>
                                      </p:cBhvr>
                                    </p:anim>
                                  </p:childTnLst>
                                </p:cTn>
                              </p:par>
                            </p:childTnLst>
                          </p:cTn>
                        </p:par>
                      </p:childTnLst>
                    </p:cTn>
                  </p:par>
                  <p:par>
                    <p:cTn id="84" fill="hold">
                      <p:stCondLst>
                        <p:cond delay="indefinite"/>
                      </p:stCondLst>
                      <p:childTnLst>
                        <p:par>
                          <p:cTn id="85" fill="hold">
                            <p:stCondLst>
                              <p:cond delay="0"/>
                            </p:stCondLst>
                            <p:childTnLst>
                              <p:par>
                                <p:cTn id="86" presetID="24" presetClass="entr" presetSubtype="0" fill="hold" nodeType="clickEffect">
                                  <p:stCondLst>
                                    <p:cond delay="0"/>
                                  </p:stCondLst>
                                  <p:childTnLst>
                                    <p:set>
                                      <p:cBhvr>
                                        <p:cTn id="87" dur="1" fill="hold">
                                          <p:stCondLst>
                                            <p:cond delay="0"/>
                                          </p:stCondLst>
                                        </p:cTn>
                                        <p:tgtEl>
                                          <p:spTgt spid="5">
                                            <p:txEl>
                                              <p:pRg st="17" end="17"/>
                                            </p:txEl>
                                          </p:spTgt>
                                        </p:tgtEl>
                                        <p:attrNameLst>
                                          <p:attrName>style.visibility</p:attrName>
                                        </p:attrNameLst>
                                      </p:cBhvr>
                                      <p:to>
                                        <p:strVal val="visible"/>
                                      </p:to>
                                    </p:set>
                                    <p:anim to="" calcmode="lin" valueType="num">
                                      <p:cBhvr>
                                        <p:cTn id="88" dur="1" fill="hold"/>
                                        <p:tgtEl>
                                          <p:spTgt spid="5">
                                            <p:txEl>
                                              <p:pRg st="17" end="1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psephos.adam-carr.net/countries/k/kosovo/kosovo2.gif"/>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2428875" y="5214938"/>
            <a:ext cx="4429125"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CA" sz="1600" b="1" dirty="0">
                <a:latin typeface="Times New Roman" pitchFamily="18" charset="0"/>
                <a:cs typeface="Times New Roman" pitchFamily="18" charset="0"/>
              </a:rPr>
              <a:t>         States which formally recognize Kosovo</a:t>
            </a:r>
          </a:p>
          <a:p>
            <a:pPr fontAlgn="auto">
              <a:spcBef>
                <a:spcPts val="0"/>
              </a:spcBef>
              <a:spcAft>
                <a:spcPts val="0"/>
              </a:spcAft>
              <a:defRPr/>
            </a:pPr>
            <a:r>
              <a:rPr lang="en-CA" sz="1600" b="1" dirty="0">
                <a:latin typeface="Times New Roman" pitchFamily="18" charset="0"/>
                <a:cs typeface="Times New Roman" pitchFamily="18" charset="0"/>
              </a:rPr>
              <a:t>         States that do not recognize Kosovo   </a:t>
            </a:r>
          </a:p>
        </p:txBody>
      </p:sp>
      <p:sp>
        <p:nvSpPr>
          <p:cNvPr id="6" name="Rectangle 5"/>
          <p:cNvSpPr/>
          <p:nvPr/>
        </p:nvSpPr>
        <p:spPr>
          <a:xfrm>
            <a:off x="2500313" y="5327650"/>
            <a:ext cx="285750" cy="1428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 name="Rectangle 6"/>
          <p:cNvSpPr/>
          <p:nvPr/>
        </p:nvSpPr>
        <p:spPr>
          <a:xfrm>
            <a:off x="2500313" y="5572125"/>
            <a:ext cx="285750" cy="142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 name="Title 1"/>
          <p:cNvSpPr txBox="1">
            <a:spLocks/>
          </p:cNvSpPr>
          <p:nvPr/>
        </p:nvSpPr>
        <p:spPr>
          <a:xfrm>
            <a:off x="0" y="0"/>
            <a:ext cx="9144000" cy="928688"/>
          </a:xfrm>
          <a:prstGeom prst="rect">
            <a:avLst/>
          </a:prstGeom>
        </p:spPr>
        <p:txBody>
          <a:bodyPr anchor="ctr">
            <a:normAutofit/>
          </a:bodyPr>
          <a:lstStyle/>
          <a:p>
            <a:pPr algn="ctr" fontAlgn="auto">
              <a:spcAft>
                <a:spcPts val="0"/>
              </a:spcAft>
              <a:defRPr/>
            </a:pPr>
            <a:r>
              <a:rPr lang="en-CA" sz="3600" b="1" dirty="0">
                <a:solidFill>
                  <a:srgbClr val="002060"/>
                </a:solidFill>
                <a:latin typeface="Times New Roman" pitchFamily="18" charset="0"/>
                <a:ea typeface="+mj-ea"/>
                <a:cs typeface="Times New Roman" pitchFamily="18" charset="0"/>
              </a:rPr>
              <a:t>As Of Today….</a:t>
            </a:r>
          </a:p>
        </p:txBody>
      </p:sp>
      <p:pic>
        <p:nvPicPr>
          <p:cNvPr id="4103" name="Picture 2" descr="Image:CountriesRecognizingKosovo.svg">
            <a:hlinkClick r:id="rId3"/>
          </p:cNvPr>
          <p:cNvPicPr>
            <a:picLocks noChangeAspect="1" noChangeArrowheads="1"/>
          </p:cNvPicPr>
          <p:nvPr/>
        </p:nvPicPr>
        <p:blipFill>
          <a:blip r:embed="rId4" cstate="print"/>
          <a:srcRect/>
          <a:stretch>
            <a:fillRect/>
          </a:stretch>
        </p:blipFill>
        <p:spPr bwMode="auto">
          <a:xfrm>
            <a:off x="857250" y="1852613"/>
            <a:ext cx="7620000" cy="3362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to="" calcmode="lin" valueType="num">
                                      <p:cBhvr>
                                        <p:cTn id="19"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seum-display-panel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noFill/>
        </p:spPr>
        <p:txBody>
          <a:bodyPr/>
          <a:lstStyle/>
          <a:p>
            <a:pPr eaLnBrk="1" hangingPunct="1"/>
            <a:r>
              <a:rPr lang="en-US" b="1" smtClean="0">
                <a:solidFill>
                  <a:srgbClr val="002060"/>
                </a:solidFill>
                <a:latin typeface="Times New Roman" pitchFamily="18" charset="0"/>
              </a:rPr>
              <a:t>And Finally…</a:t>
            </a:r>
          </a:p>
        </p:txBody>
      </p:sp>
      <p:sp>
        <p:nvSpPr>
          <p:cNvPr id="11268"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Begin a </a:t>
            </a:r>
            <a:r>
              <a:rPr lang="en-US" sz="2400" b="1">
                <a:solidFill>
                  <a:srgbClr val="00206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rgbClr val="002060"/>
                </a:solidFill>
                <a:latin typeface="Times New Roman" pitchFamily="18" charset="0"/>
              </a:rPr>
              <a:t>Museum Display</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to="" calcmode="lin" valueType="num">
                                      <p:cBhvr>
                                        <p:cTn id="13"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psephos.adam-carr.net/countries/k/kosovo/kosovo2.gif"/>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pPr eaLnBrk="1" hangingPunct="1"/>
            <a:r>
              <a:rPr lang="en-CA" sz="3200" b="1" smtClean="0">
                <a:solidFill>
                  <a:srgbClr val="FF0000"/>
                </a:solidFill>
                <a:latin typeface="Times New Roman" pitchFamily="18" charset="0"/>
                <a:cs typeface="Times New Roman" pitchFamily="18" charset="0"/>
              </a:rPr>
              <a:t>What Are Some Effects of Pursuing National    Self-Determination?</a:t>
            </a:r>
          </a:p>
        </p:txBody>
      </p:sp>
      <p:sp>
        <p:nvSpPr>
          <p:cNvPr id="4" name="TextBox 3"/>
          <p:cNvSpPr txBox="1">
            <a:spLocks noChangeArrowheads="1"/>
          </p:cNvSpPr>
          <p:nvPr/>
        </p:nvSpPr>
        <p:spPr bwMode="auto">
          <a:xfrm>
            <a:off x="0" y="1214438"/>
            <a:ext cx="9144000" cy="1446212"/>
          </a:xfrm>
          <a:prstGeom prst="rect">
            <a:avLst/>
          </a:prstGeom>
          <a:noFill/>
          <a:ln w="9525">
            <a:noFill/>
            <a:miter lim="800000"/>
            <a:headEnd/>
            <a:tailEnd/>
          </a:ln>
        </p:spPr>
        <p:txBody>
          <a:bodyPr>
            <a:spAutoFit/>
          </a:bodyPr>
          <a:lstStyle/>
          <a:p>
            <a:pPr algn="ctr"/>
            <a:r>
              <a:rPr lang="en-CA" sz="1600" b="1">
                <a:latin typeface="Times New Roman" pitchFamily="18" charset="0"/>
                <a:cs typeface="Times New Roman" pitchFamily="18" charset="0"/>
              </a:rPr>
              <a:t>Read page 176</a:t>
            </a:r>
          </a:p>
          <a:p>
            <a:pPr algn="ctr"/>
            <a:endParaRPr lang="en-CA" sz="800" b="1">
              <a:solidFill>
                <a:srgbClr val="002060"/>
              </a:solidFill>
              <a:latin typeface="Times New Roman" pitchFamily="18" charset="0"/>
              <a:cs typeface="Times New Roman" pitchFamily="18" charset="0"/>
            </a:endParaRPr>
          </a:p>
          <a:p>
            <a:pPr algn="ctr"/>
            <a:r>
              <a:rPr lang="en-CA" sz="1600" b="1">
                <a:solidFill>
                  <a:srgbClr val="002060"/>
                </a:solidFill>
                <a:latin typeface="Times New Roman" pitchFamily="18" charset="0"/>
                <a:cs typeface="Times New Roman" pitchFamily="18" charset="0"/>
              </a:rPr>
              <a:t>Why is defining ‘a people’ proven so difficult?</a:t>
            </a:r>
          </a:p>
          <a:p>
            <a:pPr algn="ctr"/>
            <a:endParaRPr lang="en-CA" sz="800" b="1">
              <a:latin typeface="Times New Roman" pitchFamily="18" charset="0"/>
              <a:cs typeface="Times New Roman" pitchFamily="18" charset="0"/>
            </a:endParaRPr>
          </a:p>
          <a:p>
            <a:pPr algn="ctr"/>
            <a:r>
              <a:rPr lang="en-CA" sz="1600" b="1">
                <a:latin typeface="Times New Roman" pitchFamily="18" charset="0"/>
                <a:cs typeface="Times New Roman" pitchFamily="18" charset="0"/>
              </a:rPr>
              <a:t>Read the first two paragraphs on page 177</a:t>
            </a:r>
          </a:p>
          <a:p>
            <a:pPr algn="ctr"/>
            <a:endParaRPr lang="en-CA" sz="800" b="1">
              <a:latin typeface="Times New Roman" pitchFamily="18" charset="0"/>
              <a:cs typeface="Times New Roman" pitchFamily="18" charset="0"/>
            </a:endParaRPr>
          </a:p>
          <a:p>
            <a:pPr algn="ctr"/>
            <a:r>
              <a:rPr lang="en-CA" sz="1600" b="1">
                <a:solidFill>
                  <a:srgbClr val="002060"/>
                </a:solidFill>
                <a:latin typeface="Times New Roman" pitchFamily="18" charset="0"/>
                <a:cs typeface="Times New Roman" pitchFamily="18" charset="0"/>
              </a:rPr>
              <a:t>What problems might be associated with the pursuit of national self-determination?</a:t>
            </a:r>
          </a:p>
        </p:txBody>
      </p:sp>
      <p:pic>
        <p:nvPicPr>
          <p:cNvPr id="16386" name="Picture 2"/>
          <p:cNvPicPr>
            <a:picLocks noChangeAspect="1" noChangeArrowheads="1"/>
          </p:cNvPicPr>
          <p:nvPr/>
        </p:nvPicPr>
        <p:blipFill>
          <a:blip r:embed="rId3" cstate="print"/>
          <a:srcRect/>
          <a:stretch>
            <a:fillRect/>
          </a:stretch>
        </p:blipFill>
        <p:spPr bwMode="auto">
          <a:xfrm>
            <a:off x="2428875" y="2714625"/>
            <a:ext cx="4286250" cy="4071938"/>
          </a:xfrm>
          <a:prstGeom prst="rect">
            <a:avLst/>
          </a:prstGeom>
          <a:noFill/>
          <a:ln w="9525">
            <a:noFill/>
            <a:miter lim="800000"/>
            <a:headEnd/>
            <a:tailEnd/>
          </a:ln>
        </p:spPr>
      </p:pic>
      <p:sp>
        <p:nvSpPr>
          <p:cNvPr id="6" name="TextBox 5"/>
          <p:cNvSpPr txBox="1">
            <a:spLocks noChangeArrowheads="1"/>
          </p:cNvSpPr>
          <p:nvPr/>
        </p:nvSpPr>
        <p:spPr bwMode="auto">
          <a:xfrm>
            <a:off x="2428875" y="3278188"/>
            <a:ext cx="928688" cy="508000"/>
          </a:xfrm>
          <a:prstGeom prst="rect">
            <a:avLst/>
          </a:prstGeom>
          <a:noFill/>
          <a:ln w="9525">
            <a:noFill/>
            <a:miter lim="800000"/>
            <a:headEnd/>
            <a:tailEnd/>
          </a:ln>
        </p:spPr>
        <p:txBody>
          <a:bodyPr>
            <a:spAutoFit/>
          </a:bodyPr>
          <a:lstStyle/>
          <a:p>
            <a:r>
              <a:rPr lang="en-CA" sz="900" b="1">
                <a:latin typeface="Times New Roman" pitchFamily="18" charset="0"/>
                <a:cs typeface="Times New Roman" pitchFamily="18" charset="0"/>
              </a:rPr>
              <a:t>Pursuing political self-determination</a:t>
            </a:r>
          </a:p>
        </p:txBody>
      </p:sp>
      <p:sp>
        <p:nvSpPr>
          <p:cNvPr id="7" name="TextBox 6"/>
          <p:cNvSpPr txBox="1">
            <a:spLocks noChangeArrowheads="1"/>
          </p:cNvSpPr>
          <p:nvPr/>
        </p:nvSpPr>
        <p:spPr bwMode="auto">
          <a:xfrm>
            <a:off x="3286125" y="3286125"/>
            <a:ext cx="928688" cy="461963"/>
          </a:xfrm>
          <a:prstGeom prst="rect">
            <a:avLst/>
          </a:prstGeom>
          <a:noFill/>
          <a:ln w="9525">
            <a:noFill/>
            <a:miter lim="800000"/>
            <a:headEnd/>
            <a:tailEnd/>
          </a:ln>
        </p:spPr>
        <p:txBody>
          <a:bodyPr>
            <a:spAutoFit/>
          </a:bodyPr>
          <a:lstStyle/>
          <a:p>
            <a:r>
              <a:rPr lang="en-CA" sz="800" b="1">
                <a:latin typeface="Times New Roman" pitchFamily="18" charset="0"/>
                <a:cs typeface="Times New Roman" pitchFamily="18" charset="0"/>
              </a:rPr>
              <a:t>A government’s actions – control over territory</a:t>
            </a:r>
          </a:p>
        </p:txBody>
      </p:sp>
      <p:sp>
        <p:nvSpPr>
          <p:cNvPr id="8" name="TextBox 7"/>
          <p:cNvSpPr txBox="1">
            <a:spLocks noChangeArrowheads="1"/>
          </p:cNvSpPr>
          <p:nvPr/>
        </p:nvSpPr>
        <p:spPr bwMode="auto">
          <a:xfrm>
            <a:off x="4143375" y="3071813"/>
            <a:ext cx="1000125" cy="954087"/>
          </a:xfrm>
          <a:prstGeom prst="rect">
            <a:avLst/>
          </a:prstGeom>
          <a:noFill/>
          <a:ln w="9525">
            <a:noFill/>
            <a:miter lim="800000"/>
            <a:headEnd/>
            <a:tailEnd/>
          </a:ln>
        </p:spPr>
        <p:txBody>
          <a:bodyPr>
            <a:spAutoFit/>
          </a:bodyPr>
          <a:lstStyle/>
          <a:p>
            <a:r>
              <a:rPr lang="en-CA" sz="800" b="1">
                <a:latin typeface="Times New Roman" pitchFamily="18" charset="0"/>
                <a:cs typeface="Times New Roman" pitchFamily="18" charset="0"/>
              </a:rPr>
              <a:t>A Bosnian Serb ultranationalist who killed Franz Ferdinand of Austria, hoping this act would lead to a Slavic nation</a:t>
            </a:r>
          </a:p>
        </p:txBody>
      </p:sp>
      <p:sp>
        <p:nvSpPr>
          <p:cNvPr id="9" name="TextBox 8"/>
          <p:cNvSpPr txBox="1">
            <a:spLocks noChangeArrowheads="1"/>
          </p:cNvSpPr>
          <p:nvPr/>
        </p:nvSpPr>
        <p:spPr bwMode="auto">
          <a:xfrm>
            <a:off x="5000625" y="3143250"/>
            <a:ext cx="928688" cy="830263"/>
          </a:xfrm>
          <a:prstGeom prst="rect">
            <a:avLst/>
          </a:prstGeom>
          <a:noFill/>
          <a:ln w="9525">
            <a:noFill/>
            <a:miter lim="800000"/>
            <a:headEnd/>
            <a:tailEnd/>
          </a:ln>
        </p:spPr>
        <p:txBody>
          <a:bodyPr>
            <a:spAutoFit/>
          </a:bodyPr>
          <a:lstStyle/>
          <a:p>
            <a:r>
              <a:rPr lang="en-CA" sz="800" b="1">
                <a:latin typeface="Times New Roman" pitchFamily="18" charset="0"/>
                <a:cs typeface="Times New Roman" pitchFamily="18" charset="0"/>
              </a:rPr>
              <a:t>Slav’s national interest versus Austria’s interest in maintaining its empire</a:t>
            </a:r>
          </a:p>
        </p:txBody>
      </p:sp>
      <p:sp>
        <p:nvSpPr>
          <p:cNvPr id="10" name="TextBox 9"/>
          <p:cNvSpPr txBox="1">
            <a:spLocks noChangeArrowheads="1"/>
          </p:cNvSpPr>
          <p:nvPr/>
        </p:nvSpPr>
        <p:spPr bwMode="auto">
          <a:xfrm>
            <a:off x="5786438" y="3214688"/>
            <a:ext cx="928687" cy="646112"/>
          </a:xfrm>
          <a:prstGeom prst="rect">
            <a:avLst/>
          </a:prstGeom>
          <a:noFill/>
          <a:ln w="9525">
            <a:noFill/>
            <a:miter lim="800000"/>
            <a:headEnd/>
            <a:tailEnd/>
          </a:ln>
        </p:spPr>
        <p:txBody>
          <a:bodyPr>
            <a:spAutoFit/>
          </a:bodyPr>
          <a:lstStyle/>
          <a:p>
            <a:r>
              <a:rPr lang="en-CA" sz="900" b="1">
                <a:latin typeface="Times New Roman" pitchFamily="18" charset="0"/>
                <a:cs typeface="Times New Roman" pitchFamily="18" charset="0"/>
              </a:rPr>
              <a:t>A photo of Taliban fighters in Afghanistan</a:t>
            </a:r>
          </a:p>
        </p:txBody>
      </p:sp>
      <p:sp>
        <p:nvSpPr>
          <p:cNvPr id="11" name="TextBox 10"/>
          <p:cNvSpPr txBox="1">
            <a:spLocks noChangeArrowheads="1"/>
          </p:cNvSpPr>
          <p:nvPr/>
        </p:nvSpPr>
        <p:spPr bwMode="auto">
          <a:xfrm>
            <a:off x="142875" y="3643313"/>
            <a:ext cx="2143125" cy="1477962"/>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Examine the photographs on pages 176-177</a:t>
            </a:r>
          </a:p>
          <a:p>
            <a:pPr algn="ctr"/>
            <a:r>
              <a:rPr lang="en-CA" b="1">
                <a:latin typeface="Times New Roman" pitchFamily="18" charset="0"/>
                <a:cs typeface="Times New Roman" pitchFamily="18" charset="0"/>
              </a:rPr>
              <a:t> </a:t>
            </a:r>
          </a:p>
          <a:p>
            <a:pPr algn="ctr"/>
            <a:r>
              <a:rPr lang="en-CA" b="1">
                <a:latin typeface="Times New Roman" pitchFamily="18" charset="0"/>
                <a:cs typeface="Times New Roman" pitchFamily="18" charset="0"/>
              </a:rPr>
              <a:t>Read their captions</a:t>
            </a:r>
          </a:p>
        </p:txBody>
      </p:sp>
      <p:pic>
        <p:nvPicPr>
          <p:cNvPr id="16387" name="Picture 3" descr="Fig08-05.jpg"/>
          <p:cNvPicPr>
            <a:picLocks noChangeAspect="1" noChangeArrowheads="1"/>
          </p:cNvPicPr>
          <p:nvPr/>
        </p:nvPicPr>
        <p:blipFill>
          <a:blip r:embed="rId4" cstate="print"/>
          <a:srcRect/>
          <a:stretch>
            <a:fillRect/>
          </a:stretch>
        </p:blipFill>
        <p:spPr bwMode="auto">
          <a:xfrm>
            <a:off x="571500" y="5214938"/>
            <a:ext cx="1190625" cy="1382712"/>
          </a:xfrm>
          <a:prstGeom prst="rect">
            <a:avLst/>
          </a:prstGeom>
          <a:noFill/>
          <a:ln w="9525">
            <a:noFill/>
            <a:miter lim="800000"/>
            <a:headEnd/>
            <a:tailEnd/>
          </a:ln>
        </p:spPr>
      </p:pic>
      <p:pic>
        <p:nvPicPr>
          <p:cNvPr id="16388" name="Picture 4" descr="Fig08-06.jpg"/>
          <p:cNvPicPr>
            <a:picLocks noChangeAspect="1" noChangeArrowheads="1"/>
          </p:cNvPicPr>
          <p:nvPr/>
        </p:nvPicPr>
        <p:blipFill>
          <a:blip r:embed="rId5" cstate="print"/>
          <a:srcRect/>
          <a:stretch>
            <a:fillRect/>
          </a:stretch>
        </p:blipFill>
        <p:spPr bwMode="auto">
          <a:xfrm>
            <a:off x="7143750" y="785813"/>
            <a:ext cx="1357313" cy="1554162"/>
          </a:xfrm>
          <a:prstGeom prst="rect">
            <a:avLst/>
          </a:prstGeom>
          <a:noFill/>
          <a:ln w="9525">
            <a:noFill/>
            <a:miter lim="800000"/>
            <a:headEnd/>
            <a:tailEnd/>
          </a:ln>
        </p:spPr>
      </p:pic>
      <p:pic>
        <p:nvPicPr>
          <p:cNvPr id="16389" name="Picture 5" descr="Fig08-07.jpg"/>
          <p:cNvPicPr>
            <a:picLocks noChangeAspect="1" noChangeArrowheads="1"/>
          </p:cNvPicPr>
          <p:nvPr/>
        </p:nvPicPr>
        <p:blipFill>
          <a:blip r:embed="rId6" cstate="print"/>
          <a:srcRect/>
          <a:stretch>
            <a:fillRect/>
          </a:stretch>
        </p:blipFill>
        <p:spPr bwMode="auto">
          <a:xfrm>
            <a:off x="6929438" y="2786063"/>
            <a:ext cx="1857375" cy="2144712"/>
          </a:xfrm>
          <a:prstGeom prst="rect">
            <a:avLst/>
          </a:prstGeom>
          <a:noFill/>
          <a:ln w="9525">
            <a:noFill/>
            <a:miter lim="800000"/>
            <a:headEnd/>
            <a:tailEnd/>
          </a:ln>
        </p:spPr>
      </p:pic>
      <p:pic>
        <p:nvPicPr>
          <p:cNvPr id="16390" name="Picture 6" descr="Fig08-08.jpg"/>
          <p:cNvPicPr>
            <a:picLocks noChangeAspect="1" noChangeArrowheads="1"/>
          </p:cNvPicPr>
          <p:nvPr/>
        </p:nvPicPr>
        <p:blipFill>
          <a:blip r:embed="rId7" cstate="print"/>
          <a:srcRect/>
          <a:stretch>
            <a:fillRect/>
          </a:stretch>
        </p:blipFill>
        <p:spPr bwMode="auto">
          <a:xfrm>
            <a:off x="571500" y="714375"/>
            <a:ext cx="1365250" cy="1595438"/>
          </a:xfrm>
          <a:prstGeom prst="rect">
            <a:avLst/>
          </a:prstGeom>
          <a:noFill/>
          <a:ln w="9525">
            <a:noFill/>
            <a:miter lim="800000"/>
            <a:headEnd/>
            <a:tailEnd/>
          </a:ln>
        </p:spPr>
      </p:pic>
      <p:sp>
        <p:nvSpPr>
          <p:cNvPr id="16" name="TextBox 15"/>
          <p:cNvSpPr txBox="1">
            <a:spLocks noChangeArrowheads="1"/>
          </p:cNvSpPr>
          <p:nvPr/>
        </p:nvSpPr>
        <p:spPr bwMode="auto">
          <a:xfrm>
            <a:off x="6786563" y="5072063"/>
            <a:ext cx="2143125" cy="1570037"/>
          </a:xfrm>
          <a:prstGeom prst="rect">
            <a:avLst/>
          </a:prstGeom>
          <a:noFill/>
          <a:ln w="9525">
            <a:noFill/>
            <a:miter lim="800000"/>
            <a:headEnd/>
            <a:tailEnd/>
          </a:ln>
        </p:spPr>
        <p:txBody>
          <a:bodyPr>
            <a:spAutoFit/>
          </a:bodyPr>
          <a:lstStyle/>
          <a:p>
            <a:pPr algn="ctr"/>
            <a:r>
              <a:rPr lang="en-CA" sz="1600" b="1">
                <a:latin typeface="Times New Roman" pitchFamily="18" charset="0"/>
                <a:cs typeface="Times New Roman" pitchFamily="18" charset="0"/>
              </a:rPr>
              <a:t>Using the photographs, complete the handout</a:t>
            </a:r>
          </a:p>
          <a:p>
            <a:pPr algn="ctr"/>
            <a:endParaRPr lang="en-CA" sz="1600" b="1">
              <a:latin typeface="Times New Roman" pitchFamily="18" charset="0"/>
              <a:cs typeface="Times New Roman" pitchFamily="18" charset="0"/>
            </a:endParaRPr>
          </a:p>
          <a:p>
            <a:pPr algn="ctr"/>
            <a:r>
              <a:rPr lang="en-CA" sz="1600" b="1">
                <a:latin typeface="Times New Roman" pitchFamily="18" charset="0"/>
                <a:cs typeface="Times New Roman" pitchFamily="18" charset="0"/>
              </a:rPr>
              <a:t> </a:t>
            </a:r>
            <a:r>
              <a:rPr lang="en-CA" sz="1600" b="1">
                <a:solidFill>
                  <a:srgbClr val="002060"/>
                </a:solidFill>
                <a:latin typeface="Times New Roman" pitchFamily="18" charset="0"/>
                <a:cs typeface="Times New Roman" pitchFamily="18" charset="0"/>
              </a:rPr>
              <a:t>Types of National Self-Determination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to="" calcmode="lin" valueType="num">
                                      <p:cBhvr>
                                        <p:cTn id="10" dur="1" fill="hold"/>
                                        <p:tgtEl>
                                          <p:spTgt spid="4">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anim to="" calcmode="lin" valueType="num">
                                      <p:cBhvr>
                                        <p:cTn id="13" dur="1" fill="hold"/>
                                        <p:tgtEl>
                                          <p:spTgt spid="2662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to="" calcmode="lin" valueType="num">
                                      <p:cBhvr>
                                        <p:cTn id="18" dur="1" fill="hold"/>
                                        <p:tgtEl>
                                          <p:spTgt spid="4">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to="" calcmode="lin" valueType="num">
                                      <p:cBhvr>
                                        <p:cTn id="23" dur="1" fill="hold"/>
                                        <p:tgtEl>
                                          <p:spTgt spid="4">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to="" calcmode="lin" valueType="num">
                                      <p:cBhvr>
                                        <p:cTn id="28" dur="1" fill="hold"/>
                                        <p:tgtEl>
                                          <p:spTgt spid="4">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to="" calcmode="lin" valueType="num">
                                      <p:cBhvr>
                                        <p:cTn id="33" dur="1" fill="hold"/>
                                        <p:tgtEl>
                                          <p:spTgt spid="11"/>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6387"/>
                                        </p:tgtEl>
                                        <p:attrNameLst>
                                          <p:attrName>style.visibility</p:attrName>
                                        </p:attrNameLst>
                                      </p:cBhvr>
                                      <p:to>
                                        <p:strVal val="visible"/>
                                      </p:to>
                                    </p:set>
                                    <p:anim to="" calcmode="lin" valueType="num">
                                      <p:cBhvr>
                                        <p:cTn id="36" dur="1" fill="hold"/>
                                        <p:tgtEl>
                                          <p:spTgt spid="16387"/>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16390"/>
                                        </p:tgtEl>
                                        <p:attrNameLst>
                                          <p:attrName>style.visibility</p:attrName>
                                        </p:attrNameLst>
                                      </p:cBhvr>
                                      <p:to>
                                        <p:strVal val="visible"/>
                                      </p:to>
                                    </p:set>
                                    <p:anim to="" calcmode="lin" valueType="num">
                                      <p:cBhvr>
                                        <p:cTn id="39" dur="1" fill="hold"/>
                                        <p:tgtEl>
                                          <p:spTgt spid="16390"/>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16388"/>
                                        </p:tgtEl>
                                        <p:attrNameLst>
                                          <p:attrName>style.visibility</p:attrName>
                                        </p:attrNameLst>
                                      </p:cBhvr>
                                      <p:to>
                                        <p:strVal val="visible"/>
                                      </p:to>
                                    </p:set>
                                    <p:anim to="" calcmode="lin" valueType="num">
                                      <p:cBhvr>
                                        <p:cTn id="42" dur="1" fill="hold"/>
                                        <p:tgtEl>
                                          <p:spTgt spid="16388"/>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16389"/>
                                        </p:tgtEl>
                                        <p:attrNameLst>
                                          <p:attrName>style.visibility</p:attrName>
                                        </p:attrNameLst>
                                      </p:cBhvr>
                                      <p:to>
                                        <p:strVal val="visible"/>
                                      </p:to>
                                    </p:set>
                                    <p:anim to="" calcmode="lin" valueType="num">
                                      <p:cBhvr>
                                        <p:cTn id="45" dur="1" fill="hold"/>
                                        <p:tgtEl>
                                          <p:spTgt spid="16389"/>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to="" calcmode="lin" valueType="num">
                                      <p:cBhvr>
                                        <p:cTn id="50" dur="1" fill="hold"/>
                                        <p:tgtEl>
                                          <p:spTgt spid="16"/>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16386"/>
                                        </p:tgtEl>
                                        <p:attrNameLst>
                                          <p:attrName>style.visibility</p:attrName>
                                        </p:attrNameLst>
                                      </p:cBhvr>
                                      <p:to>
                                        <p:strVal val="visible"/>
                                      </p:to>
                                    </p:set>
                                    <p:anim to="" calcmode="lin" valueType="num">
                                      <p:cBhvr>
                                        <p:cTn id="53" dur="1" fill="hold"/>
                                        <p:tgtEl>
                                          <p:spTgt spid="16386"/>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to="" calcmode="lin" valueType="num">
                                      <p:cBhvr>
                                        <p:cTn id="58" dur="1" fill="hold"/>
                                        <p:tgtEl>
                                          <p:spTgt spid="6"/>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to="" calcmode="lin" valueType="num">
                                      <p:cBhvr>
                                        <p:cTn id="63" dur="1" fill="hold"/>
                                        <p:tgtEl>
                                          <p:spTgt spid="7"/>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to="" calcmode="lin" valueType="num">
                                      <p:cBhvr>
                                        <p:cTn id="68" dur="1" fill="hold"/>
                                        <p:tgtEl>
                                          <p:spTgt spid="8"/>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to="" calcmode="lin" valueType="num">
                                      <p:cBhvr>
                                        <p:cTn id="73" dur="1" fill="hold"/>
                                        <p:tgtEl>
                                          <p:spTgt spid="9"/>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24"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 to="" calcmode="lin" valueType="num">
                                      <p:cBhvr>
                                        <p:cTn id="78"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www.websitesrcg.com/border/maps/indochina-1942.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pPr eaLnBrk="1" hangingPunct="1"/>
            <a:r>
              <a:rPr lang="en-CA" sz="3600" b="1" smtClean="0">
                <a:solidFill>
                  <a:srgbClr val="002060"/>
                </a:solidFill>
                <a:latin typeface="Times New Roman" pitchFamily="18" charset="0"/>
                <a:cs typeface="Times New Roman" pitchFamily="18" charset="0"/>
              </a:rPr>
              <a:t>Pursuing National Self-Determination</a:t>
            </a:r>
          </a:p>
        </p:txBody>
      </p:sp>
      <p:sp>
        <p:nvSpPr>
          <p:cNvPr id="5" name="Text Box 4"/>
          <p:cNvSpPr txBox="1">
            <a:spLocks noChangeArrowheads="1"/>
          </p:cNvSpPr>
          <p:nvPr/>
        </p:nvSpPr>
        <p:spPr bwMode="auto">
          <a:xfrm>
            <a:off x="0" y="1214438"/>
            <a:ext cx="9144000" cy="366712"/>
          </a:xfrm>
          <a:prstGeom prst="rect">
            <a:avLst/>
          </a:prstGeom>
          <a:noFill/>
          <a:ln w="9525">
            <a:noFill/>
            <a:miter lim="800000"/>
            <a:headEnd/>
            <a:tailEnd/>
          </a:ln>
        </p:spPr>
        <p:txBody>
          <a:bodyPr>
            <a:spAutoFit/>
          </a:bodyPr>
          <a:lstStyle/>
          <a:p>
            <a:pPr algn="ctr"/>
            <a:r>
              <a:rPr lang="en-US" b="1">
                <a:latin typeface="Times New Roman" pitchFamily="18" charset="0"/>
              </a:rPr>
              <a:t>Get into groups of five…</a:t>
            </a:r>
          </a:p>
        </p:txBody>
      </p:sp>
      <p:sp>
        <p:nvSpPr>
          <p:cNvPr id="6" name="Text Box 3"/>
          <p:cNvSpPr txBox="1">
            <a:spLocks noChangeArrowheads="1"/>
          </p:cNvSpPr>
          <p:nvPr/>
        </p:nvSpPr>
        <p:spPr bwMode="auto">
          <a:xfrm>
            <a:off x="0" y="1928813"/>
            <a:ext cx="9144000" cy="4770437"/>
          </a:xfrm>
          <a:prstGeom prst="rect">
            <a:avLst/>
          </a:prstGeom>
          <a:noFill/>
          <a:ln w="9525">
            <a:noFill/>
            <a:miter lim="800000"/>
            <a:headEnd/>
            <a:tailEnd/>
          </a:ln>
        </p:spPr>
        <p:txBody>
          <a:bodyPr>
            <a:spAutoFit/>
          </a:bodyPr>
          <a:lstStyle/>
          <a:p>
            <a:pPr algn="ctr"/>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five</a:t>
            </a:r>
            <a:r>
              <a:rPr lang="en-US" sz="1600" b="1">
                <a:latin typeface="Times New Roman" pitchFamily="18" charset="0"/>
              </a:rPr>
              <a:t>.  Each of you will go to one of the five assigned EXPERT groups and complete both sections of your handout </a:t>
            </a:r>
          </a:p>
          <a:p>
            <a:pPr algn="ctr"/>
            <a:r>
              <a:rPr lang="en-US" sz="1600" b="1">
                <a:solidFill>
                  <a:srgbClr val="002060"/>
                </a:solidFill>
                <a:latin typeface="Times New Roman" pitchFamily="18" charset="0"/>
              </a:rPr>
              <a:t>Pursuing National Self-Determination: Indochina, India, Pakistan, Kashmir and Tibet</a:t>
            </a:r>
          </a:p>
          <a:p>
            <a:pPr algn="ctr"/>
            <a:r>
              <a:rPr lang="en-US" sz="1600" b="1">
                <a:latin typeface="Times New Roman" pitchFamily="18" charset="0"/>
              </a:rPr>
              <a:t>You will have approximately 15-20 minutes to do this.</a:t>
            </a:r>
          </a:p>
          <a:p>
            <a:pPr algn="ctr"/>
            <a:endParaRPr lang="en-US" sz="1600" b="1">
              <a:latin typeface="Times New Roman" pitchFamily="18" charset="0"/>
            </a:endParaRPr>
          </a:p>
          <a:p>
            <a:pPr algn="ctr"/>
            <a:endParaRPr lang="en-US" sz="1600" b="1">
              <a:latin typeface="Times New Roman" pitchFamily="18" charset="0"/>
            </a:endParaRPr>
          </a:p>
          <a:p>
            <a:pPr lvl="1" algn="ctr"/>
            <a:r>
              <a:rPr lang="en-US" sz="1600" b="1">
                <a:latin typeface="Times New Roman" pitchFamily="18" charset="0"/>
              </a:rPr>
              <a:t>#1 – </a:t>
            </a:r>
            <a:r>
              <a:rPr lang="en-US" sz="1600" b="1" i="1">
                <a:latin typeface="Times New Roman" pitchFamily="18" charset="0"/>
              </a:rPr>
              <a:t>Indochina (Pages 178-179)</a:t>
            </a:r>
          </a:p>
          <a:p>
            <a:pPr lvl="1" algn="ctr"/>
            <a:r>
              <a:rPr lang="en-US" sz="1600" b="1">
                <a:latin typeface="Times New Roman" pitchFamily="18" charset="0"/>
              </a:rPr>
              <a:t>#2 – </a:t>
            </a:r>
            <a:r>
              <a:rPr lang="en-US" sz="1600" b="1" i="1">
                <a:latin typeface="Times New Roman" pitchFamily="18" charset="0"/>
              </a:rPr>
              <a:t>India (Page 180)</a:t>
            </a:r>
          </a:p>
          <a:p>
            <a:pPr lvl="1" algn="ctr"/>
            <a:r>
              <a:rPr lang="en-US" sz="1600" b="1">
                <a:latin typeface="Times New Roman" pitchFamily="18" charset="0"/>
              </a:rPr>
              <a:t>#3 – </a:t>
            </a:r>
            <a:r>
              <a:rPr lang="en-US" sz="1600" b="1" i="1">
                <a:latin typeface="Times New Roman" pitchFamily="18" charset="0"/>
              </a:rPr>
              <a:t>Pakistan (Page 181)</a:t>
            </a:r>
          </a:p>
          <a:p>
            <a:pPr lvl="1" algn="ctr"/>
            <a:r>
              <a:rPr lang="en-US" sz="1600" b="1" i="1">
                <a:latin typeface="Times New Roman" pitchFamily="18" charset="0"/>
              </a:rPr>
              <a:t>#4 – Kashmir (Page 182)</a:t>
            </a:r>
          </a:p>
          <a:p>
            <a:pPr lvl="1" algn="ctr"/>
            <a:r>
              <a:rPr lang="en-US" sz="1600" b="1" i="1">
                <a:latin typeface="Times New Roman" pitchFamily="18" charset="0"/>
              </a:rPr>
              <a:t>#5 – Tibet (Pages 183-184)</a:t>
            </a:r>
          </a:p>
          <a:p>
            <a:pPr lvl="1" algn="ctr"/>
            <a:endParaRPr lang="en-US" sz="1600" b="1">
              <a:latin typeface="Times New Roman" pitchFamily="18" charset="0"/>
            </a:endParaRPr>
          </a:p>
          <a:p>
            <a:pPr lvl="1" algn="ctr"/>
            <a:endParaRPr lang="en-US" sz="1600" b="1">
              <a:latin typeface="Times New Roman" pitchFamily="18" charset="0"/>
            </a:endParaRPr>
          </a:p>
          <a:p>
            <a:pPr lvl="1" algn="ctr"/>
            <a:endParaRPr lang="en-US" sz="1600" b="1">
              <a:latin typeface="Times New Roman" pitchFamily="18" charset="0"/>
            </a:endParaRPr>
          </a:p>
          <a:p>
            <a:pPr algn="ctr"/>
            <a:endParaRPr lang="en-US" sz="1600" b="1">
              <a:latin typeface="Times New Roman" pitchFamily="18" charset="0"/>
            </a:endParaRPr>
          </a:p>
          <a:p>
            <a:pPr algn="ctr"/>
            <a:endParaRPr lang="en-US" sz="1600" b="1">
              <a:latin typeface="Times New Roman" pitchFamily="18" charset="0"/>
            </a:endParaRPr>
          </a:p>
          <a:p>
            <a:pPr algn="ctr"/>
            <a:r>
              <a:rPr lang="en-US" sz="1600" b="1">
                <a:latin typeface="Times New Roman" pitchFamily="18" charset="0"/>
              </a:rPr>
              <a:t>When finished, return to your original group of four and share your EXPERTISE with your other four group members.  They will do the same for you.  When you are done, you will have information on all five readings</a:t>
            </a:r>
          </a:p>
        </p:txBody>
      </p:sp>
      <p:pic>
        <p:nvPicPr>
          <p:cNvPr id="18434" name="Picture 2"/>
          <p:cNvPicPr>
            <a:picLocks noChangeAspect="1" noChangeArrowheads="1"/>
          </p:cNvPicPr>
          <p:nvPr/>
        </p:nvPicPr>
        <p:blipFill>
          <a:blip r:embed="rId3" cstate="print"/>
          <a:srcRect/>
          <a:stretch>
            <a:fillRect/>
          </a:stretch>
        </p:blipFill>
        <p:spPr bwMode="auto">
          <a:xfrm>
            <a:off x="357188" y="3143250"/>
            <a:ext cx="2286000" cy="2543175"/>
          </a:xfrm>
          <a:prstGeom prst="rect">
            <a:avLst/>
          </a:prstGeom>
          <a:noFill/>
          <a:ln w="9525">
            <a:noFill/>
            <a:miter lim="800000"/>
            <a:headEnd/>
            <a:tailEnd/>
          </a:ln>
        </p:spPr>
      </p:pic>
      <p:sp>
        <p:nvSpPr>
          <p:cNvPr id="11" name="TextBox 10"/>
          <p:cNvSpPr txBox="1">
            <a:spLocks noChangeArrowheads="1"/>
          </p:cNvSpPr>
          <p:nvPr/>
        </p:nvSpPr>
        <p:spPr bwMode="auto">
          <a:xfrm>
            <a:off x="4356100" y="4941888"/>
            <a:ext cx="2571750" cy="276225"/>
          </a:xfrm>
          <a:prstGeom prst="rect">
            <a:avLst/>
          </a:prstGeom>
          <a:noFill/>
          <a:ln w="9525">
            <a:noFill/>
            <a:miter lim="800000"/>
            <a:headEnd/>
            <a:tailEnd/>
          </a:ln>
        </p:spPr>
        <p:txBody>
          <a:bodyPr>
            <a:spAutoFit/>
          </a:bodyPr>
          <a:lstStyle/>
          <a:p>
            <a:r>
              <a:rPr lang="en-CA" sz="1200" b="1">
                <a:solidFill>
                  <a:srgbClr val="002060"/>
                </a:solidFill>
                <a:latin typeface="Times New Roman" pitchFamily="18" charset="0"/>
                <a:cs typeface="Times New Roman" pitchFamily="18" charset="0"/>
                <a:hlinkClick r:id="rId4"/>
              </a:rPr>
              <a:t>The Vietnam War - A Short History</a:t>
            </a:r>
            <a:endParaRPr lang="en-CA" sz="1200" b="1">
              <a:solidFill>
                <a:srgbClr val="00206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429000" y="5448300"/>
            <a:ext cx="4429125" cy="276225"/>
          </a:xfrm>
          <a:prstGeom prst="rect">
            <a:avLst/>
          </a:prstGeom>
          <a:noFill/>
          <a:ln w="9525">
            <a:noFill/>
            <a:miter lim="800000"/>
            <a:headEnd/>
            <a:tailEnd/>
          </a:ln>
        </p:spPr>
        <p:txBody>
          <a:bodyPr>
            <a:spAutoFit/>
          </a:bodyPr>
          <a:lstStyle/>
          <a:p>
            <a:pPr algn="ctr" eaLnBrk="0" hangingPunct="0"/>
            <a:r>
              <a:rPr lang="en-CA" sz="1200" b="1">
                <a:latin typeface="Times New Roman" pitchFamily="18" charset="0"/>
                <a:cs typeface="Times New Roman" pitchFamily="18" charset="0"/>
                <a:hlinkClick r:id="rId5"/>
              </a:rPr>
              <a:t>Newsreel on India’s &amp; Pakistan’s Independence</a:t>
            </a:r>
            <a:endParaRPr lang="en-CA" sz="1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to="" calcmode="lin" valueType="num">
                                      <p:cBhvr>
                                        <p:cTn id="13" dur="1" fill="hold"/>
                                        <p:tgtEl>
                                          <p:spTgt spid="1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8434"/>
                                        </p:tgtEl>
                                        <p:attrNameLst>
                                          <p:attrName>style.visibility</p:attrName>
                                        </p:attrNameLst>
                                      </p:cBhvr>
                                      <p:to>
                                        <p:strVal val="visible"/>
                                      </p:to>
                                    </p:set>
                                    <p:anim to="" calcmode="lin" valueType="num">
                                      <p:cBhvr>
                                        <p:cTn id="21" dur="1" fill="hold"/>
                                        <p:tgtEl>
                                          <p:spTgt spid="18434"/>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to="" calcmode="lin" valueType="num">
                                      <p:cBhvr>
                                        <p:cTn id="26" dur="1" fill="hold"/>
                                        <p:tgtEl>
                                          <p:spTgt spid="11"/>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764878923f04fb8969149ba65106c84_PolPot22676"/>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3795" name="Rectangle 3"/>
          <p:cNvSpPr>
            <a:spLocks noChangeArrowheads="1"/>
          </p:cNvSpPr>
          <p:nvPr/>
        </p:nvSpPr>
        <p:spPr bwMode="auto">
          <a:xfrm>
            <a:off x="0" y="195263"/>
            <a:ext cx="9144000" cy="1006475"/>
          </a:xfrm>
          <a:prstGeom prst="rect">
            <a:avLst/>
          </a:prstGeom>
          <a:noFill/>
          <a:ln w="9525">
            <a:noFill/>
            <a:miter lim="800000"/>
            <a:headEnd/>
            <a:tailEnd/>
          </a:ln>
        </p:spPr>
        <p:txBody>
          <a:bodyPr>
            <a:spAutoFit/>
          </a:bodyPr>
          <a:lstStyle/>
          <a:p>
            <a:pPr algn="ctr"/>
            <a:r>
              <a:rPr lang="en-CA" sz="3600" b="1">
                <a:solidFill>
                  <a:schemeClr val="tx2"/>
                </a:solidFill>
                <a:latin typeface="Times New Roman" pitchFamily="18" charset="0"/>
              </a:rPr>
              <a:t>Cambodia Khmer Rouge 1975 to 1979</a:t>
            </a:r>
          </a:p>
          <a:p>
            <a:pPr algn="ctr"/>
            <a:r>
              <a:rPr lang="en-CA" sz="2400" b="1">
                <a:solidFill>
                  <a:schemeClr val="tx2"/>
                </a:solidFill>
                <a:latin typeface="Times New Roman" pitchFamily="18" charset="0"/>
              </a:rPr>
              <a:t>Part One</a:t>
            </a:r>
          </a:p>
        </p:txBody>
      </p:sp>
      <p:pic>
        <p:nvPicPr>
          <p:cNvPr id="33796" name="I knew Pol Pot- 28 Jan 08- Part 1_WMV V9.wmv">
            <a:hlinkClick r:id="" action="ppaction://media"/>
          </p:cNvPr>
          <p:cNvPicPr>
            <a:picLocks noRot="1" noChangeAspect="1" noChangeArrowheads="1"/>
          </p:cNvPicPr>
          <p:nvPr>
            <a:videoFile r:link="rId1"/>
          </p:nvPr>
        </p:nvPicPr>
        <p:blipFill>
          <a:blip r:embed="rId4" cstate="print"/>
          <a:srcRect/>
          <a:stretch>
            <a:fillRect/>
          </a:stretch>
        </p:blipFill>
        <p:spPr bwMode="auto">
          <a:xfrm>
            <a:off x="900113" y="1196975"/>
            <a:ext cx="7272337" cy="5456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3795"/>
                                        </p:tgtEl>
                                        <p:attrNameLst>
                                          <p:attrName>style.visibility</p:attrName>
                                        </p:attrNameLst>
                                      </p:cBhvr>
                                      <p:to>
                                        <p:strVal val="visible"/>
                                      </p:to>
                                    </p:set>
                                    <p:anim to="" calcmode="lin" valueType="num">
                                      <p:cBhvr>
                                        <p:cTn id="7" dur="1" fill="hold"/>
                                        <p:tgtEl>
                                          <p:spTgt spid="3379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 to="" calcmode="lin" valueType="num">
                                      <p:cBhvr>
                                        <p:cTn id="10" dur="1" fill="hold"/>
                                        <p:tgtEl>
                                          <p:spTgt spid="3379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379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15" fill="hold" display="0">
                  <p:stCondLst>
                    <p:cond delay="indefinite"/>
                  </p:stCondLst>
                  <p:endCondLst>
                    <p:cond evt="onNext" delay="0">
                      <p:tgtEl>
                        <p:sldTgt/>
                      </p:tgtEl>
                    </p:cond>
                    <p:cond evt="onPrev" delay="0">
                      <p:tgtEl>
                        <p:sldTgt/>
                      </p:tgtEl>
                    </p:cond>
                  </p:endCondLst>
                </p:cTn>
                <p:tgtEl>
                  <p:spTgt spid="33796"/>
                </p:tgtEl>
              </p:cMediaNode>
            </p:video>
          </p:childTnLst>
        </p:cTn>
      </p:par>
    </p:tnLst>
    <p:bldLst>
      <p:bldP spid="337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764878923f04fb8969149ba65106c84_PolPot22676"/>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4819" name="Rectangle 3"/>
          <p:cNvSpPr>
            <a:spLocks noChangeArrowheads="1"/>
          </p:cNvSpPr>
          <p:nvPr/>
        </p:nvSpPr>
        <p:spPr bwMode="auto">
          <a:xfrm>
            <a:off x="0" y="195263"/>
            <a:ext cx="9144000" cy="1006475"/>
          </a:xfrm>
          <a:prstGeom prst="rect">
            <a:avLst/>
          </a:prstGeom>
          <a:noFill/>
          <a:ln w="9525">
            <a:noFill/>
            <a:miter lim="800000"/>
            <a:headEnd/>
            <a:tailEnd/>
          </a:ln>
        </p:spPr>
        <p:txBody>
          <a:bodyPr>
            <a:spAutoFit/>
          </a:bodyPr>
          <a:lstStyle/>
          <a:p>
            <a:pPr algn="ctr"/>
            <a:r>
              <a:rPr lang="en-CA" sz="3600" b="1">
                <a:solidFill>
                  <a:schemeClr val="tx2"/>
                </a:solidFill>
                <a:latin typeface="Times New Roman" pitchFamily="18" charset="0"/>
              </a:rPr>
              <a:t>Cambodia Khmer Rouge 1975 to 1979</a:t>
            </a:r>
          </a:p>
          <a:p>
            <a:pPr algn="ctr"/>
            <a:r>
              <a:rPr lang="en-CA" sz="2400" b="1">
                <a:solidFill>
                  <a:schemeClr val="tx2"/>
                </a:solidFill>
                <a:latin typeface="Times New Roman" pitchFamily="18" charset="0"/>
              </a:rPr>
              <a:t>Part Two</a:t>
            </a:r>
          </a:p>
        </p:txBody>
      </p:sp>
      <p:pic>
        <p:nvPicPr>
          <p:cNvPr id="34820" name="I knew Pol Pot- 28 Jan 08- Part 2_WMV V9.wmv">
            <a:hlinkClick r:id="" action="ppaction://media"/>
          </p:cNvPr>
          <p:cNvPicPr>
            <a:picLocks noRot="1" noChangeAspect="1" noChangeArrowheads="1"/>
          </p:cNvPicPr>
          <p:nvPr>
            <a:videoFile r:link="rId1"/>
          </p:nvPr>
        </p:nvPicPr>
        <p:blipFill>
          <a:blip r:embed="rId4" cstate="print"/>
          <a:srcRect/>
          <a:stretch>
            <a:fillRect/>
          </a:stretch>
        </p:blipFill>
        <p:spPr bwMode="auto">
          <a:xfrm>
            <a:off x="827088" y="1268413"/>
            <a:ext cx="7272337" cy="5453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 to="" calcmode="lin" valueType="num">
                                      <p:cBhvr>
                                        <p:cTn id="7" dur="1" fill="hold"/>
                                        <p:tgtEl>
                                          <p:spTgt spid="3481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 to="" calcmode="lin" valueType="num">
                                      <p:cBhvr>
                                        <p:cTn id="10" dur="1" fill="hold"/>
                                        <p:tgtEl>
                                          <p:spTgt spid="3481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4820"/>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15" fill="hold" display="0">
                  <p:stCondLst>
                    <p:cond delay="indefinite"/>
                  </p:stCondLst>
                  <p:endCondLst>
                    <p:cond evt="onNext" delay="0">
                      <p:tgtEl>
                        <p:sldTgt/>
                      </p:tgtEl>
                    </p:cond>
                    <p:cond evt="onPrev" delay="0">
                      <p:tgtEl>
                        <p:sldTgt/>
                      </p:tgtEl>
                    </p:cond>
                  </p:endCondLst>
                </p:cTn>
                <p:tgtEl>
                  <p:spTgt spid="34820"/>
                </p:tgtEl>
              </p:cMediaNode>
            </p:video>
          </p:childTnLst>
        </p:cTn>
      </p:par>
    </p:tnLst>
    <p:bldLst>
      <p:bldP spid="348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764878923f04fb8969149ba65106c84_PolPot22676"/>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0243" name="Picture 3" descr="042198%20Pol%20Pot%20Envy"/>
          <p:cNvPicPr>
            <a:picLocks noChangeAspect="1" noChangeArrowheads="1"/>
          </p:cNvPicPr>
          <p:nvPr/>
        </p:nvPicPr>
        <p:blipFill>
          <a:blip r:embed="rId3" cstate="print"/>
          <a:srcRect/>
          <a:stretch>
            <a:fillRect/>
          </a:stretch>
        </p:blipFill>
        <p:spPr bwMode="auto">
          <a:xfrm>
            <a:off x="1116013" y="908050"/>
            <a:ext cx="6769100" cy="4843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to="" calcmode="lin" valueType="num">
                                      <p:cBhvr>
                                        <p:cTn id="7" dur="1" fill="hold"/>
                                        <p:tgtEl>
                                          <p:spTgt spid="358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1808</Words>
  <Application>Microsoft Office PowerPoint</Application>
  <PresentationFormat>On-screen Show (4:3)</PresentationFormat>
  <Paragraphs>263</Paragraphs>
  <Slides>20</Slides>
  <Notes>0</Notes>
  <HiddenSlides>2</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National Self-Determination</vt:lpstr>
      <vt:lpstr>What is National Self-Determination?</vt:lpstr>
      <vt:lpstr>Slide 3</vt:lpstr>
      <vt:lpstr>And Finally…</vt:lpstr>
      <vt:lpstr>What Are Some Effects of Pursuing National    Self-Determination?</vt:lpstr>
      <vt:lpstr>Pursuing National Self-Determination</vt:lpstr>
      <vt:lpstr>Slide 7</vt:lpstr>
      <vt:lpstr>Slide 8</vt:lpstr>
      <vt:lpstr>Slide 9</vt:lpstr>
      <vt:lpstr>Slide 10</vt:lpstr>
      <vt:lpstr>Positive and Negative Consequences of the Pursuit of Self-Determination</vt:lpstr>
      <vt:lpstr>And Finally…</vt:lpstr>
      <vt:lpstr>What Are Some Effects On Canada Of Pursuing National Self-Determination?</vt:lpstr>
      <vt:lpstr>And Finally…</vt:lpstr>
      <vt:lpstr>What Are Some Unintended Results Of Pursuing National Self-Determination?</vt:lpstr>
      <vt:lpstr>Unintended Consequences of the Pursuit of Self-Determination</vt:lpstr>
      <vt:lpstr>Why Doesn’t the U.N. Just Step In and Quickly Solve the Problems That Cause Refugees To Flee From Their Countries?</vt:lpstr>
      <vt:lpstr>And Finally…</vt:lpstr>
      <vt:lpstr>Skill Builder to Your Challenge Present an Artifact  </vt:lpstr>
      <vt:lpstr>Should Nations Pursue National Interests?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dc:creator>
  <cp:lastModifiedBy>brendan edwards</cp:lastModifiedBy>
  <cp:revision>31</cp:revision>
  <dcterms:created xsi:type="dcterms:W3CDTF">2008-11-14T08:28:29Z</dcterms:created>
  <dcterms:modified xsi:type="dcterms:W3CDTF">2010-11-19T21:21:48Z</dcterms:modified>
</cp:coreProperties>
</file>