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58" r:id="rId4"/>
    <p:sldId id="259" r:id="rId5"/>
    <p:sldId id="260" r:id="rId6"/>
    <p:sldId id="261" r:id="rId7"/>
    <p:sldId id="284" r:id="rId8"/>
    <p:sldId id="263" r:id="rId9"/>
    <p:sldId id="264" r:id="rId10"/>
    <p:sldId id="265" r:id="rId11"/>
    <p:sldId id="285" r:id="rId12"/>
    <p:sldId id="267" r:id="rId13"/>
    <p:sldId id="268" r:id="rId14"/>
    <p:sldId id="269" r:id="rId15"/>
    <p:sldId id="286" r:id="rId16"/>
    <p:sldId id="271" r:id="rId17"/>
    <p:sldId id="272" r:id="rId18"/>
    <p:sldId id="280" r:id="rId19"/>
    <p:sldId id="273" r:id="rId20"/>
    <p:sldId id="283" r:id="rId21"/>
    <p:sldId id="287" r:id="rId22"/>
    <p:sldId id="2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CDC76-7241-4C68-B780-AE6B3BA7AA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4B971-475C-419C-81DF-7EA3F4841B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9277E-4A5F-44B7-ACBE-88FB761471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560333-4FA9-4E7C-A30E-B3AFE6A2BF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B5673-F46C-43B8-A1DA-4BF8B4E29F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616C9C-FB74-41CB-A8BB-957C4323DD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DDF49E-1809-430C-AA0C-07EF637AEA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74FC70-D134-4B82-AF33-11B231D9DB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24FCED-5857-4FDD-86C0-88B706971A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A8A90-BE04-45B6-AF46-567E5615D4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95C7D-7F2F-4164-AF00-E8DE2CEF2A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2FE25E-7347-42E6-B749-88FB6651D5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3\landmines%20-%20Google%20Video_WMV%20V9.wmv" TargetMode="Externa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00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6" name="TextBox 5"/>
          <p:cNvSpPr txBox="1">
            <a:spLocks noChangeArrowheads="1"/>
          </p:cNvSpPr>
          <p:nvPr/>
        </p:nvSpPr>
        <p:spPr bwMode="auto">
          <a:xfrm>
            <a:off x="0" y="5087938"/>
            <a:ext cx="4953000" cy="1465262"/>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Read the caption to Figure 10-1 on page 222  and the two introductory paragraph on page 223</a:t>
            </a:r>
          </a:p>
          <a:p>
            <a:pPr algn="ctr"/>
            <a:endParaRPr lang="en-CA" b="1">
              <a:latin typeface="Times New Roman" pitchFamily="18" charset="0"/>
              <a:cs typeface="Times New Roman" pitchFamily="18" charset="0"/>
            </a:endParaRPr>
          </a:p>
          <a:p>
            <a:pPr algn="ctr"/>
            <a:r>
              <a:rPr lang="en-CA" b="1">
                <a:solidFill>
                  <a:schemeClr val="accent2"/>
                </a:solidFill>
                <a:latin typeface="Times New Roman" pitchFamily="18" charset="0"/>
                <a:cs typeface="Times New Roman" pitchFamily="18" charset="0"/>
              </a:rPr>
              <a:t>Do you think peacekeeping is apart of Canada’s national identity?</a:t>
            </a:r>
          </a:p>
        </p:txBody>
      </p:sp>
      <p:sp>
        <p:nvSpPr>
          <p:cNvPr id="5" name="Title 1"/>
          <p:cNvSpPr>
            <a:spLocks/>
          </p:cNvSpPr>
          <p:nvPr/>
        </p:nvSpPr>
        <p:spPr bwMode="auto">
          <a:xfrm>
            <a:off x="0" y="0"/>
            <a:ext cx="9144000" cy="928688"/>
          </a:xfrm>
          <a:prstGeom prst="rect">
            <a:avLst/>
          </a:prstGeom>
          <a:noFill/>
          <a:ln w="9525">
            <a:noFill/>
            <a:miter lim="800000"/>
            <a:headEnd/>
            <a:tailEnd/>
          </a:ln>
        </p:spPr>
        <p:txBody>
          <a:bodyPr anchor="ctr"/>
          <a:lstStyle/>
          <a:p>
            <a:pPr algn="ctr"/>
            <a:r>
              <a:rPr lang="en-CA" sz="3600" b="1">
                <a:solidFill>
                  <a:srgbClr val="002060"/>
                </a:solidFill>
                <a:latin typeface="Times New Roman" pitchFamily="18" charset="0"/>
                <a:cs typeface="Times New Roman" pitchFamily="18" charset="0"/>
              </a:rPr>
              <a:t>Foreign Policy and Internationalism</a:t>
            </a:r>
          </a:p>
        </p:txBody>
      </p:sp>
      <p:sp>
        <p:nvSpPr>
          <p:cNvPr id="7" name="Text Box 7"/>
          <p:cNvSpPr txBox="1">
            <a:spLocks noChangeArrowheads="1"/>
          </p:cNvSpPr>
          <p:nvPr/>
        </p:nvSpPr>
        <p:spPr bwMode="auto">
          <a:xfrm>
            <a:off x="4572000" y="1371600"/>
            <a:ext cx="4419600" cy="3235325"/>
          </a:xfrm>
          <a:prstGeom prst="rect">
            <a:avLst/>
          </a:prstGeom>
          <a:noFill/>
          <a:ln w="9525">
            <a:noFill/>
            <a:miter lim="800000"/>
            <a:headEnd/>
            <a:tailEnd/>
          </a:ln>
        </p:spPr>
        <p:txBody>
          <a:bodyPr>
            <a:spAutoFit/>
          </a:bodyPr>
          <a:lstStyle/>
          <a:p>
            <a:pPr algn="ctr"/>
            <a:r>
              <a:rPr lang="en-US" sz="1700" b="1">
                <a:solidFill>
                  <a:schemeClr val="accent2"/>
                </a:solidFill>
                <a:latin typeface="Times New Roman" pitchFamily="18" charset="0"/>
              </a:rPr>
              <a:t>Is contributing to peacekeeping missions an important aspect of Canada’s foreign policy?</a:t>
            </a:r>
            <a:r>
              <a:rPr lang="en-US" b="1">
                <a:solidFill>
                  <a:schemeClr val="accent2"/>
                </a:solidFill>
                <a:latin typeface="Times New Roman" pitchFamily="18" charset="0"/>
              </a:rPr>
              <a:t> </a:t>
            </a:r>
          </a:p>
          <a:p>
            <a:pPr algn="ctr"/>
            <a:endParaRPr lang="en-US" b="1">
              <a:solidFill>
                <a:schemeClr val="accent2"/>
              </a:solidFill>
              <a:latin typeface="Times New Roman" pitchFamily="18" charset="0"/>
            </a:endParaRPr>
          </a:p>
          <a:p>
            <a:pPr algn="ctr"/>
            <a:r>
              <a:rPr lang="en-US" b="1">
                <a:latin typeface="Times New Roman" pitchFamily="18" charset="0"/>
              </a:rPr>
              <a:t>Why might the Canadian government have created a peacekeeping medal?</a:t>
            </a:r>
            <a:r>
              <a:rPr lang="en-US" b="1">
                <a:solidFill>
                  <a:schemeClr val="accent2"/>
                </a:solidFill>
                <a:latin typeface="Times New Roman" pitchFamily="18" charset="0"/>
              </a:rPr>
              <a:t> </a:t>
            </a:r>
          </a:p>
          <a:p>
            <a:pPr algn="ctr"/>
            <a:endParaRPr lang="en-US" b="1">
              <a:solidFill>
                <a:schemeClr val="accent2"/>
              </a:solidFill>
              <a:latin typeface="Times New Roman" pitchFamily="18" charset="0"/>
            </a:endParaRPr>
          </a:p>
          <a:p>
            <a:pPr algn="ctr"/>
            <a:r>
              <a:rPr lang="en-US" b="1">
                <a:solidFill>
                  <a:schemeClr val="accent2"/>
                </a:solidFill>
                <a:latin typeface="Times New Roman" pitchFamily="18" charset="0"/>
              </a:rPr>
              <a:t>Why did the Canadian government create a monument to peacekeeping?</a:t>
            </a:r>
          </a:p>
          <a:p>
            <a:pPr algn="ctr"/>
            <a:endParaRPr lang="en-US" b="1">
              <a:latin typeface="Times New Roman" pitchFamily="18" charset="0"/>
            </a:endParaRPr>
          </a:p>
          <a:p>
            <a:pPr algn="ctr">
              <a:spcBef>
                <a:spcPct val="50000"/>
              </a:spcBef>
            </a:pPr>
            <a:r>
              <a:rPr lang="en-US" b="1">
                <a:latin typeface="Times New Roman" pitchFamily="18" charset="0"/>
              </a:rPr>
              <a:t>Individually, read the rest of page 223 and work through the questions</a:t>
            </a:r>
          </a:p>
        </p:txBody>
      </p:sp>
      <p:pic>
        <p:nvPicPr>
          <p:cNvPr id="3079" name="Picture 7" descr="Fig10-01.jpg"/>
          <p:cNvPicPr>
            <a:picLocks noChangeAspect="1" noChangeArrowheads="1"/>
          </p:cNvPicPr>
          <p:nvPr/>
        </p:nvPicPr>
        <p:blipFill>
          <a:blip r:embed="rId3" cstate="print"/>
          <a:srcRect/>
          <a:stretch>
            <a:fillRect/>
          </a:stretch>
        </p:blipFill>
        <p:spPr bwMode="auto">
          <a:xfrm>
            <a:off x="457200" y="1241425"/>
            <a:ext cx="3733800"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 to="" calcmode="lin" valueType="num">
                                      <p:cBhvr>
                                        <p:cTn id="13" dur="1" fill="hold"/>
                                        <p:tgtEl>
                                          <p:spTgt spid="307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 to="" calcmode="lin" valueType="num">
                                      <p:cBhvr>
                                        <p:cTn id="16" dur="1" fill="hold"/>
                                        <p:tgtEl>
                                          <p:spTgt spid="3079"/>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to="" calcmode="lin" valueType="num">
                                      <p:cBhvr>
                                        <p:cTn id="21" dur="1" fill="hold"/>
                                        <p:tgtEl>
                                          <p:spTgt spid="6">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to="" calcmode="lin" valueType="num">
                                      <p:cBhvr>
                                        <p:cTn id="26" dur="1" fill="hold"/>
                                        <p:tgtEl>
                                          <p:spTgt spid="7">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to="" calcmode="lin" valueType="num">
                                      <p:cBhvr>
                                        <p:cTn id="31" dur="1" fill="hold"/>
                                        <p:tgtEl>
                                          <p:spTgt spid="7">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to="" calcmode="lin" valueType="num">
                                      <p:cBhvr>
                                        <p:cTn id="36" dur="1" fill="hold"/>
                                        <p:tgtEl>
                                          <p:spTgt spid="7">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to="" calcmode="lin" valueType="num">
                                      <p:cBhvr>
                                        <p:cTn id="41" dur="1" fill="hold"/>
                                        <p:tgtEl>
                                          <p:spTgt spid="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nternationaldayofpeac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12065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Peacekeeping and Internationalism</a:t>
            </a:r>
          </a:p>
        </p:txBody>
      </p:sp>
      <p:sp>
        <p:nvSpPr>
          <p:cNvPr id="4" name="TextBox 3"/>
          <p:cNvSpPr txBox="1">
            <a:spLocks noChangeArrowheads="1"/>
          </p:cNvSpPr>
          <p:nvPr/>
        </p:nvSpPr>
        <p:spPr bwMode="auto">
          <a:xfrm>
            <a:off x="0" y="990600"/>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the top half of page 229</a:t>
            </a:r>
            <a:endParaRPr lang="en-CA" sz="2000" b="1">
              <a:solidFill>
                <a:srgbClr val="002060"/>
              </a:solidFill>
              <a:latin typeface="Times New Roman" pitchFamily="18" charset="0"/>
              <a:cs typeface="Times New Roman" pitchFamily="18" charset="0"/>
            </a:endParaRPr>
          </a:p>
        </p:txBody>
      </p:sp>
      <p:sp>
        <p:nvSpPr>
          <p:cNvPr id="11269" name="Text Box 5"/>
          <p:cNvSpPr txBox="1">
            <a:spLocks noChangeArrowheads="1"/>
          </p:cNvSpPr>
          <p:nvPr/>
        </p:nvSpPr>
        <p:spPr bwMode="auto">
          <a:xfrm>
            <a:off x="0" y="1600200"/>
            <a:ext cx="9144000" cy="396875"/>
          </a:xfrm>
          <a:prstGeom prst="rect">
            <a:avLst/>
          </a:prstGeom>
          <a:noFill/>
          <a:ln w="9525">
            <a:noFill/>
            <a:miter lim="800000"/>
            <a:headEnd/>
            <a:tailEnd/>
          </a:ln>
        </p:spPr>
        <p:txBody>
          <a:bodyPr>
            <a:spAutoFit/>
          </a:bodyPr>
          <a:lstStyle/>
          <a:p>
            <a:pPr algn="ctr"/>
            <a:r>
              <a:rPr lang="en-US" sz="2000" b="1">
                <a:latin typeface="Times New Roman" pitchFamily="18" charset="0"/>
              </a:rPr>
              <a:t>Discuss the </a:t>
            </a:r>
            <a:r>
              <a:rPr lang="en-US" sz="2000" b="1" i="1">
                <a:latin typeface="Times New Roman" pitchFamily="18" charset="0"/>
              </a:rPr>
              <a:t>Activity</a:t>
            </a:r>
            <a:endParaRPr lang="en-US" sz="2000" b="1" i="1">
              <a:solidFill>
                <a:schemeClr val="accent2"/>
              </a:solidFill>
              <a:latin typeface="Times New Roman" pitchFamily="18" charset="0"/>
            </a:endParaRPr>
          </a:p>
        </p:txBody>
      </p:sp>
      <p:sp>
        <p:nvSpPr>
          <p:cNvPr id="11271" name="Text Box 7"/>
          <p:cNvSpPr txBox="1">
            <a:spLocks noChangeArrowheads="1"/>
          </p:cNvSpPr>
          <p:nvPr/>
        </p:nvSpPr>
        <p:spPr bwMode="auto">
          <a:xfrm>
            <a:off x="-76200" y="3167063"/>
            <a:ext cx="1828800" cy="15589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Why do you think the use of armoured vehicles is increasing in peacekeeping missions?</a:t>
            </a:r>
          </a:p>
        </p:txBody>
      </p:sp>
      <p:sp>
        <p:nvSpPr>
          <p:cNvPr id="11272" name="Text Box 8"/>
          <p:cNvSpPr txBox="1">
            <a:spLocks noChangeArrowheads="1"/>
          </p:cNvSpPr>
          <p:nvPr/>
        </p:nvSpPr>
        <p:spPr bwMode="auto">
          <a:xfrm>
            <a:off x="4267200" y="2286000"/>
            <a:ext cx="4191000" cy="2566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of page 229 and all of   page 230</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Individually, complete the </a:t>
            </a:r>
            <a:r>
              <a:rPr lang="en-US" b="1" i="1">
                <a:latin typeface="Times New Roman" pitchFamily="18" charset="0"/>
              </a:rPr>
              <a:t>Activity</a:t>
            </a:r>
            <a:r>
              <a:rPr lang="en-US" b="1">
                <a:latin typeface="Times New Roman" pitchFamily="18" charset="0"/>
              </a:rPr>
              <a:t> on page 230</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Complete the first row of your handout:</a:t>
            </a:r>
          </a:p>
        </p:txBody>
      </p:sp>
      <p:sp>
        <p:nvSpPr>
          <p:cNvPr id="11273" name="Text Box 9"/>
          <p:cNvSpPr txBox="1">
            <a:spLocks noChangeArrowheads="1"/>
          </p:cNvSpPr>
          <p:nvPr/>
        </p:nvSpPr>
        <p:spPr bwMode="auto">
          <a:xfrm>
            <a:off x="0" y="5927725"/>
            <a:ext cx="9144000" cy="701675"/>
          </a:xfrm>
          <a:prstGeom prst="rect">
            <a:avLst/>
          </a:prstGeom>
          <a:noFill/>
          <a:ln w="9525">
            <a:noFill/>
            <a:miter lim="800000"/>
            <a:headEnd/>
            <a:tailEnd/>
          </a:ln>
        </p:spPr>
        <p:txBody>
          <a:bodyPr>
            <a:spAutoFit/>
          </a:bodyPr>
          <a:lstStyle/>
          <a:p>
            <a:pPr algn="ctr"/>
            <a:r>
              <a:rPr lang="en-US" sz="2000" b="1">
                <a:solidFill>
                  <a:schemeClr val="accent2"/>
                </a:solidFill>
                <a:latin typeface="Times New Roman" pitchFamily="18" charset="0"/>
              </a:rPr>
              <a:t>In cases like Rwanda, should the UN abandon peacekeeping in favour of direct military intervention to make peace and protect people?</a:t>
            </a:r>
          </a:p>
        </p:txBody>
      </p:sp>
      <p:pic>
        <p:nvPicPr>
          <p:cNvPr id="11274" name="Picture 10" descr="Fig10-09.jpg"/>
          <p:cNvPicPr>
            <a:picLocks noChangeAspect="1" noChangeArrowheads="1"/>
          </p:cNvPicPr>
          <p:nvPr/>
        </p:nvPicPr>
        <p:blipFill>
          <a:blip r:embed="rId3" cstate="print"/>
          <a:srcRect/>
          <a:stretch>
            <a:fillRect/>
          </a:stretch>
        </p:blipFill>
        <p:spPr bwMode="auto">
          <a:xfrm>
            <a:off x="1676400" y="2592388"/>
            <a:ext cx="2619375" cy="2513012"/>
          </a:xfrm>
          <a:prstGeom prst="rect">
            <a:avLst/>
          </a:prstGeom>
          <a:noFill/>
          <a:ln w="9525">
            <a:noFill/>
            <a:miter lim="800000"/>
            <a:headEnd/>
            <a:tailEnd/>
          </a:ln>
        </p:spPr>
      </p:pic>
      <p:sp>
        <p:nvSpPr>
          <p:cNvPr id="11275" name="Rectangle 11"/>
          <p:cNvSpPr>
            <a:spLocks noChangeArrowheads="1"/>
          </p:cNvSpPr>
          <p:nvPr/>
        </p:nvSpPr>
        <p:spPr bwMode="auto">
          <a:xfrm>
            <a:off x="4648200" y="5073650"/>
            <a:ext cx="3400425" cy="336550"/>
          </a:xfrm>
          <a:prstGeom prst="rect">
            <a:avLst/>
          </a:prstGeom>
          <a:noFill/>
          <a:ln w="9525">
            <a:noFill/>
            <a:miter lim="800000"/>
            <a:headEnd/>
            <a:tailEnd/>
          </a:ln>
        </p:spPr>
        <p:txBody>
          <a:bodyPr wrap="none">
            <a:spAutoFit/>
          </a:bodyPr>
          <a:lstStyle/>
          <a:p>
            <a:pPr algn="ctr"/>
            <a:r>
              <a:rPr lang="en-US" sz="1600" b="1">
                <a:solidFill>
                  <a:schemeClr val="accent2"/>
                </a:solidFill>
                <a:latin typeface="Times New Roman" pitchFamily="18" charset="0"/>
              </a:rPr>
              <a:t>Comparing Foreign Policy Strategies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69">
                                            <p:txEl>
                                              <p:pRg st="0" end="0"/>
                                            </p:txEl>
                                          </p:spTgt>
                                        </p:tgtEl>
                                        <p:attrNameLst>
                                          <p:attrName>style.visibility</p:attrName>
                                        </p:attrNameLst>
                                      </p:cBhvr>
                                      <p:to>
                                        <p:strVal val="visible"/>
                                      </p:to>
                                    </p:set>
                                    <p:anim to="" calcmode="lin" valueType="num">
                                      <p:cBhvr>
                                        <p:cTn id="16" dur="1" fill="hold"/>
                                        <p:tgtEl>
                                          <p:spTgt spid="1126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1271"/>
                                        </p:tgtEl>
                                        <p:attrNameLst>
                                          <p:attrName>style.visibility</p:attrName>
                                        </p:attrNameLst>
                                      </p:cBhvr>
                                      <p:to>
                                        <p:strVal val="visible"/>
                                      </p:to>
                                    </p:set>
                                    <p:anim to="" calcmode="lin" valueType="num">
                                      <p:cBhvr>
                                        <p:cTn id="21" dur="1" fill="hold"/>
                                        <p:tgtEl>
                                          <p:spTgt spid="11271"/>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1274"/>
                                        </p:tgtEl>
                                        <p:attrNameLst>
                                          <p:attrName>style.visibility</p:attrName>
                                        </p:attrNameLst>
                                      </p:cBhvr>
                                      <p:to>
                                        <p:strVal val="visible"/>
                                      </p:to>
                                    </p:set>
                                    <p:anim to="" calcmode="lin" valueType="num">
                                      <p:cBhvr>
                                        <p:cTn id="24" dur="1" fill="hold"/>
                                        <p:tgtEl>
                                          <p:spTgt spid="11274"/>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1272">
                                            <p:txEl>
                                              <p:pRg st="0" end="0"/>
                                            </p:txEl>
                                          </p:spTgt>
                                        </p:tgtEl>
                                        <p:attrNameLst>
                                          <p:attrName>style.visibility</p:attrName>
                                        </p:attrNameLst>
                                      </p:cBhvr>
                                      <p:to>
                                        <p:strVal val="visible"/>
                                      </p:to>
                                    </p:set>
                                    <p:anim to="" calcmode="lin" valueType="num">
                                      <p:cBhvr>
                                        <p:cTn id="29" dur="1" fill="hold"/>
                                        <p:tgtEl>
                                          <p:spTgt spid="11272">
                                            <p:txEl>
                                              <p:pRg st="0" end="0"/>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1272">
                                            <p:txEl>
                                              <p:pRg st="2" end="2"/>
                                            </p:txEl>
                                          </p:spTgt>
                                        </p:tgtEl>
                                        <p:attrNameLst>
                                          <p:attrName>style.visibility</p:attrName>
                                        </p:attrNameLst>
                                      </p:cBhvr>
                                      <p:to>
                                        <p:strVal val="visible"/>
                                      </p:to>
                                    </p:set>
                                    <p:anim to="" calcmode="lin" valueType="num">
                                      <p:cBhvr>
                                        <p:cTn id="32" dur="1" fill="hold"/>
                                        <p:tgtEl>
                                          <p:spTgt spid="11272">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272">
                                            <p:txEl>
                                              <p:pRg st="4" end="4"/>
                                            </p:txEl>
                                          </p:spTgt>
                                        </p:tgtEl>
                                        <p:attrNameLst>
                                          <p:attrName>style.visibility</p:attrName>
                                        </p:attrNameLst>
                                      </p:cBhvr>
                                      <p:to>
                                        <p:strVal val="visible"/>
                                      </p:to>
                                    </p:set>
                                    <p:anim to="" calcmode="lin" valueType="num">
                                      <p:cBhvr>
                                        <p:cTn id="37" dur="1" fill="hold"/>
                                        <p:tgtEl>
                                          <p:spTgt spid="11272">
                                            <p:txEl>
                                              <p:pRg st="4" end="4"/>
                                            </p:txEl>
                                          </p:spTgt>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1275"/>
                                        </p:tgtEl>
                                        <p:attrNameLst>
                                          <p:attrName>style.visibility</p:attrName>
                                        </p:attrNameLst>
                                      </p:cBhvr>
                                      <p:to>
                                        <p:strVal val="visible"/>
                                      </p:to>
                                    </p:set>
                                    <p:anim to="" calcmode="lin" valueType="num">
                                      <p:cBhvr>
                                        <p:cTn id="40" dur="1" fill="hold"/>
                                        <p:tgtEl>
                                          <p:spTgt spid="11275"/>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1273">
                                            <p:txEl>
                                              <p:pRg st="0" end="0"/>
                                            </p:txEl>
                                          </p:spTgt>
                                        </p:tgtEl>
                                        <p:attrNameLst>
                                          <p:attrName>style.visibility</p:attrName>
                                        </p:attrNameLst>
                                      </p:cBhvr>
                                      <p:to>
                                        <p:strVal val="visible"/>
                                      </p:to>
                                    </p:set>
                                    <p:anim to="" calcmode="lin" valueType="num">
                                      <p:cBhvr>
                                        <p:cTn id="45" dur="1" fill="hold"/>
                                        <p:tgtEl>
                                          <p:spTgt spid="1127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1" grpId="0"/>
      <p:bldP spid="112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olcanucks.ca/wp-content/uploads/2010/04/canadian_cash_2.jpg"/>
          <p:cNvPicPr>
            <a:picLocks noChangeAspect="1" noChangeArrowheads="1"/>
          </p:cNvPicPr>
          <p:nvPr/>
        </p:nvPicPr>
        <p:blipFill>
          <a:blip r:embed="rId2" cstate="print">
            <a:lum bright="55000" contrast="-70000"/>
          </a:blip>
          <a:srcRect/>
          <a:stretch>
            <a:fillRect/>
          </a:stretch>
        </p:blipFill>
        <p:spPr bwMode="auto">
          <a:xfrm>
            <a:off x="-1" y="0"/>
            <a:ext cx="9144001" cy="6858000"/>
          </a:xfrm>
          <a:prstGeom prst="rect">
            <a:avLst/>
          </a:prstGeom>
          <a:noFill/>
        </p:spPr>
      </p:pic>
      <p:sp>
        <p:nvSpPr>
          <p:cNvPr id="7171" name="Rectangle 3"/>
          <p:cNvSpPr>
            <a:spLocks noGrp="1" noChangeArrowheads="1"/>
          </p:cNvSpPr>
          <p:nvPr>
            <p:ph type="title" idx="4294967295"/>
          </p:nvPr>
        </p:nvSpPr>
        <p:spPr>
          <a:xfrm>
            <a:off x="457200" y="0"/>
            <a:ext cx="8229600" cy="990600"/>
          </a:xfrm>
          <a:noFill/>
        </p:spPr>
        <p:txBody>
          <a:bodyPr/>
          <a:lstStyle/>
          <a:p>
            <a:pPr eaLnBrk="1" hangingPunct="1"/>
            <a:r>
              <a:rPr lang="en-US" b="1" smtClean="0">
                <a:solidFill>
                  <a:srgbClr val="002060"/>
                </a:solidFill>
                <a:latin typeface="Times New Roman" pitchFamily="18" charset="0"/>
              </a:rPr>
              <a:t>And Finally…</a:t>
            </a:r>
          </a:p>
        </p:txBody>
      </p:sp>
      <p:sp>
        <p:nvSpPr>
          <p:cNvPr id="7172"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cs typeface="Arial" charset="0"/>
              </a:rPr>
              <a:t>Continue with your </a:t>
            </a:r>
            <a:r>
              <a:rPr lang="en-US" sz="2400" b="1">
                <a:solidFill>
                  <a:srgbClr val="002060"/>
                </a:solidFill>
                <a:latin typeface="Times New Roman" pitchFamily="18" charset="0"/>
                <a:cs typeface="Arial" charset="0"/>
              </a:rPr>
              <a:t>list</a:t>
            </a:r>
            <a:r>
              <a:rPr lang="en-US" sz="2400" b="1">
                <a:latin typeface="Times New Roman" pitchFamily="18" charset="0"/>
                <a:cs typeface="Arial" charset="0"/>
              </a:rPr>
              <a:t> of terms from this chapter, which include… </a:t>
            </a:r>
          </a:p>
          <a:p>
            <a:pPr algn="ctr"/>
            <a:endParaRPr lang="en-US" sz="2400" b="1">
              <a:latin typeface="Times New Roman" pitchFamily="18" charset="0"/>
              <a:cs typeface="Arial" charset="0"/>
            </a:endParaRPr>
          </a:p>
          <a:p>
            <a:pPr algn="ctr"/>
            <a:r>
              <a:rPr lang="en-US" sz="2400" b="1">
                <a:latin typeface="Times New Roman" pitchFamily="18" charset="0"/>
                <a:cs typeface="Arial" charset="0"/>
              </a:rPr>
              <a:t>Any term/phrase/concept that would be considered important in helping you with your …</a:t>
            </a:r>
          </a:p>
          <a:p>
            <a:pPr algn="ctr"/>
            <a:endParaRPr lang="en-US" sz="2400" b="1">
              <a:latin typeface="Times New Roman" pitchFamily="18" charset="0"/>
              <a:cs typeface="Arial" charset="0"/>
            </a:endParaRPr>
          </a:p>
          <a:p>
            <a:pPr algn="ctr"/>
            <a:r>
              <a:rPr lang="en-US" sz="2400" b="1">
                <a:solidFill>
                  <a:srgbClr val="002060"/>
                </a:solidFill>
                <a:latin typeface="Times New Roman" pitchFamily="18" charset="0"/>
                <a:cs typeface="Arial" charset="0"/>
              </a:rPr>
              <a:t>Challenge</a:t>
            </a:r>
          </a:p>
          <a:p>
            <a:pPr algn="ctr"/>
            <a:endParaRPr lang="en-US" sz="2400" b="1">
              <a:solidFill>
                <a:schemeClr val="accent2"/>
              </a:solidFill>
              <a:latin typeface="Times New Roman" pitchFamily="18" charset="0"/>
              <a:cs typeface="Arial" charset="0"/>
            </a:endParaRPr>
          </a:p>
          <a:p>
            <a:pPr algn="ctr"/>
            <a:r>
              <a:rPr lang="en-US" sz="2400" b="1">
                <a:latin typeface="Times New Roman" pitchFamily="18" charset="0"/>
                <a:cs typeface="Arial"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 to="" calcmode="lin" valueType="num">
                                      <p:cBhvr>
                                        <p:cTn id="10" dur="1" fill="hold"/>
                                        <p:tgtEl>
                                          <p:spTgt spid="7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EBSITE--Flags_of_the_World--International_Law"/>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12065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International Law and Agreements</a:t>
            </a:r>
          </a:p>
        </p:txBody>
      </p:sp>
      <p:sp>
        <p:nvSpPr>
          <p:cNvPr id="4" name="TextBox 3"/>
          <p:cNvSpPr txBox="1">
            <a:spLocks noChangeArrowheads="1"/>
          </p:cNvSpPr>
          <p:nvPr/>
        </p:nvSpPr>
        <p:spPr bwMode="auto">
          <a:xfrm>
            <a:off x="0" y="2133600"/>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the opening two paragraphs on page 231</a:t>
            </a:r>
            <a:endParaRPr lang="en-CA" sz="2000" b="1">
              <a:solidFill>
                <a:srgbClr val="002060"/>
              </a:solidFill>
              <a:latin typeface="Times New Roman" pitchFamily="18" charset="0"/>
              <a:cs typeface="Times New Roman" pitchFamily="18" charset="0"/>
            </a:endParaRPr>
          </a:p>
        </p:txBody>
      </p:sp>
      <p:sp>
        <p:nvSpPr>
          <p:cNvPr id="13317" name="Text Box 5"/>
          <p:cNvSpPr txBox="1">
            <a:spLocks noChangeArrowheads="1"/>
          </p:cNvSpPr>
          <p:nvPr/>
        </p:nvSpPr>
        <p:spPr bwMode="auto">
          <a:xfrm>
            <a:off x="0" y="1371600"/>
            <a:ext cx="9144000" cy="396875"/>
          </a:xfrm>
          <a:prstGeom prst="rect">
            <a:avLst/>
          </a:prstGeom>
          <a:noFill/>
          <a:ln w="9525">
            <a:noFill/>
            <a:miter lim="800000"/>
            <a:headEnd/>
            <a:tailEnd/>
          </a:ln>
        </p:spPr>
        <p:txBody>
          <a:bodyPr>
            <a:spAutoFit/>
          </a:bodyPr>
          <a:lstStyle/>
          <a:p>
            <a:pPr algn="ctr"/>
            <a:r>
              <a:rPr lang="en-US" sz="2000" b="1">
                <a:latin typeface="Times New Roman" pitchFamily="18" charset="0"/>
              </a:rPr>
              <a:t>Why do countries have laws and courts?</a:t>
            </a:r>
          </a:p>
        </p:txBody>
      </p:sp>
      <p:sp>
        <p:nvSpPr>
          <p:cNvPr id="13318" name="Rectangle 6"/>
          <p:cNvSpPr>
            <a:spLocks noChangeArrowheads="1"/>
          </p:cNvSpPr>
          <p:nvPr/>
        </p:nvSpPr>
        <p:spPr bwMode="auto">
          <a:xfrm>
            <a:off x="0" y="2895600"/>
            <a:ext cx="9144000" cy="1739900"/>
          </a:xfrm>
          <a:prstGeom prst="rect">
            <a:avLst/>
          </a:prstGeom>
          <a:noFill/>
          <a:ln w="9525">
            <a:noFill/>
            <a:miter lim="800000"/>
            <a:headEnd/>
            <a:tailEnd/>
          </a:ln>
        </p:spPr>
        <p:txBody>
          <a:bodyPr>
            <a:spAutoFit/>
          </a:bodyPr>
          <a:lstStyle/>
          <a:p>
            <a:pPr algn="ctr"/>
            <a:r>
              <a:rPr lang="en-US" b="1">
                <a:solidFill>
                  <a:schemeClr val="accent2"/>
                </a:solidFill>
                <a:latin typeface="Times New Roman" pitchFamily="18" charset="0"/>
              </a:rPr>
              <a:t>Why would nations need international laws to protect trade agreements? </a:t>
            </a:r>
          </a:p>
          <a:p>
            <a:pPr algn="ctr"/>
            <a:endParaRPr lang="en-US" b="1">
              <a:solidFill>
                <a:schemeClr val="accent2"/>
              </a:solidFill>
              <a:latin typeface="Times New Roman" pitchFamily="18" charset="0"/>
            </a:endParaRPr>
          </a:p>
          <a:p>
            <a:pPr algn="ctr"/>
            <a:r>
              <a:rPr lang="en-US" b="1">
                <a:latin typeface="Times New Roman" pitchFamily="18" charset="0"/>
              </a:rPr>
              <a:t>Why some countries, such as the United States, might not sign on to agreements like these?</a:t>
            </a:r>
          </a:p>
          <a:p>
            <a:pPr algn="ctr"/>
            <a:endParaRPr lang="en-US" b="1">
              <a:latin typeface="Times New Roman" pitchFamily="18" charset="0"/>
            </a:endParaRPr>
          </a:p>
          <a:p>
            <a:pPr algn="ctr"/>
            <a:r>
              <a:rPr lang="en-US" b="1">
                <a:solidFill>
                  <a:schemeClr val="accent2"/>
                </a:solidFill>
                <a:latin typeface="Times New Roman" pitchFamily="18" charset="0"/>
              </a:rPr>
              <a:t>Why, for example, might a country not want to abide by decisions made by the International Court of Justice?</a:t>
            </a:r>
          </a:p>
        </p:txBody>
      </p:sp>
      <p:sp>
        <p:nvSpPr>
          <p:cNvPr id="2" name="TextBox 3"/>
          <p:cNvSpPr txBox="1">
            <a:spLocks noChangeArrowheads="1"/>
          </p:cNvSpPr>
          <p:nvPr/>
        </p:nvSpPr>
        <p:spPr bwMode="auto">
          <a:xfrm>
            <a:off x="0" y="5105400"/>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the rest of page 231</a:t>
            </a:r>
            <a:endParaRPr lang="en-CA" sz="2000" b="1">
              <a:solidFill>
                <a:srgbClr val="002060"/>
              </a:solidFill>
              <a:latin typeface="Times New Roman" pitchFamily="18" charset="0"/>
              <a:cs typeface="Times New Roman" pitchFamily="18" charset="0"/>
            </a:endParaRPr>
          </a:p>
        </p:txBody>
      </p:sp>
      <p:sp>
        <p:nvSpPr>
          <p:cNvPr id="3" name="TextBox 3"/>
          <p:cNvSpPr txBox="1">
            <a:spLocks noChangeArrowheads="1"/>
          </p:cNvSpPr>
          <p:nvPr/>
        </p:nvSpPr>
        <p:spPr bwMode="auto">
          <a:xfrm>
            <a:off x="0" y="5867400"/>
            <a:ext cx="9144000" cy="701675"/>
          </a:xfrm>
          <a:prstGeom prst="rect">
            <a:avLst/>
          </a:prstGeom>
          <a:noFill/>
          <a:ln w="9525">
            <a:noFill/>
            <a:miter lim="800000"/>
            <a:headEnd/>
            <a:tailEnd/>
          </a:ln>
        </p:spPr>
        <p:txBody>
          <a:bodyPr>
            <a:spAutoFit/>
          </a:bodyPr>
          <a:lstStyle/>
          <a:p>
            <a:pPr algn="ctr"/>
            <a:r>
              <a:rPr lang="en-CA" sz="2000" b="1">
                <a:solidFill>
                  <a:schemeClr val="accent2"/>
                </a:solidFill>
                <a:latin typeface="Times New Roman" pitchFamily="18" charset="0"/>
              </a:rPr>
              <a:t>Why would countries need an international body or an international agreement to settle the Grand Banks dispute?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to="" calcmode="lin" valueType="num">
                                      <p:cBhvr>
                                        <p:cTn id="7" dur="1" fill="hold"/>
                                        <p:tgtEl>
                                          <p:spTgt spid="1331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 to="" calcmode="lin" valueType="num">
                                      <p:cBhvr>
                                        <p:cTn id="10" dur="1" fill="hold"/>
                                        <p:tgtEl>
                                          <p:spTgt spid="1331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267"/>
                                        </p:tgtEl>
                                        <p:attrNameLst>
                                          <p:attrName>style.visibility</p:attrName>
                                        </p:attrNameLst>
                                      </p:cBhvr>
                                      <p:to>
                                        <p:strVal val="visible"/>
                                      </p:to>
                                    </p:set>
                                    <p:anim to="" calcmode="lin" valueType="num">
                                      <p:cBhvr>
                                        <p:cTn id="15" dur="1" fill="hold"/>
                                        <p:tgtEl>
                                          <p:spTgt spid="1126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to="" calcmode="lin" valueType="num">
                                      <p:cBhvr>
                                        <p:cTn id="18" dur="1" fill="hold"/>
                                        <p:tgtEl>
                                          <p:spTgt spid="4">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318">
                                            <p:txEl>
                                              <p:pRg st="0" end="0"/>
                                            </p:txEl>
                                          </p:spTgt>
                                        </p:tgtEl>
                                        <p:attrNameLst>
                                          <p:attrName>style.visibility</p:attrName>
                                        </p:attrNameLst>
                                      </p:cBhvr>
                                      <p:to>
                                        <p:strVal val="visible"/>
                                      </p:to>
                                    </p:set>
                                    <p:anim to="" calcmode="lin" valueType="num">
                                      <p:cBhvr>
                                        <p:cTn id="23" dur="1" fill="hold"/>
                                        <p:tgtEl>
                                          <p:spTgt spid="13318">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3318">
                                            <p:txEl>
                                              <p:pRg st="2" end="2"/>
                                            </p:txEl>
                                          </p:spTgt>
                                        </p:tgtEl>
                                        <p:attrNameLst>
                                          <p:attrName>style.visibility</p:attrName>
                                        </p:attrNameLst>
                                      </p:cBhvr>
                                      <p:to>
                                        <p:strVal val="visible"/>
                                      </p:to>
                                    </p:set>
                                    <p:anim to="" calcmode="lin" valueType="num">
                                      <p:cBhvr>
                                        <p:cTn id="28" dur="1" fill="hold"/>
                                        <p:tgtEl>
                                          <p:spTgt spid="13318">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3318">
                                            <p:txEl>
                                              <p:pRg st="4" end="4"/>
                                            </p:txEl>
                                          </p:spTgt>
                                        </p:tgtEl>
                                        <p:attrNameLst>
                                          <p:attrName>style.visibility</p:attrName>
                                        </p:attrNameLst>
                                      </p:cBhvr>
                                      <p:to>
                                        <p:strVal val="visible"/>
                                      </p:to>
                                    </p:set>
                                    <p:anim to="" calcmode="lin" valueType="num">
                                      <p:cBhvr>
                                        <p:cTn id="33" dur="1" fill="hold"/>
                                        <p:tgtEl>
                                          <p:spTgt spid="13318">
                                            <p:txEl>
                                              <p:pRg st="4" end="4"/>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 to="" calcmode="lin" valueType="num">
                                      <p:cBhvr>
                                        <p:cTn id="38" dur="1" fill="hold"/>
                                        <p:tgtEl>
                                          <p:spTgt spid="2">
                                            <p:txEl>
                                              <p:pRg st="0" end="0"/>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to="" calcmode="lin" valueType="num">
                                      <p:cBhvr>
                                        <p:cTn id="43"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EBSITE--Flags_of_the_World--International_Law"/>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12065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International Law Agreements</a:t>
            </a:r>
          </a:p>
        </p:txBody>
      </p:sp>
      <p:sp>
        <p:nvSpPr>
          <p:cNvPr id="4" name="TextBox 3"/>
          <p:cNvSpPr txBox="1">
            <a:spLocks noChangeArrowheads="1"/>
          </p:cNvSpPr>
          <p:nvPr/>
        </p:nvSpPr>
        <p:spPr bwMode="auto">
          <a:xfrm>
            <a:off x="0" y="990600"/>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page 232</a:t>
            </a:r>
            <a:endParaRPr lang="en-CA" sz="2000" b="1">
              <a:solidFill>
                <a:srgbClr val="002060"/>
              </a:solidFill>
              <a:latin typeface="Times New Roman" pitchFamily="18" charset="0"/>
              <a:cs typeface="Times New Roman" pitchFamily="18" charset="0"/>
            </a:endParaRPr>
          </a:p>
        </p:txBody>
      </p:sp>
      <p:sp>
        <p:nvSpPr>
          <p:cNvPr id="14341" name="Text Box 5"/>
          <p:cNvSpPr txBox="1">
            <a:spLocks noChangeArrowheads="1"/>
          </p:cNvSpPr>
          <p:nvPr/>
        </p:nvSpPr>
        <p:spPr bwMode="auto">
          <a:xfrm>
            <a:off x="0" y="1752600"/>
            <a:ext cx="9144000" cy="1585913"/>
          </a:xfrm>
          <a:prstGeom prst="rect">
            <a:avLst/>
          </a:prstGeom>
          <a:noFill/>
          <a:ln w="9525">
            <a:noFill/>
            <a:miter lim="800000"/>
            <a:headEnd/>
            <a:tailEnd/>
          </a:ln>
        </p:spPr>
        <p:txBody>
          <a:bodyPr>
            <a:spAutoFit/>
          </a:bodyPr>
          <a:lstStyle/>
          <a:p>
            <a:pPr algn="ctr"/>
            <a:r>
              <a:rPr lang="en-US" sz="2000" b="1">
                <a:solidFill>
                  <a:schemeClr val="tx2"/>
                </a:solidFill>
                <a:latin typeface="Times New Roman" pitchFamily="18" charset="0"/>
              </a:rPr>
              <a:t>Answer the questions posed in Figure 10-13</a:t>
            </a:r>
          </a:p>
          <a:p>
            <a:pPr algn="ctr"/>
            <a:endParaRPr lang="en-US" sz="2000" b="1">
              <a:solidFill>
                <a:schemeClr val="accent2"/>
              </a:solidFill>
              <a:latin typeface="Times New Roman" pitchFamily="18" charset="0"/>
            </a:endParaRPr>
          </a:p>
          <a:p>
            <a:pPr algn="ctr"/>
            <a:r>
              <a:rPr lang="en-US" sz="2000" b="1">
                <a:solidFill>
                  <a:schemeClr val="tx2"/>
                </a:solidFill>
                <a:latin typeface="Times New Roman" pitchFamily="18" charset="0"/>
              </a:rPr>
              <a:t>When done…</a:t>
            </a:r>
          </a:p>
          <a:p>
            <a:pPr algn="ctr"/>
            <a:endParaRPr lang="en-US" sz="2000" b="1">
              <a:solidFill>
                <a:schemeClr val="accent2"/>
              </a:solidFill>
              <a:latin typeface="Times New Roman" pitchFamily="18" charset="0"/>
            </a:endParaRPr>
          </a:p>
          <a:p>
            <a:pPr algn="ctr"/>
            <a:r>
              <a:rPr lang="en-US" b="1">
                <a:solidFill>
                  <a:schemeClr val="tx2"/>
                </a:solidFill>
                <a:latin typeface="Times New Roman" pitchFamily="18" charset="0"/>
              </a:rPr>
              <a:t>Complete your second row in your handout</a:t>
            </a:r>
          </a:p>
        </p:txBody>
      </p:sp>
      <p:pic>
        <p:nvPicPr>
          <p:cNvPr id="14344" name="Picture 8" descr="Fig10-13.jpg"/>
          <p:cNvPicPr>
            <a:picLocks noChangeAspect="1" noChangeArrowheads="1"/>
          </p:cNvPicPr>
          <p:nvPr/>
        </p:nvPicPr>
        <p:blipFill>
          <a:blip r:embed="rId3" cstate="print"/>
          <a:srcRect/>
          <a:stretch>
            <a:fillRect/>
          </a:stretch>
        </p:blipFill>
        <p:spPr bwMode="auto">
          <a:xfrm>
            <a:off x="3200400" y="4038600"/>
            <a:ext cx="3543300" cy="2681288"/>
          </a:xfrm>
          <a:prstGeom prst="rect">
            <a:avLst/>
          </a:prstGeom>
          <a:noFill/>
          <a:ln w="9525">
            <a:noFill/>
            <a:miter lim="800000"/>
            <a:headEnd/>
            <a:tailEnd/>
          </a:ln>
        </p:spPr>
      </p:pic>
      <p:sp>
        <p:nvSpPr>
          <p:cNvPr id="14345" name="Rectangle 9"/>
          <p:cNvSpPr>
            <a:spLocks noChangeArrowheads="1"/>
          </p:cNvSpPr>
          <p:nvPr/>
        </p:nvSpPr>
        <p:spPr bwMode="auto">
          <a:xfrm>
            <a:off x="2819400" y="3276600"/>
            <a:ext cx="3400425" cy="336550"/>
          </a:xfrm>
          <a:prstGeom prst="rect">
            <a:avLst/>
          </a:prstGeom>
          <a:noFill/>
          <a:ln w="9525">
            <a:noFill/>
            <a:miter lim="800000"/>
            <a:headEnd/>
            <a:tailEnd/>
          </a:ln>
        </p:spPr>
        <p:txBody>
          <a:bodyPr wrap="none">
            <a:spAutoFit/>
          </a:bodyPr>
          <a:lstStyle/>
          <a:p>
            <a:pPr algn="ctr"/>
            <a:r>
              <a:rPr lang="en-US" sz="1600" b="1">
                <a:solidFill>
                  <a:schemeClr val="accent2"/>
                </a:solidFill>
                <a:latin typeface="Times New Roman" pitchFamily="18" charset="0"/>
              </a:rPr>
              <a:t>Comparing Foreign Policy Strategies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 to="" calcmode="lin" valueType="num">
                                      <p:cBhvr>
                                        <p:cTn id="10" dur="1" fill="hold"/>
                                        <p:tgtEl>
                                          <p:spTgt spid="1126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4344"/>
                                        </p:tgtEl>
                                        <p:attrNameLst>
                                          <p:attrName>style.visibility</p:attrName>
                                        </p:attrNameLst>
                                      </p:cBhvr>
                                      <p:to>
                                        <p:strVal val="visible"/>
                                      </p:to>
                                    </p:set>
                                    <p:anim to="" calcmode="lin" valueType="num">
                                      <p:cBhvr>
                                        <p:cTn id="18" dur="1" fill="hold"/>
                                        <p:tgtEl>
                                          <p:spTgt spid="1434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4341">
                                            <p:txEl>
                                              <p:pRg st="0" end="0"/>
                                            </p:txEl>
                                          </p:spTgt>
                                        </p:tgtEl>
                                        <p:attrNameLst>
                                          <p:attrName>style.visibility</p:attrName>
                                        </p:attrNameLst>
                                      </p:cBhvr>
                                      <p:to>
                                        <p:strVal val="visible"/>
                                      </p:to>
                                    </p:set>
                                    <p:anim to="" calcmode="lin" valueType="num">
                                      <p:cBhvr>
                                        <p:cTn id="21" dur="1" fill="hold"/>
                                        <p:tgtEl>
                                          <p:spTgt spid="14341">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4341">
                                            <p:txEl>
                                              <p:pRg st="2" end="2"/>
                                            </p:txEl>
                                          </p:spTgt>
                                        </p:tgtEl>
                                        <p:attrNameLst>
                                          <p:attrName>style.visibility</p:attrName>
                                        </p:attrNameLst>
                                      </p:cBhvr>
                                      <p:to>
                                        <p:strVal val="visible"/>
                                      </p:to>
                                    </p:set>
                                    <p:anim to="" calcmode="lin" valueType="num">
                                      <p:cBhvr>
                                        <p:cTn id="24" dur="1" fill="hold"/>
                                        <p:tgtEl>
                                          <p:spTgt spid="14341">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4341">
                                            <p:txEl>
                                              <p:pRg st="4" end="4"/>
                                            </p:txEl>
                                          </p:spTgt>
                                        </p:tgtEl>
                                        <p:attrNameLst>
                                          <p:attrName>style.visibility</p:attrName>
                                        </p:attrNameLst>
                                      </p:cBhvr>
                                      <p:to>
                                        <p:strVal val="visible"/>
                                      </p:to>
                                    </p:set>
                                    <p:anim to="" calcmode="lin" valueType="num">
                                      <p:cBhvr>
                                        <p:cTn id="29" dur="1" fill="hold"/>
                                        <p:tgtEl>
                                          <p:spTgt spid="14341">
                                            <p:txEl>
                                              <p:pRg st="4" end="4"/>
                                            </p:txEl>
                                          </p:spTgt>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4345"/>
                                        </p:tgtEl>
                                        <p:attrNameLst>
                                          <p:attrName>style.visibility</p:attrName>
                                        </p:attrNameLst>
                                      </p:cBhvr>
                                      <p:to>
                                        <p:strVal val="visible"/>
                                      </p:to>
                                    </p:set>
                                    <p:anim to="" calcmode="lin" valueType="num">
                                      <p:cBhvr>
                                        <p:cTn id="32" dur="1" fill="hold"/>
                                        <p:tgtEl>
                                          <p:spTgt spid="1434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43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248747_1019585"/>
          <p:cNvPicPr>
            <a:picLocks noChangeAspect="1" noChangeArrowheads="1"/>
          </p:cNvPicPr>
          <p:nvPr/>
        </p:nvPicPr>
        <p:blipFill>
          <a:blip r:embed="rId2" cstate="print">
            <a:lum bright="70000" contrast="-70000"/>
          </a:blip>
          <a:srcRect/>
          <a:stretch>
            <a:fillRect/>
          </a:stretch>
        </p:blipFill>
        <p:spPr bwMode="auto">
          <a:xfrm>
            <a:off x="0" y="4763"/>
            <a:ext cx="9144000" cy="6853237"/>
          </a:xfrm>
          <a:prstGeom prst="rect">
            <a:avLst/>
          </a:prstGeom>
          <a:noFill/>
          <a:ln w="9525">
            <a:noFill/>
            <a:miter lim="800000"/>
            <a:headEnd/>
            <a:tailEnd/>
          </a:ln>
        </p:spPr>
      </p:pic>
      <p:sp>
        <p:nvSpPr>
          <p:cNvPr id="11267" name="Text Box 3"/>
          <p:cNvSpPr txBox="1">
            <a:spLocks noChangeArrowheads="1"/>
          </p:cNvSpPr>
          <p:nvPr/>
        </p:nvSpPr>
        <p:spPr bwMode="auto">
          <a:xfrm>
            <a:off x="0" y="12065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Foreign Aid and Internationalism</a:t>
            </a:r>
          </a:p>
        </p:txBody>
      </p:sp>
      <p:sp>
        <p:nvSpPr>
          <p:cNvPr id="4" name="TextBox 3"/>
          <p:cNvSpPr txBox="1">
            <a:spLocks noChangeArrowheads="1"/>
          </p:cNvSpPr>
          <p:nvPr/>
        </p:nvSpPr>
        <p:spPr bwMode="auto">
          <a:xfrm>
            <a:off x="0" y="990600"/>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pages 233 &amp; 235</a:t>
            </a:r>
            <a:endParaRPr lang="en-CA" sz="2000" b="1">
              <a:solidFill>
                <a:srgbClr val="002060"/>
              </a:solidFill>
              <a:latin typeface="Times New Roman" pitchFamily="18" charset="0"/>
              <a:cs typeface="Times New Roman" pitchFamily="18" charset="0"/>
            </a:endParaRPr>
          </a:p>
        </p:txBody>
      </p:sp>
      <p:sp>
        <p:nvSpPr>
          <p:cNvPr id="15365" name="Text Box 5"/>
          <p:cNvSpPr txBox="1">
            <a:spLocks noChangeArrowheads="1"/>
          </p:cNvSpPr>
          <p:nvPr/>
        </p:nvSpPr>
        <p:spPr bwMode="auto">
          <a:xfrm>
            <a:off x="0" y="4343400"/>
            <a:ext cx="9144000" cy="1920875"/>
          </a:xfrm>
          <a:prstGeom prst="rect">
            <a:avLst/>
          </a:prstGeom>
          <a:noFill/>
          <a:ln w="9525">
            <a:noFill/>
            <a:miter lim="800000"/>
            <a:headEnd/>
            <a:tailEnd/>
          </a:ln>
        </p:spPr>
        <p:txBody>
          <a:bodyPr>
            <a:spAutoFit/>
          </a:bodyPr>
          <a:lstStyle/>
          <a:p>
            <a:pPr algn="ctr"/>
            <a:r>
              <a:rPr lang="en-US" sz="2000" b="1">
                <a:solidFill>
                  <a:schemeClr val="accent2"/>
                </a:solidFill>
                <a:latin typeface="Times New Roman" pitchFamily="18" charset="0"/>
              </a:rPr>
              <a:t>Should Canada contribute 0.7% of its GNI to foreign aid?</a:t>
            </a:r>
          </a:p>
          <a:p>
            <a:pPr algn="ctr"/>
            <a:endParaRPr lang="en-US" sz="2000" b="1">
              <a:latin typeface="Times New Roman" pitchFamily="18" charset="0"/>
            </a:endParaRPr>
          </a:p>
          <a:p>
            <a:pPr algn="ctr"/>
            <a:endParaRPr lang="en-US" sz="2000" b="1">
              <a:latin typeface="Times New Roman" pitchFamily="18" charset="0"/>
            </a:endParaRPr>
          </a:p>
          <a:p>
            <a:pPr algn="ctr"/>
            <a:endParaRPr lang="en-US" sz="2000" b="1">
              <a:latin typeface="Times New Roman" pitchFamily="18" charset="0"/>
            </a:endParaRPr>
          </a:p>
          <a:p>
            <a:pPr algn="ctr"/>
            <a:r>
              <a:rPr lang="en-US" sz="2000" b="1">
                <a:solidFill>
                  <a:schemeClr val="accent2"/>
                </a:solidFill>
                <a:latin typeface="Times New Roman" pitchFamily="18" charset="0"/>
              </a:rPr>
              <a:t>Should the countries who donate money to countries in need, be allowed to place restrictions on the way it is spent?</a:t>
            </a:r>
          </a:p>
        </p:txBody>
      </p:sp>
      <p:sp>
        <p:nvSpPr>
          <p:cNvPr id="15366" name="Text Box 6"/>
          <p:cNvSpPr txBox="1">
            <a:spLocks noChangeArrowheads="1"/>
          </p:cNvSpPr>
          <p:nvPr/>
        </p:nvSpPr>
        <p:spPr bwMode="auto">
          <a:xfrm>
            <a:off x="0" y="2117725"/>
            <a:ext cx="9144000" cy="396875"/>
          </a:xfrm>
          <a:prstGeom prst="rect">
            <a:avLst/>
          </a:prstGeom>
          <a:noFill/>
          <a:ln w="9525">
            <a:noFill/>
            <a:miter lim="800000"/>
            <a:headEnd/>
            <a:tailEnd/>
          </a:ln>
        </p:spPr>
        <p:txBody>
          <a:bodyPr>
            <a:spAutoFit/>
          </a:bodyPr>
          <a:lstStyle/>
          <a:p>
            <a:pPr algn="ctr"/>
            <a:r>
              <a:rPr lang="en-US" sz="2000" b="1">
                <a:solidFill>
                  <a:schemeClr val="tx2"/>
                </a:solidFill>
                <a:latin typeface="Times New Roman" pitchFamily="18" charset="0"/>
              </a:rPr>
              <a:t>When done, complete the final row in your handout:</a:t>
            </a:r>
            <a:endParaRPr lang="en-US" b="1">
              <a:solidFill>
                <a:schemeClr val="tx2"/>
              </a:solidFill>
              <a:latin typeface="Times New Roman" pitchFamily="18" charset="0"/>
            </a:endParaRPr>
          </a:p>
        </p:txBody>
      </p:sp>
      <p:sp>
        <p:nvSpPr>
          <p:cNvPr id="15367" name="Rectangle 7"/>
          <p:cNvSpPr>
            <a:spLocks noChangeArrowheads="1"/>
          </p:cNvSpPr>
          <p:nvPr/>
        </p:nvSpPr>
        <p:spPr bwMode="auto">
          <a:xfrm>
            <a:off x="2819400" y="2514600"/>
            <a:ext cx="3400425" cy="336550"/>
          </a:xfrm>
          <a:prstGeom prst="rect">
            <a:avLst/>
          </a:prstGeom>
          <a:noFill/>
          <a:ln w="9525">
            <a:noFill/>
            <a:miter lim="800000"/>
            <a:headEnd/>
            <a:tailEnd/>
          </a:ln>
        </p:spPr>
        <p:txBody>
          <a:bodyPr wrap="none">
            <a:spAutoFit/>
          </a:bodyPr>
          <a:lstStyle/>
          <a:p>
            <a:pPr algn="ctr"/>
            <a:r>
              <a:rPr lang="en-US" sz="1600" b="1">
                <a:solidFill>
                  <a:schemeClr val="accent2"/>
                </a:solidFill>
                <a:latin typeface="Times New Roman" pitchFamily="18" charset="0"/>
              </a:rPr>
              <a:t>Comparing Foreign Policy Strategies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 to="" calcmode="lin" valueType="num">
                                      <p:cBhvr>
                                        <p:cTn id="13" dur="1" fill="hold"/>
                                        <p:tgtEl>
                                          <p:spTgt spid="1536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5366">
                                            <p:txEl>
                                              <p:pRg st="0" end="0"/>
                                            </p:txEl>
                                          </p:spTgt>
                                        </p:tgtEl>
                                        <p:attrNameLst>
                                          <p:attrName>style.visibility</p:attrName>
                                        </p:attrNameLst>
                                      </p:cBhvr>
                                      <p:to>
                                        <p:strVal val="visible"/>
                                      </p:to>
                                    </p:set>
                                    <p:anim to="" calcmode="lin" valueType="num">
                                      <p:cBhvr>
                                        <p:cTn id="18" dur="1" fill="hold"/>
                                        <p:tgtEl>
                                          <p:spTgt spid="15366">
                                            <p:txEl>
                                              <p:pRg st="0" end="0"/>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5367"/>
                                        </p:tgtEl>
                                        <p:attrNameLst>
                                          <p:attrName>style.visibility</p:attrName>
                                        </p:attrNameLst>
                                      </p:cBhvr>
                                      <p:to>
                                        <p:strVal val="visible"/>
                                      </p:to>
                                    </p:set>
                                    <p:anim to="" calcmode="lin" valueType="num">
                                      <p:cBhvr>
                                        <p:cTn id="21" dur="1" fill="hold"/>
                                        <p:tgtEl>
                                          <p:spTgt spid="1536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365">
                                            <p:txEl>
                                              <p:pRg st="0" end="0"/>
                                            </p:txEl>
                                          </p:spTgt>
                                        </p:tgtEl>
                                        <p:attrNameLst>
                                          <p:attrName>style.visibility</p:attrName>
                                        </p:attrNameLst>
                                      </p:cBhvr>
                                      <p:to>
                                        <p:strVal val="visible"/>
                                      </p:to>
                                    </p:set>
                                    <p:anim to="" calcmode="lin" valueType="num">
                                      <p:cBhvr>
                                        <p:cTn id="26" dur="1" fill="hold"/>
                                        <p:tgtEl>
                                          <p:spTgt spid="15365">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5365">
                                            <p:txEl>
                                              <p:pRg st="4" end="4"/>
                                            </p:txEl>
                                          </p:spTgt>
                                        </p:tgtEl>
                                        <p:attrNameLst>
                                          <p:attrName>style.visibility</p:attrName>
                                        </p:attrNameLst>
                                      </p:cBhvr>
                                      <p:to>
                                        <p:strVal val="visible"/>
                                      </p:to>
                                    </p:set>
                                    <p:anim to="" calcmode="lin" valueType="num">
                                      <p:cBhvr>
                                        <p:cTn id="31" dur="1" fill="hold"/>
                                        <p:tgtEl>
                                          <p:spTgt spid="1536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53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olcanucks.ca/wp-content/uploads/2010/04/canadian_cash_2.jpg"/>
          <p:cNvPicPr>
            <a:picLocks noChangeAspect="1" noChangeArrowheads="1"/>
          </p:cNvPicPr>
          <p:nvPr/>
        </p:nvPicPr>
        <p:blipFill>
          <a:blip r:embed="rId2" cstate="print">
            <a:lum bright="55000" contrast="-70000"/>
          </a:blip>
          <a:srcRect/>
          <a:stretch>
            <a:fillRect/>
          </a:stretch>
        </p:blipFill>
        <p:spPr bwMode="auto">
          <a:xfrm>
            <a:off x="-1" y="0"/>
            <a:ext cx="9144001" cy="6858000"/>
          </a:xfrm>
          <a:prstGeom prst="rect">
            <a:avLst/>
          </a:prstGeom>
          <a:noFill/>
        </p:spPr>
      </p:pic>
      <p:sp>
        <p:nvSpPr>
          <p:cNvPr id="7171" name="Rectangle 3"/>
          <p:cNvSpPr>
            <a:spLocks noGrp="1" noChangeArrowheads="1"/>
          </p:cNvSpPr>
          <p:nvPr>
            <p:ph type="title" idx="4294967295"/>
          </p:nvPr>
        </p:nvSpPr>
        <p:spPr>
          <a:xfrm>
            <a:off x="457200" y="0"/>
            <a:ext cx="8229600" cy="990600"/>
          </a:xfrm>
          <a:noFill/>
        </p:spPr>
        <p:txBody>
          <a:bodyPr/>
          <a:lstStyle/>
          <a:p>
            <a:pPr eaLnBrk="1" hangingPunct="1"/>
            <a:r>
              <a:rPr lang="en-US" b="1" smtClean="0">
                <a:solidFill>
                  <a:srgbClr val="002060"/>
                </a:solidFill>
                <a:latin typeface="Times New Roman" pitchFamily="18" charset="0"/>
              </a:rPr>
              <a:t>And Finally…</a:t>
            </a:r>
          </a:p>
        </p:txBody>
      </p:sp>
      <p:sp>
        <p:nvSpPr>
          <p:cNvPr id="7172"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cs typeface="Arial" charset="0"/>
              </a:rPr>
              <a:t>Continue with your </a:t>
            </a:r>
            <a:r>
              <a:rPr lang="en-US" sz="2400" b="1">
                <a:solidFill>
                  <a:srgbClr val="002060"/>
                </a:solidFill>
                <a:latin typeface="Times New Roman" pitchFamily="18" charset="0"/>
                <a:cs typeface="Arial" charset="0"/>
              </a:rPr>
              <a:t>list</a:t>
            </a:r>
            <a:r>
              <a:rPr lang="en-US" sz="2400" b="1">
                <a:latin typeface="Times New Roman" pitchFamily="18" charset="0"/>
                <a:cs typeface="Arial" charset="0"/>
              </a:rPr>
              <a:t> of terms from this chapter, which include… </a:t>
            </a:r>
          </a:p>
          <a:p>
            <a:pPr algn="ctr"/>
            <a:endParaRPr lang="en-US" sz="2400" b="1">
              <a:latin typeface="Times New Roman" pitchFamily="18" charset="0"/>
              <a:cs typeface="Arial" charset="0"/>
            </a:endParaRPr>
          </a:p>
          <a:p>
            <a:pPr algn="ctr"/>
            <a:r>
              <a:rPr lang="en-US" sz="2400" b="1">
                <a:latin typeface="Times New Roman" pitchFamily="18" charset="0"/>
                <a:cs typeface="Arial" charset="0"/>
              </a:rPr>
              <a:t>Any term/phrase/concept that would be considered important in helping you with your …</a:t>
            </a:r>
          </a:p>
          <a:p>
            <a:pPr algn="ctr"/>
            <a:endParaRPr lang="en-US" sz="2400" b="1">
              <a:latin typeface="Times New Roman" pitchFamily="18" charset="0"/>
              <a:cs typeface="Arial" charset="0"/>
            </a:endParaRPr>
          </a:p>
          <a:p>
            <a:pPr algn="ctr"/>
            <a:r>
              <a:rPr lang="en-US" sz="2400" b="1">
                <a:solidFill>
                  <a:srgbClr val="002060"/>
                </a:solidFill>
                <a:latin typeface="Times New Roman" pitchFamily="18" charset="0"/>
                <a:cs typeface="Arial" charset="0"/>
              </a:rPr>
              <a:t>Challenge</a:t>
            </a:r>
          </a:p>
          <a:p>
            <a:pPr algn="ctr"/>
            <a:endParaRPr lang="en-US" sz="2400" b="1">
              <a:solidFill>
                <a:schemeClr val="accent2"/>
              </a:solidFill>
              <a:latin typeface="Times New Roman" pitchFamily="18" charset="0"/>
              <a:cs typeface="Arial" charset="0"/>
            </a:endParaRPr>
          </a:p>
          <a:p>
            <a:pPr algn="ctr"/>
            <a:r>
              <a:rPr lang="en-US" sz="2400" b="1">
                <a:latin typeface="Times New Roman" pitchFamily="18" charset="0"/>
                <a:cs typeface="Arial"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 to="" calcmode="lin" valueType="num">
                                      <p:cBhvr>
                                        <p:cTn id="10" dur="1" fill="hold"/>
                                        <p:tgtEl>
                                          <p:spTgt spid="7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228863464_de697ebe70_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7411" name="Picture 3" descr="Fig10-14_p245.jpg"/>
          <p:cNvPicPr>
            <a:picLocks noChangeAspect="1" noChangeArrowheads="1"/>
          </p:cNvPicPr>
          <p:nvPr/>
        </p:nvPicPr>
        <p:blipFill>
          <a:blip r:embed="rId3" cstate="print"/>
          <a:srcRect/>
          <a:stretch>
            <a:fillRect/>
          </a:stretch>
        </p:blipFill>
        <p:spPr bwMode="auto">
          <a:xfrm>
            <a:off x="1905000" y="1543050"/>
            <a:ext cx="5353050" cy="3481388"/>
          </a:xfrm>
          <a:prstGeom prst="rect">
            <a:avLst/>
          </a:prstGeom>
          <a:noFill/>
          <a:ln w="9525">
            <a:noFill/>
            <a:miter lim="800000"/>
            <a:headEnd/>
            <a:tailEnd/>
          </a:ln>
        </p:spPr>
      </p:pic>
      <p:sp>
        <p:nvSpPr>
          <p:cNvPr id="17412" name="Text Box 4"/>
          <p:cNvSpPr txBox="1">
            <a:spLocks noChangeArrowheads="1"/>
          </p:cNvSpPr>
          <p:nvPr/>
        </p:nvSpPr>
        <p:spPr bwMode="auto">
          <a:xfrm>
            <a:off x="1905000" y="5054600"/>
            <a:ext cx="5410200" cy="7016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How can combating smog combine a country’s national and international interests?</a:t>
            </a:r>
          </a:p>
        </p:txBody>
      </p:sp>
      <p:sp>
        <p:nvSpPr>
          <p:cNvPr id="7171" name="Rectangle 3"/>
          <p:cNvSpPr>
            <a:spLocks noChangeArrowheads="1"/>
          </p:cNvSpPr>
          <p:nvPr/>
        </p:nvSpPr>
        <p:spPr bwMode="auto">
          <a:xfrm>
            <a:off x="457200" y="152400"/>
            <a:ext cx="8229600" cy="990600"/>
          </a:xfrm>
          <a:prstGeom prst="rect">
            <a:avLst/>
          </a:prstGeom>
          <a:noFill/>
          <a:ln w="9525">
            <a:noFill/>
            <a:miter lim="800000"/>
            <a:headEnd/>
            <a:tailEnd/>
          </a:ln>
        </p:spPr>
        <p:txBody>
          <a:bodyPr anchor="ctr"/>
          <a:lstStyle/>
          <a:p>
            <a:pPr algn="ctr"/>
            <a:r>
              <a:rPr lang="en-US" sz="4400" b="1">
                <a:solidFill>
                  <a:srgbClr val="002060"/>
                </a:solidFill>
                <a:latin typeface="Times New Roman" pitchFamily="18" charset="0"/>
              </a:rPr>
              <a:t>Smog Over Ottawa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1"/>
                                        </p:tgtEl>
                                        <p:attrNameLst>
                                          <p:attrName>style.visibility</p:attrName>
                                        </p:attrNameLst>
                                      </p:cBhvr>
                                      <p:to>
                                        <p:strVal val="visible"/>
                                      </p:to>
                                    </p:set>
                                    <p:anim to="" calcmode="lin" valueType="num">
                                      <p:cBhvr>
                                        <p:cTn id="10" dur="1" fill="hold"/>
                                        <p:tgtEl>
                                          <p:spTgt spid="174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171"/>
                                        </p:tgtEl>
                                        <p:attrNameLst>
                                          <p:attrName>style.visibility</p:attrName>
                                        </p:attrNameLst>
                                      </p:cBhvr>
                                      <p:to>
                                        <p:strVal val="visible"/>
                                      </p:to>
                                    </p:set>
                                    <p:anim to="" calcmode="lin" valueType="num">
                                      <p:cBhvr>
                                        <p:cTn id="13" dur="1" fill="hold"/>
                                        <p:tgtEl>
                                          <p:spTgt spid="7171"/>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7412">
                                            <p:txEl>
                                              <p:pRg st="0" end="0"/>
                                            </p:txEl>
                                          </p:spTgt>
                                        </p:tgtEl>
                                        <p:attrNameLst>
                                          <p:attrName>style.visibility</p:attrName>
                                        </p:attrNameLst>
                                      </p:cBhvr>
                                      <p:to>
                                        <p:strVal val="visible"/>
                                      </p:to>
                                    </p:set>
                                    <p:anim to="" calcmode="lin" valueType="num">
                                      <p:cBhvr>
                                        <p:cTn id="16" dur="1" fill="hold"/>
                                        <p:tgtEl>
                                          <p:spTgt spid="1741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228863464_de697ebe70_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p:cNvSpPr>
          <p:nvPr/>
        </p:nvSpPr>
        <p:spPr bwMode="auto">
          <a:xfrm>
            <a:off x="0" y="138113"/>
            <a:ext cx="9144000" cy="1081087"/>
          </a:xfrm>
          <a:prstGeom prst="rect">
            <a:avLst/>
          </a:prstGeom>
          <a:noFill/>
          <a:ln w="9525">
            <a:noFill/>
            <a:miter lim="800000"/>
            <a:headEnd/>
            <a:tailEnd/>
          </a:ln>
        </p:spPr>
        <p:txBody>
          <a:bodyPr anchor="ctr"/>
          <a:lstStyle/>
          <a:p>
            <a:pPr algn="ctr"/>
            <a:r>
              <a:rPr lang="en-CA" sz="3300" b="1">
                <a:solidFill>
                  <a:srgbClr val="FF0000"/>
                </a:solidFill>
                <a:latin typeface="Times New Roman" pitchFamily="18" charset="0"/>
                <a:cs typeface="Times New Roman" pitchFamily="18" charset="0"/>
              </a:rPr>
              <a:t>How Does Canadian Foreign Policy Try To Balance National Interest And Internationalism?</a:t>
            </a:r>
          </a:p>
        </p:txBody>
      </p:sp>
      <p:sp>
        <p:nvSpPr>
          <p:cNvPr id="4" name="TextBox 3"/>
          <p:cNvSpPr txBox="1">
            <a:spLocks noChangeArrowheads="1"/>
          </p:cNvSpPr>
          <p:nvPr/>
        </p:nvSpPr>
        <p:spPr bwMode="auto">
          <a:xfrm>
            <a:off x="0" y="2209800"/>
            <a:ext cx="9144000" cy="3324225"/>
          </a:xfrm>
          <a:prstGeom prst="rect">
            <a:avLst/>
          </a:prstGeom>
          <a:noFill/>
          <a:ln w="9525">
            <a:noFill/>
            <a:miter lim="800000"/>
            <a:headEnd/>
            <a:tailEnd/>
          </a:ln>
        </p:spPr>
        <p:txBody>
          <a:bodyPr>
            <a:spAutoFit/>
          </a:bodyPr>
          <a:lstStyle/>
          <a:p>
            <a:pPr algn="ctr"/>
            <a:r>
              <a:rPr lang="en-CA" sz="2000" b="1">
                <a:latin typeface="Times New Roman" pitchFamily="18" charset="0"/>
              </a:rPr>
              <a:t>What are National Interests?</a:t>
            </a:r>
          </a:p>
          <a:p>
            <a:pPr algn="ctr"/>
            <a:endParaRPr lang="en-CA" sz="2000" b="1">
              <a:latin typeface="Times New Roman" pitchFamily="18" charset="0"/>
            </a:endParaRPr>
          </a:p>
          <a:p>
            <a:pPr algn="ctr"/>
            <a:r>
              <a:rPr lang="en-CA" b="1">
                <a:solidFill>
                  <a:schemeClr val="accent2"/>
                </a:solidFill>
                <a:latin typeface="Times New Roman" pitchFamily="18" charset="0"/>
              </a:rPr>
              <a:t>Actions taken in the national interest are supposed to benefit the people of the nation by ensuring their economic prosperity and security and safety, and by protecting their beliefs and values, and that people’s views on the national interest can change with events and circumstances</a:t>
            </a:r>
            <a:endParaRPr lang="en-CA" sz="2000" b="1">
              <a:solidFill>
                <a:schemeClr val="accent2"/>
              </a:solidFill>
              <a:latin typeface="Times New Roman" pitchFamily="18" charset="0"/>
              <a:cs typeface="Times New Roman" pitchFamily="18" charset="0"/>
            </a:endParaRPr>
          </a:p>
          <a:p>
            <a:pPr algn="ctr"/>
            <a:endParaRPr lang="en-CA" sz="2000" b="1">
              <a:solidFill>
                <a:schemeClr val="accent2"/>
              </a:solidFill>
              <a:latin typeface="Times New Roman" pitchFamily="18" charset="0"/>
              <a:cs typeface="Times New Roman" pitchFamily="18" charset="0"/>
            </a:endParaRPr>
          </a:p>
          <a:p>
            <a:pPr algn="ctr"/>
            <a:endParaRPr lang="en-CA" sz="2000" b="1">
              <a:solidFill>
                <a:schemeClr val="accent2"/>
              </a:solidFill>
              <a:latin typeface="Times New Roman" pitchFamily="18" charset="0"/>
              <a:cs typeface="Times New Roman" pitchFamily="18" charset="0"/>
            </a:endParaRPr>
          </a:p>
          <a:p>
            <a:pPr algn="ctr"/>
            <a:endParaRPr lang="en-CA" sz="2000" b="1">
              <a:solidFill>
                <a:schemeClr val="accent2"/>
              </a:solidFill>
              <a:latin typeface="Times New Roman" pitchFamily="18" charset="0"/>
              <a:cs typeface="Times New Roman" pitchFamily="18" charset="0"/>
            </a:endParaRPr>
          </a:p>
          <a:p>
            <a:pPr algn="ctr"/>
            <a:r>
              <a:rPr lang="en-CA" sz="2000" b="1">
                <a:latin typeface="Times New Roman" pitchFamily="18" charset="0"/>
                <a:cs typeface="Times New Roman" pitchFamily="18" charset="0"/>
              </a:rPr>
              <a:t>Read the opening two paragraphs and the closing two paragraphs on page 237</a:t>
            </a:r>
          </a:p>
          <a:p>
            <a:pPr algn="ctr"/>
            <a:endParaRPr lang="en-CA" sz="20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to="" calcmode="lin" valueType="num">
                                      <p:cBhvr>
                                        <p:cTn id="15" dur="1" fill="hold"/>
                                        <p:tgtEl>
                                          <p:spTgt spid="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to="" calcmode="lin" valueType="num">
                                      <p:cBhvr>
                                        <p:cTn id="20" dur="1" fill="hold"/>
                                        <p:tgtEl>
                                          <p:spTgt spid="4">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to="" calcmode="lin" valueType="num">
                                      <p:cBhvr>
                                        <p:cTn id="25" dur="1" fill="hold"/>
                                        <p:tgtEl>
                                          <p:spTgt spid="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228863464_de697ebe70_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0" y="1981200"/>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Review Figure 10-18</a:t>
            </a:r>
          </a:p>
        </p:txBody>
      </p:sp>
      <p:pic>
        <p:nvPicPr>
          <p:cNvPr id="26637" name="Picture 13" descr="Fig10-18.jpg"/>
          <p:cNvPicPr>
            <a:picLocks noChangeAspect="1" noChangeArrowheads="1"/>
          </p:cNvPicPr>
          <p:nvPr/>
        </p:nvPicPr>
        <p:blipFill>
          <a:blip r:embed="rId3" cstate="print"/>
          <a:srcRect/>
          <a:stretch>
            <a:fillRect/>
          </a:stretch>
        </p:blipFill>
        <p:spPr bwMode="auto">
          <a:xfrm>
            <a:off x="104775" y="3200400"/>
            <a:ext cx="8886825" cy="2632075"/>
          </a:xfrm>
          <a:prstGeom prst="rect">
            <a:avLst/>
          </a:prstGeom>
          <a:noFill/>
          <a:ln w="9525">
            <a:noFill/>
            <a:miter lim="800000"/>
            <a:headEnd/>
            <a:tailEnd/>
          </a:ln>
        </p:spPr>
      </p:pic>
      <p:sp>
        <p:nvSpPr>
          <p:cNvPr id="26629" name="Text Box 5"/>
          <p:cNvSpPr txBox="1">
            <a:spLocks noChangeArrowheads="1"/>
          </p:cNvSpPr>
          <p:nvPr/>
        </p:nvSpPr>
        <p:spPr bwMode="auto">
          <a:xfrm>
            <a:off x="7696200" y="3276600"/>
            <a:ext cx="10668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NATO</a:t>
            </a:r>
          </a:p>
        </p:txBody>
      </p:sp>
      <p:sp>
        <p:nvSpPr>
          <p:cNvPr id="26630" name="Text Box 6"/>
          <p:cNvSpPr txBox="1">
            <a:spLocks noChangeArrowheads="1"/>
          </p:cNvSpPr>
          <p:nvPr/>
        </p:nvSpPr>
        <p:spPr bwMode="auto">
          <a:xfrm>
            <a:off x="0" y="6110288"/>
            <a:ext cx="9144000" cy="366712"/>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Can you think of an example for each of the foreign policy goals listed above?</a:t>
            </a:r>
          </a:p>
        </p:txBody>
      </p:sp>
      <p:sp>
        <p:nvSpPr>
          <p:cNvPr id="26631" name="Text Box 7"/>
          <p:cNvSpPr txBox="1">
            <a:spLocks noChangeArrowheads="1"/>
          </p:cNvSpPr>
          <p:nvPr/>
        </p:nvSpPr>
        <p:spPr bwMode="auto">
          <a:xfrm>
            <a:off x="4343400" y="3748088"/>
            <a:ext cx="10668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NAFTA</a:t>
            </a:r>
          </a:p>
        </p:txBody>
      </p:sp>
      <p:sp>
        <p:nvSpPr>
          <p:cNvPr id="26632" name="Text Box 8"/>
          <p:cNvSpPr txBox="1">
            <a:spLocks noChangeArrowheads="1"/>
          </p:cNvSpPr>
          <p:nvPr/>
        </p:nvSpPr>
        <p:spPr bwMode="auto">
          <a:xfrm>
            <a:off x="1219200" y="4267200"/>
            <a:ext cx="21336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Kyoto Protocol</a:t>
            </a:r>
          </a:p>
        </p:txBody>
      </p:sp>
      <p:sp>
        <p:nvSpPr>
          <p:cNvPr id="26633" name="Text Box 9"/>
          <p:cNvSpPr txBox="1">
            <a:spLocks noChangeArrowheads="1"/>
          </p:cNvSpPr>
          <p:nvPr/>
        </p:nvSpPr>
        <p:spPr bwMode="auto">
          <a:xfrm>
            <a:off x="990600" y="4724400"/>
            <a:ext cx="21336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United Nations</a:t>
            </a:r>
          </a:p>
        </p:txBody>
      </p:sp>
      <p:sp>
        <p:nvSpPr>
          <p:cNvPr id="26634" name="Text Box 10"/>
          <p:cNvSpPr txBox="1">
            <a:spLocks noChangeArrowheads="1"/>
          </p:cNvSpPr>
          <p:nvPr/>
        </p:nvSpPr>
        <p:spPr bwMode="auto">
          <a:xfrm>
            <a:off x="4572000" y="5029200"/>
            <a:ext cx="36576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Department of Foreign Affairs</a:t>
            </a:r>
          </a:p>
        </p:txBody>
      </p:sp>
      <p:sp>
        <p:nvSpPr>
          <p:cNvPr id="26636" name="Text Box 12"/>
          <p:cNvSpPr txBox="1">
            <a:spLocks noChangeArrowheads="1"/>
          </p:cNvSpPr>
          <p:nvPr/>
        </p:nvSpPr>
        <p:spPr bwMode="auto">
          <a:xfrm>
            <a:off x="2590800" y="5486400"/>
            <a:ext cx="25146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Department of Foreign Affairs</a:t>
            </a:r>
          </a:p>
        </p:txBody>
      </p:sp>
      <p:sp>
        <p:nvSpPr>
          <p:cNvPr id="7171" name="Rectangle 3"/>
          <p:cNvSpPr>
            <a:spLocks noChangeArrowheads="1"/>
          </p:cNvSpPr>
          <p:nvPr/>
        </p:nvSpPr>
        <p:spPr bwMode="auto">
          <a:xfrm>
            <a:off x="457200" y="152400"/>
            <a:ext cx="8229600" cy="990600"/>
          </a:xfrm>
          <a:prstGeom prst="rect">
            <a:avLst/>
          </a:prstGeom>
          <a:noFill/>
          <a:ln w="9525">
            <a:noFill/>
            <a:miter lim="800000"/>
            <a:headEnd/>
            <a:tailEnd/>
          </a:ln>
        </p:spPr>
        <p:txBody>
          <a:bodyPr anchor="ctr"/>
          <a:lstStyle/>
          <a:p>
            <a:pPr algn="ctr"/>
            <a:r>
              <a:rPr lang="en-US" sz="4400" b="1">
                <a:solidFill>
                  <a:srgbClr val="002060"/>
                </a:solidFill>
                <a:latin typeface="Times New Roman" pitchFamily="18" charset="0"/>
              </a:rPr>
              <a:t>Canadian Foreign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 to="" calcmode="lin" valueType="num">
                                      <p:cBhvr>
                                        <p:cTn id="10" dur="1" fill="hold"/>
                                        <p:tgtEl>
                                          <p:spTgt spid="717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6637"/>
                                        </p:tgtEl>
                                        <p:attrNameLst>
                                          <p:attrName>style.visibility</p:attrName>
                                        </p:attrNameLst>
                                      </p:cBhvr>
                                      <p:to>
                                        <p:strVal val="visible"/>
                                      </p:to>
                                    </p:set>
                                    <p:anim to="" calcmode="lin" valueType="num">
                                      <p:cBhvr>
                                        <p:cTn id="16" dur="1" fill="hold"/>
                                        <p:tgtEl>
                                          <p:spTgt spid="26637"/>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6630"/>
                                        </p:tgtEl>
                                        <p:attrNameLst>
                                          <p:attrName>style.visibility</p:attrName>
                                        </p:attrNameLst>
                                      </p:cBhvr>
                                      <p:to>
                                        <p:strVal val="visible"/>
                                      </p:to>
                                    </p:set>
                                    <p:anim to="" calcmode="lin" valueType="num">
                                      <p:cBhvr>
                                        <p:cTn id="21" dur="1" fill="hold"/>
                                        <p:tgtEl>
                                          <p:spTgt spid="2663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6629"/>
                                        </p:tgtEl>
                                        <p:attrNameLst>
                                          <p:attrName>style.visibility</p:attrName>
                                        </p:attrNameLst>
                                      </p:cBhvr>
                                      <p:to>
                                        <p:strVal val="visible"/>
                                      </p:to>
                                    </p:set>
                                    <p:anim to="" calcmode="lin" valueType="num">
                                      <p:cBhvr>
                                        <p:cTn id="26" dur="1" fill="hold"/>
                                        <p:tgtEl>
                                          <p:spTgt spid="2662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anim to="" calcmode="lin" valueType="num">
                                      <p:cBhvr>
                                        <p:cTn id="31" dur="1" fill="hold"/>
                                        <p:tgtEl>
                                          <p:spTgt spid="26631"/>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26632"/>
                                        </p:tgtEl>
                                        <p:attrNameLst>
                                          <p:attrName>style.visibility</p:attrName>
                                        </p:attrNameLst>
                                      </p:cBhvr>
                                      <p:to>
                                        <p:strVal val="visible"/>
                                      </p:to>
                                    </p:set>
                                    <p:anim to="" calcmode="lin" valueType="num">
                                      <p:cBhvr>
                                        <p:cTn id="36" dur="1" fill="hold"/>
                                        <p:tgtEl>
                                          <p:spTgt spid="26632"/>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26633"/>
                                        </p:tgtEl>
                                        <p:attrNameLst>
                                          <p:attrName>style.visibility</p:attrName>
                                        </p:attrNameLst>
                                      </p:cBhvr>
                                      <p:to>
                                        <p:strVal val="visible"/>
                                      </p:to>
                                    </p:set>
                                    <p:anim to="" calcmode="lin" valueType="num">
                                      <p:cBhvr>
                                        <p:cTn id="41" dur="1" fill="hold"/>
                                        <p:tgtEl>
                                          <p:spTgt spid="26633"/>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26634"/>
                                        </p:tgtEl>
                                        <p:attrNameLst>
                                          <p:attrName>style.visibility</p:attrName>
                                        </p:attrNameLst>
                                      </p:cBhvr>
                                      <p:to>
                                        <p:strVal val="visible"/>
                                      </p:to>
                                    </p:set>
                                    <p:anim to="" calcmode="lin" valueType="num">
                                      <p:cBhvr>
                                        <p:cTn id="46" dur="1" fill="hold"/>
                                        <p:tgtEl>
                                          <p:spTgt spid="26634"/>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26636"/>
                                        </p:tgtEl>
                                        <p:attrNameLst>
                                          <p:attrName>style.visibility</p:attrName>
                                        </p:attrNameLst>
                                      </p:cBhvr>
                                      <p:to>
                                        <p:strVal val="visible"/>
                                      </p:to>
                                    </p:set>
                                    <p:anim to="" calcmode="lin" valueType="num">
                                      <p:cBhvr>
                                        <p:cTn id="51" dur="1" fill="hold"/>
                                        <p:tgtEl>
                                          <p:spTgt spid="266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1" grpId="0"/>
      <p:bldP spid="26632" grpId="0"/>
      <p:bldP spid="26633" grpId="0"/>
      <p:bldP spid="26634" grpId="0"/>
      <p:bldP spid="26636" grpId="0"/>
      <p:bldP spid="71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2228863464_de697ebe70_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p:cNvSpPr>
          <p:nvPr/>
        </p:nvSpPr>
        <p:spPr bwMode="auto">
          <a:xfrm>
            <a:off x="0" y="138113"/>
            <a:ext cx="9144000" cy="852487"/>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Landmines and Foreign Policy</a:t>
            </a:r>
            <a:endParaRPr lang="en-CA" sz="3600" b="1">
              <a:solidFill>
                <a:schemeClr val="accent2"/>
              </a:solidFill>
              <a:latin typeface="Times New Roman" pitchFamily="18" charset="0"/>
            </a:endParaRPr>
          </a:p>
        </p:txBody>
      </p:sp>
      <p:sp>
        <p:nvSpPr>
          <p:cNvPr id="4" name="TextBox 3"/>
          <p:cNvSpPr txBox="1">
            <a:spLocks noChangeArrowheads="1"/>
          </p:cNvSpPr>
          <p:nvPr/>
        </p:nvSpPr>
        <p:spPr bwMode="auto">
          <a:xfrm>
            <a:off x="0" y="1143000"/>
            <a:ext cx="9144000" cy="10064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Review Figure 10-22</a:t>
            </a:r>
          </a:p>
          <a:p>
            <a:pPr algn="ctr"/>
            <a:endParaRPr lang="en-CA" sz="2000" b="1">
              <a:latin typeface="Times New Roman" pitchFamily="18" charset="0"/>
              <a:cs typeface="Times New Roman" pitchFamily="18" charset="0"/>
            </a:endParaRPr>
          </a:p>
          <a:p>
            <a:pPr algn="ctr"/>
            <a:r>
              <a:rPr lang="en-CA" sz="2000" b="1">
                <a:solidFill>
                  <a:schemeClr val="accent2"/>
                </a:solidFill>
                <a:latin typeface="Times New Roman" pitchFamily="18" charset="0"/>
                <a:cs typeface="Times New Roman" pitchFamily="18" charset="0"/>
              </a:rPr>
              <a:t>Can you explain all that is in the Legend?</a:t>
            </a:r>
          </a:p>
        </p:txBody>
      </p:sp>
      <p:pic>
        <p:nvPicPr>
          <p:cNvPr id="19461" name="Picture 5" descr="Fig10-19_p248.jpg"/>
          <p:cNvPicPr>
            <a:picLocks noChangeAspect="1" noChangeArrowheads="1"/>
          </p:cNvPicPr>
          <p:nvPr/>
        </p:nvPicPr>
        <p:blipFill>
          <a:blip r:embed="rId3" cstate="print"/>
          <a:srcRect/>
          <a:stretch>
            <a:fillRect/>
          </a:stretch>
        </p:blipFill>
        <p:spPr bwMode="auto">
          <a:xfrm>
            <a:off x="1676400" y="2319338"/>
            <a:ext cx="5791200" cy="3822700"/>
          </a:xfrm>
          <a:prstGeom prst="rect">
            <a:avLst/>
          </a:prstGeom>
          <a:noFill/>
          <a:ln w="9525">
            <a:noFill/>
            <a:miter lim="800000"/>
            <a:headEnd/>
            <a:tailEnd/>
          </a:ln>
        </p:spPr>
      </p:pic>
      <p:sp>
        <p:nvSpPr>
          <p:cNvPr id="19462" name="Text Box 6"/>
          <p:cNvSpPr txBox="1">
            <a:spLocks noChangeArrowheads="1"/>
          </p:cNvSpPr>
          <p:nvPr/>
        </p:nvSpPr>
        <p:spPr bwMode="auto">
          <a:xfrm>
            <a:off x="0" y="6156325"/>
            <a:ext cx="9144000" cy="701675"/>
          </a:xfrm>
          <a:prstGeom prst="rect">
            <a:avLst/>
          </a:prstGeom>
          <a:noFill/>
          <a:ln w="9525">
            <a:noFill/>
            <a:miter lim="800000"/>
            <a:headEnd/>
            <a:tailEnd/>
          </a:ln>
        </p:spPr>
        <p:txBody>
          <a:bodyPr>
            <a:spAutoFit/>
          </a:bodyPr>
          <a:lstStyle/>
          <a:p>
            <a:pPr algn="ctr"/>
            <a:r>
              <a:rPr lang="en-US" sz="2000" b="1">
                <a:solidFill>
                  <a:schemeClr val="accent2"/>
                </a:solidFill>
                <a:latin typeface="Times New Roman" pitchFamily="18" charset="0"/>
              </a:rPr>
              <a:t>Does Canada’s position on landmines strike a balance between national interest and internationalism?</a:t>
            </a:r>
            <a:endParaRPr lang="en-US" b="1">
              <a:solidFill>
                <a:schemeClr val="accent2"/>
              </a:solidFill>
              <a:latin typeface="Times New Roman" pitchFamily="18" charset="0"/>
            </a:endParaRPr>
          </a:p>
        </p:txBody>
      </p:sp>
      <p:sp>
        <p:nvSpPr>
          <p:cNvPr id="19463" name="Text Box 7"/>
          <p:cNvSpPr txBox="1">
            <a:spLocks noChangeArrowheads="1"/>
          </p:cNvSpPr>
          <p:nvPr/>
        </p:nvSpPr>
        <p:spPr bwMode="auto">
          <a:xfrm>
            <a:off x="152400" y="3352800"/>
            <a:ext cx="1676400" cy="1328738"/>
          </a:xfrm>
          <a:prstGeom prst="rect">
            <a:avLst/>
          </a:prstGeom>
          <a:noFill/>
          <a:ln w="9525">
            <a:noFill/>
            <a:miter lim="800000"/>
            <a:headEnd/>
            <a:tailEnd/>
          </a:ln>
        </p:spPr>
        <p:txBody>
          <a:bodyPr>
            <a:spAutoFit/>
          </a:bodyPr>
          <a:lstStyle/>
          <a:p>
            <a:endParaRPr lang="en-CA" b="1">
              <a:solidFill>
                <a:schemeClr val="accent2"/>
              </a:solidFill>
            </a:endParaRPr>
          </a:p>
          <a:p>
            <a:pPr algn="ctr"/>
            <a:r>
              <a:rPr lang="en-CA" b="1">
                <a:latin typeface="Times New Roman" pitchFamily="18" charset="0"/>
              </a:rPr>
              <a:t>Read pages 240-241</a:t>
            </a:r>
            <a:endParaRPr lang="en-CA" b="1" i="1">
              <a:solidFill>
                <a:srgbClr val="002060"/>
              </a:solidFill>
              <a:latin typeface="Times New Roman" pitchFamily="18" charset="0"/>
            </a:endParaRPr>
          </a:p>
          <a:p>
            <a:pPr>
              <a:spcBef>
                <a:spcPct val="50000"/>
              </a:spcBef>
            </a:pP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 to="" calcmode="lin" valueType="num">
                                      <p:cBhvr>
                                        <p:cTn id="10" dur="1" fill="hold"/>
                                        <p:tgtEl>
                                          <p:spTgt spid="1945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to="" calcmode="lin" valueType="num">
                                      <p:cBhvr>
                                        <p:cTn id="15" dur="1" fill="hold"/>
                                        <p:tgtEl>
                                          <p:spTgt spid="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to="" calcmode="lin" valueType="num">
                                      <p:cBhvr>
                                        <p:cTn id="20" dur="1" fill="hold"/>
                                        <p:tgtEl>
                                          <p:spTgt spid="4">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9461"/>
                                        </p:tgtEl>
                                        <p:attrNameLst>
                                          <p:attrName>style.visibility</p:attrName>
                                        </p:attrNameLst>
                                      </p:cBhvr>
                                      <p:to>
                                        <p:strVal val="visible"/>
                                      </p:to>
                                    </p:set>
                                    <p:anim to="" calcmode="lin" valueType="num">
                                      <p:cBhvr>
                                        <p:cTn id="23" dur="1" fill="hold"/>
                                        <p:tgtEl>
                                          <p:spTgt spid="1946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9463"/>
                                        </p:tgtEl>
                                        <p:attrNameLst>
                                          <p:attrName>style.visibility</p:attrName>
                                        </p:attrNameLst>
                                      </p:cBhvr>
                                      <p:to>
                                        <p:strVal val="visible"/>
                                      </p:to>
                                    </p:set>
                                    <p:anim to="" calcmode="lin" valueType="num">
                                      <p:cBhvr>
                                        <p:cTn id="28" dur="1" fill="hold"/>
                                        <p:tgtEl>
                                          <p:spTgt spid="19463"/>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9462">
                                            <p:txEl>
                                              <p:pRg st="0" end="0"/>
                                            </p:txEl>
                                          </p:spTgt>
                                        </p:tgtEl>
                                        <p:attrNameLst>
                                          <p:attrName>style.visibility</p:attrName>
                                        </p:attrNameLst>
                                      </p:cBhvr>
                                      <p:to>
                                        <p:strVal val="visible"/>
                                      </p:to>
                                    </p:set>
                                    <p:anim to="" calcmode="lin" valueType="num">
                                      <p:cBhvr>
                                        <p:cTn id="33" dur="1" fill="hold"/>
                                        <p:tgtEl>
                                          <p:spTgt spid="1946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K8%20Ball%20Glob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Foreign Policy</a:t>
            </a:r>
          </a:p>
        </p:txBody>
      </p:sp>
      <p:sp>
        <p:nvSpPr>
          <p:cNvPr id="22534" name="Text Box 6"/>
          <p:cNvSpPr txBox="1">
            <a:spLocks noChangeArrowheads="1"/>
          </p:cNvSpPr>
          <p:nvPr/>
        </p:nvSpPr>
        <p:spPr bwMode="auto">
          <a:xfrm>
            <a:off x="0" y="2286000"/>
            <a:ext cx="9144000" cy="2225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What is the difference between a country’s domestic and foreign policy?</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How do nations and nation states decide what their foreign policy will be?</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What national interests do foreign polices 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3"/>
                                        </p:tgtEl>
                                        <p:attrNameLst>
                                          <p:attrName>style.visibility</p:attrName>
                                        </p:attrNameLst>
                                      </p:cBhvr>
                                      <p:to>
                                        <p:strVal val="visible"/>
                                      </p:to>
                                    </p:set>
                                    <p:anim to="" calcmode="lin" valueType="num">
                                      <p:cBhvr>
                                        <p:cTn id="10" dur="1" fill="hold"/>
                                        <p:tgtEl>
                                          <p:spTgt spid="2253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4">
                                            <p:txEl>
                                              <p:pRg st="0" end="0"/>
                                            </p:txEl>
                                          </p:spTgt>
                                        </p:tgtEl>
                                        <p:attrNameLst>
                                          <p:attrName>style.visibility</p:attrName>
                                        </p:attrNameLst>
                                      </p:cBhvr>
                                      <p:to>
                                        <p:strVal val="visible"/>
                                      </p:to>
                                    </p:set>
                                    <p:anim to="" calcmode="lin" valueType="num">
                                      <p:cBhvr>
                                        <p:cTn id="13" dur="1" fill="hold"/>
                                        <p:tgtEl>
                                          <p:spTgt spid="2253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2534">
                                            <p:txEl>
                                              <p:pRg st="2" end="2"/>
                                            </p:txEl>
                                          </p:spTgt>
                                        </p:tgtEl>
                                        <p:attrNameLst>
                                          <p:attrName>style.visibility</p:attrName>
                                        </p:attrNameLst>
                                      </p:cBhvr>
                                      <p:to>
                                        <p:strVal val="visible"/>
                                      </p:to>
                                    </p:set>
                                    <p:anim to="" calcmode="lin" valueType="num">
                                      <p:cBhvr>
                                        <p:cTn id="18" dur="1" fill="hold"/>
                                        <p:tgtEl>
                                          <p:spTgt spid="22534">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2534">
                                            <p:txEl>
                                              <p:pRg st="4" end="4"/>
                                            </p:txEl>
                                          </p:spTgt>
                                        </p:tgtEl>
                                        <p:attrNameLst>
                                          <p:attrName>style.visibility</p:attrName>
                                        </p:attrNameLst>
                                      </p:cBhvr>
                                      <p:to>
                                        <p:strVal val="visible"/>
                                      </p:to>
                                    </p:set>
                                    <p:anim to="" calcmode="lin" valueType="num">
                                      <p:cBhvr>
                                        <p:cTn id="23" dur="1" fill="hold"/>
                                        <p:tgtEl>
                                          <p:spTgt spid="2253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andmine-dod-closeup"/>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4" name="Text Box 4"/>
          <p:cNvSpPr txBox="1">
            <a:spLocks noChangeArrowheads="1"/>
          </p:cNvSpPr>
          <p:nvPr/>
        </p:nvSpPr>
        <p:spPr bwMode="auto">
          <a:xfrm>
            <a:off x="0" y="304800"/>
            <a:ext cx="9144000" cy="457200"/>
          </a:xfrm>
          <a:prstGeom prst="rect">
            <a:avLst/>
          </a:prstGeom>
          <a:noFill/>
          <a:ln w="9525">
            <a:noFill/>
            <a:miter lim="800000"/>
            <a:headEnd/>
            <a:tailEnd/>
          </a:ln>
        </p:spPr>
        <p:txBody>
          <a:bodyPr>
            <a:spAutoFit/>
          </a:bodyPr>
          <a:lstStyle/>
          <a:p>
            <a:pPr algn="ctr">
              <a:spcBef>
                <a:spcPct val="50000"/>
              </a:spcBef>
            </a:pPr>
            <a:r>
              <a:rPr lang="en-US" sz="2400" b="1">
                <a:solidFill>
                  <a:schemeClr val="accent2"/>
                </a:solidFill>
                <a:latin typeface="Times New Roman" pitchFamily="18" charset="0"/>
              </a:rPr>
              <a:t>Public Service Announcement: Landmines</a:t>
            </a:r>
          </a:p>
        </p:txBody>
      </p:sp>
      <p:pic>
        <p:nvPicPr>
          <p:cNvPr id="5" name="landmines - Google Video_WMV V9.wmv">
            <a:hlinkClick r:id="" action="ppaction://media"/>
          </p:cNvPr>
          <p:cNvPicPr>
            <a:picLocks noRot="1" noChangeAspect="1"/>
          </p:cNvPicPr>
          <p:nvPr>
            <a:videoFile r:link="rId1"/>
          </p:nvPr>
        </p:nvPicPr>
        <p:blipFill>
          <a:blip r:embed="rId4" cstate="print"/>
          <a:srcRect/>
          <a:stretch>
            <a:fillRect/>
          </a:stretch>
        </p:blipFill>
        <p:spPr bwMode="auto">
          <a:xfrm>
            <a:off x="6934200" y="5372100"/>
            <a:ext cx="990600" cy="74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 to="" calcmode="lin" valueType="num">
                                      <p:cBhvr>
                                        <p:cTn id="10" dur="1" fill="hold"/>
                                        <p:tgtEl>
                                          <p:spTgt spid="3072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14"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07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olcanucks.ca/wp-content/uploads/2010/04/canadian_cash_2.jpg"/>
          <p:cNvPicPr>
            <a:picLocks noChangeAspect="1" noChangeArrowheads="1"/>
          </p:cNvPicPr>
          <p:nvPr/>
        </p:nvPicPr>
        <p:blipFill>
          <a:blip r:embed="rId2" cstate="print">
            <a:lum bright="55000" contrast="-70000"/>
          </a:blip>
          <a:srcRect/>
          <a:stretch>
            <a:fillRect/>
          </a:stretch>
        </p:blipFill>
        <p:spPr bwMode="auto">
          <a:xfrm>
            <a:off x="-1" y="0"/>
            <a:ext cx="9144001" cy="6858000"/>
          </a:xfrm>
          <a:prstGeom prst="rect">
            <a:avLst/>
          </a:prstGeom>
          <a:noFill/>
        </p:spPr>
      </p:pic>
      <p:sp>
        <p:nvSpPr>
          <p:cNvPr id="7171" name="Rectangle 3"/>
          <p:cNvSpPr>
            <a:spLocks noGrp="1" noChangeArrowheads="1"/>
          </p:cNvSpPr>
          <p:nvPr>
            <p:ph type="title" idx="4294967295"/>
          </p:nvPr>
        </p:nvSpPr>
        <p:spPr>
          <a:xfrm>
            <a:off x="457200" y="0"/>
            <a:ext cx="8229600" cy="990600"/>
          </a:xfrm>
          <a:noFill/>
        </p:spPr>
        <p:txBody>
          <a:bodyPr/>
          <a:lstStyle/>
          <a:p>
            <a:pPr eaLnBrk="1" hangingPunct="1"/>
            <a:r>
              <a:rPr lang="en-US" b="1" smtClean="0">
                <a:solidFill>
                  <a:srgbClr val="002060"/>
                </a:solidFill>
                <a:latin typeface="Times New Roman" pitchFamily="18" charset="0"/>
              </a:rPr>
              <a:t>And Finally…</a:t>
            </a:r>
          </a:p>
        </p:txBody>
      </p:sp>
      <p:sp>
        <p:nvSpPr>
          <p:cNvPr id="7172"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cs typeface="Arial" charset="0"/>
              </a:rPr>
              <a:t>Complete your </a:t>
            </a:r>
            <a:r>
              <a:rPr lang="en-US" sz="2400" b="1">
                <a:solidFill>
                  <a:srgbClr val="002060"/>
                </a:solidFill>
                <a:latin typeface="Times New Roman" pitchFamily="18" charset="0"/>
                <a:cs typeface="Arial" charset="0"/>
              </a:rPr>
              <a:t>list</a:t>
            </a:r>
            <a:r>
              <a:rPr lang="en-US" sz="2400" b="1">
                <a:latin typeface="Times New Roman" pitchFamily="18" charset="0"/>
                <a:cs typeface="Arial" charset="0"/>
              </a:rPr>
              <a:t> of terms from this chapter, which include… </a:t>
            </a:r>
          </a:p>
          <a:p>
            <a:pPr algn="ctr"/>
            <a:endParaRPr lang="en-US" sz="2400" b="1">
              <a:latin typeface="Times New Roman" pitchFamily="18" charset="0"/>
              <a:cs typeface="Arial" charset="0"/>
            </a:endParaRPr>
          </a:p>
          <a:p>
            <a:pPr algn="ctr"/>
            <a:r>
              <a:rPr lang="en-US" sz="2400" b="1">
                <a:latin typeface="Times New Roman" pitchFamily="18" charset="0"/>
                <a:cs typeface="Arial" charset="0"/>
              </a:rPr>
              <a:t>Any term/phrase/concept that would be considered important in helping you with your …</a:t>
            </a:r>
          </a:p>
          <a:p>
            <a:pPr algn="ctr"/>
            <a:endParaRPr lang="en-US" sz="2400" b="1">
              <a:latin typeface="Times New Roman" pitchFamily="18" charset="0"/>
              <a:cs typeface="Arial" charset="0"/>
            </a:endParaRPr>
          </a:p>
          <a:p>
            <a:pPr algn="ctr"/>
            <a:r>
              <a:rPr lang="en-US" sz="2400" b="1">
                <a:solidFill>
                  <a:srgbClr val="002060"/>
                </a:solidFill>
                <a:latin typeface="Times New Roman" pitchFamily="18" charset="0"/>
                <a:cs typeface="Arial" charset="0"/>
              </a:rPr>
              <a:t>Challenge</a:t>
            </a:r>
          </a:p>
          <a:p>
            <a:pPr algn="ctr"/>
            <a:endParaRPr lang="en-US" sz="2400" b="1">
              <a:solidFill>
                <a:schemeClr val="accent2"/>
              </a:solidFill>
              <a:latin typeface="Times New Roman" pitchFamily="18" charset="0"/>
              <a:cs typeface="Arial" charset="0"/>
            </a:endParaRPr>
          </a:p>
          <a:p>
            <a:pPr algn="ctr"/>
            <a:r>
              <a:rPr lang="en-US" sz="2400" b="1">
                <a:latin typeface="Times New Roman" pitchFamily="18" charset="0"/>
                <a:cs typeface="Arial"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 to="" calcmode="lin" valueType="num">
                                      <p:cBhvr>
                                        <p:cTn id="10" dur="1" fill="hold"/>
                                        <p:tgtEl>
                                          <p:spTgt spid="7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olcanucks.ca/wp-content/uploads/2010/04/canadian_cash_2.jpg"/>
          <p:cNvPicPr>
            <a:picLocks noChangeAspect="1" noChangeArrowheads="1"/>
          </p:cNvPicPr>
          <p:nvPr/>
        </p:nvPicPr>
        <p:blipFill>
          <a:blip r:embed="rId2" cstate="print">
            <a:lum bright="55000" contrast="-70000"/>
          </a:blip>
          <a:srcRect/>
          <a:stretch>
            <a:fillRect/>
          </a:stretch>
        </p:blipFill>
        <p:spPr bwMode="auto">
          <a:xfrm>
            <a:off x="-1" y="0"/>
            <a:ext cx="9144001" cy="6858000"/>
          </a:xfrm>
          <a:prstGeom prst="rect">
            <a:avLst/>
          </a:prstGeom>
          <a:noFill/>
        </p:spPr>
      </p:pic>
      <p:sp>
        <p:nvSpPr>
          <p:cNvPr id="2969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i="1" dirty="0" smtClean="0">
                <a:solidFill>
                  <a:schemeClr val="accent2"/>
                </a:solidFill>
                <a:latin typeface="Times New Roman" pitchFamily="18" charset="0"/>
              </a:rPr>
              <a:t>Your </a:t>
            </a:r>
            <a:r>
              <a:rPr lang="en-US" sz="4400" b="1" i="1" dirty="0">
                <a:solidFill>
                  <a:schemeClr val="accent2"/>
                </a:solidFill>
                <a:latin typeface="Times New Roman" pitchFamily="18" charset="0"/>
              </a:rPr>
              <a:t>Challenge</a:t>
            </a:r>
          </a:p>
        </p:txBody>
      </p:sp>
      <p:sp>
        <p:nvSpPr>
          <p:cNvPr id="29700" name="Rectangle 4"/>
          <p:cNvSpPr>
            <a:spLocks noChangeArrowheads="1"/>
          </p:cNvSpPr>
          <p:nvPr/>
        </p:nvSpPr>
        <p:spPr bwMode="auto">
          <a:xfrm>
            <a:off x="0" y="2867025"/>
            <a:ext cx="9144000" cy="1200329"/>
          </a:xfrm>
          <a:prstGeom prst="rect">
            <a:avLst/>
          </a:prstGeom>
          <a:noFill/>
          <a:ln w="9525" algn="ctr">
            <a:noFill/>
            <a:miter lim="800000"/>
            <a:headEnd/>
            <a:tailEnd/>
          </a:ln>
        </p:spPr>
        <p:txBody>
          <a:bodyPr>
            <a:spAutoFit/>
          </a:bodyPr>
          <a:lstStyle/>
          <a:p>
            <a:pPr algn="ctr"/>
            <a:r>
              <a:rPr lang="en-US" sz="2400" b="1" dirty="0" smtClean="0">
                <a:latin typeface="Times New Roman" pitchFamily="18" charset="0"/>
              </a:rPr>
              <a:t>When was the last time you reviewed your challenge?</a:t>
            </a:r>
          </a:p>
          <a:p>
            <a:pPr algn="ctr"/>
            <a:endParaRPr lang="en-US" sz="2400" b="1" dirty="0" smtClean="0">
              <a:latin typeface="Times New Roman" pitchFamily="18" charset="0"/>
            </a:endParaRPr>
          </a:p>
          <a:p>
            <a:pPr algn="ctr"/>
            <a:r>
              <a:rPr lang="en-US" sz="2400" b="1" dirty="0" smtClean="0">
                <a:latin typeface="Times New Roman" pitchFamily="18" charset="0"/>
              </a:rPr>
              <a:t>Get them out and lets review!</a:t>
            </a:r>
            <a:endParaRPr lang="en-US" sz="2400"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0">
                                            <p:txEl>
                                              <p:pRg st="0" end="0"/>
                                            </p:txEl>
                                          </p:spTgt>
                                        </p:tgtEl>
                                        <p:attrNameLst>
                                          <p:attrName>style.visibility</p:attrName>
                                        </p:attrNameLst>
                                      </p:cBhvr>
                                      <p:to>
                                        <p:strVal val="visible"/>
                                      </p:to>
                                    </p:set>
                                    <p:anim to="" calcmode="lin" valueType="num">
                                      <p:cBhvr>
                                        <p:cTn id="10" dur="1" fill="hold"/>
                                        <p:tgtEl>
                                          <p:spTgt spid="29700">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anim to="" calcmode="lin" valueType="num">
                                      <p:cBhvr>
                                        <p:cTn id="15" dur="1" fill="hold"/>
                                        <p:tgtEl>
                                          <p:spTgt spid="2970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8%20Ball%20Glob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p:cNvSpPr>
          <p:nvPr/>
        </p:nvSpPr>
        <p:spPr bwMode="auto">
          <a:xfrm>
            <a:off x="0" y="138113"/>
            <a:ext cx="9144000" cy="852487"/>
          </a:xfrm>
          <a:prstGeom prst="rect">
            <a:avLst/>
          </a:prstGeom>
          <a:noFill/>
          <a:ln w="9525">
            <a:noFill/>
            <a:miter lim="800000"/>
            <a:headEnd/>
            <a:tailEnd/>
          </a:ln>
        </p:spPr>
        <p:txBody>
          <a:bodyPr anchor="ctr"/>
          <a:lstStyle/>
          <a:p>
            <a:pPr algn="ctr"/>
            <a:r>
              <a:rPr lang="en-CA" sz="3600" b="1">
                <a:solidFill>
                  <a:srgbClr val="FF0000"/>
                </a:solidFill>
                <a:latin typeface="Times New Roman" pitchFamily="18" charset="0"/>
                <a:cs typeface="Times New Roman" pitchFamily="18" charset="0"/>
              </a:rPr>
              <a:t>How Do Countries Set Foreign Policy?</a:t>
            </a:r>
          </a:p>
        </p:txBody>
      </p:sp>
      <p:sp>
        <p:nvSpPr>
          <p:cNvPr id="4" name="TextBox 3"/>
          <p:cNvSpPr txBox="1">
            <a:spLocks noChangeArrowheads="1"/>
          </p:cNvSpPr>
          <p:nvPr/>
        </p:nvSpPr>
        <p:spPr bwMode="auto">
          <a:xfrm>
            <a:off x="0" y="1279525"/>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the introduction on page 224</a:t>
            </a:r>
            <a:endParaRPr lang="en-CA" sz="2000" b="1">
              <a:solidFill>
                <a:srgbClr val="002060"/>
              </a:solidFill>
              <a:latin typeface="Times New Roman" pitchFamily="18" charset="0"/>
              <a:cs typeface="Times New Roman" pitchFamily="18" charset="0"/>
            </a:endParaRPr>
          </a:p>
        </p:txBody>
      </p:sp>
      <p:sp>
        <p:nvSpPr>
          <p:cNvPr id="3" name="TextBox 3"/>
          <p:cNvSpPr txBox="1">
            <a:spLocks noChangeArrowheads="1"/>
          </p:cNvSpPr>
          <p:nvPr/>
        </p:nvSpPr>
        <p:spPr bwMode="auto">
          <a:xfrm>
            <a:off x="228600" y="2209800"/>
            <a:ext cx="4724400" cy="304800"/>
          </a:xfrm>
          <a:prstGeom prst="rect">
            <a:avLst/>
          </a:prstGeom>
          <a:noFill/>
          <a:ln w="9525">
            <a:noFill/>
            <a:miter lim="800000"/>
            <a:headEnd/>
            <a:tailEnd/>
          </a:ln>
        </p:spPr>
        <p:txBody>
          <a:bodyPr>
            <a:spAutoFit/>
          </a:bodyPr>
          <a:lstStyle/>
          <a:p>
            <a:pPr algn="ctr"/>
            <a:r>
              <a:rPr lang="en-CA" sz="1400" b="1">
                <a:latin typeface="Times New Roman" pitchFamily="18" charset="0"/>
              </a:rPr>
              <a:t>How Canada’s Foreign Policy Decisions Affect My Life</a:t>
            </a:r>
          </a:p>
        </p:txBody>
      </p:sp>
      <p:pic>
        <p:nvPicPr>
          <p:cNvPr id="4102" name="Picture 6"/>
          <p:cNvPicPr>
            <a:picLocks noChangeAspect="1" noChangeArrowheads="1"/>
          </p:cNvPicPr>
          <p:nvPr/>
        </p:nvPicPr>
        <p:blipFill>
          <a:blip r:embed="rId3" cstate="print"/>
          <a:srcRect/>
          <a:stretch>
            <a:fillRect/>
          </a:stretch>
        </p:blipFill>
        <p:spPr bwMode="auto">
          <a:xfrm>
            <a:off x="152400" y="2514600"/>
            <a:ext cx="4876800" cy="4267200"/>
          </a:xfrm>
          <a:prstGeom prst="rect">
            <a:avLst/>
          </a:prstGeom>
          <a:noFill/>
          <a:ln w="9525">
            <a:noFill/>
            <a:miter lim="800000"/>
            <a:headEnd/>
            <a:tailEnd/>
          </a:ln>
        </p:spPr>
      </p:pic>
      <p:sp>
        <p:nvSpPr>
          <p:cNvPr id="4103" name="Text Box 7"/>
          <p:cNvSpPr txBox="1">
            <a:spLocks noChangeArrowheads="1"/>
          </p:cNvSpPr>
          <p:nvPr/>
        </p:nvSpPr>
        <p:spPr bwMode="auto">
          <a:xfrm>
            <a:off x="5410200" y="2743200"/>
            <a:ext cx="3505200" cy="35290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After being assigned to one of the groups listed on the handout, work as a group to fill in your assigned section</a:t>
            </a:r>
          </a:p>
          <a:p>
            <a:pPr algn="ctr">
              <a:spcBef>
                <a:spcPct val="50000"/>
              </a:spcBef>
            </a:pPr>
            <a:endParaRPr lang="en-US" b="1">
              <a:latin typeface="Times New Roman" pitchFamily="18" charset="0"/>
            </a:endParaRP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When finished, complete the summary statement</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Food</a:t>
            </a:r>
            <a:r>
              <a:rPr lang="en-US" b="1">
                <a:latin typeface="Times New Roman" pitchFamily="18" charset="0"/>
              </a:rPr>
              <a:t> as an example:</a:t>
            </a:r>
          </a:p>
        </p:txBody>
      </p:sp>
      <p:sp>
        <p:nvSpPr>
          <p:cNvPr id="4104" name="Text Box 8"/>
          <p:cNvSpPr txBox="1">
            <a:spLocks noChangeArrowheads="1"/>
          </p:cNvSpPr>
          <p:nvPr/>
        </p:nvSpPr>
        <p:spPr bwMode="auto">
          <a:xfrm>
            <a:off x="152400" y="4800600"/>
            <a:ext cx="1066800" cy="825500"/>
          </a:xfrm>
          <a:prstGeom prst="rect">
            <a:avLst/>
          </a:prstGeom>
          <a:noFill/>
          <a:ln w="9525">
            <a:noFill/>
            <a:miter lim="800000"/>
            <a:headEnd/>
            <a:tailEnd/>
          </a:ln>
        </p:spPr>
        <p:txBody>
          <a:bodyPr>
            <a:spAutoFit/>
          </a:bodyPr>
          <a:lstStyle/>
          <a:p>
            <a:pPr algn="ctr"/>
            <a:r>
              <a:rPr lang="en-US" sz="800" b="1">
                <a:latin typeface="Times New Roman" pitchFamily="18" charset="0"/>
              </a:rPr>
              <a:t>Canada’s foreign policy includes trade agreements with the United States, Mexico, China, Chile, etc.</a:t>
            </a:r>
          </a:p>
        </p:txBody>
      </p:sp>
      <p:sp>
        <p:nvSpPr>
          <p:cNvPr id="4105" name="Text Box 9"/>
          <p:cNvSpPr txBox="1">
            <a:spLocks noChangeArrowheads="1"/>
          </p:cNvSpPr>
          <p:nvPr/>
        </p:nvSpPr>
        <p:spPr bwMode="auto">
          <a:xfrm>
            <a:off x="228600" y="3806825"/>
            <a:ext cx="1066800" cy="765175"/>
          </a:xfrm>
          <a:prstGeom prst="rect">
            <a:avLst/>
          </a:prstGeom>
          <a:noFill/>
          <a:ln w="9525">
            <a:noFill/>
            <a:miter lim="800000"/>
            <a:headEnd/>
            <a:tailEnd/>
          </a:ln>
        </p:spPr>
        <p:txBody>
          <a:bodyPr>
            <a:spAutoFit/>
          </a:bodyPr>
          <a:lstStyle/>
          <a:p>
            <a:pPr algn="ctr"/>
            <a:r>
              <a:rPr lang="en-US" sz="1100" b="1">
                <a:latin typeface="Times New Roman" pitchFamily="18" charset="0"/>
              </a:rPr>
              <a:t>United States, Mexico, China, Chile, etc.</a:t>
            </a:r>
          </a:p>
        </p:txBody>
      </p:sp>
      <p:sp>
        <p:nvSpPr>
          <p:cNvPr id="4106" name="Text Box 10"/>
          <p:cNvSpPr txBox="1">
            <a:spLocks noChangeArrowheads="1"/>
          </p:cNvSpPr>
          <p:nvPr/>
        </p:nvSpPr>
        <p:spPr bwMode="auto">
          <a:xfrm>
            <a:off x="228600" y="2819400"/>
            <a:ext cx="1066800" cy="596900"/>
          </a:xfrm>
          <a:prstGeom prst="rect">
            <a:avLst/>
          </a:prstGeom>
          <a:noFill/>
          <a:ln w="9525">
            <a:noFill/>
            <a:miter lim="800000"/>
            <a:headEnd/>
            <a:tailEnd/>
          </a:ln>
        </p:spPr>
        <p:txBody>
          <a:bodyPr>
            <a:spAutoFit/>
          </a:bodyPr>
          <a:lstStyle/>
          <a:p>
            <a:pPr algn="ctr"/>
            <a:r>
              <a:rPr lang="en-US" sz="1100" b="1">
                <a:latin typeface="Times New Roman" pitchFamily="18" charset="0"/>
              </a:rPr>
              <a:t>Fruit, Vegetables,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to="" calcmode="lin" valueType="num">
                                      <p:cBhvr>
                                        <p:cTn id="13" dur="1" fill="hold"/>
                                        <p:tgtEl>
                                          <p:spTgt spid="409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to="" calcmode="lin" valueType="num">
                                      <p:cBhvr>
                                        <p:cTn id="18" dur="1" fill="hold"/>
                                        <p:tgtEl>
                                          <p:spTgt spid="3">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 to="" calcmode="lin" valueType="num">
                                      <p:cBhvr>
                                        <p:cTn id="21" dur="1" fill="hold"/>
                                        <p:tgtEl>
                                          <p:spTgt spid="4102"/>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103">
                                            <p:txEl>
                                              <p:pRg st="0" end="0"/>
                                            </p:txEl>
                                          </p:spTgt>
                                        </p:tgtEl>
                                        <p:attrNameLst>
                                          <p:attrName>style.visibility</p:attrName>
                                        </p:attrNameLst>
                                      </p:cBhvr>
                                      <p:to>
                                        <p:strVal val="visible"/>
                                      </p:to>
                                    </p:set>
                                    <p:anim to="" calcmode="lin" valueType="num">
                                      <p:cBhvr>
                                        <p:cTn id="24" dur="1" fill="hold"/>
                                        <p:tgtEl>
                                          <p:spTgt spid="4103">
                                            <p:txEl>
                                              <p:pRg st="0" end="0"/>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103">
                                            <p:txEl>
                                              <p:pRg st="3" end="3"/>
                                            </p:txEl>
                                          </p:spTgt>
                                        </p:tgtEl>
                                        <p:attrNameLst>
                                          <p:attrName>style.visibility</p:attrName>
                                        </p:attrNameLst>
                                      </p:cBhvr>
                                      <p:to>
                                        <p:strVal val="visible"/>
                                      </p:to>
                                    </p:set>
                                    <p:anim to="" calcmode="lin" valueType="num">
                                      <p:cBhvr>
                                        <p:cTn id="29" dur="1" fill="hold"/>
                                        <p:tgtEl>
                                          <p:spTgt spid="4103">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4103">
                                            <p:txEl>
                                              <p:pRg st="5" end="5"/>
                                            </p:txEl>
                                          </p:spTgt>
                                        </p:tgtEl>
                                        <p:attrNameLst>
                                          <p:attrName>style.visibility</p:attrName>
                                        </p:attrNameLst>
                                      </p:cBhvr>
                                      <p:to>
                                        <p:strVal val="visible"/>
                                      </p:to>
                                    </p:set>
                                    <p:anim to="" calcmode="lin" valueType="num">
                                      <p:cBhvr>
                                        <p:cTn id="34" dur="1" fill="hold"/>
                                        <p:tgtEl>
                                          <p:spTgt spid="4103">
                                            <p:txEl>
                                              <p:pRg st="5" end="5"/>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4106"/>
                                        </p:tgtEl>
                                        <p:attrNameLst>
                                          <p:attrName>style.visibility</p:attrName>
                                        </p:attrNameLst>
                                      </p:cBhvr>
                                      <p:to>
                                        <p:strVal val="visible"/>
                                      </p:to>
                                    </p:set>
                                    <p:anim to="" calcmode="lin" valueType="num">
                                      <p:cBhvr>
                                        <p:cTn id="39" dur="1" fill="hold"/>
                                        <p:tgtEl>
                                          <p:spTgt spid="4106"/>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4105"/>
                                        </p:tgtEl>
                                        <p:attrNameLst>
                                          <p:attrName>style.visibility</p:attrName>
                                        </p:attrNameLst>
                                      </p:cBhvr>
                                      <p:to>
                                        <p:strVal val="visible"/>
                                      </p:to>
                                    </p:set>
                                    <p:anim to="" calcmode="lin" valueType="num">
                                      <p:cBhvr>
                                        <p:cTn id="44" dur="1" fill="hold"/>
                                        <p:tgtEl>
                                          <p:spTgt spid="4105"/>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4104"/>
                                        </p:tgtEl>
                                        <p:attrNameLst>
                                          <p:attrName>style.visibility</p:attrName>
                                        </p:attrNameLst>
                                      </p:cBhvr>
                                      <p:to>
                                        <p:strVal val="visible"/>
                                      </p:to>
                                    </p:set>
                                    <p:anim to="" calcmode="lin" valueType="num">
                                      <p:cBhvr>
                                        <p:cTn id="49" dur="1" fill="hold"/>
                                        <p:tgtEl>
                                          <p:spTgt spid="41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04" grpId="0"/>
      <p:bldP spid="4105" grpId="0"/>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mocracy[1]"/>
          <p:cNvPicPr>
            <a:picLocks noChangeAspect="1" noChangeArrowheads="1"/>
          </p:cNvPicPr>
          <p:nvPr/>
        </p:nvPicPr>
        <p:blipFill>
          <a:blip r:embed="rId2" cstate="print">
            <a:lum bright="70000" contrast="-70000"/>
          </a:blip>
          <a:srcRect/>
          <a:stretch>
            <a:fillRect/>
          </a:stretch>
        </p:blipFill>
        <p:spPr bwMode="auto">
          <a:xfrm>
            <a:off x="0" y="0"/>
            <a:ext cx="4800600" cy="6858000"/>
          </a:xfrm>
          <a:prstGeom prst="rect">
            <a:avLst/>
          </a:prstGeom>
          <a:noFill/>
          <a:ln w="9525">
            <a:noFill/>
            <a:miter lim="800000"/>
            <a:headEnd/>
            <a:tailEnd/>
          </a:ln>
        </p:spPr>
      </p:pic>
      <p:pic>
        <p:nvPicPr>
          <p:cNvPr id="5123" name="Picture 3" descr="538px-Fidel_Castro_-_MATS_Terminal_Washington_1959"/>
          <p:cNvPicPr>
            <a:picLocks noChangeAspect="1" noChangeArrowheads="1"/>
          </p:cNvPicPr>
          <p:nvPr/>
        </p:nvPicPr>
        <p:blipFill>
          <a:blip r:embed="rId3" cstate="print">
            <a:lum bright="70000" contrast="-70000"/>
          </a:blip>
          <a:srcRect/>
          <a:stretch>
            <a:fillRect/>
          </a:stretch>
        </p:blipFill>
        <p:spPr bwMode="auto">
          <a:xfrm>
            <a:off x="4572000" y="0"/>
            <a:ext cx="4572000" cy="6858000"/>
          </a:xfrm>
          <a:prstGeom prst="rect">
            <a:avLst/>
          </a:prstGeom>
          <a:noFill/>
          <a:ln w="9525">
            <a:noFill/>
            <a:miter lim="800000"/>
            <a:headEnd/>
            <a:tailEnd/>
          </a:ln>
        </p:spPr>
      </p:pic>
      <p:sp>
        <p:nvSpPr>
          <p:cNvPr id="112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Foreign Policy</a:t>
            </a:r>
          </a:p>
        </p:txBody>
      </p:sp>
      <p:sp>
        <p:nvSpPr>
          <p:cNvPr id="5125" name="Text Box 5"/>
          <p:cNvSpPr txBox="1">
            <a:spLocks noChangeArrowheads="1"/>
          </p:cNvSpPr>
          <p:nvPr/>
        </p:nvSpPr>
        <p:spPr bwMode="auto">
          <a:xfrm>
            <a:off x="0" y="2222500"/>
            <a:ext cx="9144000" cy="2349500"/>
          </a:xfrm>
          <a:prstGeom prst="rect">
            <a:avLst/>
          </a:prstGeom>
          <a:noFill/>
          <a:ln w="9525">
            <a:noFill/>
            <a:miter lim="800000"/>
            <a:headEnd/>
            <a:tailEnd/>
          </a:ln>
        </p:spPr>
        <p:txBody>
          <a:bodyPr>
            <a:spAutoFit/>
          </a:bodyPr>
          <a:lstStyle/>
          <a:p>
            <a:pPr algn="ctr"/>
            <a:r>
              <a:rPr lang="en-US" sz="2000" b="1">
                <a:latin typeface="Times New Roman" pitchFamily="18" charset="0"/>
              </a:rPr>
              <a:t>Which form of government might find it harder to set foreign policy…</a:t>
            </a:r>
          </a:p>
          <a:p>
            <a:pPr algn="ctr"/>
            <a:r>
              <a:rPr lang="en-US" sz="2000" b="1">
                <a:latin typeface="Times New Roman" pitchFamily="18" charset="0"/>
              </a:rPr>
              <a:t>A democracy or a dictatorship?  Why?</a:t>
            </a:r>
            <a:r>
              <a:rPr lang="en-US" b="1">
                <a:latin typeface="Times New Roman" pitchFamily="18" charset="0"/>
              </a:rPr>
              <a:t> </a:t>
            </a:r>
          </a:p>
          <a:p>
            <a:pPr algn="ctr"/>
            <a:endParaRPr lang="en-US" b="1">
              <a:latin typeface="Times New Roman" pitchFamily="18" charset="0"/>
            </a:endParaRPr>
          </a:p>
          <a:p>
            <a:pPr algn="ctr"/>
            <a:r>
              <a:rPr lang="en-US" b="1">
                <a:solidFill>
                  <a:schemeClr val="accent2"/>
                </a:solidFill>
                <a:latin typeface="Times New Roman" pitchFamily="18" charset="0"/>
              </a:rPr>
              <a:t>A dictatorship does not have to consult with and appease the interests and will of the people, while a democratic government does</a:t>
            </a:r>
          </a:p>
          <a:p>
            <a:pPr algn="ctr"/>
            <a:endParaRPr lang="en-US" b="1">
              <a:solidFill>
                <a:schemeClr val="accent2"/>
              </a:solidFill>
              <a:latin typeface="Times New Roman" pitchFamily="18" charset="0"/>
            </a:endParaRPr>
          </a:p>
          <a:p>
            <a:pPr algn="ctr"/>
            <a:r>
              <a:rPr lang="en-US" b="1">
                <a:latin typeface="Times New Roman" pitchFamily="18" charset="0"/>
              </a:rPr>
              <a:t>Read the section </a:t>
            </a:r>
            <a:r>
              <a:rPr lang="en-US" b="1">
                <a:solidFill>
                  <a:srgbClr val="002060"/>
                </a:solidFill>
                <a:latin typeface="Times New Roman" pitchFamily="18" charset="0"/>
              </a:rPr>
              <a:t>Influences on Foreign Policy Decisions </a:t>
            </a:r>
            <a:r>
              <a:rPr lang="en-US" b="1">
                <a:latin typeface="Times New Roman" pitchFamily="18" charset="0"/>
              </a:rPr>
              <a:t>on pages 224-225</a:t>
            </a:r>
            <a:endParaRPr lang="en-US" b="1">
              <a:solidFill>
                <a:srgbClr val="002060"/>
              </a:solidFill>
              <a:latin typeface="Times New Roman" pitchFamily="18" charset="0"/>
            </a:endParaRPr>
          </a:p>
          <a:p>
            <a:pPr algn="ct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to="" calcmode="lin" valueType="num">
                                      <p:cBhvr>
                                        <p:cTn id="7" dur="1" fill="hold"/>
                                        <p:tgtEl>
                                          <p:spTgt spid="512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5">
                                            <p:txEl>
                                              <p:pRg st="1" end="1"/>
                                            </p:txEl>
                                          </p:spTgt>
                                        </p:tgtEl>
                                        <p:attrNameLst>
                                          <p:attrName>style.visibility</p:attrName>
                                        </p:attrNameLst>
                                      </p:cBhvr>
                                      <p:to>
                                        <p:strVal val="visible"/>
                                      </p:to>
                                    </p:set>
                                    <p:anim to="" calcmode="lin" valueType="num">
                                      <p:cBhvr>
                                        <p:cTn id="10" dur="1" fill="hold"/>
                                        <p:tgtEl>
                                          <p:spTgt spid="5125">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 to="" calcmode="lin" valueType="num">
                                      <p:cBhvr>
                                        <p:cTn id="13" dur="1" fill="hold"/>
                                        <p:tgtEl>
                                          <p:spTgt spid="512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 to="" calcmode="lin" valueType="num">
                                      <p:cBhvr>
                                        <p:cTn id="16" dur="1" fill="hold"/>
                                        <p:tgtEl>
                                          <p:spTgt spid="5122"/>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1267"/>
                                        </p:tgtEl>
                                        <p:attrNameLst>
                                          <p:attrName>style.visibility</p:attrName>
                                        </p:attrNameLst>
                                      </p:cBhvr>
                                      <p:to>
                                        <p:strVal val="visible"/>
                                      </p:to>
                                    </p:set>
                                    <p:anim to="" calcmode="lin" valueType="num">
                                      <p:cBhvr>
                                        <p:cTn id="19" dur="1" fill="hold"/>
                                        <p:tgtEl>
                                          <p:spTgt spid="1126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125">
                                            <p:txEl>
                                              <p:pRg st="3" end="3"/>
                                            </p:txEl>
                                          </p:spTgt>
                                        </p:tgtEl>
                                        <p:attrNameLst>
                                          <p:attrName>style.visibility</p:attrName>
                                        </p:attrNameLst>
                                      </p:cBhvr>
                                      <p:to>
                                        <p:strVal val="visible"/>
                                      </p:to>
                                    </p:set>
                                    <p:anim to="" calcmode="lin" valueType="num">
                                      <p:cBhvr>
                                        <p:cTn id="24" dur="1" fill="hold"/>
                                        <p:tgtEl>
                                          <p:spTgt spid="5125">
                                            <p:txEl>
                                              <p:pRg st="3" end="3"/>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125">
                                            <p:txEl>
                                              <p:pRg st="5" end="5"/>
                                            </p:txEl>
                                          </p:spTgt>
                                        </p:tgtEl>
                                        <p:attrNameLst>
                                          <p:attrName>style.visibility</p:attrName>
                                        </p:attrNameLst>
                                      </p:cBhvr>
                                      <p:to>
                                        <p:strVal val="visible"/>
                                      </p:to>
                                    </p:set>
                                    <p:anim to="" calcmode="lin" valueType="num">
                                      <p:cBhvr>
                                        <p:cTn id="29" dur="1" fill="hold"/>
                                        <p:tgtEl>
                                          <p:spTgt spid="512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10-03_p233.jpg"/>
          <p:cNvPicPr>
            <a:picLocks noChangeAspect="1" noChangeArrowheads="1"/>
          </p:cNvPicPr>
          <p:nvPr/>
        </p:nvPicPr>
        <p:blipFill>
          <a:blip r:embed="rId2" cstate="print"/>
          <a:srcRect/>
          <a:stretch>
            <a:fillRect/>
          </a:stretch>
        </p:blipFill>
        <p:spPr bwMode="auto">
          <a:xfrm>
            <a:off x="1143000" y="685800"/>
            <a:ext cx="6858000" cy="4941888"/>
          </a:xfrm>
          <a:prstGeom prst="rect">
            <a:avLst/>
          </a:prstGeom>
          <a:noFill/>
          <a:ln w="9525">
            <a:noFill/>
            <a:miter lim="800000"/>
            <a:headEnd/>
            <a:tailEnd/>
          </a:ln>
        </p:spPr>
      </p:pic>
      <p:sp>
        <p:nvSpPr>
          <p:cNvPr id="112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Influences on Foreign Policy Decisions</a:t>
            </a:r>
          </a:p>
        </p:txBody>
      </p:sp>
      <p:sp>
        <p:nvSpPr>
          <p:cNvPr id="6148" name="Text Box 4"/>
          <p:cNvSpPr txBox="1">
            <a:spLocks noChangeArrowheads="1"/>
          </p:cNvSpPr>
          <p:nvPr/>
        </p:nvSpPr>
        <p:spPr bwMode="auto">
          <a:xfrm>
            <a:off x="0" y="5486400"/>
            <a:ext cx="9144000" cy="12382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10-3 on page 225</a:t>
            </a:r>
          </a:p>
          <a:p>
            <a:pPr algn="ctr">
              <a:spcBef>
                <a:spcPct val="50000"/>
              </a:spcBef>
            </a:pPr>
            <a:r>
              <a:rPr lang="en-US" b="1">
                <a:latin typeface="Times New Roman" pitchFamily="18" charset="0"/>
              </a:rPr>
              <a:t>Complete the </a:t>
            </a:r>
            <a:r>
              <a:rPr lang="en-US" b="1" i="1">
                <a:latin typeface="Times New Roman" pitchFamily="18" charset="0"/>
              </a:rPr>
              <a:t>Activity</a:t>
            </a:r>
            <a:r>
              <a:rPr lang="en-US" b="1">
                <a:latin typeface="Times New Roman" pitchFamily="18" charset="0"/>
              </a:rPr>
              <a:t> on page 224</a:t>
            </a:r>
          </a:p>
          <a:p>
            <a:pPr algn="ctr">
              <a:spcBef>
                <a:spcPct val="50000"/>
              </a:spcBef>
            </a:pPr>
            <a:endParaRPr lang="en-US" sz="800" b="1">
              <a:latin typeface="Times New Roman" pitchFamily="18" charset="0"/>
            </a:endParaRPr>
          </a:p>
          <a:p>
            <a:pPr algn="ctr"/>
            <a:r>
              <a:rPr lang="en-US" b="1">
                <a:latin typeface="Times New Roman" pitchFamily="18" charset="0"/>
              </a:rPr>
              <a:t>Read the section </a:t>
            </a:r>
            <a:r>
              <a:rPr lang="en-US" b="1">
                <a:solidFill>
                  <a:srgbClr val="002060"/>
                </a:solidFill>
                <a:latin typeface="Times New Roman" pitchFamily="18" charset="0"/>
              </a:rPr>
              <a:t>Foreign Policy Goals </a:t>
            </a:r>
            <a:r>
              <a:rPr lang="en-US" b="1">
                <a:latin typeface="Times New Roman" pitchFamily="18" charset="0"/>
              </a:rPr>
              <a:t>on pages 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to="" calcmode="lin" valueType="num">
                                      <p:cBhvr>
                                        <p:cTn id="10" dur="1" fill="hold"/>
                                        <p:tgtEl>
                                          <p:spTgt spid="614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to="" calcmode="lin" valueType="num">
                                      <p:cBhvr>
                                        <p:cTn id="13" dur="1" fill="hold"/>
                                        <p:tgtEl>
                                          <p:spTgt spid="6148">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148">
                                            <p:txEl>
                                              <p:pRg st="1" end="1"/>
                                            </p:txEl>
                                          </p:spTgt>
                                        </p:tgtEl>
                                        <p:attrNameLst>
                                          <p:attrName>style.visibility</p:attrName>
                                        </p:attrNameLst>
                                      </p:cBhvr>
                                      <p:to>
                                        <p:strVal val="visible"/>
                                      </p:to>
                                    </p:set>
                                    <p:anim to="" calcmode="lin" valueType="num">
                                      <p:cBhvr>
                                        <p:cTn id="18" dur="1" fill="hold"/>
                                        <p:tgtEl>
                                          <p:spTgt spid="6148">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148">
                                            <p:txEl>
                                              <p:pRg st="3" end="3"/>
                                            </p:txEl>
                                          </p:spTgt>
                                        </p:tgtEl>
                                        <p:attrNameLst>
                                          <p:attrName>style.visibility</p:attrName>
                                        </p:attrNameLst>
                                      </p:cBhvr>
                                      <p:to>
                                        <p:strVal val="visible"/>
                                      </p:to>
                                    </p:set>
                                    <p:anim to="" calcmode="lin" valueType="num">
                                      <p:cBhvr>
                                        <p:cTn id="23" dur="1" fill="hold"/>
                                        <p:tgtEl>
                                          <p:spTgt spid="614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lobe2CC"/>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Foreign Policy</a:t>
            </a:r>
          </a:p>
        </p:txBody>
      </p:sp>
      <p:sp>
        <p:nvSpPr>
          <p:cNvPr id="7172" name="Text Box 4"/>
          <p:cNvSpPr txBox="1">
            <a:spLocks noChangeArrowheads="1"/>
          </p:cNvSpPr>
          <p:nvPr/>
        </p:nvSpPr>
        <p:spPr bwMode="auto">
          <a:xfrm>
            <a:off x="0" y="1600200"/>
            <a:ext cx="9144000" cy="4546600"/>
          </a:xfrm>
          <a:prstGeom prst="rect">
            <a:avLst/>
          </a:prstGeom>
          <a:noFill/>
          <a:ln w="9525">
            <a:noFill/>
            <a:miter lim="800000"/>
            <a:headEnd/>
            <a:tailEnd/>
          </a:ln>
        </p:spPr>
        <p:txBody>
          <a:bodyPr>
            <a:spAutoFit/>
          </a:bodyPr>
          <a:lstStyle/>
          <a:p>
            <a:pPr algn="ctr"/>
            <a:r>
              <a:rPr lang="en-US" sz="2000" b="1">
                <a:solidFill>
                  <a:schemeClr val="accent2"/>
                </a:solidFill>
                <a:latin typeface="Times New Roman" pitchFamily="18" charset="0"/>
              </a:rPr>
              <a:t>How has globalization affected foreign policy?</a:t>
            </a:r>
          </a:p>
          <a:p>
            <a:pPr algn="ctr"/>
            <a:endParaRPr lang="en-US" sz="2000" b="1">
              <a:solidFill>
                <a:schemeClr val="accent2"/>
              </a:solidFill>
              <a:latin typeface="Times New Roman" pitchFamily="18" charset="0"/>
            </a:endParaRPr>
          </a:p>
          <a:p>
            <a:pPr algn="ctr"/>
            <a:endParaRPr lang="en-US" b="1">
              <a:solidFill>
                <a:schemeClr val="accent2"/>
              </a:solidFill>
              <a:latin typeface="Times New Roman" pitchFamily="18" charset="0"/>
            </a:endParaRPr>
          </a:p>
          <a:p>
            <a:pPr algn="ctr"/>
            <a:r>
              <a:rPr lang="en-US" b="1">
                <a:latin typeface="Times New Roman" pitchFamily="18" charset="0"/>
              </a:rPr>
              <a:t>As you read the section </a:t>
            </a:r>
            <a:r>
              <a:rPr lang="en-US" b="1">
                <a:solidFill>
                  <a:srgbClr val="002060"/>
                </a:solidFill>
                <a:latin typeface="Times New Roman" pitchFamily="18" charset="0"/>
              </a:rPr>
              <a:t>Foreign Policy in a Globalizing World </a:t>
            </a:r>
            <a:r>
              <a:rPr lang="en-US" b="1">
                <a:latin typeface="Times New Roman" pitchFamily="18" charset="0"/>
              </a:rPr>
              <a:t>(page 226) </a:t>
            </a:r>
          </a:p>
          <a:p>
            <a:pPr algn="ctr"/>
            <a:r>
              <a:rPr lang="en-US" b="1">
                <a:latin typeface="Times New Roman" pitchFamily="18" charset="0"/>
              </a:rPr>
              <a:t>jot down points that will help you answer the above question</a:t>
            </a:r>
            <a:endParaRPr lang="en-US" b="1">
              <a:solidFill>
                <a:srgbClr val="002060"/>
              </a:solidFill>
              <a:latin typeface="Times New Roman" pitchFamily="18" charset="0"/>
            </a:endParaRPr>
          </a:p>
          <a:p>
            <a:pPr algn="ctr"/>
            <a:endParaRPr lang="en-US" b="1">
              <a:latin typeface="Times New Roman" pitchFamily="18" charset="0"/>
            </a:endParaRPr>
          </a:p>
          <a:p>
            <a:pPr algn="ctr"/>
            <a:r>
              <a:rPr lang="en-US" b="1">
                <a:latin typeface="Times New Roman" pitchFamily="18" charset="0"/>
              </a:rPr>
              <a:t>Remember:</a:t>
            </a:r>
          </a:p>
          <a:p>
            <a:pPr algn="ctr"/>
            <a:endParaRPr lang="en-US" b="1">
              <a:latin typeface="Times New Roman" pitchFamily="18" charset="0"/>
            </a:endParaRPr>
          </a:p>
          <a:p>
            <a:pPr algn="ctr"/>
            <a:r>
              <a:rPr lang="en-US" b="1">
                <a:latin typeface="Times New Roman" pitchFamily="18" charset="0"/>
              </a:rPr>
              <a:t>Due to Globalization…</a:t>
            </a:r>
          </a:p>
          <a:p>
            <a:pPr algn="ctr"/>
            <a:endParaRPr lang="en-US" b="1">
              <a:latin typeface="Times New Roman" pitchFamily="18" charset="0"/>
            </a:endParaRPr>
          </a:p>
          <a:p>
            <a:pPr algn="ctr"/>
            <a:r>
              <a:rPr lang="en-US" b="1">
                <a:solidFill>
                  <a:schemeClr val="accent2"/>
                </a:solidFill>
                <a:latin typeface="Times New Roman" pitchFamily="18" charset="0"/>
              </a:rPr>
              <a:t>The role played by nation-states in international affairs has been reduced</a:t>
            </a:r>
          </a:p>
          <a:p>
            <a:pPr algn="ctr"/>
            <a:endParaRPr lang="en-US" b="1">
              <a:solidFill>
                <a:schemeClr val="accent2"/>
              </a:solidFill>
              <a:latin typeface="Times New Roman" pitchFamily="18" charset="0"/>
            </a:endParaRPr>
          </a:p>
          <a:p>
            <a:pPr algn="ctr"/>
            <a:r>
              <a:rPr lang="en-US" b="1">
                <a:solidFill>
                  <a:schemeClr val="accent2"/>
                </a:solidFill>
                <a:latin typeface="Times New Roman" pitchFamily="18" charset="0"/>
              </a:rPr>
              <a:t>The role played by multinational corporations and international business, labour, and</a:t>
            </a:r>
          </a:p>
          <a:p>
            <a:pPr algn="ctr"/>
            <a:r>
              <a:rPr lang="en-US" b="1">
                <a:solidFill>
                  <a:schemeClr val="accent2"/>
                </a:solidFill>
                <a:latin typeface="Times New Roman" pitchFamily="18" charset="0"/>
              </a:rPr>
              <a:t>humanitarian organizations has increased in importance</a:t>
            </a:r>
          </a:p>
          <a:p>
            <a:pPr algn="ctr"/>
            <a:endParaRPr lang="en-US" b="1">
              <a:solidFill>
                <a:schemeClr val="accent2"/>
              </a:solidFill>
              <a:latin typeface="Times New Roman" pitchFamily="18" charset="0"/>
            </a:endParaRPr>
          </a:p>
          <a:p>
            <a:pPr algn="ctr"/>
            <a:r>
              <a:rPr lang="en-US" b="1">
                <a:solidFill>
                  <a:schemeClr val="accent2"/>
                </a:solidFill>
                <a:latin typeface="Times New Roman" pitchFamily="18" charset="0"/>
              </a:rPr>
              <a:t>The boundaries between domestic and foreign policy are now blurred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to="" calcmode="lin" valueType="num">
                                      <p:cBhvr>
                                        <p:cTn id="10" dur="1" fill="hold"/>
                                        <p:tgtEl>
                                          <p:spTgt spid="71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2">
                                            <p:txEl>
                                              <p:pRg st="3" end="3"/>
                                            </p:txEl>
                                          </p:spTgt>
                                        </p:tgtEl>
                                        <p:attrNameLst>
                                          <p:attrName>style.visibility</p:attrName>
                                        </p:attrNameLst>
                                      </p:cBhvr>
                                      <p:to>
                                        <p:strVal val="visible"/>
                                      </p:to>
                                    </p:set>
                                    <p:anim to="" calcmode="lin" valueType="num">
                                      <p:cBhvr>
                                        <p:cTn id="13" dur="1" fill="hold"/>
                                        <p:tgtEl>
                                          <p:spTgt spid="7172">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172">
                                            <p:txEl>
                                              <p:pRg st="4" end="4"/>
                                            </p:txEl>
                                          </p:spTgt>
                                        </p:tgtEl>
                                        <p:attrNameLst>
                                          <p:attrName>style.visibility</p:attrName>
                                        </p:attrNameLst>
                                      </p:cBhvr>
                                      <p:to>
                                        <p:strVal val="visible"/>
                                      </p:to>
                                    </p:set>
                                    <p:anim to="" calcmode="lin" valueType="num">
                                      <p:cBhvr>
                                        <p:cTn id="16" dur="1" fill="hold"/>
                                        <p:tgtEl>
                                          <p:spTgt spid="7172">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172">
                                            <p:txEl>
                                              <p:pRg st="0" end="0"/>
                                            </p:txEl>
                                          </p:spTgt>
                                        </p:tgtEl>
                                        <p:attrNameLst>
                                          <p:attrName>style.visibility</p:attrName>
                                        </p:attrNameLst>
                                      </p:cBhvr>
                                      <p:to>
                                        <p:strVal val="visible"/>
                                      </p:to>
                                    </p:set>
                                    <p:anim to="" calcmode="lin" valueType="num">
                                      <p:cBhvr>
                                        <p:cTn id="19" dur="1" fill="hold"/>
                                        <p:tgtEl>
                                          <p:spTgt spid="7172">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172">
                                            <p:txEl>
                                              <p:pRg st="6" end="6"/>
                                            </p:txEl>
                                          </p:spTgt>
                                        </p:tgtEl>
                                        <p:attrNameLst>
                                          <p:attrName>style.visibility</p:attrName>
                                        </p:attrNameLst>
                                      </p:cBhvr>
                                      <p:to>
                                        <p:strVal val="visible"/>
                                      </p:to>
                                    </p:set>
                                    <p:anim to="" calcmode="lin" valueType="num">
                                      <p:cBhvr>
                                        <p:cTn id="24" dur="1" fill="hold"/>
                                        <p:tgtEl>
                                          <p:spTgt spid="7172">
                                            <p:txEl>
                                              <p:pRg st="6" end="6"/>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7172">
                                            <p:txEl>
                                              <p:pRg st="8" end="8"/>
                                            </p:txEl>
                                          </p:spTgt>
                                        </p:tgtEl>
                                        <p:attrNameLst>
                                          <p:attrName>style.visibility</p:attrName>
                                        </p:attrNameLst>
                                      </p:cBhvr>
                                      <p:to>
                                        <p:strVal val="visible"/>
                                      </p:to>
                                    </p:set>
                                    <p:anim to="" calcmode="lin" valueType="num">
                                      <p:cBhvr>
                                        <p:cTn id="29" dur="1" fill="hold"/>
                                        <p:tgtEl>
                                          <p:spTgt spid="7172">
                                            <p:txEl>
                                              <p:pRg st="8" end="8"/>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7172">
                                            <p:txEl>
                                              <p:pRg st="10" end="10"/>
                                            </p:txEl>
                                          </p:spTgt>
                                        </p:tgtEl>
                                        <p:attrNameLst>
                                          <p:attrName>style.visibility</p:attrName>
                                        </p:attrNameLst>
                                      </p:cBhvr>
                                      <p:to>
                                        <p:strVal val="visible"/>
                                      </p:to>
                                    </p:set>
                                    <p:anim to="" calcmode="lin" valueType="num">
                                      <p:cBhvr>
                                        <p:cTn id="32" dur="1" fill="hold"/>
                                        <p:tgtEl>
                                          <p:spTgt spid="7172">
                                            <p:txEl>
                                              <p:pRg st="10" end="1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172">
                                            <p:txEl>
                                              <p:pRg st="12" end="12"/>
                                            </p:txEl>
                                          </p:spTgt>
                                        </p:tgtEl>
                                        <p:attrNameLst>
                                          <p:attrName>style.visibility</p:attrName>
                                        </p:attrNameLst>
                                      </p:cBhvr>
                                      <p:to>
                                        <p:strVal val="visible"/>
                                      </p:to>
                                    </p:set>
                                    <p:anim to="" calcmode="lin" valueType="num">
                                      <p:cBhvr>
                                        <p:cTn id="37" dur="1" fill="hold"/>
                                        <p:tgtEl>
                                          <p:spTgt spid="7172">
                                            <p:txEl>
                                              <p:pRg st="12" end="12"/>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7172">
                                            <p:txEl>
                                              <p:pRg st="13" end="13"/>
                                            </p:txEl>
                                          </p:spTgt>
                                        </p:tgtEl>
                                        <p:attrNameLst>
                                          <p:attrName>style.visibility</p:attrName>
                                        </p:attrNameLst>
                                      </p:cBhvr>
                                      <p:to>
                                        <p:strVal val="visible"/>
                                      </p:to>
                                    </p:set>
                                    <p:anim to="" calcmode="lin" valueType="num">
                                      <p:cBhvr>
                                        <p:cTn id="40" dur="1" fill="hold"/>
                                        <p:tgtEl>
                                          <p:spTgt spid="7172">
                                            <p:txEl>
                                              <p:pRg st="13" end="1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7172">
                                            <p:txEl>
                                              <p:pRg st="15" end="15"/>
                                            </p:txEl>
                                          </p:spTgt>
                                        </p:tgtEl>
                                        <p:attrNameLst>
                                          <p:attrName>style.visibility</p:attrName>
                                        </p:attrNameLst>
                                      </p:cBhvr>
                                      <p:to>
                                        <p:strVal val="visible"/>
                                      </p:to>
                                    </p:set>
                                    <p:anim to="" calcmode="lin" valueType="num">
                                      <p:cBhvr>
                                        <p:cTn id="45" dur="1" fill="hold"/>
                                        <p:tgtEl>
                                          <p:spTgt spid="7172">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olcanucks.ca/wp-content/uploads/2010/04/canadian_cash_2.jpg"/>
          <p:cNvPicPr>
            <a:picLocks noChangeAspect="1" noChangeArrowheads="1"/>
          </p:cNvPicPr>
          <p:nvPr/>
        </p:nvPicPr>
        <p:blipFill>
          <a:blip r:embed="rId2" cstate="print">
            <a:lum bright="55000" contrast="-70000"/>
          </a:blip>
          <a:srcRect/>
          <a:stretch>
            <a:fillRect/>
          </a:stretch>
        </p:blipFill>
        <p:spPr bwMode="auto">
          <a:xfrm>
            <a:off x="-1" y="0"/>
            <a:ext cx="9144001" cy="6858000"/>
          </a:xfrm>
          <a:prstGeom prst="rect">
            <a:avLst/>
          </a:prstGeom>
          <a:noFill/>
        </p:spPr>
      </p:pic>
      <p:sp>
        <p:nvSpPr>
          <p:cNvPr id="7171" name="Rectangle 3"/>
          <p:cNvSpPr>
            <a:spLocks noGrp="1" noChangeArrowheads="1"/>
          </p:cNvSpPr>
          <p:nvPr>
            <p:ph type="title" idx="4294967295"/>
          </p:nvPr>
        </p:nvSpPr>
        <p:spPr>
          <a:xfrm>
            <a:off x="457200" y="0"/>
            <a:ext cx="8229600" cy="990600"/>
          </a:xfrm>
          <a:noFill/>
        </p:spPr>
        <p:txBody>
          <a:bodyPr/>
          <a:lstStyle/>
          <a:p>
            <a:pPr eaLnBrk="1" hangingPunct="1"/>
            <a:r>
              <a:rPr lang="en-US" b="1" smtClean="0">
                <a:solidFill>
                  <a:srgbClr val="002060"/>
                </a:solidFill>
                <a:latin typeface="Times New Roman" pitchFamily="18" charset="0"/>
              </a:rPr>
              <a:t>And Finally…</a:t>
            </a:r>
          </a:p>
        </p:txBody>
      </p:sp>
      <p:sp>
        <p:nvSpPr>
          <p:cNvPr id="7172"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cs typeface="Arial" charset="0"/>
              </a:rPr>
              <a:t>Begin a </a:t>
            </a:r>
            <a:r>
              <a:rPr lang="en-US" sz="2400" b="1">
                <a:solidFill>
                  <a:srgbClr val="002060"/>
                </a:solidFill>
                <a:latin typeface="Times New Roman" pitchFamily="18" charset="0"/>
                <a:cs typeface="Arial" charset="0"/>
              </a:rPr>
              <a:t>list</a:t>
            </a:r>
            <a:r>
              <a:rPr lang="en-US" sz="2400" b="1">
                <a:latin typeface="Times New Roman" pitchFamily="18" charset="0"/>
                <a:cs typeface="Arial" charset="0"/>
              </a:rPr>
              <a:t> of terms from this chapter, which include… </a:t>
            </a:r>
          </a:p>
          <a:p>
            <a:pPr algn="ctr"/>
            <a:endParaRPr lang="en-US" sz="2400" b="1">
              <a:latin typeface="Times New Roman" pitchFamily="18" charset="0"/>
              <a:cs typeface="Arial" charset="0"/>
            </a:endParaRPr>
          </a:p>
          <a:p>
            <a:pPr algn="ctr"/>
            <a:r>
              <a:rPr lang="en-US" sz="2400" b="1">
                <a:latin typeface="Times New Roman" pitchFamily="18" charset="0"/>
                <a:cs typeface="Arial" charset="0"/>
              </a:rPr>
              <a:t>Any term/phrase/concept that would be considered important in helping you with your …</a:t>
            </a:r>
          </a:p>
          <a:p>
            <a:pPr algn="ctr"/>
            <a:endParaRPr lang="en-US" sz="2400" b="1">
              <a:latin typeface="Times New Roman" pitchFamily="18" charset="0"/>
              <a:cs typeface="Arial" charset="0"/>
            </a:endParaRPr>
          </a:p>
          <a:p>
            <a:pPr algn="ctr"/>
            <a:r>
              <a:rPr lang="en-US" sz="2400" b="1">
                <a:solidFill>
                  <a:srgbClr val="002060"/>
                </a:solidFill>
                <a:latin typeface="Times New Roman" pitchFamily="18" charset="0"/>
                <a:cs typeface="Arial" charset="0"/>
              </a:rPr>
              <a:t>Challenge</a:t>
            </a:r>
          </a:p>
          <a:p>
            <a:pPr algn="ctr"/>
            <a:endParaRPr lang="en-US" sz="2400" b="1">
              <a:solidFill>
                <a:schemeClr val="accent2"/>
              </a:solidFill>
              <a:latin typeface="Times New Roman" pitchFamily="18" charset="0"/>
              <a:cs typeface="Arial" charset="0"/>
            </a:endParaRPr>
          </a:p>
          <a:p>
            <a:pPr algn="ctr"/>
            <a:r>
              <a:rPr lang="en-US" sz="2400" b="1">
                <a:latin typeface="Times New Roman" pitchFamily="18" charset="0"/>
                <a:cs typeface="Arial"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 to="" calcmode="lin" valueType="num">
                                      <p:cBhvr>
                                        <p:cTn id="10" dur="1" fill="hold"/>
                                        <p:tgtEl>
                                          <p:spTgt spid="7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8%20Ball%20Glob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p:cNvSpPr>
          <p:nvPr/>
        </p:nvSpPr>
        <p:spPr bwMode="auto">
          <a:xfrm>
            <a:off x="0" y="138113"/>
            <a:ext cx="9144000" cy="1081087"/>
          </a:xfrm>
          <a:prstGeom prst="rect">
            <a:avLst/>
          </a:prstGeom>
          <a:noFill/>
          <a:ln w="9525">
            <a:noFill/>
            <a:miter lim="800000"/>
            <a:headEnd/>
            <a:tailEnd/>
          </a:ln>
        </p:spPr>
        <p:txBody>
          <a:bodyPr anchor="ctr"/>
          <a:lstStyle/>
          <a:p>
            <a:pPr algn="ctr"/>
            <a:r>
              <a:rPr lang="en-CA" sz="3600" b="1">
                <a:solidFill>
                  <a:srgbClr val="FF0000"/>
                </a:solidFill>
                <a:latin typeface="Times New Roman" pitchFamily="18" charset="0"/>
                <a:cs typeface="Times New Roman" pitchFamily="18" charset="0"/>
              </a:rPr>
              <a:t>How Can Nation-States Promote Internationalism Through Foreign Policy?</a:t>
            </a:r>
          </a:p>
        </p:txBody>
      </p:sp>
      <p:sp>
        <p:nvSpPr>
          <p:cNvPr id="4" name="TextBox 3"/>
          <p:cNvSpPr txBox="1">
            <a:spLocks noChangeArrowheads="1"/>
          </p:cNvSpPr>
          <p:nvPr/>
        </p:nvSpPr>
        <p:spPr bwMode="auto">
          <a:xfrm>
            <a:off x="0" y="1431925"/>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the introduction on page 227, including the </a:t>
            </a:r>
            <a:r>
              <a:rPr lang="en-CA" sz="2000" b="1" i="1">
                <a:latin typeface="Times New Roman" pitchFamily="18" charset="0"/>
                <a:cs typeface="Times New Roman" pitchFamily="18" charset="0"/>
              </a:rPr>
              <a:t>Activity</a:t>
            </a:r>
            <a:endParaRPr lang="en-CA" sz="2000" b="1" i="1">
              <a:solidFill>
                <a:srgbClr val="002060"/>
              </a:solidFill>
              <a:latin typeface="Times New Roman" pitchFamily="18" charset="0"/>
              <a:cs typeface="Times New Roman" pitchFamily="18" charset="0"/>
            </a:endParaRPr>
          </a:p>
        </p:txBody>
      </p:sp>
      <p:sp>
        <p:nvSpPr>
          <p:cNvPr id="9221" name="Text Box 5"/>
          <p:cNvSpPr txBox="1">
            <a:spLocks noChangeArrowheads="1"/>
          </p:cNvSpPr>
          <p:nvPr/>
        </p:nvSpPr>
        <p:spPr bwMode="auto">
          <a:xfrm>
            <a:off x="4953000" y="2895600"/>
            <a:ext cx="3505200" cy="2841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You will be using this handout throughout this section of your textbook – Don’t lose it!</a:t>
            </a:r>
          </a:p>
          <a:p>
            <a:pPr algn="ctr">
              <a:spcBef>
                <a:spcPct val="50000"/>
              </a:spcBef>
            </a:pPr>
            <a:r>
              <a:rPr lang="en-US" b="1">
                <a:latin typeface="Times New Roman" pitchFamily="18" charset="0"/>
              </a:rPr>
              <a:t>As we go forward, don’t forget:</a:t>
            </a:r>
          </a:p>
          <a:p>
            <a:pPr algn="ctr">
              <a:spcBef>
                <a:spcPct val="50000"/>
              </a:spcBef>
            </a:pPr>
            <a:r>
              <a:rPr lang="en-US" b="1">
                <a:solidFill>
                  <a:schemeClr val="accent2"/>
                </a:solidFill>
                <a:latin typeface="Times New Roman" pitchFamily="18" charset="0"/>
              </a:rPr>
              <a:t>Internationalism</a:t>
            </a:r>
            <a:r>
              <a:rPr lang="en-US" b="1">
                <a:latin typeface="Times New Roman" pitchFamily="18" charset="0"/>
              </a:rPr>
              <a:t> </a:t>
            </a:r>
          </a:p>
          <a:p>
            <a:pPr algn="ctr">
              <a:spcBef>
                <a:spcPct val="50000"/>
              </a:spcBef>
            </a:pPr>
            <a:r>
              <a:rPr lang="en-US" b="1">
                <a:latin typeface="Times New Roman" pitchFamily="18" charset="0"/>
              </a:rPr>
              <a:t>Refers to:</a:t>
            </a:r>
          </a:p>
          <a:p>
            <a:pPr algn="ctr">
              <a:spcBef>
                <a:spcPct val="50000"/>
              </a:spcBef>
            </a:pPr>
            <a:r>
              <a:rPr lang="en-US" b="1">
                <a:latin typeface="Times New Roman" pitchFamily="18" charset="0"/>
              </a:rPr>
              <a:t> </a:t>
            </a:r>
            <a:r>
              <a:rPr lang="en-US" b="1" i="1">
                <a:latin typeface="Times New Roman" pitchFamily="18" charset="0"/>
              </a:rPr>
              <a:t>International cooperation in order to solve global problems</a:t>
            </a:r>
          </a:p>
        </p:txBody>
      </p:sp>
      <p:sp>
        <p:nvSpPr>
          <p:cNvPr id="9223" name="Rectangle 7"/>
          <p:cNvSpPr>
            <a:spLocks noChangeArrowheads="1"/>
          </p:cNvSpPr>
          <p:nvPr/>
        </p:nvSpPr>
        <p:spPr bwMode="auto">
          <a:xfrm>
            <a:off x="582613" y="2559050"/>
            <a:ext cx="3400425" cy="336550"/>
          </a:xfrm>
          <a:prstGeom prst="rect">
            <a:avLst/>
          </a:prstGeom>
          <a:noFill/>
          <a:ln w="9525">
            <a:noFill/>
            <a:miter lim="800000"/>
            <a:headEnd/>
            <a:tailEnd/>
          </a:ln>
        </p:spPr>
        <p:txBody>
          <a:bodyPr wrap="none">
            <a:spAutoFit/>
          </a:bodyPr>
          <a:lstStyle/>
          <a:p>
            <a:pPr algn="ctr"/>
            <a:r>
              <a:rPr lang="en-US" sz="1600" b="1">
                <a:latin typeface="Times New Roman" pitchFamily="18" charset="0"/>
              </a:rPr>
              <a:t>Comparing Foreign Policy Strategies</a:t>
            </a:r>
          </a:p>
        </p:txBody>
      </p:sp>
      <p:pic>
        <p:nvPicPr>
          <p:cNvPr id="9227" name="Picture 11"/>
          <p:cNvPicPr>
            <a:picLocks noChangeAspect="1" noChangeArrowheads="1"/>
          </p:cNvPicPr>
          <p:nvPr/>
        </p:nvPicPr>
        <p:blipFill>
          <a:blip r:embed="rId3" cstate="print"/>
          <a:srcRect/>
          <a:stretch>
            <a:fillRect/>
          </a:stretch>
        </p:blipFill>
        <p:spPr bwMode="auto">
          <a:xfrm>
            <a:off x="609600" y="2819400"/>
            <a:ext cx="3422650" cy="3810000"/>
          </a:xfrm>
          <a:prstGeom prst="rect">
            <a:avLst/>
          </a:prstGeom>
          <a:noFill/>
          <a:ln w="9525">
            <a:noFill/>
            <a:miter lim="800000"/>
            <a:headEnd/>
            <a:tailEnd/>
          </a:ln>
        </p:spPr>
      </p:pic>
      <p:sp>
        <p:nvSpPr>
          <p:cNvPr id="9225" name="Text Box 9"/>
          <p:cNvSpPr txBox="1">
            <a:spLocks noChangeArrowheads="1"/>
          </p:cNvSpPr>
          <p:nvPr/>
        </p:nvSpPr>
        <p:spPr bwMode="auto">
          <a:xfrm>
            <a:off x="381000" y="4784725"/>
            <a:ext cx="1219200" cy="396875"/>
          </a:xfrm>
          <a:prstGeom prst="rect">
            <a:avLst/>
          </a:prstGeom>
          <a:noFill/>
          <a:ln w="9525">
            <a:noFill/>
            <a:miter lim="800000"/>
            <a:headEnd/>
            <a:tailEnd/>
          </a:ln>
        </p:spPr>
        <p:txBody>
          <a:bodyPr>
            <a:spAutoFit/>
          </a:bodyPr>
          <a:lstStyle/>
          <a:p>
            <a:pPr algn="ctr">
              <a:spcBef>
                <a:spcPct val="50000"/>
              </a:spcBef>
            </a:pPr>
            <a:r>
              <a:rPr lang="en-US" sz="1000" b="1">
                <a:latin typeface="Times New Roman" pitchFamily="18" charset="0"/>
              </a:rPr>
              <a:t>Pages 231 -        232</a:t>
            </a:r>
          </a:p>
        </p:txBody>
      </p:sp>
      <p:sp>
        <p:nvSpPr>
          <p:cNvPr id="9224" name="Text Box 8"/>
          <p:cNvSpPr txBox="1">
            <a:spLocks noChangeArrowheads="1"/>
          </p:cNvSpPr>
          <p:nvPr/>
        </p:nvSpPr>
        <p:spPr bwMode="auto">
          <a:xfrm>
            <a:off x="457200" y="3489325"/>
            <a:ext cx="1066800" cy="396875"/>
          </a:xfrm>
          <a:prstGeom prst="rect">
            <a:avLst/>
          </a:prstGeom>
          <a:noFill/>
          <a:ln w="9525">
            <a:noFill/>
            <a:miter lim="800000"/>
            <a:headEnd/>
            <a:tailEnd/>
          </a:ln>
        </p:spPr>
        <p:txBody>
          <a:bodyPr>
            <a:spAutoFit/>
          </a:bodyPr>
          <a:lstStyle/>
          <a:p>
            <a:pPr algn="ctr">
              <a:spcBef>
                <a:spcPct val="50000"/>
              </a:spcBef>
            </a:pPr>
            <a:r>
              <a:rPr lang="en-US" sz="1000" b="1">
                <a:latin typeface="Times New Roman" pitchFamily="18" charset="0"/>
              </a:rPr>
              <a:t>Pages 228-    230</a:t>
            </a:r>
          </a:p>
        </p:txBody>
      </p:sp>
      <p:sp>
        <p:nvSpPr>
          <p:cNvPr id="9226" name="Text Box 10"/>
          <p:cNvSpPr txBox="1">
            <a:spLocks noChangeArrowheads="1"/>
          </p:cNvSpPr>
          <p:nvPr/>
        </p:nvSpPr>
        <p:spPr bwMode="auto">
          <a:xfrm>
            <a:off x="457200" y="5622925"/>
            <a:ext cx="1066800" cy="396875"/>
          </a:xfrm>
          <a:prstGeom prst="rect">
            <a:avLst/>
          </a:prstGeom>
          <a:noFill/>
          <a:ln w="9525">
            <a:noFill/>
            <a:miter lim="800000"/>
            <a:headEnd/>
            <a:tailEnd/>
          </a:ln>
        </p:spPr>
        <p:txBody>
          <a:bodyPr>
            <a:spAutoFit/>
          </a:bodyPr>
          <a:lstStyle/>
          <a:p>
            <a:pPr algn="ctr">
              <a:spcBef>
                <a:spcPct val="50000"/>
              </a:spcBef>
            </a:pPr>
            <a:r>
              <a:rPr lang="en-US" sz="1000" b="1">
                <a:latin typeface="Times New Roman" pitchFamily="18" charset="0"/>
              </a:rPr>
              <a:t>Pages 233-    235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 to="" calcmode="lin" valueType="num">
                                      <p:cBhvr>
                                        <p:cTn id="10" dur="1" fill="hold"/>
                                        <p:tgtEl>
                                          <p:spTgt spid="921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anim to="" calcmode="lin" valueType="num">
                                      <p:cBhvr>
                                        <p:cTn id="13" dur="1" fill="hold"/>
                                        <p:tgtEl>
                                          <p:spTgt spid="9221">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9223"/>
                                        </p:tgtEl>
                                        <p:attrNameLst>
                                          <p:attrName>style.visibility</p:attrName>
                                        </p:attrNameLst>
                                      </p:cBhvr>
                                      <p:to>
                                        <p:strVal val="visible"/>
                                      </p:to>
                                    </p:set>
                                    <p:anim to="" calcmode="lin" valueType="num">
                                      <p:cBhvr>
                                        <p:cTn id="16" dur="1" fill="hold"/>
                                        <p:tgtEl>
                                          <p:spTgt spid="9223"/>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9224"/>
                                        </p:tgtEl>
                                        <p:attrNameLst>
                                          <p:attrName>style.visibility</p:attrName>
                                        </p:attrNameLst>
                                      </p:cBhvr>
                                      <p:to>
                                        <p:strVal val="visible"/>
                                      </p:to>
                                    </p:set>
                                    <p:anim to="" calcmode="lin" valueType="num">
                                      <p:cBhvr>
                                        <p:cTn id="19" dur="1" fill="hold"/>
                                        <p:tgtEl>
                                          <p:spTgt spid="9224"/>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9225"/>
                                        </p:tgtEl>
                                        <p:attrNameLst>
                                          <p:attrName>style.visibility</p:attrName>
                                        </p:attrNameLst>
                                      </p:cBhvr>
                                      <p:to>
                                        <p:strVal val="visible"/>
                                      </p:to>
                                    </p:set>
                                    <p:anim to="" calcmode="lin" valueType="num">
                                      <p:cBhvr>
                                        <p:cTn id="22" dur="1" fill="hold"/>
                                        <p:tgtEl>
                                          <p:spTgt spid="9225"/>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9226"/>
                                        </p:tgtEl>
                                        <p:attrNameLst>
                                          <p:attrName>style.visibility</p:attrName>
                                        </p:attrNameLst>
                                      </p:cBhvr>
                                      <p:to>
                                        <p:strVal val="visible"/>
                                      </p:to>
                                    </p:set>
                                    <p:anim to="" calcmode="lin" valueType="num">
                                      <p:cBhvr>
                                        <p:cTn id="25" dur="1" fill="hold"/>
                                        <p:tgtEl>
                                          <p:spTgt spid="9226"/>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9227"/>
                                        </p:tgtEl>
                                        <p:attrNameLst>
                                          <p:attrName>style.visibility</p:attrName>
                                        </p:attrNameLst>
                                      </p:cBhvr>
                                      <p:to>
                                        <p:strVal val="visible"/>
                                      </p:to>
                                    </p:set>
                                    <p:anim to="" calcmode="lin" valueType="num">
                                      <p:cBhvr>
                                        <p:cTn id="28" dur="1" fill="hold"/>
                                        <p:tgtEl>
                                          <p:spTgt spid="9227"/>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9221">
                                            <p:txEl>
                                              <p:pRg st="1" end="1"/>
                                            </p:txEl>
                                          </p:spTgt>
                                        </p:tgtEl>
                                        <p:attrNameLst>
                                          <p:attrName>style.visibility</p:attrName>
                                        </p:attrNameLst>
                                      </p:cBhvr>
                                      <p:to>
                                        <p:strVal val="visible"/>
                                      </p:to>
                                    </p:set>
                                    <p:anim to="" calcmode="lin" valueType="num">
                                      <p:cBhvr>
                                        <p:cTn id="33" dur="1" fill="hold"/>
                                        <p:tgtEl>
                                          <p:spTgt spid="9221">
                                            <p:txEl>
                                              <p:pRg st="1" end="1"/>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9221">
                                            <p:txEl>
                                              <p:pRg st="2" end="2"/>
                                            </p:txEl>
                                          </p:spTgt>
                                        </p:tgtEl>
                                        <p:attrNameLst>
                                          <p:attrName>style.visibility</p:attrName>
                                        </p:attrNameLst>
                                      </p:cBhvr>
                                      <p:to>
                                        <p:strVal val="visible"/>
                                      </p:to>
                                    </p:set>
                                    <p:anim to="" calcmode="lin" valueType="num">
                                      <p:cBhvr>
                                        <p:cTn id="38" dur="1" fill="hold"/>
                                        <p:tgtEl>
                                          <p:spTgt spid="9221">
                                            <p:txEl>
                                              <p:pRg st="2" end="2"/>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9221">
                                            <p:txEl>
                                              <p:pRg st="3" end="3"/>
                                            </p:txEl>
                                          </p:spTgt>
                                        </p:tgtEl>
                                        <p:attrNameLst>
                                          <p:attrName>style.visibility</p:attrName>
                                        </p:attrNameLst>
                                      </p:cBhvr>
                                      <p:to>
                                        <p:strVal val="visible"/>
                                      </p:to>
                                    </p:set>
                                    <p:anim to="" calcmode="lin" valueType="num">
                                      <p:cBhvr>
                                        <p:cTn id="41" dur="1" fill="hold"/>
                                        <p:tgtEl>
                                          <p:spTgt spid="9221">
                                            <p:txEl>
                                              <p:pRg st="3" end="3"/>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9221">
                                            <p:txEl>
                                              <p:pRg st="4" end="4"/>
                                            </p:txEl>
                                          </p:spTgt>
                                        </p:tgtEl>
                                        <p:attrNameLst>
                                          <p:attrName>style.visibility</p:attrName>
                                        </p:attrNameLst>
                                      </p:cBhvr>
                                      <p:to>
                                        <p:strVal val="visible"/>
                                      </p:to>
                                    </p:set>
                                    <p:anim to="" calcmode="lin" valueType="num">
                                      <p:cBhvr>
                                        <p:cTn id="46" dur="1" fill="hold"/>
                                        <p:tgtEl>
                                          <p:spTgt spid="9221">
                                            <p:txEl>
                                              <p:pRg st="4" end="4"/>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 to="" calcmode="lin" valueType="num">
                                      <p:cBhvr>
                                        <p:cTn id="51"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23" grpId="0"/>
      <p:bldP spid="9225" grpId="0"/>
      <p:bldP spid="9224" grpId="0"/>
      <p:bldP spid="92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ternationaldayofpeac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12065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Promoting Peace</a:t>
            </a:r>
          </a:p>
        </p:txBody>
      </p:sp>
      <p:sp>
        <p:nvSpPr>
          <p:cNvPr id="4" name="TextBox 3"/>
          <p:cNvSpPr txBox="1">
            <a:spLocks noChangeArrowheads="1"/>
          </p:cNvSpPr>
          <p:nvPr/>
        </p:nvSpPr>
        <p:spPr bwMode="auto">
          <a:xfrm>
            <a:off x="0" y="990600"/>
            <a:ext cx="9144000" cy="396875"/>
          </a:xfrm>
          <a:prstGeom prst="rect">
            <a:avLst/>
          </a:prstGeom>
          <a:noFill/>
          <a:ln w="9525">
            <a:noFill/>
            <a:miter lim="800000"/>
            <a:headEnd/>
            <a:tailEnd/>
          </a:ln>
        </p:spPr>
        <p:txBody>
          <a:bodyPr>
            <a:spAutoFit/>
          </a:bodyPr>
          <a:lstStyle/>
          <a:p>
            <a:pPr algn="ctr"/>
            <a:r>
              <a:rPr lang="en-CA" sz="2000" b="1">
                <a:latin typeface="Times New Roman" pitchFamily="18" charset="0"/>
                <a:cs typeface="Times New Roman" pitchFamily="18" charset="0"/>
              </a:rPr>
              <a:t>Read page 228</a:t>
            </a:r>
            <a:endParaRPr lang="en-CA" sz="2000" b="1">
              <a:solidFill>
                <a:srgbClr val="002060"/>
              </a:solidFill>
              <a:latin typeface="Times New Roman" pitchFamily="18" charset="0"/>
              <a:cs typeface="Times New Roman" pitchFamily="18" charset="0"/>
            </a:endParaRPr>
          </a:p>
        </p:txBody>
      </p:sp>
      <p:sp>
        <p:nvSpPr>
          <p:cNvPr id="10245" name="Text Box 5"/>
          <p:cNvSpPr txBox="1">
            <a:spLocks noChangeArrowheads="1"/>
          </p:cNvSpPr>
          <p:nvPr/>
        </p:nvSpPr>
        <p:spPr bwMode="auto">
          <a:xfrm>
            <a:off x="0" y="2117725"/>
            <a:ext cx="9144000" cy="4332288"/>
          </a:xfrm>
          <a:prstGeom prst="rect">
            <a:avLst/>
          </a:prstGeom>
          <a:noFill/>
          <a:ln w="9525">
            <a:noFill/>
            <a:miter lim="800000"/>
            <a:headEnd/>
            <a:tailEnd/>
          </a:ln>
        </p:spPr>
        <p:txBody>
          <a:bodyPr>
            <a:spAutoFit/>
          </a:bodyPr>
          <a:lstStyle/>
          <a:p>
            <a:pPr algn="ctr"/>
            <a:r>
              <a:rPr lang="en-US" sz="2000" b="1">
                <a:latin typeface="Times New Roman" pitchFamily="18" charset="0"/>
              </a:rPr>
              <a:t>Review the meaning of</a:t>
            </a:r>
            <a:r>
              <a:rPr lang="en-US" sz="2000" b="1">
                <a:solidFill>
                  <a:schemeClr val="accent2"/>
                </a:solidFill>
                <a:latin typeface="Times New Roman" pitchFamily="18" charset="0"/>
              </a:rPr>
              <a:t> Economic Sanctions</a:t>
            </a:r>
          </a:p>
          <a:p>
            <a:pPr algn="ctr"/>
            <a:r>
              <a:rPr lang="en-US" sz="2000" b="1">
                <a:latin typeface="Times New Roman" pitchFamily="18" charset="0"/>
              </a:rPr>
              <a:t>&amp;</a:t>
            </a:r>
          </a:p>
          <a:p>
            <a:pPr algn="ctr"/>
            <a:r>
              <a:rPr lang="en-US" sz="2000" b="1">
                <a:latin typeface="Times New Roman" pitchFamily="18" charset="0"/>
              </a:rPr>
              <a:t>Read the </a:t>
            </a:r>
            <a:r>
              <a:rPr lang="en-US" sz="2000" b="1" i="1">
                <a:latin typeface="Times New Roman" pitchFamily="18" charset="0"/>
              </a:rPr>
              <a:t>FYI</a:t>
            </a:r>
            <a:r>
              <a:rPr lang="en-US" sz="2000" b="1">
                <a:latin typeface="Times New Roman" pitchFamily="18" charset="0"/>
              </a:rPr>
              <a:t> on page 228</a:t>
            </a:r>
          </a:p>
          <a:p>
            <a:pPr algn="ctr"/>
            <a:endParaRPr lang="en-US" sz="2000" b="1">
              <a:latin typeface="Times New Roman" pitchFamily="18" charset="0"/>
            </a:endParaRPr>
          </a:p>
          <a:p>
            <a:pPr algn="ctr"/>
            <a:r>
              <a:rPr lang="en-US" b="1">
                <a:latin typeface="Times New Roman" pitchFamily="18" charset="0"/>
              </a:rPr>
              <a:t>How do feel about Canada’s participation in the sanctions against Iraq…</a:t>
            </a:r>
          </a:p>
          <a:p>
            <a:pPr algn="ctr"/>
            <a:r>
              <a:rPr lang="en-US" b="1">
                <a:solidFill>
                  <a:schemeClr val="accent2"/>
                </a:solidFill>
                <a:latin typeface="Times New Roman" pitchFamily="18" charset="0"/>
              </a:rPr>
              <a:t>Are sanctions an effective method to promote international peace?</a:t>
            </a:r>
          </a:p>
          <a:p>
            <a:pPr algn="ctr"/>
            <a:endParaRPr lang="en-US" b="1">
              <a:solidFill>
                <a:schemeClr val="accent2"/>
              </a:solidFill>
              <a:latin typeface="Times New Roman" pitchFamily="18" charset="0"/>
            </a:endParaRPr>
          </a:p>
          <a:p>
            <a:pPr algn="ctr"/>
            <a:endParaRPr lang="en-US" b="1">
              <a:solidFill>
                <a:schemeClr val="accent2"/>
              </a:solidFill>
              <a:latin typeface="Times New Roman" pitchFamily="18" charset="0"/>
            </a:endParaRPr>
          </a:p>
          <a:p>
            <a:pPr algn="ctr"/>
            <a:endParaRPr lang="en-US" b="1">
              <a:solidFill>
                <a:schemeClr val="accent2"/>
              </a:solidFill>
              <a:latin typeface="Times New Roman" pitchFamily="18" charset="0"/>
            </a:endParaRPr>
          </a:p>
          <a:p>
            <a:pPr algn="ctr"/>
            <a:endParaRPr lang="en-US" b="1">
              <a:solidFill>
                <a:schemeClr val="accent2"/>
              </a:solidFill>
              <a:latin typeface="Times New Roman" pitchFamily="18" charset="0"/>
            </a:endParaRPr>
          </a:p>
          <a:p>
            <a:pPr algn="ctr"/>
            <a:r>
              <a:rPr lang="en-US" b="1">
                <a:latin typeface="Times New Roman" pitchFamily="18" charset="0"/>
              </a:rPr>
              <a:t>Examine Figure 10-8 and its caption</a:t>
            </a:r>
          </a:p>
          <a:p>
            <a:pPr algn="ctr"/>
            <a:endParaRPr lang="en-US" b="1">
              <a:latin typeface="Times New Roman" pitchFamily="18" charset="0"/>
            </a:endParaRPr>
          </a:p>
          <a:p>
            <a:pPr algn="ctr"/>
            <a:r>
              <a:rPr lang="en-US" b="1">
                <a:solidFill>
                  <a:schemeClr val="accent2"/>
                </a:solidFill>
                <a:latin typeface="Times New Roman" pitchFamily="18" charset="0"/>
              </a:rPr>
              <a:t>Has this changed your feelings about Canada’s participation in the Iraq sanctions? </a:t>
            </a:r>
          </a:p>
          <a:p>
            <a:pPr algn="ctr"/>
            <a:r>
              <a:rPr lang="en-US" b="1">
                <a:solidFill>
                  <a:schemeClr val="accent2"/>
                </a:solidFill>
                <a:latin typeface="Times New Roman" pitchFamily="18" charset="0"/>
              </a:rPr>
              <a:t>Do you believe that sanctions are an effective policy method?</a:t>
            </a:r>
          </a:p>
          <a:p>
            <a:pPr algn="ctr"/>
            <a:r>
              <a:rPr lang="en-US" b="1">
                <a:solidFill>
                  <a:schemeClr val="accent2"/>
                </a:solidFill>
                <a:latin typeface="Times New Roman" pitchFamily="18" charset="0"/>
              </a:rPr>
              <a:t>Why — or why not?</a:t>
            </a:r>
          </a:p>
        </p:txBody>
      </p:sp>
      <p:pic>
        <p:nvPicPr>
          <p:cNvPr id="10246" name="Picture 6" descr="Fig10-05_p236.jpg"/>
          <p:cNvPicPr>
            <a:picLocks noChangeAspect="1" noChangeArrowheads="1"/>
          </p:cNvPicPr>
          <p:nvPr/>
        </p:nvPicPr>
        <p:blipFill>
          <a:blip r:embed="rId3" cstate="print"/>
          <a:srcRect/>
          <a:stretch>
            <a:fillRect/>
          </a:stretch>
        </p:blipFill>
        <p:spPr bwMode="auto">
          <a:xfrm>
            <a:off x="2590800" y="925513"/>
            <a:ext cx="3962400" cy="387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 to="" calcmode="lin" valueType="num">
                                      <p:cBhvr>
                                        <p:cTn id="13" dur="1" fill="hold"/>
                                        <p:tgtEl>
                                          <p:spTgt spid="1024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245">
                                            <p:txEl>
                                              <p:pRg st="0" end="0"/>
                                            </p:txEl>
                                          </p:spTgt>
                                        </p:tgtEl>
                                        <p:attrNameLst>
                                          <p:attrName>style.visibility</p:attrName>
                                        </p:attrNameLst>
                                      </p:cBhvr>
                                      <p:to>
                                        <p:strVal val="visible"/>
                                      </p:to>
                                    </p:set>
                                    <p:anim to="" calcmode="lin" valueType="num">
                                      <p:cBhvr>
                                        <p:cTn id="18" dur="1" fill="hold"/>
                                        <p:tgtEl>
                                          <p:spTgt spid="10245">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0245">
                                            <p:txEl>
                                              <p:pRg st="1" end="1"/>
                                            </p:txEl>
                                          </p:spTgt>
                                        </p:tgtEl>
                                        <p:attrNameLst>
                                          <p:attrName>style.visibility</p:attrName>
                                        </p:attrNameLst>
                                      </p:cBhvr>
                                      <p:to>
                                        <p:strVal val="visible"/>
                                      </p:to>
                                    </p:set>
                                    <p:anim to="" calcmode="lin" valueType="num">
                                      <p:cBhvr>
                                        <p:cTn id="21" dur="1" fill="hold"/>
                                        <p:tgtEl>
                                          <p:spTgt spid="10245">
                                            <p:txEl>
                                              <p:pRg st="1" end="1"/>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245">
                                            <p:txEl>
                                              <p:pRg st="2" end="2"/>
                                            </p:txEl>
                                          </p:spTgt>
                                        </p:tgtEl>
                                        <p:attrNameLst>
                                          <p:attrName>style.visibility</p:attrName>
                                        </p:attrNameLst>
                                      </p:cBhvr>
                                      <p:to>
                                        <p:strVal val="visible"/>
                                      </p:to>
                                    </p:set>
                                    <p:anim to="" calcmode="lin" valueType="num">
                                      <p:cBhvr>
                                        <p:cTn id="24" dur="1" fill="hold"/>
                                        <p:tgtEl>
                                          <p:spTgt spid="10245">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0245">
                                            <p:txEl>
                                              <p:pRg st="4" end="4"/>
                                            </p:txEl>
                                          </p:spTgt>
                                        </p:tgtEl>
                                        <p:attrNameLst>
                                          <p:attrName>style.visibility</p:attrName>
                                        </p:attrNameLst>
                                      </p:cBhvr>
                                      <p:to>
                                        <p:strVal val="visible"/>
                                      </p:to>
                                    </p:set>
                                    <p:anim to="" calcmode="lin" valueType="num">
                                      <p:cBhvr>
                                        <p:cTn id="29" dur="1" fill="hold"/>
                                        <p:tgtEl>
                                          <p:spTgt spid="10245">
                                            <p:txEl>
                                              <p:pRg st="4" end="4"/>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0245">
                                            <p:txEl>
                                              <p:pRg st="5" end="5"/>
                                            </p:txEl>
                                          </p:spTgt>
                                        </p:tgtEl>
                                        <p:attrNameLst>
                                          <p:attrName>style.visibility</p:attrName>
                                        </p:attrNameLst>
                                      </p:cBhvr>
                                      <p:to>
                                        <p:strVal val="visible"/>
                                      </p:to>
                                    </p:set>
                                    <p:anim to="" calcmode="lin" valueType="num">
                                      <p:cBhvr>
                                        <p:cTn id="32" dur="1" fill="hold"/>
                                        <p:tgtEl>
                                          <p:spTgt spid="1024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245">
                                            <p:txEl>
                                              <p:pRg st="10" end="10"/>
                                            </p:txEl>
                                          </p:spTgt>
                                        </p:tgtEl>
                                        <p:attrNameLst>
                                          <p:attrName>style.visibility</p:attrName>
                                        </p:attrNameLst>
                                      </p:cBhvr>
                                      <p:to>
                                        <p:strVal val="visible"/>
                                      </p:to>
                                    </p:set>
                                    <p:anim to="" calcmode="lin" valueType="num">
                                      <p:cBhvr>
                                        <p:cTn id="37" dur="1" fill="hold"/>
                                        <p:tgtEl>
                                          <p:spTgt spid="10245">
                                            <p:txEl>
                                              <p:pRg st="10" end="10"/>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10246"/>
                                        </p:tgtEl>
                                        <p:attrNameLst>
                                          <p:attrName>style.visibility</p:attrName>
                                        </p:attrNameLst>
                                      </p:cBhvr>
                                      <p:to>
                                        <p:strVal val="visible"/>
                                      </p:to>
                                    </p:set>
                                    <p:anim to="" calcmode="lin" valueType="num">
                                      <p:cBhvr>
                                        <p:cTn id="40" dur="1" fill="hold"/>
                                        <p:tgtEl>
                                          <p:spTgt spid="10246"/>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0245">
                                            <p:txEl>
                                              <p:pRg st="12" end="12"/>
                                            </p:txEl>
                                          </p:spTgt>
                                        </p:tgtEl>
                                        <p:attrNameLst>
                                          <p:attrName>style.visibility</p:attrName>
                                        </p:attrNameLst>
                                      </p:cBhvr>
                                      <p:to>
                                        <p:strVal val="visible"/>
                                      </p:to>
                                    </p:set>
                                    <p:anim to="" calcmode="lin" valueType="num">
                                      <p:cBhvr>
                                        <p:cTn id="45" dur="1" fill="hold"/>
                                        <p:tgtEl>
                                          <p:spTgt spid="10245">
                                            <p:txEl>
                                              <p:pRg st="12" end="12"/>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10245">
                                            <p:txEl>
                                              <p:pRg st="13" end="13"/>
                                            </p:txEl>
                                          </p:spTgt>
                                        </p:tgtEl>
                                        <p:attrNameLst>
                                          <p:attrName>style.visibility</p:attrName>
                                        </p:attrNameLst>
                                      </p:cBhvr>
                                      <p:to>
                                        <p:strVal val="visible"/>
                                      </p:to>
                                    </p:set>
                                    <p:anim to="" calcmode="lin" valueType="num">
                                      <p:cBhvr>
                                        <p:cTn id="48" dur="1" fill="hold"/>
                                        <p:tgtEl>
                                          <p:spTgt spid="10245">
                                            <p:txEl>
                                              <p:pRg st="13" end="13"/>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10245">
                                            <p:txEl>
                                              <p:pRg st="14" end="14"/>
                                            </p:txEl>
                                          </p:spTgt>
                                        </p:tgtEl>
                                        <p:attrNameLst>
                                          <p:attrName>style.visibility</p:attrName>
                                        </p:attrNameLst>
                                      </p:cBhvr>
                                      <p:to>
                                        <p:strVal val="visible"/>
                                      </p:to>
                                    </p:set>
                                    <p:anim to="" calcmode="lin" valueType="num">
                                      <p:cBhvr>
                                        <p:cTn id="51" dur="1" fill="hold"/>
                                        <p:tgtEl>
                                          <p:spTgt spid="1024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929</TotalTime>
  <Words>1124</Words>
  <Application>Microsoft Office PowerPoint</Application>
  <PresentationFormat>On-screen Show (4:3)</PresentationFormat>
  <Paragraphs>187</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Slide 1</vt:lpstr>
      <vt:lpstr>Slide 2</vt:lpstr>
      <vt:lpstr>Slide 3</vt:lpstr>
      <vt:lpstr>Slide 4</vt:lpstr>
      <vt:lpstr>Slide 5</vt:lpstr>
      <vt:lpstr>Slide 6</vt:lpstr>
      <vt:lpstr>And Finally…</vt:lpstr>
      <vt:lpstr>Slide 8</vt:lpstr>
      <vt:lpstr>Slide 9</vt:lpstr>
      <vt:lpstr>Slide 10</vt:lpstr>
      <vt:lpstr>And Finally…</vt:lpstr>
      <vt:lpstr>Slide 12</vt:lpstr>
      <vt:lpstr>Slide 13</vt:lpstr>
      <vt:lpstr>Slide 14</vt:lpstr>
      <vt:lpstr>And Finally…</vt:lpstr>
      <vt:lpstr>Slide 16</vt:lpstr>
      <vt:lpstr>Slide 17</vt:lpstr>
      <vt:lpstr>Slide 18</vt:lpstr>
      <vt:lpstr>Slide 19</vt:lpstr>
      <vt:lpstr>Slide 20</vt:lpstr>
      <vt:lpstr>And Finally…</vt:lpstr>
      <vt:lpstr>Slide 22</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11</cp:revision>
  <dcterms:created xsi:type="dcterms:W3CDTF">2008-12-04T17:32:01Z</dcterms:created>
  <dcterms:modified xsi:type="dcterms:W3CDTF">2010-12-03T18:18:38Z</dcterms:modified>
</cp:coreProperties>
</file>