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76" r:id="rId7"/>
    <p:sldId id="267" r:id="rId8"/>
    <p:sldId id="262" r:id="rId9"/>
    <p:sldId id="263" r:id="rId10"/>
    <p:sldId id="264" r:id="rId11"/>
    <p:sldId id="265" r:id="rId12"/>
    <p:sldId id="275" r:id="rId13"/>
    <p:sldId id="269" r:id="rId14"/>
    <p:sldId id="270" r:id="rId15"/>
    <p:sldId id="27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CC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4BF68-B6A1-41B7-894A-E03A8D881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33F76-1BCC-485D-869F-A49635A06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5A955-9E2A-416A-A1DE-ECD6522DC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2840B-5B90-4203-858C-645AD2B89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610B2-0AAF-4F82-9194-DC2063FAD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552B-50EB-4086-8971-2A1B95B8A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CBA38-47D0-49E2-90F2-F0FBEDC4D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144F2-3694-45AE-A28D-6B8ABF617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CA74-8129-4EEB-B4E5-0524E4FE8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C8295-3500-4DD1-B0C9-49EBC39F9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BF628-19FA-4A1D-A005-773148CCD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6FAB2-666C-433B-A669-9DA24BFA1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fhs-ms\msdata\Staff\Brendan%20Edwards\Social\Social%2020-1\Related%20Issue%20%233\Sanctions%20don't%20scare%20Iran_WMV%20V9.wm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://www.cnn.com/video/#/video/world/2008/08/06/sayah.iran.nuclear.cnn?iref=videosear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http://realestatechina.biz/wp-content/uploads/2008/06/19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510540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Read the caption to Figure 11-1 on page 244 and the introduction on page 245</a:t>
            </a: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Internationalism and Nationalism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9600" y="1752600"/>
            <a:ext cx="44291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Review the bulleted questions on page 245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How do the photograph and cartoon represent the challenges and opportunities of international trade agreements?</a:t>
            </a:r>
          </a:p>
          <a:p>
            <a:endParaRPr lang="en-US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How might the conditions that the Chinese government agreed to when it joined the WTO affect businesspeople in China?</a:t>
            </a:r>
            <a:endParaRPr lang="en-US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11" descr="Fig11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63675"/>
            <a:ext cx="35814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unesc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Protecting The Common Human Heritage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1676400"/>
            <a:ext cx="91440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the opening paragraph and the exploding concept on page 251</a:t>
            </a:r>
          </a:p>
          <a:p>
            <a:pPr algn="ctr">
              <a:spcBef>
                <a:spcPct val="50000"/>
              </a:spcBef>
            </a:pPr>
            <a:endParaRPr lang="en-US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How do these heritage sites relate to internationalism?</a:t>
            </a:r>
          </a:p>
          <a:p>
            <a:pPr algn="ctr">
              <a:spcBef>
                <a:spcPct val="50000"/>
              </a:spcBef>
            </a:pPr>
            <a:endParaRPr lang="en-US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Complete reading page 251</a:t>
            </a:r>
            <a:endParaRPr lang="en-US" b="1" i="1">
              <a:latin typeface="Times New Roman" pitchFamily="18" charset="0"/>
            </a:endParaRPr>
          </a:p>
        </p:txBody>
      </p:sp>
      <p:pic>
        <p:nvPicPr>
          <p:cNvPr id="10250" name="Picture 10" descr="Fig11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538" y="3962400"/>
            <a:ext cx="43862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blog.realtravel.com/wp-content/uploads/2007/11/rock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304800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With a partner, read the three sections on pages 252 – 254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Including the photographs and their captions</a:t>
            </a:r>
          </a:p>
          <a:p>
            <a:pPr algn="ctr">
              <a:spcBef>
                <a:spcPct val="50000"/>
              </a:spcBef>
            </a:pPr>
            <a:endParaRPr lang="en-US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Write a minimum of a one sentence summary for each of these three sections</a:t>
            </a:r>
          </a:p>
          <a:p>
            <a:pPr algn="ctr">
              <a:spcBef>
                <a:spcPct val="50000"/>
              </a:spcBef>
            </a:pPr>
            <a:endParaRPr lang="en-US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If time permits, complete #1 and #3 of </a:t>
            </a:r>
            <a:r>
              <a:rPr lang="en-US" b="1" i="1">
                <a:latin typeface="Times New Roman" pitchFamily="18" charset="0"/>
              </a:rPr>
              <a:t>Recall / Reflect / Respond </a:t>
            </a:r>
            <a:r>
              <a:rPr lang="en-US" b="1">
                <a:latin typeface="Times New Roman" pitchFamily="18" charset="0"/>
              </a:rPr>
              <a:t>at the bottom of the page</a:t>
            </a:r>
            <a:endParaRPr lang="en-US" b="1" i="1">
              <a:latin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Protecting The Common Human Heritage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183313"/>
            <a:ext cx="9144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b="1">
                <a:latin typeface="Times New Roman" pitchFamily="18" charset="0"/>
              </a:rPr>
              <a:t>Find your </a:t>
            </a:r>
            <a:r>
              <a:rPr lang="en-US" sz="1700" b="1" i="1">
                <a:latin typeface="Times New Roman" pitchFamily="18" charset="0"/>
              </a:rPr>
              <a:t>Anticipation Guide </a:t>
            </a:r>
            <a:r>
              <a:rPr lang="en-US" sz="1700" b="1">
                <a:latin typeface="Times New Roman" pitchFamily="18" charset="0"/>
              </a:rPr>
              <a:t>and complete the third column for the second inquiry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oolcanucks.ca/wp-content/uploads/2010/04/canadian_cash_2.jpg"/>
          <p:cNvPicPr>
            <a:picLocks noChangeAspect="1" noChangeArrowheads="1"/>
          </p:cNvPicPr>
          <p:nvPr/>
        </p:nvPicPr>
        <p:blipFill>
          <a:blip r:embed="rId2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Continue with your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list</a:t>
            </a:r>
            <a:r>
              <a:rPr lang="en-US" sz="2400" b="1">
                <a:latin typeface="Times New Roman" pitchFamily="18" charset="0"/>
                <a:cs typeface="Arial" charset="0"/>
              </a:rPr>
              <a:t> of terms from this chapter, which include… 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term/phrase/concept that would be considered important in helping you with your …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Challenge</a:t>
            </a:r>
          </a:p>
          <a:p>
            <a:pPr algn="ctr"/>
            <a:endParaRPr lang="en-US" sz="2400" b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nternational%20flag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0" y="138113"/>
            <a:ext cx="91440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Have Various International Organizations Affect Nationalism?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1835150"/>
            <a:ext cx="9144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Read the introduction on page 255</a:t>
            </a:r>
          </a:p>
          <a:p>
            <a:pPr algn="ctr"/>
            <a:endParaRPr lang="en-US" sz="2000" b="1">
              <a:latin typeface="Times New Roman" pitchFamily="18" charset="0"/>
            </a:endParaRPr>
          </a:p>
          <a:p>
            <a:pPr algn="ctr"/>
            <a:endParaRPr lang="en-US" sz="2000" b="1">
              <a:latin typeface="Times New Roman" pitchFamily="18" charset="0"/>
            </a:endParaRP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Should internationalism and co-operation among countries be encouraged if it wears down the sovereignty of nation-states?</a:t>
            </a:r>
          </a:p>
          <a:p>
            <a:pPr algn="ctr"/>
            <a:endParaRPr lang="en-US" sz="20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sz="2000" b="1">
                <a:latin typeface="Times New Roman" pitchFamily="18" charset="0"/>
              </a:rPr>
              <a:t>Will the world be at greater risk of conflict if the international community fails to establish the rule of law (no nations is ‘above’ the law) in all nation-states?</a:t>
            </a:r>
          </a:p>
          <a:p>
            <a:pPr algn="ctr"/>
            <a:endParaRPr lang="en-US" sz="2000" b="1">
              <a:latin typeface="Times New Roman" pitchFamily="18" charset="0"/>
            </a:endParaRP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Will the world be at greater risk of human rights abuses if the international community fails to establish the rule of law in all nation-states?</a:t>
            </a:r>
          </a:p>
          <a:p>
            <a:pPr algn="ctr"/>
            <a:endParaRPr lang="en-US" sz="20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sz="2000" b="1">
                <a:latin typeface="Times New Roman" pitchFamily="18" charset="0"/>
              </a:rPr>
              <a:t>How much sovereignty should Canada be willing to give up to be part of the international community?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U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300413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International Organizations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19100" y="838200"/>
            <a:ext cx="3924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Impact of International Organizations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53000" y="990600"/>
            <a:ext cx="39624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With a partner…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Using both sides of this handout, read the three remaining sections in your textbook and complete the final two columns: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Economic Organizations (255-258)</a:t>
            </a:r>
          </a:p>
          <a:p>
            <a:pPr algn="ctr"/>
            <a:endParaRPr lang="en-CA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Cultural and Language Based Organizations (259-260)</a:t>
            </a:r>
          </a:p>
          <a:p>
            <a:pPr algn="ctr"/>
            <a:endParaRPr lang="en-CA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Security Organizations (261)</a:t>
            </a:r>
          </a:p>
          <a:p>
            <a:pPr algn="ctr"/>
            <a:endParaRPr lang="en-CA" b="1" i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0" y="5105400"/>
            <a:ext cx="91440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When done, rank each of these organizations as to which has had the greatest impact on nationalism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Include Reasons   </a:t>
            </a:r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(Use the scale: 1 = Minimal Impact; 5 = Very Strong Impact)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354763"/>
            <a:ext cx="9144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b="1">
                <a:latin typeface="Times New Roman" pitchFamily="18" charset="0"/>
              </a:rPr>
              <a:t>Find your </a:t>
            </a:r>
            <a:r>
              <a:rPr lang="en-US" sz="1700" b="1" i="1">
                <a:latin typeface="Times New Roman" pitchFamily="18" charset="0"/>
              </a:rPr>
              <a:t>Anticipation Guide </a:t>
            </a:r>
            <a:r>
              <a:rPr lang="en-US" sz="1700" b="1">
                <a:latin typeface="Times New Roman" pitchFamily="18" charset="0"/>
              </a:rPr>
              <a:t>and complete the third column for the third inquiry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8203" grpId="0" autoUpdateAnimBg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oolcanucks.ca/wp-content/uploads/2010/04/canadian_cash_2.jpg"/>
          <p:cNvPicPr>
            <a:picLocks noChangeAspect="1" noChangeArrowheads="1"/>
          </p:cNvPicPr>
          <p:nvPr/>
        </p:nvPicPr>
        <p:blipFill>
          <a:blip r:embed="rId2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Complete your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list</a:t>
            </a:r>
            <a:r>
              <a:rPr lang="en-US" sz="2400" b="1">
                <a:latin typeface="Times New Roman" pitchFamily="18" charset="0"/>
                <a:cs typeface="Arial" charset="0"/>
              </a:rPr>
              <a:t> of terms from this chapter, which include… 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term/phrase/concept that would be considered important in helping you with your …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Challenge</a:t>
            </a:r>
          </a:p>
          <a:p>
            <a:pPr algn="ctr"/>
            <a:endParaRPr lang="en-US" sz="2400" b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Brendan\Desktop\Old_Clock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344011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Anticipation Guide</a:t>
            </a:r>
          </a:p>
          <a:p>
            <a:pPr algn="ctr"/>
            <a:r>
              <a:rPr lang="en-CA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Internationalism and Nationalism</a:t>
            </a:r>
            <a:endParaRPr lang="en-CA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91000" y="1676400"/>
            <a:ext cx="4724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This handout will help you think about - and form opinions on - the three inquiry questions for this chapter</a:t>
            </a:r>
          </a:p>
          <a:p>
            <a:pPr algn="ctr"/>
            <a:endParaRPr lang="en-CA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Read each question and think about what you already know — or think you know — about possible responses to the question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In the first column of the anticipation guide, list three topics, issues, or ideas you expect to encounter as you consider each of the inquiry question 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Leave the third column blank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0198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>
                <a:latin typeface="Times New Roman" pitchFamily="18" charset="0"/>
                <a:cs typeface="Times New Roman" pitchFamily="18" charset="0"/>
              </a:rPr>
              <a:t>Close your textbooks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0_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0" y="138113"/>
            <a:ext cx="91440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Have Changing World Conditions Promoted Internationalism?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63" y="2133600"/>
            <a:ext cx="21542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4876800"/>
            <a:ext cx="335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Read over the quote by Kenichi Ohmae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733800" y="1524000"/>
            <a:ext cx="5181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Read the introduction on page 246</a:t>
            </a:r>
          </a:p>
          <a:p>
            <a:pPr algn="ctr"/>
            <a:endParaRPr lang="en-US" b="1">
              <a:latin typeface="Times New Roman" pitchFamily="18" charset="0"/>
            </a:endParaRPr>
          </a:p>
          <a:p>
            <a:pPr algn="ctr"/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What do Ohmae’s words mean?</a:t>
            </a:r>
          </a:p>
          <a:p>
            <a:pPr algn="ctr"/>
            <a:endParaRPr lang="en-US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</a:rPr>
              <a:t> Do you agree that advances in communications have made the nation-state irrelevant? </a:t>
            </a:r>
          </a:p>
          <a:p>
            <a:pPr algn="ctr"/>
            <a:endParaRPr lang="en-US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Have these advances made internationalism more important? How? </a:t>
            </a:r>
          </a:p>
          <a:p>
            <a:pPr algn="ctr"/>
            <a:endParaRPr lang="en-US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</a:rPr>
              <a:t>Is this a good thing for individuals? For nations? For the world? Why?</a:t>
            </a:r>
          </a:p>
          <a:p>
            <a:pPr algn="ctr"/>
            <a:endParaRPr lang="en-US" b="1">
              <a:latin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</a:rPr>
              <a:t>Read the rest of page 246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571500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What did McLuhan mean when he said: </a:t>
            </a:r>
          </a:p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CA"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old civic, state, and national groupings have become unworkable</a:t>
            </a:r>
            <a:r>
              <a:rPr lang="en-CA" b="1">
                <a:latin typeface="Times New Roman" pitchFamily="18" charset="0"/>
                <a:cs typeface="Times New Roman" pitchFamily="18" charset="0"/>
              </a:rPr>
              <a:t>”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4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GlobalVillage_PromoCD_Front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Global Village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1460500"/>
            <a:ext cx="91440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Does the Internet promote internationalism?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What is internationalism?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What is the Internet?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What challenges does the Internet pose to internationalism? What opportunities?</a:t>
            </a:r>
          </a:p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page 247 – Respond to the </a:t>
            </a:r>
            <a:r>
              <a:rPr lang="en-US" b="1" i="1">
                <a:latin typeface="Times New Roman" pitchFamily="18" charset="0"/>
              </a:rPr>
              <a:t>Activity</a:t>
            </a:r>
          </a:p>
          <a:p>
            <a:pPr algn="ctr">
              <a:spcBef>
                <a:spcPct val="50000"/>
              </a:spcBef>
            </a:pPr>
            <a:endParaRPr lang="en-US" sz="800" b="1">
              <a:latin typeface="Times New Roman" pitchFamily="18" charset="0"/>
            </a:endParaRPr>
          </a:p>
          <a:p>
            <a:pPr algn="ctr"/>
            <a:r>
              <a:rPr lang="en-CA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Do electronic communications like the Internet promote internationalism or do they cause people to become isolated from their own communities? Or do they do both?</a:t>
            </a:r>
          </a:p>
          <a:p>
            <a:pPr algn="ctr"/>
            <a:endParaRPr lang="en-CA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How does the ability to communicate with people all over the world affect the ability to communicate with people in a local community?</a:t>
            </a:r>
          </a:p>
          <a:p>
            <a:pPr algn="ctr"/>
            <a:endParaRPr lang="en-CA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What is the difference between communicating electronically and socializing in person?</a:t>
            </a:r>
            <a:endParaRPr lang="en-US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51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Storag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Voluntary Balkanization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1254125"/>
            <a:ext cx="91440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the first two paragraphs on page 248</a:t>
            </a:r>
          </a:p>
          <a:p>
            <a:pPr algn="ctr">
              <a:spcBef>
                <a:spcPct val="50000"/>
              </a:spcBef>
            </a:pPr>
            <a:endParaRPr lang="en-US" b="1" i="1">
              <a:latin typeface="Times New Roman" pitchFamily="18" charset="0"/>
            </a:endParaRPr>
          </a:p>
          <a:p>
            <a:pPr algn="ctr"/>
            <a:r>
              <a:rPr lang="en-CA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Do you think that Internet users try to connect with people who share the same values and opinions?</a:t>
            </a:r>
          </a:p>
          <a:p>
            <a:pPr algn="ctr"/>
            <a:endParaRPr lang="en-CA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What can happen when a large group of people share values and opinions? </a:t>
            </a:r>
          </a:p>
          <a:p>
            <a:pPr algn="ctr"/>
            <a:r>
              <a:rPr lang="en-CA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Do groups like these tend to create bridges or barriers among peoples?</a:t>
            </a:r>
            <a:endParaRPr lang="en-US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the rest of page 248</a:t>
            </a:r>
          </a:p>
          <a:p>
            <a:pPr algn="ctr">
              <a:spcBef>
                <a:spcPct val="50000"/>
              </a:spcBef>
            </a:pPr>
            <a:endParaRPr lang="en-US" sz="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Has the Internet truly created a global village or does the Internet remain a collection of small, isolated online communities?</a:t>
            </a:r>
          </a:p>
          <a:p>
            <a:pPr algn="ctr">
              <a:spcBef>
                <a:spcPct val="50000"/>
              </a:spcBef>
            </a:pPr>
            <a:endParaRPr lang="en-US" sz="8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Complete #1 of </a:t>
            </a:r>
            <a:r>
              <a:rPr lang="en-US" sz="2000" b="1" i="1">
                <a:latin typeface="Times New Roman" pitchFamily="18" charset="0"/>
              </a:rPr>
              <a:t>Recall / Reflect / Respond</a:t>
            </a:r>
          </a:p>
          <a:p>
            <a:pPr algn="ctr">
              <a:spcBef>
                <a:spcPct val="50000"/>
              </a:spcBef>
            </a:pPr>
            <a:endParaRPr lang="en-US" sz="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Find your </a:t>
            </a:r>
            <a:r>
              <a:rPr lang="en-US" b="1" i="1">
                <a:latin typeface="Times New Roman" pitchFamily="18" charset="0"/>
              </a:rPr>
              <a:t>Anticipation Guide </a:t>
            </a:r>
            <a:r>
              <a:rPr lang="en-US" b="1">
                <a:latin typeface="Times New Roman" pitchFamily="18" charset="0"/>
              </a:rPr>
              <a:t>and complete the third column for the first inquiry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1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1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oolcanucks.ca/wp-content/uploads/2010/04/canadian_cash_2.jpg"/>
          <p:cNvPicPr>
            <a:picLocks noChangeAspect="1" noChangeArrowheads="1"/>
          </p:cNvPicPr>
          <p:nvPr/>
        </p:nvPicPr>
        <p:blipFill>
          <a:blip r:embed="rId2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Begin a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list</a:t>
            </a:r>
            <a:r>
              <a:rPr lang="en-US" sz="2400" b="1">
                <a:latin typeface="Times New Roman" pitchFamily="18" charset="0"/>
                <a:cs typeface="Arial" charset="0"/>
              </a:rPr>
              <a:t> of terms from this chapter, which include… 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term/phrase/concept that would be considered important in helping you with your …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Challenge</a:t>
            </a:r>
          </a:p>
          <a:p>
            <a:pPr algn="ctr"/>
            <a:endParaRPr lang="en-US" sz="2400" b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http://www.mfa.bg/en/images/stories/SEECP/UN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0" y="138113"/>
            <a:ext cx="91440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Has The United Nations Affected Nationalism?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6764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Read the first half of page 249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590800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Does the United Nations need to re-evaluate their approach?</a:t>
            </a:r>
          </a:p>
          <a:p>
            <a:pPr algn="ctr"/>
            <a:endParaRPr lang="en-CA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What evidence would you use to argue for or against making what Kofi Annan calls “radical changes” in the way the UN works? </a:t>
            </a:r>
          </a:p>
          <a:p>
            <a:pPr algn="ctr"/>
            <a:endParaRPr lang="en-CA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How is the world today different from the world in 1945 when the UN was founded? </a:t>
            </a:r>
          </a:p>
          <a:p>
            <a:pPr algn="ctr"/>
            <a:r>
              <a:rPr lang="en-CA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What has happened to the UN in the decades since 1945?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5737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Read the rest of page 249 and respond to the </a:t>
            </a:r>
            <a:r>
              <a:rPr lang="en-CA" b="1" i="1"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utoUpdateAnimBg="0"/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http://www.mfa.bg/en/images/stories/SEECP/UN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505200" y="2574925"/>
            <a:ext cx="5562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When can the United Nation intervene in the internal affairs of a country?</a:t>
            </a:r>
          </a:p>
          <a:p>
            <a:pPr algn="ctr"/>
            <a:endParaRPr lang="en-US" b="1">
              <a:latin typeface="Times New Roman" pitchFamily="18" charset="0"/>
            </a:endParaRPr>
          </a:p>
          <a:p>
            <a:pPr algn="ctr"/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Why might some countries support this UN mandate?</a:t>
            </a:r>
          </a:p>
          <a:p>
            <a:pPr algn="ctr"/>
            <a:endParaRPr lang="en-US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Why might some countries oppose this UN mandate?</a:t>
            </a:r>
          </a:p>
          <a:p>
            <a:pPr algn="ctr"/>
            <a:endParaRPr lang="en-US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What would you add to these points?</a:t>
            </a:r>
          </a:p>
          <a:p>
            <a:pPr algn="ctr"/>
            <a:endParaRPr lang="en-US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What would you change in these points?</a:t>
            </a:r>
          </a:p>
          <a:p>
            <a:pPr algn="ctr"/>
            <a:endParaRPr lang="en-US" b="1">
              <a:latin typeface="Times New Roman" pitchFamily="18" charset="0"/>
            </a:endParaRPr>
          </a:p>
          <a:p>
            <a:pPr algn="ctr"/>
            <a:endParaRPr lang="en-US" b="1">
              <a:latin typeface="Times New Roman" pitchFamily="18" charset="0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22383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0" y="15240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Review the 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</a:rPr>
              <a:t>FYI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 on page 250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+mj-cs"/>
              </a:rPr>
              <a:t>Internal Intervention By The United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nuclear_iran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Iran Challenges The UN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17526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Should the international community prohibit the making and selling of nuclear weapons?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Should the international community regulate the development of nuclear facilities for peaceful purposes, such as generating electrical power?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4267200"/>
            <a:ext cx="91440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Read page 250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Respond to the </a:t>
            </a:r>
            <a:r>
              <a:rPr lang="en-US" b="1" i="1" dirty="0">
                <a:latin typeface="Times New Roman" pitchFamily="18" charset="0"/>
              </a:rPr>
              <a:t>Activity</a:t>
            </a:r>
          </a:p>
          <a:p>
            <a:pPr algn="ctr">
              <a:spcBef>
                <a:spcPct val="50000"/>
              </a:spcBef>
            </a:pPr>
            <a:endParaRPr lang="en-US" b="1" i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b="1" i="1" dirty="0" smtClean="0">
                <a:latin typeface="Times New Roman" pitchFamily="18" charset="0"/>
                <a:hlinkClick r:id="rId4"/>
              </a:rPr>
              <a:t>                                                                                                                                                        CNN </a:t>
            </a:r>
            <a:r>
              <a:rPr lang="en-US" sz="1200" b="1" i="1" dirty="0">
                <a:latin typeface="Times New Roman" pitchFamily="18" charset="0"/>
                <a:hlinkClick r:id="rId4"/>
              </a:rPr>
              <a:t>– Sanctions Don’t  Scare Iran</a:t>
            </a:r>
            <a:endParaRPr lang="en-US" sz="1200" b="1" i="1" dirty="0">
              <a:latin typeface="Times New Roman" pitchFamily="18" charset="0"/>
            </a:endParaRPr>
          </a:p>
        </p:txBody>
      </p:sp>
      <p:pic>
        <p:nvPicPr>
          <p:cNvPr id="9227" name="Picture 11" descr="xin_1309021909096192173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267200"/>
            <a:ext cx="2259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anctions don't scare Iran_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8006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1267" grpId="0"/>
      <p:bldP spid="9223" grpId="0"/>
      <p:bldP spid="922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1077</Words>
  <Application>Microsoft Office PowerPoint</Application>
  <PresentationFormat>On-screen Show (4:3)</PresentationFormat>
  <Paragraphs>157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Slide 1</vt:lpstr>
      <vt:lpstr>Slide 2</vt:lpstr>
      <vt:lpstr>Slide 3</vt:lpstr>
      <vt:lpstr>Slide 4</vt:lpstr>
      <vt:lpstr>Slide 5</vt:lpstr>
      <vt:lpstr>And Finally…</vt:lpstr>
      <vt:lpstr>Slide 7</vt:lpstr>
      <vt:lpstr>Slide 8</vt:lpstr>
      <vt:lpstr>Slide 9</vt:lpstr>
      <vt:lpstr>Slide 10</vt:lpstr>
      <vt:lpstr>Slide 11</vt:lpstr>
      <vt:lpstr>And Finally…</vt:lpstr>
      <vt:lpstr>Slide 13</vt:lpstr>
      <vt:lpstr>Slide 14</vt:lpstr>
      <vt:lpstr>And Finally…</vt:lpstr>
    </vt:vector>
  </TitlesOfParts>
  <Company>Elk Island Public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EIPS</dc:creator>
  <cp:lastModifiedBy>brendan edwards</cp:lastModifiedBy>
  <cp:revision>27</cp:revision>
  <dcterms:created xsi:type="dcterms:W3CDTF">2008-12-09T16:29:20Z</dcterms:created>
  <dcterms:modified xsi:type="dcterms:W3CDTF">2010-12-07T20:40:55Z</dcterms:modified>
</cp:coreProperties>
</file>