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62" r:id="rId7"/>
    <p:sldId id="272" r:id="rId8"/>
    <p:sldId id="276" r:id="rId9"/>
    <p:sldId id="263" r:id="rId10"/>
    <p:sldId id="280" r:id="rId11"/>
    <p:sldId id="278" r:id="rId12"/>
    <p:sldId id="265" r:id="rId13"/>
    <p:sldId id="266" r:id="rId14"/>
    <p:sldId id="277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2A2D-3A4B-456C-8471-DD4A589C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897C-350B-49D5-BBA7-6C40157CB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7ED5-5BC8-4A58-A5BB-DFEC26B4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5AB7-ACCC-4D1F-817A-04A46B585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631D-C3B2-409C-AED8-F4D8D8399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7773-AF09-4894-A5F7-7169910D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2AE3-0D05-472B-827B-F46DB14C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171C-4F74-4E11-A5D0-078667D6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10D4-43E7-4842-8D6E-C0C12CA4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3DA5-3DE4-4F12-BBB9-7589B677B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9AA94-7ECC-4E13-A63E-FE84C21C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372C60-FCCD-4B6A-8BBA-C1854A4D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ogTwwepces" TargetMode="External"/><Relationship Id="rId13" Type="http://schemas.openxmlformats.org/officeDocument/2006/relationships/image" Target="../media/image16.png"/><Relationship Id="rId3" Type="http://schemas.openxmlformats.org/officeDocument/2006/relationships/video" Target="file:///\\fhs-ms\MSDATA\Staff\Brendan%20Edwards\Social\Social%2020-2\Related%20Issue%20%233\Myanmar%20one%20year%20on%20-%2026%20Sept%202008_1.wmv" TargetMode="External"/><Relationship Id="rId7" Type="http://schemas.openxmlformats.org/officeDocument/2006/relationships/hyperlink" Target="http://www.youtube.com/watch?v=4BZU8PdioPo" TargetMode="External"/><Relationship Id="rId12" Type="http://schemas.openxmlformats.org/officeDocument/2006/relationships/image" Target="../media/image15.png"/><Relationship Id="rId2" Type="http://schemas.openxmlformats.org/officeDocument/2006/relationships/video" Target="file:///\\fhs-ms\msdata\Staff\Brendan%20Edwards\Social\Social%2020-2\Related%20Issue%20%233\HIV%20AIDS%20in%20AFRICA%20%20A%2010%20MINUTE%20OVERVIEW_WMV%20V9.wmv" TargetMode="External"/><Relationship Id="rId1" Type="http://schemas.openxmlformats.org/officeDocument/2006/relationships/video" Target="file:///\\fhs-ms\msdata\Staff\Brendan%20Edwards\Social\Social%2020-2\Related%20Issue%20%233\Overview%20of%20The%20Hunger%20Project_WMV%20V9.wm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hyperlink" Target="http://www.youtube.com/watch?v=Ru901KbpT9A" TargetMode="External"/><Relationship Id="rId4" Type="http://schemas.openxmlformats.org/officeDocument/2006/relationships/video" Target="file:///\\fhs-ms\MSDATA\Staff\Brendan%20Edwards\Social\Social%2020-2\Related%20Issue%20%233\1314%20Scream%20Bloody%20Murder%20CNN.wmv" TargetMode="External"/><Relationship Id="rId9" Type="http://schemas.openxmlformats.org/officeDocument/2006/relationships/hyperlink" Target="http://www.youtube.com/watch?v=Uf0w52aJsSU" TargetMode="Externa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://www.countysustainability.ca/images/earth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99745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caption to Figure 12-1 on page 264 and the introduction on page 265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Internationalism and Global Issues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33800" y="1736725"/>
            <a:ext cx="5410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Canadians use much more water than people in most other countries.  Should Canadians be encouraged - or forced - to reduce that amount?</a:t>
            </a:r>
          </a:p>
          <a:p>
            <a:pPr algn="ctr"/>
            <a:endParaRPr lang="en-US" sz="16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Canada has more fresh, clean water than any other country on Earth.  Should Canadians be encouraged - or forced - to share it with those who do not have enough?</a:t>
            </a:r>
          </a:p>
          <a:p>
            <a:pPr algn="ctr"/>
            <a:endParaRPr lang="en-US" sz="16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Is water a resource like oil?  Should private companies be able to make huge profits from it?</a:t>
            </a:r>
          </a:p>
          <a:p>
            <a:pPr algn="ctr"/>
            <a:endParaRPr lang="en-US" sz="16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Could access to fresh, clean water become a major source of conflict in the future?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3357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the first and third bulleted questions on page 265</a:t>
            </a:r>
          </a:p>
        </p:txBody>
      </p:sp>
      <p:pic>
        <p:nvPicPr>
          <p:cNvPr id="3080" name="Picture 8" descr="Fig1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4194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_devi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The Devil Came on Horseback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83 Minutes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Continue with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brunel.ac.uk/1/course%20page%20images/Law/LAWGlobeforanyInternationalCours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0" y="1381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Effective Is Internationalism In Addressing Contemporary Global Issues?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3065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How would you respond to the above Inquiry Question?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Read the opening two paragraphs on page 280 – Including the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2514600"/>
            <a:ext cx="48768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700" b="1" dirty="0" smtClean="0">
                <a:latin typeface="Times New Roman" pitchFamily="18" charset="0"/>
                <a:cs typeface="Times New Roman" pitchFamily="18" charset="0"/>
              </a:rPr>
              <a:t>Create and label </a:t>
            </a:r>
            <a:r>
              <a:rPr lang="en-CA" sz="1700" b="1" dirty="0">
                <a:latin typeface="Times New Roman" pitchFamily="18" charset="0"/>
                <a:cs typeface="Times New Roman" pitchFamily="18" charset="0"/>
              </a:rPr>
              <a:t>your handout with the following:</a:t>
            </a:r>
          </a:p>
          <a:p>
            <a:pPr algn="ctr"/>
            <a:endParaRPr lang="en-CA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14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Can International Trade Resolve Global Issues?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3352800"/>
            <a:ext cx="2228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3319463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200" y="3319463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1245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latin typeface="Times New Roman" pitchFamily="18" charset="0"/>
                <a:cs typeface="Times New Roman" pitchFamily="18" charset="0"/>
              </a:rPr>
              <a:t>With a partner, read pages 280 and 281, pausing after each paragraph to think about what you read and summarize the arguments in a couple of points on your handout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rendan\Desktop\memorial_day_flag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Decline Versus Change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top half of page 282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Do you agree with Kofi Annan’s statement?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Civil Society</a:t>
            </a:r>
          </a:p>
          <a:p>
            <a:pPr algn="ctr"/>
            <a:endParaRPr lang="en-CA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rest of the page to see what he was referring to…</a:t>
            </a:r>
          </a:p>
        </p:txBody>
      </p:sp>
      <p:pic>
        <p:nvPicPr>
          <p:cNvPr id="12293" name="Picture 5" descr="Fig12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00463"/>
            <a:ext cx="21050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Fig12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114800"/>
            <a:ext cx="33432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90800" y="4110038"/>
            <a:ext cx="27432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Read and Review    Figure 12-30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How is Figure 12-31       an example of:              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“…the hope of humanity lies in mutual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help”?</a:t>
            </a:r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Complete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ewsimg.bbc.co.uk/media/images/44643000/jpg/_44643786_hand_exams51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en-CA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Internationalism Be Pursued?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1440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Are you prepared for Related Issue #3 Exam?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When is it? </a:t>
            </a:r>
          </a:p>
          <a:p>
            <a:pPr algn="ctr"/>
            <a:r>
              <a:rPr lang="en-CA" sz="2000" b="1" dirty="0" smtClean="0">
                <a:solidFill>
                  <a:srgbClr val="CCCCCC"/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</a:p>
          <a:p>
            <a:pPr algn="ctr"/>
            <a:endParaRPr lang="en-CA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Where will it be held? </a:t>
            </a:r>
          </a:p>
          <a:p>
            <a:pPr algn="ctr"/>
            <a:r>
              <a:rPr lang="en-CA" sz="2000" b="1" dirty="0">
                <a:solidFill>
                  <a:srgbClr val="999999"/>
                </a:solidFill>
                <a:latin typeface="Times New Roman" pitchFamily="18" charset="0"/>
                <a:cs typeface="Times New Roman" pitchFamily="18" charset="0"/>
              </a:rPr>
              <a:t>Room </a:t>
            </a:r>
            <a:r>
              <a:rPr lang="en-CA" sz="2000" b="1" dirty="0" smtClean="0">
                <a:solidFill>
                  <a:srgbClr val="999999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algn="ctr"/>
            <a:endParaRPr lang="en-CA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Who has to write it?  </a:t>
            </a:r>
          </a:p>
          <a:p>
            <a:pPr algn="ctr"/>
            <a:r>
              <a:rPr lang="en-CA" sz="2000" b="1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pPr algn="ctr"/>
            <a:endParaRPr lang="en-CA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What will be on it? </a:t>
            </a:r>
          </a:p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Five True or False - /5</a:t>
            </a:r>
          </a:p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Multiple </a:t>
            </a:r>
            <a:r>
              <a:rPr lang="en-C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Choice </a:t>
            </a:r>
            <a:r>
              <a:rPr lang="en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- /20</a:t>
            </a:r>
          </a:p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Short Answer Question - /10</a:t>
            </a:r>
            <a:endParaRPr lang="en-C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‘Three Source’ Question - /20</a:t>
            </a:r>
          </a:p>
          <a:p>
            <a:pPr algn="ctr"/>
            <a:r>
              <a:rPr lang="en-C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- /55</a:t>
            </a:r>
          </a:p>
          <a:p>
            <a:pPr algn="ctr"/>
            <a:endParaRPr lang="en-CA" sz="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Why will 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be here? </a:t>
            </a:r>
          </a:p>
          <a:p>
            <a:pPr algn="ctr"/>
            <a:r>
              <a:rPr lang="en-CA" sz="2000" b="1" dirty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‘Cause you’d rather spend a class this week showing off how much you know…   </a:t>
            </a:r>
            <a:r>
              <a:rPr lang="en-CA" sz="2000" b="1" dirty="0" smtClean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CA" sz="2000" b="1" dirty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waiting </a:t>
            </a:r>
            <a:r>
              <a:rPr lang="en-CA" sz="2000" b="1" dirty="0" smtClean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for another time to </a:t>
            </a:r>
            <a:r>
              <a:rPr lang="en-CA" sz="2000" b="1" dirty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do so!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beyondrecycling.net/images/waste-prevention-climate-chang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Some Contemporary Global Issues?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38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introduction on page 266</a:t>
            </a:r>
            <a:endParaRPr lang="en-US" b="1" i="1">
              <a:latin typeface="Times New Roman" pitchFamily="18" charset="0"/>
            </a:endParaRPr>
          </a:p>
        </p:txBody>
      </p:sp>
      <p:pic>
        <p:nvPicPr>
          <p:cNvPr id="2052" name="Picture 4" descr="Fig12-03_p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413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738688"/>
            <a:ext cx="914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next two paragraphs on page 266, which includes the </a:t>
            </a:r>
            <a:r>
              <a:rPr lang="en-US" b="1" i="1">
                <a:latin typeface="Times New Roman" pitchFamily="18" charset="0"/>
              </a:rPr>
              <a:t>Activity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rest of page 266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6372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Why did Canada back out of the Kyoto Protocol?</a:t>
            </a:r>
          </a:p>
          <a:p>
            <a:pPr algn="ctr"/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How do you feel about this decision or does it not have any impact on you?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ffoftheweek.com/avian-flu-virus-342390.jpg/avian-flu-virus-342390-ful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The Spread of Disease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1066800"/>
            <a:ext cx="929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this section on pages 267 and the top of page 268:  Complete the handout when finished</a:t>
            </a:r>
            <a:endParaRPr lang="en-US" b="1" i="1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3048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other current events that have brought up the issue 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 new pandemic?</a:t>
            </a:r>
          </a:p>
          <a:p>
            <a:pPr algn="ctr">
              <a:defRPr/>
            </a:pPr>
            <a:endParaRPr lang="en-CA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CA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the possibility of a new pandemic</a:t>
            </a:r>
          </a:p>
          <a:p>
            <a:pPr algn="ctr">
              <a:defRPr/>
            </a:pP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worry you? A little or a lot? 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7782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slemining.com/stock/digit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Access To Water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3505200"/>
            <a:ext cx="9144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Should Canada contribute safe drinking water to countries that do not have enough clean water?</a:t>
            </a: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As you read the rest of page 268 and 269 take down jot-notes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When done, respond to the question above both positively and negatively, with explanations and examples</a:t>
            </a:r>
            <a:endParaRPr lang="en-US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700" b="1" dirty="0">
                <a:latin typeface="Times New Roman" pitchFamily="18" charset="0"/>
              </a:rPr>
              <a:t>Respond to the question #1 in the </a:t>
            </a:r>
            <a:r>
              <a:rPr lang="en-US" sz="1700" b="1" i="1" dirty="0">
                <a:latin typeface="Times New Roman" pitchFamily="18" charset="0"/>
              </a:rPr>
              <a:t>Reflect and Respond </a:t>
            </a:r>
            <a:r>
              <a:rPr lang="en-US" sz="1700" b="1" dirty="0">
                <a:latin typeface="Times New Roman" pitchFamily="18" charset="0"/>
              </a:rPr>
              <a:t>at the bottom of the page</a:t>
            </a:r>
          </a:p>
        </p:txBody>
      </p:sp>
      <p:pic>
        <p:nvPicPr>
          <p:cNvPr id="6149" name="Picture 5" descr="Fig12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22971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14800" y="1905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After reading the caption to Figure 12-7 on page 268, respond to the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Arial" charset="0"/>
              </a:rPr>
              <a:t>Begin 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newgreenitude.info/povert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2192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How can it be in Canada’s national interest to try to solve problems in other countries?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introduction on page 270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0" y="76200"/>
            <a:ext cx="914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Have People Used Internationalism To Address Contemporary Global Issues?</a:t>
            </a:r>
          </a:p>
        </p:txBody>
      </p:sp>
      <p:pic>
        <p:nvPicPr>
          <p:cNvPr id="8217" name="Picture 25" descr="Fig12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225" y="2133600"/>
            <a:ext cx="2949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28600" y="2209800"/>
            <a:ext cx="2514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What makes poverty, hunger, disease, debt, climate change, human rights, and conflict global challenges?</a:t>
            </a:r>
          </a:p>
          <a:p>
            <a:pPr algn="ctr"/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What issues of nationalism and national sovereignty might be involved in these challenges?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248400" y="2971800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How might internationalists and international organizations help people who are grappling with these challenges?</a:t>
            </a:r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49257" y="4737893"/>
            <a:ext cx="16192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0" y="5562600"/>
            <a:ext cx="617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Complete the handout </a:t>
            </a:r>
            <a:r>
              <a:rPr lang="en-US" b="1" i="1">
                <a:latin typeface="Times New Roman" pitchFamily="18" charset="0"/>
              </a:rPr>
              <a:t>Picturing Global Issues</a:t>
            </a:r>
            <a:r>
              <a:rPr lang="en-US" b="1">
                <a:latin typeface="Times New Roman" pitchFamily="18" charset="0"/>
              </a:rPr>
              <a:t> by reading each of the captions for the pictures on pages 270-271 and summarizing its content.  Add one recommendation that the international community could help resolve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newgreenitude.info/povert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9624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2463800"/>
            <a:ext cx="365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Each of you will be numbered off one through seven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In your groups, you will complete your assigned topic on the handout  Be sure it is your best work!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When done, each of your groups will present your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findings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Be sure you read all the margin features on your assigned page(s)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9718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5814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41148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6482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51816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57150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61722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048000"/>
            <a:ext cx="76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Pages 271-272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3657600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 273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4191000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 274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4691063"/>
            <a:ext cx="76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 275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5224463"/>
            <a:ext cx="838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Pages 276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5791200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 278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6291263"/>
            <a:ext cx="76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100" b="1">
                <a:latin typeface="Times New Roman" pitchFamily="18" charset="0"/>
                <a:cs typeface="Times New Roman" pitchFamily="18" charset="0"/>
              </a:rPr>
              <a:t>Page 279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Internationalism and Contemporary Global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57400" y="22860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b="1">
                <a:latin typeface="Times New Roman" pitchFamily="18" charset="0"/>
                <a:cs typeface="Times New Roman" pitchFamily="18" charset="0"/>
                <a:hlinkClick r:id="rId7"/>
              </a:rPr>
              <a:t>Overview of The Hunger Project</a:t>
            </a:r>
            <a:endParaRPr lang="en-CA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33600" y="3124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b="1">
                <a:latin typeface="Times New Roman" pitchFamily="18" charset="0"/>
                <a:cs typeface="Times New Roman" pitchFamily="18" charset="0"/>
                <a:hlinkClick r:id="rId8"/>
              </a:rPr>
              <a:t>HIV/AIDS in Africa</a:t>
            </a:r>
            <a:endParaRPr lang="en-CA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54864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b="1">
                <a:latin typeface="Times New Roman" pitchFamily="18" charset="0"/>
                <a:cs typeface="Times New Roman" pitchFamily="18" charset="0"/>
                <a:hlinkClick r:id="rId9"/>
              </a:rPr>
              <a:t>Human Rights in Myanmar </a:t>
            </a:r>
            <a:endParaRPr lang="en-CA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62484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400" b="1" dirty="0">
                <a:latin typeface="Times New Roman" pitchFamily="18" charset="0"/>
                <a:cs typeface="Times New Roman" pitchFamily="18" charset="0"/>
                <a:hlinkClick r:id="rId10"/>
              </a:rPr>
              <a:t>CNN - Darfur</a:t>
            </a:r>
            <a:endParaRPr lang="en-C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verview of The Hunger Project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5334000" y="2057400"/>
            <a:ext cx="914400" cy="685800"/>
          </a:xfrm>
          <a:prstGeom prst="rect">
            <a:avLst/>
          </a:prstGeom>
        </p:spPr>
      </p:pic>
      <p:pic>
        <p:nvPicPr>
          <p:cNvPr id="8" name="HIV AIDS in AFRICA  A 10 MINUTE OVERVIEW_WMV V9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5334000" y="2914650"/>
            <a:ext cx="914400" cy="685800"/>
          </a:xfrm>
          <a:prstGeom prst="rect">
            <a:avLst/>
          </a:prstGeom>
        </p:spPr>
      </p:pic>
      <p:pic>
        <p:nvPicPr>
          <p:cNvPr id="9" name="Myanmar one year on - 26 Sept 2008_1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5334000" y="5257800"/>
            <a:ext cx="914400" cy="685800"/>
          </a:xfrm>
          <a:prstGeom prst="rect">
            <a:avLst/>
          </a:prstGeom>
        </p:spPr>
      </p:pic>
      <p:pic>
        <p:nvPicPr>
          <p:cNvPr id="11" name="1314 Scream Bloody Murder CNN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5334000" y="6096000"/>
            <a:ext cx="91440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5486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3:20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5:25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1242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10:00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2286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:20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 fullScrn="1"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 fullScrn="1"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 fullScrn="1"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1" grpId="0"/>
      <p:bldP spid="23" grpId="0"/>
      <p:bldP spid="22" grpId="0"/>
      <p:bldP spid="24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orldwaterworks.org/images/nairobi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716088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If time permits, complete the following:</a:t>
            </a:r>
          </a:p>
          <a:p>
            <a:pPr algn="ctr"/>
            <a:endParaRPr lang="en-CA" b="1"/>
          </a:p>
          <a:p>
            <a:pPr algn="ctr"/>
            <a:endParaRPr lang="en-CA" b="1"/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Page 272:  </a:t>
            </a:r>
            <a:r>
              <a:rPr lang="en-CA" b="1" i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algn="ctr"/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Page 274:  </a:t>
            </a:r>
            <a:r>
              <a:rPr lang="en-CA" b="1" i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algn="ctr"/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Page 275:  </a:t>
            </a:r>
            <a:r>
              <a:rPr lang="en-CA" b="1" i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algn="ctr"/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Page 276:  Question regarding Figure 12-22</a:t>
            </a:r>
          </a:p>
          <a:p>
            <a:pPr algn="ctr"/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Page 278:  </a:t>
            </a:r>
            <a:r>
              <a:rPr lang="en-CA" b="1" i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endParaRPr lang="en-CA" b="1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Internationalism and Contemporary Global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941</Words>
  <Application>Microsoft Office PowerPoint</Application>
  <PresentationFormat>On-screen Show (4:3)</PresentationFormat>
  <Paragraphs>154</Paragraphs>
  <Slides>15</Slides>
  <Notes>0</Notes>
  <HiddenSlides>2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And Finally…</vt:lpstr>
      <vt:lpstr>Slide 6</vt:lpstr>
      <vt:lpstr>Slide 7</vt:lpstr>
      <vt:lpstr>Slide 8</vt:lpstr>
      <vt:lpstr>Slide 9</vt:lpstr>
      <vt:lpstr>Slide 10</vt:lpstr>
      <vt:lpstr>And Finally…</vt:lpstr>
      <vt:lpstr>Slide 12</vt:lpstr>
      <vt:lpstr>Slide 13</vt:lpstr>
      <vt:lpstr>And Finally…</vt:lpstr>
      <vt:lpstr>Should Internationalism Be Pursued?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32</cp:revision>
  <dcterms:created xsi:type="dcterms:W3CDTF">2008-12-15T19:19:05Z</dcterms:created>
  <dcterms:modified xsi:type="dcterms:W3CDTF">2011-01-03T23:34:52Z</dcterms:modified>
</cp:coreProperties>
</file>