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8" r:id="rId12"/>
    <p:sldId id="269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3FAB-D907-4B37-A3B7-009898CEE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EE3D5-8903-4C58-989A-AFDEC897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0946-6E92-4985-BA64-46BBB437E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AC8C-1F24-474F-882A-6F854C6CE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2C782-DA2C-4499-AE5B-70D8840B4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C767-3008-4FB5-AB7C-CCB636EF3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659CF-D519-42FA-9203-CB7D09EEA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C11E-DF45-47DC-AB20-66560405C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9E924-C5B1-4F20-AB68-E52804AEE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5EC5A-A629-4082-BD1B-D80A333A3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AC5D1-CAB1-42A8-BA5B-DF8CD6E6C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A9D1002-A099-4147-85D5-0B41B984D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rezi.com/qb8eh-vsuec0/imperialism-in-morocco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Presentations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</a:rPr>
              <a:t>Will be at the front of the class, one at a time, over the course of two 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</a:rPr>
              <a:t>days: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Monday, October 4</a:t>
            </a:r>
            <a:r>
              <a:rPr lang="en-US" sz="2400" b="1" baseline="30000" dirty="0" smtClean="0">
                <a:solidFill>
                  <a:schemeClr val="tx2"/>
                </a:solidFill>
                <a:latin typeface="Times New Roman" pitchFamily="18" charset="0"/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and Tuesday, October 5</a:t>
            </a:r>
            <a:r>
              <a:rPr lang="en-US" sz="2400" b="1" baseline="30000" dirty="0" smtClean="0">
                <a:solidFill>
                  <a:schemeClr val="tx2"/>
                </a:solidFill>
                <a:latin typeface="Times New Roman" pitchFamily="18" charset="0"/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6084" name="Picture 4" descr="msh0072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1910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Boring%20Presen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3400" y="54102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Monday’s Presenters will be Rows 1, 2 and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front half of Row 3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029200" y="19812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Tuesday’s Presenters will be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the back half of Row3 and Rows 4 and 5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581400" y="614045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If you miss your day and don’t schedule another time, you will sacrifice your presentation marks!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172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Tired of PowerPoint?  Try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Prezi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6" grpId="0"/>
      <p:bldP spid="46087" grpId="0"/>
      <p:bldP spid="4608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1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Begin your 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>
                <a:latin typeface="Times New Roman" pitchFamily="18" charset="0"/>
              </a:rPr>
              <a:t> of terms from this chapter, which include… 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Identity Presentation</a:t>
            </a:r>
          </a:p>
          <a:p>
            <a:pPr algn="ctr"/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How Do People Strengthen and Promote Their Culture in a Globalizing World?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‘Voices’ on page 96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is meant by all cultures…                                    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“…being fed into an industrial-strength blender”?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   Read page 96 and write out examples of people strengthening and promoting their cultures</a:t>
            </a:r>
            <a:endParaRPr lang="en-US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</a:rPr>
              <a:t>“This building…was conceived of and designed specifically to give a voice and a recognizable symbol to the First Nations University, as well as all native peoples of Saskatchewan.  It is a source of pride – bricks and mortar signifying the realization of their endeavors and achievements.”</a:t>
            </a:r>
          </a:p>
        </p:txBody>
      </p:sp>
      <p:pic>
        <p:nvPicPr>
          <p:cNvPr id="20484" name="Picture 4" descr="Figure 4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066800"/>
            <a:ext cx="64389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33800" y="15240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 the top half of page 97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Cultural Revitalization – Challenges and Opportunities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2133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How can creating institutions like the First Nations University of Canada give people a voice?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Figure 4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3" y="1219200"/>
            <a:ext cx="31956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19200" y="6262688"/>
            <a:ext cx="701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How is this man promoting and affirming the culture of his people?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3048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page 100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3190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Akaitapiiwa: Ancestors Exhibit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How Do Governments Affirm and Promote Languages and Cultures in a Globalizing World?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Can you think of how any government policies have affected people around the world?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What about….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Those who spoke ‘Ubykh’…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The government of Russia made </a:t>
            </a:r>
            <a:r>
              <a:rPr lang="en-US" sz="2400" b="1" i="1" smtClean="0">
                <a:solidFill>
                  <a:srgbClr val="000066"/>
                </a:solidFill>
                <a:latin typeface="Times New Roman" pitchFamily="18" charset="0"/>
              </a:rPr>
              <a:t>Russian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 the official language of this area and the language slowly died out…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89038"/>
            <a:ext cx="9144000" cy="563562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Read the Introduction on Page 101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103438"/>
            <a:ext cx="91440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In her quotation, </a:t>
            </a:r>
            <a:r>
              <a:rPr lang="en-US" sz="2800" b="1" i="1" smtClean="0">
                <a:latin typeface="Times New Roman" pitchFamily="18" charset="0"/>
              </a:rPr>
              <a:t>Governor General Michaelle Jean</a:t>
            </a:r>
            <a:r>
              <a:rPr lang="en-US" sz="2800" b="1" smtClean="0">
                <a:latin typeface="Times New Roman" pitchFamily="18" charset="0"/>
              </a:rPr>
              <a:t> uses a number of descriptive words…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does she mean by: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</a:rPr>
              <a:t>Enriches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</a:rPr>
              <a:t>Challenge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</a:rPr>
              <a:t>Dialogue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Canada’s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 Few Official Languages…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7653" name="Picture 5" descr="Figure 4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85875"/>
            <a:ext cx="47529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5041900"/>
            <a:ext cx="8458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What might the government of India have been thinking when they made their list?</a:t>
            </a:r>
          </a:p>
          <a:p>
            <a:pPr algn="ctr"/>
            <a:endParaRPr lang="en-US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Why do you think the Northwest Territories have five or more languages?</a:t>
            </a:r>
          </a:p>
          <a:p>
            <a:pPr algn="ctr"/>
            <a:endParaRPr lang="en-US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What challenges might all these languages present to healthcare workers, educators, in both the Northwest Territories and India?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1000" y="2390775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Why does India have 15 official languages?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315200" y="2116138"/>
            <a:ext cx="1371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Why isn’t English an official language of India?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5" grpId="0"/>
      <p:bldP spid="276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Government Roles in Promoting Language and Culture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the first part of page 102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</a:rPr>
              <a:t>With the new ‘90 Hour Rule’, how effective do you think the Aboriginal instruction will be?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</a:rPr>
              <a:t>Will ‘English’ satellite programming help or hinder this program?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 the winner is….</a:t>
            </a:r>
          </a:p>
        </p:txBody>
      </p:sp>
      <p:pic>
        <p:nvPicPr>
          <p:cNvPr id="29700" name="Picture 4" descr="Figure 4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36814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43000" y="121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Sofia Hou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066800" y="20574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What aspects of Canadian Culture are included in her poster?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Why do you think her poster was chosen?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143000" y="50292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How does her poster promote Canadian Culture?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733800" y="62484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What type of images would you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02" grpId="0"/>
      <p:bldP spid="29703" grpId="0"/>
      <p:bldP spid="29704" grpId="0"/>
      <p:bldP spid="297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Controlling Content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251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Read the rest of page 102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How successful do you think countries like Canada, Australia, China and Mexico have been in protecting their culture against American culture and the dominance of English?</a:t>
            </a:r>
          </a:p>
        </p:txBody>
      </p:sp>
      <p:pic>
        <p:nvPicPr>
          <p:cNvPr id="30725" name="Picture 5" descr="CR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730875"/>
            <a:ext cx="11430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rtc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gure 4-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457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Affirming Identity, Language and Culture</a:t>
            </a: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5740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What are other celebrations that help people state their identity and culture in a globalizing world?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343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can people do to respond to the globalizing forces that affect who they are… their identity?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524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top half of page 89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096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Review </a:t>
            </a:r>
            <a:r>
              <a:rPr lang="en-US" b="1" i="1">
                <a:latin typeface="Times New Roman" pitchFamily="18" charset="0"/>
              </a:rPr>
              <a:t>Looking Ahead</a:t>
            </a:r>
            <a:r>
              <a:rPr lang="en-US" b="1">
                <a:latin typeface="Times New Roman" pitchFamily="18" charset="0"/>
              </a:rPr>
              <a:t> on page 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/>
      <p:bldP spid="2054" grpId="0"/>
      <p:bldP spid="2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92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CA" sz="2800" b="1">
                <a:solidFill>
                  <a:srgbClr val="FF3300"/>
                </a:solidFill>
                <a:latin typeface="Times New Roman" pitchFamily="18" charset="0"/>
              </a:rPr>
              <a:t>Should Globalization Shape Identity?</a:t>
            </a:r>
            <a:endParaRPr lang="en-CA" altLang="zh-CN" sz="28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endParaRPr lang="en-CA" altLang="zh-CN" sz="28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Continuing on with Chapter Four, is there anything you can add to your notes for </a:t>
            </a:r>
          </a:p>
          <a:p>
            <a:pPr algn="ctr"/>
            <a:endParaRPr lang="en-CA" altLang="zh-CN" sz="2400" b="1" i="1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1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Continue with your 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Identity Presentation</a:t>
            </a:r>
          </a:p>
          <a:p>
            <a:pPr algn="ctr"/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How do International Organizations Affirm and Promote Languages and Cultures in a Globalizing World?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Read the first two paragraphs on page 104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What are some of the examples of cultural heritage that we have looked at so far: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APTN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Calgary Stampede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Métis National Council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Métis Nation of Alberta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First Nations University of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The International Network for Cultural Diversity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If the word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Tangible</a:t>
            </a:r>
            <a:r>
              <a:rPr lang="en-US" sz="2800" b="1" smtClean="0">
                <a:latin typeface="Times New Roman" pitchFamily="18" charset="0"/>
              </a:rPr>
              <a:t> means…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Something that is </a:t>
            </a:r>
            <a:r>
              <a:rPr lang="en-US" sz="2800" b="1" i="1" smtClean="0">
                <a:latin typeface="Times New Roman" pitchFamily="18" charset="0"/>
              </a:rPr>
              <a:t>solid or permanent</a:t>
            </a: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does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Intangible</a:t>
            </a:r>
            <a:r>
              <a:rPr lang="en-US" sz="2800" b="1" smtClean="0">
                <a:latin typeface="Times New Roman" pitchFamily="18" charset="0"/>
              </a:rPr>
              <a:t> mean?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Something that is </a:t>
            </a:r>
            <a:r>
              <a:rPr lang="en-US" sz="2800" b="1" i="1" smtClean="0">
                <a:latin typeface="Times New Roman" pitchFamily="18" charset="0"/>
              </a:rPr>
              <a:t>imaginary or temporary</a:t>
            </a:r>
          </a:p>
          <a:p>
            <a:pPr algn="ctr" eaLnBrk="1" hangingPunct="1">
              <a:buFontTx/>
              <a:buNone/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the rest of Page 104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657600" y="2971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Examples?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657600" y="4495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Examples?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La Francophonie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page 105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Why would this international organization,                       La Francophonie, want to respond to the needs of its young people?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Why would it be a worry for young French speaking youth in trying to find work in a global workforce where French is not most people’s first language?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Cultural Revitalization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does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cultural</a:t>
            </a:r>
            <a:r>
              <a:rPr lang="en-US" sz="2800" b="1" smtClean="0">
                <a:latin typeface="Times New Roman" pitchFamily="18" charset="0"/>
              </a:rPr>
              <a:t>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revitalization</a:t>
            </a:r>
            <a:r>
              <a:rPr lang="en-US" sz="2800" b="1" smtClean="0">
                <a:latin typeface="Times New Roman" pitchFamily="18" charset="0"/>
              </a:rPr>
              <a:t> mean?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9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Why is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cultural revitalization</a:t>
            </a:r>
            <a:r>
              <a:rPr lang="en-US" sz="2800" b="1" smtClean="0">
                <a:latin typeface="Times New Roman" pitchFamily="18" charset="0"/>
              </a:rPr>
              <a:t> important to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Indigenous peoples</a:t>
            </a:r>
            <a:r>
              <a:rPr lang="en-US" sz="2800" b="1" smtClean="0">
                <a:latin typeface="Times New Roman" pitchFamily="18" charset="0"/>
              </a:rPr>
              <a:t> in Canada?  In other countries?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are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cultural revitalization</a:t>
            </a:r>
            <a:r>
              <a:rPr lang="en-US" sz="2800" b="1" smtClean="0">
                <a:latin typeface="Times New Roman" pitchFamily="18" charset="0"/>
              </a:rPr>
              <a:t> and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human rights</a:t>
            </a:r>
            <a:r>
              <a:rPr lang="en-US" sz="2800" b="1" smtClean="0">
                <a:latin typeface="Times New Roman" pitchFamily="18" charset="0"/>
              </a:rPr>
              <a:t> connected?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Do you think it’s important for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Indigenous peoples</a:t>
            </a:r>
            <a:r>
              <a:rPr lang="en-US" sz="2800" b="1" smtClean="0">
                <a:latin typeface="Times New Roman" pitchFamily="18" charset="0"/>
              </a:rPr>
              <a:t> around the world that all countries agree to </a:t>
            </a:r>
            <a:r>
              <a:rPr lang="en-US" sz="2800" b="1" i="1" smtClean="0">
                <a:latin typeface="Times New Roman" pitchFamily="18" charset="0"/>
              </a:rPr>
              <a:t>affirm</a:t>
            </a:r>
            <a:r>
              <a:rPr lang="en-US" sz="2800" b="1" smtClean="0">
                <a:latin typeface="Times New Roman" pitchFamily="18" charset="0"/>
              </a:rPr>
              <a:t> that they deserve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human rights</a:t>
            </a:r>
            <a:r>
              <a:rPr lang="en-US" sz="2800" b="1" smtClean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</a:rPr>
              <a:t>The Assembly of First Nations and the Declaration on the Rights of Indigenous People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3320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100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page 106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Why do you think that 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Canada</a:t>
            </a:r>
            <a:r>
              <a:rPr lang="en-US" sz="2800" b="1" smtClean="0">
                <a:latin typeface="Times New Roman" pitchFamily="18" charset="0"/>
              </a:rPr>
              <a:t> and the 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United States</a:t>
            </a:r>
            <a:r>
              <a:rPr lang="en-US" sz="2800" b="1" smtClean="0">
                <a:latin typeface="Times New Roman" pitchFamily="18" charset="0"/>
              </a:rPr>
              <a:t> did not want to sign the </a:t>
            </a:r>
          </a:p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2006 Draft Declaration on the Rights of Indigenous People</a:t>
            </a:r>
            <a:r>
              <a:rPr lang="en-US" sz="2800" b="1" smtClean="0">
                <a:latin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92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CA" sz="2800" b="1">
                <a:solidFill>
                  <a:srgbClr val="FF3300"/>
                </a:solidFill>
                <a:latin typeface="Times New Roman" pitchFamily="18" charset="0"/>
              </a:rPr>
              <a:t>Should Globalization Shape Identity?</a:t>
            </a:r>
            <a:endParaRPr lang="en-CA" altLang="zh-CN" sz="28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endParaRPr lang="en-CA" altLang="zh-CN" sz="28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Finishing up Chapter Four, is there anything you can add to your notes for </a:t>
            </a:r>
          </a:p>
          <a:p>
            <a:pPr algn="ctr"/>
            <a:endParaRPr lang="en-CA" altLang="zh-CN" sz="2400" b="1" i="1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1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Complete your 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Identity Presentation</a:t>
            </a:r>
          </a:p>
          <a:p>
            <a:pPr algn="ctr"/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stockphoto_57262_optical_scan_exam_and_penci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Related Issue #1 Exam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1173163"/>
            <a:ext cx="9144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Your exam for Related Issue One is an examination and interpretation of three sources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It will be marked according to the rubric provided to you (Writing Assignment I)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You will have the entire class to complete the exam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The three sources will be used to answer the following questions:</a:t>
            </a: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What ideas do each of the sources presented on the two pages communicate to you about globalization?</a:t>
            </a:r>
            <a:endParaRPr lang="en-US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r>
              <a:rPr lang="en-US" b="1" i="1">
                <a:latin typeface="Times New Roman" pitchFamily="18" charset="0"/>
              </a:rPr>
              <a:t>AND</a:t>
            </a:r>
            <a:endParaRPr lang="en-US"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Considering the sources presented on the two pages, how much should globalization be the foundation of our own identity?</a:t>
            </a:r>
            <a:endParaRPr lang="en-US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How Do People Affirm and Promote Their Language in a Globalizing World?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124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Read the first half of page 90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Complete the </a:t>
            </a:r>
            <a:r>
              <a:rPr lang="en-US" sz="2800" b="1" i="1" smtClean="0">
                <a:solidFill>
                  <a:schemeClr val="tx2"/>
                </a:solidFill>
                <a:latin typeface="Times New Roman" pitchFamily="18" charset="0"/>
              </a:rPr>
              <a:t>Activity</a:t>
            </a: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 by listing as many activities and language interactions as you can think of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Respond to the questions in the final paragraph of this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stockphoto_57262_optical_scan_exam_and_penci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The Question: Specifics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686800" cy="533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What ideas do each of the sources presented on the two pages communicate to you about globalization?</a:t>
            </a:r>
            <a:endParaRPr lang="en-US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r>
              <a:rPr lang="en-US" b="1" i="1">
                <a:latin typeface="Times New Roman" pitchFamily="18" charset="0"/>
              </a:rPr>
              <a:t>AND</a:t>
            </a:r>
            <a:endParaRPr lang="en-US"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Considering the sources presented on the two pages, how much should globalization be the foundation of our own identity?</a:t>
            </a:r>
            <a:endParaRPr lang="en-US">
              <a:solidFill>
                <a:srgbClr val="FF3300"/>
              </a:solidFill>
              <a:latin typeface="Times New Roman" pitchFamily="18" charset="0"/>
            </a:endParaRPr>
          </a:p>
          <a:p>
            <a:endParaRPr lang="en-US" sz="2000" b="1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Write a response in which you </a:t>
            </a:r>
            <a:r>
              <a:rPr lang="en-US" b="1">
                <a:latin typeface="Times New Roman" pitchFamily="18" charset="0"/>
              </a:rPr>
              <a:t>must</a:t>
            </a:r>
            <a:endParaRPr lang="en-US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*interpret each </a:t>
            </a:r>
            <a:r>
              <a:rPr lang="en-US">
                <a:latin typeface="Times New Roman" pitchFamily="18" charset="0"/>
              </a:rPr>
              <a:t>source to </a:t>
            </a:r>
            <a:r>
              <a:rPr lang="en-US" b="1">
                <a:latin typeface="Times New Roman" pitchFamily="18" charset="0"/>
              </a:rPr>
              <a:t>identify</a:t>
            </a:r>
            <a:r>
              <a:rPr lang="en-US">
                <a:latin typeface="Times New Roman" pitchFamily="18" charset="0"/>
              </a:rPr>
              <a:t> what the source tells you about globalization</a:t>
            </a:r>
          </a:p>
          <a:p>
            <a:r>
              <a:rPr lang="en-US" b="1">
                <a:latin typeface="Times New Roman" pitchFamily="18" charset="0"/>
              </a:rPr>
              <a:t>*explain </a:t>
            </a:r>
            <a:r>
              <a:rPr lang="en-US">
                <a:latin typeface="Times New Roman" pitchFamily="18" charset="0"/>
              </a:rPr>
              <a:t>your position on how much globalization should be the foundation of our identity</a:t>
            </a:r>
          </a:p>
          <a:p>
            <a:r>
              <a:rPr lang="en-US" b="1">
                <a:latin typeface="Times New Roman" pitchFamily="18" charset="0"/>
              </a:rPr>
              <a:t>*support</a:t>
            </a:r>
            <a:r>
              <a:rPr lang="en-US">
                <a:latin typeface="Times New Roman" pitchFamily="18" charset="0"/>
              </a:rPr>
              <a:t> your interpretations and position by referring to the sources and your understanding of social studies</a:t>
            </a:r>
          </a:p>
          <a:p>
            <a:endParaRPr lang="en-US" b="1">
              <a:latin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</a:rPr>
              <a:t>Reminders for Writing</a:t>
            </a:r>
            <a:endParaRPr lang="en-US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&gt;Remember </a:t>
            </a:r>
            <a:r>
              <a:rPr lang="en-US">
                <a:latin typeface="Times New Roman" pitchFamily="18" charset="0"/>
              </a:rPr>
              <a:t>that you must answer both questions.</a:t>
            </a:r>
          </a:p>
          <a:p>
            <a:r>
              <a:rPr lang="en-US">
                <a:latin typeface="Times New Roman" pitchFamily="18" charset="0"/>
              </a:rPr>
              <a:t>&gt;</a:t>
            </a:r>
            <a:r>
              <a:rPr lang="en-US" b="1">
                <a:latin typeface="Times New Roman" pitchFamily="18" charset="0"/>
              </a:rPr>
              <a:t>Plan </a:t>
            </a:r>
            <a:r>
              <a:rPr lang="en-US">
                <a:latin typeface="Times New Roman" pitchFamily="18" charset="0"/>
              </a:rPr>
              <a:t>your response</a:t>
            </a:r>
          </a:p>
          <a:p>
            <a:r>
              <a:rPr lang="en-US" b="1">
                <a:latin typeface="Times New Roman" pitchFamily="18" charset="0"/>
              </a:rPr>
              <a:t>&gt;Organize </a:t>
            </a:r>
            <a:r>
              <a:rPr lang="en-US">
                <a:latin typeface="Times New Roman" pitchFamily="18" charset="0"/>
              </a:rPr>
              <a:t>your response to effectively address the assignment</a:t>
            </a:r>
          </a:p>
          <a:p>
            <a:r>
              <a:rPr lang="en-US" b="1">
                <a:latin typeface="Times New Roman" pitchFamily="18" charset="0"/>
              </a:rPr>
              <a:t>&gt;Refer </a:t>
            </a:r>
            <a:r>
              <a:rPr lang="en-US">
                <a:latin typeface="Times New Roman" pitchFamily="18" charset="0"/>
              </a:rPr>
              <a:t>to the sources as you write your response.</a:t>
            </a:r>
          </a:p>
          <a:p>
            <a:r>
              <a:rPr lang="en-US" b="1">
                <a:latin typeface="Times New Roman" pitchFamily="18" charset="0"/>
              </a:rPr>
              <a:t>&gt;Correct</a:t>
            </a:r>
            <a:r>
              <a:rPr lang="en-US">
                <a:latin typeface="Times New Roman" pitchFamily="18" charset="0"/>
              </a:rPr>
              <a:t> errors that you find in your writing.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igure 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Teaching…Inuit Style!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What is happening in this photograph?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How are the children being taught?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Why is the teacher using this method?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Why is it important that she is speaking Inuktitut?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What parts of Inuit identity and culture does this photo show?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How is this teacher promoting the language and culture of her people?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Differing Views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300" b="1" smtClean="0">
                <a:solidFill>
                  <a:schemeClr val="tx2"/>
                </a:solidFill>
                <a:latin typeface="Times New Roman" pitchFamily="18" charset="0"/>
              </a:rPr>
              <a:t>Read the rest of page 90, including the two ‘Voices’ on pages 90 and 91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3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Does this information help you with Figure 4-3?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What does it mean to be educated in your own language?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How would you react if you were told that from now on, all classes would no longer be taught in English?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How could a change like this affect students’ individual and collective identities?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Endangered Languages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300" b="1" smtClean="0">
                <a:solidFill>
                  <a:schemeClr val="tx2"/>
                </a:solidFill>
                <a:latin typeface="Times New Roman" pitchFamily="18" charset="0"/>
              </a:rPr>
              <a:t>Read </a:t>
            </a:r>
            <a:r>
              <a:rPr lang="en-US" sz="2300" b="1" i="1" smtClean="0">
                <a:solidFill>
                  <a:schemeClr val="tx2"/>
                </a:solidFill>
                <a:latin typeface="Times New Roman" pitchFamily="18" charset="0"/>
              </a:rPr>
              <a:t>Endangered Languages</a:t>
            </a:r>
            <a:r>
              <a:rPr lang="en-US" sz="2300" b="1" smtClean="0">
                <a:solidFill>
                  <a:schemeClr val="tx2"/>
                </a:solidFill>
                <a:latin typeface="Times New Roman" pitchFamily="18" charset="0"/>
              </a:rPr>
              <a:t> and </a:t>
            </a:r>
            <a:r>
              <a:rPr lang="en-US" sz="2300" b="1" i="1" smtClean="0">
                <a:solidFill>
                  <a:schemeClr val="tx2"/>
                </a:solidFill>
                <a:latin typeface="Times New Roman" pitchFamily="18" charset="0"/>
              </a:rPr>
              <a:t>Why Languages Disappear</a:t>
            </a:r>
            <a:r>
              <a:rPr lang="en-US" sz="2300" b="1" smtClean="0">
                <a:solidFill>
                  <a:schemeClr val="tx2"/>
                </a:solidFill>
                <a:latin typeface="Times New Roman" pitchFamily="18" charset="0"/>
              </a:rPr>
              <a:t> on page 91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3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smtClean="0">
                <a:solidFill>
                  <a:schemeClr val="accent2"/>
                </a:solidFill>
                <a:latin typeface="Times New Roman" pitchFamily="18" charset="0"/>
              </a:rPr>
              <a:t>FYI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200" b="1" smtClean="0">
                <a:solidFill>
                  <a:schemeClr val="tx2"/>
                </a:solidFill>
                <a:latin typeface="Times New Roman" pitchFamily="18" charset="0"/>
              </a:rPr>
              <a:t>The Caucasus region has been an historical battleground for centuries…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How might this effect the loss of ‘Ubykh’?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English has been dominant in government, business and education in British Columbia…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How might this have contributed to the endangerment of Nuuc’aar’u?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Therefore, what challenges do people face in promoting their language in the face of the many forces of globalization?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Geographic Factors?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Could the geographic location of Vancouver Island and the Caucasus contributed to the endangerment of these languages?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What physical characteristics may have contributed to in placing these languages at risk?</a:t>
            </a:r>
          </a:p>
        </p:txBody>
      </p:sp>
      <p:pic>
        <p:nvPicPr>
          <p:cNvPr id="7172" name="Picture 4" descr="Figure 4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772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Dominating With English…?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038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Read page 92 and…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Think about the chapter question (below) and how it relates to the possible decline of your language – English!…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What can people do to respond to the globalizing forces that affect who they are… their identity?</a:t>
            </a:r>
            <a:endParaRPr lang="en-US" sz="28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92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CA" sz="2800" b="1">
                <a:solidFill>
                  <a:srgbClr val="FF3300"/>
                </a:solidFill>
                <a:latin typeface="Times New Roman" pitchFamily="18" charset="0"/>
              </a:rPr>
              <a:t>Should Globalization Shape Identity?</a:t>
            </a:r>
            <a:endParaRPr lang="en-CA" altLang="zh-CN" sz="28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endParaRPr lang="en-CA" altLang="zh-CN" sz="28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Starting Chapter Four, is there anything you can add to your notes for </a:t>
            </a:r>
          </a:p>
          <a:p>
            <a:pPr algn="ctr"/>
            <a:endParaRPr lang="en-CA" altLang="zh-CN" sz="2400" b="1" i="1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1663</Words>
  <Application>Microsoft Office PowerPoint</Application>
  <PresentationFormat>On-screen Show (4:3)</PresentationFormat>
  <Paragraphs>254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SimSun</vt:lpstr>
      <vt:lpstr>Default Design</vt:lpstr>
      <vt:lpstr>Presentations</vt:lpstr>
      <vt:lpstr>Affirming Identity, Language and Culture</vt:lpstr>
      <vt:lpstr>How Do People Affirm and Promote Their Language in a Globalizing World?</vt:lpstr>
      <vt:lpstr>Teaching…Inuit Style!</vt:lpstr>
      <vt:lpstr>Differing Views</vt:lpstr>
      <vt:lpstr>Endangered Languages</vt:lpstr>
      <vt:lpstr>Geographic Factors?</vt:lpstr>
      <vt:lpstr>Dominating With English…?</vt:lpstr>
      <vt:lpstr>Slide 9</vt:lpstr>
      <vt:lpstr>Slide 10</vt:lpstr>
      <vt:lpstr>How Do People Strengthen and Promote Their Culture in a Globalizing World?</vt:lpstr>
      <vt:lpstr>“This building…was conceived of and designed specifically to give a voice and a recognizable symbol to the First Nations University, as well as all native peoples of Saskatchewan.  It is a source of pride – bricks and mortar signifying the realization of their endeavors and achievements.”</vt:lpstr>
      <vt:lpstr>Slide 13</vt:lpstr>
      <vt:lpstr>How Do Governments Affirm and Promote Languages and Cultures in a Globalizing World?</vt:lpstr>
      <vt:lpstr>Read the Introduction on Page 101</vt:lpstr>
      <vt:lpstr>A Few Official Languages…</vt:lpstr>
      <vt:lpstr>Government Roles in Promoting Language and Culture</vt:lpstr>
      <vt:lpstr>And the winner is….</vt:lpstr>
      <vt:lpstr>Controlling Content</vt:lpstr>
      <vt:lpstr>Slide 20</vt:lpstr>
      <vt:lpstr>Slide 21</vt:lpstr>
      <vt:lpstr>How do International Organizations Affirm and Promote Languages and Cultures in a Globalizing World?</vt:lpstr>
      <vt:lpstr>The International Network for Cultural Diversity</vt:lpstr>
      <vt:lpstr>La Francophonie</vt:lpstr>
      <vt:lpstr>Cultural Revitalization</vt:lpstr>
      <vt:lpstr>The Assembly of First Nations and the Declaration on the Rights of Indigenous People</vt:lpstr>
      <vt:lpstr>Slide 27</vt:lpstr>
      <vt:lpstr>Slide 28</vt:lpstr>
      <vt:lpstr>Slide 29</vt:lpstr>
      <vt:lpstr>Slide 30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Affirming Identity, Language and Culture</dc:title>
  <dc:creator>fhs-student</dc:creator>
  <cp:lastModifiedBy>brendan edwards</cp:lastModifiedBy>
  <cp:revision>29</cp:revision>
  <dcterms:created xsi:type="dcterms:W3CDTF">2007-10-05T23:33:09Z</dcterms:created>
  <dcterms:modified xsi:type="dcterms:W3CDTF">2010-09-21T00:21:27Z</dcterms:modified>
</cp:coreProperties>
</file>