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57" r:id="rId3"/>
    <p:sldId id="271" r:id="rId4"/>
    <p:sldId id="269" r:id="rId5"/>
    <p:sldId id="295" r:id="rId6"/>
    <p:sldId id="270" r:id="rId7"/>
    <p:sldId id="258" r:id="rId8"/>
    <p:sldId id="259" r:id="rId9"/>
    <p:sldId id="260" r:id="rId10"/>
    <p:sldId id="264" r:id="rId11"/>
    <p:sldId id="262" r:id="rId12"/>
    <p:sldId id="263" r:id="rId13"/>
    <p:sldId id="265" r:id="rId14"/>
    <p:sldId id="267" r:id="rId15"/>
    <p:sldId id="266" r:id="rId16"/>
    <p:sldId id="268" r:id="rId17"/>
    <p:sldId id="291" r:id="rId18"/>
    <p:sldId id="288" r:id="rId19"/>
    <p:sldId id="293" r:id="rId20"/>
    <p:sldId id="289" r:id="rId21"/>
    <p:sldId id="290" r:id="rId22"/>
    <p:sldId id="272" r:id="rId23"/>
    <p:sldId id="273" r:id="rId24"/>
    <p:sldId id="274" r:id="rId25"/>
    <p:sldId id="275" r:id="rId26"/>
    <p:sldId id="276" r:id="rId27"/>
    <p:sldId id="277" r:id="rId28"/>
    <p:sldId id="278" r:id="rId29"/>
    <p:sldId id="279" r:id="rId30"/>
    <p:sldId id="280" r:id="rId31"/>
    <p:sldId id="281" r:id="rId32"/>
    <p:sldId id="282" r:id="rId33"/>
    <p:sldId id="284" r:id="rId34"/>
    <p:sldId id="285" r:id="rId35"/>
    <p:sldId id="286" r:id="rId36"/>
    <p:sldId id="287" r:id="rId37"/>
    <p:sldId id="292"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2" autoAdjust="0"/>
    <p:restoredTop sz="96980" autoAdjust="0"/>
  </p:normalViewPr>
  <p:slideViewPr>
    <p:cSldViewPr>
      <p:cViewPr varScale="1">
        <p:scale>
          <a:sx n="63" d="100"/>
          <a:sy n="63" d="100"/>
        </p:scale>
        <p:origin x="-108"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1E8F3B9-0857-4C97-849A-4396CBF334E5}" type="datetimeFigureOut">
              <a:rPr lang="en-US" smtClean="0"/>
              <a:pPr/>
              <a:t>9/24/2012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4A5A480-0B2B-4F17-BC3E-504D834147C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730990-818E-4291-8B36-B7C432215EB3}"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A20EF-11B3-4FAE-9731-1CFDC51D23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30990-818E-4291-8B36-B7C432215EB3}"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A20EF-11B3-4FAE-9731-1CFDC51D23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30990-818E-4291-8B36-B7C432215EB3}"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A20EF-11B3-4FAE-9731-1CFDC51D23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30990-818E-4291-8B36-B7C432215EB3}"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A20EF-11B3-4FAE-9731-1CFDC51D23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730990-818E-4291-8B36-B7C432215EB3}"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A20EF-11B3-4FAE-9731-1CFDC51D23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730990-818E-4291-8B36-B7C432215EB3}"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A20EF-11B3-4FAE-9731-1CFDC51D23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730990-818E-4291-8B36-B7C432215EB3}" type="datetimeFigureOut">
              <a:rPr lang="en-US" smtClean="0"/>
              <a:pPr/>
              <a:t>9/24/2012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A20EF-11B3-4FAE-9731-1CFDC51D23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730990-818E-4291-8B36-B7C432215EB3}" type="datetimeFigureOut">
              <a:rPr lang="en-US" smtClean="0"/>
              <a:pPr/>
              <a:t>9/24/2012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A20EF-11B3-4FAE-9731-1CFDC51D23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30990-818E-4291-8B36-B7C432215EB3}" type="datetimeFigureOut">
              <a:rPr lang="en-US" smtClean="0"/>
              <a:pPr/>
              <a:t>9/24/2012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A20EF-11B3-4FAE-9731-1CFDC51D23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30990-818E-4291-8B36-B7C432215EB3}"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A20EF-11B3-4FAE-9731-1CFDC51D23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30990-818E-4291-8B36-B7C432215EB3}"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A20EF-11B3-4FAE-9731-1CFDC51D23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30990-818E-4291-8B36-B7C432215EB3}" type="datetimeFigureOut">
              <a:rPr lang="en-US" smtClean="0"/>
              <a:pPr/>
              <a:t>9/24/2012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A20EF-11B3-4FAE-9731-1CFDC51D23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video" Target="file:///\\fhs-ms\MSDATA\Staff\Brendan%20Edwards\Social\Social%2030-1\Related%20Issue%20%231\USA%20using%20Patriot%20Act_WMV%20V9.wmv" TargetMode="External"/><Relationship Id="rId1" Type="http://schemas.openxmlformats.org/officeDocument/2006/relationships/video" Target="file:///\\fhs-ms\MSDATA\Staff\Brendan%20Edwards\Social\Social%2030-1\Related%20Issue%20%231\Pierre%20Trudeau%20-%20Just%20Watch%20me_WMV%20V9.wmv" TargetMode="External"/><Relationship Id="rId6" Type="http://schemas.openxmlformats.org/officeDocument/2006/relationships/hyperlink" Target="http://www.youtube.com/watch?v=gFVQ0HZz2mc" TargetMode="External"/><Relationship Id="rId5" Type="http://schemas.openxmlformats.org/officeDocument/2006/relationships/hyperlink" Target="http://www.youtube.com/watch?v=-7_a2wa2dd4&amp;feature=fvw" TargetMode="Externa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www.learnalberta.ca/content/sspes/index.html?launch=true"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theadvocates.org/quiz" TargetMode="External"/><Relationship Id="rId4" Type="http://schemas.openxmlformats.org/officeDocument/2006/relationships/hyperlink" Target="http://www.politicalcompas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le.ac.uk/ulmc/imagesmch/conferences/ecsher.jpg"/>
          <p:cNvPicPr>
            <a:picLocks noChangeAspect="1" noChangeArrowheads="1"/>
          </p:cNvPicPr>
          <p:nvPr/>
        </p:nvPicPr>
        <p:blipFill>
          <a:blip r:embed="rId2" cstate="screen">
            <a:lum bright="70000" contrast="-70000"/>
          </a:blip>
          <a:srcRect/>
          <a:stretch>
            <a:fillRect/>
          </a:stretch>
        </p:blipFill>
        <p:spPr bwMode="auto">
          <a:xfrm>
            <a:off x="0" y="-103762"/>
            <a:ext cx="9144000" cy="6926094"/>
          </a:xfrm>
          <a:prstGeom prst="rect">
            <a:avLst/>
          </a:prstGeom>
          <a:noFill/>
        </p:spPr>
      </p:pic>
      <p:sp>
        <p:nvSpPr>
          <p:cNvPr id="4" name="TextBox 3"/>
          <p:cNvSpPr txBox="1"/>
          <p:nvPr/>
        </p:nvSpPr>
        <p:spPr>
          <a:xfrm>
            <a:off x="0" y="-76200"/>
            <a:ext cx="9144000" cy="954107"/>
          </a:xfrm>
          <a:prstGeom prst="rect">
            <a:avLst/>
          </a:prstGeom>
          <a:noFill/>
        </p:spPr>
        <p:txBody>
          <a:bodyPr wrap="square" rtlCol="0">
            <a:spAutoFit/>
          </a:bodyPr>
          <a:lstStyle/>
          <a:p>
            <a:pPr algn="ctr"/>
            <a:r>
              <a:rPr lang="en-US" sz="4000" b="1" dirty="0" smtClean="0">
                <a:solidFill>
                  <a:srgbClr val="002060"/>
                </a:solidFill>
                <a:latin typeface="Times New Roman" pitchFamily="18" charset="0"/>
                <a:cs typeface="Times New Roman" pitchFamily="18" charset="0"/>
              </a:rPr>
              <a:t>Thinking About Identity and Ideologies</a:t>
            </a:r>
          </a:p>
          <a:p>
            <a:pPr algn="ctr"/>
            <a:r>
              <a:rPr lang="en-US" sz="1600" b="1" dirty="0" smtClean="0">
                <a:solidFill>
                  <a:srgbClr val="002060"/>
                </a:solidFill>
                <a:latin typeface="Times New Roman" pitchFamily="18" charset="0"/>
                <a:cs typeface="Times New Roman" pitchFamily="18" charset="0"/>
              </a:rPr>
              <a:t>Chapter One</a:t>
            </a:r>
            <a:endParaRPr lang="en-US" sz="1600" b="1" dirty="0">
              <a:solidFill>
                <a:srgbClr val="002060"/>
              </a:solidFill>
              <a:latin typeface="Times New Roman" pitchFamily="18" charset="0"/>
              <a:cs typeface="Times New Roman" pitchFamily="18" charset="0"/>
            </a:endParaRPr>
          </a:p>
        </p:txBody>
      </p:sp>
      <p:sp>
        <p:nvSpPr>
          <p:cNvPr id="6" name="TextBox 5"/>
          <p:cNvSpPr txBox="1"/>
          <p:nvPr/>
        </p:nvSpPr>
        <p:spPr>
          <a:xfrm>
            <a:off x="2209800" y="2286000"/>
            <a:ext cx="4648200" cy="369332"/>
          </a:xfrm>
          <a:prstGeom prst="rect">
            <a:avLst/>
          </a:prstGeom>
          <a:noFill/>
        </p:spPr>
        <p:txBody>
          <a:bodyPr wrap="square" rtlCol="0">
            <a:spAutoFit/>
          </a:bodyPr>
          <a:lstStyle/>
          <a:p>
            <a:endParaRPr lang="en-US" dirty="0"/>
          </a:p>
        </p:txBody>
      </p:sp>
      <p:pic>
        <p:nvPicPr>
          <p:cNvPr id="11268" name="Picture 4" descr="http://www.realchangefor36.com/issues/img/donald-trump.jpg"/>
          <p:cNvPicPr>
            <a:picLocks noChangeAspect="1" noChangeArrowheads="1"/>
          </p:cNvPicPr>
          <p:nvPr/>
        </p:nvPicPr>
        <p:blipFill>
          <a:blip r:embed="rId3" cstate="screen"/>
          <a:srcRect/>
          <a:stretch>
            <a:fillRect/>
          </a:stretch>
        </p:blipFill>
        <p:spPr bwMode="auto">
          <a:xfrm>
            <a:off x="609600" y="1295400"/>
            <a:ext cx="2494732" cy="3429000"/>
          </a:xfrm>
          <a:prstGeom prst="rect">
            <a:avLst/>
          </a:prstGeom>
          <a:noFill/>
        </p:spPr>
      </p:pic>
      <p:pic>
        <p:nvPicPr>
          <p:cNvPr id="11270" name="Picture 6" descr="http://intellectualfaith.files.wordpress.com/2009/04/mother-teresa-with-her-people.jpg"/>
          <p:cNvPicPr>
            <a:picLocks noChangeAspect="1" noChangeArrowheads="1"/>
          </p:cNvPicPr>
          <p:nvPr/>
        </p:nvPicPr>
        <p:blipFill>
          <a:blip r:embed="rId4" cstate="screen"/>
          <a:srcRect/>
          <a:stretch>
            <a:fillRect/>
          </a:stretch>
        </p:blipFill>
        <p:spPr bwMode="auto">
          <a:xfrm>
            <a:off x="5181600" y="2133600"/>
            <a:ext cx="3810000" cy="2857500"/>
          </a:xfrm>
          <a:prstGeom prst="rect">
            <a:avLst/>
          </a:prstGeom>
          <a:noFill/>
        </p:spPr>
      </p:pic>
      <p:sp>
        <p:nvSpPr>
          <p:cNvPr id="9" name="TextBox 8"/>
          <p:cNvSpPr txBox="1"/>
          <p:nvPr/>
        </p:nvSpPr>
        <p:spPr>
          <a:xfrm>
            <a:off x="0" y="4724400"/>
            <a:ext cx="381000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What ideology does Donald Trump appear to embrace and how might it have contributed to his identity?</a:t>
            </a:r>
            <a:endParaRPr lang="en-US" b="1" dirty="0">
              <a:latin typeface="Times New Roman" pitchFamily="18" charset="0"/>
              <a:cs typeface="Times New Roman" pitchFamily="18" charset="0"/>
            </a:endParaRPr>
          </a:p>
        </p:txBody>
      </p:sp>
      <p:sp>
        <p:nvSpPr>
          <p:cNvPr id="10" name="TextBox 9"/>
          <p:cNvSpPr txBox="1"/>
          <p:nvPr/>
        </p:nvSpPr>
        <p:spPr>
          <a:xfrm>
            <a:off x="5181600" y="5029200"/>
            <a:ext cx="381000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What ideology did Mother Teresa appear to embrace and how might it have contributed to her identity?</a:t>
            </a:r>
            <a:endParaRPr lang="en-US" b="1" dirty="0">
              <a:latin typeface="Times New Roman" pitchFamily="18" charset="0"/>
              <a:cs typeface="Times New Roman" pitchFamily="18" charset="0"/>
            </a:endParaRPr>
          </a:p>
        </p:txBody>
      </p:sp>
      <p:sp>
        <p:nvSpPr>
          <p:cNvPr id="11" name="TextBox 10"/>
          <p:cNvSpPr txBox="1"/>
          <p:nvPr/>
        </p:nvSpPr>
        <p:spPr>
          <a:xfrm>
            <a:off x="0" y="5906869"/>
            <a:ext cx="3810000" cy="369332"/>
          </a:xfrm>
          <a:prstGeom prst="rect">
            <a:avLst/>
          </a:prstGeom>
          <a:noFill/>
        </p:spPr>
        <p:txBody>
          <a:bodyPr wrap="square" rtlCol="0">
            <a:spAutoFit/>
          </a:bodyPr>
          <a:lstStyle/>
          <a:p>
            <a:pPr algn="ctr"/>
            <a:r>
              <a:rPr lang="en-US" b="1" i="1" dirty="0" smtClean="0">
                <a:solidFill>
                  <a:srgbClr val="002060"/>
                </a:solidFill>
                <a:latin typeface="Times New Roman" pitchFamily="18" charset="0"/>
                <a:cs typeface="Times New Roman" pitchFamily="18" charset="0"/>
              </a:rPr>
              <a:t>Capitalism?  Materialism?  </a:t>
            </a:r>
            <a:endParaRPr lang="en-US" b="1" i="1" dirty="0">
              <a:solidFill>
                <a:srgbClr val="002060"/>
              </a:solidFill>
              <a:latin typeface="Times New Roman" pitchFamily="18" charset="0"/>
              <a:cs typeface="Times New Roman" pitchFamily="18" charset="0"/>
            </a:endParaRPr>
          </a:p>
        </p:txBody>
      </p:sp>
      <p:sp>
        <p:nvSpPr>
          <p:cNvPr id="12" name="TextBox 11"/>
          <p:cNvSpPr txBox="1"/>
          <p:nvPr/>
        </p:nvSpPr>
        <p:spPr>
          <a:xfrm>
            <a:off x="5181600" y="6183868"/>
            <a:ext cx="3810000" cy="369332"/>
          </a:xfrm>
          <a:prstGeom prst="rect">
            <a:avLst/>
          </a:prstGeom>
          <a:noFill/>
        </p:spPr>
        <p:txBody>
          <a:bodyPr wrap="square" rtlCol="0">
            <a:spAutoFit/>
          </a:bodyPr>
          <a:lstStyle/>
          <a:p>
            <a:pPr algn="ctr"/>
            <a:r>
              <a:rPr lang="en-US" b="1" i="1" dirty="0" smtClean="0">
                <a:solidFill>
                  <a:srgbClr val="002060"/>
                </a:solidFill>
                <a:latin typeface="Times New Roman" pitchFamily="18" charset="0"/>
                <a:cs typeface="Times New Roman" pitchFamily="18" charset="0"/>
              </a:rPr>
              <a:t>Religious Devotion?  Selflessness?</a:t>
            </a:r>
            <a:endParaRPr lang="en-US" b="1" i="1" dirty="0">
              <a:solidFill>
                <a:srgbClr val="002060"/>
              </a:solidFill>
              <a:latin typeface="Times New Roman" pitchFamily="18" charset="0"/>
              <a:cs typeface="Times New Roman" pitchFamily="18" charset="0"/>
            </a:endParaRPr>
          </a:p>
        </p:txBody>
      </p:sp>
      <p:sp>
        <p:nvSpPr>
          <p:cNvPr id="13" name="TextBox 12"/>
          <p:cNvSpPr txBox="1"/>
          <p:nvPr/>
        </p:nvSpPr>
        <p:spPr>
          <a:xfrm>
            <a:off x="5105400" y="1066800"/>
            <a:ext cx="3962400" cy="1046440"/>
          </a:xfrm>
          <a:prstGeom prst="rect">
            <a:avLst/>
          </a:prstGeom>
          <a:noFill/>
        </p:spPr>
        <p:txBody>
          <a:bodyPr wrap="square" rtlCol="0">
            <a:spAutoFit/>
          </a:bodyPr>
          <a:lstStyle/>
          <a:p>
            <a:pPr algn="ctr"/>
            <a:r>
              <a:rPr lang="en-US" b="1" dirty="0" smtClean="0">
                <a:solidFill>
                  <a:schemeClr val="accent5">
                    <a:lumMod val="50000"/>
                  </a:schemeClr>
                </a:solidFill>
                <a:latin typeface="Times New Roman" pitchFamily="18" charset="0"/>
                <a:cs typeface="Times New Roman" pitchFamily="18" charset="0"/>
              </a:rPr>
              <a:t>Read pages 20-21</a:t>
            </a:r>
          </a:p>
          <a:p>
            <a:pPr algn="ctr"/>
            <a:endParaRPr lang="en-US" sz="800" b="1" dirty="0">
              <a:solidFill>
                <a:schemeClr val="accent5">
                  <a:lumMod val="50000"/>
                </a:schemeClr>
              </a:solidFill>
              <a:latin typeface="Times New Roman" pitchFamily="18" charset="0"/>
              <a:cs typeface="Times New Roman" pitchFamily="18" charset="0"/>
            </a:endParaRPr>
          </a:p>
          <a:p>
            <a:pPr algn="ctr"/>
            <a:r>
              <a:rPr lang="en-US" b="1" dirty="0" smtClean="0">
                <a:solidFill>
                  <a:schemeClr val="accent5">
                    <a:lumMod val="50000"/>
                  </a:schemeClr>
                </a:solidFill>
                <a:latin typeface="Times New Roman" pitchFamily="18" charset="0"/>
                <a:cs typeface="Times New Roman" pitchFamily="18" charset="0"/>
              </a:rPr>
              <a:t>Complete the questions on page 20 when finished</a:t>
            </a:r>
            <a:endParaRPr lang="en-US" b="1"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to="" calcmode="lin" valueType="num">
                                      <p:cBhvr>
                                        <p:cTn id="18" dur="1" fill="hold"/>
                                        <p:tgtEl>
                                          <p:spTgt spid="11"/>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anim to="" calcmode="lin" valueType="num">
                                      <p:cBhvr>
                                        <p:cTn id="23" dur="1" fill="hold"/>
                                        <p:tgtEl>
                                          <p:spTgt spid="11270"/>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to="" calcmode="lin" valueType="num">
                                      <p:cBhvr>
                                        <p:cTn id="26" dur="1" fill="hold"/>
                                        <p:tgtEl>
                                          <p:spTgt spid="10"/>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to="" calcmode="lin" valueType="num">
                                      <p:cBhvr>
                                        <p:cTn id="31" dur="1" fill="hold"/>
                                        <p:tgtEl>
                                          <p:spTgt spid="12"/>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to="" calcmode="lin" valueType="num">
                                      <p:cBhvr>
                                        <p:cTn id="36"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5" name="TextBox 4"/>
          <p:cNvSpPr txBox="1"/>
          <p:nvPr/>
        </p:nvSpPr>
        <p:spPr>
          <a:xfrm>
            <a:off x="0" y="76200"/>
            <a:ext cx="9144000" cy="877163"/>
          </a:xfrm>
          <a:prstGeom prst="rect">
            <a:avLst/>
          </a:prstGeom>
          <a:noFill/>
        </p:spPr>
        <p:txBody>
          <a:bodyPr wrap="square" rtlCol="0">
            <a:spAutoFit/>
          </a:bodyPr>
          <a:lstStyle/>
          <a:p>
            <a:pPr algn="ctr"/>
            <a:r>
              <a:rPr lang="en-US" sz="3500" b="1" dirty="0" smtClean="0">
                <a:solidFill>
                  <a:srgbClr val="002060"/>
                </a:solidFill>
                <a:latin typeface="Times New Roman" pitchFamily="18" charset="0"/>
                <a:cs typeface="Times New Roman" pitchFamily="18" charset="0"/>
              </a:rPr>
              <a:t>Understanding Individualism and Collectivism</a:t>
            </a:r>
          </a:p>
          <a:p>
            <a:pPr algn="ctr"/>
            <a:r>
              <a:rPr lang="en-US" sz="1600" b="1" dirty="0" smtClean="0">
                <a:solidFill>
                  <a:srgbClr val="002060"/>
                </a:solidFill>
                <a:latin typeface="Times New Roman" pitchFamily="18" charset="0"/>
                <a:cs typeface="Times New Roman" pitchFamily="18" charset="0"/>
              </a:rPr>
              <a:t>(Pgs 64-70)</a:t>
            </a:r>
            <a:endParaRPr lang="en-US" sz="1600" b="1" dirty="0">
              <a:solidFill>
                <a:srgbClr val="002060"/>
              </a:solidFill>
              <a:latin typeface="Times New Roman" pitchFamily="18" charset="0"/>
              <a:cs typeface="Times New Roman" pitchFamily="18" charset="0"/>
            </a:endParaRPr>
          </a:p>
        </p:txBody>
      </p:sp>
      <p:sp>
        <p:nvSpPr>
          <p:cNvPr id="7" name="TextBox 6"/>
          <p:cNvSpPr txBox="1"/>
          <p:nvPr/>
        </p:nvSpPr>
        <p:spPr>
          <a:xfrm>
            <a:off x="0" y="1447800"/>
            <a:ext cx="9144000" cy="5016758"/>
          </a:xfrm>
          <a:prstGeom prst="rect">
            <a:avLst/>
          </a:prstGeom>
          <a:noFill/>
        </p:spPr>
        <p:txBody>
          <a:bodyPr wrap="square" rtlCol="0">
            <a:spAutoFit/>
          </a:bodyPr>
          <a:lstStyle/>
          <a:p>
            <a:pPr algn="ctr"/>
            <a:r>
              <a:rPr lang="en-US" sz="2400" b="1" dirty="0" smtClean="0">
                <a:solidFill>
                  <a:srgbClr val="002060"/>
                </a:solidFill>
                <a:latin typeface="Times New Roman" pitchFamily="18" charset="0"/>
                <a:cs typeface="Times New Roman" pitchFamily="18" charset="0"/>
              </a:rPr>
              <a:t>Historical Individualism and Collectivism Timeline</a:t>
            </a:r>
          </a:p>
          <a:p>
            <a:pPr algn="ctr"/>
            <a:endParaRPr lang="en-US" sz="2400" b="1" dirty="0" smtClean="0">
              <a:latin typeface="Times New Roman" pitchFamily="18" charset="0"/>
              <a:cs typeface="Times New Roman" pitchFamily="18" charset="0"/>
            </a:endParaRPr>
          </a:p>
          <a:p>
            <a:pPr algn="ctr"/>
            <a:r>
              <a:rPr lang="en-US" sz="2200" b="1" dirty="0" smtClean="0">
                <a:latin typeface="Times New Roman" pitchFamily="18" charset="0"/>
                <a:cs typeface="Times New Roman" pitchFamily="18" charset="0"/>
              </a:rPr>
              <a:t>After reading pages 64-70, by yourself or in a group no larger than two, create a timeline in which you:</a:t>
            </a:r>
          </a:p>
          <a:p>
            <a:pPr algn="ctr"/>
            <a:endParaRPr lang="en-US" sz="2200" b="1" dirty="0" smtClean="0">
              <a:latin typeface="Times New Roman" pitchFamily="18" charset="0"/>
              <a:cs typeface="Times New Roman" pitchFamily="18" charset="0"/>
            </a:endParaRPr>
          </a:p>
          <a:p>
            <a:pPr algn="ctr"/>
            <a:endParaRPr lang="en-US" sz="2200" b="1" dirty="0" smtClean="0">
              <a:latin typeface="Times New Roman" pitchFamily="18" charset="0"/>
              <a:cs typeface="Times New Roman" pitchFamily="18" charset="0"/>
            </a:endParaRPr>
          </a:p>
          <a:p>
            <a:pPr marL="457200" indent="-457200" algn="ctr">
              <a:buFont typeface="Arial" pitchFamily="34" charset="0"/>
              <a:buChar char="•"/>
            </a:pPr>
            <a:r>
              <a:rPr lang="en-US" sz="2200" b="1" dirty="0" smtClean="0">
                <a:latin typeface="Times New Roman" pitchFamily="18" charset="0"/>
                <a:cs typeface="Times New Roman" pitchFamily="18" charset="0"/>
              </a:rPr>
              <a:t>Chronologically highlight key examples of individualism and collectivism</a:t>
            </a:r>
          </a:p>
          <a:p>
            <a:pPr marL="457200" indent="-457200" algn="ctr">
              <a:buFont typeface="Arial" pitchFamily="34" charset="0"/>
              <a:buChar char="•"/>
            </a:pPr>
            <a:endParaRPr lang="en-US" sz="2200" b="1" dirty="0" smtClean="0">
              <a:latin typeface="Times New Roman" pitchFamily="18" charset="0"/>
              <a:cs typeface="Times New Roman" pitchFamily="18" charset="0"/>
            </a:endParaRPr>
          </a:p>
          <a:p>
            <a:pPr marL="457200" indent="-457200" algn="ctr">
              <a:buFont typeface="Arial" pitchFamily="34" charset="0"/>
              <a:buChar char="•"/>
            </a:pPr>
            <a:r>
              <a:rPr lang="en-US" sz="2200" b="1" dirty="0" smtClean="0">
                <a:latin typeface="Times New Roman" pitchFamily="18" charset="0"/>
                <a:cs typeface="Times New Roman" pitchFamily="18" charset="0"/>
              </a:rPr>
              <a:t>Identify from what perspective (individualism or collectivism) the event would be important to include on the timeline and why</a:t>
            </a:r>
          </a:p>
          <a:p>
            <a:pPr marL="457200" indent="-457200" algn="ctr">
              <a:buFont typeface="Arial" pitchFamily="34" charset="0"/>
              <a:buChar char="•"/>
            </a:pPr>
            <a:endParaRPr lang="en-US" sz="2200" b="1" dirty="0" smtClean="0">
              <a:latin typeface="Times New Roman" pitchFamily="18" charset="0"/>
              <a:cs typeface="Times New Roman" pitchFamily="18" charset="0"/>
            </a:endParaRPr>
          </a:p>
          <a:p>
            <a:pPr marL="457200" indent="-457200" algn="ctr">
              <a:buFont typeface="Arial" pitchFamily="34" charset="0"/>
              <a:buChar char="•"/>
            </a:pPr>
            <a:endParaRPr lang="en-US" sz="800" b="1" dirty="0" smtClean="0">
              <a:latin typeface="Times New Roman" pitchFamily="18" charset="0"/>
              <a:cs typeface="Times New Roman" pitchFamily="18" charset="0"/>
            </a:endParaRPr>
          </a:p>
          <a:p>
            <a:pPr marL="457200" indent="-457200" algn="ctr">
              <a:buFont typeface="Arial" pitchFamily="34" charset="0"/>
              <a:buChar char="•"/>
            </a:pPr>
            <a:r>
              <a:rPr lang="en-US" sz="2200" b="1" dirty="0" smtClean="0">
                <a:latin typeface="Times New Roman" pitchFamily="18" charset="0"/>
                <a:cs typeface="Times New Roman" pitchFamily="18" charset="0"/>
              </a:rPr>
              <a:t>When completed, title your timeline and compare it with that of another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to="" calcmode="lin" valueType="num">
                                      <p:cBhvr>
                                        <p:cTn id="13" dur="1" fill="hold"/>
                                        <p:tgtEl>
                                          <p:spTgt spid="7">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 to="" calcmode="lin" valueType="num">
                                      <p:cBhvr>
                                        <p:cTn id="18" dur="1" fill="hold"/>
                                        <p:tgtEl>
                                          <p:spTgt spid="7">
                                            <p:txEl>
                                              <p:pRg st="5" end="5"/>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 to="" calcmode="lin" valueType="num">
                                      <p:cBhvr>
                                        <p:cTn id="23" dur="1" fill="hold"/>
                                        <p:tgtEl>
                                          <p:spTgt spid="7">
                                            <p:txEl>
                                              <p:pRg st="7" end="7"/>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7">
                                            <p:txEl>
                                              <p:pRg st="10" end="10"/>
                                            </p:txEl>
                                          </p:spTgt>
                                        </p:tgtEl>
                                        <p:attrNameLst>
                                          <p:attrName>style.visibility</p:attrName>
                                        </p:attrNameLst>
                                      </p:cBhvr>
                                      <p:to>
                                        <p:strVal val="visible"/>
                                      </p:to>
                                    </p:set>
                                    <p:anim to="" calcmode="lin" valueType="num">
                                      <p:cBhvr>
                                        <p:cTn id="28" dur="1" fill="hold"/>
                                        <p:tgtEl>
                                          <p:spTgt spid="7">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5" name="TextBox 4"/>
          <p:cNvSpPr txBox="1"/>
          <p:nvPr/>
        </p:nvSpPr>
        <p:spPr>
          <a:xfrm>
            <a:off x="0" y="76200"/>
            <a:ext cx="9144000" cy="877163"/>
          </a:xfrm>
          <a:prstGeom prst="rect">
            <a:avLst/>
          </a:prstGeom>
          <a:noFill/>
        </p:spPr>
        <p:txBody>
          <a:bodyPr wrap="square" rtlCol="0">
            <a:spAutoFit/>
          </a:bodyPr>
          <a:lstStyle/>
          <a:p>
            <a:pPr algn="ctr"/>
            <a:r>
              <a:rPr lang="en-US" sz="3500" b="1" dirty="0" smtClean="0">
                <a:solidFill>
                  <a:srgbClr val="002060"/>
                </a:solidFill>
                <a:latin typeface="Times New Roman" pitchFamily="18" charset="0"/>
                <a:cs typeface="Times New Roman" pitchFamily="18" charset="0"/>
              </a:rPr>
              <a:t>Understanding Individualism and Collectivism</a:t>
            </a:r>
          </a:p>
          <a:p>
            <a:pPr algn="ctr"/>
            <a:r>
              <a:rPr lang="en-US" sz="1600" b="1" dirty="0" smtClean="0">
                <a:solidFill>
                  <a:srgbClr val="002060"/>
                </a:solidFill>
                <a:latin typeface="Times New Roman" pitchFamily="18" charset="0"/>
                <a:cs typeface="Times New Roman" pitchFamily="18" charset="0"/>
              </a:rPr>
              <a:t>(Pgs 64-70)</a:t>
            </a:r>
            <a:endParaRPr lang="en-US" sz="1600" b="1" dirty="0">
              <a:solidFill>
                <a:srgbClr val="002060"/>
              </a:solidFill>
              <a:latin typeface="Times New Roman" pitchFamily="18" charset="0"/>
              <a:cs typeface="Times New Roman" pitchFamily="18" charset="0"/>
            </a:endParaRPr>
          </a:p>
        </p:txBody>
      </p:sp>
      <p:sp>
        <p:nvSpPr>
          <p:cNvPr id="7" name="TextBox 6"/>
          <p:cNvSpPr txBox="1"/>
          <p:nvPr/>
        </p:nvSpPr>
        <p:spPr>
          <a:xfrm>
            <a:off x="0" y="1443335"/>
            <a:ext cx="9144000" cy="646331"/>
          </a:xfrm>
          <a:prstGeom prst="rect">
            <a:avLst/>
          </a:prstGeom>
          <a:noFill/>
        </p:spPr>
        <p:txBody>
          <a:bodyPr wrap="square" rtlCol="0">
            <a:spAutoFit/>
          </a:bodyPr>
          <a:lstStyle/>
          <a:p>
            <a:pPr algn="ctr"/>
            <a:r>
              <a:rPr lang="en-US" sz="2400" b="1" dirty="0" smtClean="0">
                <a:solidFill>
                  <a:srgbClr val="002060"/>
                </a:solidFill>
                <a:latin typeface="Times New Roman" pitchFamily="18" charset="0"/>
                <a:cs typeface="Times New Roman" pitchFamily="18" charset="0"/>
              </a:rPr>
              <a:t>Historical Individualism and Collectivism Timeline</a:t>
            </a:r>
          </a:p>
          <a:p>
            <a:pPr algn="ctr"/>
            <a:r>
              <a:rPr lang="en-US" sz="1200" b="1" dirty="0" smtClean="0">
                <a:solidFill>
                  <a:srgbClr val="002060"/>
                </a:solidFill>
                <a:latin typeface="Times New Roman" pitchFamily="18" charset="0"/>
                <a:cs typeface="Times New Roman" pitchFamily="18" charset="0"/>
              </a:rPr>
              <a:t>Examples</a:t>
            </a:r>
          </a:p>
        </p:txBody>
      </p:sp>
      <p:pic>
        <p:nvPicPr>
          <p:cNvPr id="18434" name="Picture 2" descr="http://www.lib.utexas.edu/maps/atlas_middle_east/iran_timeline.jpg"/>
          <p:cNvPicPr>
            <a:picLocks noChangeAspect="1" noChangeArrowheads="1"/>
          </p:cNvPicPr>
          <p:nvPr/>
        </p:nvPicPr>
        <p:blipFill>
          <a:blip r:embed="rId3" cstate="screen"/>
          <a:srcRect/>
          <a:stretch>
            <a:fillRect/>
          </a:stretch>
        </p:blipFill>
        <p:spPr bwMode="auto">
          <a:xfrm>
            <a:off x="990600" y="2971800"/>
            <a:ext cx="4267201" cy="1222917"/>
          </a:xfrm>
          <a:prstGeom prst="rect">
            <a:avLst/>
          </a:prstGeom>
          <a:noFill/>
        </p:spPr>
      </p:pic>
      <p:pic>
        <p:nvPicPr>
          <p:cNvPr id="18436" name="Picture 4" descr="http://www.historyonthenet.com/Chronology/images/norplantim2.jpg"/>
          <p:cNvPicPr>
            <a:picLocks noChangeAspect="1" noChangeArrowheads="1"/>
          </p:cNvPicPr>
          <p:nvPr/>
        </p:nvPicPr>
        <p:blipFill>
          <a:blip r:embed="rId4" cstate="screen"/>
          <a:srcRect/>
          <a:stretch>
            <a:fillRect/>
          </a:stretch>
        </p:blipFill>
        <p:spPr bwMode="auto">
          <a:xfrm>
            <a:off x="5791200" y="2438400"/>
            <a:ext cx="2007970" cy="2524125"/>
          </a:xfrm>
          <a:prstGeom prst="rect">
            <a:avLst/>
          </a:prstGeom>
          <a:noFill/>
        </p:spPr>
      </p:pic>
      <p:pic>
        <p:nvPicPr>
          <p:cNvPr id="18438" name="Picture 6" descr="http://chaos1.hypermart.net/fullsize/artancfs.gif"/>
          <p:cNvPicPr>
            <a:picLocks noChangeAspect="1" noChangeArrowheads="1"/>
          </p:cNvPicPr>
          <p:nvPr/>
        </p:nvPicPr>
        <p:blipFill>
          <a:blip r:embed="rId5" cstate="screen"/>
          <a:srcRect/>
          <a:stretch>
            <a:fillRect/>
          </a:stretch>
        </p:blipFill>
        <p:spPr bwMode="auto">
          <a:xfrm>
            <a:off x="685800" y="5105400"/>
            <a:ext cx="6708808"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to="" calcmode="lin" valueType="num">
                                      <p:cBhvr>
                                        <p:cTn id="13" dur="1" fill="hold"/>
                                        <p:tgtEl>
                                          <p:spTgt spid="7">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8434"/>
                                        </p:tgtEl>
                                        <p:attrNameLst>
                                          <p:attrName>style.visibility</p:attrName>
                                        </p:attrNameLst>
                                      </p:cBhvr>
                                      <p:to>
                                        <p:strVal val="visible"/>
                                      </p:to>
                                    </p:set>
                                    <p:anim to="" calcmode="lin" valueType="num">
                                      <p:cBhvr>
                                        <p:cTn id="16" dur="1" fill="hold"/>
                                        <p:tgtEl>
                                          <p:spTgt spid="18434"/>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8436"/>
                                        </p:tgtEl>
                                        <p:attrNameLst>
                                          <p:attrName>style.visibility</p:attrName>
                                        </p:attrNameLst>
                                      </p:cBhvr>
                                      <p:to>
                                        <p:strVal val="visible"/>
                                      </p:to>
                                    </p:set>
                                    <p:anim to="" calcmode="lin" valueType="num">
                                      <p:cBhvr>
                                        <p:cTn id="19" dur="1" fill="hold"/>
                                        <p:tgtEl>
                                          <p:spTgt spid="18436"/>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8438"/>
                                        </p:tgtEl>
                                        <p:attrNameLst>
                                          <p:attrName>style.visibility</p:attrName>
                                        </p:attrNameLst>
                                      </p:cBhvr>
                                      <p:to>
                                        <p:strVal val="visible"/>
                                      </p:to>
                                    </p:set>
                                    <p:anim to="" calcmode="lin" valueType="num">
                                      <p:cBhvr>
                                        <p:cTn id="22" dur="1" fill="hold"/>
                                        <p:tgtEl>
                                          <p:spTgt spid="184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5" name="TextBox 4"/>
          <p:cNvSpPr txBox="1"/>
          <p:nvPr/>
        </p:nvSpPr>
        <p:spPr>
          <a:xfrm>
            <a:off x="0" y="76200"/>
            <a:ext cx="9144000" cy="877163"/>
          </a:xfrm>
          <a:prstGeom prst="rect">
            <a:avLst/>
          </a:prstGeom>
          <a:noFill/>
        </p:spPr>
        <p:txBody>
          <a:bodyPr wrap="square" rtlCol="0">
            <a:spAutoFit/>
          </a:bodyPr>
          <a:lstStyle/>
          <a:p>
            <a:pPr algn="ctr"/>
            <a:r>
              <a:rPr lang="en-US" sz="3500" b="1" dirty="0" smtClean="0">
                <a:solidFill>
                  <a:srgbClr val="002060"/>
                </a:solidFill>
                <a:latin typeface="Times New Roman" pitchFamily="18" charset="0"/>
                <a:cs typeface="Times New Roman" pitchFamily="18" charset="0"/>
              </a:rPr>
              <a:t>Understanding Individualism and Collectivism</a:t>
            </a:r>
          </a:p>
          <a:p>
            <a:pPr algn="ctr"/>
            <a:r>
              <a:rPr lang="en-US" sz="1600" b="1" dirty="0" smtClean="0">
                <a:solidFill>
                  <a:srgbClr val="002060"/>
                </a:solidFill>
                <a:latin typeface="Times New Roman" pitchFamily="18" charset="0"/>
                <a:cs typeface="Times New Roman" pitchFamily="18" charset="0"/>
              </a:rPr>
              <a:t>(Pgs 64-70)</a:t>
            </a:r>
            <a:endParaRPr lang="en-US" sz="1600" b="1" dirty="0">
              <a:solidFill>
                <a:srgbClr val="002060"/>
              </a:solidFill>
              <a:latin typeface="Times New Roman" pitchFamily="18" charset="0"/>
              <a:cs typeface="Times New Roman" pitchFamily="18" charset="0"/>
            </a:endParaRPr>
          </a:p>
        </p:txBody>
      </p:sp>
      <p:sp>
        <p:nvSpPr>
          <p:cNvPr id="7" name="TextBox 6"/>
          <p:cNvSpPr txBox="1"/>
          <p:nvPr/>
        </p:nvSpPr>
        <p:spPr>
          <a:xfrm>
            <a:off x="0" y="1447800"/>
            <a:ext cx="9144000" cy="5016758"/>
          </a:xfrm>
          <a:prstGeom prst="rect">
            <a:avLst/>
          </a:prstGeom>
          <a:noFill/>
        </p:spPr>
        <p:txBody>
          <a:bodyPr wrap="square" rtlCol="0">
            <a:spAutoFit/>
          </a:bodyPr>
          <a:lstStyle/>
          <a:p>
            <a:pPr algn="ctr"/>
            <a:r>
              <a:rPr lang="en-US" sz="2400" b="1" dirty="0" smtClean="0">
                <a:solidFill>
                  <a:srgbClr val="002060"/>
                </a:solidFill>
                <a:latin typeface="Times New Roman" pitchFamily="18" charset="0"/>
                <a:cs typeface="Times New Roman" pitchFamily="18" charset="0"/>
              </a:rPr>
              <a:t>Historical Individualism and Collectivism Timeline</a:t>
            </a:r>
          </a:p>
          <a:p>
            <a:pPr algn="ctr"/>
            <a:endParaRPr lang="en-US" sz="2400" b="1" dirty="0" smtClean="0">
              <a:latin typeface="Times New Roman" pitchFamily="18" charset="0"/>
              <a:cs typeface="Times New Roman" pitchFamily="18" charset="0"/>
            </a:endParaRPr>
          </a:p>
          <a:p>
            <a:pPr algn="ctr"/>
            <a:r>
              <a:rPr lang="en-US" sz="2200" b="1" dirty="0" smtClean="0">
                <a:latin typeface="Times New Roman" pitchFamily="18" charset="0"/>
                <a:cs typeface="Times New Roman" pitchFamily="18" charset="0"/>
              </a:rPr>
              <a:t>After reading pages 64-70, by yourself or in a group no larger than two, create a timeline in which you:</a:t>
            </a:r>
          </a:p>
          <a:p>
            <a:pPr algn="ctr"/>
            <a:endParaRPr lang="en-US" sz="2200" b="1" dirty="0" smtClean="0">
              <a:latin typeface="Times New Roman" pitchFamily="18" charset="0"/>
              <a:cs typeface="Times New Roman" pitchFamily="18" charset="0"/>
            </a:endParaRPr>
          </a:p>
          <a:p>
            <a:pPr algn="ctr"/>
            <a:endParaRPr lang="en-US" sz="2200" b="1" dirty="0" smtClean="0">
              <a:latin typeface="Times New Roman" pitchFamily="18" charset="0"/>
              <a:cs typeface="Times New Roman" pitchFamily="18" charset="0"/>
            </a:endParaRPr>
          </a:p>
          <a:p>
            <a:pPr marL="457200" indent="-457200" algn="ctr">
              <a:buFont typeface="Arial" pitchFamily="34" charset="0"/>
              <a:buChar char="•"/>
            </a:pPr>
            <a:r>
              <a:rPr lang="en-US" sz="2200" b="1" dirty="0" smtClean="0">
                <a:latin typeface="Times New Roman" pitchFamily="18" charset="0"/>
                <a:cs typeface="Times New Roman" pitchFamily="18" charset="0"/>
              </a:rPr>
              <a:t>Chronologically highlight key examples of individualism and collectivism</a:t>
            </a:r>
          </a:p>
          <a:p>
            <a:pPr marL="457200" indent="-457200" algn="ctr"/>
            <a:endParaRPr lang="en-US" sz="2200" b="1" dirty="0" smtClean="0">
              <a:latin typeface="Times New Roman" pitchFamily="18" charset="0"/>
              <a:cs typeface="Times New Roman" pitchFamily="18" charset="0"/>
            </a:endParaRPr>
          </a:p>
          <a:p>
            <a:pPr marL="457200" indent="-457200" algn="ctr">
              <a:buFont typeface="Arial" pitchFamily="34" charset="0"/>
              <a:buChar char="•"/>
            </a:pPr>
            <a:r>
              <a:rPr lang="en-US" sz="2200" b="1" dirty="0" smtClean="0">
                <a:latin typeface="Times New Roman" pitchFamily="18" charset="0"/>
                <a:cs typeface="Times New Roman" pitchFamily="18" charset="0"/>
              </a:rPr>
              <a:t>Identify from what perspective (individualism or collectivism) the event would be important to include on the timeline and why</a:t>
            </a:r>
          </a:p>
          <a:p>
            <a:pPr marL="457200" indent="-457200" algn="ctr">
              <a:buFont typeface="Arial" pitchFamily="34" charset="0"/>
              <a:buChar char="•"/>
            </a:pPr>
            <a:endParaRPr lang="en-US" sz="2200" b="1" dirty="0" smtClean="0">
              <a:latin typeface="Times New Roman" pitchFamily="18" charset="0"/>
              <a:cs typeface="Times New Roman" pitchFamily="18" charset="0"/>
            </a:endParaRPr>
          </a:p>
          <a:p>
            <a:pPr marL="457200" indent="-457200" algn="ctr">
              <a:buFont typeface="Arial" pitchFamily="34" charset="0"/>
              <a:buChar char="•"/>
            </a:pPr>
            <a:endParaRPr lang="en-US" sz="800" b="1" dirty="0" smtClean="0">
              <a:latin typeface="Times New Roman" pitchFamily="18" charset="0"/>
              <a:cs typeface="Times New Roman" pitchFamily="18" charset="0"/>
            </a:endParaRPr>
          </a:p>
          <a:p>
            <a:pPr marL="457200" indent="-457200" algn="ctr">
              <a:buFont typeface="Arial" pitchFamily="34" charset="0"/>
              <a:buChar char="•"/>
            </a:pPr>
            <a:r>
              <a:rPr lang="en-US" sz="2200" b="1" dirty="0" smtClean="0">
                <a:latin typeface="Times New Roman" pitchFamily="18" charset="0"/>
                <a:cs typeface="Times New Roman" pitchFamily="18" charset="0"/>
              </a:rPr>
              <a:t>When completed, title your timeline and compare it with that of another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to="" calcmode="lin" valueType="num">
                                      <p:cBhvr>
                                        <p:cTn id="13" dur="1" fill="hold"/>
                                        <p:tgtEl>
                                          <p:spTgt spid="7">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 to="" calcmode="lin" valueType="num">
                                      <p:cBhvr>
                                        <p:cTn id="16" dur="1" fill="hold"/>
                                        <p:tgtEl>
                                          <p:spTgt spid="7">
                                            <p:txEl>
                                              <p:pRg st="5" end="5"/>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to="" calcmode="lin" valueType="num">
                                      <p:cBhvr>
                                        <p:cTn id="19" dur="1" fill="hold"/>
                                        <p:tgtEl>
                                          <p:spTgt spid="7">
                                            <p:txEl>
                                              <p:pRg st="7" end="7"/>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7">
                                            <p:txEl>
                                              <p:pRg st="10" end="10"/>
                                            </p:txEl>
                                          </p:spTgt>
                                        </p:tgtEl>
                                        <p:attrNameLst>
                                          <p:attrName>style.visibility</p:attrName>
                                        </p:attrNameLst>
                                      </p:cBhvr>
                                      <p:to>
                                        <p:strVal val="visible"/>
                                      </p:to>
                                    </p:set>
                                    <p:anim to="" calcmode="lin" valueType="num">
                                      <p:cBhvr>
                                        <p:cTn id="22" dur="1" fill="hold"/>
                                        <p:tgtEl>
                                          <p:spTgt spid="7">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5" name="TextBox 4"/>
          <p:cNvSpPr txBox="1"/>
          <p:nvPr/>
        </p:nvSpPr>
        <p:spPr>
          <a:xfrm>
            <a:off x="0" y="76200"/>
            <a:ext cx="9144000" cy="877163"/>
          </a:xfrm>
          <a:prstGeom prst="rect">
            <a:avLst/>
          </a:prstGeom>
          <a:noFill/>
        </p:spPr>
        <p:txBody>
          <a:bodyPr wrap="square" rtlCol="0">
            <a:spAutoFit/>
          </a:bodyPr>
          <a:lstStyle/>
          <a:p>
            <a:pPr algn="ctr"/>
            <a:r>
              <a:rPr lang="en-US" sz="3500" b="1" dirty="0" smtClean="0">
                <a:solidFill>
                  <a:srgbClr val="002060"/>
                </a:solidFill>
                <a:latin typeface="Times New Roman" pitchFamily="18" charset="0"/>
                <a:cs typeface="Times New Roman" pitchFamily="18" charset="0"/>
              </a:rPr>
              <a:t>Principles of Individualism and Collectivism</a:t>
            </a:r>
          </a:p>
          <a:p>
            <a:pPr algn="ctr"/>
            <a:r>
              <a:rPr lang="en-US" sz="1600" b="1" dirty="0" smtClean="0">
                <a:solidFill>
                  <a:srgbClr val="002060"/>
                </a:solidFill>
                <a:latin typeface="Times New Roman" pitchFamily="18" charset="0"/>
                <a:cs typeface="Times New Roman" pitchFamily="18" charset="0"/>
              </a:rPr>
              <a:t>(Pgs 71-79)</a:t>
            </a:r>
            <a:endParaRPr lang="en-US" sz="1600" b="1" dirty="0">
              <a:solidFill>
                <a:srgbClr val="002060"/>
              </a:solidFill>
              <a:latin typeface="Times New Roman" pitchFamily="18" charset="0"/>
              <a:cs typeface="Times New Roman" pitchFamily="18" charset="0"/>
            </a:endParaRPr>
          </a:p>
        </p:txBody>
      </p:sp>
      <p:sp>
        <p:nvSpPr>
          <p:cNvPr id="6" name="TextBox 5"/>
          <p:cNvSpPr txBox="1"/>
          <p:nvPr/>
        </p:nvSpPr>
        <p:spPr>
          <a:xfrm>
            <a:off x="0" y="2286000"/>
            <a:ext cx="9144000" cy="3785652"/>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You will be completing this opening section using the handout provided:</a:t>
            </a:r>
          </a:p>
          <a:p>
            <a:pPr algn="ctr"/>
            <a:endParaRPr lang="en-US" sz="2400" b="1" dirty="0" smtClean="0">
              <a:latin typeface="Times New Roman" pitchFamily="18" charset="0"/>
              <a:cs typeface="Times New Roman" pitchFamily="18" charset="0"/>
            </a:endParaRPr>
          </a:p>
          <a:p>
            <a:pPr algn="ctr"/>
            <a:r>
              <a:rPr lang="en-US" sz="2400" b="1" i="1" dirty="0" smtClean="0">
                <a:latin typeface="Times New Roman" pitchFamily="18" charset="0"/>
                <a:cs typeface="Times New Roman" pitchFamily="18" charset="0"/>
              </a:rPr>
              <a:t>Individualism and Ideology</a:t>
            </a:r>
          </a:p>
          <a:p>
            <a:pPr algn="ctr"/>
            <a:endParaRPr lang="en-US" sz="2400" b="1" i="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Case Studies:</a:t>
            </a:r>
          </a:p>
          <a:p>
            <a:pPr algn="ctr"/>
            <a:endParaRPr lang="en-US" sz="2400" b="1" dirty="0" smtClean="0">
              <a:latin typeface="Times New Roman" pitchFamily="18" charset="0"/>
              <a:cs typeface="Times New Roman" pitchFamily="18" charset="0"/>
            </a:endParaRPr>
          </a:p>
          <a:p>
            <a:pPr algn="ctr"/>
            <a:r>
              <a:rPr lang="en-US" sz="2400" b="1" i="1" dirty="0" smtClean="0">
                <a:latin typeface="Times New Roman" pitchFamily="18" charset="0"/>
                <a:cs typeface="Times New Roman" pitchFamily="18" charset="0"/>
              </a:rPr>
              <a:t>Obama’s attempt at reforming Health Care</a:t>
            </a:r>
          </a:p>
          <a:p>
            <a:pPr algn="ctr"/>
            <a:endParaRPr lang="en-US" sz="2400" b="1" dirty="0" smtClean="0">
              <a:latin typeface="Times New Roman" pitchFamily="18" charset="0"/>
              <a:cs typeface="Times New Roman" pitchFamily="18" charset="0"/>
            </a:endParaRPr>
          </a:p>
          <a:p>
            <a:pPr algn="ctr"/>
            <a:endParaRPr lang="en-US" sz="2400" b="1" i="1" dirty="0" smtClean="0">
              <a:latin typeface="Times New Roman" pitchFamily="18" charset="0"/>
              <a:cs typeface="Times New Roman" pitchFamily="18" charset="0"/>
            </a:endParaRPr>
          </a:p>
        </p:txBody>
      </p:sp>
      <p:sp>
        <p:nvSpPr>
          <p:cNvPr id="7" name="TextBox 6"/>
          <p:cNvSpPr txBox="1"/>
          <p:nvPr/>
        </p:nvSpPr>
        <p:spPr>
          <a:xfrm>
            <a:off x="0" y="1371600"/>
            <a:ext cx="9144000" cy="38100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the opening half of page 71</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to="" calcmode="lin" valueType="num">
                                      <p:cBhvr>
                                        <p:cTn id="15" dur="1" fill="hold"/>
                                        <p:tgtEl>
                                          <p:spTgt spid="6">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to="" calcmode="lin" valueType="num">
                                      <p:cBhvr>
                                        <p:cTn id="18" dur="1" fill="hold"/>
                                        <p:tgtEl>
                                          <p:spTgt spid="6">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to="" calcmode="lin" valueType="num">
                                      <p:cBhvr>
                                        <p:cTn id="23" dur="1" fill="hold"/>
                                        <p:tgtEl>
                                          <p:spTgt spid="6">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 to="" calcmode="lin" valueType="num">
                                      <p:cBhvr>
                                        <p:cTn id="26" dur="1" fill="hold"/>
                                        <p:tgtEl>
                                          <p:spTgt spid="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www.brightlightsfilm.com/57/57_images/sicko_poster.jpg"/>
          <p:cNvPicPr>
            <a:picLocks noChangeAspect="1" noChangeArrowheads="1"/>
          </p:cNvPicPr>
          <p:nvPr/>
        </p:nvPicPr>
        <p:blipFill>
          <a:blip r:embed="rId2" cstate="screen">
            <a:lum bright="70000" contrast="-70000"/>
          </a:blip>
          <a:srcRect/>
          <a:stretch>
            <a:fillRect/>
          </a:stretch>
        </p:blipFill>
        <p:spPr bwMode="auto">
          <a:xfrm>
            <a:off x="457200" y="0"/>
            <a:ext cx="8001000" cy="6858000"/>
          </a:xfrm>
          <a:prstGeom prst="rect">
            <a:avLst/>
          </a:prstGeom>
          <a:noFill/>
        </p:spPr>
      </p:pic>
      <p:pic>
        <p:nvPicPr>
          <p:cNvPr id="1028" name="Picture 4" descr="http://www.moviesonline.ca/movie-gallery/albums/userpics/poster_sicko-1.jpg"/>
          <p:cNvPicPr>
            <a:picLocks noChangeAspect="1" noChangeArrowheads="1"/>
          </p:cNvPicPr>
          <p:nvPr/>
        </p:nvPicPr>
        <p:blipFill>
          <a:blip r:embed="rId3" cstate="screen"/>
          <a:srcRect/>
          <a:stretch>
            <a:fillRect/>
          </a:stretch>
        </p:blipFill>
        <p:spPr bwMode="auto">
          <a:xfrm>
            <a:off x="381000" y="609600"/>
            <a:ext cx="2636426" cy="3895725"/>
          </a:xfrm>
          <a:prstGeom prst="rect">
            <a:avLst/>
          </a:prstGeom>
          <a:noFill/>
        </p:spPr>
      </p:pic>
      <p:sp>
        <p:nvSpPr>
          <p:cNvPr id="7" name="TextBox 6"/>
          <p:cNvSpPr txBox="1"/>
          <p:nvPr/>
        </p:nvSpPr>
        <p:spPr>
          <a:xfrm>
            <a:off x="990600" y="4648200"/>
            <a:ext cx="14478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123 minutes</a:t>
            </a:r>
            <a:endParaRPr lang="en-US" b="1" dirty="0">
              <a:latin typeface="Times New Roman" pitchFamily="18" charset="0"/>
              <a:cs typeface="Times New Roman" pitchFamily="18" charset="0"/>
            </a:endParaRPr>
          </a:p>
        </p:txBody>
      </p:sp>
      <p:sp>
        <p:nvSpPr>
          <p:cNvPr id="8" name="TextBox 7"/>
          <p:cNvSpPr txBox="1"/>
          <p:nvPr/>
        </p:nvSpPr>
        <p:spPr>
          <a:xfrm>
            <a:off x="6400800" y="5650468"/>
            <a:ext cx="21336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Don’t forget the worksheet!</a:t>
            </a:r>
            <a:endParaRPr lang="en-US" b="1" dirty="0">
              <a:latin typeface="Times New Roman" pitchFamily="18" charset="0"/>
              <a:cs typeface="Times New Roman" pitchFamily="18" charset="0"/>
            </a:endParaRPr>
          </a:p>
        </p:txBody>
      </p:sp>
      <p:sp>
        <p:nvSpPr>
          <p:cNvPr id="6" name="Rectangle 5"/>
          <p:cNvSpPr/>
          <p:nvPr/>
        </p:nvSpPr>
        <p:spPr>
          <a:xfrm>
            <a:off x="3657600" y="1143000"/>
            <a:ext cx="4572000" cy="1015663"/>
          </a:xfrm>
          <a:prstGeom prst="rect">
            <a:avLst/>
          </a:prstGeom>
        </p:spPr>
        <p:txBody>
          <a:bodyPr>
            <a:spAutoFit/>
          </a:bodyPr>
          <a:lstStyle/>
          <a:p>
            <a:pPr algn="ctr"/>
            <a:r>
              <a:rPr lang="en-US" b="1" dirty="0" smtClean="0">
                <a:latin typeface="Times New Roman" pitchFamily="18" charset="0"/>
                <a:cs typeface="Times New Roman" pitchFamily="18" charset="0"/>
              </a:rPr>
              <a:t>American Health Care versus Canadian Health Care</a:t>
            </a:r>
          </a:p>
          <a:p>
            <a:pPr algn="ctr"/>
            <a:endParaRPr lang="en-US" sz="6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Video</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to="" calcmode="lin" valueType="num">
                                      <p:cBhvr>
                                        <p:cTn id="7" dur="1" fill="hold"/>
                                        <p:tgtEl>
                                          <p:spTgt spid="102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to="" calcmode="lin" valueType="num">
                                      <p:cBhvr>
                                        <p:cTn id="13"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5" name="TextBox 4"/>
          <p:cNvSpPr txBox="1"/>
          <p:nvPr/>
        </p:nvSpPr>
        <p:spPr>
          <a:xfrm>
            <a:off x="0" y="76200"/>
            <a:ext cx="9144000" cy="877163"/>
          </a:xfrm>
          <a:prstGeom prst="rect">
            <a:avLst/>
          </a:prstGeom>
          <a:noFill/>
        </p:spPr>
        <p:txBody>
          <a:bodyPr wrap="square" rtlCol="0">
            <a:spAutoFit/>
          </a:bodyPr>
          <a:lstStyle/>
          <a:p>
            <a:pPr algn="ctr"/>
            <a:r>
              <a:rPr lang="en-US" sz="3500" b="1" dirty="0" smtClean="0">
                <a:solidFill>
                  <a:srgbClr val="002060"/>
                </a:solidFill>
                <a:latin typeface="Times New Roman" pitchFamily="18" charset="0"/>
                <a:cs typeface="Times New Roman" pitchFamily="18" charset="0"/>
              </a:rPr>
              <a:t>Principles of Individualism and Collectivism</a:t>
            </a:r>
          </a:p>
          <a:p>
            <a:pPr algn="ctr"/>
            <a:r>
              <a:rPr lang="en-US" sz="1600" b="1" dirty="0" smtClean="0">
                <a:solidFill>
                  <a:srgbClr val="002060"/>
                </a:solidFill>
                <a:latin typeface="Times New Roman" pitchFamily="18" charset="0"/>
                <a:cs typeface="Times New Roman" pitchFamily="18" charset="0"/>
              </a:rPr>
              <a:t>(Pgs 80-86)</a:t>
            </a:r>
            <a:endParaRPr lang="en-US" sz="1600" b="1" dirty="0">
              <a:solidFill>
                <a:srgbClr val="002060"/>
              </a:solidFill>
              <a:latin typeface="Times New Roman" pitchFamily="18" charset="0"/>
              <a:cs typeface="Times New Roman" pitchFamily="18" charset="0"/>
            </a:endParaRPr>
          </a:p>
        </p:txBody>
      </p:sp>
      <p:sp>
        <p:nvSpPr>
          <p:cNvPr id="6" name="TextBox 5"/>
          <p:cNvSpPr txBox="1"/>
          <p:nvPr/>
        </p:nvSpPr>
        <p:spPr>
          <a:xfrm>
            <a:off x="0" y="2667000"/>
            <a:ext cx="9144000" cy="3046988"/>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You will be completing this section using the handout provided:</a:t>
            </a:r>
          </a:p>
          <a:p>
            <a:pPr algn="ctr"/>
            <a:endParaRPr lang="en-US" sz="2400" b="1" dirty="0" smtClean="0">
              <a:latin typeface="Times New Roman" pitchFamily="18" charset="0"/>
              <a:cs typeface="Times New Roman" pitchFamily="18" charset="0"/>
            </a:endParaRPr>
          </a:p>
          <a:p>
            <a:pPr algn="ctr"/>
            <a:r>
              <a:rPr lang="en-US" sz="2400" b="1" i="1" dirty="0" smtClean="0">
                <a:latin typeface="Times New Roman" pitchFamily="18" charset="0"/>
                <a:cs typeface="Times New Roman" pitchFamily="18" charset="0"/>
              </a:rPr>
              <a:t>Individualism vs. Collectivism</a:t>
            </a:r>
          </a:p>
          <a:p>
            <a:pPr algn="ctr"/>
            <a:endParaRPr lang="en-US" sz="2400" b="1" i="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Case Study:</a:t>
            </a:r>
          </a:p>
          <a:p>
            <a:pPr algn="ctr"/>
            <a:endParaRPr lang="en-US" sz="2400" b="1" dirty="0" smtClean="0">
              <a:latin typeface="Times New Roman" pitchFamily="18" charset="0"/>
              <a:cs typeface="Times New Roman" pitchFamily="18" charset="0"/>
            </a:endParaRPr>
          </a:p>
          <a:p>
            <a:pPr algn="ctr"/>
            <a:r>
              <a:rPr lang="en-US" sz="2400" b="1" i="1" dirty="0" err="1" smtClean="0">
                <a:latin typeface="Times New Roman" pitchFamily="18" charset="0"/>
                <a:cs typeface="Times New Roman" pitchFamily="18" charset="0"/>
              </a:rPr>
              <a:t>Hutterite</a:t>
            </a:r>
            <a:r>
              <a:rPr lang="en-US" sz="2400" b="1" i="1" dirty="0" smtClean="0">
                <a:latin typeface="Times New Roman" pitchFamily="18" charset="0"/>
                <a:cs typeface="Times New Roman" pitchFamily="18" charset="0"/>
              </a:rPr>
              <a:t> Court Challenge</a:t>
            </a:r>
          </a:p>
          <a:p>
            <a:pPr algn="ctr"/>
            <a:endParaRPr lang="en-US" sz="2400" b="1" i="1" dirty="0">
              <a:latin typeface="Times New Roman" pitchFamily="18" charset="0"/>
              <a:cs typeface="Times New Roman" pitchFamily="18" charset="0"/>
            </a:endParaRPr>
          </a:p>
        </p:txBody>
      </p:sp>
      <p:sp>
        <p:nvSpPr>
          <p:cNvPr id="7" name="TextBox 6"/>
          <p:cNvSpPr txBox="1"/>
          <p:nvPr/>
        </p:nvSpPr>
        <p:spPr>
          <a:xfrm>
            <a:off x="0" y="6172200"/>
            <a:ext cx="9144000" cy="369332"/>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Three Source Writing Assignment</a:t>
            </a:r>
            <a:endParaRPr lang="en-US" b="1" dirty="0">
              <a:solidFill>
                <a:srgbClr val="FF0000"/>
              </a:solidFill>
              <a:latin typeface="Times New Roman" pitchFamily="18" charset="0"/>
              <a:cs typeface="Times New Roman" pitchFamily="18" charset="0"/>
            </a:endParaRPr>
          </a:p>
        </p:txBody>
      </p:sp>
      <p:sp>
        <p:nvSpPr>
          <p:cNvPr id="8" name="TextBox 7"/>
          <p:cNvSpPr txBox="1"/>
          <p:nvPr/>
        </p:nvSpPr>
        <p:spPr>
          <a:xfrm>
            <a:off x="0" y="1371600"/>
            <a:ext cx="9144000" cy="38100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the introduction on page 80</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to="" calcmode="lin" valueType="num">
                                      <p:cBhvr>
                                        <p:cTn id="15" dur="1" fill="hold"/>
                                        <p:tgtEl>
                                          <p:spTgt spid="6">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to="" calcmode="lin" valueType="num">
                                      <p:cBhvr>
                                        <p:cTn id="18" dur="1" fill="hold"/>
                                        <p:tgtEl>
                                          <p:spTgt spid="6">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to="" calcmode="lin" valueType="num">
                                      <p:cBhvr>
                                        <p:cTn id="23" dur="1" fill="hold"/>
                                        <p:tgtEl>
                                          <p:spTgt spid="6">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 to="" calcmode="lin" valueType="num">
                                      <p:cBhvr>
                                        <p:cTn id="26" dur="1" fill="hold"/>
                                        <p:tgtEl>
                                          <p:spTgt spid="6">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to="" calcmode="lin" valueType="num">
                                      <p:cBhvr>
                                        <p:cTn id="31" dur="1" fill="hold"/>
                                        <p:tgtEl>
                                          <p:spTgt spid="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5" name="TextBox 4"/>
          <p:cNvSpPr txBox="1"/>
          <p:nvPr/>
        </p:nvSpPr>
        <p:spPr>
          <a:xfrm>
            <a:off x="0" y="76200"/>
            <a:ext cx="9144000" cy="507831"/>
          </a:xfrm>
          <a:prstGeom prst="rect">
            <a:avLst/>
          </a:prstGeom>
          <a:noFill/>
        </p:spPr>
        <p:txBody>
          <a:bodyPr wrap="square" rtlCol="0">
            <a:spAutoFit/>
          </a:bodyPr>
          <a:lstStyle/>
          <a:p>
            <a:pPr algn="ctr"/>
            <a:r>
              <a:rPr lang="en-US" sz="2700" b="1" dirty="0" smtClean="0">
                <a:solidFill>
                  <a:schemeClr val="accent5">
                    <a:lumMod val="50000"/>
                  </a:schemeClr>
                </a:solidFill>
                <a:latin typeface="Times New Roman" pitchFamily="18" charset="0"/>
                <a:cs typeface="Times New Roman" pitchFamily="18" charset="0"/>
              </a:rPr>
              <a:t>Balancing Individual Needs With the Public/Common Good</a:t>
            </a:r>
          </a:p>
        </p:txBody>
      </p:sp>
      <p:sp>
        <p:nvSpPr>
          <p:cNvPr id="6" name="TextBox 5"/>
          <p:cNvSpPr txBox="1"/>
          <p:nvPr/>
        </p:nvSpPr>
        <p:spPr>
          <a:xfrm>
            <a:off x="0" y="914400"/>
            <a:ext cx="9144000" cy="5755422"/>
          </a:xfrm>
          <a:prstGeom prst="rect">
            <a:avLst/>
          </a:prstGeom>
          <a:noFill/>
        </p:spPr>
        <p:txBody>
          <a:bodyPr wrap="square" rtlCol="0">
            <a:spAutoFit/>
          </a:bodyPr>
          <a:lstStyle/>
          <a:p>
            <a:pPr algn="ctr"/>
            <a:endParaRPr lang="en-US" sz="2400" b="1" dirty="0" smtClean="0">
              <a:latin typeface="Times New Roman" pitchFamily="18" charset="0"/>
              <a:cs typeface="Times New Roman" pitchFamily="18" charset="0"/>
            </a:endParaRPr>
          </a:p>
          <a:p>
            <a:pPr algn="ctr"/>
            <a:r>
              <a:rPr lang="en-US" sz="2400" b="1" dirty="0" smtClean="0">
                <a:solidFill>
                  <a:srgbClr val="C00000"/>
                </a:solidFill>
                <a:latin typeface="Times New Roman" pitchFamily="18" charset="0"/>
                <a:cs typeface="Times New Roman" pitchFamily="18" charset="0"/>
              </a:rPr>
              <a:t>Smoking Ban, Cell Phone Ban, Curfews, Etc.</a:t>
            </a:r>
          </a:p>
          <a:p>
            <a:pPr algn="ct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In groups of 3-4, using the examples above, write a statement in which you respond to the following:</a:t>
            </a:r>
          </a:p>
          <a:p>
            <a:pPr algn="ctr"/>
            <a:endParaRPr lang="en-US" sz="2400" b="1" dirty="0" smtClean="0">
              <a:latin typeface="Times New Roman" pitchFamily="18" charset="0"/>
              <a:cs typeface="Times New Roman" pitchFamily="18" charset="0"/>
            </a:endParaRPr>
          </a:p>
          <a:p>
            <a:pPr algn="ctr"/>
            <a:r>
              <a:rPr lang="en-US" sz="2400" b="1" i="1" dirty="0" smtClean="0">
                <a:solidFill>
                  <a:schemeClr val="accent5">
                    <a:lumMod val="50000"/>
                  </a:schemeClr>
                </a:solidFill>
                <a:latin typeface="Times New Roman" pitchFamily="18" charset="0"/>
                <a:cs typeface="Times New Roman" pitchFamily="18" charset="0"/>
              </a:rPr>
              <a:t>How does our society balance the needs of individuals with those of  the public good?</a:t>
            </a:r>
          </a:p>
          <a:p>
            <a:pPr algn="ctr"/>
            <a:endParaRPr lang="en-US" sz="2400" b="1" i="1" dirty="0" smtClean="0">
              <a:solidFill>
                <a:schemeClr val="accent5">
                  <a:lumMod val="50000"/>
                </a:schemeClr>
              </a:solidFill>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For each of the issues, be sure to include a list of:</a:t>
            </a:r>
          </a:p>
          <a:p>
            <a:pPr algn="ctr"/>
            <a:endParaRPr lang="en-US" sz="800" b="1" i="1" dirty="0" smtClean="0">
              <a:solidFill>
                <a:schemeClr val="accent5">
                  <a:lumMod val="50000"/>
                </a:schemeClr>
              </a:solidFill>
              <a:latin typeface="Times New Roman" pitchFamily="18" charset="0"/>
              <a:cs typeface="Times New Roman" pitchFamily="18" charset="0"/>
            </a:endParaRPr>
          </a:p>
          <a:p>
            <a:pPr algn="ctr"/>
            <a:r>
              <a:rPr lang="en-US" sz="2400" b="1" i="1" dirty="0" smtClean="0">
                <a:solidFill>
                  <a:schemeClr val="accent5">
                    <a:lumMod val="50000"/>
                  </a:schemeClr>
                </a:solidFill>
                <a:latin typeface="Times New Roman" pitchFamily="18" charset="0"/>
                <a:cs typeface="Times New Roman" pitchFamily="18" charset="0"/>
              </a:rPr>
              <a:t>Societies needs </a:t>
            </a:r>
          </a:p>
          <a:p>
            <a:pPr algn="ctr"/>
            <a:endParaRPr lang="en-US" sz="2400" b="1" dirty="0" smtClean="0">
              <a:solidFill>
                <a:schemeClr val="accent5">
                  <a:lumMod val="50000"/>
                </a:schemeClr>
              </a:solidFill>
              <a:latin typeface="Times New Roman" pitchFamily="18" charset="0"/>
              <a:cs typeface="Times New Roman" pitchFamily="18" charset="0"/>
            </a:endParaRPr>
          </a:p>
          <a:p>
            <a:pPr algn="ctr"/>
            <a:r>
              <a:rPr lang="en-US" sz="2400" b="1" i="1" dirty="0" smtClean="0">
                <a:solidFill>
                  <a:schemeClr val="accent5">
                    <a:lumMod val="50000"/>
                  </a:schemeClr>
                </a:solidFill>
                <a:latin typeface="Times New Roman" pitchFamily="18" charset="0"/>
                <a:cs typeface="Times New Roman" pitchFamily="18" charset="0"/>
              </a:rPr>
              <a:t>Individuals needs</a:t>
            </a:r>
          </a:p>
          <a:p>
            <a:pPr algn="ctr"/>
            <a:endParaRPr lang="en-US" sz="2400" b="1" i="1" dirty="0" smtClean="0">
              <a:solidFill>
                <a:schemeClr val="accent5">
                  <a:lumMod val="50000"/>
                </a:schemeClr>
              </a:solidFill>
              <a:latin typeface="Times New Roman" pitchFamily="18" charset="0"/>
              <a:cs typeface="Times New Roman" pitchFamily="18" charset="0"/>
            </a:endParaRPr>
          </a:p>
          <a:p>
            <a:pPr algn="ctr"/>
            <a:r>
              <a:rPr lang="en-US" sz="2400" b="1" i="1" dirty="0" smtClean="0">
                <a:solidFill>
                  <a:schemeClr val="accent5">
                    <a:lumMod val="50000"/>
                  </a:schemeClr>
                </a:solidFill>
                <a:latin typeface="Times New Roman" pitchFamily="18" charset="0"/>
                <a:cs typeface="Times New Roman" pitchFamily="18" charset="0"/>
              </a:rPr>
              <a:t>A balanced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 to="" calcmode="lin" valueType="num">
                                      <p:cBhvr>
                                        <p:cTn id="10" dur="1" fill="hold"/>
                                        <p:tgtEl>
                                          <p:spTgt spid="6">
                                            <p:txEl>
                                              <p:pRg st="3" end="3"/>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to="" calcmode="lin" valueType="num">
                                      <p:cBhvr>
                                        <p:cTn id="13" dur="1" fill="hold"/>
                                        <p:tgtEl>
                                          <p:spTgt spid="6">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 to="" calcmode="lin" valueType="num">
                                      <p:cBhvr>
                                        <p:cTn id="16" dur="1" fill="hold"/>
                                        <p:tgtEl>
                                          <p:spTgt spid="6">
                                            <p:txEl>
                                              <p:pRg st="5" end="5"/>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 to="" calcmode="lin" valueType="num">
                                      <p:cBhvr>
                                        <p:cTn id="21" dur="1" fill="hold"/>
                                        <p:tgtEl>
                                          <p:spTgt spid="6">
                                            <p:txEl>
                                              <p:pRg st="7" end="7"/>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 to="" calcmode="lin" valueType="num">
                                      <p:cBhvr>
                                        <p:cTn id="24" dur="1" fill="hold"/>
                                        <p:tgtEl>
                                          <p:spTgt spid="6">
                                            <p:txEl>
                                              <p:pRg st="9" end="9"/>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 to="" calcmode="lin" valueType="num">
                                      <p:cBhvr>
                                        <p:cTn id="27" dur="1" fill="hold"/>
                                        <p:tgtEl>
                                          <p:spTgt spid="6">
                                            <p:txEl>
                                              <p:pRg st="11" end="11"/>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6">
                                            <p:txEl>
                                              <p:pRg st="13" end="13"/>
                                            </p:txEl>
                                          </p:spTgt>
                                        </p:tgtEl>
                                        <p:attrNameLst>
                                          <p:attrName>style.visibility</p:attrName>
                                        </p:attrNameLst>
                                      </p:cBhvr>
                                      <p:to>
                                        <p:strVal val="visible"/>
                                      </p:to>
                                    </p:set>
                                    <p:anim to="" calcmode="lin" valueType="num">
                                      <p:cBhvr>
                                        <p:cTn id="30" dur="1" fill="hold"/>
                                        <p:tgtEl>
                                          <p:spTgt spid="6">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5" name="TextBox 4"/>
          <p:cNvSpPr txBox="1"/>
          <p:nvPr/>
        </p:nvSpPr>
        <p:spPr>
          <a:xfrm>
            <a:off x="0" y="76200"/>
            <a:ext cx="9144000" cy="507831"/>
          </a:xfrm>
          <a:prstGeom prst="rect">
            <a:avLst/>
          </a:prstGeom>
          <a:noFill/>
        </p:spPr>
        <p:txBody>
          <a:bodyPr wrap="square" rtlCol="0">
            <a:spAutoFit/>
          </a:bodyPr>
          <a:lstStyle/>
          <a:p>
            <a:pPr algn="ctr"/>
            <a:r>
              <a:rPr lang="en-US" sz="2700" b="1" dirty="0" smtClean="0">
                <a:solidFill>
                  <a:schemeClr val="accent5">
                    <a:lumMod val="50000"/>
                  </a:schemeClr>
                </a:solidFill>
                <a:latin typeface="Times New Roman" pitchFamily="18" charset="0"/>
                <a:cs typeface="Times New Roman" pitchFamily="18" charset="0"/>
              </a:rPr>
              <a:t>Balancing Individual Needs With the Public/Common Good</a:t>
            </a:r>
          </a:p>
        </p:txBody>
      </p:sp>
      <p:sp>
        <p:nvSpPr>
          <p:cNvPr id="6" name="TextBox 5"/>
          <p:cNvSpPr txBox="1"/>
          <p:nvPr/>
        </p:nvSpPr>
        <p:spPr>
          <a:xfrm>
            <a:off x="0" y="914400"/>
            <a:ext cx="9144000" cy="4370427"/>
          </a:xfrm>
          <a:prstGeom prst="rect">
            <a:avLst/>
          </a:prstGeom>
          <a:noFill/>
        </p:spPr>
        <p:txBody>
          <a:bodyPr wrap="square" rtlCol="0">
            <a:spAutoFit/>
          </a:bodyPr>
          <a:lstStyle/>
          <a:p>
            <a:pPr algn="ctr"/>
            <a:endParaRPr lang="en-US" sz="24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After scanning the rest of Chapter Two (pp. 87 – 98), complete the following:</a:t>
            </a: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sz="12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Chapter Two (pp. 76-77-</a:t>
            </a:r>
            <a:r>
              <a:rPr lang="en-US" sz="2400" b="1" i="1" dirty="0" smtClean="0">
                <a:latin typeface="Times New Roman" pitchFamily="18" charset="0"/>
                <a:cs typeface="Times New Roman" pitchFamily="18" charset="0"/>
              </a:rPr>
              <a:t>Investigation - #1)</a:t>
            </a:r>
          </a:p>
          <a:p>
            <a:pPr algn="ct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Chapter Two (pp. 92-93- </a:t>
            </a:r>
            <a:r>
              <a:rPr lang="en-US" sz="2400" b="1" i="1" dirty="0" smtClean="0">
                <a:latin typeface="Times New Roman" pitchFamily="18" charset="0"/>
                <a:cs typeface="Times New Roman" pitchFamily="18" charset="0"/>
              </a:rPr>
              <a:t>Investigation - #1)</a:t>
            </a:r>
          </a:p>
          <a:p>
            <a:pPr algn="ct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Chapter Two (pp. 96-97-</a:t>
            </a:r>
            <a:r>
              <a:rPr lang="en-US" sz="2400" b="1" i="1" dirty="0" smtClean="0">
                <a:latin typeface="Times New Roman" pitchFamily="18" charset="0"/>
                <a:cs typeface="Times New Roman" pitchFamily="18" charset="0"/>
              </a:rPr>
              <a:t>Voices - #1)</a:t>
            </a:r>
          </a:p>
          <a:p>
            <a:pPr algn="ctr"/>
            <a:endParaRPr lang="en-US" sz="2400" b="1" i="1" dirty="0" smtClean="0">
              <a:latin typeface="Times New Roman" pitchFamily="18" charset="0"/>
              <a:cs typeface="Times New Roman" pitchFamily="18" charset="0"/>
            </a:endParaRPr>
          </a:p>
          <a:p>
            <a:pPr algn="ctr"/>
            <a:endParaRPr lang="en-US" sz="2400" b="1" i="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Handout:  </a:t>
            </a:r>
            <a:r>
              <a:rPr lang="en-US" sz="2000" b="1" i="1" dirty="0" smtClean="0">
                <a:latin typeface="Times New Roman" pitchFamily="18" charset="0"/>
                <a:cs typeface="Times New Roman" pitchFamily="18" charset="0"/>
              </a:rPr>
              <a:t>Dilemmas Facing a Liberal Democracy </a:t>
            </a:r>
            <a:endParaRPr lang="en-US" sz="20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 to="" calcmode="lin" valueType="num">
                                      <p:cBhvr>
                                        <p:cTn id="10" dur="1" fill="hold"/>
                                        <p:tgtEl>
                                          <p:spTgt spid="6">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to="" calcmode="lin" valueType="num">
                                      <p:cBhvr>
                                        <p:cTn id="15" dur="1" fill="hold"/>
                                        <p:tgtEl>
                                          <p:spTgt spid="6">
                                            <p:txEl>
                                              <p:pRg st="5" end="5"/>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 to="" calcmode="lin" valueType="num">
                                      <p:cBhvr>
                                        <p:cTn id="18" dur="1" fill="hold"/>
                                        <p:tgtEl>
                                          <p:spTgt spid="6">
                                            <p:txEl>
                                              <p:pRg st="7" end="7"/>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 to="" calcmode="lin" valueType="num">
                                      <p:cBhvr>
                                        <p:cTn id="21" dur="1" fill="hold"/>
                                        <p:tgtEl>
                                          <p:spTgt spid="6">
                                            <p:txEl>
                                              <p:pRg st="9" end="9"/>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
                                            <p:txEl>
                                              <p:pRg st="12" end="12"/>
                                            </p:txEl>
                                          </p:spTgt>
                                        </p:tgtEl>
                                        <p:attrNameLst>
                                          <p:attrName>style.visibility</p:attrName>
                                        </p:attrNameLst>
                                      </p:cBhvr>
                                      <p:to>
                                        <p:strVal val="visible"/>
                                      </p:to>
                                    </p:set>
                                    <p:anim to="" calcmode="lin" valueType="num">
                                      <p:cBhvr>
                                        <p:cTn id="24" dur="1" fill="hold"/>
                                        <p:tgtEl>
                                          <p:spTgt spid="6">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nslationforlawyers.com/781694_one_different_2groupmentality.jpg"/>
          <p:cNvPicPr>
            <a:picLocks noChangeAspect="1" noChangeArrowheads="1"/>
          </p:cNvPicPr>
          <p:nvPr/>
        </p:nvPicPr>
        <p:blipFill>
          <a:blip r:embed="rId4" cstate="screen">
            <a:lum bright="70000" contrast="-70000"/>
          </a:blip>
          <a:srcRect/>
          <a:stretch>
            <a:fillRect/>
          </a:stretch>
        </p:blipFill>
        <p:spPr bwMode="auto">
          <a:xfrm>
            <a:off x="0" y="0"/>
            <a:ext cx="9144000" cy="6858000"/>
          </a:xfrm>
          <a:prstGeom prst="rect">
            <a:avLst/>
          </a:prstGeom>
          <a:noFill/>
        </p:spPr>
      </p:pic>
      <p:sp>
        <p:nvSpPr>
          <p:cNvPr id="5" name="TextBox 4"/>
          <p:cNvSpPr txBox="1"/>
          <p:nvPr/>
        </p:nvSpPr>
        <p:spPr>
          <a:xfrm>
            <a:off x="0" y="76200"/>
            <a:ext cx="9144000" cy="507831"/>
          </a:xfrm>
          <a:prstGeom prst="rect">
            <a:avLst/>
          </a:prstGeom>
          <a:noFill/>
        </p:spPr>
        <p:txBody>
          <a:bodyPr wrap="square" rtlCol="0">
            <a:spAutoFit/>
          </a:bodyPr>
          <a:lstStyle/>
          <a:p>
            <a:pPr algn="ctr"/>
            <a:r>
              <a:rPr lang="en-US" sz="2700" b="1" dirty="0" smtClean="0">
                <a:solidFill>
                  <a:schemeClr val="accent5">
                    <a:lumMod val="50000"/>
                  </a:schemeClr>
                </a:solidFill>
                <a:latin typeface="Times New Roman" pitchFamily="18" charset="0"/>
                <a:cs typeface="Times New Roman" pitchFamily="18" charset="0"/>
              </a:rPr>
              <a:t>Balancing Individual Needs With the Public/Common Good</a:t>
            </a:r>
          </a:p>
        </p:txBody>
      </p:sp>
      <p:sp>
        <p:nvSpPr>
          <p:cNvPr id="8" name="TextBox 7"/>
          <p:cNvSpPr txBox="1"/>
          <p:nvPr/>
        </p:nvSpPr>
        <p:spPr>
          <a:xfrm>
            <a:off x="0" y="13716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hlinkClick r:id="rId5"/>
              </a:rPr>
              <a:t>Trudeau – October Crisis</a:t>
            </a:r>
            <a:endParaRPr lang="en-US" b="1" dirty="0">
              <a:latin typeface="Times New Roman" pitchFamily="18" charset="0"/>
              <a:cs typeface="Times New Roman" pitchFamily="18" charset="0"/>
            </a:endParaRPr>
          </a:p>
        </p:txBody>
      </p:sp>
      <p:sp>
        <p:nvSpPr>
          <p:cNvPr id="9" name="TextBox 8"/>
          <p:cNvSpPr txBox="1"/>
          <p:nvPr/>
        </p:nvSpPr>
        <p:spPr>
          <a:xfrm>
            <a:off x="0" y="38100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hlinkClick r:id="rId6"/>
              </a:rPr>
              <a:t>Patriot Act</a:t>
            </a:r>
            <a:endParaRPr lang="en-US" b="1" dirty="0">
              <a:latin typeface="Times New Roman" pitchFamily="18" charset="0"/>
              <a:cs typeface="Times New Roman" pitchFamily="18" charset="0"/>
            </a:endParaRPr>
          </a:p>
        </p:txBody>
      </p:sp>
      <p:pic>
        <p:nvPicPr>
          <p:cNvPr id="7" name="Pierre Trudeau - Just Watch me_WMV V9.wmv">
            <a:hlinkClick r:id="" action="ppaction://media"/>
          </p:cNvPr>
          <p:cNvPicPr>
            <a:picLocks noRot="1" noChangeAspect="1"/>
          </p:cNvPicPr>
          <p:nvPr>
            <a:videoFile r:link="rId1"/>
          </p:nvPr>
        </p:nvPicPr>
        <p:blipFill>
          <a:blip r:embed="rId7" cstate="print"/>
          <a:stretch>
            <a:fillRect/>
          </a:stretch>
        </p:blipFill>
        <p:spPr>
          <a:xfrm>
            <a:off x="3657600" y="1809750"/>
            <a:ext cx="1752600" cy="1314450"/>
          </a:xfrm>
          <a:prstGeom prst="rect">
            <a:avLst/>
          </a:prstGeom>
        </p:spPr>
      </p:pic>
      <p:pic>
        <p:nvPicPr>
          <p:cNvPr id="10" name="USA using Patriot Act_WMV V9.wmv">
            <a:hlinkClick r:id="" action="ppaction://media"/>
          </p:cNvPr>
          <p:cNvPicPr>
            <a:picLocks noRot="1" noChangeAspect="1"/>
          </p:cNvPicPr>
          <p:nvPr>
            <a:videoFile r:link="rId2"/>
          </p:nvPr>
        </p:nvPicPr>
        <p:blipFill>
          <a:blip r:embed="rId8" cstate="print"/>
          <a:stretch>
            <a:fillRect/>
          </a:stretch>
        </p:blipFill>
        <p:spPr>
          <a:xfrm>
            <a:off x="3733800" y="4191000"/>
            <a:ext cx="1727200" cy="1295400"/>
          </a:xfrm>
          <a:prstGeom prst="rect">
            <a:avLst/>
          </a:prstGeom>
        </p:spPr>
      </p:pic>
      <p:sp>
        <p:nvSpPr>
          <p:cNvPr id="11" name="TextBox 10"/>
          <p:cNvSpPr txBox="1"/>
          <p:nvPr/>
        </p:nvSpPr>
        <p:spPr>
          <a:xfrm>
            <a:off x="3733800" y="5486400"/>
            <a:ext cx="17526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4:00</a:t>
            </a:r>
            <a:endParaRPr lang="en-US" sz="1200" b="1" dirty="0">
              <a:latin typeface="Times New Roman" pitchFamily="18" charset="0"/>
              <a:cs typeface="Times New Roman" pitchFamily="18" charset="0"/>
            </a:endParaRPr>
          </a:p>
        </p:txBody>
      </p:sp>
      <p:sp>
        <p:nvSpPr>
          <p:cNvPr id="12" name="TextBox 11"/>
          <p:cNvSpPr txBox="1"/>
          <p:nvPr/>
        </p:nvSpPr>
        <p:spPr>
          <a:xfrm>
            <a:off x="3657600" y="3124200"/>
            <a:ext cx="17526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6:00</a:t>
            </a:r>
            <a:endParaRPr lang="en-US" sz="1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to="" calcmode="lin" valueType="num">
                                      <p:cBhvr>
                                        <p:cTn id="18" dur="1" fill="hold"/>
                                        <p:tgtEl>
                                          <p:spTgt spid="12"/>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1" fill="hold"/>
                                        <p:tgtEl>
                                          <p:spTgt spid="9"/>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to="" calcmode="lin" valueType="num">
                                      <p:cBhvr>
                                        <p:cTn id="26" dur="1" fill="hold"/>
                                        <p:tgtEl>
                                          <p:spTgt spid="10"/>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to="" calcmode="lin" valueType="num">
                                      <p:cBhvr>
                                        <p:cTn id="29"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0" fill="hold" display="0">
                  <p:stCondLst>
                    <p:cond delay="indefinite"/>
                  </p:stCondLst>
                  <p:endCondLst>
                    <p:cond evt="onNext" delay="0">
                      <p:tgtEl>
                        <p:sldTgt/>
                      </p:tgtEl>
                    </p:cond>
                    <p:cond evt="onPrev" delay="0">
                      <p:tgtEl>
                        <p:sldTgt/>
                      </p:tgtEl>
                    </p:cond>
                  </p:endCondLst>
                </p:cTn>
                <p:tgtEl>
                  <p:spTgt spid="7"/>
                </p:tgtEl>
              </p:cMediaNode>
            </p:video>
            <p:video fullScrn="1">
              <p:cMediaNode vol="80000">
                <p:cTn id="31"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5" grpId="0"/>
      <p:bldP spid="8" grpId="0"/>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7" name="Rectangle 6"/>
          <p:cNvSpPr/>
          <p:nvPr/>
        </p:nvSpPr>
        <p:spPr>
          <a:xfrm>
            <a:off x="1" y="152400"/>
            <a:ext cx="9144000" cy="615553"/>
          </a:xfrm>
          <a:prstGeom prst="rect">
            <a:avLst/>
          </a:prstGeom>
        </p:spPr>
        <p:txBody>
          <a:bodyPr wrap="square">
            <a:spAutoFit/>
          </a:bodyPr>
          <a:lstStyle/>
          <a:p>
            <a:pPr algn="ctr"/>
            <a:r>
              <a:rPr lang="en-US" sz="3400" b="1" dirty="0" smtClean="0">
                <a:solidFill>
                  <a:schemeClr val="accent5">
                    <a:lumMod val="50000"/>
                  </a:schemeClr>
                </a:solidFill>
                <a:latin typeface="Times New Roman" pitchFamily="18" charset="0"/>
                <a:cs typeface="Times New Roman" pitchFamily="18" charset="0"/>
              </a:rPr>
              <a:t>Political &amp; Economic Spectrums and Ideologies</a:t>
            </a:r>
            <a:endParaRPr lang="en-US" sz="3400" b="1" dirty="0">
              <a:solidFill>
                <a:schemeClr val="accent5">
                  <a:lumMod val="50000"/>
                </a:schemeClr>
              </a:solidFill>
              <a:latin typeface="Times New Roman" pitchFamily="18" charset="0"/>
              <a:cs typeface="Times New Roman" pitchFamily="18" charset="0"/>
            </a:endParaRPr>
          </a:p>
        </p:txBody>
      </p:sp>
      <p:sp>
        <p:nvSpPr>
          <p:cNvPr id="8" name="TextBox 7"/>
          <p:cNvSpPr txBox="1"/>
          <p:nvPr/>
        </p:nvSpPr>
        <p:spPr>
          <a:xfrm>
            <a:off x="0" y="1143000"/>
            <a:ext cx="9144000" cy="2677656"/>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What is a political and/or economic spectrum?</a:t>
            </a:r>
          </a:p>
          <a:p>
            <a:pPr algn="ctr"/>
            <a:endParaRPr lang="en-US" sz="2400" b="1" dirty="0" smtClean="0">
              <a:latin typeface="Times New Roman" pitchFamily="18" charset="0"/>
              <a:cs typeface="Times New Roman" pitchFamily="18" charset="0"/>
            </a:endParaRPr>
          </a:p>
          <a:p>
            <a:pPr algn="ctr"/>
            <a:r>
              <a:rPr lang="en-CA" sz="2400" dirty="0" smtClean="0">
                <a:latin typeface="Times New Roman" pitchFamily="18" charset="0"/>
                <a:cs typeface="Times New Roman" pitchFamily="18" charset="0"/>
              </a:rPr>
              <a:t>A </a:t>
            </a:r>
            <a:r>
              <a:rPr lang="en-CA" sz="2400" b="1" dirty="0" smtClean="0">
                <a:latin typeface="Times New Roman" pitchFamily="18" charset="0"/>
                <a:cs typeface="Times New Roman" pitchFamily="18" charset="0"/>
              </a:rPr>
              <a:t>political (economic) spectrum</a:t>
            </a:r>
            <a:r>
              <a:rPr lang="en-CA" sz="2400" dirty="0" smtClean="0">
                <a:latin typeface="Times New Roman" pitchFamily="18" charset="0"/>
                <a:cs typeface="Times New Roman" pitchFamily="18" charset="0"/>
              </a:rPr>
              <a:t> is a way of modeling different political (economic) positions by placing them upon one or more geometric axes symbolizing independent political (economic) dimensions</a:t>
            </a:r>
          </a:p>
          <a:p>
            <a:pPr algn="ctr"/>
            <a:endParaRPr lang="en-CA" sz="2400" b="1" dirty="0" smtClean="0">
              <a:latin typeface="Times New Roman" pitchFamily="18" charset="0"/>
              <a:cs typeface="Times New Roman" pitchFamily="18" charset="0"/>
            </a:endParaRPr>
          </a:p>
          <a:p>
            <a:pPr algn="ctr"/>
            <a:r>
              <a:rPr lang="en-CA" sz="2400" b="1" dirty="0" smtClean="0">
                <a:latin typeface="Times New Roman" pitchFamily="18" charset="0"/>
                <a:cs typeface="Times New Roman" pitchFamily="18" charset="0"/>
              </a:rPr>
              <a:t>What might these spectrums include?  Examples?</a:t>
            </a:r>
          </a:p>
        </p:txBody>
      </p:sp>
      <p:sp>
        <p:nvSpPr>
          <p:cNvPr id="5" name="TextBox 4"/>
          <p:cNvSpPr txBox="1"/>
          <p:nvPr/>
        </p:nvSpPr>
        <p:spPr>
          <a:xfrm>
            <a:off x="914400" y="3962400"/>
            <a:ext cx="1981200" cy="2677656"/>
          </a:xfrm>
          <a:prstGeom prst="rect">
            <a:avLst/>
          </a:prstGeom>
          <a:noFill/>
        </p:spPr>
        <p:txBody>
          <a:bodyPr wrap="square" rtlCol="0">
            <a:spAutoFit/>
          </a:bodyPr>
          <a:lstStyle/>
          <a:p>
            <a:pPr algn="ctr"/>
            <a:r>
              <a:rPr lang="en-CA" sz="2400" b="1" dirty="0" smtClean="0">
                <a:solidFill>
                  <a:srgbClr val="FF0000"/>
                </a:solidFill>
                <a:latin typeface="Times New Roman" pitchFamily="18" charset="0"/>
                <a:cs typeface="Times New Roman" pitchFamily="18" charset="0"/>
              </a:rPr>
              <a:t>Political</a:t>
            </a:r>
          </a:p>
          <a:p>
            <a:pPr algn="ctr"/>
            <a:r>
              <a:rPr lang="en-CA" b="1" dirty="0" smtClean="0">
                <a:latin typeface="Times New Roman" pitchFamily="18" charset="0"/>
                <a:cs typeface="Times New Roman" pitchFamily="18" charset="0"/>
              </a:rPr>
              <a:t>Right Wing</a:t>
            </a:r>
          </a:p>
          <a:p>
            <a:pPr algn="ctr"/>
            <a:r>
              <a:rPr lang="en-CA" b="1" dirty="0" smtClean="0">
                <a:latin typeface="Times New Roman" pitchFamily="18" charset="0"/>
                <a:cs typeface="Times New Roman" pitchFamily="18" charset="0"/>
              </a:rPr>
              <a:t>Left Wing</a:t>
            </a:r>
          </a:p>
          <a:p>
            <a:pPr algn="ctr"/>
            <a:r>
              <a:rPr lang="en-CA" b="1" dirty="0" smtClean="0">
                <a:latin typeface="Times New Roman" pitchFamily="18" charset="0"/>
                <a:cs typeface="Times New Roman" pitchFamily="18" charset="0"/>
              </a:rPr>
              <a:t>Communism</a:t>
            </a:r>
          </a:p>
          <a:p>
            <a:pPr algn="ctr"/>
            <a:r>
              <a:rPr lang="en-CA" b="1" dirty="0" smtClean="0">
                <a:latin typeface="Times New Roman" pitchFamily="18" charset="0"/>
                <a:cs typeface="Times New Roman" pitchFamily="18" charset="0"/>
              </a:rPr>
              <a:t>Socialism</a:t>
            </a:r>
          </a:p>
          <a:p>
            <a:pPr algn="ctr"/>
            <a:r>
              <a:rPr lang="en-CA" b="1" dirty="0" smtClean="0">
                <a:latin typeface="Times New Roman" pitchFamily="18" charset="0"/>
                <a:cs typeface="Times New Roman" pitchFamily="18" charset="0"/>
              </a:rPr>
              <a:t>Fascism</a:t>
            </a:r>
          </a:p>
          <a:p>
            <a:pPr algn="ctr"/>
            <a:r>
              <a:rPr lang="en-CA" b="1" dirty="0" smtClean="0">
                <a:latin typeface="Times New Roman" pitchFamily="18" charset="0"/>
                <a:cs typeface="Times New Roman" pitchFamily="18" charset="0"/>
              </a:rPr>
              <a:t>Dictatorships</a:t>
            </a:r>
          </a:p>
          <a:p>
            <a:pPr algn="ctr"/>
            <a:r>
              <a:rPr lang="en-CA" b="1" dirty="0" smtClean="0">
                <a:latin typeface="Times New Roman" pitchFamily="18" charset="0"/>
                <a:cs typeface="Times New Roman" pitchFamily="18" charset="0"/>
              </a:rPr>
              <a:t>Conservatism</a:t>
            </a:r>
          </a:p>
          <a:p>
            <a:pPr algn="ctr"/>
            <a:r>
              <a:rPr lang="en-CA" b="1" dirty="0" smtClean="0">
                <a:latin typeface="Times New Roman" pitchFamily="18" charset="0"/>
                <a:cs typeface="Times New Roman" pitchFamily="18" charset="0"/>
              </a:rPr>
              <a:t>Liberalism</a:t>
            </a:r>
          </a:p>
        </p:txBody>
      </p:sp>
      <p:sp>
        <p:nvSpPr>
          <p:cNvPr id="9" name="TextBox 8"/>
          <p:cNvSpPr txBox="1"/>
          <p:nvPr/>
        </p:nvSpPr>
        <p:spPr>
          <a:xfrm>
            <a:off x="5867400" y="3962400"/>
            <a:ext cx="2286000" cy="2400657"/>
          </a:xfrm>
          <a:prstGeom prst="rect">
            <a:avLst/>
          </a:prstGeom>
          <a:noFill/>
        </p:spPr>
        <p:txBody>
          <a:bodyPr wrap="square" rtlCol="0">
            <a:spAutoFit/>
          </a:bodyPr>
          <a:lstStyle/>
          <a:p>
            <a:pPr algn="ctr"/>
            <a:r>
              <a:rPr lang="en-CA" sz="2400" b="1" dirty="0" smtClean="0">
                <a:solidFill>
                  <a:srgbClr val="FF0000"/>
                </a:solidFill>
                <a:latin typeface="Times New Roman" pitchFamily="18" charset="0"/>
                <a:cs typeface="Times New Roman" pitchFamily="18" charset="0"/>
              </a:rPr>
              <a:t>Economic</a:t>
            </a:r>
          </a:p>
          <a:p>
            <a:pPr algn="ctr"/>
            <a:r>
              <a:rPr lang="en-US" b="1" dirty="0" smtClean="0">
                <a:latin typeface="Times New Roman" pitchFamily="18" charset="0"/>
                <a:cs typeface="Times New Roman" pitchFamily="18" charset="0"/>
              </a:rPr>
              <a:t>Centrally Planned</a:t>
            </a:r>
          </a:p>
          <a:p>
            <a:pPr algn="ctr"/>
            <a:r>
              <a:rPr lang="en-US" b="1" dirty="0" smtClean="0">
                <a:latin typeface="Times New Roman" pitchFamily="18" charset="0"/>
                <a:cs typeface="Times New Roman" pitchFamily="18" charset="0"/>
              </a:rPr>
              <a:t>Laissez Faire</a:t>
            </a:r>
          </a:p>
          <a:p>
            <a:pPr algn="ctr"/>
            <a:r>
              <a:rPr lang="en-US" b="1" dirty="0" smtClean="0">
                <a:latin typeface="Times New Roman" pitchFamily="18" charset="0"/>
                <a:cs typeface="Times New Roman" pitchFamily="18" charset="0"/>
              </a:rPr>
              <a:t>Free Market</a:t>
            </a:r>
          </a:p>
          <a:p>
            <a:pPr algn="ctr"/>
            <a:r>
              <a:rPr lang="en-US" b="1" dirty="0" smtClean="0">
                <a:latin typeface="Times New Roman" pitchFamily="18" charset="0"/>
                <a:cs typeface="Times New Roman" pitchFamily="18" charset="0"/>
              </a:rPr>
              <a:t>Command</a:t>
            </a:r>
          </a:p>
          <a:p>
            <a:pPr algn="ctr"/>
            <a:r>
              <a:rPr lang="en-US" b="1" dirty="0" smtClean="0">
                <a:latin typeface="Times New Roman" pitchFamily="18" charset="0"/>
                <a:cs typeface="Times New Roman" pitchFamily="18" charset="0"/>
              </a:rPr>
              <a:t>Capitalism</a:t>
            </a:r>
          </a:p>
          <a:p>
            <a:pPr algn="ctr"/>
            <a:r>
              <a:rPr lang="en-US" b="1" dirty="0" smtClean="0">
                <a:latin typeface="Times New Roman" pitchFamily="18" charset="0"/>
                <a:cs typeface="Times New Roman" pitchFamily="18" charset="0"/>
              </a:rPr>
              <a:t>Collectivism</a:t>
            </a:r>
          </a:p>
          <a:p>
            <a:pPr algn="ctr"/>
            <a:r>
              <a:rPr lang="en-US" b="1" dirty="0" smtClean="0">
                <a:latin typeface="Times New Roman" pitchFamily="18" charset="0"/>
                <a:cs typeface="Times New Roman" pitchFamily="18" charset="0"/>
              </a:rPr>
              <a:t>Individualism</a:t>
            </a:r>
            <a:endParaRPr lang="en-US" b="1" dirty="0">
              <a:latin typeface="Times New Roman" pitchFamily="18" charset="0"/>
              <a:cs typeface="Times New Roman" pitchFamily="18" charset="0"/>
            </a:endParaRPr>
          </a:p>
        </p:txBody>
      </p:sp>
      <p:sp>
        <p:nvSpPr>
          <p:cNvPr id="10" name="TextBox 9"/>
          <p:cNvSpPr txBox="1"/>
          <p:nvPr/>
        </p:nvSpPr>
        <p:spPr>
          <a:xfrm>
            <a:off x="3429000" y="4114800"/>
            <a:ext cx="20574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hlinkClick r:id="rId3"/>
              </a:rPr>
              <a:t>Lets take a look…</a:t>
            </a:r>
            <a:endParaRPr lang="en-US" b="1" dirty="0">
              <a:latin typeface="Times New Roman" pitchFamily="18" charset="0"/>
              <a:cs typeface="Times New Roman" pitchFamily="18" charset="0"/>
            </a:endParaRPr>
          </a:p>
        </p:txBody>
      </p:sp>
      <p:sp>
        <p:nvSpPr>
          <p:cNvPr id="11" name="TextBox 10"/>
          <p:cNvSpPr txBox="1"/>
          <p:nvPr/>
        </p:nvSpPr>
        <p:spPr>
          <a:xfrm>
            <a:off x="3200400" y="4876800"/>
            <a:ext cx="24384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hlinkClick r:id="rId4"/>
              </a:rPr>
              <a:t>Take a Spectrum Test</a:t>
            </a:r>
            <a:endParaRPr lang="en-US" b="1" dirty="0">
              <a:latin typeface="Times New Roman" pitchFamily="18" charset="0"/>
              <a:cs typeface="Times New Roman" pitchFamily="18" charset="0"/>
            </a:endParaRPr>
          </a:p>
        </p:txBody>
      </p:sp>
      <p:sp>
        <p:nvSpPr>
          <p:cNvPr id="12" name="TextBox 11"/>
          <p:cNvSpPr txBox="1"/>
          <p:nvPr/>
        </p:nvSpPr>
        <p:spPr>
          <a:xfrm>
            <a:off x="3200400" y="5726668"/>
            <a:ext cx="24384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hlinkClick r:id="rId5"/>
              </a:rPr>
              <a:t>World's Smallest Political Quiz</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to="" calcmode="lin" valueType="num">
                                      <p:cBhvr>
                                        <p:cTn id="12" dur="1" fill="hold"/>
                                        <p:tgtEl>
                                          <p:spTgt spid="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to="" calcmode="lin" valueType="num">
                                      <p:cBhvr>
                                        <p:cTn id="17" dur="1" fill="hold"/>
                                        <p:tgtEl>
                                          <p:spTgt spid="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 to="" calcmode="lin" valueType="num">
                                      <p:cBhvr>
                                        <p:cTn id="22" dur="1" fill="hold"/>
                                        <p:tgtEl>
                                          <p:spTgt spid="8">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to="" calcmode="lin" valueType="num">
                                      <p:cBhvr>
                                        <p:cTn id="27" dur="1" fill="hold"/>
                                        <p:tgtEl>
                                          <p:spTgt spid="5">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to="" calcmode="lin" valueType="num">
                                      <p:cBhvr>
                                        <p:cTn id="32" dur="1" fill="hold"/>
                                        <p:tgtEl>
                                          <p:spTgt spid="5">
                                            <p:txEl>
                                              <p:pRg st="1" end="1"/>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to="" calcmode="lin" valueType="num">
                                      <p:cBhvr>
                                        <p:cTn id="35" dur="1" fill="hold"/>
                                        <p:tgtEl>
                                          <p:spTgt spid="5">
                                            <p:txEl>
                                              <p:pRg st="2" end="2"/>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to="" calcmode="lin" valueType="num">
                                      <p:cBhvr>
                                        <p:cTn id="38" dur="1" fill="hold"/>
                                        <p:tgtEl>
                                          <p:spTgt spid="5">
                                            <p:txEl>
                                              <p:pRg st="3" end="3"/>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to="" calcmode="lin" valueType="num">
                                      <p:cBhvr>
                                        <p:cTn id="41" dur="1" fill="hold"/>
                                        <p:tgtEl>
                                          <p:spTgt spid="5">
                                            <p:txEl>
                                              <p:pRg st="4" end="4"/>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to="" calcmode="lin" valueType="num">
                                      <p:cBhvr>
                                        <p:cTn id="44" dur="1" fill="hold"/>
                                        <p:tgtEl>
                                          <p:spTgt spid="5">
                                            <p:txEl>
                                              <p:pRg st="5" end="5"/>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to="" calcmode="lin" valueType="num">
                                      <p:cBhvr>
                                        <p:cTn id="47" dur="1" fill="hold"/>
                                        <p:tgtEl>
                                          <p:spTgt spid="5">
                                            <p:txEl>
                                              <p:pRg st="6" end="6"/>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 to="" calcmode="lin" valueType="num">
                                      <p:cBhvr>
                                        <p:cTn id="50" dur="1" fill="hold"/>
                                        <p:tgtEl>
                                          <p:spTgt spid="5">
                                            <p:txEl>
                                              <p:pRg st="7" end="7"/>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to="" calcmode="lin" valueType="num">
                                      <p:cBhvr>
                                        <p:cTn id="53" dur="1" fill="hold"/>
                                        <p:tgtEl>
                                          <p:spTgt spid="5">
                                            <p:txEl>
                                              <p:pRg st="8" end="8"/>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 to="" calcmode="lin" valueType="num">
                                      <p:cBhvr>
                                        <p:cTn id="58" dur="1" fill="hold"/>
                                        <p:tgtEl>
                                          <p:spTgt spid="9">
                                            <p:txEl>
                                              <p:pRg st="0" end="0"/>
                                            </p:txEl>
                                          </p:spTgt>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anim to="" calcmode="lin" valueType="num">
                                      <p:cBhvr>
                                        <p:cTn id="63" dur="1" fill="hold"/>
                                        <p:tgtEl>
                                          <p:spTgt spid="9">
                                            <p:txEl>
                                              <p:pRg st="1" end="1"/>
                                            </p:txEl>
                                          </p:spTgt>
                                        </p:tgtEl>
                                        <p:attrNameLst>
                                          <p:attrName/>
                                        </p:attrNameLst>
                                      </p:cBhvr>
                                    </p:anim>
                                  </p:childTnLst>
                                </p:cTn>
                              </p:par>
                              <p:par>
                                <p:cTn id="64" presetID="24" presetClass="entr" presetSubtype="0" fill="hold" nodeType="withEffect">
                                  <p:stCondLst>
                                    <p:cond delay="0"/>
                                  </p:stCondLst>
                                  <p:childTnLst>
                                    <p:set>
                                      <p:cBhvr>
                                        <p:cTn id="65" dur="1" fill="hold">
                                          <p:stCondLst>
                                            <p:cond delay="0"/>
                                          </p:stCondLst>
                                        </p:cTn>
                                        <p:tgtEl>
                                          <p:spTgt spid="9">
                                            <p:txEl>
                                              <p:pRg st="2" end="2"/>
                                            </p:txEl>
                                          </p:spTgt>
                                        </p:tgtEl>
                                        <p:attrNameLst>
                                          <p:attrName>style.visibility</p:attrName>
                                        </p:attrNameLst>
                                      </p:cBhvr>
                                      <p:to>
                                        <p:strVal val="visible"/>
                                      </p:to>
                                    </p:set>
                                    <p:anim to="" calcmode="lin" valueType="num">
                                      <p:cBhvr>
                                        <p:cTn id="66" dur="1" fill="hold"/>
                                        <p:tgtEl>
                                          <p:spTgt spid="9">
                                            <p:txEl>
                                              <p:pRg st="2" end="2"/>
                                            </p:txEl>
                                          </p:spTgt>
                                        </p:tgtEl>
                                        <p:attrNameLst>
                                          <p:attrName/>
                                        </p:attrNameLst>
                                      </p:cBhvr>
                                    </p:anim>
                                  </p:childTnLst>
                                </p:cTn>
                              </p:par>
                              <p:par>
                                <p:cTn id="67" presetID="24" presetClass="entr" presetSubtype="0" fill="hold" nodeType="withEffect">
                                  <p:stCondLst>
                                    <p:cond delay="0"/>
                                  </p:stCondLst>
                                  <p:childTnLst>
                                    <p:set>
                                      <p:cBhvr>
                                        <p:cTn id="68" dur="1" fill="hold">
                                          <p:stCondLst>
                                            <p:cond delay="0"/>
                                          </p:stCondLst>
                                        </p:cTn>
                                        <p:tgtEl>
                                          <p:spTgt spid="9">
                                            <p:txEl>
                                              <p:pRg st="3" end="3"/>
                                            </p:txEl>
                                          </p:spTgt>
                                        </p:tgtEl>
                                        <p:attrNameLst>
                                          <p:attrName>style.visibility</p:attrName>
                                        </p:attrNameLst>
                                      </p:cBhvr>
                                      <p:to>
                                        <p:strVal val="visible"/>
                                      </p:to>
                                    </p:set>
                                    <p:anim to="" calcmode="lin" valueType="num">
                                      <p:cBhvr>
                                        <p:cTn id="69" dur="1" fill="hold"/>
                                        <p:tgtEl>
                                          <p:spTgt spid="9">
                                            <p:txEl>
                                              <p:pRg st="3" end="3"/>
                                            </p:txEl>
                                          </p:spTgt>
                                        </p:tgtEl>
                                        <p:attrNameLst>
                                          <p:attrName/>
                                        </p:attrNameLst>
                                      </p:cBhvr>
                                    </p:anim>
                                  </p:childTnLst>
                                </p:cTn>
                              </p:par>
                              <p:par>
                                <p:cTn id="70" presetID="24" presetClass="entr" presetSubtype="0" fill="hold" nodeType="withEffect">
                                  <p:stCondLst>
                                    <p:cond delay="0"/>
                                  </p:stCondLst>
                                  <p:childTnLst>
                                    <p:set>
                                      <p:cBhvr>
                                        <p:cTn id="71" dur="1" fill="hold">
                                          <p:stCondLst>
                                            <p:cond delay="0"/>
                                          </p:stCondLst>
                                        </p:cTn>
                                        <p:tgtEl>
                                          <p:spTgt spid="9">
                                            <p:txEl>
                                              <p:pRg st="4" end="4"/>
                                            </p:txEl>
                                          </p:spTgt>
                                        </p:tgtEl>
                                        <p:attrNameLst>
                                          <p:attrName>style.visibility</p:attrName>
                                        </p:attrNameLst>
                                      </p:cBhvr>
                                      <p:to>
                                        <p:strVal val="visible"/>
                                      </p:to>
                                    </p:set>
                                    <p:anim to="" calcmode="lin" valueType="num">
                                      <p:cBhvr>
                                        <p:cTn id="72" dur="1" fill="hold"/>
                                        <p:tgtEl>
                                          <p:spTgt spid="9">
                                            <p:txEl>
                                              <p:pRg st="4" end="4"/>
                                            </p:txEl>
                                          </p:spTgt>
                                        </p:tgtEl>
                                        <p:attrNameLst>
                                          <p:attrName/>
                                        </p:attrNameLst>
                                      </p:cBhvr>
                                    </p:anim>
                                  </p:childTnLst>
                                </p:cTn>
                              </p:par>
                              <p:par>
                                <p:cTn id="73" presetID="24" presetClass="entr" presetSubtype="0" fill="hold" nodeType="withEffect">
                                  <p:stCondLst>
                                    <p:cond delay="0"/>
                                  </p:stCondLst>
                                  <p:childTnLst>
                                    <p:set>
                                      <p:cBhvr>
                                        <p:cTn id="74" dur="1" fill="hold">
                                          <p:stCondLst>
                                            <p:cond delay="0"/>
                                          </p:stCondLst>
                                        </p:cTn>
                                        <p:tgtEl>
                                          <p:spTgt spid="9">
                                            <p:txEl>
                                              <p:pRg st="5" end="5"/>
                                            </p:txEl>
                                          </p:spTgt>
                                        </p:tgtEl>
                                        <p:attrNameLst>
                                          <p:attrName>style.visibility</p:attrName>
                                        </p:attrNameLst>
                                      </p:cBhvr>
                                      <p:to>
                                        <p:strVal val="visible"/>
                                      </p:to>
                                    </p:set>
                                    <p:anim to="" calcmode="lin" valueType="num">
                                      <p:cBhvr>
                                        <p:cTn id="75" dur="1" fill="hold"/>
                                        <p:tgtEl>
                                          <p:spTgt spid="9">
                                            <p:txEl>
                                              <p:pRg st="5" end="5"/>
                                            </p:txEl>
                                          </p:spTgt>
                                        </p:tgtEl>
                                        <p:attrNameLst>
                                          <p:attrName/>
                                        </p:attrNameLst>
                                      </p:cBhvr>
                                    </p:anim>
                                  </p:childTnLst>
                                </p:cTn>
                              </p:par>
                              <p:par>
                                <p:cTn id="76" presetID="24" presetClass="entr" presetSubtype="0" fill="hold" nodeType="withEffect">
                                  <p:stCondLst>
                                    <p:cond delay="0"/>
                                  </p:stCondLst>
                                  <p:childTnLst>
                                    <p:set>
                                      <p:cBhvr>
                                        <p:cTn id="77" dur="1" fill="hold">
                                          <p:stCondLst>
                                            <p:cond delay="0"/>
                                          </p:stCondLst>
                                        </p:cTn>
                                        <p:tgtEl>
                                          <p:spTgt spid="9">
                                            <p:txEl>
                                              <p:pRg st="6" end="6"/>
                                            </p:txEl>
                                          </p:spTgt>
                                        </p:tgtEl>
                                        <p:attrNameLst>
                                          <p:attrName>style.visibility</p:attrName>
                                        </p:attrNameLst>
                                      </p:cBhvr>
                                      <p:to>
                                        <p:strVal val="visible"/>
                                      </p:to>
                                    </p:set>
                                    <p:anim to="" calcmode="lin" valueType="num">
                                      <p:cBhvr>
                                        <p:cTn id="78" dur="1" fill="hold"/>
                                        <p:tgtEl>
                                          <p:spTgt spid="9">
                                            <p:txEl>
                                              <p:pRg st="6" end="6"/>
                                            </p:txEl>
                                          </p:spTgt>
                                        </p:tgtEl>
                                        <p:attrNameLst>
                                          <p:attrName/>
                                        </p:attrNameLst>
                                      </p:cBhvr>
                                    </p:anim>
                                  </p:childTnLst>
                                </p:cTn>
                              </p:par>
                              <p:par>
                                <p:cTn id="79" presetID="24" presetClass="entr" presetSubtype="0" fill="hold" nodeType="withEffect">
                                  <p:stCondLst>
                                    <p:cond delay="0"/>
                                  </p:stCondLst>
                                  <p:childTnLst>
                                    <p:set>
                                      <p:cBhvr>
                                        <p:cTn id="80" dur="1" fill="hold">
                                          <p:stCondLst>
                                            <p:cond delay="0"/>
                                          </p:stCondLst>
                                        </p:cTn>
                                        <p:tgtEl>
                                          <p:spTgt spid="9">
                                            <p:txEl>
                                              <p:pRg st="7" end="7"/>
                                            </p:txEl>
                                          </p:spTgt>
                                        </p:tgtEl>
                                        <p:attrNameLst>
                                          <p:attrName>style.visibility</p:attrName>
                                        </p:attrNameLst>
                                      </p:cBhvr>
                                      <p:to>
                                        <p:strVal val="visible"/>
                                      </p:to>
                                    </p:set>
                                    <p:anim to="" calcmode="lin" valueType="num">
                                      <p:cBhvr>
                                        <p:cTn id="81" dur="1" fill="hold"/>
                                        <p:tgtEl>
                                          <p:spTgt spid="9">
                                            <p:txEl>
                                              <p:pRg st="7" end="7"/>
                                            </p:txEl>
                                          </p:spTgt>
                                        </p:tgtEl>
                                        <p:attrNameLst>
                                          <p:attrName/>
                                        </p:attrNameLst>
                                      </p:cBhvr>
                                    </p:anim>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 to="" calcmode="lin" valueType="num">
                                      <p:cBhvr>
                                        <p:cTn id="86" dur="1" fill="hold"/>
                                        <p:tgtEl>
                                          <p:spTgt spid="10"/>
                                        </p:tgtEl>
                                        <p:attrNameLst>
                                          <p:attrName/>
                                        </p:attrNameLst>
                                      </p:cBhvr>
                                    </p:anim>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nodeType="clickEffect">
                                  <p:stCondLst>
                                    <p:cond delay="0"/>
                                  </p:stCondLst>
                                  <p:childTnLst>
                                    <p:set>
                                      <p:cBhvr>
                                        <p:cTn id="90" dur="1" fill="hold">
                                          <p:stCondLst>
                                            <p:cond delay="0"/>
                                          </p:stCondLst>
                                        </p:cTn>
                                        <p:tgtEl>
                                          <p:spTgt spid="11">
                                            <p:txEl>
                                              <p:pRg st="0" end="0"/>
                                            </p:txEl>
                                          </p:spTgt>
                                        </p:tgtEl>
                                        <p:attrNameLst>
                                          <p:attrName>style.visibility</p:attrName>
                                        </p:attrNameLst>
                                      </p:cBhvr>
                                      <p:to>
                                        <p:strVal val="visible"/>
                                      </p:to>
                                    </p:set>
                                    <p:anim to="" calcmode="lin" valueType="num">
                                      <p:cBhvr>
                                        <p:cTn id="91" dur="1" fill="hold"/>
                                        <p:tgtEl>
                                          <p:spTgt spid="11">
                                            <p:txEl>
                                              <p:pRg st="0" end="0"/>
                                            </p:txEl>
                                          </p:spTgt>
                                        </p:tgtEl>
                                        <p:attrNameLst>
                                          <p:attrName/>
                                        </p:attrNameLst>
                                      </p:cBhvr>
                                    </p:anim>
                                  </p:childTnLst>
                                </p:cTn>
                              </p:par>
                            </p:childTnLst>
                          </p:cTn>
                        </p:par>
                      </p:childTnLst>
                    </p:cTn>
                  </p:par>
                  <p:par>
                    <p:cTn id="92" fill="hold">
                      <p:stCondLst>
                        <p:cond delay="indefinite"/>
                      </p:stCondLst>
                      <p:childTnLst>
                        <p:par>
                          <p:cTn id="93" fill="hold">
                            <p:stCondLst>
                              <p:cond delay="0"/>
                            </p:stCondLst>
                            <p:childTnLst>
                              <p:par>
                                <p:cTn id="94" presetID="24" presetClass="entr" presetSubtype="0" fill="hold" nodeType="clickEffect">
                                  <p:stCondLst>
                                    <p:cond delay="0"/>
                                  </p:stCondLst>
                                  <p:childTnLst>
                                    <p:set>
                                      <p:cBhvr>
                                        <p:cTn id="95" dur="1" fill="hold">
                                          <p:stCondLst>
                                            <p:cond delay="0"/>
                                          </p:stCondLst>
                                        </p:cTn>
                                        <p:tgtEl>
                                          <p:spTgt spid="12">
                                            <p:txEl>
                                              <p:pRg st="0" end="0"/>
                                            </p:txEl>
                                          </p:spTgt>
                                        </p:tgtEl>
                                        <p:attrNameLst>
                                          <p:attrName>style.visibility</p:attrName>
                                        </p:attrNameLst>
                                      </p:cBhvr>
                                      <p:to>
                                        <p:strVal val="visible"/>
                                      </p:to>
                                    </p:set>
                                    <p:anim to="" calcmode="lin" valueType="num">
                                      <p:cBhvr>
                                        <p:cTn id="96" dur="1" fill="hold"/>
                                        <p:tgtEl>
                                          <p:spTgt spid="1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e.ac.uk/ulmc/imagesmch/conferences/ecsher.jpg"/>
          <p:cNvPicPr>
            <a:picLocks noChangeAspect="1" noChangeArrowheads="1"/>
          </p:cNvPicPr>
          <p:nvPr/>
        </p:nvPicPr>
        <p:blipFill>
          <a:blip r:embed="rId2" cstate="screen">
            <a:lum bright="70000" contrast="-70000"/>
          </a:blip>
          <a:srcRect/>
          <a:stretch>
            <a:fillRect/>
          </a:stretch>
        </p:blipFill>
        <p:spPr bwMode="auto">
          <a:xfrm>
            <a:off x="0" y="-103762"/>
            <a:ext cx="9144000" cy="6926094"/>
          </a:xfrm>
          <a:prstGeom prst="rect">
            <a:avLst/>
          </a:prstGeom>
          <a:noFill/>
        </p:spPr>
      </p:pic>
      <p:sp>
        <p:nvSpPr>
          <p:cNvPr id="5" name="TextBox 4"/>
          <p:cNvSpPr txBox="1"/>
          <p:nvPr/>
        </p:nvSpPr>
        <p:spPr>
          <a:xfrm>
            <a:off x="0" y="70991"/>
            <a:ext cx="9144000" cy="784830"/>
          </a:xfrm>
          <a:prstGeom prst="rect">
            <a:avLst/>
          </a:prstGeom>
          <a:noFill/>
        </p:spPr>
        <p:txBody>
          <a:bodyPr wrap="square" rtlCol="0">
            <a:spAutoFit/>
          </a:bodyPr>
          <a:lstStyle/>
          <a:p>
            <a:pPr algn="ctr"/>
            <a:r>
              <a:rPr lang="en-US" sz="2900" b="1" dirty="0" smtClean="0">
                <a:solidFill>
                  <a:srgbClr val="FF0000"/>
                </a:solidFill>
                <a:latin typeface="Times New Roman" pitchFamily="18" charset="0"/>
                <a:cs typeface="Times New Roman" pitchFamily="18" charset="0"/>
              </a:rPr>
              <a:t>To What </a:t>
            </a:r>
            <a:r>
              <a:rPr lang="en-US" sz="2900" b="1" dirty="0">
                <a:solidFill>
                  <a:srgbClr val="FF0000"/>
                </a:solidFill>
                <a:latin typeface="Times New Roman" pitchFamily="18" charset="0"/>
                <a:cs typeface="Times New Roman" pitchFamily="18" charset="0"/>
              </a:rPr>
              <a:t>E</a:t>
            </a:r>
            <a:r>
              <a:rPr lang="en-US" sz="2900" b="1" dirty="0" smtClean="0">
                <a:solidFill>
                  <a:srgbClr val="FF0000"/>
                </a:solidFill>
                <a:latin typeface="Times New Roman" pitchFamily="18" charset="0"/>
                <a:cs typeface="Times New Roman" pitchFamily="18" charset="0"/>
              </a:rPr>
              <a:t>xtent </a:t>
            </a:r>
            <a:r>
              <a:rPr lang="en-US" sz="2900" b="1" dirty="0">
                <a:solidFill>
                  <a:srgbClr val="FF0000"/>
                </a:solidFill>
                <a:latin typeface="Times New Roman" pitchFamily="18" charset="0"/>
                <a:cs typeface="Times New Roman" pitchFamily="18" charset="0"/>
              </a:rPr>
              <a:t>A</a:t>
            </a:r>
            <a:r>
              <a:rPr lang="en-US" sz="2900" b="1" dirty="0" smtClean="0">
                <a:solidFill>
                  <a:srgbClr val="FF0000"/>
                </a:solidFill>
                <a:latin typeface="Times New Roman" pitchFamily="18" charset="0"/>
                <a:cs typeface="Times New Roman" pitchFamily="18" charset="0"/>
              </a:rPr>
              <a:t>re </a:t>
            </a:r>
            <a:r>
              <a:rPr lang="en-US" sz="2900" b="1" dirty="0">
                <a:solidFill>
                  <a:srgbClr val="FF0000"/>
                </a:solidFill>
                <a:latin typeface="Times New Roman" pitchFamily="18" charset="0"/>
                <a:cs typeface="Times New Roman" pitchFamily="18" charset="0"/>
              </a:rPr>
              <a:t>I</a:t>
            </a:r>
            <a:r>
              <a:rPr lang="en-US" sz="2900" b="1" dirty="0" smtClean="0">
                <a:solidFill>
                  <a:srgbClr val="FF0000"/>
                </a:solidFill>
                <a:latin typeface="Times New Roman" pitchFamily="18" charset="0"/>
                <a:cs typeface="Times New Roman" pitchFamily="18" charset="0"/>
              </a:rPr>
              <a:t>deology and Identity </a:t>
            </a:r>
            <a:r>
              <a:rPr lang="en-US" sz="2900" b="1" dirty="0">
                <a:solidFill>
                  <a:srgbClr val="FF0000"/>
                </a:solidFill>
                <a:latin typeface="Times New Roman" pitchFamily="18" charset="0"/>
                <a:cs typeface="Times New Roman" pitchFamily="18" charset="0"/>
              </a:rPr>
              <a:t>I</a:t>
            </a:r>
            <a:r>
              <a:rPr lang="en-US" sz="2900" b="1" dirty="0" smtClean="0">
                <a:solidFill>
                  <a:srgbClr val="FF0000"/>
                </a:solidFill>
                <a:latin typeface="Times New Roman" pitchFamily="18" charset="0"/>
                <a:cs typeface="Times New Roman" pitchFamily="18" charset="0"/>
              </a:rPr>
              <a:t>nterrelated?</a:t>
            </a:r>
          </a:p>
          <a:p>
            <a:pPr algn="ctr"/>
            <a:r>
              <a:rPr lang="en-US" sz="1600" b="1" dirty="0" smtClean="0">
                <a:solidFill>
                  <a:srgbClr val="002060"/>
                </a:solidFill>
                <a:latin typeface="Times New Roman" pitchFamily="18" charset="0"/>
                <a:cs typeface="Times New Roman" pitchFamily="18" charset="0"/>
              </a:rPr>
              <a:t>Chapter One</a:t>
            </a:r>
          </a:p>
        </p:txBody>
      </p:sp>
      <p:sp>
        <p:nvSpPr>
          <p:cNvPr id="6" name="TextBox 5"/>
          <p:cNvSpPr txBox="1"/>
          <p:nvPr/>
        </p:nvSpPr>
        <p:spPr>
          <a:xfrm>
            <a:off x="0" y="1600200"/>
            <a:ext cx="9144000" cy="4462760"/>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Read Page 22</a:t>
            </a:r>
          </a:p>
          <a:p>
            <a:pPr algn="ct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Write out the issue question for Chapter One</a:t>
            </a:r>
          </a:p>
          <a:p>
            <a:pPr algn="ctr"/>
            <a:endParaRPr lang="en-US" sz="2800" b="1" dirty="0">
              <a:latin typeface="Times New Roman" pitchFamily="18" charset="0"/>
              <a:cs typeface="Times New Roman" pitchFamily="18" charset="0"/>
            </a:endParaRPr>
          </a:p>
          <a:p>
            <a:pPr algn="ctr"/>
            <a:r>
              <a:rPr lang="en-US" sz="2200" b="1" dirty="0" smtClean="0">
                <a:latin typeface="Times New Roman" pitchFamily="18" charset="0"/>
                <a:cs typeface="Times New Roman" pitchFamily="18" charset="0"/>
              </a:rPr>
              <a:t>Using the handout provided, read and complete the required work for </a:t>
            </a:r>
            <a:r>
              <a:rPr lang="en-US" sz="2200" b="1" i="1" dirty="0" smtClean="0">
                <a:latin typeface="Times New Roman" pitchFamily="18" charset="0"/>
                <a:cs typeface="Times New Roman" pitchFamily="18" charset="0"/>
              </a:rPr>
              <a:t>Chapter One</a:t>
            </a:r>
            <a:endParaRPr lang="en-US" sz="2200" b="1" dirty="0" smtClean="0">
              <a:latin typeface="Times New Roman" pitchFamily="18" charset="0"/>
              <a:cs typeface="Times New Roman" pitchFamily="18" charset="0"/>
            </a:endParaRPr>
          </a:p>
          <a:p>
            <a:pPr algn="ctr"/>
            <a:endParaRPr lang="en-US" sz="2800" b="1" dirty="0" smtClean="0">
              <a:latin typeface="Times New Roman" pitchFamily="18" charset="0"/>
              <a:cs typeface="Times New Roman" pitchFamily="18" charset="0"/>
            </a:endParaRPr>
          </a:p>
          <a:p>
            <a:pPr algn="ctr"/>
            <a:endParaRPr lang="en-US" sz="2800" b="1" dirty="0" smtClean="0">
              <a:latin typeface="Times New Roman" pitchFamily="18" charset="0"/>
              <a:cs typeface="Times New Roman" pitchFamily="18" charset="0"/>
            </a:endParaRPr>
          </a:p>
          <a:p>
            <a:pPr algn="ctr"/>
            <a:endParaRPr lang="en-US" sz="2800" b="1" dirty="0" smtClean="0">
              <a:latin typeface="Times New Roman" pitchFamily="18" charset="0"/>
              <a:cs typeface="Times New Roman" pitchFamily="18" charset="0"/>
            </a:endParaRPr>
          </a:p>
          <a:p>
            <a:pPr algn="ctr"/>
            <a:endParaRPr lang="en-US" sz="28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Due:</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 to="" calcmode="lin" valueType="num">
                                      <p:cBhvr>
                                        <p:cTn id="20" dur="1" fill="hold"/>
                                        <p:tgtEl>
                                          <p:spTgt spid="6">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 to="" calcmode="lin" valueType="num">
                                      <p:cBhvr>
                                        <p:cTn id="23" dur="1" fill="hold"/>
                                        <p:tgtEl>
                                          <p:spTgt spid="6">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7" name="Rectangle 6"/>
          <p:cNvSpPr/>
          <p:nvPr/>
        </p:nvSpPr>
        <p:spPr>
          <a:xfrm>
            <a:off x="1" y="152400"/>
            <a:ext cx="9144000" cy="707886"/>
          </a:xfrm>
          <a:prstGeom prst="rect">
            <a:avLst/>
          </a:prstGeom>
        </p:spPr>
        <p:txBody>
          <a:bodyPr wrap="square">
            <a:spAutoFit/>
          </a:bodyPr>
          <a:lstStyle/>
          <a:p>
            <a:pPr algn="ctr"/>
            <a:r>
              <a:rPr lang="en-US" sz="4000" b="1" dirty="0" smtClean="0">
                <a:solidFill>
                  <a:schemeClr val="accent5">
                    <a:lumMod val="50000"/>
                  </a:schemeClr>
                </a:solidFill>
                <a:latin typeface="Times New Roman" pitchFamily="18" charset="0"/>
                <a:cs typeface="Times New Roman" pitchFamily="18" charset="0"/>
              </a:rPr>
              <a:t>Political Spectrum and Ideologies</a:t>
            </a:r>
            <a:endParaRPr lang="en-US" sz="4000" b="1" dirty="0">
              <a:solidFill>
                <a:schemeClr val="accent5">
                  <a:lumMod val="50000"/>
                </a:schemeClr>
              </a:solidFill>
              <a:latin typeface="Times New Roman" pitchFamily="18" charset="0"/>
              <a:cs typeface="Times New Roman" pitchFamily="18" charset="0"/>
            </a:endParaRPr>
          </a:p>
        </p:txBody>
      </p:sp>
      <p:sp>
        <p:nvSpPr>
          <p:cNvPr id="8" name="TextBox 7"/>
          <p:cNvSpPr txBox="1"/>
          <p:nvPr/>
        </p:nvSpPr>
        <p:spPr>
          <a:xfrm>
            <a:off x="0" y="1143000"/>
            <a:ext cx="9144000" cy="5601533"/>
          </a:xfrm>
          <a:prstGeom prst="rect">
            <a:avLst/>
          </a:prstGeom>
          <a:noFill/>
        </p:spPr>
        <p:txBody>
          <a:bodyPr wrap="square" rtlCol="0">
            <a:spAutoFit/>
          </a:bodyPr>
          <a:lstStyle/>
          <a:p>
            <a:pPr algn="ctr"/>
            <a:r>
              <a:rPr lang="en-US" sz="1700" b="1" dirty="0" smtClean="0">
                <a:latin typeface="Times New Roman" pitchFamily="18" charset="0"/>
                <a:cs typeface="Times New Roman" pitchFamily="18" charset="0"/>
              </a:rPr>
              <a:t>With a partner, review the following handouts on Political/Economic Spectrums and Ideologies</a:t>
            </a:r>
          </a:p>
          <a:p>
            <a:pPr algn="ctr"/>
            <a:endParaRPr lang="en-US" sz="20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As you review, create a list of at least ten questions that will assist you on your unit exam</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Focus on multiple </a:t>
            </a:r>
            <a:r>
              <a:rPr lang="en-US" sz="2000" b="1" dirty="0" smtClean="0">
                <a:latin typeface="Times New Roman" pitchFamily="18" charset="0"/>
                <a:cs typeface="Times New Roman" pitchFamily="18" charset="0"/>
              </a:rPr>
              <a:t>choice </a:t>
            </a:r>
            <a:r>
              <a:rPr lang="en-US" sz="2000" b="1" dirty="0" smtClean="0">
                <a:latin typeface="Times New Roman" pitchFamily="18" charset="0"/>
                <a:cs typeface="Times New Roman" pitchFamily="18" charset="0"/>
              </a:rPr>
              <a:t>questions</a:t>
            </a:r>
            <a:endParaRPr lang="en-US" sz="2000" b="1" dirty="0" smtClean="0">
              <a:latin typeface="Times New Roman" pitchFamily="18" charset="0"/>
              <a:cs typeface="Times New Roman" pitchFamily="18" charset="0"/>
            </a:endParaRP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In your questions, you may include the following formats:</a:t>
            </a:r>
          </a:p>
          <a:p>
            <a:pPr algn="ctr"/>
            <a:endParaRPr lang="en-US" sz="2400" b="1" dirty="0" smtClean="0">
              <a:latin typeface="Times New Roman" pitchFamily="18" charset="0"/>
              <a:cs typeface="Times New Roman" pitchFamily="18" charset="0"/>
            </a:endParaRPr>
          </a:p>
          <a:p>
            <a:pPr algn="ctr"/>
            <a:r>
              <a:rPr lang="en-US" b="1" dirty="0" smtClean="0">
                <a:solidFill>
                  <a:schemeClr val="accent5">
                    <a:lumMod val="50000"/>
                  </a:schemeClr>
                </a:solidFill>
                <a:latin typeface="Times New Roman" pitchFamily="18" charset="0"/>
                <a:cs typeface="Times New Roman" pitchFamily="18" charset="0"/>
              </a:rPr>
              <a:t>Basic Knowledge</a:t>
            </a:r>
          </a:p>
          <a:p>
            <a:pPr algn="ctr"/>
            <a:r>
              <a:rPr lang="en-US" b="1" dirty="0" smtClean="0">
                <a:solidFill>
                  <a:schemeClr val="accent5">
                    <a:lumMod val="50000"/>
                  </a:schemeClr>
                </a:solidFill>
                <a:latin typeface="Times New Roman" pitchFamily="18" charset="0"/>
                <a:cs typeface="Times New Roman" pitchFamily="18" charset="0"/>
              </a:rPr>
              <a:t>Application - (use knowledge in context)</a:t>
            </a:r>
          </a:p>
          <a:p>
            <a:pPr algn="ctr"/>
            <a:r>
              <a:rPr lang="en-US" b="1" dirty="0" smtClean="0">
                <a:solidFill>
                  <a:schemeClr val="accent5">
                    <a:lumMod val="50000"/>
                  </a:schemeClr>
                </a:solidFill>
                <a:latin typeface="Times New Roman" pitchFamily="18" charset="0"/>
                <a:cs typeface="Times New Roman" pitchFamily="18" charset="0"/>
              </a:rPr>
              <a:t>Analysis, Synthesis and Evaluation (make a decision)</a:t>
            </a:r>
          </a:p>
          <a:p>
            <a:pPr algn="ctr"/>
            <a:endParaRPr lang="en-US" sz="24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Also, you may include the following types:</a:t>
            </a:r>
          </a:p>
          <a:p>
            <a:pPr algn="ctr"/>
            <a:endParaRPr lang="en-US" b="1" dirty="0" smtClean="0">
              <a:latin typeface="Times New Roman" pitchFamily="18" charset="0"/>
              <a:cs typeface="Times New Roman" pitchFamily="18" charset="0"/>
            </a:endParaRPr>
          </a:p>
          <a:p>
            <a:pPr algn="ctr"/>
            <a:r>
              <a:rPr lang="en-US" b="1" dirty="0" smtClean="0">
                <a:solidFill>
                  <a:schemeClr val="accent5">
                    <a:lumMod val="50000"/>
                  </a:schemeClr>
                </a:solidFill>
                <a:latin typeface="Times New Roman" pitchFamily="18" charset="0"/>
                <a:cs typeface="Times New Roman" pitchFamily="18" charset="0"/>
              </a:rPr>
              <a:t>Complete the statement</a:t>
            </a:r>
          </a:p>
          <a:p>
            <a:pPr algn="ctr"/>
            <a:r>
              <a:rPr lang="en-US" b="1" dirty="0" smtClean="0">
                <a:solidFill>
                  <a:schemeClr val="accent5">
                    <a:lumMod val="50000"/>
                  </a:schemeClr>
                </a:solidFill>
                <a:latin typeface="Times New Roman" pitchFamily="18" charset="0"/>
                <a:cs typeface="Times New Roman" pitchFamily="18" charset="0"/>
              </a:rPr>
              <a:t>Which of the following</a:t>
            </a:r>
          </a:p>
          <a:p>
            <a:pPr algn="ctr"/>
            <a:r>
              <a:rPr lang="en-CA" b="1" dirty="0" smtClean="0">
                <a:solidFill>
                  <a:schemeClr val="accent5">
                    <a:lumMod val="50000"/>
                  </a:schemeClr>
                </a:solidFill>
                <a:latin typeface="Times New Roman" pitchFamily="18" charset="0"/>
                <a:cs typeface="Times New Roman" pitchFamily="18" charset="0"/>
              </a:rPr>
              <a:t>Use of "not," "except," and "least" (negative choices)</a:t>
            </a:r>
          </a:p>
          <a:p>
            <a:pPr algn="ctr"/>
            <a:endParaRPr lang="en-CA" sz="1200" b="1" dirty="0" smtClean="0">
              <a:solidFill>
                <a:schemeClr val="accent5">
                  <a:lumMod val="50000"/>
                </a:schemeClr>
              </a:solidFill>
              <a:latin typeface="Times New Roman" pitchFamily="18" charset="0"/>
              <a:cs typeface="Times New Roman" pitchFamily="18" charset="0"/>
            </a:endParaRPr>
          </a:p>
          <a:p>
            <a:pPr algn="ctr"/>
            <a:r>
              <a:rPr lang="en-CA" b="1" dirty="0" smtClean="0">
                <a:latin typeface="Times New Roman" pitchFamily="18" charset="0"/>
                <a:cs typeface="Times New Roman" pitchFamily="18" charset="0"/>
              </a:rPr>
              <a:t>Include answers (and explanations) for all questions</a:t>
            </a:r>
            <a:endParaRPr lang="en-US" b="1" dirty="0">
              <a:latin typeface="Times New Roman" pitchFamily="18" charset="0"/>
              <a:cs typeface="Times New Roman" pitchFamily="18" charset="0"/>
            </a:endParaRPr>
          </a:p>
        </p:txBody>
      </p:sp>
      <p:sp>
        <p:nvSpPr>
          <p:cNvPr id="5" name="TextBox 4"/>
          <p:cNvSpPr txBox="1"/>
          <p:nvPr/>
        </p:nvSpPr>
        <p:spPr>
          <a:xfrm>
            <a:off x="152400" y="5334000"/>
            <a:ext cx="2514600" cy="369332"/>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Persuasive Essay</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to="" calcmode="lin" valueType="num">
                                      <p:cBhvr>
                                        <p:cTn id="10" dur="1" fill="hold"/>
                                        <p:tgtEl>
                                          <p:spTgt spid="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to="" calcmode="lin" valueType="num">
                                      <p:cBhvr>
                                        <p:cTn id="13" dur="1" fill="hold"/>
                                        <p:tgtEl>
                                          <p:spTgt spid="8">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 to="" calcmode="lin" valueType="num">
                                      <p:cBhvr>
                                        <p:cTn id="18" dur="1" fill="hold"/>
                                        <p:tgtEl>
                                          <p:spTgt spid="8">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to="" calcmode="lin" valueType="num">
                                      <p:cBhvr>
                                        <p:cTn id="21" dur="1" fill="hold"/>
                                        <p:tgtEl>
                                          <p:spTgt spid="8">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 to="" calcmode="lin" valueType="num">
                                      <p:cBhvr>
                                        <p:cTn id="24" dur="1" fill="hold"/>
                                        <p:tgtEl>
                                          <p:spTgt spid="8">
                                            <p:txEl>
                                              <p:pRg st="8" end="8"/>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 to="" calcmode="lin" valueType="num">
                                      <p:cBhvr>
                                        <p:cTn id="27" dur="1" fill="hold"/>
                                        <p:tgtEl>
                                          <p:spTgt spid="8">
                                            <p:txEl>
                                              <p:pRg st="9" end="9"/>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8">
                                            <p:txEl>
                                              <p:pRg st="10" end="10"/>
                                            </p:txEl>
                                          </p:spTgt>
                                        </p:tgtEl>
                                        <p:attrNameLst>
                                          <p:attrName>style.visibility</p:attrName>
                                        </p:attrNameLst>
                                      </p:cBhvr>
                                      <p:to>
                                        <p:strVal val="visible"/>
                                      </p:to>
                                    </p:set>
                                    <p:anim to="" calcmode="lin" valueType="num">
                                      <p:cBhvr>
                                        <p:cTn id="30" dur="1" fill="hold"/>
                                        <p:tgtEl>
                                          <p:spTgt spid="8">
                                            <p:txEl>
                                              <p:pRg st="10" end="10"/>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 to="" calcmode="lin" valueType="num">
                                      <p:cBhvr>
                                        <p:cTn id="35" dur="1" fill="hold"/>
                                        <p:tgtEl>
                                          <p:spTgt spid="8">
                                            <p:txEl>
                                              <p:pRg st="12" end="12"/>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8">
                                            <p:txEl>
                                              <p:pRg st="14" end="14"/>
                                            </p:txEl>
                                          </p:spTgt>
                                        </p:tgtEl>
                                        <p:attrNameLst>
                                          <p:attrName>style.visibility</p:attrName>
                                        </p:attrNameLst>
                                      </p:cBhvr>
                                      <p:to>
                                        <p:strVal val="visible"/>
                                      </p:to>
                                    </p:set>
                                    <p:anim to="" calcmode="lin" valueType="num">
                                      <p:cBhvr>
                                        <p:cTn id="38" dur="1" fill="hold"/>
                                        <p:tgtEl>
                                          <p:spTgt spid="8">
                                            <p:txEl>
                                              <p:pRg st="14" end="14"/>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8">
                                            <p:txEl>
                                              <p:pRg st="15" end="15"/>
                                            </p:txEl>
                                          </p:spTgt>
                                        </p:tgtEl>
                                        <p:attrNameLst>
                                          <p:attrName>style.visibility</p:attrName>
                                        </p:attrNameLst>
                                      </p:cBhvr>
                                      <p:to>
                                        <p:strVal val="visible"/>
                                      </p:to>
                                    </p:set>
                                    <p:anim to="" calcmode="lin" valueType="num">
                                      <p:cBhvr>
                                        <p:cTn id="41" dur="1" fill="hold"/>
                                        <p:tgtEl>
                                          <p:spTgt spid="8">
                                            <p:txEl>
                                              <p:pRg st="15" end="15"/>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8">
                                            <p:txEl>
                                              <p:pRg st="16" end="16"/>
                                            </p:txEl>
                                          </p:spTgt>
                                        </p:tgtEl>
                                        <p:attrNameLst>
                                          <p:attrName>style.visibility</p:attrName>
                                        </p:attrNameLst>
                                      </p:cBhvr>
                                      <p:to>
                                        <p:strVal val="visible"/>
                                      </p:to>
                                    </p:set>
                                    <p:anim to="" calcmode="lin" valueType="num">
                                      <p:cBhvr>
                                        <p:cTn id="44" dur="1" fill="hold"/>
                                        <p:tgtEl>
                                          <p:spTgt spid="8">
                                            <p:txEl>
                                              <p:pRg st="16" end="16"/>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8">
                                            <p:txEl>
                                              <p:pRg st="18" end="18"/>
                                            </p:txEl>
                                          </p:spTgt>
                                        </p:tgtEl>
                                        <p:attrNameLst>
                                          <p:attrName>style.visibility</p:attrName>
                                        </p:attrNameLst>
                                      </p:cBhvr>
                                      <p:to>
                                        <p:strVal val="visible"/>
                                      </p:to>
                                    </p:set>
                                    <p:anim to="" calcmode="lin" valueType="num">
                                      <p:cBhvr>
                                        <p:cTn id="49" dur="1" fill="hold"/>
                                        <p:tgtEl>
                                          <p:spTgt spid="8">
                                            <p:txEl>
                                              <p:pRg st="18" end="18"/>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 to="" calcmode="lin" valueType="num">
                                      <p:cBhvr>
                                        <p:cTn id="54"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5" name="TextBox 4"/>
          <p:cNvSpPr txBox="1"/>
          <p:nvPr/>
        </p:nvSpPr>
        <p:spPr>
          <a:xfrm>
            <a:off x="0" y="2057400"/>
            <a:ext cx="9144000" cy="1938992"/>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On your own time, create a list where you write out the following</a:t>
            </a:r>
          </a:p>
          <a:p>
            <a:pPr algn="ctr"/>
            <a:r>
              <a:rPr lang="en-US" sz="4000" b="1" i="1" dirty="0" smtClean="0">
                <a:solidFill>
                  <a:srgbClr val="C00000"/>
                </a:solidFill>
                <a:latin typeface="Times New Roman" pitchFamily="18" charset="0"/>
                <a:cs typeface="Times New Roman" pitchFamily="18" charset="0"/>
              </a:rPr>
              <a:t>Chapter Two Terms</a:t>
            </a:r>
            <a:endParaRPr lang="en-US" sz="40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66800" y="2042993"/>
            <a:ext cx="4248279" cy="830997"/>
          </a:xfrm>
          <a:prstGeom prst="rect">
            <a:avLst/>
          </a:prstGeom>
          <a:noFill/>
        </p:spPr>
        <p:txBody>
          <a:bodyPr wrap="square" rtlCol="0">
            <a:spAutoFit/>
          </a:bodyPr>
          <a:lstStyle/>
          <a:p>
            <a:r>
              <a:rPr lang="en-US" sz="4800" dirty="0" smtClean="0">
                <a:solidFill>
                  <a:srgbClr val="00B0F0"/>
                </a:solidFill>
                <a:latin typeface="Algerian" pitchFamily="82" charset="0"/>
              </a:rPr>
              <a:t>COLLECTIVISM</a:t>
            </a:r>
            <a:endParaRPr lang="en-US" sz="4800" dirty="0">
              <a:solidFill>
                <a:srgbClr val="00B0F0"/>
              </a:solidFill>
              <a:latin typeface="Algerian" pitchFamily="82" charset="0"/>
            </a:endParaRPr>
          </a:p>
        </p:txBody>
      </p:sp>
      <p:pic>
        <p:nvPicPr>
          <p:cNvPr id="3" name="Picture 2" descr="untitled.bmp"/>
          <p:cNvPicPr>
            <a:picLocks noChangeAspect="1"/>
          </p:cNvPicPr>
          <p:nvPr/>
        </p:nvPicPr>
        <p:blipFill>
          <a:blip r:embed="rId2" cstate="screen"/>
          <a:stretch>
            <a:fillRect/>
          </a:stretch>
        </p:blipFill>
        <p:spPr>
          <a:xfrm>
            <a:off x="0" y="0"/>
            <a:ext cx="5976906" cy="3581400"/>
          </a:xfrm>
          <a:prstGeom prst="rect">
            <a:avLst/>
          </a:prstGeom>
        </p:spPr>
      </p:pic>
      <p:sp>
        <p:nvSpPr>
          <p:cNvPr id="4" name="TextBox 3"/>
          <p:cNvSpPr txBox="1"/>
          <p:nvPr/>
        </p:nvSpPr>
        <p:spPr>
          <a:xfrm>
            <a:off x="228600" y="5562600"/>
            <a:ext cx="5715000" cy="646331"/>
          </a:xfrm>
          <a:prstGeom prst="rect">
            <a:avLst/>
          </a:prstGeom>
          <a:noFill/>
        </p:spPr>
        <p:txBody>
          <a:bodyPr wrap="square" rtlCol="0">
            <a:spAutoFit/>
          </a:bodyPr>
          <a:lstStyle/>
          <a:p>
            <a:r>
              <a:rPr lang="en-US" b="1" dirty="0" smtClean="0">
                <a:solidFill>
                  <a:srgbClr val="00B0F0"/>
                </a:solidFill>
                <a:latin typeface="Times New Roman" pitchFamily="18" charset="0"/>
                <a:cs typeface="Times New Roman" pitchFamily="18" charset="0"/>
              </a:rPr>
              <a:t>a current thinking that values the goals of the group and</a:t>
            </a:r>
          </a:p>
          <a:p>
            <a:r>
              <a:rPr lang="en-US" b="1" dirty="0" smtClean="0">
                <a:solidFill>
                  <a:srgbClr val="00B0F0"/>
                </a:solidFill>
                <a:latin typeface="Times New Roman" pitchFamily="18" charset="0"/>
                <a:cs typeface="Times New Roman" pitchFamily="18" charset="0"/>
              </a:rPr>
              <a:t>the common good over the goals of any one individual.</a:t>
            </a:r>
            <a:endParaRPr lang="en-US" b="1" dirty="0">
              <a:solidFill>
                <a:srgbClr val="00B0F0"/>
              </a:solidFill>
              <a:latin typeface="Times New Roman" pitchFamily="18" charset="0"/>
              <a:cs typeface="Times New Roman" pitchFamily="18" charset="0"/>
            </a:endParaRPr>
          </a:p>
        </p:txBody>
      </p:sp>
      <p:sp>
        <p:nvSpPr>
          <p:cNvPr id="5" name="TextBox 4"/>
          <p:cNvSpPr txBox="1"/>
          <p:nvPr/>
        </p:nvSpPr>
        <p:spPr>
          <a:xfrm>
            <a:off x="5867400" y="3200400"/>
            <a:ext cx="3276600" cy="1477328"/>
          </a:xfrm>
          <a:prstGeom prst="rect">
            <a:avLst/>
          </a:prstGeom>
          <a:noFill/>
        </p:spPr>
        <p:txBody>
          <a:bodyPr wrap="square" rtlCol="0">
            <a:spAutoFit/>
          </a:bodyPr>
          <a:lstStyle/>
          <a:p>
            <a:pPr algn="ctr"/>
            <a:r>
              <a:rPr lang="en-US" b="1" dirty="0" smtClean="0">
                <a:solidFill>
                  <a:srgbClr val="00B0F0"/>
                </a:solidFill>
                <a:latin typeface="Times New Roman" pitchFamily="18" charset="0"/>
                <a:cs typeface="Times New Roman" pitchFamily="18" charset="0"/>
              </a:rPr>
              <a:t>“The goals of the many outweigh</a:t>
            </a:r>
          </a:p>
          <a:p>
            <a:pPr algn="ctr"/>
            <a:r>
              <a:rPr lang="en-US" b="1" dirty="0" smtClean="0">
                <a:solidFill>
                  <a:srgbClr val="00B0F0"/>
                </a:solidFill>
                <a:latin typeface="Times New Roman" pitchFamily="18" charset="0"/>
                <a:cs typeface="Times New Roman" pitchFamily="18" charset="0"/>
              </a:rPr>
              <a:t>the goals of one.”</a:t>
            </a:r>
          </a:p>
          <a:p>
            <a:pPr algn="ctr"/>
            <a:r>
              <a:rPr lang="en-US" b="1" dirty="0" smtClean="0">
                <a:solidFill>
                  <a:srgbClr val="00B0F0"/>
                </a:solidFill>
                <a:latin typeface="Times New Roman" pitchFamily="18" charset="0"/>
                <a:cs typeface="Times New Roman" pitchFamily="18" charset="0"/>
              </a:rPr>
              <a:t>Charles Dickens</a:t>
            </a:r>
          </a:p>
          <a:p>
            <a:pPr algn="ctr"/>
            <a:r>
              <a:rPr lang="en-US" b="1" i="1" dirty="0" smtClean="0">
                <a:solidFill>
                  <a:srgbClr val="00B0F0"/>
                </a:solidFill>
                <a:latin typeface="Times New Roman" pitchFamily="18" charset="0"/>
                <a:cs typeface="Times New Roman" pitchFamily="18" charset="0"/>
              </a:rPr>
              <a:t> </a:t>
            </a:r>
            <a:r>
              <a:rPr lang="en-US" b="1" i="1" u="sng" dirty="0" smtClean="0">
                <a:solidFill>
                  <a:srgbClr val="00B0F0"/>
                </a:solidFill>
                <a:latin typeface="Times New Roman" pitchFamily="18" charset="0"/>
                <a:cs typeface="Times New Roman" pitchFamily="18" charset="0"/>
              </a:rPr>
              <a:t>A Tale of Two Cities</a:t>
            </a:r>
          </a:p>
        </p:txBody>
      </p:sp>
      <p:sp>
        <p:nvSpPr>
          <p:cNvPr id="6" name="TextBox 5"/>
          <p:cNvSpPr txBox="1"/>
          <p:nvPr/>
        </p:nvSpPr>
        <p:spPr>
          <a:xfrm>
            <a:off x="609600" y="4343400"/>
            <a:ext cx="4800600" cy="830997"/>
          </a:xfrm>
          <a:prstGeom prst="rect">
            <a:avLst/>
          </a:prstGeom>
          <a:noFill/>
        </p:spPr>
        <p:txBody>
          <a:bodyPr wrap="square" rtlCol="0">
            <a:spAutoFit/>
          </a:bodyPr>
          <a:lstStyle/>
          <a:p>
            <a:r>
              <a:rPr lang="en-US" sz="4800" dirty="0" smtClean="0">
                <a:solidFill>
                  <a:srgbClr val="00B0F0"/>
                </a:solidFill>
                <a:latin typeface="Algerian" pitchFamily="82" charset="0"/>
              </a:rPr>
              <a:t>COLLECTIVISM</a:t>
            </a:r>
            <a:endParaRPr lang="en-US" sz="4800" dirty="0">
              <a:solidFill>
                <a:srgbClr val="00B0F0"/>
              </a:solidFill>
              <a:latin typeface="Algerian" pitchFamily="8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lemmling_Blank_sticky_note.png"/>
          <p:cNvPicPr>
            <a:picLocks noChangeAspect="1"/>
          </p:cNvPicPr>
          <p:nvPr/>
        </p:nvPicPr>
        <p:blipFill>
          <a:blip r:embed="rId2" cstate="screen"/>
          <a:stretch>
            <a:fillRect/>
          </a:stretch>
        </p:blipFill>
        <p:spPr>
          <a:xfrm>
            <a:off x="1611450" y="1219200"/>
            <a:ext cx="5592566" cy="5410200"/>
          </a:xfrm>
          <a:prstGeom prst="rect">
            <a:avLst/>
          </a:prstGeom>
        </p:spPr>
      </p:pic>
      <p:sp>
        <p:nvSpPr>
          <p:cNvPr id="3" name="TextBox 2"/>
          <p:cNvSpPr txBox="1"/>
          <p:nvPr/>
        </p:nvSpPr>
        <p:spPr>
          <a:xfrm>
            <a:off x="152400" y="457200"/>
            <a:ext cx="8991600" cy="707886"/>
          </a:xfrm>
          <a:prstGeom prst="rect">
            <a:avLst/>
          </a:prstGeom>
          <a:noFill/>
        </p:spPr>
        <p:txBody>
          <a:bodyPr wrap="square" rtlCol="0">
            <a:spAutoFit/>
          </a:bodyPr>
          <a:lstStyle/>
          <a:p>
            <a:r>
              <a:rPr lang="en-US" sz="4000" dirty="0" smtClean="0">
                <a:solidFill>
                  <a:srgbClr val="FF0000"/>
                </a:solidFill>
                <a:latin typeface="Algerian" pitchFamily="82" charset="0"/>
              </a:rPr>
              <a:t>Adherence to collective norms</a:t>
            </a:r>
            <a:endParaRPr lang="en-US" sz="4000" dirty="0">
              <a:solidFill>
                <a:srgbClr val="FF0000"/>
              </a:solidFill>
              <a:latin typeface="Algerian" pitchFamily="82" charset="0"/>
            </a:endParaRPr>
          </a:p>
        </p:txBody>
      </p:sp>
      <p:sp>
        <p:nvSpPr>
          <p:cNvPr id="5" name="TextBox 4"/>
          <p:cNvSpPr txBox="1"/>
          <p:nvPr/>
        </p:nvSpPr>
        <p:spPr>
          <a:xfrm>
            <a:off x="2133600" y="2667000"/>
            <a:ext cx="4114800"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faithful observance of the norms or</a:t>
            </a:r>
          </a:p>
          <a:p>
            <a:r>
              <a:rPr lang="en-US" sz="2000" b="1" dirty="0" smtClean="0">
                <a:latin typeface="Times New Roman" pitchFamily="18" charset="0"/>
                <a:cs typeface="Times New Roman" pitchFamily="18" charset="0"/>
              </a:rPr>
              <a:t>standards imposed on members of</a:t>
            </a:r>
          </a:p>
          <a:p>
            <a:r>
              <a:rPr lang="en-US" sz="2000" b="1" dirty="0" smtClean="0">
                <a:latin typeface="Times New Roman" pitchFamily="18" charset="0"/>
                <a:cs typeface="Times New Roman" pitchFamily="18" charset="0"/>
              </a:rPr>
              <a:t>a group as a condition of member-</a:t>
            </a:r>
          </a:p>
          <a:p>
            <a:r>
              <a:rPr lang="en-US" sz="2000" b="1" dirty="0" smtClean="0">
                <a:latin typeface="Times New Roman" pitchFamily="18" charset="0"/>
                <a:cs typeface="Times New Roman" pitchFamily="18" charset="0"/>
              </a:rPr>
              <a:t>ship in the group.  These norms can </a:t>
            </a:r>
          </a:p>
          <a:p>
            <a:r>
              <a:rPr lang="en-US" sz="2000" b="1" dirty="0" smtClean="0">
                <a:latin typeface="Times New Roman" pitchFamily="18" charset="0"/>
                <a:cs typeface="Times New Roman" pitchFamily="18" charset="0"/>
              </a:rPr>
              <a:t>relate to conduct, values or appearance.</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81000" y="609600"/>
            <a:ext cx="6412333" cy="830997"/>
          </a:xfrm>
          <a:prstGeom prst="rect">
            <a:avLst/>
          </a:prstGeom>
          <a:noFill/>
        </p:spPr>
        <p:txBody>
          <a:bodyPr wrap="none" rtlCol="0">
            <a:spAutoFit/>
          </a:bodyPr>
          <a:lstStyle/>
          <a:p>
            <a:r>
              <a:rPr lang="en-US" sz="4800" dirty="0" smtClean="0">
                <a:solidFill>
                  <a:srgbClr val="FF0000"/>
                </a:solidFill>
                <a:latin typeface="Algerian" pitchFamily="82" charset="0"/>
              </a:rPr>
              <a:t>COLLECTIVE IDENTITY</a:t>
            </a:r>
            <a:endParaRPr lang="en-US" sz="4800" dirty="0">
              <a:solidFill>
                <a:srgbClr val="FF0000"/>
              </a:solidFill>
              <a:latin typeface="Algerian" pitchFamily="82" charset="0"/>
            </a:endParaRPr>
          </a:p>
        </p:txBody>
      </p:sp>
      <p:pic>
        <p:nvPicPr>
          <p:cNvPr id="3" name="Picture 2" descr="2367668334_71a0f66335.jpg"/>
          <p:cNvPicPr>
            <a:picLocks noChangeAspect="1"/>
          </p:cNvPicPr>
          <p:nvPr/>
        </p:nvPicPr>
        <p:blipFill>
          <a:blip r:embed="rId2" cstate="screen"/>
          <a:stretch>
            <a:fillRect/>
          </a:stretch>
        </p:blipFill>
        <p:spPr>
          <a:xfrm>
            <a:off x="0" y="1447800"/>
            <a:ext cx="5105400" cy="4166006"/>
          </a:xfrm>
          <a:prstGeom prst="rect">
            <a:avLst/>
          </a:prstGeom>
        </p:spPr>
      </p:pic>
      <p:sp>
        <p:nvSpPr>
          <p:cNvPr id="5" name="TextBox 4"/>
          <p:cNvSpPr txBox="1"/>
          <p:nvPr/>
        </p:nvSpPr>
        <p:spPr>
          <a:xfrm>
            <a:off x="5410200" y="1981200"/>
            <a:ext cx="3697819" cy="2246769"/>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the identity that you share</a:t>
            </a:r>
          </a:p>
          <a:p>
            <a:r>
              <a:rPr lang="en-US" sz="2000" b="1" dirty="0" smtClean="0">
                <a:solidFill>
                  <a:srgbClr val="FF0000"/>
                </a:solidFill>
                <a:latin typeface="Times New Roman" pitchFamily="18" charset="0"/>
                <a:cs typeface="Times New Roman" pitchFamily="18" charset="0"/>
              </a:rPr>
              <a:t>with other people as a member</a:t>
            </a:r>
          </a:p>
          <a:p>
            <a:r>
              <a:rPr lang="en-US" sz="2000" b="1" dirty="0" smtClean="0">
                <a:solidFill>
                  <a:srgbClr val="FF0000"/>
                </a:solidFill>
                <a:latin typeface="Times New Roman" pitchFamily="18" charset="0"/>
                <a:cs typeface="Times New Roman" pitchFamily="18" charset="0"/>
              </a:rPr>
              <a:t>of a larger social group, such as</a:t>
            </a:r>
          </a:p>
          <a:p>
            <a:r>
              <a:rPr lang="en-US" sz="2000" b="1" dirty="0" smtClean="0">
                <a:solidFill>
                  <a:srgbClr val="FF0000"/>
                </a:solidFill>
                <a:latin typeface="Times New Roman" pitchFamily="18" charset="0"/>
                <a:cs typeface="Times New Roman" pitchFamily="18" charset="0"/>
              </a:rPr>
              <a:t>a linguistic, faith, cultural or</a:t>
            </a:r>
          </a:p>
          <a:p>
            <a:r>
              <a:rPr lang="en-US" sz="2000" b="1" dirty="0" smtClean="0">
                <a:solidFill>
                  <a:srgbClr val="FF0000"/>
                </a:solidFill>
                <a:latin typeface="Times New Roman" pitchFamily="18" charset="0"/>
                <a:cs typeface="Times New Roman" pitchFamily="18" charset="0"/>
              </a:rPr>
              <a:t>ethnic group.  Individuals have</a:t>
            </a:r>
          </a:p>
          <a:p>
            <a:r>
              <a:rPr lang="en-US" sz="2000" b="1" dirty="0" smtClean="0">
                <a:solidFill>
                  <a:srgbClr val="FF0000"/>
                </a:solidFill>
                <a:latin typeface="Times New Roman" pitchFamily="18" charset="0"/>
                <a:cs typeface="Times New Roman" pitchFamily="18" charset="0"/>
              </a:rPr>
              <a:t>both individual identities and</a:t>
            </a:r>
          </a:p>
          <a:p>
            <a:r>
              <a:rPr lang="en-US" sz="2000" b="1" dirty="0" smtClean="0">
                <a:solidFill>
                  <a:srgbClr val="FF0000"/>
                </a:solidFill>
                <a:latin typeface="Times New Roman" pitchFamily="18" charset="0"/>
                <a:cs typeface="Times New Roman" pitchFamily="18" charset="0"/>
              </a:rPr>
              <a:t>collective identities.  </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152400" y="838200"/>
            <a:ext cx="8382000" cy="830997"/>
          </a:xfrm>
          <a:prstGeom prst="rect">
            <a:avLst/>
          </a:prstGeom>
          <a:noFill/>
        </p:spPr>
        <p:txBody>
          <a:bodyPr wrap="square" rtlCol="0">
            <a:spAutoFit/>
          </a:bodyPr>
          <a:lstStyle/>
          <a:p>
            <a:r>
              <a:rPr lang="en-US" sz="4800" dirty="0" smtClean="0">
                <a:latin typeface="Algerian" pitchFamily="82" charset="0"/>
              </a:rPr>
              <a:t>COLLECTIVE  RESPONSIBILTY </a:t>
            </a:r>
            <a:endParaRPr lang="en-US" sz="4800" dirty="0">
              <a:latin typeface="Algerian" pitchFamily="82" charset="0"/>
            </a:endParaRPr>
          </a:p>
        </p:txBody>
      </p:sp>
      <p:sp>
        <p:nvSpPr>
          <p:cNvPr id="3" name="TextBox 2"/>
          <p:cNvSpPr txBox="1"/>
          <p:nvPr/>
        </p:nvSpPr>
        <p:spPr>
          <a:xfrm>
            <a:off x="5105400" y="2286000"/>
            <a:ext cx="4038600"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holding a whole group or collective</a:t>
            </a:r>
          </a:p>
          <a:p>
            <a:r>
              <a:rPr lang="en-US" b="1" dirty="0" smtClean="0">
                <a:latin typeface="Times New Roman" pitchFamily="18" charset="0"/>
                <a:cs typeface="Times New Roman" pitchFamily="18" charset="0"/>
              </a:rPr>
              <a:t>responsible for the actions of</a:t>
            </a:r>
          </a:p>
          <a:p>
            <a:r>
              <a:rPr lang="en-US" b="1" dirty="0" smtClean="0">
                <a:latin typeface="Times New Roman" pitchFamily="18" charset="0"/>
                <a:cs typeface="Times New Roman" pitchFamily="18" charset="0"/>
              </a:rPr>
              <a:t>individuals (or individual groups)</a:t>
            </a:r>
          </a:p>
          <a:p>
            <a:r>
              <a:rPr lang="en-US" b="1" dirty="0" smtClean="0">
                <a:latin typeface="Times New Roman" pitchFamily="18" charset="0"/>
                <a:cs typeface="Times New Roman" pitchFamily="18" charset="0"/>
              </a:rPr>
              <a:t>within the group or collective.</a:t>
            </a:r>
            <a:endParaRPr lang="en-US" b="1" dirty="0">
              <a:latin typeface="Times New Roman" pitchFamily="18" charset="0"/>
              <a:cs typeface="Times New Roman" pitchFamily="18" charset="0"/>
            </a:endParaRPr>
          </a:p>
        </p:txBody>
      </p:sp>
      <p:pic>
        <p:nvPicPr>
          <p:cNvPr id="4" name="Picture 3" descr="59.jpg"/>
          <p:cNvPicPr>
            <a:picLocks noChangeAspect="1"/>
          </p:cNvPicPr>
          <p:nvPr/>
        </p:nvPicPr>
        <p:blipFill>
          <a:blip r:embed="rId2" cstate="screen"/>
          <a:stretch>
            <a:fillRect/>
          </a:stretch>
        </p:blipFill>
        <p:spPr>
          <a:xfrm>
            <a:off x="0" y="2438400"/>
            <a:ext cx="4419600" cy="4419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57200" y="762000"/>
            <a:ext cx="4299575" cy="830997"/>
          </a:xfrm>
          <a:prstGeom prst="rect">
            <a:avLst/>
          </a:prstGeom>
          <a:noFill/>
        </p:spPr>
        <p:txBody>
          <a:bodyPr wrap="none" rtlCol="0">
            <a:spAutoFit/>
          </a:bodyPr>
          <a:lstStyle/>
          <a:p>
            <a:r>
              <a:rPr lang="en-US" sz="4800" dirty="0" smtClean="0">
                <a:solidFill>
                  <a:schemeClr val="bg1"/>
                </a:solidFill>
                <a:latin typeface="Algerian" pitchFamily="82" charset="0"/>
              </a:rPr>
              <a:t>COMMON GOOD</a:t>
            </a:r>
            <a:endParaRPr lang="en-US" sz="4800" dirty="0">
              <a:solidFill>
                <a:schemeClr val="bg1"/>
              </a:solidFill>
              <a:latin typeface="Algerian" pitchFamily="82" charset="0"/>
            </a:endParaRPr>
          </a:p>
        </p:txBody>
      </p:sp>
      <p:pic>
        <p:nvPicPr>
          <p:cNvPr id="3" name="Picture 2" descr="untitled.bmp"/>
          <p:cNvPicPr>
            <a:picLocks noChangeAspect="1"/>
          </p:cNvPicPr>
          <p:nvPr/>
        </p:nvPicPr>
        <p:blipFill>
          <a:blip r:embed="rId2" cstate="screen"/>
          <a:stretch>
            <a:fillRect/>
          </a:stretch>
        </p:blipFill>
        <p:spPr>
          <a:xfrm>
            <a:off x="0" y="4038600"/>
            <a:ext cx="9144000" cy="2957209"/>
          </a:xfrm>
          <a:prstGeom prst="rect">
            <a:avLst/>
          </a:prstGeom>
        </p:spPr>
      </p:pic>
      <p:sp>
        <p:nvSpPr>
          <p:cNvPr id="4" name="TextBox 3"/>
          <p:cNvSpPr txBox="1"/>
          <p:nvPr/>
        </p:nvSpPr>
        <p:spPr>
          <a:xfrm>
            <a:off x="1219200" y="2057401"/>
            <a:ext cx="7059740" cy="646331"/>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the good of the community, something that benefits the public health,</a:t>
            </a:r>
          </a:p>
          <a:p>
            <a:r>
              <a:rPr lang="en-US" b="1" dirty="0" smtClean="0">
                <a:solidFill>
                  <a:schemeClr val="bg1"/>
                </a:solidFill>
                <a:latin typeface="Times New Roman" pitchFamily="18" charset="0"/>
                <a:cs typeface="Times New Roman" pitchFamily="18" charset="0"/>
              </a:rPr>
              <a:t>safety and/or well-being of society as a whole.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143000" y="381001"/>
            <a:ext cx="3967753" cy="830997"/>
          </a:xfrm>
          <a:prstGeom prst="rect">
            <a:avLst/>
          </a:prstGeom>
          <a:noFill/>
        </p:spPr>
        <p:txBody>
          <a:bodyPr wrap="square" rtlCol="0">
            <a:spAutoFit/>
          </a:bodyPr>
          <a:lstStyle/>
          <a:p>
            <a:r>
              <a:rPr lang="en-US" sz="4800" dirty="0" smtClean="0">
                <a:solidFill>
                  <a:srgbClr val="FF0000"/>
                </a:solidFill>
                <a:latin typeface="Algerian" pitchFamily="82" charset="0"/>
              </a:rPr>
              <a:t>COMPETITION</a:t>
            </a:r>
            <a:endParaRPr lang="en-US" sz="4800" dirty="0">
              <a:solidFill>
                <a:srgbClr val="FF0000"/>
              </a:solidFill>
              <a:latin typeface="Algerian" pitchFamily="82" charset="0"/>
            </a:endParaRPr>
          </a:p>
        </p:txBody>
      </p:sp>
      <p:pic>
        <p:nvPicPr>
          <p:cNvPr id="3" name="Picture 2" descr="untitled3.bmp"/>
          <p:cNvPicPr>
            <a:picLocks noChangeAspect="1"/>
          </p:cNvPicPr>
          <p:nvPr/>
        </p:nvPicPr>
        <p:blipFill>
          <a:blip r:embed="rId2" cstate="screen"/>
          <a:stretch>
            <a:fillRect/>
          </a:stretch>
        </p:blipFill>
        <p:spPr>
          <a:xfrm>
            <a:off x="-1" y="2590800"/>
            <a:ext cx="7224889" cy="4267200"/>
          </a:xfrm>
          <a:prstGeom prst="rect">
            <a:avLst/>
          </a:prstGeom>
        </p:spPr>
      </p:pic>
      <p:sp>
        <p:nvSpPr>
          <p:cNvPr id="4" name="TextBox 3"/>
          <p:cNvSpPr txBox="1"/>
          <p:nvPr/>
        </p:nvSpPr>
        <p:spPr>
          <a:xfrm>
            <a:off x="1524000" y="1219200"/>
            <a:ext cx="6781800" cy="1200329"/>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the act or an instance of competing or contending with others</a:t>
            </a:r>
          </a:p>
          <a:p>
            <a:r>
              <a:rPr lang="en-US" b="1" dirty="0" smtClean="0">
                <a:solidFill>
                  <a:srgbClr val="FF0000"/>
                </a:solidFill>
                <a:latin typeface="Times New Roman" pitchFamily="18" charset="0"/>
                <a:cs typeface="Times New Roman" pitchFamily="18" charset="0"/>
              </a:rPr>
              <a:t>(for example, for supremacy, a position or prize.  Competition is</a:t>
            </a:r>
          </a:p>
          <a:p>
            <a:r>
              <a:rPr lang="en-US" b="1" dirty="0" smtClean="0">
                <a:solidFill>
                  <a:srgbClr val="FF0000"/>
                </a:solidFill>
                <a:latin typeface="Times New Roman" pitchFamily="18" charset="0"/>
                <a:cs typeface="Times New Roman" pitchFamily="18" charset="0"/>
              </a:rPr>
              <a:t>seen as an incentive for individuals and groups to work harder</a:t>
            </a:r>
          </a:p>
          <a:p>
            <a:r>
              <a:rPr lang="en-US" b="1" dirty="0" smtClean="0">
                <a:solidFill>
                  <a:srgbClr val="FF0000"/>
                </a:solidFill>
                <a:latin typeface="Times New Roman" pitchFamily="18" charset="0"/>
                <a:cs typeface="Times New Roman" pitchFamily="18" charset="0"/>
              </a:rPr>
              <a:t>and more effectively</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2400" y="228600"/>
            <a:ext cx="4953000" cy="830997"/>
          </a:xfrm>
          <a:prstGeom prst="rect">
            <a:avLst/>
          </a:prstGeom>
          <a:noFill/>
        </p:spPr>
        <p:txBody>
          <a:bodyPr wrap="square" rtlCol="0">
            <a:spAutoFit/>
          </a:bodyPr>
          <a:lstStyle/>
          <a:p>
            <a:r>
              <a:rPr lang="en-US" sz="4800" dirty="0" smtClean="0">
                <a:solidFill>
                  <a:schemeClr val="bg1"/>
                </a:solidFill>
                <a:latin typeface="Algerian" pitchFamily="82" charset="0"/>
              </a:rPr>
              <a:t>CO - OPERATION</a:t>
            </a:r>
            <a:endParaRPr lang="en-US" sz="4800" dirty="0">
              <a:solidFill>
                <a:schemeClr val="bg1"/>
              </a:solidFill>
              <a:latin typeface="Algerian" pitchFamily="82" charset="0"/>
            </a:endParaRPr>
          </a:p>
        </p:txBody>
      </p:sp>
      <p:pic>
        <p:nvPicPr>
          <p:cNvPr id="3" name="Picture 2" descr="cooperation.jpg"/>
          <p:cNvPicPr>
            <a:picLocks noChangeAspect="1"/>
          </p:cNvPicPr>
          <p:nvPr/>
        </p:nvPicPr>
        <p:blipFill>
          <a:blip r:embed="rId2" cstate="screen"/>
          <a:stretch>
            <a:fillRect/>
          </a:stretch>
        </p:blipFill>
        <p:spPr>
          <a:xfrm>
            <a:off x="0" y="1428750"/>
            <a:ext cx="7239000" cy="5429250"/>
          </a:xfrm>
          <a:prstGeom prst="rect">
            <a:avLst/>
          </a:prstGeom>
        </p:spPr>
      </p:pic>
      <p:sp>
        <p:nvSpPr>
          <p:cNvPr id="4" name="TextBox 3"/>
          <p:cNvSpPr txBox="1"/>
          <p:nvPr/>
        </p:nvSpPr>
        <p:spPr>
          <a:xfrm>
            <a:off x="5943600" y="228601"/>
            <a:ext cx="3419585" cy="1200329"/>
          </a:xfrm>
          <a:prstGeom prst="rect">
            <a:avLst/>
          </a:prstGeom>
          <a:noFill/>
        </p:spPr>
        <p:txBody>
          <a:bodyPr wrap="square" rtlCol="0">
            <a:spAutoFit/>
          </a:bodyPr>
          <a:lstStyle/>
          <a:p>
            <a:r>
              <a:rPr lang="en-US" b="1" dirty="0" smtClean="0">
                <a:solidFill>
                  <a:schemeClr val="bg1"/>
                </a:solidFill>
              </a:rPr>
              <a:t>working together</a:t>
            </a:r>
          </a:p>
          <a:p>
            <a:r>
              <a:rPr lang="en-US" b="1" dirty="0" smtClean="0">
                <a:solidFill>
                  <a:schemeClr val="bg1"/>
                </a:solidFill>
              </a:rPr>
              <a:t>to the same end;</a:t>
            </a:r>
          </a:p>
          <a:p>
            <a:r>
              <a:rPr lang="en-US" b="1" dirty="0" smtClean="0">
                <a:solidFill>
                  <a:schemeClr val="bg1"/>
                </a:solidFill>
              </a:rPr>
              <a:t>a principle emphasized</a:t>
            </a:r>
          </a:p>
          <a:p>
            <a:r>
              <a:rPr lang="en-US" b="1" dirty="0" smtClean="0">
                <a:solidFill>
                  <a:schemeClr val="bg1"/>
                </a:solidFill>
              </a:rPr>
              <a:t>by collective ideologies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219200" y="152400"/>
            <a:ext cx="6109365" cy="830997"/>
          </a:xfrm>
          <a:prstGeom prst="rect">
            <a:avLst/>
          </a:prstGeom>
          <a:noFill/>
        </p:spPr>
        <p:txBody>
          <a:bodyPr wrap="square" rtlCol="0">
            <a:spAutoFit/>
          </a:bodyPr>
          <a:lstStyle/>
          <a:p>
            <a:r>
              <a:rPr lang="en-US" sz="4800" dirty="0" smtClean="0">
                <a:solidFill>
                  <a:schemeClr val="bg1"/>
                </a:solidFill>
                <a:latin typeface="Algerian" pitchFamily="82" charset="0"/>
              </a:rPr>
              <a:t>Economic EQUALITY</a:t>
            </a:r>
            <a:endParaRPr lang="en-US" sz="4800" dirty="0">
              <a:solidFill>
                <a:schemeClr val="bg1"/>
              </a:solidFill>
              <a:latin typeface="Algerian" pitchFamily="82" charset="0"/>
            </a:endParaRPr>
          </a:p>
        </p:txBody>
      </p:sp>
      <p:pic>
        <p:nvPicPr>
          <p:cNvPr id="3" name="Picture 2" descr="dollarbillRE.gif"/>
          <p:cNvPicPr>
            <a:picLocks noChangeAspect="1"/>
          </p:cNvPicPr>
          <p:nvPr/>
        </p:nvPicPr>
        <p:blipFill>
          <a:blip r:embed="rId2" cstate="screen"/>
          <a:stretch>
            <a:fillRect/>
          </a:stretch>
        </p:blipFill>
        <p:spPr>
          <a:xfrm>
            <a:off x="2819400" y="2743200"/>
            <a:ext cx="6477000" cy="4791205"/>
          </a:xfrm>
          <a:prstGeom prst="rect">
            <a:avLst/>
          </a:prstGeom>
        </p:spPr>
      </p:pic>
      <p:sp>
        <p:nvSpPr>
          <p:cNvPr id="4" name="TextBox 3"/>
          <p:cNvSpPr txBox="1"/>
          <p:nvPr/>
        </p:nvSpPr>
        <p:spPr>
          <a:xfrm>
            <a:off x="1371600" y="1066800"/>
            <a:ext cx="5410200" cy="1754326"/>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a principal common to collective ideologies which can have different meanings depending on the person or the ideology.  Governments may try to foster economic equality through tax policies and by ensuring that all people earn equal wages for work of similar value. </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e.ac.uk/ulmc/imagesmch/conferences/ecsher.jpg"/>
          <p:cNvPicPr>
            <a:picLocks noChangeAspect="1" noChangeArrowheads="1"/>
          </p:cNvPicPr>
          <p:nvPr/>
        </p:nvPicPr>
        <p:blipFill>
          <a:blip r:embed="rId2" cstate="screen">
            <a:lum bright="70000" contrast="-70000"/>
          </a:blip>
          <a:srcRect/>
          <a:stretch>
            <a:fillRect/>
          </a:stretch>
        </p:blipFill>
        <p:spPr bwMode="auto">
          <a:xfrm>
            <a:off x="0" y="-103762"/>
            <a:ext cx="9144000" cy="6926094"/>
          </a:xfrm>
          <a:prstGeom prst="rect">
            <a:avLst/>
          </a:prstGeom>
          <a:noFill/>
        </p:spPr>
      </p:pic>
      <p:sp>
        <p:nvSpPr>
          <p:cNvPr id="6" name="TextBox 5"/>
          <p:cNvSpPr txBox="1"/>
          <p:nvPr/>
        </p:nvSpPr>
        <p:spPr>
          <a:xfrm>
            <a:off x="0" y="2057400"/>
            <a:ext cx="9144000" cy="1938992"/>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On your own time, create a list where you write out the following</a:t>
            </a:r>
          </a:p>
          <a:p>
            <a:pPr algn="ctr"/>
            <a:r>
              <a:rPr lang="en-US" sz="4000" b="1" i="1" dirty="0" smtClean="0">
                <a:solidFill>
                  <a:srgbClr val="C00000"/>
                </a:solidFill>
                <a:latin typeface="Times New Roman" pitchFamily="18" charset="0"/>
                <a:cs typeface="Times New Roman" pitchFamily="18" charset="0"/>
              </a:rPr>
              <a:t>Chapter One Terms</a:t>
            </a:r>
            <a:endParaRPr lang="en-US" sz="40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66800" y="228600"/>
            <a:ext cx="5921814" cy="830997"/>
          </a:xfrm>
          <a:prstGeom prst="rect">
            <a:avLst/>
          </a:prstGeom>
          <a:noFill/>
        </p:spPr>
        <p:txBody>
          <a:bodyPr wrap="square" rtlCol="0">
            <a:spAutoFit/>
          </a:bodyPr>
          <a:lstStyle/>
          <a:p>
            <a:r>
              <a:rPr lang="en-US" sz="4800" dirty="0" smtClean="0">
                <a:solidFill>
                  <a:schemeClr val="bg1"/>
                </a:solidFill>
                <a:latin typeface="Algerian" pitchFamily="82" charset="0"/>
              </a:rPr>
              <a:t>ECONOMIC FREEDOM</a:t>
            </a:r>
            <a:endParaRPr lang="en-US" sz="4800" dirty="0">
              <a:solidFill>
                <a:schemeClr val="bg1"/>
              </a:solidFill>
              <a:latin typeface="Algerian" pitchFamily="82" charset="0"/>
            </a:endParaRPr>
          </a:p>
        </p:txBody>
      </p:sp>
      <p:sp>
        <p:nvSpPr>
          <p:cNvPr id="4" name="TextBox 3"/>
          <p:cNvSpPr txBox="1"/>
          <p:nvPr/>
        </p:nvSpPr>
        <p:spPr>
          <a:xfrm>
            <a:off x="0" y="1371600"/>
            <a:ext cx="2627449" cy="1477328"/>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the freedom to buy</a:t>
            </a:r>
          </a:p>
          <a:p>
            <a:r>
              <a:rPr lang="en-US" b="1" dirty="0" smtClean="0">
                <a:solidFill>
                  <a:schemeClr val="bg1"/>
                </a:solidFill>
                <a:latin typeface="Times New Roman" pitchFamily="18" charset="0"/>
                <a:cs typeface="Times New Roman" pitchFamily="18" charset="0"/>
              </a:rPr>
              <a:t>what you want and</a:t>
            </a:r>
          </a:p>
          <a:p>
            <a:r>
              <a:rPr lang="en-US" b="1" dirty="0" smtClean="0">
                <a:solidFill>
                  <a:schemeClr val="bg1"/>
                </a:solidFill>
                <a:latin typeface="Times New Roman" pitchFamily="18" charset="0"/>
                <a:cs typeface="Times New Roman" pitchFamily="18" charset="0"/>
              </a:rPr>
              <a:t>to sell your </a:t>
            </a:r>
            <a:r>
              <a:rPr lang="en-US" b="1" dirty="0" err="1" smtClean="0">
                <a:solidFill>
                  <a:schemeClr val="bg1"/>
                </a:solidFill>
                <a:latin typeface="Times New Roman" pitchFamily="18" charset="0"/>
                <a:cs typeface="Times New Roman" pitchFamily="18" charset="0"/>
              </a:rPr>
              <a:t>labour</a:t>
            </a:r>
            <a:r>
              <a:rPr lang="en-US" b="1" dirty="0" smtClean="0">
                <a:solidFill>
                  <a:schemeClr val="bg1"/>
                </a:solidFill>
                <a:latin typeface="Times New Roman" pitchFamily="18" charset="0"/>
                <a:cs typeface="Times New Roman" pitchFamily="18" charset="0"/>
              </a:rPr>
              <a:t>,</a:t>
            </a:r>
          </a:p>
          <a:p>
            <a:r>
              <a:rPr lang="en-US" b="1" dirty="0" smtClean="0">
                <a:solidFill>
                  <a:schemeClr val="bg1"/>
                </a:solidFill>
                <a:latin typeface="Times New Roman" pitchFamily="18" charset="0"/>
                <a:cs typeface="Times New Roman" pitchFamily="18" charset="0"/>
              </a:rPr>
              <a:t>idea or product to</a:t>
            </a:r>
          </a:p>
          <a:p>
            <a:r>
              <a:rPr lang="en-US" b="1" dirty="0" smtClean="0">
                <a:solidFill>
                  <a:schemeClr val="bg1"/>
                </a:solidFill>
                <a:latin typeface="Times New Roman" pitchFamily="18" charset="0"/>
                <a:cs typeface="Times New Roman" pitchFamily="18" charset="0"/>
              </a:rPr>
              <a:t>whomever you please.</a:t>
            </a:r>
            <a:endParaRPr lang="en-US" b="1" dirty="0">
              <a:solidFill>
                <a:schemeClr val="bg1"/>
              </a:solidFill>
              <a:latin typeface="Times New Roman" pitchFamily="18" charset="0"/>
              <a:cs typeface="Times New Roman" pitchFamily="18" charset="0"/>
            </a:endParaRPr>
          </a:p>
        </p:txBody>
      </p:sp>
      <p:pic>
        <p:nvPicPr>
          <p:cNvPr id="5" name="Picture 4" descr="financial-freedom.jpg"/>
          <p:cNvPicPr>
            <a:picLocks noChangeAspect="1"/>
          </p:cNvPicPr>
          <p:nvPr/>
        </p:nvPicPr>
        <p:blipFill>
          <a:blip r:embed="rId2" cstate="screen"/>
          <a:stretch>
            <a:fillRect/>
          </a:stretch>
        </p:blipFill>
        <p:spPr>
          <a:xfrm>
            <a:off x="2316479" y="1752600"/>
            <a:ext cx="6827521" cy="5105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2400" y="5486400"/>
            <a:ext cx="4856161" cy="830997"/>
          </a:xfrm>
          <a:prstGeom prst="rect">
            <a:avLst/>
          </a:prstGeom>
          <a:noFill/>
        </p:spPr>
        <p:txBody>
          <a:bodyPr wrap="square" rtlCol="0">
            <a:spAutoFit/>
          </a:bodyPr>
          <a:lstStyle/>
          <a:p>
            <a:r>
              <a:rPr lang="en-US" sz="4800" dirty="0" smtClean="0">
                <a:solidFill>
                  <a:schemeClr val="bg1"/>
                </a:solidFill>
                <a:latin typeface="Algerian" pitchFamily="82" charset="0"/>
              </a:rPr>
              <a:t>INDIVIDUALISM</a:t>
            </a:r>
            <a:endParaRPr lang="en-US" sz="4800" dirty="0">
              <a:solidFill>
                <a:schemeClr val="bg1"/>
              </a:solidFill>
              <a:latin typeface="Algerian" pitchFamily="82" charset="0"/>
            </a:endParaRPr>
          </a:p>
        </p:txBody>
      </p:sp>
      <p:pic>
        <p:nvPicPr>
          <p:cNvPr id="3" name="Picture 2" descr="PuzzlePiece.jpg"/>
          <p:cNvPicPr>
            <a:picLocks noChangeAspect="1"/>
          </p:cNvPicPr>
          <p:nvPr/>
        </p:nvPicPr>
        <p:blipFill>
          <a:blip r:embed="rId2" cstate="screen"/>
          <a:stretch>
            <a:fillRect/>
          </a:stretch>
        </p:blipFill>
        <p:spPr>
          <a:xfrm>
            <a:off x="4390846" y="-76200"/>
            <a:ext cx="4888302" cy="5181600"/>
          </a:xfrm>
          <a:prstGeom prst="rect">
            <a:avLst/>
          </a:prstGeom>
        </p:spPr>
      </p:pic>
      <p:sp>
        <p:nvSpPr>
          <p:cNvPr id="4" name="TextBox 3"/>
          <p:cNvSpPr txBox="1"/>
          <p:nvPr/>
        </p:nvSpPr>
        <p:spPr>
          <a:xfrm>
            <a:off x="5105400" y="5334000"/>
            <a:ext cx="4178296" cy="1200329"/>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a current of thinking that values</a:t>
            </a:r>
          </a:p>
          <a:p>
            <a:r>
              <a:rPr lang="en-US" b="1" dirty="0" smtClean="0">
                <a:solidFill>
                  <a:schemeClr val="bg1"/>
                </a:solidFill>
                <a:latin typeface="Times New Roman" pitchFamily="18" charset="0"/>
                <a:cs typeface="Times New Roman" pitchFamily="18" charset="0"/>
              </a:rPr>
              <a:t>the freedom and worth of the </a:t>
            </a:r>
          </a:p>
          <a:p>
            <a:r>
              <a:rPr lang="en-US" b="1" dirty="0" smtClean="0">
                <a:solidFill>
                  <a:schemeClr val="bg1"/>
                </a:solidFill>
                <a:latin typeface="Times New Roman" pitchFamily="18" charset="0"/>
                <a:cs typeface="Times New Roman" pitchFamily="18" charset="0"/>
              </a:rPr>
              <a:t>individual, sometimes over the security</a:t>
            </a:r>
          </a:p>
          <a:p>
            <a:r>
              <a:rPr lang="en-US" b="1" dirty="0" smtClean="0">
                <a:solidFill>
                  <a:schemeClr val="bg1"/>
                </a:solidFill>
                <a:latin typeface="Times New Roman" pitchFamily="18" charset="0"/>
                <a:cs typeface="Times New Roman" pitchFamily="18" charset="0"/>
              </a:rPr>
              <a:t>and harmony of the group.</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6200" y="228600"/>
            <a:ext cx="9220200" cy="707886"/>
          </a:xfrm>
          <a:prstGeom prst="rect">
            <a:avLst/>
          </a:prstGeom>
          <a:noFill/>
        </p:spPr>
        <p:txBody>
          <a:bodyPr wrap="square" rtlCol="0">
            <a:spAutoFit/>
          </a:bodyPr>
          <a:lstStyle/>
          <a:p>
            <a:r>
              <a:rPr lang="en-US" sz="4000" dirty="0" smtClean="0">
                <a:solidFill>
                  <a:schemeClr val="bg1"/>
                </a:solidFill>
                <a:latin typeface="Algerian" pitchFamily="82" charset="0"/>
              </a:rPr>
              <a:t>INDIVIDUAL RIGHTS AND FREEDOMS  </a:t>
            </a:r>
            <a:endParaRPr lang="en-US" sz="4000" dirty="0">
              <a:solidFill>
                <a:schemeClr val="bg1"/>
              </a:solidFill>
              <a:latin typeface="Algerian" pitchFamily="82" charset="0"/>
            </a:endParaRPr>
          </a:p>
        </p:txBody>
      </p:sp>
      <p:sp>
        <p:nvSpPr>
          <p:cNvPr id="4" name="TextBox 3"/>
          <p:cNvSpPr txBox="1"/>
          <p:nvPr/>
        </p:nvSpPr>
        <p:spPr>
          <a:xfrm>
            <a:off x="4724400" y="1371600"/>
            <a:ext cx="4303422" cy="1477328"/>
          </a:xfrm>
          <a:prstGeom prst="rect">
            <a:avLst/>
          </a:prstGeom>
          <a:noFill/>
        </p:spPr>
        <p:txBody>
          <a:bodyPr wrap="none" rtlCol="0">
            <a:spAutoFit/>
          </a:bodyPr>
          <a:lstStyle/>
          <a:p>
            <a:r>
              <a:rPr lang="en-US" b="1" dirty="0" smtClean="0">
                <a:solidFill>
                  <a:schemeClr val="bg1"/>
                </a:solidFill>
                <a:latin typeface="Times New Roman" pitchFamily="18" charset="0"/>
                <a:cs typeface="Times New Roman" pitchFamily="18" charset="0"/>
              </a:rPr>
              <a:t>a key principle of individualism and an</a:t>
            </a:r>
          </a:p>
          <a:p>
            <a:r>
              <a:rPr lang="en-US" b="1" dirty="0" smtClean="0">
                <a:solidFill>
                  <a:schemeClr val="bg1"/>
                </a:solidFill>
                <a:latin typeface="Times New Roman" pitchFamily="18" charset="0"/>
                <a:cs typeface="Times New Roman" pitchFamily="18" charset="0"/>
              </a:rPr>
              <a:t>important feature of liberal democracies; </a:t>
            </a:r>
          </a:p>
          <a:p>
            <a:r>
              <a:rPr lang="en-US" b="1" dirty="0" smtClean="0">
                <a:solidFill>
                  <a:schemeClr val="bg1"/>
                </a:solidFill>
                <a:latin typeface="Times New Roman" pitchFamily="18" charset="0"/>
                <a:cs typeface="Times New Roman" pitchFamily="18" charset="0"/>
              </a:rPr>
              <a:t>examples include freedom of religion,</a:t>
            </a:r>
          </a:p>
          <a:p>
            <a:r>
              <a:rPr lang="en-US" b="1" dirty="0" smtClean="0">
                <a:solidFill>
                  <a:schemeClr val="bg1"/>
                </a:solidFill>
                <a:latin typeface="Times New Roman" pitchFamily="18" charset="0"/>
                <a:cs typeface="Times New Roman" pitchFamily="18" charset="0"/>
              </a:rPr>
              <a:t>freedom of association and the right to</a:t>
            </a:r>
          </a:p>
          <a:p>
            <a:r>
              <a:rPr lang="en-US" b="1" dirty="0" smtClean="0">
                <a:solidFill>
                  <a:schemeClr val="bg1"/>
                </a:solidFill>
                <a:latin typeface="Times New Roman" pitchFamily="18" charset="0"/>
                <a:cs typeface="Times New Roman" pitchFamily="18" charset="0"/>
              </a:rPr>
              <a:t>life, liberty and the security of the person.</a:t>
            </a:r>
            <a:endParaRPr lang="en-US" b="1" dirty="0">
              <a:solidFill>
                <a:schemeClr val="bg1"/>
              </a:solidFill>
              <a:latin typeface="Times New Roman" pitchFamily="18" charset="0"/>
              <a:cs typeface="Times New Roman" pitchFamily="18" charset="0"/>
            </a:endParaRPr>
          </a:p>
        </p:txBody>
      </p:sp>
      <p:pic>
        <p:nvPicPr>
          <p:cNvPr id="5" name="Picture 4" descr="human-rights-abuse.jpg"/>
          <p:cNvPicPr>
            <a:picLocks noChangeAspect="1"/>
          </p:cNvPicPr>
          <p:nvPr/>
        </p:nvPicPr>
        <p:blipFill>
          <a:blip r:embed="rId2" cstate="screen"/>
          <a:stretch>
            <a:fillRect/>
          </a:stretch>
        </p:blipFill>
        <p:spPr>
          <a:xfrm>
            <a:off x="0" y="2209800"/>
            <a:ext cx="4663746" cy="46482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4876800"/>
            <a:ext cx="6858000" cy="830997"/>
          </a:xfrm>
          <a:prstGeom prst="rect">
            <a:avLst/>
          </a:prstGeom>
          <a:noFill/>
        </p:spPr>
        <p:txBody>
          <a:bodyPr wrap="square" rtlCol="0">
            <a:spAutoFit/>
          </a:bodyPr>
          <a:lstStyle/>
          <a:p>
            <a:r>
              <a:rPr lang="en-US" sz="4800" dirty="0" smtClean="0">
                <a:solidFill>
                  <a:schemeClr val="bg1"/>
                </a:solidFill>
                <a:latin typeface="Algerian" pitchFamily="82" charset="0"/>
              </a:rPr>
              <a:t>PRIVATE PROPERTY</a:t>
            </a:r>
            <a:endParaRPr lang="en-US" sz="4800" dirty="0">
              <a:solidFill>
                <a:schemeClr val="bg1"/>
              </a:solidFill>
              <a:latin typeface="Algerian" pitchFamily="82" charset="0"/>
            </a:endParaRPr>
          </a:p>
        </p:txBody>
      </p:sp>
      <p:pic>
        <p:nvPicPr>
          <p:cNvPr id="4" name="Picture 3" descr="orange_27.jpg"/>
          <p:cNvPicPr>
            <a:picLocks noChangeAspect="1"/>
          </p:cNvPicPr>
          <p:nvPr/>
        </p:nvPicPr>
        <p:blipFill>
          <a:blip r:embed="rId2" cstate="screen"/>
          <a:stretch>
            <a:fillRect/>
          </a:stretch>
        </p:blipFill>
        <p:spPr>
          <a:xfrm>
            <a:off x="4895353" y="0"/>
            <a:ext cx="4248647" cy="4267200"/>
          </a:xfrm>
          <a:prstGeom prst="rect">
            <a:avLst/>
          </a:prstGeom>
        </p:spPr>
      </p:pic>
      <p:sp>
        <p:nvSpPr>
          <p:cNvPr id="5" name="TextBox 4"/>
          <p:cNvSpPr txBox="1"/>
          <p:nvPr/>
        </p:nvSpPr>
        <p:spPr>
          <a:xfrm>
            <a:off x="457200" y="1447801"/>
            <a:ext cx="4415568" cy="2308324"/>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something that is owned by an individual,</a:t>
            </a:r>
          </a:p>
          <a:p>
            <a:r>
              <a:rPr lang="en-US" b="1" dirty="0" smtClean="0">
                <a:solidFill>
                  <a:schemeClr val="bg1"/>
                </a:solidFill>
                <a:latin typeface="Times New Roman" pitchFamily="18" charset="0"/>
                <a:cs typeface="Times New Roman" pitchFamily="18" charset="0"/>
              </a:rPr>
              <a:t>including real estate, other forms of </a:t>
            </a:r>
          </a:p>
          <a:p>
            <a:r>
              <a:rPr lang="en-US" b="1" dirty="0" smtClean="0">
                <a:solidFill>
                  <a:schemeClr val="bg1"/>
                </a:solidFill>
                <a:latin typeface="Times New Roman" pitchFamily="18" charset="0"/>
                <a:cs typeface="Times New Roman" pitchFamily="18" charset="0"/>
              </a:rPr>
              <a:t>physical possessions and intellectual </a:t>
            </a:r>
          </a:p>
          <a:p>
            <a:r>
              <a:rPr lang="en-US" b="1" dirty="0" smtClean="0">
                <a:solidFill>
                  <a:schemeClr val="bg1"/>
                </a:solidFill>
                <a:latin typeface="Times New Roman" pitchFamily="18" charset="0"/>
                <a:cs typeface="Times New Roman" pitchFamily="18" charset="0"/>
              </a:rPr>
              <a:t>property.  The right to the protection of</a:t>
            </a:r>
          </a:p>
          <a:p>
            <a:r>
              <a:rPr lang="en-US" b="1" dirty="0" smtClean="0">
                <a:solidFill>
                  <a:schemeClr val="bg1"/>
                </a:solidFill>
                <a:latin typeface="Times New Roman" pitchFamily="18" charset="0"/>
                <a:cs typeface="Times New Roman" pitchFamily="18" charset="0"/>
              </a:rPr>
              <a:t>private property is a central principle of </a:t>
            </a:r>
          </a:p>
          <a:p>
            <a:r>
              <a:rPr lang="en-US" b="1" dirty="0" smtClean="0">
                <a:solidFill>
                  <a:schemeClr val="bg1"/>
                </a:solidFill>
                <a:latin typeface="Times New Roman" pitchFamily="18" charset="0"/>
                <a:cs typeface="Times New Roman" pitchFamily="18" charset="0"/>
              </a:rPr>
              <a:t>Liberalism and is seen as a natural extension of the concept of the worth of each individual.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762000" y="961072"/>
            <a:ext cx="5105400" cy="1477328"/>
          </a:xfrm>
          <a:prstGeom prst="rect">
            <a:avLst/>
          </a:prstGeom>
          <a:noFill/>
        </p:spPr>
        <p:txBody>
          <a:bodyPr wrap="square" rtlCol="0">
            <a:spAutoFit/>
          </a:bodyPr>
          <a:lstStyle/>
          <a:p>
            <a:r>
              <a:rPr lang="en-US" b="1" dirty="0" smtClean="0">
                <a:solidFill>
                  <a:srgbClr val="FFFF00"/>
                </a:solidFill>
                <a:latin typeface="Times New Roman" pitchFamily="18" charset="0"/>
                <a:cs typeface="Times New Roman" pitchFamily="18" charset="0"/>
              </a:rPr>
              <a:t>anything  (for example, land, buildings or vehicles) not privately owned by  individuals.  Generally speaking, public property is owned by the state or community and managed according to</a:t>
            </a:r>
          </a:p>
          <a:p>
            <a:r>
              <a:rPr lang="en-US" b="1" dirty="0" smtClean="0">
                <a:solidFill>
                  <a:srgbClr val="FFFF00"/>
                </a:solidFill>
                <a:latin typeface="Times New Roman" pitchFamily="18" charset="0"/>
                <a:cs typeface="Times New Roman" pitchFamily="18" charset="0"/>
              </a:rPr>
              <a:t>the best interests of the community.</a:t>
            </a:r>
            <a:endParaRPr lang="en-US" b="1" dirty="0">
              <a:solidFill>
                <a:srgbClr val="FFFF00"/>
              </a:solidFill>
              <a:latin typeface="Times New Roman" pitchFamily="18" charset="0"/>
              <a:cs typeface="Times New Roman" pitchFamily="18" charset="0"/>
            </a:endParaRPr>
          </a:p>
        </p:txBody>
      </p:sp>
      <p:sp>
        <p:nvSpPr>
          <p:cNvPr id="4" name="TextBox 3"/>
          <p:cNvSpPr txBox="1"/>
          <p:nvPr/>
        </p:nvSpPr>
        <p:spPr>
          <a:xfrm>
            <a:off x="304800" y="0"/>
            <a:ext cx="8839200" cy="830997"/>
          </a:xfrm>
          <a:prstGeom prst="rect">
            <a:avLst/>
          </a:prstGeom>
          <a:noFill/>
        </p:spPr>
        <p:txBody>
          <a:bodyPr wrap="square" rtlCol="0">
            <a:spAutoFit/>
          </a:bodyPr>
          <a:lstStyle/>
          <a:p>
            <a:r>
              <a:rPr lang="en-US" sz="4800" dirty="0" smtClean="0">
                <a:solidFill>
                  <a:srgbClr val="FFFF00"/>
                </a:solidFill>
                <a:latin typeface="Algerian" pitchFamily="82" charset="0"/>
              </a:rPr>
              <a:t>PUBLIC PROPERTY</a:t>
            </a:r>
          </a:p>
        </p:txBody>
      </p:sp>
      <p:pic>
        <p:nvPicPr>
          <p:cNvPr id="5" name="Picture 4" descr="1054203841_69813cf018.jpg"/>
          <p:cNvPicPr>
            <a:picLocks noChangeAspect="1"/>
          </p:cNvPicPr>
          <p:nvPr/>
        </p:nvPicPr>
        <p:blipFill>
          <a:blip r:embed="rId2" cstate="screen"/>
          <a:stretch>
            <a:fillRect/>
          </a:stretch>
        </p:blipFill>
        <p:spPr>
          <a:xfrm>
            <a:off x="0" y="2590800"/>
            <a:ext cx="6063653" cy="425668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Fotolia_6901686_S_law_sdc1_1.jpg"/>
          <p:cNvPicPr>
            <a:picLocks noChangeAspect="1"/>
          </p:cNvPicPr>
          <p:nvPr/>
        </p:nvPicPr>
        <p:blipFill>
          <a:blip r:embed="rId2" cstate="screen"/>
          <a:stretch>
            <a:fillRect/>
          </a:stretch>
        </p:blipFill>
        <p:spPr>
          <a:xfrm>
            <a:off x="-2" y="1864894"/>
            <a:ext cx="9144001" cy="4993106"/>
          </a:xfrm>
          <a:prstGeom prst="rect">
            <a:avLst/>
          </a:prstGeom>
        </p:spPr>
      </p:pic>
      <p:sp>
        <p:nvSpPr>
          <p:cNvPr id="3" name="TextBox 2"/>
          <p:cNvSpPr txBox="1"/>
          <p:nvPr/>
        </p:nvSpPr>
        <p:spPr>
          <a:xfrm>
            <a:off x="304800" y="228600"/>
            <a:ext cx="8382000" cy="830997"/>
          </a:xfrm>
          <a:prstGeom prst="rect">
            <a:avLst/>
          </a:prstGeom>
          <a:noFill/>
        </p:spPr>
        <p:txBody>
          <a:bodyPr wrap="square" rtlCol="0">
            <a:spAutoFit/>
          </a:bodyPr>
          <a:lstStyle/>
          <a:p>
            <a:r>
              <a:rPr lang="en-US" sz="4800" dirty="0" smtClean="0">
                <a:solidFill>
                  <a:srgbClr val="FFC000"/>
                </a:solidFill>
                <a:latin typeface="Algerian" pitchFamily="82" charset="0"/>
              </a:rPr>
              <a:t>RULE OF LAW</a:t>
            </a:r>
            <a:endParaRPr lang="en-US" sz="4800" dirty="0">
              <a:solidFill>
                <a:srgbClr val="FFC000"/>
              </a:solidFill>
              <a:latin typeface="Algerian" pitchFamily="82" charset="0"/>
            </a:endParaRPr>
          </a:p>
        </p:txBody>
      </p:sp>
      <p:sp>
        <p:nvSpPr>
          <p:cNvPr id="4" name="TextBox 3"/>
          <p:cNvSpPr txBox="1"/>
          <p:nvPr/>
        </p:nvSpPr>
        <p:spPr>
          <a:xfrm>
            <a:off x="762000" y="1143000"/>
            <a:ext cx="7010400" cy="646331"/>
          </a:xfrm>
          <a:prstGeom prst="rect">
            <a:avLst/>
          </a:prstGeom>
          <a:noFill/>
        </p:spPr>
        <p:txBody>
          <a:bodyPr wrap="square" rtlCol="0">
            <a:spAutoFit/>
          </a:bodyPr>
          <a:lstStyle/>
          <a:p>
            <a:r>
              <a:rPr lang="en-US" b="1" dirty="0" smtClean="0">
                <a:solidFill>
                  <a:srgbClr val="FFC000"/>
                </a:solidFill>
                <a:latin typeface="Times New Roman" pitchFamily="18" charset="0"/>
                <a:cs typeface="Times New Roman" pitchFamily="18" charset="0"/>
              </a:rPr>
              <a:t>a key principle in liberal democracies that states that every individual is equal before the law and all citizens are subject to the law.</a:t>
            </a:r>
            <a:endParaRPr lang="en-US" b="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whats_in_it_for_me.jpg"/>
          <p:cNvPicPr>
            <a:picLocks noChangeAspect="1"/>
          </p:cNvPicPr>
          <p:nvPr/>
        </p:nvPicPr>
        <p:blipFill>
          <a:blip r:embed="rId2" cstate="screen"/>
          <a:stretch>
            <a:fillRect/>
          </a:stretch>
        </p:blipFill>
        <p:spPr>
          <a:xfrm>
            <a:off x="0" y="2209800"/>
            <a:ext cx="4648200" cy="4648200"/>
          </a:xfrm>
          <a:prstGeom prst="rect">
            <a:avLst/>
          </a:prstGeom>
        </p:spPr>
      </p:pic>
      <p:sp>
        <p:nvSpPr>
          <p:cNvPr id="3" name="TextBox 2"/>
          <p:cNvSpPr txBox="1"/>
          <p:nvPr/>
        </p:nvSpPr>
        <p:spPr>
          <a:xfrm>
            <a:off x="4343400" y="1371600"/>
            <a:ext cx="5160616" cy="830997"/>
          </a:xfrm>
          <a:prstGeom prst="rect">
            <a:avLst/>
          </a:prstGeom>
          <a:noFill/>
        </p:spPr>
        <p:txBody>
          <a:bodyPr wrap="square" rtlCol="0">
            <a:spAutoFit/>
          </a:bodyPr>
          <a:lstStyle/>
          <a:p>
            <a:r>
              <a:rPr lang="en-US" sz="4800" dirty="0" smtClean="0">
                <a:solidFill>
                  <a:srgbClr val="FFFF00"/>
                </a:solidFill>
                <a:latin typeface="Algerian" pitchFamily="82" charset="0"/>
              </a:rPr>
              <a:t>SELF-INTEREST</a:t>
            </a:r>
            <a:endParaRPr lang="en-US" sz="4800" dirty="0">
              <a:solidFill>
                <a:srgbClr val="FFFF00"/>
              </a:solidFill>
              <a:latin typeface="Algerian" pitchFamily="82" charset="0"/>
            </a:endParaRPr>
          </a:p>
        </p:txBody>
      </p:sp>
      <p:sp>
        <p:nvSpPr>
          <p:cNvPr id="4" name="TextBox 3"/>
          <p:cNvSpPr txBox="1"/>
          <p:nvPr/>
        </p:nvSpPr>
        <p:spPr>
          <a:xfrm>
            <a:off x="5105400" y="2895600"/>
            <a:ext cx="3790525" cy="369332"/>
          </a:xfrm>
          <a:prstGeom prst="rect">
            <a:avLst/>
          </a:prstGeom>
          <a:noFill/>
        </p:spPr>
        <p:txBody>
          <a:bodyPr wrap="none" rtlCol="0">
            <a:spAutoFit/>
          </a:bodyPr>
          <a:lstStyle/>
          <a:p>
            <a:r>
              <a:rPr lang="en-US" b="1" dirty="0" smtClean="0">
                <a:solidFill>
                  <a:srgbClr val="FFFF00"/>
                </a:solidFill>
                <a:latin typeface="Times New Roman" pitchFamily="18" charset="0"/>
                <a:cs typeface="Times New Roman" pitchFamily="18" charset="0"/>
              </a:rPr>
              <a:t>one’s personal interest or advantage.</a:t>
            </a:r>
            <a:endParaRPr lang="en-US"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descr="http://newsimg.bbc.co.uk/media/images/44643000/jpg/_44643786_hand_exams512.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0" y="0"/>
            <a:ext cx="9144000" cy="5139869"/>
          </a:xfrm>
          <a:prstGeom prst="rect">
            <a:avLst/>
          </a:prstGeom>
          <a:noFill/>
        </p:spPr>
        <p:txBody>
          <a:bodyPr wrap="square" rtlCol="0">
            <a:spAutoFit/>
          </a:bodyPr>
          <a:lstStyle/>
          <a:p>
            <a:pPr algn="ctr"/>
            <a:endParaRPr lang="en-US" sz="32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Unit One Exam</a:t>
            </a: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solidFill>
                <a:schemeClr val="accent5">
                  <a:lumMod val="50000"/>
                </a:schemeClr>
              </a:solidFill>
              <a:latin typeface="Times New Roman" pitchFamily="18" charset="0"/>
              <a:cs typeface="Times New Roman" pitchFamily="18" charset="0"/>
            </a:endParaRPr>
          </a:p>
          <a:p>
            <a:pPr algn="ctr"/>
            <a:endParaRPr lang="en-US" sz="3200" b="1" dirty="0" smtClean="0">
              <a:solidFill>
                <a:schemeClr val="accent5">
                  <a:lumMod val="50000"/>
                </a:schemeClr>
              </a:solidFill>
              <a:latin typeface="Times New Roman" pitchFamily="18" charset="0"/>
              <a:cs typeface="Times New Roman" pitchFamily="18" charset="0"/>
            </a:endParaRPr>
          </a:p>
          <a:p>
            <a:pPr algn="ctr"/>
            <a:r>
              <a:rPr lang="en-US" sz="3200" b="1" dirty="0" smtClean="0">
                <a:solidFill>
                  <a:schemeClr val="accent5">
                    <a:lumMod val="50000"/>
                  </a:schemeClr>
                </a:solidFill>
                <a:latin typeface="Times New Roman" pitchFamily="18" charset="0"/>
                <a:cs typeface="Times New Roman" pitchFamily="18" charset="0"/>
              </a:rPr>
              <a:t>Consists of:</a:t>
            </a:r>
          </a:p>
          <a:p>
            <a:pPr algn="ctr"/>
            <a:endParaRPr lang="en-US" sz="3200" b="1" dirty="0" smtClean="0">
              <a:solidFill>
                <a:schemeClr val="accent5">
                  <a:lumMod val="50000"/>
                </a:schemeClr>
              </a:solidFill>
              <a:latin typeface="Times New Roman" pitchFamily="18" charset="0"/>
              <a:cs typeface="Times New Roman" pitchFamily="18" charset="0"/>
            </a:endParaRPr>
          </a:p>
          <a:p>
            <a:pPr algn="ctr"/>
            <a:r>
              <a:rPr lang="en-US" sz="2400" b="1" dirty="0" smtClean="0">
                <a:solidFill>
                  <a:schemeClr val="accent5">
                    <a:lumMod val="50000"/>
                  </a:schemeClr>
                </a:solidFill>
                <a:latin typeface="Times New Roman" pitchFamily="18" charset="0"/>
                <a:cs typeface="Times New Roman" pitchFamily="18" charset="0"/>
              </a:rPr>
              <a:t>30 M.C. Questions</a:t>
            </a:r>
          </a:p>
          <a:p>
            <a:pPr algn="ctr"/>
            <a:endParaRPr lang="en-US" sz="2400" b="1" dirty="0" smtClean="0">
              <a:solidFill>
                <a:schemeClr val="accent5">
                  <a:lumMod val="50000"/>
                </a:schemeClr>
              </a:solidFill>
              <a:latin typeface="Times New Roman" pitchFamily="18" charset="0"/>
              <a:cs typeface="Times New Roman" pitchFamily="18" charset="0"/>
            </a:endParaRPr>
          </a:p>
          <a:p>
            <a:pPr algn="ctr"/>
            <a:endParaRPr lang="en-US" sz="2400" b="1" dirty="0" smtClean="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 to="" calcmode="lin" valueType="num">
                                      <p:cBhvr>
                                        <p:cTn id="12" dur="1" fill="hold"/>
                                        <p:tgtEl>
                                          <p:spTgt spid="2">
                                            <p:txEl>
                                              <p:pRg st="6" end="6"/>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 to="" calcmode="lin" valueType="num">
                                      <p:cBhvr>
                                        <p:cTn id="15" dur="1" fill="hold"/>
                                        <p:tgtEl>
                                          <p:spTgt spid="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le.ac.uk/ulmc/imagesmch/conferences/ecsher.jpg"/>
          <p:cNvPicPr>
            <a:picLocks noChangeAspect="1" noChangeArrowheads="1"/>
          </p:cNvPicPr>
          <p:nvPr/>
        </p:nvPicPr>
        <p:blipFill>
          <a:blip r:embed="rId2" cstate="screen">
            <a:lum bright="70000" contrast="-70000"/>
          </a:blip>
          <a:srcRect/>
          <a:stretch>
            <a:fillRect/>
          </a:stretch>
        </p:blipFill>
        <p:spPr bwMode="auto">
          <a:xfrm>
            <a:off x="0" y="-103762"/>
            <a:ext cx="9144000" cy="6926094"/>
          </a:xfrm>
          <a:prstGeom prst="rect">
            <a:avLst/>
          </a:prstGeom>
          <a:noFill/>
        </p:spPr>
      </p:pic>
      <p:pic>
        <p:nvPicPr>
          <p:cNvPr id="5" name="Picture 4" descr="ideology_cover.jpg"/>
          <p:cNvPicPr>
            <a:picLocks noChangeAspect="1"/>
          </p:cNvPicPr>
          <p:nvPr/>
        </p:nvPicPr>
        <p:blipFill>
          <a:blip r:embed="rId3" cstate="screen"/>
          <a:stretch>
            <a:fillRect/>
          </a:stretch>
        </p:blipFill>
        <p:spPr>
          <a:xfrm>
            <a:off x="990600" y="0"/>
            <a:ext cx="6974237" cy="4114800"/>
          </a:xfrm>
          <a:prstGeom prst="rect">
            <a:avLst/>
          </a:prstGeom>
        </p:spPr>
      </p:pic>
      <p:sp>
        <p:nvSpPr>
          <p:cNvPr id="6" name="TextBox 5"/>
          <p:cNvSpPr txBox="1"/>
          <p:nvPr/>
        </p:nvSpPr>
        <p:spPr>
          <a:xfrm>
            <a:off x="228601" y="5181600"/>
            <a:ext cx="3886199" cy="923330"/>
          </a:xfrm>
          <a:prstGeom prst="rect">
            <a:avLst/>
          </a:prstGeom>
          <a:noFill/>
        </p:spPr>
        <p:txBody>
          <a:bodyPr wrap="square" rtlCol="0">
            <a:spAutoFit/>
          </a:bodyPr>
          <a:lstStyle/>
          <a:p>
            <a:r>
              <a:rPr lang="en-US" sz="5400" dirty="0" smtClean="0">
                <a:solidFill>
                  <a:srgbClr val="FF0000"/>
                </a:solidFill>
                <a:latin typeface="Algerian" pitchFamily="82" charset="0"/>
              </a:rPr>
              <a:t>IDEOLOGY  </a:t>
            </a:r>
            <a:endParaRPr lang="en-US" sz="5400" dirty="0">
              <a:solidFill>
                <a:srgbClr val="FF0000"/>
              </a:solidFill>
              <a:latin typeface="Algerian" pitchFamily="82" charset="0"/>
            </a:endParaRPr>
          </a:p>
        </p:txBody>
      </p:sp>
      <p:sp>
        <p:nvSpPr>
          <p:cNvPr id="7" name="TextBox 6"/>
          <p:cNvSpPr txBox="1"/>
          <p:nvPr/>
        </p:nvSpPr>
        <p:spPr>
          <a:xfrm>
            <a:off x="4038600" y="4800600"/>
            <a:ext cx="5105400" cy="1754326"/>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a set of principles or ideas that explains your world and your place within it, which is based on certain assumptions about human nature and society and provides an interpretation of the past, an explanation of the present and a vision for the future.</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838200" y="0"/>
            <a:ext cx="3663182" cy="830997"/>
          </a:xfrm>
          <a:prstGeom prst="rect">
            <a:avLst/>
          </a:prstGeom>
          <a:noFill/>
        </p:spPr>
        <p:txBody>
          <a:bodyPr wrap="square" rtlCol="0">
            <a:spAutoFit/>
          </a:bodyPr>
          <a:lstStyle/>
          <a:p>
            <a:r>
              <a:rPr lang="en-US" sz="4800" dirty="0" smtClean="0">
                <a:solidFill>
                  <a:schemeClr val="bg1"/>
                </a:solidFill>
                <a:latin typeface="Algerian" pitchFamily="82" charset="0"/>
              </a:rPr>
              <a:t>LIBERALISM</a:t>
            </a:r>
            <a:endParaRPr lang="en-US" sz="4800" dirty="0">
              <a:solidFill>
                <a:schemeClr val="bg1"/>
              </a:solidFill>
              <a:latin typeface="Algerian" pitchFamily="82" charset="0"/>
            </a:endParaRPr>
          </a:p>
        </p:txBody>
      </p:sp>
      <p:sp>
        <p:nvSpPr>
          <p:cNvPr id="4" name="TextBox 3"/>
          <p:cNvSpPr txBox="1"/>
          <p:nvPr/>
        </p:nvSpPr>
        <p:spPr>
          <a:xfrm>
            <a:off x="838200" y="762000"/>
            <a:ext cx="8242742" cy="1200329"/>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a collection of ideologies all committed to the principle of the dignity and freedom</a:t>
            </a:r>
          </a:p>
          <a:p>
            <a:r>
              <a:rPr lang="en-US" b="1" dirty="0" smtClean="0">
                <a:solidFill>
                  <a:schemeClr val="bg1"/>
                </a:solidFill>
                <a:latin typeface="Times New Roman" pitchFamily="18" charset="0"/>
                <a:cs typeface="Times New Roman" pitchFamily="18" charset="0"/>
              </a:rPr>
              <a:t>of the individual as the foundation for society.  Liberalism has faith in human</a:t>
            </a:r>
          </a:p>
          <a:p>
            <a:r>
              <a:rPr lang="en-US" b="1" dirty="0" smtClean="0">
                <a:solidFill>
                  <a:schemeClr val="bg1"/>
                </a:solidFill>
                <a:latin typeface="Times New Roman" pitchFamily="18" charset="0"/>
                <a:cs typeface="Times New Roman" pitchFamily="18" charset="0"/>
              </a:rPr>
              <a:t>progress and tends to favour decentralized power, both in political and economic </a:t>
            </a:r>
          </a:p>
          <a:p>
            <a:r>
              <a:rPr lang="en-US" b="1" dirty="0" smtClean="0">
                <a:solidFill>
                  <a:schemeClr val="bg1"/>
                </a:solidFill>
                <a:latin typeface="Times New Roman" pitchFamily="18" charset="0"/>
                <a:cs typeface="Times New Roman" pitchFamily="18" charset="0"/>
              </a:rPr>
              <a:t>affairs, and respect for the sovereignty of the reasoning individual.</a:t>
            </a:r>
            <a:endParaRPr lang="en-US" b="1" dirty="0">
              <a:solidFill>
                <a:schemeClr val="bg1"/>
              </a:solidFill>
              <a:latin typeface="Times New Roman" pitchFamily="18" charset="0"/>
              <a:cs typeface="Times New Roman" pitchFamily="18" charset="0"/>
            </a:endParaRPr>
          </a:p>
        </p:txBody>
      </p:sp>
      <p:pic>
        <p:nvPicPr>
          <p:cNvPr id="6" name="Picture 5" descr="martin-luther-king-jr-right.jpg"/>
          <p:cNvPicPr>
            <a:picLocks noChangeAspect="1"/>
          </p:cNvPicPr>
          <p:nvPr/>
        </p:nvPicPr>
        <p:blipFill>
          <a:blip r:embed="rId2" cstate="screen"/>
          <a:stretch>
            <a:fillRect/>
          </a:stretch>
        </p:blipFill>
        <p:spPr>
          <a:xfrm>
            <a:off x="4419600" y="2133600"/>
            <a:ext cx="4724400" cy="4724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le.ac.uk/ulmc/imagesmch/conferences/ecsher.jpg"/>
          <p:cNvPicPr>
            <a:picLocks noChangeAspect="1" noChangeArrowheads="1"/>
          </p:cNvPicPr>
          <p:nvPr/>
        </p:nvPicPr>
        <p:blipFill>
          <a:blip r:embed="rId2" cstate="screen">
            <a:lum bright="70000" contrast="-70000"/>
          </a:blip>
          <a:srcRect/>
          <a:stretch>
            <a:fillRect/>
          </a:stretch>
        </p:blipFill>
        <p:spPr bwMode="auto">
          <a:xfrm>
            <a:off x="0" y="-103762"/>
            <a:ext cx="9144000" cy="6926094"/>
          </a:xfrm>
          <a:prstGeom prst="rect">
            <a:avLst/>
          </a:prstGeom>
          <a:noFill/>
        </p:spPr>
      </p:pic>
      <p:pic>
        <p:nvPicPr>
          <p:cNvPr id="2" name="Picture 1" descr="Frame-of-Worldview.jpg"/>
          <p:cNvPicPr>
            <a:picLocks noChangeAspect="1"/>
          </p:cNvPicPr>
          <p:nvPr/>
        </p:nvPicPr>
        <p:blipFill>
          <a:blip r:embed="rId3" cstate="screen"/>
          <a:stretch>
            <a:fillRect/>
          </a:stretch>
        </p:blipFill>
        <p:spPr>
          <a:xfrm>
            <a:off x="39826" y="-76200"/>
            <a:ext cx="5675174" cy="6858000"/>
          </a:xfrm>
          <a:prstGeom prst="rect">
            <a:avLst/>
          </a:prstGeom>
        </p:spPr>
      </p:pic>
      <p:sp>
        <p:nvSpPr>
          <p:cNvPr id="5" name="TextBox 4"/>
          <p:cNvSpPr txBox="1"/>
          <p:nvPr/>
        </p:nvSpPr>
        <p:spPr>
          <a:xfrm>
            <a:off x="5715000" y="685800"/>
            <a:ext cx="3429000" cy="769441"/>
          </a:xfrm>
          <a:prstGeom prst="rect">
            <a:avLst/>
          </a:prstGeom>
          <a:noFill/>
        </p:spPr>
        <p:txBody>
          <a:bodyPr wrap="square" rtlCol="0">
            <a:spAutoFit/>
          </a:bodyPr>
          <a:lstStyle/>
          <a:p>
            <a:r>
              <a:rPr lang="en-US" sz="4400" dirty="0" smtClean="0">
                <a:solidFill>
                  <a:srgbClr val="0070C0"/>
                </a:solidFill>
                <a:latin typeface="Algerian" pitchFamily="82" charset="0"/>
              </a:rPr>
              <a:t>worldview</a:t>
            </a:r>
            <a:endParaRPr lang="en-US" sz="4400" dirty="0">
              <a:solidFill>
                <a:srgbClr val="0070C0"/>
              </a:solidFill>
              <a:latin typeface="Algerian" pitchFamily="82" charset="0"/>
            </a:endParaRPr>
          </a:p>
        </p:txBody>
      </p:sp>
      <p:sp>
        <p:nvSpPr>
          <p:cNvPr id="6" name="TextBox 5"/>
          <p:cNvSpPr txBox="1"/>
          <p:nvPr/>
        </p:nvSpPr>
        <p:spPr>
          <a:xfrm>
            <a:off x="5867400" y="1905000"/>
            <a:ext cx="3276600" cy="2308324"/>
          </a:xfrm>
          <a:prstGeom prst="rect">
            <a:avLst/>
          </a:prstGeom>
          <a:noFill/>
        </p:spPr>
        <p:txBody>
          <a:bodyPr wrap="square" rtlCol="0">
            <a:spAutoFit/>
          </a:bodyPr>
          <a:lstStyle/>
          <a:p>
            <a:r>
              <a:rPr lang="en-US" b="1" dirty="0" smtClean="0">
                <a:solidFill>
                  <a:srgbClr val="0070C0"/>
                </a:solidFill>
                <a:latin typeface="Times New Roman" pitchFamily="18" charset="0"/>
                <a:cs typeface="Times New Roman" pitchFamily="18" charset="0"/>
              </a:rPr>
              <a:t>a collection of beliefs about life and the universe held by an individual or a group, the lens through which the world is viewed by an individual or a group, the overall perspective from which the world is interpreted.</a:t>
            </a:r>
            <a:endParaRPr lang="en-US"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4" name="TextBox 3"/>
          <p:cNvSpPr txBox="1"/>
          <p:nvPr/>
        </p:nvSpPr>
        <p:spPr>
          <a:xfrm>
            <a:off x="0" y="67270"/>
            <a:ext cx="9144000" cy="923330"/>
          </a:xfrm>
          <a:prstGeom prst="rect">
            <a:avLst/>
          </a:prstGeom>
          <a:noFill/>
        </p:spPr>
        <p:txBody>
          <a:bodyPr wrap="square" rtlCol="0">
            <a:spAutoFit/>
          </a:bodyPr>
          <a:lstStyle/>
          <a:p>
            <a:pPr algn="ctr"/>
            <a:r>
              <a:rPr lang="en-US" sz="3800" b="1" dirty="0" smtClean="0">
                <a:solidFill>
                  <a:srgbClr val="002060"/>
                </a:solidFill>
                <a:latin typeface="Times New Roman" pitchFamily="18" charset="0"/>
                <a:cs typeface="Times New Roman" pitchFamily="18" charset="0"/>
              </a:rPr>
              <a:t>Ideologies of Individualism &amp; Collectivism</a:t>
            </a:r>
          </a:p>
          <a:p>
            <a:pPr algn="ctr"/>
            <a:r>
              <a:rPr lang="en-US" sz="1600" b="1" dirty="0" smtClean="0">
                <a:solidFill>
                  <a:srgbClr val="002060"/>
                </a:solidFill>
                <a:latin typeface="Times New Roman" pitchFamily="18" charset="0"/>
                <a:cs typeface="Times New Roman" pitchFamily="18" charset="0"/>
              </a:rPr>
              <a:t>Chapter Two</a:t>
            </a:r>
            <a:endParaRPr lang="en-US" sz="1600" b="1" dirty="0">
              <a:solidFill>
                <a:srgbClr val="002060"/>
              </a:solidFill>
              <a:latin typeface="Times New Roman" pitchFamily="18" charset="0"/>
              <a:cs typeface="Times New Roman" pitchFamily="18" charset="0"/>
            </a:endParaRPr>
          </a:p>
        </p:txBody>
      </p:sp>
      <p:sp>
        <p:nvSpPr>
          <p:cNvPr id="6" name="TextBox 5"/>
          <p:cNvSpPr txBox="1"/>
          <p:nvPr/>
        </p:nvSpPr>
        <p:spPr>
          <a:xfrm>
            <a:off x="0" y="2438400"/>
            <a:ext cx="9144000" cy="2277547"/>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Before we begin, go back to:</a:t>
            </a:r>
          </a:p>
          <a:p>
            <a:pPr algn="ctr"/>
            <a:endParaRPr lang="en-US" sz="800" b="1" dirty="0" smtClean="0">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Beliefs and Values Inventory: Where Do You Fit In?</a:t>
            </a:r>
          </a:p>
          <a:p>
            <a:pPr algn="ctr"/>
            <a:endParaRPr lang="en-US" sz="800" b="1" i="1" dirty="0" smtClean="0">
              <a:solidFill>
                <a:srgbClr val="00206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(Page 30)</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Complete the entire activity</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 to="" calcmode="lin" valueType="num">
                                      <p:cBhvr>
                                        <p:cTn id="18" dur="1" fill="hold"/>
                                        <p:tgtEl>
                                          <p:spTgt spid="6">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to="" calcmode="lin" valueType="num">
                                      <p:cBhvr>
                                        <p:cTn id="21" dur="1" fill="hold"/>
                                        <p:tgtEl>
                                          <p:spTgt spid="6">
                                            <p:txEl>
                                              <p:pRg st="6" end="6"/>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 to="" calcmode="lin" valueType="num">
                                      <p:cBhvr>
                                        <p:cTn id="26" dur="1" fill="hold"/>
                                        <p:tgtEl>
                                          <p:spTgt spid="6">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6" name="TextBox 5"/>
          <p:cNvSpPr txBox="1"/>
          <p:nvPr/>
        </p:nvSpPr>
        <p:spPr>
          <a:xfrm>
            <a:off x="0" y="2743200"/>
            <a:ext cx="9144000" cy="3231654"/>
          </a:xfrm>
          <a:prstGeom prst="rect">
            <a:avLst/>
          </a:prstGeom>
          <a:noFill/>
        </p:spPr>
        <p:txBody>
          <a:bodyPr wrap="square" rtlCol="0">
            <a:spAutoFit/>
          </a:bodyPr>
          <a:lstStyle/>
          <a:p>
            <a:pPr algn="ctr"/>
            <a:r>
              <a:rPr lang="en-US" b="1" dirty="0" smtClean="0">
                <a:solidFill>
                  <a:srgbClr val="002060"/>
                </a:solidFill>
                <a:latin typeface="Times New Roman" pitchFamily="18" charset="0"/>
                <a:cs typeface="Times New Roman" pitchFamily="18" charset="0"/>
              </a:rPr>
              <a:t>Describe what you believe a society, that emphasized individualism, would look like…</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Review the Bumper Stickers on this slide and on Page 62 and answer the following questions:</a:t>
            </a:r>
          </a:p>
          <a:p>
            <a:pPr algn="ctr"/>
            <a:endParaRPr lang="en-US" b="1" dirty="0" smtClean="0">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Which of the bumper stickers express a perspective based more on </a:t>
            </a:r>
            <a:r>
              <a:rPr lang="en-US" b="1" i="1" dirty="0" smtClean="0">
                <a:solidFill>
                  <a:srgbClr val="002060"/>
                </a:solidFill>
                <a:latin typeface="Times New Roman" pitchFamily="18" charset="0"/>
                <a:cs typeface="Times New Roman" pitchFamily="18" charset="0"/>
              </a:rPr>
              <a:t>individualism</a:t>
            </a:r>
            <a:r>
              <a:rPr lang="en-US" b="1" dirty="0" smtClean="0">
                <a:solidFill>
                  <a:srgbClr val="002060"/>
                </a:solidFill>
                <a:latin typeface="Times New Roman" pitchFamily="18" charset="0"/>
                <a:cs typeface="Times New Roman" pitchFamily="18" charset="0"/>
              </a:rPr>
              <a:t>?</a:t>
            </a:r>
          </a:p>
          <a:p>
            <a:pPr algn="ctr"/>
            <a:endParaRPr lang="en-US" b="1" dirty="0" smtClean="0">
              <a:solidFill>
                <a:srgbClr val="002060"/>
              </a:solidFill>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Which ones represent a perspective based more on </a:t>
            </a:r>
            <a:r>
              <a:rPr lang="en-US" b="1" i="1" dirty="0" smtClean="0">
                <a:solidFill>
                  <a:srgbClr val="002060"/>
                </a:solidFill>
                <a:latin typeface="Times New Roman" pitchFamily="18" charset="0"/>
                <a:cs typeface="Times New Roman" pitchFamily="18" charset="0"/>
              </a:rPr>
              <a:t>collectivism</a:t>
            </a:r>
            <a:r>
              <a:rPr lang="en-US" b="1" dirty="0" smtClean="0">
                <a:solidFill>
                  <a:srgbClr val="002060"/>
                </a:solidFill>
                <a:latin typeface="Times New Roman" pitchFamily="18" charset="0"/>
                <a:cs typeface="Times New Roman" pitchFamily="18" charset="0"/>
              </a:rPr>
              <a:t>?</a:t>
            </a:r>
          </a:p>
          <a:p>
            <a:pPr algn="ctr"/>
            <a:endParaRPr lang="en-US" b="1" dirty="0" smtClean="0">
              <a:solidFill>
                <a:srgbClr val="002060"/>
              </a:solidFill>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What would </a:t>
            </a:r>
            <a:r>
              <a:rPr lang="en-US" sz="2400" b="1" dirty="0" smtClean="0">
                <a:solidFill>
                  <a:srgbClr val="002060"/>
                </a:solidFill>
                <a:latin typeface="Times New Roman" pitchFamily="18" charset="0"/>
                <a:cs typeface="Times New Roman" pitchFamily="18" charset="0"/>
              </a:rPr>
              <a:t>you</a:t>
            </a:r>
            <a:r>
              <a:rPr lang="en-US" b="1" dirty="0" smtClean="0">
                <a:solidFill>
                  <a:srgbClr val="002060"/>
                </a:solidFill>
                <a:latin typeface="Times New Roman" pitchFamily="18" charset="0"/>
                <a:cs typeface="Times New Roman" pitchFamily="18" charset="0"/>
              </a:rPr>
              <a:t> put on a bumper sticker to best represent a perspective based more on </a:t>
            </a:r>
            <a:r>
              <a:rPr lang="en-US" b="1" i="1" dirty="0" smtClean="0">
                <a:solidFill>
                  <a:srgbClr val="002060"/>
                </a:solidFill>
                <a:latin typeface="Times New Roman" pitchFamily="18" charset="0"/>
                <a:cs typeface="Times New Roman" pitchFamily="18" charset="0"/>
              </a:rPr>
              <a:t>individualism</a:t>
            </a:r>
            <a:r>
              <a:rPr lang="en-US" b="1" dirty="0" smtClean="0">
                <a:solidFill>
                  <a:srgbClr val="002060"/>
                </a:solidFill>
                <a:latin typeface="Times New Roman" pitchFamily="18" charset="0"/>
                <a:cs typeface="Times New Roman" pitchFamily="18" charset="0"/>
              </a:rPr>
              <a:t>?</a:t>
            </a:r>
          </a:p>
        </p:txBody>
      </p:sp>
      <p:pic>
        <p:nvPicPr>
          <p:cNvPr id="16388" name="Picture 4" descr="http://www.brotherhoodofbaldpeople.com/catalog/images/BOB%20BUMPER%20STICKER%20Life%20is%20short.jpg"/>
          <p:cNvPicPr>
            <a:picLocks noChangeAspect="1" noChangeArrowheads="1"/>
          </p:cNvPicPr>
          <p:nvPr/>
        </p:nvPicPr>
        <p:blipFill>
          <a:blip r:embed="rId3" cstate="screen"/>
          <a:srcRect/>
          <a:stretch>
            <a:fillRect/>
          </a:stretch>
        </p:blipFill>
        <p:spPr bwMode="auto">
          <a:xfrm>
            <a:off x="2667000" y="5867400"/>
            <a:ext cx="3657600" cy="914400"/>
          </a:xfrm>
          <a:prstGeom prst="rect">
            <a:avLst/>
          </a:prstGeom>
          <a:noFill/>
        </p:spPr>
      </p:pic>
      <p:pic>
        <p:nvPicPr>
          <p:cNvPr id="16390" name="Picture 6" descr="http://www.werescrewed08.com/images/We%27re%20Screwed%2008%20bumper%20sticker%20proof3.jpg"/>
          <p:cNvPicPr>
            <a:picLocks noChangeAspect="1" noChangeArrowheads="1"/>
          </p:cNvPicPr>
          <p:nvPr/>
        </p:nvPicPr>
        <p:blipFill>
          <a:blip r:embed="rId4" cstate="screen"/>
          <a:srcRect/>
          <a:stretch>
            <a:fillRect/>
          </a:stretch>
        </p:blipFill>
        <p:spPr bwMode="auto">
          <a:xfrm rot="1059540">
            <a:off x="5549230" y="1177525"/>
            <a:ext cx="2438400" cy="1295400"/>
          </a:xfrm>
          <a:prstGeom prst="rect">
            <a:avLst/>
          </a:prstGeom>
          <a:noFill/>
        </p:spPr>
      </p:pic>
      <p:pic>
        <p:nvPicPr>
          <p:cNvPr id="16392" name="Picture 8" descr="http://images2.fanpop.com/images/photos/4400000/Awesome-Bumper-Stickers-us-republican-party-4495347-600-304.jpg"/>
          <p:cNvPicPr>
            <a:picLocks noChangeAspect="1" noChangeArrowheads="1"/>
          </p:cNvPicPr>
          <p:nvPr/>
        </p:nvPicPr>
        <p:blipFill>
          <a:blip r:embed="rId5" cstate="screen"/>
          <a:srcRect/>
          <a:stretch>
            <a:fillRect/>
          </a:stretch>
        </p:blipFill>
        <p:spPr bwMode="auto">
          <a:xfrm rot="20406564">
            <a:off x="1199938" y="1280541"/>
            <a:ext cx="2362200" cy="1196848"/>
          </a:xfrm>
          <a:prstGeom prst="rect">
            <a:avLst/>
          </a:prstGeom>
          <a:noFill/>
        </p:spPr>
      </p:pic>
      <p:sp>
        <p:nvSpPr>
          <p:cNvPr id="9" name="TextBox 8"/>
          <p:cNvSpPr txBox="1"/>
          <p:nvPr/>
        </p:nvSpPr>
        <p:spPr>
          <a:xfrm>
            <a:off x="0" y="67270"/>
            <a:ext cx="9144000" cy="923330"/>
          </a:xfrm>
          <a:prstGeom prst="rect">
            <a:avLst/>
          </a:prstGeom>
          <a:noFill/>
        </p:spPr>
        <p:txBody>
          <a:bodyPr wrap="square" rtlCol="0">
            <a:spAutoFit/>
          </a:bodyPr>
          <a:lstStyle/>
          <a:p>
            <a:pPr algn="ctr"/>
            <a:r>
              <a:rPr lang="en-US" sz="3800" b="1" dirty="0" smtClean="0">
                <a:solidFill>
                  <a:srgbClr val="002060"/>
                </a:solidFill>
                <a:latin typeface="Times New Roman" pitchFamily="18" charset="0"/>
                <a:cs typeface="Times New Roman" pitchFamily="18" charset="0"/>
              </a:rPr>
              <a:t>Ideologies of Individualism &amp; Collectivism</a:t>
            </a:r>
          </a:p>
          <a:p>
            <a:pPr algn="ctr"/>
            <a:r>
              <a:rPr lang="en-US" sz="1600" b="1" dirty="0" smtClean="0">
                <a:solidFill>
                  <a:srgbClr val="002060"/>
                </a:solidFill>
                <a:latin typeface="Times New Roman" pitchFamily="18" charset="0"/>
                <a:cs typeface="Times New Roman" pitchFamily="18" charset="0"/>
              </a:rPr>
              <a:t>Chapter Two</a:t>
            </a:r>
            <a:endParaRPr lang="en-US" sz="16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6388"/>
                                        </p:tgtEl>
                                        <p:attrNameLst>
                                          <p:attrName>style.visibility</p:attrName>
                                        </p:attrNameLst>
                                      </p:cBhvr>
                                      <p:to>
                                        <p:strVal val="visible"/>
                                      </p:to>
                                    </p:set>
                                    <p:anim to="" calcmode="lin" valueType="num">
                                      <p:cBhvr>
                                        <p:cTn id="18" dur="1" fill="hold"/>
                                        <p:tgtEl>
                                          <p:spTgt spid="1638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anim to="" calcmode="lin" valueType="num">
                                      <p:cBhvr>
                                        <p:cTn id="21" dur="1" fill="hold"/>
                                        <p:tgtEl>
                                          <p:spTgt spid="16390"/>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6392"/>
                                        </p:tgtEl>
                                        <p:attrNameLst>
                                          <p:attrName>style.visibility</p:attrName>
                                        </p:attrNameLst>
                                      </p:cBhvr>
                                      <p:to>
                                        <p:strVal val="visible"/>
                                      </p:to>
                                    </p:set>
                                    <p:anim to="" calcmode="lin" valueType="num">
                                      <p:cBhvr>
                                        <p:cTn id="24" dur="1" fill="hold"/>
                                        <p:tgtEl>
                                          <p:spTgt spid="16392"/>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to="" calcmode="lin" valueType="num">
                                      <p:cBhvr>
                                        <p:cTn id="29" dur="1" fill="hold"/>
                                        <p:tgtEl>
                                          <p:spTgt spid="6">
                                            <p:txEl>
                                              <p:pRg st="4" end="4"/>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 to="" calcmode="lin" valueType="num">
                                      <p:cBhvr>
                                        <p:cTn id="34" dur="1" fill="hold"/>
                                        <p:tgtEl>
                                          <p:spTgt spid="6">
                                            <p:txEl>
                                              <p:pRg st="6" end="6"/>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to="" calcmode="lin" valueType="num">
                                      <p:cBhvr>
                                        <p:cTn id="39" dur="1" fill="hold"/>
                                        <p:tgtEl>
                                          <p:spTgt spid="6">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anslationforlawyers.com/781694_one_different_2groupmentality.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p:spPr>
      </p:pic>
      <p:sp>
        <p:nvSpPr>
          <p:cNvPr id="5" name="TextBox 4"/>
          <p:cNvSpPr txBox="1"/>
          <p:nvPr/>
        </p:nvSpPr>
        <p:spPr>
          <a:xfrm>
            <a:off x="0" y="76200"/>
            <a:ext cx="9144000" cy="1508105"/>
          </a:xfrm>
          <a:prstGeom prst="rect">
            <a:avLst/>
          </a:prstGeom>
          <a:noFill/>
        </p:spPr>
        <p:txBody>
          <a:bodyPr wrap="square" rtlCol="0">
            <a:spAutoFit/>
          </a:bodyPr>
          <a:lstStyle/>
          <a:p>
            <a:pPr algn="ctr"/>
            <a:r>
              <a:rPr lang="en-US" sz="3800" b="1" dirty="0" smtClean="0">
                <a:solidFill>
                  <a:srgbClr val="FF0000"/>
                </a:solidFill>
                <a:latin typeface="Times New Roman" pitchFamily="18" charset="0"/>
                <a:cs typeface="Times New Roman" pitchFamily="18" charset="0"/>
              </a:rPr>
              <a:t>To What Extent Are Individualism and Collectivism Foundations of Ideology?</a:t>
            </a:r>
          </a:p>
          <a:p>
            <a:pPr algn="ctr"/>
            <a:r>
              <a:rPr lang="en-US" sz="1600" b="1" dirty="0" smtClean="0">
                <a:solidFill>
                  <a:srgbClr val="002060"/>
                </a:solidFill>
                <a:latin typeface="Times New Roman" pitchFamily="18" charset="0"/>
                <a:cs typeface="Times New Roman" pitchFamily="18" charset="0"/>
              </a:rPr>
              <a:t>Chapter Two</a:t>
            </a:r>
            <a:endParaRPr lang="en-US" sz="1600" b="1" dirty="0">
              <a:solidFill>
                <a:srgbClr val="002060"/>
              </a:solidFill>
              <a:latin typeface="Times New Roman" pitchFamily="18" charset="0"/>
              <a:cs typeface="Times New Roman" pitchFamily="18" charset="0"/>
            </a:endParaRPr>
          </a:p>
        </p:txBody>
      </p:sp>
      <p:sp>
        <p:nvSpPr>
          <p:cNvPr id="7" name="TextBox 6"/>
          <p:cNvSpPr txBox="1"/>
          <p:nvPr/>
        </p:nvSpPr>
        <p:spPr>
          <a:xfrm>
            <a:off x="0" y="2819400"/>
            <a:ext cx="9144000" cy="1569660"/>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Read Page 63</a:t>
            </a:r>
          </a:p>
          <a:p>
            <a:pPr algn="ctr"/>
            <a:endParaRPr lang="en-US" sz="2400" b="1" dirty="0" smtClean="0">
              <a:latin typeface="Times New Roman" pitchFamily="18" charset="0"/>
              <a:cs typeface="Times New Roman" pitchFamily="18" charset="0"/>
            </a:endParaRPr>
          </a:p>
          <a:p>
            <a:pPr algn="ct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Write out the issue question for Chapter Two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to="" calcmode="lin" valueType="num">
                                      <p:cBhvr>
                                        <p:cTn id="15" dur="1" fill="hold"/>
                                        <p:tgtEl>
                                          <p:spTgt spid="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2532</TotalTime>
  <Words>1548</Words>
  <Application>Microsoft Office PowerPoint</Application>
  <PresentationFormat>On-screen Show (4:3)</PresentationFormat>
  <Paragraphs>281</Paragraphs>
  <Slides>37</Slides>
  <Notes>0</Notes>
  <HiddenSlides>1</HiddenSlides>
  <MMClips>2</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 edwards</dc:creator>
  <cp:lastModifiedBy>brendan edwards</cp:lastModifiedBy>
  <cp:revision>139</cp:revision>
  <dcterms:created xsi:type="dcterms:W3CDTF">2010-01-26T16:25:49Z</dcterms:created>
  <dcterms:modified xsi:type="dcterms:W3CDTF">2012-09-24T18:08:07Z</dcterms:modified>
</cp:coreProperties>
</file>