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3"/>
  </p:handoutMasterIdLst>
  <p:sldIdLst>
    <p:sldId id="256" r:id="rId2"/>
    <p:sldId id="257" r:id="rId3"/>
    <p:sldId id="258" r:id="rId4"/>
    <p:sldId id="274" r:id="rId5"/>
    <p:sldId id="275" r:id="rId6"/>
    <p:sldId id="276" r:id="rId7"/>
    <p:sldId id="277" r:id="rId8"/>
    <p:sldId id="273" r:id="rId9"/>
    <p:sldId id="279" r:id="rId10"/>
    <p:sldId id="340" r:id="rId11"/>
    <p:sldId id="282" r:id="rId12"/>
    <p:sldId id="286" r:id="rId13"/>
    <p:sldId id="288" r:id="rId14"/>
    <p:sldId id="298" r:id="rId15"/>
    <p:sldId id="289" r:id="rId16"/>
    <p:sldId id="290" r:id="rId17"/>
    <p:sldId id="291" r:id="rId18"/>
    <p:sldId id="292" r:id="rId19"/>
    <p:sldId id="293" r:id="rId20"/>
    <p:sldId id="294" r:id="rId21"/>
    <p:sldId id="295" r:id="rId22"/>
    <p:sldId id="296" r:id="rId23"/>
    <p:sldId id="297" r:id="rId24"/>
    <p:sldId id="283" r:id="rId25"/>
    <p:sldId id="348" r:id="rId26"/>
    <p:sldId id="349" r:id="rId27"/>
    <p:sldId id="350" r:id="rId28"/>
    <p:sldId id="351" r:id="rId29"/>
    <p:sldId id="352" r:id="rId30"/>
    <p:sldId id="353" r:id="rId31"/>
    <p:sldId id="354" r:id="rId32"/>
    <p:sldId id="284" r:id="rId33"/>
    <p:sldId id="285" r:id="rId34"/>
    <p:sldId id="299" r:id="rId35"/>
    <p:sldId id="312" r:id="rId36"/>
    <p:sldId id="313" r:id="rId37"/>
    <p:sldId id="303" r:id="rId38"/>
    <p:sldId id="314" r:id="rId39"/>
    <p:sldId id="315" r:id="rId40"/>
    <p:sldId id="316" r:id="rId41"/>
    <p:sldId id="321" r:id="rId42"/>
    <p:sldId id="317" r:id="rId43"/>
    <p:sldId id="318" r:id="rId44"/>
    <p:sldId id="319" r:id="rId45"/>
    <p:sldId id="322" r:id="rId46"/>
    <p:sldId id="323" r:id="rId47"/>
    <p:sldId id="320" r:id="rId48"/>
    <p:sldId id="337" r:id="rId49"/>
    <p:sldId id="338" r:id="rId50"/>
    <p:sldId id="339" r:id="rId51"/>
    <p:sldId id="355" r:id="rId52"/>
    <p:sldId id="341" r:id="rId53"/>
    <p:sldId id="342" r:id="rId54"/>
    <p:sldId id="343" r:id="rId55"/>
    <p:sldId id="344" r:id="rId56"/>
    <p:sldId id="345" r:id="rId57"/>
    <p:sldId id="346" r:id="rId58"/>
    <p:sldId id="347"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3" autoAdjust="0"/>
    <p:restoredTop sz="94671" autoAdjust="0"/>
  </p:normalViewPr>
  <p:slideViewPr>
    <p:cSldViewPr>
      <p:cViewPr varScale="1">
        <p:scale>
          <a:sx n="70" d="100"/>
          <a:sy n="70" d="100"/>
        </p:scale>
        <p:origin x="-4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notesViewPr>
    <p:cSldViewPr>
      <p:cViewPr varScale="1">
        <p:scale>
          <a:sx n="56" d="100"/>
          <a:sy n="56" d="100"/>
        </p:scale>
        <p:origin x="-1860"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BCCC5-0BDB-4E77-AF48-E538262C5552}" type="doc">
      <dgm:prSet loTypeId="urn:microsoft.com/office/officeart/2005/8/layout/radial1" loCatId="relationship" qsTypeId="urn:microsoft.com/office/officeart/2005/8/quickstyle/simple1" qsCatId="simple" csTypeId="urn:microsoft.com/office/officeart/2005/8/colors/accent1_2" csCatId="accent1"/>
      <dgm:spPr/>
    </dgm:pt>
    <dgm:pt modelId="{E2CC0593-C27B-4E26-AC6B-A697C620D32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rPr>
            <a:t>Factors that led to the French Revolution</a:t>
          </a:r>
          <a:endParaRPr kumimoji="0" lang="en-US" sz="1200" b="0" i="0" u="none" strike="noStrike" cap="none" normalizeH="0" baseline="0" dirty="0" smtClean="0">
            <a:ln>
              <a:noFill/>
            </a:ln>
            <a:solidFill>
              <a:schemeClr val="bg1"/>
            </a:solidFill>
            <a:effectLst/>
            <a:latin typeface="Arial" charset="0"/>
          </a:endParaRPr>
        </a:p>
      </dgm:t>
    </dgm:pt>
    <dgm:pt modelId="{756D866B-BE32-406F-A4AE-468F807B5BAB}" type="parTrans" cxnId="{FF9429C8-4380-4CC5-9FEF-0F29314E4DE5}">
      <dgm:prSet/>
      <dgm:spPr/>
      <dgm:t>
        <a:bodyPr/>
        <a:lstStyle/>
        <a:p>
          <a:endParaRPr lang="en-US"/>
        </a:p>
      </dgm:t>
    </dgm:pt>
    <dgm:pt modelId="{8E624ACB-2B6C-4824-9F8A-9EFED247BCDA}" type="sibTrans" cxnId="{FF9429C8-4380-4CC5-9FEF-0F29314E4DE5}">
      <dgm:prSet/>
      <dgm:spPr/>
      <dgm:t>
        <a:bodyPr/>
        <a:lstStyle/>
        <a:p>
          <a:endParaRPr lang="en-US"/>
        </a:p>
      </dgm:t>
    </dgm:pt>
    <dgm:pt modelId="{0E266030-B0FD-476F-B3BF-5D6B1EEB6C5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imes New Roman" pitchFamily="18" charset="0"/>
            </a:rPr>
            <a:t>Historical</a:t>
          </a:r>
          <a:endParaRPr kumimoji="0" lang="en-US" b="0" i="0" u="none" strike="noStrike" cap="none" normalizeH="0" baseline="0" dirty="0" smtClean="0">
            <a:ln>
              <a:noFill/>
            </a:ln>
            <a:solidFill>
              <a:schemeClr val="bg1"/>
            </a:solidFill>
            <a:effectLst/>
            <a:latin typeface="Arial" charset="0"/>
          </a:endParaRPr>
        </a:p>
      </dgm:t>
    </dgm:pt>
    <dgm:pt modelId="{0CA49B8C-604A-40FE-86A8-3E689785EE40}" type="parTrans" cxnId="{BA0F4672-AB64-4038-B89E-672516FF0C83}">
      <dgm:prSet/>
      <dgm:spPr/>
      <dgm:t>
        <a:bodyPr/>
        <a:lstStyle/>
        <a:p>
          <a:endParaRPr lang="en-US"/>
        </a:p>
      </dgm:t>
    </dgm:pt>
    <dgm:pt modelId="{499A2AED-754E-4BCB-B479-0B23B6DEDB5C}" type="sibTrans" cxnId="{BA0F4672-AB64-4038-B89E-672516FF0C83}">
      <dgm:prSet/>
      <dgm:spPr/>
      <dgm:t>
        <a:bodyPr/>
        <a:lstStyle/>
        <a:p>
          <a:endParaRPr lang="en-US"/>
        </a:p>
      </dgm:t>
    </dgm:pt>
    <dgm:pt modelId="{021A2CF0-6820-408F-8D86-109D807950A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imes New Roman" pitchFamily="18" charset="0"/>
            </a:rPr>
            <a:t>Economic</a:t>
          </a:r>
          <a:endParaRPr kumimoji="0" lang="en-US" b="0" i="0" u="none" strike="noStrike" cap="none" normalizeH="0" baseline="0" dirty="0" smtClean="0">
            <a:ln>
              <a:noFill/>
            </a:ln>
            <a:solidFill>
              <a:schemeClr val="bg1"/>
            </a:solidFill>
            <a:effectLst/>
            <a:latin typeface="Arial" charset="0"/>
          </a:endParaRPr>
        </a:p>
      </dgm:t>
    </dgm:pt>
    <dgm:pt modelId="{B293EEDE-7352-4800-A056-C7EB13BDC222}" type="parTrans" cxnId="{4B8BECB4-E526-4AA3-9398-E45DAB496881}">
      <dgm:prSet/>
      <dgm:spPr/>
      <dgm:t>
        <a:bodyPr/>
        <a:lstStyle/>
        <a:p>
          <a:endParaRPr lang="en-US"/>
        </a:p>
      </dgm:t>
    </dgm:pt>
    <dgm:pt modelId="{C0318A24-551A-401A-B430-7DAA31723518}" type="sibTrans" cxnId="{4B8BECB4-E526-4AA3-9398-E45DAB496881}">
      <dgm:prSet/>
      <dgm:spPr/>
      <dgm:t>
        <a:bodyPr/>
        <a:lstStyle/>
        <a:p>
          <a:endParaRPr lang="en-US"/>
        </a:p>
      </dgm:t>
    </dgm:pt>
    <dgm:pt modelId="{4943E974-3C7A-4536-BC81-7189DA4403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imes New Roman" pitchFamily="18" charset="0"/>
            </a:rPr>
            <a:t>Political</a:t>
          </a:r>
          <a:endParaRPr kumimoji="0" lang="en-US" b="0" i="0" u="none" strike="noStrike" cap="none" normalizeH="0" baseline="0" dirty="0" smtClean="0">
            <a:ln>
              <a:noFill/>
            </a:ln>
            <a:solidFill>
              <a:schemeClr val="bg1"/>
            </a:solidFill>
            <a:effectLst/>
            <a:latin typeface="Arial" charset="0"/>
          </a:endParaRPr>
        </a:p>
      </dgm:t>
    </dgm:pt>
    <dgm:pt modelId="{82E73E74-DABF-47D3-BAA4-AED4D9B80C0D}" type="parTrans" cxnId="{1DDC2F97-D911-46D3-8DE3-3BD378852A0E}">
      <dgm:prSet/>
      <dgm:spPr/>
      <dgm:t>
        <a:bodyPr/>
        <a:lstStyle/>
        <a:p>
          <a:endParaRPr lang="en-US"/>
        </a:p>
      </dgm:t>
    </dgm:pt>
    <dgm:pt modelId="{C9D7DAFC-04EC-4C8A-9824-9EC9C06D4AB3}" type="sibTrans" cxnId="{1DDC2F97-D911-46D3-8DE3-3BD378852A0E}">
      <dgm:prSet/>
      <dgm:spPr/>
      <dgm:t>
        <a:bodyPr/>
        <a:lstStyle/>
        <a:p>
          <a:endParaRPr lang="en-US"/>
        </a:p>
      </dgm:t>
    </dgm:pt>
    <dgm:pt modelId="{16F0845A-FB9B-4621-AD88-5C0359DDC9A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imes New Roman" pitchFamily="18" charset="0"/>
            </a:rPr>
            <a:t>Social</a:t>
          </a:r>
          <a:endParaRPr kumimoji="0" lang="en-US" b="0" i="0" u="none" strike="noStrike" cap="none" normalizeH="0" baseline="0" dirty="0" smtClean="0">
            <a:ln>
              <a:noFill/>
            </a:ln>
            <a:solidFill>
              <a:schemeClr val="bg1"/>
            </a:solidFill>
            <a:effectLst/>
            <a:latin typeface="Arial" charset="0"/>
          </a:endParaRPr>
        </a:p>
      </dgm:t>
    </dgm:pt>
    <dgm:pt modelId="{45392155-2A2A-473D-8035-9F326103D41E}" type="parTrans" cxnId="{DB0D3D96-C544-4A5D-BA81-2EA86D68285C}">
      <dgm:prSet/>
      <dgm:spPr/>
      <dgm:t>
        <a:bodyPr/>
        <a:lstStyle/>
        <a:p>
          <a:endParaRPr lang="en-US"/>
        </a:p>
      </dgm:t>
    </dgm:pt>
    <dgm:pt modelId="{7F51A5A7-DADF-4E95-9922-2A5E49747DF8}" type="sibTrans" cxnId="{DB0D3D96-C544-4A5D-BA81-2EA86D68285C}">
      <dgm:prSet/>
      <dgm:spPr/>
      <dgm:t>
        <a:bodyPr/>
        <a:lstStyle/>
        <a:p>
          <a:endParaRPr lang="en-US"/>
        </a:p>
      </dgm:t>
    </dgm:pt>
    <dgm:pt modelId="{94A97B9B-E023-413C-8971-539EAE6DFE41}" type="pres">
      <dgm:prSet presAssocID="{085BCCC5-0BDB-4E77-AF48-E538262C5552}" presName="cycle" presStyleCnt="0">
        <dgm:presLayoutVars>
          <dgm:chMax val="1"/>
          <dgm:dir/>
          <dgm:animLvl val="ctr"/>
          <dgm:resizeHandles val="exact"/>
        </dgm:presLayoutVars>
      </dgm:prSet>
      <dgm:spPr/>
    </dgm:pt>
    <dgm:pt modelId="{3803E3A1-74CD-46BF-A14B-BA229E9BEB36}" type="pres">
      <dgm:prSet presAssocID="{E2CC0593-C27B-4E26-AC6B-A697C620D320}" presName="centerShape" presStyleLbl="node0" presStyleIdx="0" presStyleCnt="1"/>
      <dgm:spPr/>
      <dgm:t>
        <a:bodyPr/>
        <a:lstStyle/>
        <a:p>
          <a:endParaRPr lang="en-US"/>
        </a:p>
      </dgm:t>
    </dgm:pt>
    <dgm:pt modelId="{F3D624D5-2C4E-4150-8819-676B0DA3C577}" type="pres">
      <dgm:prSet presAssocID="{0CA49B8C-604A-40FE-86A8-3E689785EE40}" presName="Name9" presStyleLbl="parChTrans1D2" presStyleIdx="0" presStyleCnt="4"/>
      <dgm:spPr/>
      <dgm:t>
        <a:bodyPr/>
        <a:lstStyle/>
        <a:p>
          <a:endParaRPr lang="en-US"/>
        </a:p>
      </dgm:t>
    </dgm:pt>
    <dgm:pt modelId="{9FF84C52-92DE-4B23-8433-8797B6A08C0B}" type="pres">
      <dgm:prSet presAssocID="{0CA49B8C-604A-40FE-86A8-3E689785EE40}" presName="connTx" presStyleLbl="parChTrans1D2" presStyleIdx="0" presStyleCnt="4"/>
      <dgm:spPr/>
      <dgm:t>
        <a:bodyPr/>
        <a:lstStyle/>
        <a:p>
          <a:endParaRPr lang="en-US"/>
        </a:p>
      </dgm:t>
    </dgm:pt>
    <dgm:pt modelId="{15D8B14A-9571-422D-9F1B-327946915EC7}" type="pres">
      <dgm:prSet presAssocID="{0E266030-B0FD-476F-B3BF-5D6B1EEB6C57}" presName="node" presStyleLbl="node1" presStyleIdx="0" presStyleCnt="4">
        <dgm:presLayoutVars>
          <dgm:bulletEnabled val="1"/>
        </dgm:presLayoutVars>
      </dgm:prSet>
      <dgm:spPr/>
      <dgm:t>
        <a:bodyPr/>
        <a:lstStyle/>
        <a:p>
          <a:endParaRPr lang="en-US"/>
        </a:p>
      </dgm:t>
    </dgm:pt>
    <dgm:pt modelId="{6D9D14AA-6F4F-407E-9903-33242C997413}" type="pres">
      <dgm:prSet presAssocID="{B293EEDE-7352-4800-A056-C7EB13BDC222}" presName="Name9" presStyleLbl="parChTrans1D2" presStyleIdx="1" presStyleCnt="4"/>
      <dgm:spPr/>
      <dgm:t>
        <a:bodyPr/>
        <a:lstStyle/>
        <a:p>
          <a:endParaRPr lang="en-US"/>
        </a:p>
      </dgm:t>
    </dgm:pt>
    <dgm:pt modelId="{19AAC70E-D9FA-4022-9875-BC39E26D2041}" type="pres">
      <dgm:prSet presAssocID="{B293EEDE-7352-4800-A056-C7EB13BDC222}" presName="connTx" presStyleLbl="parChTrans1D2" presStyleIdx="1" presStyleCnt="4"/>
      <dgm:spPr/>
      <dgm:t>
        <a:bodyPr/>
        <a:lstStyle/>
        <a:p>
          <a:endParaRPr lang="en-US"/>
        </a:p>
      </dgm:t>
    </dgm:pt>
    <dgm:pt modelId="{1B5ABBFF-58B9-43DA-BFC2-D86412DC2CD8}" type="pres">
      <dgm:prSet presAssocID="{021A2CF0-6820-408F-8D86-109D807950AB}" presName="node" presStyleLbl="node1" presStyleIdx="1" presStyleCnt="4">
        <dgm:presLayoutVars>
          <dgm:bulletEnabled val="1"/>
        </dgm:presLayoutVars>
      </dgm:prSet>
      <dgm:spPr/>
      <dgm:t>
        <a:bodyPr/>
        <a:lstStyle/>
        <a:p>
          <a:endParaRPr lang="en-US"/>
        </a:p>
      </dgm:t>
    </dgm:pt>
    <dgm:pt modelId="{E5081EDA-71D1-41DC-B682-9FC04A1515A9}" type="pres">
      <dgm:prSet presAssocID="{82E73E74-DABF-47D3-BAA4-AED4D9B80C0D}" presName="Name9" presStyleLbl="parChTrans1D2" presStyleIdx="2" presStyleCnt="4"/>
      <dgm:spPr/>
      <dgm:t>
        <a:bodyPr/>
        <a:lstStyle/>
        <a:p>
          <a:endParaRPr lang="en-US"/>
        </a:p>
      </dgm:t>
    </dgm:pt>
    <dgm:pt modelId="{6EA563FC-DCE0-4216-AB1F-E3DC3089ABBA}" type="pres">
      <dgm:prSet presAssocID="{82E73E74-DABF-47D3-BAA4-AED4D9B80C0D}" presName="connTx" presStyleLbl="parChTrans1D2" presStyleIdx="2" presStyleCnt="4"/>
      <dgm:spPr/>
      <dgm:t>
        <a:bodyPr/>
        <a:lstStyle/>
        <a:p>
          <a:endParaRPr lang="en-US"/>
        </a:p>
      </dgm:t>
    </dgm:pt>
    <dgm:pt modelId="{CEBBCEE7-0DDF-4246-A336-7F1489C9DC00}" type="pres">
      <dgm:prSet presAssocID="{4943E974-3C7A-4536-BC81-7189DA440336}" presName="node" presStyleLbl="node1" presStyleIdx="2" presStyleCnt="4">
        <dgm:presLayoutVars>
          <dgm:bulletEnabled val="1"/>
        </dgm:presLayoutVars>
      </dgm:prSet>
      <dgm:spPr/>
      <dgm:t>
        <a:bodyPr/>
        <a:lstStyle/>
        <a:p>
          <a:endParaRPr lang="en-US"/>
        </a:p>
      </dgm:t>
    </dgm:pt>
    <dgm:pt modelId="{4BCD023A-1BED-428A-94D1-05DE9E614D93}" type="pres">
      <dgm:prSet presAssocID="{45392155-2A2A-473D-8035-9F326103D41E}" presName="Name9" presStyleLbl="parChTrans1D2" presStyleIdx="3" presStyleCnt="4"/>
      <dgm:spPr/>
      <dgm:t>
        <a:bodyPr/>
        <a:lstStyle/>
        <a:p>
          <a:endParaRPr lang="en-US"/>
        </a:p>
      </dgm:t>
    </dgm:pt>
    <dgm:pt modelId="{C8DADE6D-395E-4C10-AA2D-369653647483}" type="pres">
      <dgm:prSet presAssocID="{45392155-2A2A-473D-8035-9F326103D41E}" presName="connTx" presStyleLbl="parChTrans1D2" presStyleIdx="3" presStyleCnt="4"/>
      <dgm:spPr/>
      <dgm:t>
        <a:bodyPr/>
        <a:lstStyle/>
        <a:p>
          <a:endParaRPr lang="en-US"/>
        </a:p>
      </dgm:t>
    </dgm:pt>
    <dgm:pt modelId="{00DFBBB7-8BE3-43FE-B7FE-AB37F8039F89}" type="pres">
      <dgm:prSet presAssocID="{16F0845A-FB9B-4621-AD88-5C0359DDC9A9}" presName="node" presStyleLbl="node1" presStyleIdx="3" presStyleCnt="4">
        <dgm:presLayoutVars>
          <dgm:bulletEnabled val="1"/>
        </dgm:presLayoutVars>
      </dgm:prSet>
      <dgm:spPr/>
      <dgm:t>
        <a:bodyPr/>
        <a:lstStyle/>
        <a:p>
          <a:endParaRPr lang="en-US"/>
        </a:p>
      </dgm:t>
    </dgm:pt>
  </dgm:ptLst>
  <dgm:cxnLst>
    <dgm:cxn modelId="{20DE173C-1ADF-497B-B6D4-84EA4F8E5856}" type="presOf" srcId="{B293EEDE-7352-4800-A056-C7EB13BDC222}" destId="{6D9D14AA-6F4F-407E-9903-33242C997413}" srcOrd="0" destOrd="0" presId="urn:microsoft.com/office/officeart/2005/8/layout/radial1"/>
    <dgm:cxn modelId="{BA0F4672-AB64-4038-B89E-672516FF0C83}" srcId="{E2CC0593-C27B-4E26-AC6B-A697C620D320}" destId="{0E266030-B0FD-476F-B3BF-5D6B1EEB6C57}" srcOrd="0" destOrd="0" parTransId="{0CA49B8C-604A-40FE-86A8-3E689785EE40}" sibTransId="{499A2AED-754E-4BCB-B479-0B23B6DEDB5C}"/>
    <dgm:cxn modelId="{1DDC2F97-D911-46D3-8DE3-3BD378852A0E}" srcId="{E2CC0593-C27B-4E26-AC6B-A697C620D320}" destId="{4943E974-3C7A-4536-BC81-7189DA440336}" srcOrd="2" destOrd="0" parTransId="{82E73E74-DABF-47D3-BAA4-AED4D9B80C0D}" sibTransId="{C9D7DAFC-04EC-4C8A-9824-9EC9C06D4AB3}"/>
    <dgm:cxn modelId="{F629099E-B65A-4C9C-869E-356810E93B2B}" type="presOf" srcId="{0E266030-B0FD-476F-B3BF-5D6B1EEB6C57}" destId="{15D8B14A-9571-422D-9F1B-327946915EC7}" srcOrd="0" destOrd="0" presId="urn:microsoft.com/office/officeart/2005/8/layout/radial1"/>
    <dgm:cxn modelId="{B992A20B-7B0D-4A55-8FCC-CBA4A3EE085B}" type="presOf" srcId="{82E73E74-DABF-47D3-BAA4-AED4D9B80C0D}" destId="{6EA563FC-DCE0-4216-AB1F-E3DC3089ABBA}" srcOrd="1" destOrd="0" presId="urn:microsoft.com/office/officeart/2005/8/layout/radial1"/>
    <dgm:cxn modelId="{DF1392D5-F56F-4691-B086-09E5BC9C0F69}" type="presOf" srcId="{0CA49B8C-604A-40FE-86A8-3E689785EE40}" destId="{9FF84C52-92DE-4B23-8433-8797B6A08C0B}" srcOrd="1" destOrd="0" presId="urn:microsoft.com/office/officeart/2005/8/layout/radial1"/>
    <dgm:cxn modelId="{7A8C8827-6968-4312-907F-5AA2E0BE0454}" type="presOf" srcId="{085BCCC5-0BDB-4E77-AF48-E538262C5552}" destId="{94A97B9B-E023-413C-8971-539EAE6DFE41}" srcOrd="0" destOrd="0" presId="urn:microsoft.com/office/officeart/2005/8/layout/radial1"/>
    <dgm:cxn modelId="{B3E43EAA-EA91-4E90-A86A-E86F3E307E3A}" type="presOf" srcId="{B293EEDE-7352-4800-A056-C7EB13BDC222}" destId="{19AAC70E-D9FA-4022-9875-BC39E26D2041}" srcOrd="1" destOrd="0" presId="urn:microsoft.com/office/officeart/2005/8/layout/radial1"/>
    <dgm:cxn modelId="{4B8BECB4-E526-4AA3-9398-E45DAB496881}" srcId="{E2CC0593-C27B-4E26-AC6B-A697C620D320}" destId="{021A2CF0-6820-408F-8D86-109D807950AB}" srcOrd="1" destOrd="0" parTransId="{B293EEDE-7352-4800-A056-C7EB13BDC222}" sibTransId="{C0318A24-551A-401A-B430-7DAA31723518}"/>
    <dgm:cxn modelId="{FF9429C8-4380-4CC5-9FEF-0F29314E4DE5}" srcId="{085BCCC5-0BDB-4E77-AF48-E538262C5552}" destId="{E2CC0593-C27B-4E26-AC6B-A697C620D320}" srcOrd="0" destOrd="0" parTransId="{756D866B-BE32-406F-A4AE-468F807B5BAB}" sibTransId="{8E624ACB-2B6C-4824-9F8A-9EFED247BCDA}"/>
    <dgm:cxn modelId="{1213FE2B-3879-4560-BDB9-51D25BCA94DE}" type="presOf" srcId="{45392155-2A2A-473D-8035-9F326103D41E}" destId="{4BCD023A-1BED-428A-94D1-05DE9E614D93}" srcOrd="0" destOrd="0" presId="urn:microsoft.com/office/officeart/2005/8/layout/radial1"/>
    <dgm:cxn modelId="{E13E03C0-5DF8-4482-9567-198DC0ECFE62}" type="presOf" srcId="{4943E974-3C7A-4536-BC81-7189DA440336}" destId="{CEBBCEE7-0DDF-4246-A336-7F1489C9DC00}" srcOrd="0" destOrd="0" presId="urn:microsoft.com/office/officeart/2005/8/layout/radial1"/>
    <dgm:cxn modelId="{5D552951-813F-44BE-BF7D-56F205FFC879}" type="presOf" srcId="{82E73E74-DABF-47D3-BAA4-AED4D9B80C0D}" destId="{E5081EDA-71D1-41DC-B682-9FC04A1515A9}" srcOrd="0" destOrd="0" presId="urn:microsoft.com/office/officeart/2005/8/layout/radial1"/>
    <dgm:cxn modelId="{DB0D3D96-C544-4A5D-BA81-2EA86D68285C}" srcId="{E2CC0593-C27B-4E26-AC6B-A697C620D320}" destId="{16F0845A-FB9B-4621-AD88-5C0359DDC9A9}" srcOrd="3" destOrd="0" parTransId="{45392155-2A2A-473D-8035-9F326103D41E}" sibTransId="{7F51A5A7-DADF-4E95-9922-2A5E49747DF8}"/>
    <dgm:cxn modelId="{00F5A697-6A42-443C-BF1F-601A2C8A633C}" type="presOf" srcId="{16F0845A-FB9B-4621-AD88-5C0359DDC9A9}" destId="{00DFBBB7-8BE3-43FE-B7FE-AB37F8039F89}" srcOrd="0" destOrd="0" presId="urn:microsoft.com/office/officeart/2005/8/layout/radial1"/>
    <dgm:cxn modelId="{71C12884-EC30-4AE0-BD7B-81AF239F3AAB}" type="presOf" srcId="{0CA49B8C-604A-40FE-86A8-3E689785EE40}" destId="{F3D624D5-2C4E-4150-8819-676B0DA3C577}" srcOrd="0" destOrd="0" presId="urn:microsoft.com/office/officeart/2005/8/layout/radial1"/>
    <dgm:cxn modelId="{B7F974EF-D4C4-4154-8D03-A06AE38DAEC6}" type="presOf" srcId="{021A2CF0-6820-408F-8D86-109D807950AB}" destId="{1B5ABBFF-58B9-43DA-BFC2-D86412DC2CD8}" srcOrd="0" destOrd="0" presId="urn:microsoft.com/office/officeart/2005/8/layout/radial1"/>
    <dgm:cxn modelId="{3187F2B9-3B50-4C80-8E75-9F362F2EE728}" type="presOf" srcId="{45392155-2A2A-473D-8035-9F326103D41E}" destId="{C8DADE6D-395E-4C10-AA2D-369653647483}" srcOrd="1" destOrd="0" presId="urn:microsoft.com/office/officeart/2005/8/layout/radial1"/>
    <dgm:cxn modelId="{35FD9761-28E2-49C9-9598-56573B0CA460}" type="presOf" srcId="{E2CC0593-C27B-4E26-AC6B-A697C620D320}" destId="{3803E3A1-74CD-46BF-A14B-BA229E9BEB36}" srcOrd="0" destOrd="0" presId="urn:microsoft.com/office/officeart/2005/8/layout/radial1"/>
    <dgm:cxn modelId="{159387A2-7536-4E5A-A418-8568E7EB2B87}" type="presParOf" srcId="{94A97B9B-E023-413C-8971-539EAE6DFE41}" destId="{3803E3A1-74CD-46BF-A14B-BA229E9BEB36}" srcOrd="0" destOrd="0" presId="urn:microsoft.com/office/officeart/2005/8/layout/radial1"/>
    <dgm:cxn modelId="{B3BCB649-9970-4516-A654-5565F11DDF90}" type="presParOf" srcId="{94A97B9B-E023-413C-8971-539EAE6DFE41}" destId="{F3D624D5-2C4E-4150-8819-676B0DA3C577}" srcOrd="1" destOrd="0" presId="urn:microsoft.com/office/officeart/2005/8/layout/radial1"/>
    <dgm:cxn modelId="{BA5B312E-ABA4-496A-AA66-D6A2FB35269A}" type="presParOf" srcId="{F3D624D5-2C4E-4150-8819-676B0DA3C577}" destId="{9FF84C52-92DE-4B23-8433-8797B6A08C0B}" srcOrd="0" destOrd="0" presId="urn:microsoft.com/office/officeart/2005/8/layout/radial1"/>
    <dgm:cxn modelId="{5CD6F0A1-7DE8-4C43-B476-C581B771B169}" type="presParOf" srcId="{94A97B9B-E023-413C-8971-539EAE6DFE41}" destId="{15D8B14A-9571-422D-9F1B-327946915EC7}" srcOrd="2" destOrd="0" presId="urn:microsoft.com/office/officeart/2005/8/layout/radial1"/>
    <dgm:cxn modelId="{54F5B5A6-ACD7-4F95-8ED3-0636EC399067}" type="presParOf" srcId="{94A97B9B-E023-413C-8971-539EAE6DFE41}" destId="{6D9D14AA-6F4F-407E-9903-33242C997413}" srcOrd="3" destOrd="0" presId="urn:microsoft.com/office/officeart/2005/8/layout/radial1"/>
    <dgm:cxn modelId="{AE57D1D5-988D-48AF-AE97-370EA24B43DB}" type="presParOf" srcId="{6D9D14AA-6F4F-407E-9903-33242C997413}" destId="{19AAC70E-D9FA-4022-9875-BC39E26D2041}" srcOrd="0" destOrd="0" presId="urn:microsoft.com/office/officeart/2005/8/layout/radial1"/>
    <dgm:cxn modelId="{69F2D24D-86D9-4D18-B88E-84EC0D1F46A7}" type="presParOf" srcId="{94A97B9B-E023-413C-8971-539EAE6DFE41}" destId="{1B5ABBFF-58B9-43DA-BFC2-D86412DC2CD8}" srcOrd="4" destOrd="0" presId="urn:microsoft.com/office/officeart/2005/8/layout/radial1"/>
    <dgm:cxn modelId="{4FBE5D75-E6F1-4A4B-AB41-21061E1D8162}" type="presParOf" srcId="{94A97B9B-E023-413C-8971-539EAE6DFE41}" destId="{E5081EDA-71D1-41DC-B682-9FC04A1515A9}" srcOrd="5" destOrd="0" presId="urn:microsoft.com/office/officeart/2005/8/layout/radial1"/>
    <dgm:cxn modelId="{AB0CA10B-121C-4876-961B-6D380D0A8025}" type="presParOf" srcId="{E5081EDA-71D1-41DC-B682-9FC04A1515A9}" destId="{6EA563FC-DCE0-4216-AB1F-E3DC3089ABBA}" srcOrd="0" destOrd="0" presId="urn:microsoft.com/office/officeart/2005/8/layout/radial1"/>
    <dgm:cxn modelId="{4B9BD89F-BF00-47ED-99AC-CAC280D69B53}" type="presParOf" srcId="{94A97B9B-E023-413C-8971-539EAE6DFE41}" destId="{CEBBCEE7-0DDF-4246-A336-7F1489C9DC00}" srcOrd="6" destOrd="0" presId="urn:microsoft.com/office/officeart/2005/8/layout/radial1"/>
    <dgm:cxn modelId="{9658F857-5F1B-4B07-A871-D548C4C58055}" type="presParOf" srcId="{94A97B9B-E023-413C-8971-539EAE6DFE41}" destId="{4BCD023A-1BED-428A-94D1-05DE9E614D93}" srcOrd="7" destOrd="0" presId="urn:microsoft.com/office/officeart/2005/8/layout/radial1"/>
    <dgm:cxn modelId="{CAAEBB7C-2249-4AE2-85AE-44F4B15F70C7}" type="presParOf" srcId="{4BCD023A-1BED-428A-94D1-05DE9E614D93}" destId="{C8DADE6D-395E-4C10-AA2D-369653647483}" srcOrd="0" destOrd="0" presId="urn:microsoft.com/office/officeart/2005/8/layout/radial1"/>
    <dgm:cxn modelId="{E4CF2F07-004F-44EB-AE1A-6FC95811F263}" type="presParOf" srcId="{94A97B9B-E023-413C-8971-539EAE6DFE41}" destId="{00DFBBB7-8BE3-43FE-B7FE-AB37F8039F89}"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03E3A1-74CD-46BF-A14B-BA229E9BEB36}">
      <dsp:nvSpPr>
        <dsp:cNvPr id="0" name=""/>
        <dsp:cNvSpPr/>
      </dsp:nvSpPr>
      <dsp:spPr>
        <a:xfrm>
          <a:off x="3086322" y="1486916"/>
          <a:ext cx="1140966" cy="11409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bg1"/>
              </a:solidFill>
              <a:effectLst/>
              <a:latin typeface="Times New Roman" pitchFamily="18" charset="0"/>
            </a:rPr>
            <a:t>Factors that led to the French Revolution</a:t>
          </a:r>
          <a:endParaRPr kumimoji="0" lang="en-US" sz="1200" b="0" i="0" u="none" strike="noStrike" kern="1200" cap="none" normalizeH="0" baseline="0" dirty="0" smtClean="0">
            <a:ln>
              <a:noFill/>
            </a:ln>
            <a:solidFill>
              <a:schemeClr val="bg1"/>
            </a:solidFill>
            <a:effectLst/>
            <a:latin typeface="Arial" charset="0"/>
          </a:endParaRPr>
        </a:p>
      </dsp:txBody>
      <dsp:txXfrm>
        <a:off x="3086322" y="1486916"/>
        <a:ext cx="1140966" cy="1140966"/>
      </dsp:txXfrm>
    </dsp:sp>
    <dsp:sp modelId="{F3D624D5-2C4E-4150-8819-676B0DA3C577}">
      <dsp:nvSpPr>
        <dsp:cNvPr id="0" name=""/>
        <dsp:cNvSpPr/>
      </dsp:nvSpPr>
      <dsp:spPr>
        <a:xfrm rot="16200000">
          <a:off x="3485483" y="1301553"/>
          <a:ext cx="342645" cy="28081"/>
        </a:xfrm>
        <a:custGeom>
          <a:avLst/>
          <a:gdLst/>
          <a:ahLst/>
          <a:cxnLst/>
          <a:rect l="0" t="0" r="0" b="0"/>
          <a:pathLst>
            <a:path>
              <a:moveTo>
                <a:pt x="0" y="14040"/>
              </a:moveTo>
              <a:lnTo>
                <a:pt x="342645" y="1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3648239" y="1307027"/>
        <a:ext cx="17132" cy="17132"/>
      </dsp:txXfrm>
    </dsp:sp>
    <dsp:sp modelId="{15D8B14A-9571-422D-9F1B-327946915EC7}">
      <dsp:nvSpPr>
        <dsp:cNvPr id="0" name=""/>
        <dsp:cNvSpPr/>
      </dsp:nvSpPr>
      <dsp:spPr>
        <a:xfrm>
          <a:off x="3086322" y="3304"/>
          <a:ext cx="1140966" cy="11409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Historical</a:t>
          </a:r>
          <a:endParaRPr kumimoji="0" lang="en-US" sz="1400" b="0" i="0" u="none" strike="noStrike" kern="1200" cap="none" normalizeH="0" baseline="0" dirty="0" smtClean="0">
            <a:ln>
              <a:noFill/>
            </a:ln>
            <a:solidFill>
              <a:schemeClr val="bg1"/>
            </a:solidFill>
            <a:effectLst/>
            <a:latin typeface="Arial" charset="0"/>
          </a:endParaRPr>
        </a:p>
      </dsp:txBody>
      <dsp:txXfrm>
        <a:off x="3086322" y="3304"/>
        <a:ext cx="1140966" cy="1140966"/>
      </dsp:txXfrm>
    </dsp:sp>
    <dsp:sp modelId="{6D9D14AA-6F4F-407E-9903-33242C997413}">
      <dsp:nvSpPr>
        <dsp:cNvPr id="0" name=""/>
        <dsp:cNvSpPr/>
      </dsp:nvSpPr>
      <dsp:spPr>
        <a:xfrm>
          <a:off x="4227289" y="2043359"/>
          <a:ext cx="342645" cy="28081"/>
        </a:xfrm>
        <a:custGeom>
          <a:avLst/>
          <a:gdLst/>
          <a:ahLst/>
          <a:cxnLst/>
          <a:rect l="0" t="0" r="0" b="0"/>
          <a:pathLst>
            <a:path>
              <a:moveTo>
                <a:pt x="0" y="14040"/>
              </a:moveTo>
              <a:lnTo>
                <a:pt x="342645" y="1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0045" y="2048833"/>
        <a:ext cx="17132" cy="17132"/>
      </dsp:txXfrm>
    </dsp:sp>
    <dsp:sp modelId="{1B5ABBFF-58B9-43DA-BFC2-D86412DC2CD8}">
      <dsp:nvSpPr>
        <dsp:cNvPr id="0" name=""/>
        <dsp:cNvSpPr/>
      </dsp:nvSpPr>
      <dsp:spPr>
        <a:xfrm>
          <a:off x="4569935" y="1486916"/>
          <a:ext cx="1140966" cy="11409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Economic</a:t>
          </a:r>
          <a:endParaRPr kumimoji="0" lang="en-US" sz="1400" b="0" i="0" u="none" strike="noStrike" kern="1200" cap="none" normalizeH="0" baseline="0" dirty="0" smtClean="0">
            <a:ln>
              <a:noFill/>
            </a:ln>
            <a:solidFill>
              <a:schemeClr val="bg1"/>
            </a:solidFill>
            <a:effectLst/>
            <a:latin typeface="Arial" charset="0"/>
          </a:endParaRPr>
        </a:p>
      </dsp:txBody>
      <dsp:txXfrm>
        <a:off x="4569935" y="1486916"/>
        <a:ext cx="1140966" cy="1140966"/>
      </dsp:txXfrm>
    </dsp:sp>
    <dsp:sp modelId="{E5081EDA-71D1-41DC-B682-9FC04A1515A9}">
      <dsp:nvSpPr>
        <dsp:cNvPr id="0" name=""/>
        <dsp:cNvSpPr/>
      </dsp:nvSpPr>
      <dsp:spPr>
        <a:xfrm rot="5400000">
          <a:off x="3485483" y="2785165"/>
          <a:ext cx="342645" cy="28081"/>
        </a:xfrm>
        <a:custGeom>
          <a:avLst/>
          <a:gdLst/>
          <a:ahLst/>
          <a:cxnLst/>
          <a:rect l="0" t="0" r="0" b="0"/>
          <a:pathLst>
            <a:path>
              <a:moveTo>
                <a:pt x="0" y="14040"/>
              </a:moveTo>
              <a:lnTo>
                <a:pt x="342645" y="1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648239" y="2790639"/>
        <a:ext cx="17132" cy="17132"/>
      </dsp:txXfrm>
    </dsp:sp>
    <dsp:sp modelId="{CEBBCEE7-0DDF-4246-A336-7F1489C9DC00}">
      <dsp:nvSpPr>
        <dsp:cNvPr id="0" name=""/>
        <dsp:cNvSpPr/>
      </dsp:nvSpPr>
      <dsp:spPr>
        <a:xfrm>
          <a:off x="3086322" y="2970529"/>
          <a:ext cx="1140966" cy="11409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Political</a:t>
          </a:r>
          <a:endParaRPr kumimoji="0" lang="en-US" sz="1400" b="0" i="0" u="none" strike="noStrike" kern="1200" cap="none" normalizeH="0" baseline="0" dirty="0" smtClean="0">
            <a:ln>
              <a:noFill/>
            </a:ln>
            <a:solidFill>
              <a:schemeClr val="bg1"/>
            </a:solidFill>
            <a:effectLst/>
            <a:latin typeface="Arial" charset="0"/>
          </a:endParaRPr>
        </a:p>
      </dsp:txBody>
      <dsp:txXfrm>
        <a:off x="3086322" y="2970529"/>
        <a:ext cx="1140966" cy="1140966"/>
      </dsp:txXfrm>
    </dsp:sp>
    <dsp:sp modelId="{4BCD023A-1BED-428A-94D1-05DE9E614D93}">
      <dsp:nvSpPr>
        <dsp:cNvPr id="0" name=""/>
        <dsp:cNvSpPr/>
      </dsp:nvSpPr>
      <dsp:spPr>
        <a:xfrm rot="10800000">
          <a:off x="2743676" y="2043359"/>
          <a:ext cx="342645" cy="28081"/>
        </a:xfrm>
        <a:custGeom>
          <a:avLst/>
          <a:gdLst/>
          <a:ahLst/>
          <a:cxnLst/>
          <a:rect l="0" t="0" r="0" b="0"/>
          <a:pathLst>
            <a:path>
              <a:moveTo>
                <a:pt x="0" y="14040"/>
              </a:moveTo>
              <a:lnTo>
                <a:pt x="342645" y="14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06433" y="2048833"/>
        <a:ext cx="17132" cy="17132"/>
      </dsp:txXfrm>
    </dsp:sp>
    <dsp:sp modelId="{00DFBBB7-8BE3-43FE-B7FE-AB37F8039F89}">
      <dsp:nvSpPr>
        <dsp:cNvPr id="0" name=""/>
        <dsp:cNvSpPr/>
      </dsp:nvSpPr>
      <dsp:spPr>
        <a:xfrm>
          <a:off x="1602710" y="1486916"/>
          <a:ext cx="1140966" cy="11409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bg1"/>
              </a:solidFill>
              <a:effectLst/>
              <a:latin typeface="Times New Roman" pitchFamily="18" charset="0"/>
            </a:rPr>
            <a:t>Social</a:t>
          </a:r>
          <a:endParaRPr kumimoji="0" lang="en-US" sz="1400" b="0" i="0" u="none" strike="noStrike" kern="1200" cap="none" normalizeH="0" baseline="0" dirty="0" smtClean="0">
            <a:ln>
              <a:noFill/>
            </a:ln>
            <a:solidFill>
              <a:schemeClr val="bg1"/>
            </a:solidFill>
            <a:effectLst/>
            <a:latin typeface="Arial" charset="0"/>
          </a:endParaRPr>
        </a:p>
      </dsp:txBody>
      <dsp:txXfrm>
        <a:off x="1602710" y="1486916"/>
        <a:ext cx="1140966" cy="11409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379B438-F0AB-43C4-9BF7-6520A775988B}" type="datetimeFigureOut">
              <a:rPr lang="en-US" smtClean="0"/>
              <a:pPr/>
              <a:t>2/28/2012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1D639AA-C401-46FB-A1F6-8DB0F5C3873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E435E7-8DB7-4FD3-B0B4-06E58011806F}"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435E7-8DB7-4FD3-B0B4-06E58011806F}"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435E7-8DB7-4FD3-B0B4-06E58011806F}"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4" y="301625"/>
            <a:ext cx="7313612"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370014"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EE48CC7-9429-4215-84F5-1CDD3E9DD2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435E7-8DB7-4FD3-B0B4-06E58011806F}"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435E7-8DB7-4FD3-B0B4-06E58011806F}" type="datetimeFigureOut">
              <a:rPr lang="en-US" smtClean="0"/>
              <a:pPr/>
              <a:t>2/28/2012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E435E7-8DB7-4FD3-B0B4-06E58011806F}"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E435E7-8DB7-4FD3-B0B4-06E58011806F}" type="datetimeFigureOut">
              <a:rPr lang="en-US" smtClean="0"/>
              <a:pPr/>
              <a:t>2/28/2012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435E7-8DB7-4FD3-B0B4-06E58011806F}" type="datetimeFigureOut">
              <a:rPr lang="en-US" smtClean="0"/>
              <a:pPr/>
              <a:t>2/28/2012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435E7-8DB7-4FD3-B0B4-06E58011806F}" type="datetimeFigureOut">
              <a:rPr lang="en-US" smtClean="0"/>
              <a:pPr/>
              <a:t>2/28/2012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435E7-8DB7-4FD3-B0B4-06E58011806F}"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435E7-8DB7-4FD3-B0B4-06E58011806F}" type="datetimeFigureOut">
              <a:rPr lang="en-US" smtClean="0"/>
              <a:pPr/>
              <a:t>2/28/2012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AB26D-0E85-475F-BBC1-B7881B2A32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435E7-8DB7-4FD3-B0B4-06E58011806F}" type="datetimeFigureOut">
              <a:rPr lang="en-US" smtClean="0"/>
              <a:pPr/>
              <a:t>2/28/2012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AB26D-0E85-475F-BBC1-B7881B2A324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video" Target="file:///\\fhs-ms\MSDATA\Staff\Brendan%20Edwards\Social\Social%2030-1\Related%20Issue%20%232\Chapter%203\JibJab%20-%20Big%20Box%20Mart.wmv" TargetMode="External"/><Relationship Id="rId1" Type="http://schemas.openxmlformats.org/officeDocument/2006/relationships/video" Target="file:///\\fhs-ms\MSDATA\Staff\Brendan%20Edwards\Social\Social%2030-1\Related%20Issue%20%232\Chapter%203\Adam%20Smith%20was%20wrong....wmv" TargetMode="External"/><Relationship Id="rId6" Type="http://schemas.openxmlformats.org/officeDocument/2006/relationships/hyperlink" Target="http://www.youtube.com/watch?v=pKv6RcXa2UI&amp;feature=PlayList&amp;p=B197EE8F6169002C&amp;playnext=1&amp;playnext_from=PL&amp;index=89" TargetMode="External"/><Relationship Id="rId5" Type="http://schemas.openxmlformats.org/officeDocument/2006/relationships/hyperlink" Target="http://www.youtube.com/watch?v=v5jrNoNNtrE" TargetMode="Externa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4\Liberal%20Economics%20Explained%20by%20Ma%20&amp;%20Pa.WMV" TargetMode="Externa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4\NewDeal.wmv" TargetMode="External"/><Relationship Id="rId5" Type="http://schemas.openxmlformats.org/officeDocument/2006/relationships/image" Target="../media/image33.png"/><Relationship Id="rId4" Type="http://schemas.openxmlformats.org/officeDocument/2006/relationships/hyperlink" Target="http://videos.howstuffworks.com/hsw/18605-the-great-depression-the-new-deal-video.ht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3.png"/><Relationship Id="rId3" Type="http://schemas.openxmlformats.org/officeDocument/2006/relationships/video" Target="file:///\\fhs-ms\MSDATA\Staff\Brendan%20Edwards\Social\Social%2030-1\Related%20Issue%20%232\Chapter%204\Jennie_Trout.flv.WMV" TargetMode="External"/><Relationship Id="rId7" Type="http://schemas.openxmlformats.org/officeDocument/2006/relationships/video" Target="file:///\\fhs-ms\MSDATA\Staff\Brendan%20Edwards\Social\Social%2030-1\Related%20Issue%20%232\Chapter%204\Rural_Teacher.flv.WMV" TargetMode="External"/><Relationship Id="rId12" Type="http://schemas.openxmlformats.org/officeDocument/2006/relationships/image" Target="../media/image42.png"/><Relationship Id="rId2" Type="http://schemas.openxmlformats.org/officeDocument/2006/relationships/video" Target="file:///\\fhs-ms\MSDATA\Staff\Brendan%20Edwards\Social\Social%2030-1\Related%20Issue%20%232\Chapter%204\Emily_Murphy.flv.WMV" TargetMode="External"/><Relationship Id="rId16" Type="http://schemas.openxmlformats.org/officeDocument/2006/relationships/image" Target="../media/image46.png"/><Relationship Id="rId1" Type="http://schemas.openxmlformats.org/officeDocument/2006/relationships/video" Target="file:///\\fhs-ms\MSDATA\Staff\Brendan%20Edwards\Social\Social%2030-1\Related%20Issue%20%232\Chapter%204\Agnes_Macphail.flv.WMV" TargetMode="External"/><Relationship Id="rId6" Type="http://schemas.openxmlformats.org/officeDocument/2006/relationships/video" Target="file:///\\fhs-ms\MSDATA\Staff\Brendan%20Edwards\Social\Social%2030-1\Related%20Issue%20%232\Chapter%204\Nellie_McClung.flv.WMV" TargetMode="External"/><Relationship Id="rId11" Type="http://schemas.openxmlformats.org/officeDocument/2006/relationships/image" Target="../media/image41.png"/><Relationship Id="rId5" Type="http://schemas.openxmlformats.org/officeDocument/2006/relationships/video" Target="file:///\\fhs-ms\MSDATA\Staff\Brendan%20Edwards\Social\Social%2030-1\Related%20Issue%20%232\Chapter%204\Midwife.flv.WMV" TargetMode="External"/><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video" Target="file:///\\fhs-ms\MSDATA\Staff\Brendan%20Edwards\Social\Social%2030-1\Related%20Issue%20%232\Chapter%204\Laura_Secord.flv.WMV" TargetMode="External"/><Relationship Id="rId9" Type="http://schemas.openxmlformats.org/officeDocument/2006/relationships/image" Target="../media/image36.jpeg"/><Relationship Id="rId1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rt-prints-on-demand.com/kunst/frans_francken_iii/allegory_liberal_arts_hi.jpg"/>
          <p:cNvPicPr>
            <a:picLocks noChangeAspect="1" noChangeArrowheads="1"/>
          </p:cNvPicPr>
          <p:nvPr/>
        </p:nvPicPr>
        <p:blipFill>
          <a:blip r:embed="rId2" cstate="print">
            <a:lum bright="70000" contrast="-70000"/>
          </a:blip>
          <a:srcRect/>
          <a:stretch>
            <a:fillRect/>
          </a:stretch>
        </p:blipFill>
        <p:spPr bwMode="auto">
          <a:xfrm>
            <a:off x="-4665" y="0"/>
            <a:ext cx="9213979" cy="6858000"/>
          </a:xfrm>
          <a:prstGeom prst="rect">
            <a:avLst/>
          </a:prstGeom>
          <a:noFill/>
        </p:spPr>
      </p:pic>
      <p:sp>
        <p:nvSpPr>
          <p:cNvPr id="4" name="TextBox 3"/>
          <p:cNvSpPr txBox="1"/>
          <p:nvPr/>
        </p:nvSpPr>
        <p:spPr>
          <a:xfrm>
            <a:off x="0" y="0"/>
            <a:ext cx="9144000" cy="178510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Related Issue #2</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000" b="1" dirty="0" smtClean="0">
                <a:solidFill>
                  <a:srgbClr val="FF0000"/>
                </a:solidFill>
                <a:latin typeface="Times New Roman" pitchFamily="18" charset="0"/>
                <a:cs typeface="Times New Roman" pitchFamily="18" charset="0"/>
              </a:rPr>
              <a:t>To What Extent is Resistance to Liberalism Justified?</a:t>
            </a:r>
          </a:p>
          <a:p>
            <a:pPr algn="ctr"/>
            <a:r>
              <a:rPr lang="en-US" sz="3000" b="1" dirty="0" smtClean="0">
                <a:solidFill>
                  <a:schemeClr val="bg1"/>
                </a:solidFill>
                <a:latin typeface="Times New Roman" pitchFamily="18" charset="0"/>
                <a:cs typeface="Times New Roman" pitchFamily="18" charset="0"/>
              </a:rPr>
              <a:t>Or</a:t>
            </a:r>
          </a:p>
          <a:p>
            <a:pPr algn="ctr"/>
            <a:r>
              <a:rPr lang="en-US" sz="3000" b="1" dirty="0" smtClean="0">
                <a:solidFill>
                  <a:schemeClr val="accent5">
                    <a:lumMod val="50000"/>
                  </a:schemeClr>
                </a:solidFill>
                <a:latin typeface="Times New Roman" pitchFamily="18" charset="0"/>
                <a:cs typeface="Times New Roman" pitchFamily="18" charset="0"/>
              </a:rPr>
              <a:t>The Origin and Growth of Liberalism</a:t>
            </a:r>
            <a:endParaRPr lang="en-US" sz="3000" dirty="0">
              <a:solidFill>
                <a:schemeClr val="accent5">
                  <a:lumMod val="50000"/>
                </a:schemeClr>
              </a:solidFill>
            </a:endParaRPr>
          </a:p>
        </p:txBody>
      </p:sp>
      <p:pic>
        <p:nvPicPr>
          <p:cNvPr id="11268" name="Picture 4" descr="http://www1.fccj.edu/cgroves/2236docs/test4/gauguin-self%20portrait.jpg"/>
          <p:cNvPicPr>
            <a:picLocks noChangeAspect="1" noChangeArrowheads="1"/>
          </p:cNvPicPr>
          <p:nvPr/>
        </p:nvPicPr>
        <p:blipFill>
          <a:blip r:embed="rId3" cstate="print"/>
          <a:srcRect/>
          <a:stretch>
            <a:fillRect/>
          </a:stretch>
        </p:blipFill>
        <p:spPr bwMode="auto">
          <a:xfrm>
            <a:off x="304800" y="3886200"/>
            <a:ext cx="1473200" cy="2292126"/>
          </a:xfrm>
          <a:prstGeom prst="rect">
            <a:avLst/>
          </a:prstGeom>
          <a:noFill/>
        </p:spPr>
      </p:pic>
      <p:pic>
        <p:nvPicPr>
          <p:cNvPr id="11270" name="Picture 6" descr="http://lookingforlola.files.wordpress.com/2008/12/where.jpg"/>
          <p:cNvPicPr>
            <a:picLocks noChangeAspect="1" noChangeArrowheads="1"/>
          </p:cNvPicPr>
          <p:nvPr/>
        </p:nvPicPr>
        <p:blipFill>
          <a:blip r:embed="rId4" cstate="print"/>
          <a:srcRect/>
          <a:stretch>
            <a:fillRect/>
          </a:stretch>
        </p:blipFill>
        <p:spPr bwMode="auto">
          <a:xfrm>
            <a:off x="5029200" y="5181600"/>
            <a:ext cx="3733800" cy="1354641"/>
          </a:xfrm>
          <a:prstGeom prst="rect">
            <a:avLst/>
          </a:prstGeom>
          <a:noFill/>
        </p:spPr>
      </p:pic>
      <p:sp>
        <p:nvSpPr>
          <p:cNvPr id="9" name="Rectangle 8"/>
          <p:cNvSpPr/>
          <p:nvPr/>
        </p:nvSpPr>
        <p:spPr>
          <a:xfrm>
            <a:off x="0" y="2362200"/>
            <a:ext cx="9144000" cy="1015663"/>
          </a:xfrm>
          <a:prstGeom prst="rect">
            <a:avLst/>
          </a:prstGeom>
        </p:spPr>
        <p:txBody>
          <a:bodyPr wrap="square">
            <a:spAutoFit/>
          </a:bodyPr>
          <a:lstStyle/>
          <a:p>
            <a:pPr algn="ctr"/>
            <a:r>
              <a:rPr lang="en-US" sz="2000" b="1" dirty="0" smtClean="0">
                <a:solidFill>
                  <a:schemeClr val="bg1"/>
                </a:solidFill>
                <a:latin typeface="Times New Roman" pitchFamily="18" charset="0"/>
                <a:cs typeface="Times New Roman" pitchFamily="18" charset="0"/>
              </a:rPr>
              <a:t>Review the paintings and the three quotes, while reading pages 100-101</a:t>
            </a:r>
          </a:p>
          <a:p>
            <a:pPr algn="ctr"/>
            <a:endParaRPr lang="en-US" sz="2000" b="1" dirty="0">
              <a:latin typeface="Times New Roman" pitchFamily="18" charset="0"/>
              <a:cs typeface="Times New Roman" pitchFamily="18" charset="0"/>
            </a:endParaRPr>
          </a:p>
          <a:p>
            <a:pPr algn="ctr"/>
            <a:r>
              <a:rPr lang="en-US" sz="2000" b="1" i="1" dirty="0" smtClean="0">
                <a:solidFill>
                  <a:schemeClr val="accent5">
                    <a:lumMod val="50000"/>
                  </a:schemeClr>
                </a:solidFill>
                <a:latin typeface="Times New Roman" pitchFamily="18" charset="0"/>
                <a:cs typeface="Times New Roman" pitchFamily="18" charset="0"/>
              </a:rPr>
              <a:t>What does the title of Gauguin’s painting have to do with this social studies course?</a:t>
            </a:r>
            <a:endParaRPr lang="en-US" sz="2000" b="1" i="1" dirty="0">
              <a:solidFill>
                <a:schemeClr val="accent5">
                  <a:lumMod val="50000"/>
                </a:schemeClr>
              </a:solidFill>
              <a:latin typeface="Times New Roman" pitchFamily="18" charset="0"/>
              <a:cs typeface="Times New Roman" pitchFamily="18" charset="0"/>
            </a:endParaRPr>
          </a:p>
        </p:txBody>
      </p:sp>
      <p:sp>
        <p:nvSpPr>
          <p:cNvPr id="10" name="TextBox 9"/>
          <p:cNvSpPr txBox="1"/>
          <p:nvPr/>
        </p:nvSpPr>
        <p:spPr>
          <a:xfrm>
            <a:off x="1905000" y="3974068"/>
            <a:ext cx="7162800" cy="646331"/>
          </a:xfrm>
          <a:prstGeom prst="rect">
            <a:avLst/>
          </a:prstGeom>
          <a:noFill/>
        </p:spPr>
        <p:txBody>
          <a:bodyPr wrap="square" rtlCol="0">
            <a:spAutoFit/>
          </a:bodyPr>
          <a:lstStyle/>
          <a:p>
            <a:pPr algn="ctr"/>
            <a:r>
              <a:rPr lang="en-US" b="1" i="1" dirty="0" smtClean="0">
                <a:solidFill>
                  <a:schemeClr val="accent5">
                    <a:lumMod val="50000"/>
                  </a:schemeClr>
                </a:solidFill>
                <a:latin typeface="Times New Roman" pitchFamily="18" charset="0"/>
                <a:cs typeface="Times New Roman" pitchFamily="18" charset="0"/>
              </a:rPr>
              <a:t>Choose one of the quotations, paraphrase it and write out what it has to do with this section of the course</a:t>
            </a:r>
            <a:endParaRPr lang="en-US" b="1" i="1" dirty="0">
              <a:solidFill>
                <a:schemeClr val="accent5">
                  <a:lumMod val="50000"/>
                </a:schemeClr>
              </a:solidFill>
              <a:latin typeface="Times New Roman" pitchFamily="18" charset="0"/>
              <a:cs typeface="Times New Roman" pitchFamily="18" charset="0"/>
            </a:endParaRPr>
          </a:p>
        </p:txBody>
      </p:sp>
      <p:sp>
        <p:nvSpPr>
          <p:cNvPr id="11" name="Rectangle 10"/>
          <p:cNvSpPr/>
          <p:nvPr/>
        </p:nvSpPr>
        <p:spPr>
          <a:xfrm>
            <a:off x="1828800" y="5257800"/>
            <a:ext cx="3048000" cy="646331"/>
          </a:xfrm>
          <a:prstGeom prst="rect">
            <a:avLst/>
          </a:prstGeom>
        </p:spPr>
        <p:txBody>
          <a:bodyPr wrap="square">
            <a:spAutoFit/>
          </a:bodyPr>
          <a:lstStyle/>
          <a:p>
            <a:pPr algn="ctr"/>
            <a:r>
              <a:rPr lang="en-US" b="1" dirty="0" smtClean="0">
                <a:solidFill>
                  <a:schemeClr val="bg1"/>
                </a:solidFill>
                <a:latin typeface="Times New Roman" pitchFamily="18" charset="0"/>
                <a:cs typeface="Times New Roman" pitchFamily="18" charset="0"/>
              </a:rPr>
              <a:t>Write out the key issue question for Related Issue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 to="" calcmode="lin" valueType="num">
                                      <p:cBhvr>
                                        <p:cTn id="12" dur="1" fill="hold"/>
                                        <p:tgtEl>
                                          <p:spTgt spid="1127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 to="" calcmode="lin" valueType="num">
                                      <p:cBhvr>
                                        <p:cTn id="15" dur="1" fill="hold"/>
                                        <p:tgtEl>
                                          <p:spTgt spid="11268"/>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to="" calcmode="lin" valueType="num">
                                      <p:cBhvr>
                                        <p:cTn id="18" dur="1" fill="hold"/>
                                        <p:tgtEl>
                                          <p:spTgt spid="9">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to="" calcmode="lin" valueType="num">
                                      <p:cBhvr>
                                        <p:cTn id="23" dur="1" fill="hold"/>
                                        <p:tgtEl>
                                          <p:spTgt spid="9">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to="" calcmode="lin" valueType="num">
                                      <p:cBhvr>
                                        <p:cTn id="33"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allAtOnce"/>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langmann.net/2008_October_7/money.jpg"/>
          <p:cNvPicPr>
            <a:picLocks noChangeAspect="1" noChangeArrowheads="1"/>
          </p:cNvPicPr>
          <p:nvPr/>
        </p:nvPicPr>
        <p:blipFill>
          <a:blip r:embed="rId4" cstate="print">
            <a:lum bright="70000" contrast="-70000"/>
          </a:blip>
          <a:srcRect/>
          <a:stretch>
            <a:fillRect/>
          </a:stretch>
        </p:blipFill>
        <p:spPr bwMode="auto">
          <a:xfrm>
            <a:off x="-1" y="0"/>
            <a:ext cx="9167813" cy="6858000"/>
          </a:xfrm>
          <a:prstGeom prst="rect">
            <a:avLst/>
          </a:prstGeom>
          <a:noFill/>
        </p:spPr>
      </p:pic>
      <p:sp>
        <p:nvSpPr>
          <p:cNvPr id="4" name="Rectangle 3"/>
          <p:cNvSpPr/>
          <p:nvPr/>
        </p:nvSpPr>
        <p:spPr>
          <a:xfrm>
            <a:off x="0" y="162580"/>
            <a:ext cx="9144000" cy="523220"/>
          </a:xfrm>
          <a:prstGeom prst="rect">
            <a:avLst/>
          </a:prstGeom>
        </p:spPr>
        <p:txBody>
          <a:bodyPr wrap="square">
            <a:spAutoFit/>
          </a:bodyPr>
          <a:lstStyle/>
          <a:p>
            <a:pPr algn="ctr"/>
            <a:r>
              <a:rPr lang="en-US" sz="2800" b="1" dirty="0" smtClean="0">
                <a:solidFill>
                  <a:schemeClr val="accent5">
                    <a:lumMod val="50000"/>
                  </a:schemeClr>
                </a:solidFill>
                <a:latin typeface="Times New Roman" pitchFamily="18" charset="0"/>
                <a:cs typeface="Times New Roman" pitchFamily="18" charset="0"/>
              </a:rPr>
              <a:t>Classical Liberalism: Review</a:t>
            </a:r>
            <a:endParaRPr lang="en-US" sz="2800" dirty="0"/>
          </a:p>
        </p:txBody>
      </p:sp>
      <p:sp>
        <p:nvSpPr>
          <p:cNvPr id="6" name="Rectangle 5"/>
          <p:cNvSpPr/>
          <p:nvPr/>
        </p:nvSpPr>
        <p:spPr>
          <a:xfrm>
            <a:off x="0" y="1447800"/>
            <a:ext cx="9144000" cy="3785652"/>
          </a:xfrm>
          <a:prstGeom prst="rect">
            <a:avLst/>
          </a:prstGeom>
        </p:spPr>
        <p:txBody>
          <a:bodyPr wrap="square">
            <a:spAutoFit/>
          </a:bodyPr>
          <a:lstStyle/>
          <a:p>
            <a:pPr algn="ctr"/>
            <a:r>
              <a:rPr lang="en-US" sz="2000" b="1" dirty="0" smtClean="0">
                <a:solidFill>
                  <a:schemeClr val="bg1"/>
                </a:solidFill>
                <a:latin typeface="Times New Roman" pitchFamily="18" charset="0"/>
                <a:cs typeface="Times New Roman" pitchFamily="18" charset="0"/>
              </a:rPr>
              <a:t>Review Pages 1-9 of the handout:</a:t>
            </a:r>
          </a:p>
          <a:p>
            <a:pPr algn="ctr"/>
            <a:endParaRPr lang="en-US" sz="2000" b="1" dirty="0" smtClean="0">
              <a:solidFill>
                <a:schemeClr val="bg1"/>
              </a:solidFill>
              <a:latin typeface="Times New Roman" pitchFamily="18" charset="0"/>
              <a:cs typeface="Times New Roman" pitchFamily="18" charset="0"/>
            </a:endParaRPr>
          </a:p>
          <a:p>
            <a:pPr algn="ctr"/>
            <a:r>
              <a:rPr lang="en-US" sz="2000" b="1" dirty="0" smtClean="0">
                <a:solidFill>
                  <a:schemeClr val="accent5">
                    <a:lumMod val="50000"/>
                  </a:schemeClr>
                </a:solidFill>
                <a:latin typeface="Times New Roman" pitchFamily="18" charset="0"/>
                <a:cs typeface="Times New Roman" pitchFamily="18" charset="0"/>
              </a:rPr>
              <a:t>Chapter Three: Uncovering Nineteenth Century Liberalism – Section 1</a:t>
            </a:r>
          </a:p>
          <a:p>
            <a:pPr algn="ctr"/>
            <a:endParaRPr lang="en-US" sz="2000" b="1" dirty="0" smtClean="0">
              <a:solidFill>
                <a:schemeClr val="accent5">
                  <a:lumMod val="50000"/>
                </a:schemeClr>
              </a:solidFill>
              <a:latin typeface="Times New Roman" pitchFamily="18" charset="0"/>
              <a:cs typeface="Times New Roman" pitchFamily="18" charset="0"/>
            </a:endParaRPr>
          </a:p>
          <a:p>
            <a:pPr algn="ctr"/>
            <a:endParaRPr lang="en-US" sz="2000" b="1" dirty="0" smtClean="0">
              <a:solidFill>
                <a:schemeClr val="accent5">
                  <a:lumMod val="50000"/>
                </a:schemeClr>
              </a:solidFill>
              <a:latin typeface="Times New Roman" pitchFamily="18" charset="0"/>
              <a:cs typeface="Times New Roman" pitchFamily="18" charset="0"/>
            </a:endParaRPr>
          </a:p>
          <a:p>
            <a:pPr algn="ctr"/>
            <a:r>
              <a:rPr lang="en-US" sz="2000" b="1" dirty="0" smtClean="0">
                <a:solidFill>
                  <a:schemeClr val="bg1"/>
                </a:solidFill>
                <a:latin typeface="Times New Roman" pitchFamily="18" charset="0"/>
                <a:cs typeface="Times New Roman" pitchFamily="18" charset="0"/>
              </a:rPr>
              <a:t>Turn to page ten</a:t>
            </a:r>
          </a:p>
          <a:p>
            <a:pPr algn="ctr"/>
            <a:endParaRPr lang="en-US" sz="2000" b="1" dirty="0" smtClean="0">
              <a:solidFill>
                <a:schemeClr val="bg1"/>
              </a:solidFill>
              <a:latin typeface="Times New Roman" pitchFamily="18" charset="0"/>
              <a:cs typeface="Times New Roman" pitchFamily="18" charset="0"/>
            </a:endParaRPr>
          </a:p>
          <a:p>
            <a:pPr algn="ctr"/>
            <a:endParaRPr lang="en-US" sz="2000" b="1" dirty="0" smtClean="0">
              <a:solidFill>
                <a:schemeClr val="accent5">
                  <a:lumMod val="50000"/>
                </a:schemeClr>
              </a:solidFill>
              <a:latin typeface="Times New Roman" pitchFamily="18" charset="0"/>
              <a:cs typeface="Times New Roman" pitchFamily="18" charset="0"/>
            </a:endParaRPr>
          </a:p>
          <a:p>
            <a:pPr algn="ctr"/>
            <a:r>
              <a:rPr lang="en-US" sz="2000" b="1" dirty="0" smtClean="0">
                <a:solidFill>
                  <a:schemeClr val="accent5">
                    <a:lumMod val="50000"/>
                  </a:schemeClr>
                </a:solidFill>
                <a:latin typeface="Times New Roman" pitchFamily="18" charset="0"/>
                <a:cs typeface="Times New Roman" pitchFamily="18" charset="0"/>
                <a:hlinkClick r:id="rId5"/>
              </a:rPr>
              <a:t>Adam Smith Was Wrong</a:t>
            </a:r>
            <a:endParaRPr lang="en-US" sz="2000" b="1" dirty="0" smtClean="0">
              <a:solidFill>
                <a:schemeClr val="accent5">
                  <a:lumMod val="50000"/>
                </a:schemeClr>
              </a:solidFill>
              <a:latin typeface="Times New Roman" pitchFamily="18" charset="0"/>
              <a:cs typeface="Times New Roman" pitchFamily="18" charset="0"/>
            </a:endParaRPr>
          </a:p>
          <a:p>
            <a:pPr algn="ctr"/>
            <a:endParaRPr lang="en-US" sz="2000" dirty="0" smtClean="0">
              <a:solidFill>
                <a:schemeClr val="accent5">
                  <a:lumMod val="50000"/>
                </a:schemeClr>
              </a:solidFill>
              <a:latin typeface="Times New Roman" pitchFamily="18" charset="0"/>
              <a:cs typeface="Times New Roman" pitchFamily="18" charset="0"/>
            </a:endParaRPr>
          </a:p>
          <a:p>
            <a:pPr algn="ctr"/>
            <a:endParaRPr lang="en-US" sz="2000" dirty="0" smtClean="0">
              <a:solidFill>
                <a:schemeClr val="accent5">
                  <a:lumMod val="50000"/>
                </a:schemeClr>
              </a:solidFill>
              <a:latin typeface="Times New Roman" pitchFamily="18" charset="0"/>
              <a:cs typeface="Times New Roman" pitchFamily="18" charset="0"/>
            </a:endParaRPr>
          </a:p>
          <a:p>
            <a:pPr algn="ctr"/>
            <a:r>
              <a:rPr lang="en-US" sz="2000" b="1" dirty="0" smtClean="0">
                <a:solidFill>
                  <a:schemeClr val="accent5">
                    <a:lumMod val="50000"/>
                  </a:schemeClr>
                </a:solidFill>
                <a:latin typeface="Times New Roman" pitchFamily="18" charset="0"/>
                <a:cs typeface="Times New Roman" pitchFamily="18" charset="0"/>
                <a:hlinkClick r:id="rId6"/>
              </a:rPr>
              <a:t>Big Box Mart</a:t>
            </a:r>
            <a:endParaRPr lang="en-US" sz="2000" b="1" dirty="0" smtClean="0">
              <a:solidFill>
                <a:schemeClr val="accent5">
                  <a:lumMod val="50000"/>
                </a:schemeClr>
              </a:solidFill>
              <a:latin typeface="Times New Roman" pitchFamily="18" charset="0"/>
              <a:cs typeface="Times New Roman" pitchFamily="18" charset="0"/>
            </a:endParaRPr>
          </a:p>
        </p:txBody>
      </p:sp>
      <p:pic>
        <p:nvPicPr>
          <p:cNvPr id="7" name="Adam Smith was wrong....wmv">
            <a:hlinkClick r:id="" action="ppaction://media"/>
          </p:cNvPr>
          <p:cNvPicPr>
            <a:picLocks noRot="1" noChangeAspect="1"/>
          </p:cNvPicPr>
          <p:nvPr>
            <a:videoFile r:link="rId1"/>
          </p:nvPr>
        </p:nvPicPr>
        <p:blipFill>
          <a:blip r:embed="rId7" cstate="print"/>
          <a:stretch>
            <a:fillRect/>
          </a:stretch>
        </p:blipFill>
        <p:spPr>
          <a:xfrm>
            <a:off x="762000" y="3352800"/>
            <a:ext cx="1676400" cy="1257300"/>
          </a:xfrm>
          <a:prstGeom prst="rect">
            <a:avLst/>
          </a:prstGeom>
        </p:spPr>
      </p:pic>
      <p:pic>
        <p:nvPicPr>
          <p:cNvPr id="8" name="JibJab - Big Box Mart.wmv">
            <a:hlinkClick r:id="" action="ppaction://media"/>
          </p:cNvPr>
          <p:cNvPicPr>
            <a:picLocks noRot="1" noChangeAspect="1"/>
          </p:cNvPicPr>
          <p:nvPr>
            <a:videoFile r:link="rId2"/>
          </p:nvPr>
        </p:nvPicPr>
        <p:blipFill>
          <a:blip r:embed="rId8" cstate="print"/>
          <a:stretch>
            <a:fillRect/>
          </a:stretch>
        </p:blipFill>
        <p:spPr>
          <a:xfrm>
            <a:off x="5867400" y="4724400"/>
            <a:ext cx="17272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to="" calcmode="lin" valueType="num">
                                      <p:cBhvr>
                                        <p:cTn id="13" dur="1" fill="hold"/>
                                        <p:tgtEl>
                                          <p:spTgt spid="6">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 to="" calcmode="lin" valueType="num">
                                      <p:cBhvr>
                                        <p:cTn id="18" dur="1" fill="hold"/>
                                        <p:tgtEl>
                                          <p:spTgt spid="6">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 to="" calcmode="lin" valueType="num">
                                      <p:cBhvr>
                                        <p:cTn id="23" dur="1" fill="hold"/>
                                        <p:tgtEl>
                                          <p:spTgt spid="6">
                                            <p:txEl>
                                              <p:pRg st="8" end="8"/>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 to="" calcmode="lin" valueType="num">
                                      <p:cBhvr>
                                        <p:cTn id="31" dur="1" fill="hold"/>
                                        <p:tgtEl>
                                          <p:spTgt spid="6">
                                            <p:txEl>
                                              <p:pRg st="11" end="11"/>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to="" calcmode="lin" valueType="num">
                                      <p:cBhvr>
                                        <p:cTn id="3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7"/>
                </p:tgtEl>
              </p:cMediaNode>
            </p:video>
            <p:video fullScrn="1">
              <p:cMediaNode vol="80000">
                <p:cTn id="36"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2" descr="http://www.success.co.il/knowledge/images/Pillar10-History-French-Revolution-Delacroix.jpg"/>
          <p:cNvPicPr>
            <a:picLocks noChangeAspect="1" noChangeArrowheads="1"/>
          </p:cNvPicPr>
          <p:nvPr/>
        </p:nvPicPr>
        <p:blipFill>
          <a:blip r:embed="rId2" cstate="print">
            <a:lum bright="70000" contrast="-70000"/>
          </a:blip>
          <a:srcRect/>
          <a:stretch>
            <a:fillRect/>
          </a:stretch>
        </p:blipFill>
        <p:spPr bwMode="auto">
          <a:xfrm>
            <a:off x="0" y="0"/>
            <a:ext cx="9144000" cy="6861243"/>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Three</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2: The Evolution of Classical Liberal Thought</a:t>
            </a:r>
            <a:endParaRPr lang="en-US" sz="3000" dirty="0">
              <a:solidFill>
                <a:schemeClr val="accent5">
                  <a:lumMod val="50000"/>
                </a:schemeClr>
              </a:solidFill>
            </a:endParaRPr>
          </a:p>
        </p:txBody>
      </p:sp>
      <p:sp>
        <p:nvSpPr>
          <p:cNvPr id="6" name="Rectangle 3"/>
          <p:cNvSpPr txBox="1">
            <a:spLocks noChangeArrowheads="1"/>
          </p:cNvSpPr>
          <p:nvPr/>
        </p:nvSpPr>
        <p:spPr>
          <a:xfrm>
            <a:off x="0" y="2590800"/>
            <a:ext cx="9144000" cy="7921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Read the introduction on page 114</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baseline="0" dirty="0" smtClean="0">
              <a:solidFill>
                <a:schemeClr val="bg1"/>
              </a:solidFill>
              <a:latin typeface="Times New Roman" pitchFamily="18" charset="0"/>
              <a:cs typeface="Times New Roman" pitchFamily="18" charset="0"/>
            </a:endParaRPr>
          </a:p>
          <a:p>
            <a:pPr marL="742950" marR="0" lvl="1" indent="-28575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0" y="1"/>
            <a:ext cx="9144000" cy="1470025"/>
          </a:xfrm>
        </p:spPr>
        <p:txBody>
          <a:bodyPr/>
          <a:lstStyle/>
          <a:p>
            <a:pPr algn="ctr"/>
            <a:r>
              <a:rPr lang="en-US" b="1" dirty="0">
                <a:solidFill>
                  <a:schemeClr val="accent5">
                    <a:lumMod val="50000"/>
                  </a:schemeClr>
                </a:solidFill>
                <a:latin typeface="Times New Roman" pitchFamily="18" charset="0"/>
                <a:cs typeface="Times New Roman" pitchFamily="18" charset="0"/>
              </a:rPr>
              <a:t>The French Revolution</a:t>
            </a:r>
          </a:p>
        </p:txBody>
      </p:sp>
      <p:pic>
        <p:nvPicPr>
          <p:cNvPr id="2053" name="Picture 5" descr="French%20flag"/>
          <p:cNvPicPr>
            <a:picLocks noChangeAspect="1" noChangeArrowheads="1"/>
          </p:cNvPicPr>
          <p:nvPr/>
        </p:nvPicPr>
        <p:blipFill>
          <a:blip r:embed="rId3" cstate="print"/>
          <a:srcRect/>
          <a:stretch>
            <a:fillRect/>
          </a:stretch>
        </p:blipFill>
        <p:spPr bwMode="auto">
          <a:xfrm>
            <a:off x="2152649" y="1905000"/>
            <a:ext cx="4781551" cy="2971800"/>
          </a:xfrm>
          <a:prstGeom prst="rect">
            <a:avLst/>
          </a:prstGeom>
          <a:noFill/>
        </p:spPr>
      </p:pic>
      <p:sp>
        <p:nvSpPr>
          <p:cNvPr id="6" name="Rectangle 3"/>
          <p:cNvSpPr txBox="1">
            <a:spLocks noChangeArrowheads="1"/>
          </p:cNvSpPr>
          <p:nvPr/>
        </p:nvSpPr>
        <p:spPr>
          <a:xfrm>
            <a:off x="-152400" y="5638800"/>
            <a:ext cx="9144000" cy="7921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What do you remember or know about this</a:t>
            </a:r>
            <a:r>
              <a:rPr kumimoji="0" lang="en-US" sz="20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historical event?</a:t>
            </a:r>
            <a:endParaRPr kumimoji="0" lang="en-US" sz="20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baseline="0" dirty="0" smtClean="0">
              <a:solidFill>
                <a:schemeClr val="bg1"/>
              </a:solidFill>
              <a:latin typeface="Times New Roman" pitchFamily="18" charset="0"/>
              <a:cs typeface="Times New Roman" pitchFamily="18" charset="0"/>
            </a:endParaRPr>
          </a:p>
          <a:p>
            <a:pPr marL="742950" marR="0" lvl="1" indent="-28575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 to="" calcmode="lin" valueType="num">
                                      <p:cBhvr>
                                        <p:cTn id="7" dur="1" fill="hold"/>
                                        <p:tgtEl>
                                          <p:spTgt spid="205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 to="" calcmode="lin" valueType="num">
                                      <p:cBhvr>
                                        <p:cTn id="10" dur="1" fill="hold"/>
                                        <p:tgtEl>
                                          <p:spTgt spid="205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5363" name="Rectangle 3"/>
          <p:cNvSpPr>
            <a:spLocks noGrp="1" noChangeArrowheads="1"/>
          </p:cNvSpPr>
          <p:nvPr>
            <p:ph idx="1"/>
          </p:nvPr>
        </p:nvSpPr>
        <p:spPr>
          <a:xfrm>
            <a:off x="457200" y="1600200"/>
            <a:ext cx="8229600" cy="4876800"/>
          </a:xfrm>
        </p:spPr>
        <p:txBody>
          <a:bodyPr>
            <a:normAutofit/>
          </a:bodyPr>
          <a:lstStyle/>
          <a:p>
            <a:pPr>
              <a:lnSpc>
                <a:spcPct val="90000"/>
              </a:lnSpc>
            </a:pPr>
            <a:r>
              <a:rPr lang="en-US" sz="2100" b="1" dirty="0" smtClean="0">
                <a:solidFill>
                  <a:schemeClr val="bg1"/>
                </a:solidFill>
                <a:latin typeface="Times New Roman" pitchFamily="18" charset="0"/>
                <a:cs typeface="Times New Roman" pitchFamily="18" charset="0"/>
              </a:rPr>
              <a:t>1</a:t>
            </a:r>
            <a:r>
              <a:rPr lang="en-US" sz="2100" b="1" baseline="30000" dirty="0" smtClean="0">
                <a:solidFill>
                  <a:schemeClr val="bg1"/>
                </a:solidFill>
                <a:latin typeface="Times New Roman" pitchFamily="18" charset="0"/>
                <a:cs typeface="Times New Roman" pitchFamily="18" charset="0"/>
              </a:rPr>
              <a:t>st</a:t>
            </a:r>
            <a:r>
              <a:rPr lang="en-US" sz="2100" b="1" dirty="0" smtClean="0">
                <a:solidFill>
                  <a:schemeClr val="bg1"/>
                </a:solidFill>
                <a:latin typeface="Times New Roman" pitchFamily="18" charset="0"/>
                <a:cs typeface="Times New Roman" pitchFamily="18" charset="0"/>
              </a:rPr>
              <a:t> Estate</a:t>
            </a:r>
          </a:p>
          <a:p>
            <a:pPr lvl="2">
              <a:lnSpc>
                <a:spcPct val="90000"/>
              </a:lnSpc>
            </a:pPr>
            <a:r>
              <a:rPr lang="en-US" sz="1800" b="1" dirty="0" smtClean="0">
                <a:solidFill>
                  <a:schemeClr val="bg1"/>
                </a:solidFill>
                <a:latin typeface="Times New Roman" pitchFamily="18" charset="0"/>
                <a:cs typeface="Times New Roman" pitchFamily="18" charset="0"/>
              </a:rPr>
              <a:t>Made up of the clergy (the church)</a:t>
            </a:r>
          </a:p>
          <a:p>
            <a:pPr lvl="2">
              <a:lnSpc>
                <a:spcPct val="90000"/>
              </a:lnSpc>
            </a:pPr>
            <a:r>
              <a:rPr lang="en-US" sz="1800" b="1" dirty="0" smtClean="0">
                <a:solidFill>
                  <a:schemeClr val="bg1"/>
                </a:solidFill>
                <a:latin typeface="Times New Roman" pitchFamily="18" charset="0"/>
                <a:cs typeface="Times New Roman" pitchFamily="18" charset="0"/>
              </a:rPr>
              <a:t>Included 0.5 % of the population</a:t>
            </a:r>
          </a:p>
          <a:p>
            <a:pPr lvl="2">
              <a:lnSpc>
                <a:spcPct val="90000"/>
              </a:lnSpc>
            </a:pPr>
            <a:endParaRPr lang="en-US" sz="1800" b="1" dirty="0" smtClean="0">
              <a:solidFill>
                <a:schemeClr val="accent5">
                  <a:lumMod val="50000"/>
                </a:schemeClr>
              </a:solidFill>
              <a:latin typeface="Times New Roman" pitchFamily="18" charset="0"/>
              <a:cs typeface="Times New Roman" pitchFamily="18" charset="0"/>
            </a:endParaRPr>
          </a:p>
          <a:p>
            <a:pPr>
              <a:lnSpc>
                <a:spcPct val="90000"/>
              </a:lnSpc>
            </a:pPr>
            <a:r>
              <a:rPr lang="en-US" sz="2100" b="1" dirty="0" smtClean="0">
                <a:solidFill>
                  <a:schemeClr val="accent5">
                    <a:lumMod val="50000"/>
                  </a:schemeClr>
                </a:solidFill>
                <a:latin typeface="Times New Roman" pitchFamily="18" charset="0"/>
                <a:cs typeface="Times New Roman" pitchFamily="18" charset="0"/>
              </a:rPr>
              <a:t>2</a:t>
            </a:r>
            <a:r>
              <a:rPr lang="en-US" sz="2100" b="1" baseline="30000" dirty="0" smtClean="0">
                <a:solidFill>
                  <a:schemeClr val="accent5">
                    <a:lumMod val="50000"/>
                  </a:schemeClr>
                </a:solidFill>
                <a:latin typeface="Times New Roman" pitchFamily="18" charset="0"/>
                <a:cs typeface="Times New Roman" pitchFamily="18" charset="0"/>
              </a:rPr>
              <a:t>nd</a:t>
            </a:r>
            <a:r>
              <a:rPr lang="en-US" sz="2100" b="1" dirty="0" smtClean="0">
                <a:solidFill>
                  <a:schemeClr val="accent5">
                    <a:lumMod val="50000"/>
                  </a:schemeClr>
                </a:solidFill>
                <a:latin typeface="Times New Roman" pitchFamily="18" charset="0"/>
                <a:cs typeface="Times New Roman" pitchFamily="18" charset="0"/>
              </a:rPr>
              <a:t> Estate</a:t>
            </a:r>
          </a:p>
          <a:p>
            <a:pPr lvl="2">
              <a:lnSpc>
                <a:spcPct val="90000"/>
              </a:lnSpc>
            </a:pPr>
            <a:r>
              <a:rPr lang="en-US" sz="1800" b="1" dirty="0" smtClean="0">
                <a:solidFill>
                  <a:schemeClr val="accent5">
                    <a:lumMod val="50000"/>
                  </a:schemeClr>
                </a:solidFill>
                <a:latin typeface="Times New Roman" pitchFamily="18" charset="0"/>
                <a:cs typeface="Times New Roman" pitchFamily="18" charset="0"/>
              </a:rPr>
              <a:t>Made up of the nobility</a:t>
            </a:r>
          </a:p>
          <a:p>
            <a:pPr lvl="2">
              <a:lnSpc>
                <a:spcPct val="90000"/>
              </a:lnSpc>
            </a:pPr>
            <a:r>
              <a:rPr lang="en-US" sz="1800" b="1" dirty="0" smtClean="0">
                <a:solidFill>
                  <a:schemeClr val="accent5">
                    <a:lumMod val="50000"/>
                  </a:schemeClr>
                </a:solidFill>
                <a:latin typeface="Times New Roman" pitchFamily="18" charset="0"/>
                <a:cs typeface="Times New Roman" pitchFamily="18" charset="0"/>
              </a:rPr>
              <a:t>Included 1.5 % of the population</a:t>
            </a:r>
          </a:p>
          <a:p>
            <a:pPr lvl="2">
              <a:lnSpc>
                <a:spcPct val="90000"/>
              </a:lnSpc>
            </a:pPr>
            <a:endParaRPr lang="en-US" sz="1800" b="1" dirty="0" smtClean="0">
              <a:solidFill>
                <a:schemeClr val="accent5">
                  <a:lumMod val="50000"/>
                </a:schemeClr>
              </a:solidFill>
              <a:latin typeface="Times New Roman" pitchFamily="18" charset="0"/>
              <a:cs typeface="Times New Roman" pitchFamily="18" charset="0"/>
            </a:endParaRPr>
          </a:p>
          <a:p>
            <a:pPr>
              <a:lnSpc>
                <a:spcPct val="90000"/>
              </a:lnSpc>
            </a:pPr>
            <a:r>
              <a:rPr lang="en-US" sz="2100" b="1" dirty="0" smtClean="0">
                <a:solidFill>
                  <a:schemeClr val="bg1"/>
                </a:solidFill>
                <a:latin typeface="Times New Roman" pitchFamily="18" charset="0"/>
                <a:cs typeface="Times New Roman" pitchFamily="18" charset="0"/>
              </a:rPr>
              <a:t>3</a:t>
            </a:r>
            <a:r>
              <a:rPr lang="en-US" sz="2100" b="1" baseline="30000" dirty="0" smtClean="0">
                <a:solidFill>
                  <a:schemeClr val="bg1"/>
                </a:solidFill>
                <a:latin typeface="Times New Roman" pitchFamily="18" charset="0"/>
                <a:cs typeface="Times New Roman" pitchFamily="18" charset="0"/>
              </a:rPr>
              <a:t>rd</a:t>
            </a:r>
            <a:r>
              <a:rPr lang="en-US" sz="2100" b="1" dirty="0" smtClean="0">
                <a:solidFill>
                  <a:schemeClr val="bg1"/>
                </a:solidFill>
                <a:latin typeface="Times New Roman" pitchFamily="18" charset="0"/>
                <a:cs typeface="Times New Roman" pitchFamily="18" charset="0"/>
              </a:rPr>
              <a:t> Estate</a:t>
            </a:r>
          </a:p>
          <a:p>
            <a:pPr lvl="2">
              <a:lnSpc>
                <a:spcPct val="90000"/>
              </a:lnSpc>
            </a:pPr>
            <a:r>
              <a:rPr lang="en-US" sz="1800" b="1" dirty="0" smtClean="0">
                <a:solidFill>
                  <a:schemeClr val="bg1"/>
                </a:solidFill>
                <a:latin typeface="Times New Roman" pitchFamily="18" charset="0"/>
                <a:cs typeface="Times New Roman" pitchFamily="18" charset="0"/>
              </a:rPr>
              <a:t>Included everyone else; mostly peasants</a:t>
            </a:r>
          </a:p>
          <a:p>
            <a:pPr lvl="2">
              <a:lnSpc>
                <a:spcPct val="90000"/>
              </a:lnSpc>
            </a:pPr>
            <a:r>
              <a:rPr lang="en-US" sz="1800" b="1" dirty="0" smtClean="0">
                <a:solidFill>
                  <a:schemeClr val="bg1"/>
                </a:solidFill>
                <a:latin typeface="Times New Roman" pitchFamily="18" charset="0"/>
                <a:cs typeface="Times New Roman" pitchFamily="18" charset="0"/>
              </a:rPr>
              <a:t>Included 98% of the population</a:t>
            </a:r>
          </a:p>
          <a:p>
            <a:pPr lvl="2">
              <a:lnSpc>
                <a:spcPct val="90000"/>
              </a:lnSpc>
            </a:pPr>
            <a:endParaRPr lang="en-US" sz="1800" b="1" dirty="0" smtClean="0">
              <a:solidFill>
                <a:schemeClr val="bg1"/>
              </a:solidFill>
              <a:latin typeface="Times New Roman" pitchFamily="18" charset="0"/>
              <a:cs typeface="Times New Roman" pitchFamily="18" charset="0"/>
            </a:endParaRPr>
          </a:p>
          <a:p>
            <a:pPr>
              <a:lnSpc>
                <a:spcPct val="90000"/>
              </a:lnSpc>
            </a:pPr>
            <a:r>
              <a:rPr lang="en-US" sz="2100" b="1" dirty="0" smtClean="0">
                <a:solidFill>
                  <a:schemeClr val="accent5">
                    <a:lumMod val="50000"/>
                  </a:schemeClr>
                </a:solidFill>
                <a:latin typeface="Times New Roman" pitchFamily="18" charset="0"/>
                <a:cs typeface="Times New Roman" pitchFamily="18" charset="0"/>
              </a:rPr>
              <a:t>Despite the fact that the 3</a:t>
            </a:r>
            <a:r>
              <a:rPr lang="en-US" sz="2100" b="1" baseline="30000" dirty="0" smtClean="0">
                <a:solidFill>
                  <a:schemeClr val="accent5">
                    <a:lumMod val="50000"/>
                  </a:schemeClr>
                </a:solidFill>
                <a:latin typeface="Times New Roman" pitchFamily="18" charset="0"/>
                <a:cs typeface="Times New Roman" pitchFamily="18" charset="0"/>
              </a:rPr>
              <a:t>rd</a:t>
            </a:r>
            <a:r>
              <a:rPr lang="en-US" sz="2100" b="1" dirty="0" smtClean="0">
                <a:solidFill>
                  <a:schemeClr val="accent5">
                    <a:lumMod val="50000"/>
                  </a:schemeClr>
                </a:solidFill>
                <a:latin typeface="Times New Roman" pitchFamily="18" charset="0"/>
                <a:cs typeface="Times New Roman" pitchFamily="18" charset="0"/>
              </a:rPr>
              <a:t> estate held the vast majority of the population, they held virtually none of the power or the wealth of France</a:t>
            </a:r>
            <a:endParaRPr lang="en-US" sz="2100" b="1" dirty="0">
              <a:solidFill>
                <a:schemeClr val="accent5">
                  <a:lumMod val="50000"/>
                </a:schemeClr>
              </a:solidFill>
              <a:latin typeface="Times New Roman" pitchFamily="18" charset="0"/>
              <a:cs typeface="Times New Roman" pitchFamily="18" charset="0"/>
            </a:endParaRPr>
          </a:p>
        </p:txBody>
      </p:sp>
      <p:sp>
        <p:nvSpPr>
          <p:cNvPr id="5" name="Rectangle 11"/>
          <p:cNvSpPr>
            <a:spLocks noChangeArrowheads="1"/>
          </p:cNvSpPr>
          <p:nvPr/>
        </p:nvSpPr>
        <p:spPr bwMode="auto">
          <a:xfrm>
            <a:off x="0" y="253426"/>
            <a:ext cx="9144000" cy="584775"/>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smtClean="0">
                <a:solidFill>
                  <a:schemeClr val="accent5">
                    <a:lumMod val="50000"/>
                  </a:schemeClr>
                </a:solidFill>
                <a:latin typeface="Times New Roman" pitchFamily="18" charset="0"/>
                <a:cs typeface="Times New Roman" pitchFamily="18" charset="0"/>
              </a:rPr>
              <a:t>Social </a:t>
            </a:r>
            <a:r>
              <a:rPr lang="en-US" sz="3200" b="1" dirty="0">
                <a:solidFill>
                  <a:schemeClr val="accent5">
                    <a:lumMod val="50000"/>
                  </a:schemeClr>
                </a:solidFill>
                <a:latin typeface="Times New Roman" pitchFamily="18" charset="0"/>
                <a:cs typeface="Times New Roman" pitchFamily="18" charset="0"/>
              </a:rPr>
              <a:t>Structure of </a:t>
            </a:r>
            <a:r>
              <a:rPr lang="en-US" sz="3200" b="1" dirty="0" smtClean="0">
                <a:solidFill>
                  <a:schemeClr val="accent5">
                    <a:lumMod val="50000"/>
                  </a:schemeClr>
                </a:solidFill>
                <a:latin typeface="Times New Roman" pitchFamily="18" charset="0"/>
                <a:cs typeface="Times New Roman" pitchFamily="18" charset="0"/>
              </a:rPr>
              <a:t>France: </a:t>
            </a:r>
            <a:r>
              <a:rPr lang="en-US" sz="3200" b="1" dirty="0">
                <a:solidFill>
                  <a:schemeClr val="accent5">
                    <a:lumMod val="50000"/>
                  </a:schemeClr>
                </a:solidFill>
                <a:latin typeface="Times New Roman" pitchFamily="18" charset="0"/>
                <a:cs typeface="Times New Roman" pitchFamily="18" charset="0"/>
              </a:rPr>
              <a:t>Pre - Revolution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to="" calcmode="lin" valueType="num">
                                      <p:cBhvr>
                                        <p:cTn id="13" dur="1" fill="hold"/>
                                        <p:tgtEl>
                                          <p:spTgt spid="1536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5363">
                                            <p:txEl>
                                              <p:pRg st="1" end="1"/>
                                            </p:txEl>
                                          </p:spTgt>
                                        </p:tgtEl>
                                        <p:attrNameLst>
                                          <p:attrName>style.visibility</p:attrName>
                                        </p:attrNameLst>
                                      </p:cBhvr>
                                      <p:to>
                                        <p:strVal val="visible"/>
                                      </p:to>
                                    </p:set>
                                    <p:anim to="" calcmode="lin" valueType="num">
                                      <p:cBhvr>
                                        <p:cTn id="18" dur="1" fill="hold"/>
                                        <p:tgtEl>
                                          <p:spTgt spid="15363">
                                            <p:txEl>
                                              <p:pRg st="1" end="1"/>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to="" calcmode="lin" valueType="num">
                                      <p:cBhvr>
                                        <p:cTn id="21" dur="1" fill="hold"/>
                                        <p:tgtEl>
                                          <p:spTgt spid="15363">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363">
                                            <p:txEl>
                                              <p:pRg st="4" end="4"/>
                                            </p:txEl>
                                          </p:spTgt>
                                        </p:tgtEl>
                                        <p:attrNameLst>
                                          <p:attrName>style.visibility</p:attrName>
                                        </p:attrNameLst>
                                      </p:cBhvr>
                                      <p:to>
                                        <p:strVal val="visible"/>
                                      </p:to>
                                    </p:set>
                                    <p:anim to="" calcmode="lin" valueType="num">
                                      <p:cBhvr>
                                        <p:cTn id="26" dur="1" fill="hold"/>
                                        <p:tgtEl>
                                          <p:spTgt spid="15363">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to="" calcmode="lin" valueType="num">
                                      <p:cBhvr>
                                        <p:cTn id="31" dur="1" fill="hold"/>
                                        <p:tgtEl>
                                          <p:spTgt spid="15363">
                                            <p:txEl>
                                              <p:pRg st="5" end="5"/>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5363">
                                            <p:txEl>
                                              <p:pRg st="6" end="6"/>
                                            </p:txEl>
                                          </p:spTgt>
                                        </p:tgtEl>
                                        <p:attrNameLst>
                                          <p:attrName>style.visibility</p:attrName>
                                        </p:attrNameLst>
                                      </p:cBhvr>
                                      <p:to>
                                        <p:strVal val="visible"/>
                                      </p:to>
                                    </p:set>
                                    <p:anim to="" calcmode="lin" valueType="num">
                                      <p:cBhvr>
                                        <p:cTn id="34" dur="1" fill="hold"/>
                                        <p:tgtEl>
                                          <p:spTgt spid="15363">
                                            <p:txEl>
                                              <p:pRg st="6" end="6"/>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anim to="" calcmode="lin" valueType="num">
                                      <p:cBhvr>
                                        <p:cTn id="39" dur="1" fill="hold"/>
                                        <p:tgtEl>
                                          <p:spTgt spid="15363">
                                            <p:txEl>
                                              <p:pRg st="8" end="8"/>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15363">
                                            <p:txEl>
                                              <p:pRg st="9" end="9"/>
                                            </p:txEl>
                                          </p:spTgt>
                                        </p:tgtEl>
                                        <p:attrNameLst>
                                          <p:attrName>style.visibility</p:attrName>
                                        </p:attrNameLst>
                                      </p:cBhvr>
                                      <p:to>
                                        <p:strVal val="visible"/>
                                      </p:to>
                                    </p:set>
                                    <p:anim to="" calcmode="lin" valueType="num">
                                      <p:cBhvr>
                                        <p:cTn id="44" dur="1" fill="hold"/>
                                        <p:tgtEl>
                                          <p:spTgt spid="15363">
                                            <p:txEl>
                                              <p:pRg st="9" end="9"/>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5363">
                                            <p:txEl>
                                              <p:pRg st="10" end="10"/>
                                            </p:txEl>
                                          </p:spTgt>
                                        </p:tgtEl>
                                        <p:attrNameLst>
                                          <p:attrName>style.visibility</p:attrName>
                                        </p:attrNameLst>
                                      </p:cBhvr>
                                      <p:to>
                                        <p:strVal val="visible"/>
                                      </p:to>
                                    </p:set>
                                    <p:anim to="" calcmode="lin" valueType="num">
                                      <p:cBhvr>
                                        <p:cTn id="47" dur="1" fill="hold"/>
                                        <p:tgtEl>
                                          <p:spTgt spid="15363">
                                            <p:txEl>
                                              <p:pRg st="10" end="1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15363">
                                            <p:txEl>
                                              <p:pRg st="12" end="12"/>
                                            </p:txEl>
                                          </p:spTgt>
                                        </p:tgtEl>
                                        <p:attrNameLst>
                                          <p:attrName>style.visibility</p:attrName>
                                        </p:attrNameLst>
                                      </p:cBhvr>
                                      <p:to>
                                        <p:strVal val="visible"/>
                                      </p:to>
                                    </p:set>
                                    <p:anim to="" calcmode="lin" valueType="num">
                                      <p:cBhvr>
                                        <p:cTn id="52" dur="1" fill="hold"/>
                                        <p:tgtEl>
                                          <p:spTgt spid="1536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4340" name="AutoShape 4"/>
          <p:cNvSpPr>
            <a:spLocks noChangeArrowheads="1"/>
          </p:cNvSpPr>
          <p:nvPr/>
        </p:nvSpPr>
        <p:spPr bwMode="auto">
          <a:xfrm>
            <a:off x="2133600" y="1600200"/>
            <a:ext cx="4953000" cy="502920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4341" name="Text Box 5"/>
          <p:cNvSpPr txBox="1">
            <a:spLocks noChangeArrowheads="1"/>
          </p:cNvSpPr>
          <p:nvPr/>
        </p:nvSpPr>
        <p:spPr bwMode="auto">
          <a:xfrm>
            <a:off x="4267200" y="2057401"/>
            <a:ext cx="685800" cy="461665"/>
          </a:xfrm>
          <a:prstGeom prst="rect">
            <a:avLst/>
          </a:prstGeom>
          <a:noFill/>
          <a:ln w="9525">
            <a:noFill/>
            <a:miter lim="800000"/>
            <a:headEnd/>
            <a:tailEnd/>
          </a:ln>
          <a:effectLst/>
        </p:spPr>
        <p:txBody>
          <a:bodyPr>
            <a:spAutoFit/>
          </a:bodyPr>
          <a:lstStyle/>
          <a:p>
            <a:pPr algn="ctr" eaLnBrk="1" hangingPunct="1">
              <a:spcBef>
                <a:spcPct val="50000"/>
              </a:spcBef>
            </a:pPr>
            <a:r>
              <a:rPr lang="en-US" sz="1200" b="1" dirty="0">
                <a:solidFill>
                  <a:schemeClr val="bg1"/>
                </a:solidFill>
                <a:latin typeface="Times New Roman" pitchFamily="18" charset="0"/>
                <a:cs typeface="Times New Roman" pitchFamily="18" charset="0"/>
              </a:rPr>
              <a:t>  1</a:t>
            </a:r>
            <a:r>
              <a:rPr lang="en-US" sz="1200" b="1" baseline="30000" dirty="0">
                <a:solidFill>
                  <a:schemeClr val="bg1"/>
                </a:solidFill>
                <a:latin typeface="Times New Roman" pitchFamily="18" charset="0"/>
                <a:cs typeface="Times New Roman" pitchFamily="18" charset="0"/>
              </a:rPr>
              <a:t>st</a:t>
            </a:r>
            <a:r>
              <a:rPr lang="en-US" sz="1200" b="1" dirty="0">
                <a:solidFill>
                  <a:schemeClr val="bg1"/>
                </a:solidFill>
                <a:latin typeface="Times New Roman" pitchFamily="18" charset="0"/>
                <a:cs typeface="Times New Roman" pitchFamily="18" charset="0"/>
              </a:rPr>
              <a:t> Estate</a:t>
            </a:r>
          </a:p>
        </p:txBody>
      </p:sp>
      <p:sp>
        <p:nvSpPr>
          <p:cNvPr id="14342" name="Line 6"/>
          <p:cNvSpPr>
            <a:spLocks noChangeShapeType="1"/>
          </p:cNvSpPr>
          <p:nvPr/>
        </p:nvSpPr>
        <p:spPr bwMode="auto">
          <a:xfrm>
            <a:off x="4191000" y="2514600"/>
            <a:ext cx="914400" cy="0"/>
          </a:xfrm>
          <a:prstGeom prst="line">
            <a:avLst/>
          </a:prstGeom>
          <a:noFill/>
          <a:ln w="9525">
            <a:solidFill>
              <a:schemeClr val="tx1"/>
            </a:solidFill>
            <a:round/>
            <a:headEnd/>
            <a:tailEnd/>
          </a:ln>
          <a:effectLst/>
        </p:spPr>
        <p:txBody>
          <a:bodyPr/>
          <a:lstStyle/>
          <a:p>
            <a:endParaRPr lang="en-US"/>
          </a:p>
        </p:txBody>
      </p:sp>
      <p:sp>
        <p:nvSpPr>
          <p:cNvPr id="14343" name="Text Box 7"/>
          <p:cNvSpPr txBox="1">
            <a:spLocks noChangeArrowheads="1"/>
          </p:cNvSpPr>
          <p:nvPr/>
        </p:nvSpPr>
        <p:spPr bwMode="auto">
          <a:xfrm>
            <a:off x="4191000" y="2514600"/>
            <a:ext cx="838200" cy="461665"/>
          </a:xfrm>
          <a:prstGeom prst="rect">
            <a:avLst/>
          </a:prstGeom>
          <a:noFill/>
          <a:ln w="9525">
            <a:noFill/>
            <a:miter lim="800000"/>
            <a:headEnd/>
            <a:tailEnd/>
          </a:ln>
          <a:effectLst/>
        </p:spPr>
        <p:txBody>
          <a:bodyPr>
            <a:spAutoFit/>
          </a:bodyPr>
          <a:lstStyle/>
          <a:p>
            <a:pPr algn="ctr" eaLnBrk="1" hangingPunct="1">
              <a:spcBef>
                <a:spcPct val="50000"/>
              </a:spcBef>
            </a:pPr>
            <a:r>
              <a:rPr lang="en-US" sz="1200" b="1" dirty="0">
                <a:solidFill>
                  <a:schemeClr val="bg1"/>
                </a:solidFill>
                <a:latin typeface="Times New Roman" pitchFamily="18" charset="0"/>
                <a:cs typeface="Times New Roman" pitchFamily="18" charset="0"/>
              </a:rPr>
              <a:t>  2</a:t>
            </a:r>
            <a:r>
              <a:rPr lang="en-US" sz="1200" b="1" baseline="30000" dirty="0">
                <a:solidFill>
                  <a:schemeClr val="bg1"/>
                </a:solidFill>
                <a:latin typeface="Times New Roman" pitchFamily="18" charset="0"/>
                <a:cs typeface="Times New Roman" pitchFamily="18" charset="0"/>
              </a:rPr>
              <a:t>nd</a:t>
            </a:r>
            <a:r>
              <a:rPr lang="en-US" sz="1200" b="1" dirty="0">
                <a:solidFill>
                  <a:schemeClr val="bg1"/>
                </a:solidFill>
                <a:latin typeface="Times New Roman" pitchFamily="18" charset="0"/>
                <a:cs typeface="Times New Roman" pitchFamily="18" charset="0"/>
              </a:rPr>
              <a:t>                                Estate</a:t>
            </a:r>
          </a:p>
        </p:txBody>
      </p:sp>
      <p:sp>
        <p:nvSpPr>
          <p:cNvPr id="14344" name="Line 8"/>
          <p:cNvSpPr>
            <a:spLocks noChangeShapeType="1"/>
          </p:cNvSpPr>
          <p:nvPr/>
        </p:nvSpPr>
        <p:spPr bwMode="auto">
          <a:xfrm flipV="1">
            <a:off x="3886200" y="3048000"/>
            <a:ext cx="1447800" cy="0"/>
          </a:xfrm>
          <a:prstGeom prst="line">
            <a:avLst/>
          </a:prstGeom>
          <a:noFill/>
          <a:ln w="9525">
            <a:solidFill>
              <a:schemeClr val="tx1"/>
            </a:solidFill>
            <a:round/>
            <a:headEnd/>
            <a:tailEnd/>
          </a:ln>
          <a:effectLst/>
        </p:spPr>
        <p:txBody>
          <a:bodyPr/>
          <a:lstStyle/>
          <a:p>
            <a:endParaRPr lang="en-US"/>
          </a:p>
        </p:txBody>
      </p:sp>
      <p:sp>
        <p:nvSpPr>
          <p:cNvPr id="14345" name="Text Box 9"/>
          <p:cNvSpPr txBox="1">
            <a:spLocks noChangeArrowheads="1"/>
          </p:cNvSpPr>
          <p:nvPr/>
        </p:nvSpPr>
        <p:spPr bwMode="auto">
          <a:xfrm>
            <a:off x="3581400" y="3276600"/>
            <a:ext cx="2209800" cy="1569660"/>
          </a:xfrm>
          <a:prstGeom prst="rect">
            <a:avLst/>
          </a:prstGeom>
          <a:noFill/>
          <a:ln w="9525">
            <a:noFill/>
            <a:miter lim="800000"/>
            <a:headEnd/>
            <a:tailEnd/>
          </a:ln>
          <a:effectLst/>
        </p:spPr>
        <p:txBody>
          <a:bodyPr>
            <a:spAutoFit/>
          </a:bodyPr>
          <a:lstStyle/>
          <a:p>
            <a:pPr algn="ctr" eaLnBrk="1" hangingPunct="1">
              <a:spcBef>
                <a:spcPct val="50000"/>
              </a:spcBef>
            </a:pPr>
            <a:r>
              <a:rPr lang="en-US" sz="4800" b="1" dirty="0">
                <a:solidFill>
                  <a:schemeClr val="bg1"/>
                </a:solidFill>
                <a:latin typeface="Times New Roman" pitchFamily="18" charset="0"/>
                <a:cs typeface="Times New Roman" pitchFamily="18" charset="0"/>
              </a:rPr>
              <a:t>3</a:t>
            </a:r>
            <a:r>
              <a:rPr lang="en-US" sz="4800" b="1" baseline="30000" dirty="0">
                <a:solidFill>
                  <a:schemeClr val="bg1"/>
                </a:solidFill>
                <a:latin typeface="Times New Roman" pitchFamily="18" charset="0"/>
                <a:cs typeface="Times New Roman" pitchFamily="18" charset="0"/>
              </a:rPr>
              <a:t>rd</a:t>
            </a:r>
            <a:r>
              <a:rPr lang="en-US" sz="4800" b="1" dirty="0">
                <a:solidFill>
                  <a:schemeClr val="bg1"/>
                </a:solidFill>
                <a:latin typeface="Times New Roman" pitchFamily="18" charset="0"/>
                <a:cs typeface="Times New Roman" pitchFamily="18" charset="0"/>
              </a:rPr>
              <a:t> Estate</a:t>
            </a:r>
          </a:p>
        </p:txBody>
      </p:sp>
      <p:sp>
        <p:nvSpPr>
          <p:cNvPr id="14347" name="Rectangle 11"/>
          <p:cNvSpPr>
            <a:spLocks noChangeArrowheads="1"/>
          </p:cNvSpPr>
          <p:nvPr/>
        </p:nvSpPr>
        <p:spPr bwMode="auto">
          <a:xfrm>
            <a:off x="0" y="253426"/>
            <a:ext cx="9144000" cy="584775"/>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smtClean="0">
                <a:solidFill>
                  <a:schemeClr val="accent5">
                    <a:lumMod val="50000"/>
                  </a:schemeClr>
                </a:solidFill>
                <a:latin typeface="Times New Roman" pitchFamily="18" charset="0"/>
                <a:cs typeface="Times New Roman" pitchFamily="18" charset="0"/>
              </a:rPr>
              <a:t>Social </a:t>
            </a:r>
            <a:r>
              <a:rPr lang="en-US" sz="3200" b="1" dirty="0">
                <a:solidFill>
                  <a:schemeClr val="accent5">
                    <a:lumMod val="50000"/>
                  </a:schemeClr>
                </a:solidFill>
                <a:latin typeface="Times New Roman" pitchFamily="18" charset="0"/>
                <a:cs typeface="Times New Roman" pitchFamily="18" charset="0"/>
              </a:rPr>
              <a:t>Structure of France, Pre - Revolution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7"/>
                                        </p:tgtEl>
                                        <p:attrNameLst>
                                          <p:attrName>style.visibility</p:attrName>
                                        </p:attrNameLst>
                                      </p:cBhvr>
                                      <p:to>
                                        <p:strVal val="visible"/>
                                      </p:to>
                                    </p:set>
                                    <p:anim to="" calcmode="lin" valueType="num">
                                      <p:cBhvr>
                                        <p:cTn id="10" dur="1" fill="hold"/>
                                        <p:tgtEl>
                                          <p:spTgt spid="1434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anim to="" calcmode="lin" valueType="num">
                                      <p:cBhvr>
                                        <p:cTn id="13" dur="1" fill="hold"/>
                                        <p:tgtEl>
                                          <p:spTgt spid="1434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 to="" calcmode="lin" valueType="num">
                                      <p:cBhvr>
                                        <p:cTn id="16" dur="1" fill="hold"/>
                                        <p:tgtEl>
                                          <p:spTgt spid="1434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4343"/>
                                        </p:tgtEl>
                                        <p:attrNameLst>
                                          <p:attrName>style.visibility</p:attrName>
                                        </p:attrNameLst>
                                      </p:cBhvr>
                                      <p:to>
                                        <p:strVal val="visible"/>
                                      </p:to>
                                    </p:set>
                                    <p:anim to="" calcmode="lin" valueType="num">
                                      <p:cBhvr>
                                        <p:cTn id="19" dur="1" fill="hold"/>
                                        <p:tgtEl>
                                          <p:spTgt spid="14343"/>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4345"/>
                                        </p:tgtEl>
                                        <p:attrNameLst>
                                          <p:attrName>style.visibility</p:attrName>
                                        </p:attrNameLst>
                                      </p:cBhvr>
                                      <p:to>
                                        <p:strVal val="visible"/>
                                      </p:to>
                                    </p:set>
                                    <p:anim to="" calcmode="lin" valueType="num">
                                      <p:cBhvr>
                                        <p:cTn id="22" dur="1" fill="hold"/>
                                        <p:tgtEl>
                                          <p:spTgt spid="1434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3" grpId="0"/>
      <p:bldP spid="14345" grpId="0"/>
      <p:bldP spid="143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89" name="Rectangle 17"/>
          <p:cNvSpPr>
            <a:spLocks noGrp="1" noChangeArrowheads="1"/>
          </p:cNvSpPr>
          <p:nvPr>
            <p:ph type="title"/>
          </p:nvPr>
        </p:nvSpPr>
        <p:spPr>
          <a:xfrm>
            <a:off x="0" y="301625"/>
            <a:ext cx="9144000" cy="1146175"/>
          </a:xfrm>
        </p:spPr>
        <p:txBody>
          <a:bodyPr/>
          <a:lstStyle/>
          <a:p>
            <a:pPr algn="ctr"/>
            <a:r>
              <a:rPr lang="en-US" sz="3200" b="1" dirty="0" smtClean="0">
                <a:solidFill>
                  <a:schemeClr val="bg1"/>
                </a:solidFill>
                <a:latin typeface="Times New Roman" pitchFamily="18" charset="0"/>
                <a:cs typeface="Times New Roman" pitchFamily="18" charset="0"/>
              </a:rPr>
              <a:t>Factors </a:t>
            </a:r>
            <a:r>
              <a:rPr lang="en-US" sz="3200" b="1" dirty="0">
                <a:solidFill>
                  <a:schemeClr val="bg1"/>
                </a:solidFill>
                <a:latin typeface="Times New Roman" pitchFamily="18" charset="0"/>
                <a:cs typeface="Times New Roman" pitchFamily="18" charset="0"/>
              </a:rPr>
              <a:t>that led to the French Revolution</a:t>
            </a:r>
          </a:p>
        </p:txBody>
      </p:sp>
      <p:graphicFrame>
        <p:nvGraphicFramePr>
          <p:cNvPr id="4" name="Diagram 3"/>
          <p:cNvGraphicFramePr/>
          <p:nvPr/>
        </p:nvGraphicFramePr>
        <p:xfrm>
          <a:off x="838201" y="1752600"/>
          <a:ext cx="73136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89"/>
                                        </p:tgtEl>
                                        <p:attrNameLst>
                                          <p:attrName>style.visibility</p:attrName>
                                        </p:attrNameLst>
                                      </p:cBhvr>
                                      <p:to>
                                        <p:strVal val="visible"/>
                                      </p:to>
                                    </p:set>
                                    <p:anim to="" calcmode="lin" valueType="num">
                                      <p:cBhvr>
                                        <p:cTn id="10" dur="1" fill="hold"/>
                                        <p:tgtEl>
                                          <p:spTgt spid="308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p:txBody>
          <a:bodyPr/>
          <a:lstStyle/>
          <a:p>
            <a:r>
              <a:rPr lang="en-US" b="1" dirty="0">
                <a:solidFill>
                  <a:schemeClr val="bg1"/>
                </a:solidFill>
                <a:latin typeface="Times New Roman" pitchFamily="18" charset="0"/>
                <a:cs typeface="Times New Roman" pitchFamily="18" charset="0"/>
              </a:rPr>
              <a:t>Historical Factors</a:t>
            </a:r>
          </a:p>
        </p:txBody>
      </p:sp>
      <p:sp>
        <p:nvSpPr>
          <p:cNvPr id="5123" name="Rectangle 3"/>
          <p:cNvSpPr>
            <a:spLocks noGrp="1" noChangeArrowheads="1"/>
          </p:cNvSpPr>
          <p:nvPr>
            <p:ph idx="1"/>
          </p:nvPr>
        </p:nvSpPr>
        <p:spPr>
          <a:xfrm>
            <a:off x="381000" y="1828800"/>
            <a:ext cx="8077200" cy="4419600"/>
          </a:xfrm>
        </p:spPr>
        <p:txBody>
          <a:bodyPr>
            <a:normAutofit/>
          </a:bodyPr>
          <a:lstStyle/>
          <a:p>
            <a:pPr>
              <a:lnSpc>
                <a:spcPct val="80000"/>
              </a:lnSpc>
            </a:pPr>
            <a:r>
              <a:rPr lang="en-US" sz="2200" b="1" dirty="0">
                <a:solidFill>
                  <a:schemeClr val="accent5">
                    <a:lumMod val="50000"/>
                  </a:schemeClr>
                </a:solidFill>
                <a:latin typeface="Times New Roman" pitchFamily="18" charset="0"/>
                <a:cs typeface="Times New Roman" pitchFamily="18" charset="0"/>
              </a:rPr>
              <a:t>The French Revolution is viewed as a turning point in European nationalism</a:t>
            </a:r>
          </a:p>
          <a:p>
            <a:pPr lvl="1">
              <a:lnSpc>
                <a:spcPct val="80000"/>
              </a:lnSpc>
            </a:pPr>
            <a:r>
              <a:rPr lang="en-US" sz="2200" b="1" dirty="0">
                <a:solidFill>
                  <a:schemeClr val="accent5">
                    <a:lumMod val="50000"/>
                  </a:schemeClr>
                </a:solidFill>
                <a:latin typeface="Times New Roman" pitchFamily="18" charset="0"/>
                <a:cs typeface="Times New Roman" pitchFamily="18" charset="0"/>
              </a:rPr>
              <a:t>As a result of the French Revolution, the people changed France from an </a:t>
            </a:r>
            <a:r>
              <a:rPr lang="en-US" sz="2200" b="1" i="1" dirty="0">
                <a:solidFill>
                  <a:schemeClr val="accent5">
                    <a:lumMod val="50000"/>
                  </a:schemeClr>
                </a:solidFill>
                <a:latin typeface="Times New Roman" pitchFamily="18" charset="0"/>
                <a:cs typeface="Times New Roman" pitchFamily="18" charset="0"/>
              </a:rPr>
              <a:t>absolute monarchy</a:t>
            </a:r>
            <a:r>
              <a:rPr lang="en-US" sz="2200" b="1" dirty="0">
                <a:solidFill>
                  <a:schemeClr val="accent5">
                    <a:lumMod val="50000"/>
                  </a:schemeClr>
                </a:solidFill>
                <a:latin typeface="Times New Roman" pitchFamily="18" charset="0"/>
                <a:cs typeface="Times New Roman" pitchFamily="18" charset="0"/>
              </a:rPr>
              <a:t> (king with all power) to a </a:t>
            </a:r>
            <a:r>
              <a:rPr lang="en-US" sz="2200" b="1" i="1" dirty="0">
                <a:solidFill>
                  <a:schemeClr val="accent5">
                    <a:lumMod val="50000"/>
                  </a:schemeClr>
                </a:solidFill>
                <a:latin typeface="Times New Roman" pitchFamily="18" charset="0"/>
                <a:cs typeface="Times New Roman" pitchFamily="18" charset="0"/>
              </a:rPr>
              <a:t>republic</a:t>
            </a:r>
            <a:r>
              <a:rPr lang="en-US" sz="2200" b="1" dirty="0">
                <a:solidFill>
                  <a:schemeClr val="accent5">
                    <a:lumMod val="50000"/>
                  </a:schemeClr>
                </a:solidFill>
                <a:latin typeface="Times New Roman" pitchFamily="18" charset="0"/>
                <a:cs typeface="Times New Roman" pitchFamily="18" charset="0"/>
              </a:rPr>
              <a:t> (government elected by people</a:t>
            </a:r>
            <a:r>
              <a:rPr lang="en-US" sz="2200" b="1" dirty="0" smtClean="0">
                <a:solidFill>
                  <a:schemeClr val="accent5">
                    <a:lumMod val="50000"/>
                  </a:schemeClr>
                </a:solidFill>
                <a:latin typeface="Times New Roman" pitchFamily="18" charset="0"/>
                <a:cs typeface="Times New Roman" pitchFamily="18" charset="0"/>
              </a:rPr>
              <a:t>)</a:t>
            </a:r>
          </a:p>
          <a:p>
            <a:pPr lvl="1">
              <a:lnSpc>
                <a:spcPct val="80000"/>
              </a:lnSpc>
            </a:pPr>
            <a:endParaRPr lang="en-US" sz="2200" b="1" dirty="0">
              <a:solidFill>
                <a:schemeClr val="accent5">
                  <a:lumMod val="50000"/>
                </a:schemeClr>
              </a:solidFill>
              <a:latin typeface="Times New Roman" pitchFamily="18" charset="0"/>
              <a:cs typeface="Times New Roman" pitchFamily="18" charset="0"/>
            </a:endParaRPr>
          </a:p>
          <a:p>
            <a:pPr>
              <a:lnSpc>
                <a:spcPct val="80000"/>
              </a:lnSpc>
            </a:pPr>
            <a:r>
              <a:rPr lang="en-US" sz="2200" b="1" dirty="0">
                <a:solidFill>
                  <a:schemeClr val="bg1"/>
                </a:solidFill>
                <a:latin typeface="Times New Roman" pitchFamily="18" charset="0"/>
                <a:cs typeface="Times New Roman" pitchFamily="18" charset="0"/>
              </a:rPr>
              <a:t>Before the revolution, people</a:t>
            </a:r>
          </a:p>
          <a:p>
            <a:pPr lvl="1">
              <a:lnSpc>
                <a:spcPct val="80000"/>
              </a:lnSpc>
            </a:pPr>
            <a:r>
              <a:rPr lang="en-US" sz="2200" b="1" dirty="0">
                <a:solidFill>
                  <a:schemeClr val="bg1"/>
                </a:solidFill>
                <a:latin typeface="Times New Roman" pitchFamily="18" charset="0"/>
                <a:cs typeface="Times New Roman" pitchFamily="18" charset="0"/>
              </a:rPr>
              <a:t>Were loyal to the king</a:t>
            </a:r>
          </a:p>
          <a:p>
            <a:pPr lvl="1">
              <a:lnSpc>
                <a:spcPct val="80000"/>
              </a:lnSpc>
            </a:pPr>
            <a:r>
              <a:rPr lang="en-US" sz="2200" b="1" dirty="0">
                <a:solidFill>
                  <a:schemeClr val="bg1"/>
                </a:solidFill>
                <a:latin typeface="Times New Roman" pitchFamily="18" charset="0"/>
                <a:cs typeface="Times New Roman" pitchFamily="18" charset="0"/>
              </a:rPr>
              <a:t>Believed the king represented the nation</a:t>
            </a:r>
          </a:p>
          <a:p>
            <a:pPr lvl="1">
              <a:lnSpc>
                <a:spcPct val="80000"/>
              </a:lnSpc>
            </a:pPr>
            <a:r>
              <a:rPr lang="en-US" sz="2200" b="1" dirty="0">
                <a:solidFill>
                  <a:schemeClr val="bg1"/>
                </a:solidFill>
                <a:latin typeface="Times New Roman" pitchFamily="18" charset="0"/>
                <a:cs typeface="Times New Roman" pitchFamily="18" charset="0"/>
              </a:rPr>
              <a:t>Believed that the only one to make decisions was the </a:t>
            </a:r>
            <a:r>
              <a:rPr lang="en-US" sz="2200" b="1" dirty="0" smtClean="0">
                <a:solidFill>
                  <a:schemeClr val="bg1"/>
                </a:solidFill>
                <a:latin typeface="Times New Roman" pitchFamily="18" charset="0"/>
                <a:cs typeface="Times New Roman" pitchFamily="18" charset="0"/>
              </a:rPr>
              <a:t>king</a:t>
            </a:r>
          </a:p>
          <a:p>
            <a:pPr lvl="1">
              <a:lnSpc>
                <a:spcPct val="80000"/>
              </a:lnSpc>
            </a:pPr>
            <a:endParaRPr lang="en-US" sz="2200" b="1" dirty="0">
              <a:solidFill>
                <a:schemeClr val="bg1"/>
              </a:solidFill>
              <a:latin typeface="Times New Roman" pitchFamily="18" charset="0"/>
              <a:cs typeface="Times New Roman" pitchFamily="18" charset="0"/>
            </a:endParaRPr>
          </a:p>
          <a:p>
            <a:pPr>
              <a:lnSpc>
                <a:spcPct val="80000"/>
              </a:lnSpc>
            </a:pPr>
            <a:r>
              <a:rPr lang="en-US" sz="2200" b="1" dirty="0">
                <a:solidFill>
                  <a:schemeClr val="accent5">
                    <a:lumMod val="50000"/>
                  </a:schemeClr>
                </a:solidFill>
                <a:latin typeface="Times New Roman" pitchFamily="18" charset="0"/>
                <a:cs typeface="Times New Roman" pitchFamily="18" charset="0"/>
              </a:rPr>
              <a:t>The king could jail, punish, or kill anyone who spoke out against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2"/>
                                        </p:tgtEl>
                                        <p:attrNameLst>
                                          <p:attrName>style.visibility</p:attrName>
                                        </p:attrNameLst>
                                      </p:cBhvr>
                                      <p:to>
                                        <p:strVal val="visible"/>
                                      </p:to>
                                    </p:set>
                                    <p:anim to="" calcmode="lin" valueType="num">
                                      <p:cBhvr>
                                        <p:cTn id="10" dur="1" fill="hold"/>
                                        <p:tgtEl>
                                          <p:spTgt spid="512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to="" calcmode="lin" valueType="num">
                                      <p:cBhvr>
                                        <p:cTn id="13" dur="1" fill="hold"/>
                                        <p:tgtEl>
                                          <p:spTgt spid="512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 to="" calcmode="lin" valueType="num">
                                      <p:cBhvr>
                                        <p:cTn id="16" dur="1" fill="hold"/>
                                        <p:tgtEl>
                                          <p:spTgt spid="5123">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 to="" calcmode="lin" valueType="num">
                                      <p:cBhvr>
                                        <p:cTn id="21" dur="1" fill="hold"/>
                                        <p:tgtEl>
                                          <p:spTgt spid="512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 to="" calcmode="lin" valueType="num">
                                      <p:cBhvr>
                                        <p:cTn id="24" dur="1" fill="hold"/>
                                        <p:tgtEl>
                                          <p:spTgt spid="5123">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 to="" calcmode="lin" valueType="num">
                                      <p:cBhvr>
                                        <p:cTn id="27" dur="1" fill="hold"/>
                                        <p:tgtEl>
                                          <p:spTgt spid="5123">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5123">
                                            <p:txEl>
                                              <p:pRg st="6" end="6"/>
                                            </p:txEl>
                                          </p:spTgt>
                                        </p:tgtEl>
                                        <p:attrNameLst>
                                          <p:attrName>style.visibility</p:attrName>
                                        </p:attrNameLst>
                                      </p:cBhvr>
                                      <p:to>
                                        <p:strVal val="visible"/>
                                      </p:to>
                                    </p:set>
                                    <p:anim to="" calcmode="lin" valueType="num">
                                      <p:cBhvr>
                                        <p:cTn id="30" dur="1" fill="hold"/>
                                        <p:tgtEl>
                                          <p:spTgt spid="5123">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anim to="" calcmode="lin" valueType="num">
                                      <p:cBhvr>
                                        <p:cTn id="35" dur="1" fill="hold"/>
                                        <p:tgtEl>
                                          <p:spTgt spid="51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 name="Rectangle 2"/>
          <p:cNvSpPr>
            <a:spLocks noGrp="1" noChangeArrowheads="1"/>
          </p:cNvSpPr>
          <p:nvPr>
            <p:ph type="title"/>
          </p:nvPr>
        </p:nvSpPr>
        <p:spPr/>
        <p:txBody>
          <a:bodyPr/>
          <a:lstStyle/>
          <a:p>
            <a:r>
              <a:rPr lang="en-US" b="1" dirty="0">
                <a:solidFill>
                  <a:schemeClr val="bg1"/>
                </a:solidFill>
                <a:latin typeface="Times New Roman" pitchFamily="18" charset="0"/>
                <a:cs typeface="Times New Roman" pitchFamily="18" charset="0"/>
              </a:rPr>
              <a:t>Historical Factors</a:t>
            </a:r>
          </a:p>
        </p:txBody>
      </p:sp>
      <p:sp>
        <p:nvSpPr>
          <p:cNvPr id="25603" name="Rectangle 3"/>
          <p:cNvSpPr>
            <a:spLocks noGrp="1" noChangeArrowheads="1"/>
          </p:cNvSpPr>
          <p:nvPr>
            <p:ph idx="1"/>
          </p:nvPr>
        </p:nvSpPr>
        <p:spPr>
          <a:xfrm>
            <a:off x="457200" y="2027238"/>
            <a:ext cx="8229600" cy="4525963"/>
          </a:xfrm>
        </p:spPr>
        <p:txBody>
          <a:bodyPr/>
          <a:lstStyle/>
          <a:p>
            <a:pPr>
              <a:lnSpc>
                <a:spcPct val="80000"/>
              </a:lnSpc>
            </a:pPr>
            <a:r>
              <a:rPr lang="en-US" sz="2100" b="1" dirty="0">
                <a:solidFill>
                  <a:schemeClr val="accent5">
                    <a:lumMod val="50000"/>
                  </a:schemeClr>
                </a:solidFill>
                <a:latin typeface="Times New Roman" pitchFamily="18" charset="0"/>
                <a:cs typeface="Times New Roman" pitchFamily="18" charset="0"/>
              </a:rPr>
              <a:t>During the revolution, people’s idea of nation changed. They began believing that</a:t>
            </a:r>
          </a:p>
          <a:p>
            <a:pPr lvl="1">
              <a:lnSpc>
                <a:spcPct val="80000"/>
              </a:lnSpc>
            </a:pPr>
            <a:r>
              <a:rPr lang="en-US" sz="2100" b="1" dirty="0">
                <a:solidFill>
                  <a:schemeClr val="accent5">
                    <a:lumMod val="50000"/>
                  </a:schemeClr>
                </a:solidFill>
                <a:latin typeface="Times New Roman" pitchFamily="18" charset="0"/>
                <a:cs typeface="Times New Roman" pitchFamily="18" charset="0"/>
              </a:rPr>
              <a:t>They were the nation</a:t>
            </a:r>
          </a:p>
          <a:p>
            <a:pPr lvl="1">
              <a:lnSpc>
                <a:spcPct val="80000"/>
              </a:lnSpc>
            </a:pPr>
            <a:r>
              <a:rPr lang="en-US" sz="2100" b="1" dirty="0">
                <a:solidFill>
                  <a:schemeClr val="accent5">
                    <a:lumMod val="50000"/>
                  </a:schemeClr>
                </a:solidFill>
                <a:latin typeface="Times New Roman" pitchFamily="18" charset="0"/>
                <a:cs typeface="Times New Roman" pitchFamily="18" charset="0"/>
              </a:rPr>
              <a:t>They should make their own </a:t>
            </a:r>
            <a:r>
              <a:rPr lang="en-US" sz="2100" b="1" dirty="0" smtClean="0">
                <a:solidFill>
                  <a:schemeClr val="accent5">
                    <a:lumMod val="50000"/>
                  </a:schemeClr>
                </a:solidFill>
                <a:latin typeface="Times New Roman" pitchFamily="18" charset="0"/>
                <a:cs typeface="Times New Roman" pitchFamily="18" charset="0"/>
              </a:rPr>
              <a:t>decisions</a:t>
            </a:r>
          </a:p>
          <a:p>
            <a:pPr lvl="1">
              <a:lnSpc>
                <a:spcPct val="80000"/>
              </a:lnSpc>
            </a:pPr>
            <a:endParaRPr lang="en-US" sz="2100" b="1" dirty="0">
              <a:solidFill>
                <a:schemeClr val="accent5">
                  <a:lumMod val="50000"/>
                </a:schemeClr>
              </a:solidFill>
              <a:latin typeface="Times New Roman" pitchFamily="18" charset="0"/>
              <a:cs typeface="Times New Roman" pitchFamily="18" charset="0"/>
            </a:endParaRPr>
          </a:p>
          <a:p>
            <a:pPr>
              <a:lnSpc>
                <a:spcPct val="80000"/>
              </a:lnSpc>
            </a:pPr>
            <a:r>
              <a:rPr lang="en-US" sz="2100" b="1" dirty="0">
                <a:solidFill>
                  <a:schemeClr val="bg1"/>
                </a:solidFill>
                <a:latin typeface="Times New Roman" pitchFamily="18" charset="0"/>
                <a:cs typeface="Times New Roman" pitchFamily="18" charset="0"/>
              </a:rPr>
              <a:t>The Bastille (a French prison) was a symbol of the power that the king had over </a:t>
            </a:r>
            <a:r>
              <a:rPr lang="en-US" sz="2100" b="1" dirty="0" smtClean="0">
                <a:solidFill>
                  <a:schemeClr val="bg1"/>
                </a:solidFill>
                <a:latin typeface="Times New Roman" pitchFamily="18" charset="0"/>
                <a:cs typeface="Times New Roman" pitchFamily="18" charset="0"/>
              </a:rPr>
              <a:t>them</a:t>
            </a:r>
          </a:p>
          <a:p>
            <a:pPr>
              <a:lnSpc>
                <a:spcPct val="80000"/>
              </a:lnSpc>
            </a:pPr>
            <a:endParaRPr lang="en-US" sz="2100" b="1" dirty="0">
              <a:solidFill>
                <a:schemeClr val="bg1"/>
              </a:solidFill>
              <a:latin typeface="Times New Roman" pitchFamily="18" charset="0"/>
              <a:cs typeface="Times New Roman" pitchFamily="18" charset="0"/>
            </a:endParaRPr>
          </a:p>
          <a:p>
            <a:pPr>
              <a:lnSpc>
                <a:spcPct val="80000"/>
              </a:lnSpc>
            </a:pPr>
            <a:r>
              <a:rPr lang="en-US" sz="2100" b="1" dirty="0">
                <a:solidFill>
                  <a:schemeClr val="accent5">
                    <a:lumMod val="50000"/>
                  </a:schemeClr>
                </a:solidFill>
                <a:latin typeface="Times New Roman" pitchFamily="18" charset="0"/>
                <a:cs typeface="Times New Roman" pitchFamily="18" charset="0"/>
              </a:rPr>
              <a:t>On July 14, 1789, angry Parisians stormed and captured  the Bastille expecting to find hundreds of prisoners and weapons</a:t>
            </a:r>
          </a:p>
          <a:p>
            <a:pPr lvl="1">
              <a:lnSpc>
                <a:spcPct val="80000"/>
              </a:lnSpc>
            </a:pPr>
            <a:r>
              <a:rPr lang="en-US" sz="2100" b="1" dirty="0">
                <a:solidFill>
                  <a:schemeClr val="accent5">
                    <a:lumMod val="50000"/>
                  </a:schemeClr>
                </a:solidFill>
                <a:latin typeface="Times New Roman" pitchFamily="18" charset="0"/>
                <a:cs typeface="Times New Roman" pitchFamily="18" charset="0"/>
              </a:rPr>
              <a:t>In fact, there were only 7 prisoners </a:t>
            </a:r>
            <a:r>
              <a:rPr lang="en-US" sz="2100" b="1" dirty="0" smtClean="0">
                <a:solidFill>
                  <a:schemeClr val="accent5">
                    <a:lumMod val="50000"/>
                  </a:schemeClr>
                </a:solidFill>
                <a:latin typeface="Times New Roman" pitchFamily="18" charset="0"/>
                <a:cs typeface="Times New Roman" pitchFamily="18" charset="0"/>
              </a:rPr>
              <a:t>inside</a:t>
            </a:r>
          </a:p>
          <a:p>
            <a:pPr lvl="1">
              <a:lnSpc>
                <a:spcPct val="80000"/>
              </a:lnSpc>
            </a:pPr>
            <a:endParaRPr lang="en-US" sz="2100" b="1" dirty="0">
              <a:solidFill>
                <a:schemeClr val="accent5">
                  <a:lumMod val="50000"/>
                </a:schemeClr>
              </a:solidFill>
              <a:latin typeface="Times New Roman" pitchFamily="18" charset="0"/>
              <a:cs typeface="Times New Roman" pitchFamily="18" charset="0"/>
            </a:endParaRPr>
          </a:p>
          <a:p>
            <a:pPr>
              <a:lnSpc>
                <a:spcPct val="80000"/>
              </a:lnSpc>
            </a:pPr>
            <a:r>
              <a:rPr lang="en-US" sz="2100" b="1" dirty="0">
                <a:solidFill>
                  <a:schemeClr val="bg1"/>
                </a:solidFill>
                <a:latin typeface="Times New Roman" pitchFamily="18" charset="0"/>
                <a:cs typeface="Times New Roman" pitchFamily="18" charset="0"/>
              </a:rPr>
              <a:t>News of the successful attack on royal authority spread quickly and inspired people to take action</a:t>
            </a:r>
            <a:endParaRPr lang="en-US" sz="19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to="" calcmode="lin" valueType="num">
                                      <p:cBhvr>
                                        <p:cTn id="13" dur="1" fill="hold"/>
                                        <p:tgtEl>
                                          <p:spTgt spid="2560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5603">
                                            <p:txEl>
                                              <p:pRg st="1" end="1"/>
                                            </p:txEl>
                                          </p:spTgt>
                                        </p:tgtEl>
                                        <p:attrNameLst>
                                          <p:attrName>style.visibility</p:attrName>
                                        </p:attrNameLst>
                                      </p:cBhvr>
                                      <p:to>
                                        <p:strVal val="visible"/>
                                      </p:to>
                                    </p:set>
                                    <p:anim to="" calcmode="lin" valueType="num">
                                      <p:cBhvr>
                                        <p:cTn id="16" dur="1" fill="hold"/>
                                        <p:tgtEl>
                                          <p:spTgt spid="25603">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to="" calcmode="lin" valueType="num">
                                      <p:cBhvr>
                                        <p:cTn id="19" dur="1" fill="hold"/>
                                        <p:tgtEl>
                                          <p:spTgt spid="25603">
                                            <p:txEl>
                                              <p:pRg st="2" end="2"/>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5603">
                                            <p:txEl>
                                              <p:pRg st="4" end="4"/>
                                            </p:txEl>
                                          </p:spTgt>
                                        </p:tgtEl>
                                        <p:attrNameLst>
                                          <p:attrName>style.visibility</p:attrName>
                                        </p:attrNameLst>
                                      </p:cBhvr>
                                      <p:to>
                                        <p:strVal val="visible"/>
                                      </p:to>
                                    </p:set>
                                    <p:anim to="" calcmode="lin" valueType="num">
                                      <p:cBhvr>
                                        <p:cTn id="24" dur="1" fill="hold"/>
                                        <p:tgtEl>
                                          <p:spTgt spid="25603">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 to="" calcmode="lin" valueType="num">
                                      <p:cBhvr>
                                        <p:cTn id="29" dur="1" fill="hold"/>
                                        <p:tgtEl>
                                          <p:spTgt spid="25603">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25603">
                                            <p:txEl>
                                              <p:pRg st="7" end="7"/>
                                            </p:txEl>
                                          </p:spTgt>
                                        </p:tgtEl>
                                        <p:attrNameLst>
                                          <p:attrName>style.visibility</p:attrName>
                                        </p:attrNameLst>
                                      </p:cBhvr>
                                      <p:to>
                                        <p:strVal val="visible"/>
                                      </p:to>
                                    </p:set>
                                    <p:anim to="" calcmode="lin" valueType="num">
                                      <p:cBhvr>
                                        <p:cTn id="32" dur="1" fill="hold"/>
                                        <p:tgtEl>
                                          <p:spTgt spid="25603">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5603">
                                            <p:txEl>
                                              <p:pRg st="9" end="9"/>
                                            </p:txEl>
                                          </p:spTgt>
                                        </p:tgtEl>
                                        <p:attrNameLst>
                                          <p:attrName>style.visibility</p:attrName>
                                        </p:attrNameLst>
                                      </p:cBhvr>
                                      <p:to>
                                        <p:strVal val="visible"/>
                                      </p:to>
                                    </p:set>
                                    <p:anim to="" calcmode="lin" valueType="num">
                                      <p:cBhvr>
                                        <p:cTn id="37" dur="1" fill="hold"/>
                                        <p:tgtEl>
                                          <p:spTgt spid="2560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p:txBody>
          <a:bodyPr/>
          <a:lstStyle/>
          <a:p>
            <a:r>
              <a:rPr lang="en-US" b="1" dirty="0">
                <a:solidFill>
                  <a:schemeClr val="bg1"/>
                </a:solidFill>
                <a:latin typeface="Times New Roman" pitchFamily="18" charset="0"/>
                <a:cs typeface="Times New Roman" pitchFamily="18" charset="0"/>
              </a:rPr>
              <a:t>Social Factors</a:t>
            </a:r>
          </a:p>
        </p:txBody>
      </p:sp>
      <p:sp>
        <p:nvSpPr>
          <p:cNvPr id="6147" name="Rectangle 3"/>
          <p:cNvSpPr>
            <a:spLocks noGrp="1" noChangeArrowheads="1"/>
          </p:cNvSpPr>
          <p:nvPr>
            <p:ph idx="1"/>
          </p:nvPr>
        </p:nvSpPr>
        <p:spPr>
          <a:xfrm>
            <a:off x="457200" y="1600200"/>
            <a:ext cx="8229600" cy="4953000"/>
          </a:xfrm>
        </p:spPr>
        <p:txBody>
          <a:bodyPr>
            <a:normAutofit fontScale="92500"/>
          </a:bodyPr>
          <a:lstStyle/>
          <a:p>
            <a:pPr>
              <a:lnSpc>
                <a:spcPct val="90000"/>
              </a:lnSpc>
            </a:pPr>
            <a:r>
              <a:rPr lang="en-US" sz="2100" b="1" dirty="0">
                <a:solidFill>
                  <a:schemeClr val="bg1"/>
                </a:solidFill>
                <a:latin typeface="Times New Roman" pitchFamily="18" charset="0"/>
                <a:cs typeface="Times New Roman" pitchFamily="18" charset="0"/>
              </a:rPr>
              <a:t>Before 1789 in France (pre-revolution), people’s roles in life were set before they were born</a:t>
            </a:r>
          </a:p>
          <a:p>
            <a:pPr lvl="1">
              <a:lnSpc>
                <a:spcPct val="90000"/>
              </a:lnSpc>
            </a:pPr>
            <a:r>
              <a:rPr lang="en-US" sz="1900" b="1" dirty="0">
                <a:solidFill>
                  <a:schemeClr val="bg1"/>
                </a:solidFill>
                <a:latin typeface="Times New Roman" pitchFamily="18" charset="0"/>
                <a:cs typeface="Times New Roman" pitchFamily="18" charset="0"/>
              </a:rPr>
              <a:t>The son of a commoner was likely to remain a commoner for his entire </a:t>
            </a:r>
            <a:r>
              <a:rPr lang="en-US" sz="1900" b="1" dirty="0" smtClean="0">
                <a:solidFill>
                  <a:schemeClr val="bg1"/>
                </a:solidFill>
                <a:latin typeface="Times New Roman" pitchFamily="18" charset="0"/>
                <a:cs typeface="Times New Roman" pitchFamily="18" charset="0"/>
              </a:rPr>
              <a:t>life</a:t>
            </a:r>
          </a:p>
          <a:p>
            <a:pPr lvl="1">
              <a:lnSpc>
                <a:spcPct val="90000"/>
              </a:lnSpc>
            </a:pPr>
            <a:endParaRPr lang="en-US" sz="1900" b="1" dirty="0">
              <a:solidFill>
                <a:schemeClr val="bg1"/>
              </a:solidFill>
              <a:latin typeface="Times New Roman" pitchFamily="18" charset="0"/>
              <a:cs typeface="Times New Roman" pitchFamily="18" charset="0"/>
            </a:endParaRPr>
          </a:p>
          <a:p>
            <a:pPr>
              <a:lnSpc>
                <a:spcPct val="90000"/>
              </a:lnSpc>
            </a:pPr>
            <a:r>
              <a:rPr lang="en-US" sz="2100" b="1" dirty="0">
                <a:solidFill>
                  <a:schemeClr val="accent5">
                    <a:lumMod val="50000"/>
                  </a:schemeClr>
                </a:solidFill>
                <a:latin typeface="Times New Roman" pitchFamily="18" charset="0"/>
                <a:cs typeface="Times New Roman" pitchFamily="18" charset="0"/>
              </a:rPr>
              <a:t>The king and the nobility held most of the </a:t>
            </a:r>
            <a:r>
              <a:rPr lang="en-US" sz="2100" b="1" dirty="0" smtClean="0">
                <a:solidFill>
                  <a:schemeClr val="accent5">
                    <a:lumMod val="50000"/>
                  </a:schemeClr>
                </a:solidFill>
                <a:latin typeface="Times New Roman" pitchFamily="18" charset="0"/>
                <a:cs typeface="Times New Roman" pitchFamily="18" charset="0"/>
              </a:rPr>
              <a:t>power</a:t>
            </a:r>
          </a:p>
          <a:p>
            <a:pPr>
              <a:lnSpc>
                <a:spcPct val="90000"/>
              </a:lnSpc>
            </a:pPr>
            <a:endParaRPr lang="en-US" sz="2100" b="1" dirty="0">
              <a:solidFill>
                <a:schemeClr val="accent5">
                  <a:lumMod val="50000"/>
                </a:schemeClr>
              </a:solidFill>
              <a:latin typeface="Times New Roman" pitchFamily="18" charset="0"/>
              <a:cs typeface="Times New Roman" pitchFamily="18" charset="0"/>
            </a:endParaRPr>
          </a:p>
          <a:p>
            <a:pPr>
              <a:lnSpc>
                <a:spcPct val="90000"/>
              </a:lnSpc>
            </a:pPr>
            <a:r>
              <a:rPr lang="en-US" sz="2100" b="1" dirty="0">
                <a:solidFill>
                  <a:schemeClr val="bg1"/>
                </a:solidFill>
                <a:latin typeface="Times New Roman" pitchFamily="18" charset="0"/>
                <a:cs typeface="Times New Roman" pitchFamily="18" charset="0"/>
              </a:rPr>
              <a:t>The king made and enforced rules	</a:t>
            </a:r>
            <a:endParaRPr lang="en-US" sz="2100" b="1" dirty="0" smtClean="0">
              <a:solidFill>
                <a:schemeClr val="bg1"/>
              </a:solidFill>
              <a:latin typeface="Times New Roman" pitchFamily="18" charset="0"/>
              <a:cs typeface="Times New Roman" pitchFamily="18" charset="0"/>
            </a:endParaRPr>
          </a:p>
          <a:p>
            <a:pPr>
              <a:lnSpc>
                <a:spcPct val="90000"/>
              </a:lnSpc>
            </a:pPr>
            <a:endParaRPr lang="en-US" sz="2100" b="1" dirty="0">
              <a:solidFill>
                <a:schemeClr val="bg1"/>
              </a:solidFill>
              <a:latin typeface="Times New Roman" pitchFamily="18" charset="0"/>
              <a:cs typeface="Times New Roman" pitchFamily="18" charset="0"/>
            </a:endParaRPr>
          </a:p>
          <a:p>
            <a:pPr>
              <a:lnSpc>
                <a:spcPct val="90000"/>
              </a:lnSpc>
            </a:pPr>
            <a:r>
              <a:rPr lang="en-US" sz="2100" b="1" dirty="0">
                <a:solidFill>
                  <a:schemeClr val="accent5">
                    <a:lumMod val="50000"/>
                  </a:schemeClr>
                </a:solidFill>
                <a:latin typeface="Times New Roman" pitchFamily="18" charset="0"/>
                <a:cs typeface="Times New Roman" pitchFamily="18" charset="0"/>
              </a:rPr>
              <a:t>The nobility collected taxes and </a:t>
            </a:r>
            <a:r>
              <a:rPr lang="en-US" sz="2100" b="1" dirty="0" smtClean="0">
                <a:solidFill>
                  <a:schemeClr val="accent5">
                    <a:lumMod val="50000"/>
                  </a:schemeClr>
                </a:solidFill>
                <a:latin typeface="Times New Roman" pitchFamily="18" charset="0"/>
                <a:cs typeface="Times New Roman" pitchFamily="18" charset="0"/>
              </a:rPr>
              <a:t>rent </a:t>
            </a:r>
            <a:r>
              <a:rPr lang="en-US" sz="2100" b="1" dirty="0">
                <a:solidFill>
                  <a:schemeClr val="accent5">
                    <a:lumMod val="50000"/>
                  </a:schemeClr>
                </a:solidFill>
                <a:latin typeface="Times New Roman" pitchFamily="18" charset="0"/>
                <a:cs typeface="Times New Roman" pitchFamily="18" charset="0"/>
              </a:rPr>
              <a:t>from the commoners but didn’t have to pay much </a:t>
            </a:r>
            <a:r>
              <a:rPr lang="en-US" sz="2100" b="1" dirty="0" smtClean="0">
                <a:solidFill>
                  <a:schemeClr val="accent5">
                    <a:lumMod val="50000"/>
                  </a:schemeClr>
                </a:solidFill>
                <a:latin typeface="Times New Roman" pitchFamily="18" charset="0"/>
                <a:cs typeface="Times New Roman" pitchFamily="18" charset="0"/>
              </a:rPr>
              <a:t>tax</a:t>
            </a:r>
          </a:p>
          <a:p>
            <a:pPr>
              <a:lnSpc>
                <a:spcPct val="90000"/>
              </a:lnSpc>
            </a:pPr>
            <a:endParaRPr lang="en-US" sz="2100" b="1" dirty="0">
              <a:solidFill>
                <a:schemeClr val="accent5">
                  <a:lumMod val="50000"/>
                </a:schemeClr>
              </a:solidFill>
              <a:latin typeface="Times New Roman" pitchFamily="18" charset="0"/>
              <a:cs typeface="Times New Roman" pitchFamily="18" charset="0"/>
            </a:endParaRPr>
          </a:p>
          <a:p>
            <a:pPr>
              <a:lnSpc>
                <a:spcPct val="90000"/>
              </a:lnSpc>
            </a:pPr>
            <a:r>
              <a:rPr lang="en-US" sz="2100" b="1" dirty="0">
                <a:solidFill>
                  <a:schemeClr val="bg1"/>
                </a:solidFill>
                <a:latin typeface="Times New Roman" pitchFamily="18" charset="0"/>
                <a:cs typeface="Times New Roman" pitchFamily="18" charset="0"/>
              </a:rPr>
              <a:t>Peasants were also required to help repair roads and bridges for using the noble’s </a:t>
            </a:r>
            <a:r>
              <a:rPr lang="en-US" sz="2100" b="1" dirty="0" smtClean="0">
                <a:solidFill>
                  <a:schemeClr val="bg1"/>
                </a:solidFill>
                <a:latin typeface="Times New Roman" pitchFamily="18" charset="0"/>
                <a:cs typeface="Times New Roman" pitchFamily="18" charset="0"/>
              </a:rPr>
              <a:t>land</a:t>
            </a:r>
          </a:p>
          <a:p>
            <a:pPr>
              <a:lnSpc>
                <a:spcPct val="90000"/>
              </a:lnSpc>
            </a:pPr>
            <a:endParaRPr lang="en-US" sz="2100" b="1" dirty="0">
              <a:solidFill>
                <a:schemeClr val="bg1"/>
              </a:solidFill>
              <a:latin typeface="Times New Roman" pitchFamily="18" charset="0"/>
              <a:cs typeface="Times New Roman" pitchFamily="18" charset="0"/>
            </a:endParaRPr>
          </a:p>
          <a:p>
            <a:pPr>
              <a:lnSpc>
                <a:spcPct val="90000"/>
              </a:lnSpc>
            </a:pPr>
            <a:r>
              <a:rPr lang="en-US" sz="2100" b="1" dirty="0">
                <a:solidFill>
                  <a:schemeClr val="accent5">
                    <a:lumMod val="50000"/>
                  </a:schemeClr>
                </a:solidFill>
                <a:latin typeface="Times New Roman" pitchFamily="18" charset="0"/>
                <a:cs typeface="Times New Roman" pitchFamily="18" charset="0"/>
              </a:rPr>
              <a:t>98% of the population was made up of commoners (peasants, laborers)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 to="" calcmode="lin" valueType="num">
                                      <p:cBhvr>
                                        <p:cTn id="10" dur="1" fill="hold"/>
                                        <p:tgtEl>
                                          <p:spTgt spid="614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to="" calcmode="lin" valueType="num">
                                      <p:cBhvr>
                                        <p:cTn id="13" dur="1" fill="hold"/>
                                        <p:tgtEl>
                                          <p:spTgt spid="6147">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 to="" calcmode="lin" valueType="num">
                                      <p:cBhvr>
                                        <p:cTn id="16" dur="1" fill="hold"/>
                                        <p:tgtEl>
                                          <p:spTgt spid="6147">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to="" calcmode="lin" valueType="num">
                                      <p:cBhvr>
                                        <p:cTn id="21" dur="1" fill="hold"/>
                                        <p:tgtEl>
                                          <p:spTgt spid="6147">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 to="" calcmode="lin" valueType="num">
                                      <p:cBhvr>
                                        <p:cTn id="26" dur="1" fill="hold"/>
                                        <p:tgtEl>
                                          <p:spTgt spid="6147">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anim to="" calcmode="lin" valueType="num">
                                      <p:cBhvr>
                                        <p:cTn id="31" dur="1" fill="hold"/>
                                        <p:tgtEl>
                                          <p:spTgt spid="6147">
                                            <p:txEl>
                                              <p:pRg st="7" end="7"/>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6147">
                                            <p:txEl>
                                              <p:pRg st="9" end="9"/>
                                            </p:txEl>
                                          </p:spTgt>
                                        </p:tgtEl>
                                        <p:attrNameLst>
                                          <p:attrName>style.visibility</p:attrName>
                                        </p:attrNameLst>
                                      </p:cBhvr>
                                      <p:to>
                                        <p:strVal val="visible"/>
                                      </p:to>
                                    </p:set>
                                    <p:anim to="" calcmode="lin" valueType="num">
                                      <p:cBhvr>
                                        <p:cTn id="36" dur="1" fill="hold"/>
                                        <p:tgtEl>
                                          <p:spTgt spid="6147">
                                            <p:txEl>
                                              <p:pRg st="9" end="9"/>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6147">
                                            <p:txEl>
                                              <p:pRg st="11" end="11"/>
                                            </p:txEl>
                                          </p:spTgt>
                                        </p:tgtEl>
                                        <p:attrNameLst>
                                          <p:attrName>style.visibility</p:attrName>
                                        </p:attrNameLst>
                                      </p:cBhvr>
                                      <p:to>
                                        <p:strVal val="visible"/>
                                      </p:to>
                                    </p:set>
                                    <p:anim to="" calcmode="lin" valueType="num">
                                      <p:cBhvr>
                                        <p:cTn id="41" dur="1" fill="hold"/>
                                        <p:tgtEl>
                                          <p:spTgt spid="6147">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7170" name="Rectangle 2"/>
          <p:cNvSpPr>
            <a:spLocks noGrp="1" noChangeArrowheads="1"/>
          </p:cNvSpPr>
          <p:nvPr>
            <p:ph type="title"/>
          </p:nvPr>
        </p:nvSpPr>
        <p:spPr/>
        <p:txBody>
          <a:bodyPr/>
          <a:lstStyle/>
          <a:p>
            <a:r>
              <a:rPr lang="en-US" b="1" dirty="0">
                <a:solidFill>
                  <a:schemeClr val="bg1"/>
                </a:solidFill>
                <a:latin typeface="Times New Roman" pitchFamily="18" charset="0"/>
                <a:cs typeface="Times New Roman" pitchFamily="18" charset="0"/>
              </a:rPr>
              <a:t>Changes in Ideas about Society</a:t>
            </a:r>
          </a:p>
        </p:txBody>
      </p:sp>
      <p:sp>
        <p:nvSpPr>
          <p:cNvPr id="7171" name="Rectangle 3"/>
          <p:cNvSpPr>
            <a:spLocks noGrp="1" noChangeArrowheads="1"/>
          </p:cNvSpPr>
          <p:nvPr>
            <p:ph idx="1"/>
          </p:nvPr>
        </p:nvSpPr>
        <p:spPr/>
        <p:txBody>
          <a:bodyPr/>
          <a:lstStyle/>
          <a:p>
            <a:pPr>
              <a:lnSpc>
                <a:spcPct val="80000"/>
              </a:lnSpc>
            </a:pPr>
            <a:r>
              <a:rPr lang="en-US" sz="1900" b="1" dirty="0">
                <a:solidFill>
                  <a:schemeClr val="accent5">
                    <a:lumMod val="50000"/>
                  </a:schemeClr>
                </a:solidFill>
                <a:latin typeface="Times New Roman" pitchFamily="18" charset="0"/>
                <a:cs typeface="Times New Roman" pitchFamily="18" charset="0"/>
              </a:rPr>
              <a:t>People resented having no say in their government</a:t>
            </a:r>
          </a:p>
          <a:p>
            <a:pPr lvl="1">
              <a:lnSpc>
                <a:spcPct val="80000"/>
              </a:lnSpc>
            </a:pPr>
            <a:r>
              <a:rPr lang="en-US" sz="1700" b="1" dirty="0">
                <a:solidFill>
                  <a:schemeClr val="accent5">
                    <a:lumMod val="50000"/>
                  </a:schemeClr>
                </a:solidFill>
                <a:latin typeface="Times New Roman" pitchFamily="18" charset="0"/>
                <a:cs typeface="Times New Roman" pitchFamily="18" charset="0"/>
              </a:rPr>
              <a:t>They knew that the United States had formed an independent country without a monarchy (king)</a:t>
            </a:r>
          </a:p>
          <a:p>
            <a:pPr lvl="1">
              <a:lnSpc>
                <a:spcPct val="80000"/>
              </a:lnSpc>
            </a:pPr>
            <a:r>
              <a:rPr lang="en-US" sz="1700" b="1" dirty="0">
                <a:solidFill>
                  <a:schemeClr val="accent5">
                    <a:lumMod val="50000"/>
                  </a:schemeClr>
                </a:solidFill>
                <a:latin typeface="Times New Roman" pitchFamily="18" charset="0"/>
                <a:cs typeface="Times New Roman" pitchFamily="18" charset="0"/>
              </a:rPr>
              <a:t>They knew that England’s king did not have absolute power as there was a </a:t>
            </a:r>
            <a:r>
              <a:rPr lang="en-US" sz="1700" b="1" dirty="0" smtClean="0">
                <a:solidFill>
                  <a:schemeClr val="accent5">
                    <a:lumMod val="50000"/>
                  </a:schemeClr>
                </a:solidFill>
                <a:latin typeface="Times New Roman" pitchFamily="18" charset="0"/>
                <a:cs typeface="Times New Roman" pitchFamily="18" charset="0"/>
              </a:rPr>
              <a:t>parliament</a:t>
            </a:r>
          </a:p>
          <a:p>
            <a:pPr lvl="1">
              <a:lnSpc>
                <a:spcPct val="80000"/>
              </a:lnSpc>
            </a:pPr>
            <a:endParaRPr lang="en-US" sz="1700" b="1" dirty="0">
              <a:solidFill>
                <a:schemeClr val="accent5">
                  <a:lumMod val="50000"/>
                </a:schemeClr>
              </a:solidFill>
              <a:latin typeface="Times New Roman" pitchFamily="18" charset="0"/>
              <a:cs typeface="Times New Roman" pitchFamily="18" charset="0"/>
            </a:endParaRPr>
          </a:p>
          <a:p>
            <a:pPr>
              <a:lnSpc>
                <a:spcPct val="80000"/>
              </a:lnSpc>
            </a:pPr>
            <a:r>
              <a:rPr lang="en-US" sz="1900" b="1" dirty="0">
                <a:solidFill>
                  <a:schemeClr val="bg1"/>
                </a:solidFill>
                <a:latin typeface="Times New Roman" pitchFamily="18" charset="0"/>
                <a:cs typeface="Times New Roman" pitchFamily="18" charset="0"/>
              </a:rPr>
              <a:t>People began to speak out against the government even though it was illegal</a:t>
            </a:r>
          </a:p>
          <a:p>
            <a:pPr lvl="1">
              <a:lnSpc>
                <a:spcPct val="80000"/>
              </a:lnSpc>
            </a:pPr>
            <a:r>
              <a:rPr lang="en-US" sz="1700" b="1" dirty="0">
                <a:solidFill>
                  <a:schemeClr val="bg1"/>
                </a:solidFill>
                <a:latin typeface="Times New Roman" pitchFamily="18" charset="0"/>
                <a:cs typeface="Times New Roman" pitchFamily="18" charset="0"/>
              </a:rPr>
              <a:t>Books and newspapers began publishing these new </a:t>
            </a:r>
            <a:r>
              <a:rPr lang="en-US" sz="1700" b="1" dirty="0" smtClean="0">
                <a:solidFill>
                  <a:schemeClr val="bg1"/>
                </a:solidFill>
                <a:latin typeface="Times New Roman" pitchFamily="18" charset="0"/>
                <a:cs typeface="Times New Roman" pitchFamily="18" charset="0"/>
              </a:rPr>
              <a:t>ideas</a:t>
            </a:r>
          </a:p>
          <a:p>
            <a:pPr lvl="1">
              <a:lnSpc>
                <a:spcPct val="80000"/>
              </a:lnSpc>
            </a:pPr>
            <a:endParaRPr lang="en-US" sz="1700" b="1" dirty="0">
              <a:solidFill>
                <a:schemeClr val="bg1"/>
              </a:solidFill>
              <a:latin typeface="Times New Roman" pitchFamily="18" charset="0"/>
              <a:cs typeface="Times New Roman" pitchFamily="18" charset="0"/>
            </a:endParaRPr>
          </a:p>
          <a:p>
            <a:pPr>
              <a:lnSpc>
                <a:spcPct val="80000"/>
              </a:lnSpc>
            </a:pPr>
            <a:r>
              <a:rPr lang="en-US" sz="1900" b="1" dirty="0">
                <a:solidFill>
                  <a:schemeClr val="accent5">
                    <a:lumMod val="50000"/>
                  </a:schemeClr>
                </a:solidFill>
                <a:latin typeface="Times New Roman" pitchFamily="18" charset="0"/>
                <a:cs typeface="Times New Roman" pitchFamily="18" charset="0"/>
              </a:rPr>
              <a:t>There was a growing bourgeoisie (middle class) that lived in towns and cities	</a:t>
            </a:r>
          </a:p>
          <a:p>
            <a:pPr lvl="1">
              <a:lnSpc>
                <a:spcPct val="80000"/>
              </a:lnSpc>
            </a:pPr>
            <a:r>
              <a:rPr lang="en-US" sz="1700" b="1" dirty="0">
                <a:solidFill>
                  <a:schemeClr val="accent5">
                    <a:lumMod val="50000"/>
                  </a:schemeClr>
                </a:solidFill>
                <a:latin typeface="Times New Roman" pitchFamily="18" charset="0"/>
                <a:cs typeface="Times New Roman" pitchFamily="18" charset="0"/>
              </a:rPr>
              <a:t>The bourgeoisie included factory owners, doctors, lawyers, writers</a:t>
            </a:r>
          </a:p>
          <a:p>
            <a:pPr lvl="1">
              <a:lnSpc>
                <a:spcPct val="80000"/>
              </a:lnSpc>
            </a:pPr>
            <a:r>
              <a:rPr lang="en-US" sz="1700" b="1" dirty="0">
                <a:solidFill>
                  <a:schemeClr val="accent5">
                    <a:lumMod val="50000"/>
                  </a:schemeClr>
                </a:solidFill>
                <a:latin typeface="Times New Roman" pitchFamily="18" charset="0"/>
                <a:cs typeface="Times New Roman" pitchFamily="18" charset="0"/>
              </a:rPr>
              <a:t>Members of the middle class were gaining wealth and education but still considered to be part of the 3</a:t>
            </a:r>
            <a:r>
              <a:rPr lang="en-US" sz="1700" b="1" baseline="30000" dirty="0">
                <a:solidFill>
                  <a:schemeClr val="accent5">
                    <a:lumMod val="50000"/>
                  </a:schemeClr>
                </a:solidFill>
                <a:latin typeface="Times New Roman" pitchFamily="18" charset="0"/>
                <a:cs typeface="Times New Roman" pitchFamily="18" charset="0"/>
              </a:rPr>
              <a:t>rd</a:t>
            </a:r>
            <a:r>
              <a:rPr lang="en-US" sz="1700" b="1" dirty="0">
                <a:solidFill>
                  <a:schemeClr val="accent5">
                    <a:lumMod val="50000"/>
                  </a:schemeClr>
                </a:solidFill>
                <a:latin typeface="Times New Roman" pitchFamily="18" charset="0"/>
                <a:cs typeface="Times New Roman" pitchFamily="18" charset="0"/>
              </a:rPr>
              <a:t> estate</a:t>
            </a:r>
          </a:p>
          <a:p>
            <a:pPr lvl="1">
              <a:lnSpc>
                <a:spcPct val="80000"/>
              </a:lnSpc>
            </a:pPr>
            <a:r>
              <a:rPr lang="en-US" sz="1700" b="1" dirty="0">
                <a:solidFill>
                  <a:schemeClr val="accent5">
                    <a:lumMod val="50000"/>
                  </a:schemeClr>
                </a:solidFill>
                <a:latin typeface="Times New Roman" pitchFamily="18" charset="0"/>
                <a:cs typeface="Times New Roman" pitchFamily="18" charset="0"/>
              </a:rPr>
              <a:t>They were resentful towards the upper class</a:t>
            </a:r>
          </a:p>
          <a:p>
            <a:pPr>
              <a:lnSpc>
                <a:spcPct val="80000"/>
              </a:lnSpc>
            </a:pPr>
            <a:endParaRPr lang="en-US" sz="19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0"/>
                                        </p:tgtEl>
                                        <p:attrNameLst>
                                          <p:attrName>style.visibility</p:attrName>
                                        </p:attrNameLst>
                                      </p:cBhvr>
                                      <p:to>
                                        <p:strVal val="visible"/>
                                      </p:to>
                                    </p:set>
                                    <p:anim to="" calcmode="lin" valueType="num">
                                      <p:cBhvr>
                                        <p:cTn id="10" dur="1" fill="hold"/>
                                        <p:tgtEl>
                                          <p:spTgt spid="71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to="" calcmode="lin" valueType="num">
                                      <p:cBhvr>
                                        <p:cTn id="13" dur="1" fill="hold"/>
                                        <p:tgtEl>
                                          <p:spTgt spid="717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to="" calcmode="lin" valueType="num">
                                      <p:cBhvr>
                                        <p:cTn id="16" dur="1" fill="hold"/>
                                        <p:tgtEl>
                                          <p:spTgt spid="7171">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to="" calcmode="lin" valueType="num">
                                      <p:cBhvr>
                                        <p:cTn id="19" dur="1" fill="hold"/>
                                        <p:tgtEl>
                                          <p:spTgt spid="7171">
                                            <p:txEl>
                                              <p:pRg st="2" end="2"/>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 to="" calcmode="lin" valueType="num">
                                      <p:cBhvr>
                                        <p:cTn id="24" dur="1" fill="hold"/>
                                        <p:tgtEl>
                                          <p:spTgt spid="7171">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 to="" calcmode="lin" valueType="num">
                                      <p:cBhvr>
                                        <p:cTn id="27" dur="1" fill="hold"/>
                                        <p:tgtEl>
                                          <p:spTgt spid="7171">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 to="" calcmode="lin" valueType="num">
                                      <p:cBhvr>
                                        <p:cTn id="32" dur="1" fill="hold"/>
                                        <p:tgtEl>
                                          <p:spTgt spid="7171">
                                            <p:txEl>
                                              <p:pRg st="7" end="7"/>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 to="" calcmode="lin" valueType="num">
                                      <p:cBhvr>
                                        <p:cTn id="35" dur="1" fill="hold"/>
                                        <p:tgtEl>
                                          <p:spTgt spid="7171">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7171">
                                            <p:txEl>
                                              <p:pRg st="9" end="9"/>
                                            </p:txEl>
                                          </p:spTgt>
                                        </p:tgtEl>
                                        <p:attrNameLst>
                                          <p:attrName>style.visibility</p:attrName>
                                        </p:attrNameLst>
                                      </p:cBhvr>
                                      <p:to>
                                        <p:strVal val="visible"/>
                                      </p:to>
                                    </p:set>
                                    <p:anim to="" calcmode="lin" valueType="num">
                                      <p:cBhvr>
                                        <p:cTn id="38" dur="1" fill="hold"/>
                                        <p:tgtEl>
                                          <p:spTgt spid="7171">
                                            <p:txEl>
                                              <p:pRg st="9" end="9"/>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7171">
                                            <p:txEl>
                                              <p:pRg st="10" end="10"/>
                                            </p:txEl>
                                          </p:spTgt>
                                        </p:tgtEl>
                                        <p:attrNameLst>
                                          <p:attrName>style.visibility</p:attrName>
                                        </p:attrNameLst>
                                      </p:cBhvr>
                                      <p:to>
                                        <p:strVal val="visible"/>
                                      </p:to>
                                    </p:set>
                                    <p:anim to="" calcmode="lin" valueType="num">
                                      <p:cBhvr>
                                        <p:cTn id="41" dur="1" fill="hold"/>
                                        <p:tgtEl>
                                          <p:spTgt spid="717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toringpicturelibrary.com/docs/hi-mpl340000067c.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 name="TextBox 4"/>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Three</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Uncovering 19</a:t>
            </a:r>
            <a:r>
              <a:rPr lang="en-US" sz="3000" b="1" baseline="30000" dirty="0" smtClean="0">
                <a:solidFill>
                  <a:schemeClr val="accent5">
                    <a:lumMod val="50000"/>
                  </a:schemeClr>
                </a:solidFill>
                <a:latin typeface="Times New Roman" pitchFamily="18" charset="0"/>
                <a:cs typeface="Times New Roman" pitchFamily="18" charset="0"/>
              </a:rPr>
              <a:t>th</a:t>
            </a:r>
            <a:r>
              <a:rPr lang="en-US" sz="3000" b="1" dirty="0" smtClean="0">
                <a:solidFill>
                  <a:schemeClr val="accent5">
                    <a:lumMod val="50000"/>
                  </a:schemeClr>
                </a:solidFill>
                <a:latin typeface="Times New Roman" pitchFamily="18" charset="0"/>
                <a:cs typeface="Times New Roman" pitchFamily="18" charset="0"/>
              </a:rPr>
              <a:t> Century Liberalism</a:t>
            </a:r>
            <a:endParaRPr lang="en-US" sz="3000" dirty="0">
              <a:solidFill>
                <a:schemeClr val="accent5">
                  <a:lumMod val="50000"/>
                </a:schemeClr>
              </a:solidFill>
            </a:endParaRPr>
          </a:p>
        </p:txBody>
      </p:sp>
      <p:pic>
        <p:nvPicPr>
          <p:cNvPr id="1028" name="Picture 4" descr="http://www.saburchill.com/history/chapters/IR/images/190306111.jpg"/>
          <p:cNvPicPr>
            <a:picLocks noChangeAspect="1" noChangeArrowheads="1"/>
          </p:cNvPicPr>
          <p:nvPr/>
        </p:nvPicPr>
        <p:blipFill>
          <a:blip r:embed="rId3" cstate="print"/>
          <a:srcRect/>
          <a:stretch>
            <a:fillRect/>
          </a:stretch>
        </p:blipFill>
        <p:spPr bwMode="auto">
          <a:xfrm>
            <a:off x="381000" y="4724400"/>
            <a:ext cx="2971800" cy="1874788"/>
          </a:xfrm>
          <a:prstGeom prst="rect">
            <a:avLst/>
          </a:prstGeom>
          <a:noFill/>
        </p:spPr>
      </p:pic>
      <p:sp>
        <p:nvSpPr>
          <p:cNvPr id="7" name="Rectangle 6"/>
          <p:cNvSpPr/>
          <p:nvPr/>
        </p:nvSpPr>
        <p:spPr>
          <a:xfrm>
            <a:off x="0" y="1371600"/>
            <a:ext cx="9144000" cy="3354765"/>
          </a:xfrm>
          <a:prstGeom prst="rect">
            <a:avLst/>
          </a:prstGeom>
        </p:spPr>
        <p:txBody>
          <a:bodyPr wrap="square">
            <a:spAutoFit/>
          </a:bodyPr>
          <a:lstStyle/>
          <a:p>
            <a:pPr algn="ctr"/>
            <a:r>
              <a:rPr lang="en-US" b="1" dirty="0" smtClean="0">
                <a:solidFill>
                  <a:schemeClr val="bg1"/>
                </a:solidFill>
                <a:latin typeface="Times New Roman" pitchFamily="18" charset="0"/>
                <a:cs typeface="Times New Roman" pitchFamily="18" charset="0"/>
              </a:rPr>
              <a:t>Review Pages 102 – 104: Respond to the following questions:</a:t>
            </a:r>
          </a:p>
          <a:p>
            <a:pPr algn="ctr"/>
            <a:endParaRPr lang="en-US" b="1" dirty="0" smtClean="0">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Write out the issue question for Chapter Three</a:t>
            </a:r>
          </a:p>
          <a:p>
            <a:pPr algn="ctr"/>
            <a:endParaRPr lang="en-US" b="1" dirty="0" smtClean="0">
              <a:latin typeface="Times New Roman" pitchFamily="18" charset="0"/>
              <a:cs typeface="Times New Roman" pitchFamily="18" charset="0"/>
            </a:endParaRPr>
          </a:p>
          <a:p>
            <a:pPr algn="ctr"/>
            <a:r>
              <a:rPr lang="en-US" sz="2000" b="1" i="1" dirty="0" smtClean="0">
                <a:solidFill>
                  <a:srgbClr val="002060"/>
                </a:solidFill>
                <a:latin typeface="Times New Roman" pitchFamily="18" charset="0"/>
                <a:cs typeface="Times New Roman" pitchFamily="18" charset="0"/>
              </a:rPr>
              <a:t>What social aspects of the Industrial Revolution did Dickens find significant?</a:t>
            </a:r>
          </a:p>
          <a:p>
            <a:pPr algn="ctr"/>
            <a:endParaRPr lang="en-US" sz="2000" b="1" i="1" dirty="0" smtClean="0">
              <a:solidFill>
                <a:srgbClr val="002060"/>
              </a:solidFill>
              <a:latin typeface="Times New Roman" pitchFamily="18" charset="0"/>
              <a:cs typeface="Times New Roman" pitchFamily="18" charset="0"/>
            </a:endParaRPr>
          </a:p>
          <a:p>
            <a:pPr algn="ctr"/>
            <a:r>
              <a:rPr lang="en-US" sz="2000" b="1" i="1" dirty="0" smtClean="0">
                <a:solidFill>
                  <a:srgbClr val="002060"/>
                </a:solidFill>
                <a:latin typeface="Times New Roman" pitchFamily="18" charset="0"/>
                <a:cs typeface="Times New Roman" pitchFamily="18" charset="0"/>
              </a:rPr>
              <a:t>What changes and social reforms would these activists have supported and promoted?</a:t>
            </a:r>
          </a:p>
          <a:p>
            <a:pPr algn="ctr"/>
            <a:endParaRPr lang="en-US" sz="2000" b="1" i="1" dirty="0" smtClean="0">
              <a:solidFill>
                <a:srgbClr val="002060"/>
              </a:solidFill>
              <a:latin typeface="Times New Roman" pitchFamily="18" charset="0"/>
              <a:cs typeface="Times New Roman" pitchFamily="18" charset="0"/>
            </a:endParaRPr>
          </a:p>
          <a:p>
            <a:pPr algn="ctr"/>
            <a:r>
              <a:rPr lang="en-US" sz="2000" b="1" i="1" dirty="0" smtClean="0">
                <a:solidFill>
                  <a:srgbClr val="002060"/>
                </a:solidFill>
                <a:latin typeface="Times New Roman" pitchFamily="18" charset="0"/>
                <a:cs typeface="Times New Roman" pitchFamily="18" charset="0"/>
              </a:rPr>
              <a:t>Where would you have stood in relation to the issue of social change, had you lived during these times?</a:t>
            </a:r>
          </a:p>
        </p:txBody>
      </p:sp>
      <p:sp>
        <p:nvSpPr>
          <p:cNvPr id="8" name="TextBox 7"/>
          <p:cNvSpPr txBox="1"/>
          <p:nvPr/>
        </p:nvSpPr>
        <p:spPr>
          <a:xfrm>
            <a:off x="3429000" y="5421868"/>
            <a:ext cx="5638800" cy="369332"/>
          </a:xfrm>
          <a:prstGeom prst="rect">
            <a:avLst/>
          </a:prstGeom>
          <a:noFill/>
        </p:spPr>
        <p:txBody>
          <a:bodyPr wrap="square" rtlCol="0">
            <a:spAutoFit/>
          </a:bodyPr>
          <a:lstStyle/>
          <a:p>
            <a:pPr algn="ctr"/>
            <a:r>
              <a:rPr lang="en-US" b="1" i="1" dirty="0" smtClean="0">
                <a:solidFill>
                  <a:schemeClr val="bg1"/>
                </a:solidFill>
                <a:latin typeface="Times New Roman" pitchFamily="18" charset="0"/>
                <a:cs typeface="Times New Roman" pitchFamily="18" charset="0"/>
              </a:rPr>
              <a:t>How does Ricardo’s message differ from that of Dickens?</a:t>
            </a:r>
            <a:endParaRPr lang="en-US" b="1"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 to="" calcmode="lin" valueType="num">
                                      <p:cBhvr>
                                        <p:cTn id="10" dur="1" fill="hold"/>
                                        <p:tgtEl>
                                          <p:spTgt spid="102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to="" calcmode="lin" valueType="num">
                                      <p:cBhvr>
                                        <p:cTn id="13" dur="1" fill="hold"/>
                                        <p:tgtEl>
                                          <p:spTgt spid="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to="" calcmode="lin" valueType="num">
                                      <p:cBhvr>
                                        <p:cTn id="18" dur="1" fill="hold"/>
                                        <p:tgtEl>
                                          <p:spTgt spid="7">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to="" calcmode="lin" valueType="num">
                                      <p:cBhvr>
                                        <p:cTn id="23" dur="1" fill="hold"/>
                                        <p:tgtEl>
                                          <p:spTgt spid="7">
                                            <p:txEl>
                                              <p:pRg st="6" end="6"/>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 to="" calcmode="lin" valueType="num">
                                      <p:cBhvr>
                                        <p:cTn id="28" dur="1" fill="hold"/>
                                        <p:tgtEl>
                                          <p:spTgt spid="7">
                                            <p:txEl>
                                              <p:pRg st="8" end="8"/>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to="" calcmode="lin" valueType="num">
                                      <p:cBhvr>
                                        <p:cTn id="33" dur="1" fill="hold"/>
                                        <p:tgtEl>
                                          <p:spTgt spid="8"/>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 to="" calcmode="lin" valueType="num">
                                      <p:cBhvr>
                                        <p:cTn id="38" dur="1" fill="hold"/>
                                        <p:tgtEl>
                                          <p:spTgt spid="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8194" name="Rectangle 2"/>
          <p:cNvSpPr>
            <a:spLocks noGrp="1" noChangeArrowheads="1"/>
          </p:cNvSpPr>
          <p:nvPr>
            <p:ph type="title"/>
          </p:nvPr>
        </p:nvSpPr>
        <p:spPr/>
        <p:txBody>
          <a:bodyPr/>
          <a:lstStyle/>
          <a:p>
            <a:r>
              <a:rPr lang="en-US" b="1" dirty="0">
                <a:solidFill>
                  <a:schemeClr val="bg1"/>
                </a:solidFill>
                <a:latin typeface="Times New Roman" pitchFamily="18" charset="0"/>
                <a:cs typeface="Times New Roman" pitchFamily="18" charset="0"/>
              </a:rPr>
              <a:t>Economic Factors</a:t>
            </a:r>
          </a:p>
        </p:txBody>
      </p:sp>
      <p:sp>
        <p:nvSpPr>
          <p:cNvPr id="8195" name="Rectangle 3"/>
          <p:cNvSpPr>
            <a:spLocks noGrp="1" noChangeArrowheads="1"/>
          </p:cNvSpPr>
          <p:nvPr>
            <p:ph idx="1"/>
          </p:nvPr>
        </p:nvSpPr>
        <p:spPr/>
        <p:txBody>
          <a:bodyPr/>
          <a:lstStyle/>
          <a:p>
            <a:pPr>
              <a:lnSpc>
                <a:spcPct val="90000"/>
              </a:lnSpc>
            </a:pPr>
            <a:r>
              <a:rPr lang="en-US" sz="2000" b="1" dirty="0">
                <a:solidFill>
                  <a:schemeClr val="accent5">
                    <a:lumMod val="50000"/>
                  </a:schemeClr>
                </a:solidFill>
                <a:latin typeface="Times New Roman" pitchFamily="18" charset="0"/>
                <a:cs typeface="Times New Roman" pitchFamily="18" charset="0"/>
              </a:rPr>
              <a:t>During the 1700s, France was almost constantly at war</a:t>
            </a:r>
          </a:p>
          <a:p>
            <a:pPr lvl="1">
              <a:lnSpc>
                <a:spcPct val="90000"/>
              </a:lnSpc>
            </a:pPr>
            <a:r>
              <a:rPr lang="en-US" sz="1900" b="1" dirty="0">
                <a:solidFill>
                  <a:schemeClr val="accent5">
                    <a:lumMod val="50000"/>
                  </a:schemeClr>
                </a:solidFill>
                <a:latin typeface="Times New Roman" pitchFamily="18" charset="0"/>
                <a:cs typeface="Times New Roman" pitchFamily="18" charset="0"/>
              </a:rPr>
              <a:t> The wars were very expensive but not very successful	</a:t>
            </a:r>
            <a:endParaRPr lang="en-US" sz="1900" b="1" dirty="0" smtClean="0">
              <a:solidFill>
                <a:schemeClr val="accent5">
                  <a:lumMod val="50000"/>
                </a:schemeClr>
              </a:solidFill>
              <a:latin typeface="Times New Roman" pitchFamily="18" charset="0"/>
              <a:cs typeface="Times New Roman" pitchFamily="18" charset="0"/>
            </a:endParaRPr>
          </a:p>
          <a:p>
            <a:pPr lvl="1">
              <a:lnSpc>
                <a:spcPct val="90000"/>
              </a:lnSpc>
            </a:pPr>
            <a:endParaRPr lang="en-US" sz="1900" b="1" dirty="0">
              <a:solidFill>
                <a:schemeClr val="accent5">
                  <a:lumMod val="50000"/>
                </a:schemeClr>
              </a:solidFill>
              <a:latin typeface="Times New Roman" pitchFamily="18" charset="0"/>
              <a:cs typeface="Times New Roman" pitchFamily="18" charset="0"/>
            </a:endParaRPr>
          </a:p>
          <a:p>
            <a:pPr>
              <a:lnSpc>
                <a:spcPct val="90000"/>
              </a:lnSpc>
            </a:pPr>
            <a:r>
              <a:rPr lang="en-US" sz="2000" b="1" dirty="0">
                <a:solidFill>
                  <a:schemeClr val="bg1"/>
                </a:solidFill>
                <a:latin typeface="Times New Roman" pitchFamily="18" charset="0"/>
                <a:cs typeface="Times New Roman" pitchFamily="18" charset="0"/>
              </a:rPr>
              <a:t>Building the king’s palace (Versailles) was also an economic </a:t>
            </a:r>
            <a:r>
              <a:rPr lang="en-US" sz="2000" b="1" dirty="0" smtClean="0">
                <a:solidFill>
                  <a:schemeClr val="bg1"/>
                </a:solidFill>
                <a:latin typeface="Times New Roman" pitchFamily="18" charset="0"/>
                <a:cs typeface="Times New Roman" pitchFamily="18" charset="0"/>
              </a:rPr>
              <a:t>burden</a:t>
            </a:r>
          </a:p>
          <a:p>
            <a:pPr>
              <a:lnSpc>
                <a:spcPct val="90000"/>
              </a:lnSpc>
            </a:pPr>
            <a:endParaRPr lang="en-US" sz="2000" b="1" dirty="0">
              <a:solidFill>
                <a:schemeClr val="bg1"/>
              </a:solidFill>
              <a:latin typeface="Times New Roman" pitchFamily="18" charset="0"/>
              <a:cs typeface="Times New Roman" pitchFamily="18" charset="0"/>
            </a:endParaRPr>
          </a:p>
          <a:p>
            <a:pPr>
              <a:lnSpc>
                <a:spcPct val="90000"/>
              </a:lnSpc>
            </a:pPr>
            <a:r>
              <a:rPr lang="en-US" sz="2000" b="1" dirty="0">
                <a:solidFill>
                  <a:schemeClr val="accent5">
                    <a:lumMod val="50000"/>
                  </a:schemeClr>
                </a:solidFill>
                <a:latin typeface="Times New Roman" pitchFamily="18" charset="0"/>
                <a:cs typeface="Times New Roman" pitchFamily="18" charset="0"/>
              </a:rPr>
              <a:t>By the 1780s, the king was nearly bankrupt and wanted French citizens to pay more taxes, including the </a:t>
            </a:r>
            <a:r>
              <a:rPr lang="en-US" sz="2000" b="1" dirty="0" smtClean="0">
                <a:solidFill>
                  <a:schemeClr val="accent5">
                    <a:lumMod val="50000"/>
                  </a:schemeClr>
                </a:solidFill>
                <a:latin typeface="Times New Roman" pitchFamily="18" charset="0"/>
                <a:cs typeface="Times New Roman" pitchFamily="18" charset="0"/>
              </a:rPr>
              <a:t>nobility</a:t>
            </a:r>
          </a:p>
          <a:p>
            <a:pPr>
              <a:lnSpc>
                <a:spcPct val="90000"/>
              </a:lnSpc>
            </a:pPr>
            <a:endParaRPr lang="en-US" sz="2000" b="1" dirty="0">
              <a:solidFill>
                <a:schemeClr val="accent5">
                  <a:lumMod val="50000"/>
                </a:schemeClr>
              </a:solidFill>
              <a:latin typeface="Times New Roman" pitchFamily="18" charset="0"/>
              <a:cs typeface="Times New Roman" pitchFamily="18" charset="0"/>
            </a:endParaRPr>
          </a:p>
          <a:p>
            <a:pPr>
              <a:lnSpc>
                <a:spcPct val="90000"/>
              </a:lnSpc>
            </a:pPr>
            <a:r>
              <a:rPr lang="en-US" sz="2000" b="1" dirty="0">
                <a:solidFill>
                  <a:schemeClr val="bg1"/>
                </a:solidFill>
                <a:latin typeface="Times New Roman" pitchFamily="18" charset="0"/>
                <a:cs typeface="Times New Roman" pitchFamily="18" charset="0"/>
              </a:rPr>
              <a:t>The nobility blocked the plan, so, in desperation, the king called a meeting of the Estates-General </a:t>
            </a:r>
            <a:endParaRPr lang="en-US" sz="2000" b="1" dirty="0" smtClean="0">
              <a:solidFill>
                <a:schemeClr val="bg1"/>
              </a:solidFill>
              <a:latin typeface="Times New Roman" pitchFamily="18" charset="0"/>
              <a:cs typeface="Times New Roman" pitchFamily="18" charset="0"/>
            </a:endParaRPr>
          </a:p>
          <a:p>
            <a:pPr>
              <a:lnSpc>
                <a:spcPct val="90000"/>
              </a:lnSpc>
            </a:pPr>
            <a:endParaRPr lang="en-US" sz="2000" b="1" dirty="0">
              <a:solidFill>
                <a:schemeClr val="bg1"/>
              </a:solidFill>
              <a:latin typeface="Times New Roman" pitchFamily="18" charset="0"/>
              <a:cs typeface="Times New Roman" pitchFamily="18" charset="0"/>
            </a:endParaRPr>
          </a:p>
          <a:p>
            <a:pPr>
              <a:lnSpc>
                <a:spcPct val="90000"/>
              </a:lnSpc>
            </a:pPr>
            <a:r>
              <a:rPr lang="en-US" sz="2000" b="1" dirty="0">
                <a:solidFill>
                  <a:schemeClr val="accent5">
                    <a:lumMod val="50000"/>
                  </a:schemeClr>
                </a:solidFill>
                <a:latin typeface="Times New Roman" pitchFamily="18" charset="0"/>
                <a:cs typeface="Times New Roman" pitchFamily="18" charset="0"/>
              </a:rPr>
              <a:t>The Estates-General was made up of the three estates who voted separately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4"/>
                                        </p:tgtEl>
                                        <p:attrNameLst>
                                          <p:attrName>style.visibility</p:attrName>
                                        </p:attrNameLst>
                                      </p:cBhvr>
                                      <p:to>
                                        <p:strVal val="visible"/>
                                      </p:to>
                                    </p:set>
                                    <p:anim to="" calcmode="lin" valueType="num">
                                      <p:cBhvr>
                                        <p:cTn id="10" dur="1" fill="hold"/>
                                        <p:tgtEl>
                                          <p:spTgt spid="819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to="" calcmode="lin" valueType="num">
                                      <p:cBhvr>
                                        <p:cTn id="13" dur="1" fill="hold"/>
                                        <p:tgtEl>
                                          <p:spTgt spid="819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 to="" calcmode="lin" valueType="num">
                                      <p:cBhvr>
                                        <p:cTn id="16" dur="1" fill="hold"/>
                                        <p:tgtEl>
                                          <p:spTgt spid="8195">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to="" calcmode="lin" valueType="num">
                                      <p:cBhvr>
                                        <p:cTn id="21" dur="1" fill="hold"/>
                                        <p:tgtEl>
                                          <p:spTgt spid="8195">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 to="" calcmode="lin" valueType="num">
                                      <p:cBhvr>
                                        <p:cTn id="26" dur="1" fill="hold"/>
                                        <p:tgtEl>
                                          <p:spTgt spid="8195">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 to="" calcmode="lin" valueType="num">
                                      <p:cBhvr>
                                        <p:cTn id="31" dur="1" fill="hold"/>
                                        <p:tgtEl>
                                          <p:spTgt spid="8195">
                                            <p:txEl>
                                              <p:pRg st="7" end="7"/>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8195">
                                            <p:txEl>
                                              <p:pRg st="9" end="9"/>
                                            </p:txEl>
                                          </p:spTgt>
                                        </p:tgtEl>
                                        <p:attrNameLst>
                                          <p:attrName>style.visibility</p:attrName>
                                        </p:attrNameLst>
                                      </p:cBhvr>
                                      <p:to>
                                        <p:strVal val="visible"/>
                                      </p:to>
                                    </p:set>
                                    <p:anim to="" calcmode="lin" valueType="num">
                                      <p:cBhvr>
                                        <p:cTn id="36" dur="1" fill="hold"/>
                                        <p:tgtEl>
                                          <p:spTgt spid="819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 name="Rectangle 2"/>
          <p:cNvSpPr>
            <a:spLocks noGrp="1" noChangeArrowheads="1"/>
          </p:cNvSpPr>
          <p:nvPr>
            <p:ph type="title"/>
          </p:nvPr>
        </p:nvSpPr>
        <p:spPr/>
        <p:txBody>
          <a:bodyPr/>
          <a:lstStyle/>
          <a:p>
            <a:r>
              <a:rPr lang="en-US" b="1" dirty="0">
                <a:solidFill>
                  <a:schemeClr val="bg1"/>
                </a:solidFill>
                <a:latin typeface="Times New Roman" pitchFamily="18" charset="0"/>
                <a:cs typeface="Times New Roman" pitchFamily="18" charset="0"/>
              </a:rPr>
              <a:t>Economic Factors</a:t>
            </a:r>
          </a:p>
        </p:txBody>
      </p:sp>
      <p:sp>
        <p:nvSpPr>
          <p:cNvPr id="13315" name="Rectangle 3"/>
          <p:cNvSpPr>
            <a:spLocks noGrp="1" noChangeArrowheads="1"/>
          </p:cNvSpPr>
          <p:nvPr>
            <p:ph idx="1"/>
          </p:nvPr>
        </p:nvSpPr>
        <p:spPr>
          <a:xfrm>
            <a:off x="457200" y="1951038"/>
            <a:ext cx="8229600" cy="4525963"/>
          </a:xfrm>
        </p:spPr>
        <p:txBody>
          <a:bodyPr/>
          <a:lstStyle/>
          <a:p>
            <a:pPr>
              <a:lnSpc>
                <a:spcPct val="80000"/>
              </a:lnSpc>
            </a:pPr>
            <a:r>
              <a:rPr lang="en-US" sz="2000" b="1" dirty="0">
                <a:solidFill>
                  <a:schemeClr val="accent5">
                    <a:lumMod val="50000"/>
                  </a:schemeClr>
                </a:solidFill>
                <a:latin typeface="Times New Roman" pitchFamily="18" charset="0"/>
                <a:cs typeface="Times New Roman" pitchFamily="18" charset="0"/>
              </a:rPr>
              <a:t>Traditionally, each estate had one vote, so the First and Second Estate could always outnumber the Third </a:t>
            </a:r>
            <a:r>
              <a:rPr lang="en-US" sz="2000" b="1" dirty="0" smtClean="0">
                <a:solidFill>
                  <a:schemeClr val="accent5">
                    <a:lumMod val="50000"/>
                  </a:schemeClr>
                </a:solidFill>
                <a:latin typeface="Times New Roman" pitchFamily="18" charset="0"/>
                <a:cs typeface="Times New Roman" pitchFamily="18" charset="0"/>
              </a:rPr>
              <a:t>Estate</a:t>
            </a:r>
          </a:p>
          <a:p>
            <a:pPr>
              <a:lnSpc>
                <a:spcPct val="80000"/>
              </a:lnSpc>
            </a:pPr>
            <a:endParaRPr lang="en-US" sz="2000" b="1" dirty="0">
              <a:solidFill>
                <a:schemeClr val="accent5">
                  <a:lumMod val="50000"/>
                </a:schemeClr>
              </a:solidFill>
              <a:latin typeface="Times New Roman" pitchFamily="18" charset="0"/>
              <a:cs typeface="Times New Roman" pitchFamily="18" charset="0"/>
            </a:endParaRPr>
          </a:p>
          <a:p>
            <a:pPr>
              <a:lnSpc>
                <a:spcPct val="80000"/>
              </a:lnSpc>
            </a:pPr>
            <a:r>
              <a:rPr lang="en-US" sz="2000" b="1" dirty="0">
                <a:solidFill>
                  <a:schemeClr val="bg1"/>
                </a:solidFill>
                <a:latin typeface="Times New Roman" pitchFamily="18" charset="0"/>
                <a:cs typeface="Times New Roman" pitchFamily="18" charset="0"/>
              </a:rPr>
              <a:t>At this meeting, the Third Estate wanted to change the system and allow one vote per </a:t>
            </a:r>
            <a:r>
              <a:rPr lang="en-US" sz="2000" b="1" dirty="0" smtClean="0">
                <a:solidFill>
                  <a:schemeClr val="bg1"/>
                </a:solidFill>
                <a:latin typeface="Times New Roman" pitchFamily="18" charset="0"/>
                <a:cs typeface="Times New Roman" pitchFamily="18" charset="0"/>
              </a:rPr>
              <a:t>representative</a:t>
            </a:r>
          </a:p>
          <a:p>
            <a:pPr>
              <a:lnSpc>
                <a:spcPct val="80000"/>
              </a:lnSpc>
            </a:pPr>
            <a:endParaRPr lang="en-US" sz="2000" b="1" dirty="0">
              <a:solidFill>
                <a:schemeClr val="bg1"/>
              </a:solidFill>
              <a:latin typeface="Times New Roman" pitchFamily="18" charset="0"/>
              <a:cs typeface="Times New Roman" pitchFamily="18" charset="0"/>
            </a:endParaRPr>
          </a:p>
          <a:p>
            <a:pPr>
              <a:lnSpc>
                <a:spcPct val="80000"/>
              </a:lnSpc>
            </a:pPr>
            <a:r>
              <a:rPr lang="en-US" sz="2000" b="1" dirty="0">
                <a:solidFill>
                  <a:schemeClr val="accent5">
                    <a:lumMod val="50000"/>
                  </a:schemeClr>
                </a:solidFill>
                <a:latin typeface="Times New Roman" pitchFamily="18" charset="0"/>
                <a:cs typeface="Times New Roman" pitchFamily="18" charset="0"/>
              </a:rPr>
              <a:t>They tried to meet but found that they had been locked </a:t>
            </a:r>
            <a:r>
              <a:rPr lang="en-US" sz="2000" b="1" dirty="0" smtClean="0">
                <a:solidFill>
                  <a:schemeClr val="accent5">
                    <a:lumMod val="50000"/>
                  </a:schemeClr>
                </a:solidFill>
                <a:latin typeface="Times New Roman" pitchFamily="18" charset="0"/>
                <a:cs typeface="Times New Roman" pitchFamily="18" charset="0"/>
              </a:rPr>
              <a:t>out</a:t>
            </a:r>
          </a:p>
          <a:p>
            <a:pPr>
              <a:lnSpc>
                <a:spcPct val="80000"/>
              </a:lnSpc>
            </a:pPr>
            <a:endParaRPr lang="en-US" sz="2000" b="1" dirty="0">
              <a:solidFill>
                <a:schemeClr val="accent5">
                  <a:lumMod val="50000"/>
                </a:schemeClr>
              </a:solidFill>
              <a:latin typeface="Times New Roman" pitchFamily="18" charset="0"/>
              <a:cs typeface="Times New Roman" pitchFamily="18" charset="0"/>
            </a:endParaRPr>
          </a:p>
          <a:p>
            <a:pPr>
              <a:lnSpc>
                <a:spcPct val="80000"/>
              </a:lnSpc>
            </a:pPr>
            <a:r>
              <a:rPr lang="en-US" sz="2000" b="1" dirty="0">
                <a:solidFill>
                  <a:schemeClr val="bg1"/>
                </a:solidFill>
                <a:latin typeface="Times New Roman" pitchFamily="18" charset="0"/>
                <a:cs typeface="Times New Roman" pitchFamily="18" charset="0"/>
              </a:rPr>
              <a:t>They instead met at a nearby tennis court where they declared themselves the National Assembly and swore the Tennis Court </a:t>
            </a:r>
            <a:r>
              <a:rPr lang="en-US" sz="2000" b="1" dirty="0" smtClean="0">
                <a:solidFill>
                  <a:schemeClr val="bg1"/>
                </a:solidFill>
                <a:latin typeface="Times New Roman" pitchFamily="18" charset="0"/>
                <a:cs typeface="Times New Roman" pitchFamily="18" charset="0"/>
              </a:rPr>
              <a:t>Oath</a:t>
            </a:r>
          </a:p>
          <a:p>
            <a:pPr>
              <a:lnSpc>
                <a:spcPct val="80000"/>
              </a:lnSpc>
            </a:pPr>
            <a:endParaRPr lang="en-US" sz="2000" b="1" dirty="0">
              <a:solidFill>
                <a:schemeClr val="bg1"/>
              </a:solidFill>
              <a:latin typeface="Times New Roman" pitchFamily="18" charset="0"/>
              <a:cs typeface="Times New Roman" pitchFamily="18" charset="0"/>
            </a:endParaRPr>
          </a:p>
          <a:p>
            <a:pPr>
              <a:lnSpc>
                <a:spcPct val="80000"/>
              </a:lnSpc>
            </a:pPr>
            <a:r>
              <a:rPr lang="en-US" sz="2000" b="1" dirty="0">
                <a:solidFill>
                  <a:schemeClr val="accent5">
                    <a:lumMod val="50000"/>
                  </a:schemeClr>
                </a:solidFill>
                <a:latin typeface="Times New Roman" pitchFamily="18" charset="0"/>
                <a:cs typeface="Times New Roman" pitchFamily="18" charset="0"/>
              </a:rPr>
              <a:t>They said that they were the only group that represented the nation and that they would not leave until a constitution had been created for equal rights for all men</a:t>
            </a:r>
          </a:p>
          <a:p>
            <a:pPr>
              <a:lnSpc>
                <a:spcPct val="8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to="" calcmode="lin" valueType="num">
                                      <p:cBhvr>
                                        <p:cTn id="13" dur="1" fill="hold"/>
                                        <p:tgtEl>
                                          <p:spTgt spid="1331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to="" calcmode="lin" valueType="num">
                                      <p:cBhvr>
                                        <p:cTn id="18" dur="1" fill="hold"/>
                                        <p:tgtEl>
                                          <p:spTgt spid="1331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 to="" calcmode="lin" valueType="num">
                                      <p:cBhvr>
                                        <p:cTn id="23" dur="1" fill="hold"/>
                                        <p:tgtEl>
                                          <p:spTgt spid="13315">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3315">
                                            <p:txEl>
                                              <p:pRg st="6" end="6"/>
                                            </p:txEl>
                                          </p:spTgt>
                                        </p:tgtEl>
                                        <p:attrNameLst>
                                          <p:attrName>style.visibility</p:attrName>
                                        </p:attrNameLst>
                                      </p:cBhvr>
                                      <p:to>
                                        <p:strVal val="visible"/>
                                      </p:to>
                                    </p:set>
                                    <p:anim to="" calcmode="lin" valueType="num">
                                      <p:cBhvr>
                                        <p:cTn id="28" dur="1" fill="hold"/>
                                        <p:tgtEl>
                                          <p:spTgt spid="13315">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anim to="" calcmode="lin" valueType="num">
                                      <p:cBhvr>
                                        <p:cTn id="33" dur="1" fill="hold"/>
                                        <p:tgtEl>
                                          <p:spTgt spid="1331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0242" name="Rectangle 2"/>
          <p:cNvSpPr>
            <a:spLocks noGrp="1" noChangeArrowheads="1"/>
          </p:cNvSpPr>
          <p:nvPr>
            <p:ph type="title"/>
          </p:nvPr>
        </p:nvSpPr>
        <p:spPr/>
        <p:txBody>
          <a:bodyPr/>
          <a:lstStyle/>
          <a:p>
            <a:r>
              <a:rPr lang="en-US" b="1" dirty="0">
                <a:solidFill>
                  <a:schemeClr val="bg1"/>
                </a:solidFill>
                <a:latin typeface="Times New Roman" pitchFamily="18" charset="0"/>
                <a:cs typeface="Times New Roman" pitchFamily="18" charset="0"/>
              </a:rPr>
              <a:t>Political Factors</a:t>
            </a:r>
          </a:p>
        </p:txBody>
      </p:sp>
      <p:sp>
        <p:nvSpPr>
          <p:cNvPr id="10243" name="Rectangle 3"/>
          <p:cNvSpPr>
            <a:spLocks noGrp="1" noChangeArrowheads="1"/>
          </p:cNvSpPr>
          <p:nvPr>
            <p:ph idx="1"/>
          </p:nvPr>
        </p:nvSpPr>
        <p:spPr/>
        <p:txBody>
          <a:bodyPr/>
          <a:lstStyle/>
          <a:p>
            <a:pPr>
              <a:lnSpc>
                <a:spcPct val="90000"/>
              </a:lnSpc>
            </a:pPr>
            <a:r>
              <a:rPr lang="en-US" sz="2100" b="1" dirty="0">
                <a:solidFill>
                  <a:schemeClr val="accent5">
                    <a:lumMod val="50000"/>
                  </a:schemeClr>
                </a:solidFill>
                <a:latin typeface="Times New Roman" pitchFamily="18" charset="0"/>
                <a:cs typeface="Times New Roman" pitchFamily="18" charset="0"/>
              </a:rPr>
              <a:t>Before the revolution, many French people did not feel a common national </a:t>
            </a:r>
            <a:r>
              <a:rPr lang="en-US" sz="2100" b="1" dirty="0" smtClean="0">
                <a:solidFill>
                  <a:schemeClr val="accent5">
                    <a:lumMod val="50000"/>
                  </a:schemeClr>
                </a:solidFill>
                <a:latin typeface="Times New Roman" pitchFamily="18" charset="0"/>
                <a:cs typeface="Times New Roman" pitchFamily="18" charset="0"/>
              </a:rPr>
              <a:t>identity</a:t>
            </a:r>
          </a:p>
          <a:p>
            <a:pPr>
              <a:lnSpc>
                <a:spcPct val="90000"/>
              </a:lnSpc>
            </a:pPr>
            <a:endParaRPr lang="en-US" sz="2100" b="1" dirty="0">
              <a:solidFill>
                <a:schemeClr val="accent5">
                  <a:lumMod val="50000"/>
                </a:schemeClr>
              </a:solidFill>
              <a:latin typeface="Times New Roman" pitchFamily="18" charset="0"/>
              <a:cs typeface="Times New Roman" pitchFamily="18" charset="0"/>
            </a:endParaRPr>
          </a:p>
          <a:p>
            <a:pPr>
              <a:lnSpc>
                <a:spcPct val="90000"/>
              </a:lnSpc>
            </a:pPr>
            <a:r>
              <a:rPr lang="en-US" sz="2100" b="1" dirty="0">
                <a:solidFill>
                  <a:schemeClr val="bg1"/>
                </a:solidFill>
                <a:latin typeface="Times New Roman" pitchFamily="18" charset="0"/>
                <a:cs typeface="Times New Roman" pitchFamily="18" charset="0"/>
              </a:rPr>
              <a:t>The Third Estate’s lack of political power could be seen in the Estates-General, where each estate had one </a:t>
            </a:r>
            <a:r>
              <a:rPr lang="en-US" sz="2100" b="1" dirty="0" smtClean="0">
                <a:solidFill>
                  <a:schemeClr val="bg1"/>
                </a:solidFill>
                <a:latin typeface="Times New Roman" pitchFamily="18" charset="0"/>
                <a:cs typeface="Times New Roman" pitchFamily="18" charset="0"/>
              </a:rPr>
              <a:t>vote</a:t>
            </a:r>
          </a:p>
          <a:p>
            <a:pPr>
              <a:lnSpc>
                <a:spcPct val="90000"/>
              </a:lnSpc>
            </a:pPr>
            <a:endParaRPr lang="en-US" sz="2100" b="1" dirty="0">
              <a:solidFill>
                <a:schemeClr val="bg1"/>
              </a:solidFill>
              <a:latin typeface="Times New Roman" pitchFamily="18" charset="0"/>
              <a:cs typeface="Times New Roman" pitchFamily="18" charset="0"/>
            </a:endParaRPr>
          </a:p>
          <a:p>
            <a:pPr>
              <a:lnSpc>
                <a:spcPct val="90000"/>
              </a:lnSpc>
            </a:pPr>
            <a:r>
              <a:rPr lang="en-US" sz="2100" b="1" dirty="0">
                <a:solidFill>
                  <a:schemeClr val="accent5">
                    <a:lumMod val="50000"/>
                  </a:schemeClr>
                </a:solidFill>
                <a:latin typeface="Times New Roman" pitchFamily="18" charset="0"/>
                <a:cs typeface="Times New Roman" pitchFamily="18" charset="0"/>
              </a:rPr>
              <a:t>The newly created National Assembly (from the Tennis Court Oath) created a document called the Declaration of the Rights of Man and of the Citizen</a:t>
            </a:r>
          </a:p>
          <a:p>
            <a:pPr lvl="1">
              <a:lnSpc>
                <a:spcPct val="90000"/>
              </a:lnSpc>
            </a:pPr>
            <a:r>
              <a:rPr lang="en-US" sz="1900" b="1" dirty="0">
                <a:solidFill>
                  <a:schemeClr val="accent5">
                    <a:lumMod val="50000"/>
                  </a:schemeClr>
                </a:solidFill>
                <a:latin typeface="Times New Roman" pitchFamily="18" charset="0"/>
                <a:cs typeface="Times New Roman" pitchFamily="18" charset="0"/>
              </a:rPr>
              <a:t>This took away the traditional privileges enjoyed by the king, clergy, and nobility. </a:t>
            </a:r>
          </a:p>
          <a:p>
            <a:pPr lvl="1">
              <a:lnSpc>
                <a:spcPct val="90000"/>
              </a:lnSpc>
            </a:pPr>
            <a:r>
              <a:rPr lang="en-US" sz="1900" b="1" dirty="0">
                <a:solidFill>
                  <a:schemeClr val="accent5">
                    <a:lumMod val="50000"/>
                  </a:schemeClr>
                </a:solidFill>
                <a:latin typeface="Times New Roman" pitchFamily="18" charset="0"/>
                <a:cs typeface="Times New Roman" pitchFamily="18" charset="0"/>
              </a:rPr>
              <a:t>It also said that the role of government was to preserve the rights of people</a:t>
            </a:r>
            <a:r>
              <a:rPr lang="en-US" sz="1900" dirty="0">
                <a:solidFill>
                  <a:schemeClr val="accent5">
                    <a:lumMod val="5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242"/>
                                        </p:tgtEl>
                                        <p:attrNameLst>
                                          <p:attrName>style.visibility</p:attrName>
                                        </p:attrNameLst>
                                      </p:cBhvr>
                                      <p:to>
                                        <p:strVal val="visible"/>
                                      </p:to>
                                    </p:set>
                                    <p:anim to="" calcmode="lin" valueType="num">
                                      <p:cBhvr>
                                        <p:cTn id="10" dur="1" fill="hold"/>
                                        <p:tgtEl>
                                          <p:spTgt spid="102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to="" calcmode="lin" valueType="num">
                                      <p:cBhvr>
                                        <p:cTn id="13" dur="1" fill="hold"/>
                                        <p:tgtEl>
                                          <p:spTgt spid="1024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to="" calcmode="lin" valueType="num">
                                      <p:cBhvr>
                                        <p:cTn id="18" dur="1" fill="hold"/>
                                        <p:tgtEl>
                                          <p:spTgt spid="1024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 to="" calcmode="lin" valueType="num">
                                      <p:cBhvr>
                                        <p:cTn id="23" dur="1" fill="hold"/>
                                        <p:tgtEl>
                                          <p:spTgt spid="10243">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0243">
                                            <p:txEl>
                                              <p:pRg st="5" end="5"/>
                                            </p:txEl>
                                          </p:spTgt>
                                        </p:tgtEl>
                                        <p:attrNameLst>
                                          <p:attrName>style.visibility</p:attrName>
                                        </p:attrNameLst>
                                      </p:cBhvr>
                                      <p:to>
                                        <p:strVal val="visible"/>
                                      </p:to>
                                    </p:set>
                                    <p:anim to="" calcmode="lin" valueType="num">
                                      <p:cBhvr>
                                        <p:cTn id="26" dur="1" fill="hold"/>
                                        <p:tgtEl>
                                          <p:spTgt spid="10243">
                                            <p:txEl>
                                              <p:pRg st="5" end="5"/>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0243">
                                            <p:txEl>
                                              <p:pRg st="6" end="6"/>
                                            </p:txEl>
                                          </p:spTgt>
                                        </p:tgtEl>
                                        <p:attrNameLst>
                                          <p:attrName>style.visibility</p:attrName>
                                        </p:attrNameLst>
                                      </p:cBhvr>
                                      <p:to>
                                        <p:strVal val="visible"/>
                                      </p:to>
                                    </p:set>
                                    <p:anim to="" calcmode="lin" valueType="num">
                                      <p:cBhvr>
                                        <p:cTn id="29" dur="1" fill="hold"/>
                                        <p:tgtEl>
                                          <p:spTgt spid="102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uccess.co.il/knowledge/images/Pillar10-History-French-Revolution-Delacroix.jpg"/>
          <p:cNvPicPr>
            <a:picLocks noChangeAspect="1" noChangeArrowheads="1"/>
          </p:cNvPicPr>
          <p:nvPr/>
        </p:nvPicPr>
        <p:blipFill>
          <a:blip r:embed="rId2" cstate="print">
            <a:lum bright="70000" contrast="-70000"/>
          </a:blip>
          <a:srcRect/>
          <a:stretch>
            <a:fillRect/>
          </a:stretch>
        </p:blipFill>
        <p:spPr bwMode="auto">
          <a:xfrm>
            <a:off x="0" y="0"/>
            <a:ext cx="9144000" cy="6861243"/>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Three</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2: The Evolution of Classical Liberal Thought</a:t>
            </a:r>
            <a:endParaRPr lang="en-US" sz="3000" dirty="0">
              <a:solidFill>
                <a:schemeClr val="accent5">
                  <a:lumMod val="50000"/>
                </a:schemeClr>
              </a:solidFill>
            </a:endParaRPr>
          </a:p>
        </p:txBody>
      </p:sp>
      <p:sp>
        <p:nvSpPr>
          <p:cNvPr id="6" name="Rectangle 3"/>
          <p:cNvSpPr txBox="1">
            <a:spLocks noChangeArrowheads="1"/>
          </p:cNvSpPr>
          <p:nvPr/>
        </p:nvSpPr>
        <p:spPr>
          <a:xfrm>
            <a:off x="0" y="1722437"/>
            <a:ext cx="9144000" cy="4906963"/>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Read the rest of page 114</a:t>
            </a:r>
            <a:r>
              <a:rPr lang="en-US" sz="2400" b="1" dirty="0" smtClean="0">
                <a:solidFill>
                  <a:schemeClr val="bg1"/>
                </a:solidFill>
                <a:latin typeface="Times New Roman" pitchFamily="18" charset="0"/>
                <a:cs typeface="Times New Roman" pitchFamily="18" charset="0"/>
              </a:rPr>
              <a:t>, </a:t>
            </a:r>
            <a:r>
              <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115, 118</a:t>
            </a: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Read pages 116 and 117</a:t>
            </a:r>
            <a:r>
              <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separately</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indent="-342900" algn="ctr">
              <a:lnSpc>
                <a:spcPct val="90000"/>
              </a:lnSpc>
              <a:spcBef>
                <a:spcPct val="20000"/>
              </a:spcBef>
            </a:pPr>
            <a:r>
              <a:rPr lang="en-US" sz="2400" b="1" i="1" dirty="0" smtClean="0">
                <a:solidFill>
                  <a:schemeClr val="accent5">
                    <a:lumMod val="50000"/>
                  </a:schemeClr>
                </a:solidFill>
                <a:latin typeface="Times New Roman" pitchFamily="18" charset="0"/>
                <a:cs typeface="Times New Roman" pitchFamily="18" charset="0"/>
              </a:rPr>
              <a:t>Complete the only question on page 116</a:t>
            </a:r>
            <a:endParaRPr kumimoji="0" lang="en-US" sz="2400" b="1" i="1" u="none" strike="noStrike" kern="1200" cap="none" spc="0" normalizeH="0" noProof="0" dirty="0" smtClean="0">
              <a:ln>
                <a:noFill/>
              </a:ln>
              <a:solidFill>
                <a:schemeClr val="accent5">
                  <a:lumMod val="50000"/>
                </a:schemeClr>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Review the handout:</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indent="-342900" algn="ctr">
              <a:lnSpc>
                <a:spcPct val="90000"/>
              </a:lnSpc>
              <a:spcBef>
                <a:spcPct val="20000"/>
              </a:spcBef>
            </a:pPr>
            <a:r>
              <a:rPr lang="en-US" sz="2600" b="1" i="1" dirty="0" smtClean="0">
                <a:solidFill>
                  <a:schemeClr val="accent5">
                    <a:lumMod val="50000"/>
                  </a:schemeClr>
                </a:solidFill>
                <a:latin typeface="Times New Roman" pitchFamily="18" charset="0"/>
                <a:cs typeface="Times New Roman" pitchFamily="18" charset="0"/>
              </a:rPr>
              <a:t>Chapter Three: Uncovering Nineteenth Century Liberalism: Section 2</a:t>
            </a: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r>
              <a:rPr lang="en-US" sz="2600" b="1" dirty="0" smtClean="0">
                <a:solidFill>
                  <a:schemeClr val="bg1"/>
                </a:solidFill>
                <a:latin typeface="Times New Roman" pitchFamily="18" charset="0"/>
                <a:cs typeface="Times New Roman" pitchFamily="18" charset="0"/>
              </a:rPr>
              <a:t>Complete the chart on the final page of the above handout</a:t>
            </a:r>
          </a:p>
          <a:p>
            <a:pPr marL="342900" indent="-342900" algn="ctr">
              <a:lnSpc>
                <a:spcPct val="90000"/>
              </a:lnSpc>
              <a:spcBef>
                <a:spcPct val="20000"/>
              </a:spcBef>
            </a:pPr>
            <a:endParaRPr lang="en-US" sz="2600" b="1" dirty="0" smtClean="0">
              <a:solidFill>
                <a:schemeClr val="bg1"/>
              </a:solidFill>
              <a:latin typeface="Times New Roman" pitchFamily="18" charset="0"/>
              <a:cs typeface="Times New Roman" pitchFamily="18" charset="0"/>
            </a:endParaRPr>
          </a:p>
          <a:p>
            <a:pPr marL="342900" indent="-342900" algn="ctr">
              <a:lnSpc>
                <a:spcPct val="90000"/>
              </a:lnSpc>
              <a:spcBef>
                <a:spcPct val="20000"/>
              </a:spcBef>
            </a:pPr>
            <a:r>
              <a:rPr lang="en-US" sz="2600" b="1" dirty="0" smtClean="0">
                <a:solidFill>
                  <a:schemeClr val="bg1"/>
                </a:solidFill>
                <a:latin typeface="Times New Roman" pitchFamily="18" charset="0"/>
                <a:cs typeface="Times New Roman" pitchFamily="18" charset="0"/>
              </a:rPr>
              <a:t>You will need to review the following handouts to complete the chart:</a:t>
            </a:r>
          </a:p>
          <a:p>
            <a:pPr marL="342900" indent="-342900" algn="ctr">
              <a:lnSpc>
                <a:spcPct val="90000"/>
              </a:lnSpc>
              <a:spcBef>
                <a:spcPct val="20000"/>
              </a:spcBef>
            </a:pPr>
            <a:endParaRPr lang="en-US" sz="2600" b="1" dirty="0" smtClean="0">
              <a:solidFill>
                <a:schemeClr val="bg1"/>
              </a:solidFill>
              <a:latin typeface="Times New Roman" pitchFamily="18" charset="0"/>
              <a:cs typeface="Times New Roman" pitchFamily="18" charset="0"/>
            </a:endParaRPr>
          </a:p>
          <a:p>
            <a:pPr marL="342900" indent="-342900" algn="ctr">
              <a:lnSpc>
                <a:spcPct val="90000"/>
              </a:lnSpc>
              <a:spcBef>
                <a:spcPct val="20000"/>
              </a:spcBef>
            </a:pPr>
            <a:r>
              <a:rPr lang="en-US" sz="2600" b="1" i="1" dirty="0" smtClean="0">
                <a:solidFill>
                  <a:schemeClr val="accent5">
                    <a:lumMod val="50000"/>
                  </a:schemeClr>
                </a:solidFill>
                <a:latin typeface="Times New Roman" pitchFamily="18" charset="0"/>
                <a:cs typeface="Times New Roman" pitchFamily="18" charset="0"/>
              </a:rPr>
              <a:t>The Canadian Charter of Rights and Freedoms</a:t>
            </a: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r>
              <a:rPr lang="en-US" sz="2600" b="1" i="1" dirty="0" smtClean="0">
                <a:solidFill>
                  <a:schemeClr val="accent5">
                    <a:lumMod val="50000"/>
                  </a:schemeClr>
                </a:solidFill>
                <a:latin typeface="Times New Roman" pitchFamily="18" charset="0"/>
                <a:cs typeface="Times New Roman" pitchFamily="18" charset="0"/>
              </a:rPr>
              <a:t>The Declaration of the Rights of Man</a:t>
            </a: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r>
              <a:rPr lang="en-US" sz="2600" b="1" i="1" dirty="0" smtClean="0">
                <a:solidFill>
                  <a:schemeClr val="accent5">
                    <a:lumMod val="50000"/>
                  </a:schemeClr>
                </a:solidFill>
                <a:latin typeface="Times New Roman" pitchFamily="18" charset="0"/>
                <a:cs typeface="Times New Roman" pitchFamily="18" charset="0"/>
              </a:rPr>
              <a:t>The American Declaration of Independence</a:t>
            </a: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baseline="0" dirty="0" smtClean="0">
              <a:solidFill>
                <a:schemeClr val="bg1"/>
              </a:solidFill>
              <a:latin typeface="Times New Roman" pitchFamily="18" charset="0"/>
              <a:cs typeface="Times New Roman" pitchFamily="18" charset="0"/>
            </a:endParaRPr>
          </a:p>
          <a:p>
            <a:pPr marL="742950" marR="0" lvl="1" indent="-28575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to="" calcmode="lin" valueType="num">
                                      <p:cBhvr>
                                        <p:cTn id="13" dur="1" fill="hold"/>
                                        <p:tgtEl>
                                          <p:spTgt spid="6">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 to="" calcmode="lin" valueType="num">
                                      <p:cBhvr>
                                        <p:cTn id="16" dur="1" fill="hold"/>
                                        <p:tgtEl>
                                          <p:spTgt spid="6">
                                            <p:txEl>
                                              <p:pRg st="4" end="4"/>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to="" calcmode="lin" valueType="num">
                                      <p:cBhvr>
                                        <p:cTn id="21" dur="1" fill="hold"/>
                                        <p:tgtEl>
                                          <p:spTgt spid="6">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 to="" calcmode="lin" valueType="num">
                                      <p:cBhvr>
                                        <p:cTn id="24" dur="1" fill="hold"/>
                                        <p:tgtEl>
                                          <p:spTgt spid="6">
                                            <p:txEl>
                                              <p:pRg st="8" end="8"/>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 to="" calcmode="lin" valueType="num">
                                      <p:cBhvr>
                                        <p:cTn id="27" dur="1" fill="hold"/>
                                        <p:tgtEl>
                                          <p:spTgt spid="6">
                                            <p:txEl>
                                              <p:pRg st="10" end="1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
                                            <p:txEl>
                                              <p:pRg st="12" end="12"/>
                                            </p:txEl>
                                          </p:spTgt>
                                        </p:tgtEl>
                                        <p:attrNameLst>
                                          <p:attrName>style.visibility</p:attrName>
                                        </p:attrNameLst>
                                      </p:cBhvr>
                                      <p:to>
                                        <p:strVal val="visible"/>
                                      </p:to>
                                    </p:set>
                                    <p:anim to="" calcmode="lin" valueType="num">
                                      <p:cBhvr>
                                        <p:cTn id="30" dur="1" fill="hold"/>
                                        <p:tgtEl>
                                          <p:spTgt spid="6">
                                            <p:txEl>
                                              <p:pRg st="12" end="12"/>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anim to="" calcmode="lin" valueType="num">
                                      <p:cBhvr>
                                        <p:cTn id="33" dur="1" fill="hold"/>
                                        <p:tgtEl>
                                          <p:spTgt spid="6">
                                            <p:txEl>
                                              <p:pRg st="14" end="14"/>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6">
                                            <p:txEl>
                                              <p:pRg st="16" end="16"/>
                                            </p:txEl>
                                          </p:spTgt>
                                        </p:tgtEl>
                                        <p:attrNameLst>
                                          <p:attrName>style.visibility</p:attrName>
                                        </p:attrNameLst>
                                      </p:cBhvr>
                                      <p:to>
                                        <p:strVal val="visible"/>
                                      </p:to>
                                    </p:set>
                                    <p:anim to="" calcmode="lin" valueType="num">
                                      <p:cBhvr>
                                        <p:cTn id="36" dur="1" fill="hold"/>
                                        <p:tgtEl>
                                          <p:spTgt spid="6">
                                            <p:txEl>
                                              <p:pRg st="16" end="16"/>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6">
                                            <p:txEl>
                                              <p:pRg st="18" end="18"/>
                                            </p:txEl>
                                          </p:spTgt>
                                        </p:tgtEl>
                                        <p:attrNameLst>
                                          <p:attrName>style.visibility</p:attrName>
                                        </p:attrNameLst>
                                      </p:cBhvr>
                                      <p:to>
                                        <p:strVal val="visible"/>
                                      </p:to>
                                    </p:set>
                                    <p:anim to="" calcmode="lin" valueType="num">
                                      <p:cBhvr>
                                        <p:cTn id="39" dur="1" fill="hold"/>
                                        <p:tgtEl>
                                          <p:spTgt spid="6">
                                            <p:txEl>
                                              <p:pRg st="18" end="1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7" name="Picture 1" descr="\\fhs-fs\Staff Profiles\Redirected Folders\brendan edwards\Desktop\agriculture_england21[1].jpg"/>
          <p:cNvPicPr>
            <a:picLocks noChangeAspect="1" noChangeArrowheads="1"/>
          </p:cNvPicPr>
          <p:nvPr/>
        </p:nvPicPr>
        <p:blipFill>
          <a:blip r:embed="rId2" cstate="print">
            <a:lum bright="70000" contrast="-70000"/>
          </a:blip>
          <a:srcRect/>
          <a:stretch>
            <a:fillRect/>
          </a:stretch>
        </p:blipFill>
        <p:spPr bwMode="auto">
          <a:xfrm>
            <a:off x="24255" y="0"/>
            <a:ext cx="909549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Three</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Liberal Principles in Action</a:t>
            </a:r>
            <a:endParaRPr lang="en-US" sz="3000" dirty="0">
              <a:solidFill>
                <a:schemeClr val="accent5">
                  <a:lumMod val="50000"/>
                </a:schemeClr>
              </a:solidFill>
            </a:endParaRPr>
          </a:p>
        </p:txBody>
      </p:sp>
      <p:sp>
        <p:nvSpPr>
          <p:cNvPr id="6" name="Rectangle 3"/>
          <p:cNvSpPr txBox="1">
            <a:spLocks noChangeArrowheads="1"/>
          </p:cNvSpPr>
          <p:nvPr/>
        </p:nvSpPr>
        <p:spPr>
          <a:xfrm>
            <a:off x="0" y="1066800"/>
            <a:ext cx="9144000" cy="3535363"/>
          </a:xfrm>
          <a:prstGeom prst="rect">
            <a:avLst/>
          </a:prstGeom>
        </p:spPr>
        <p:txBody>
          <a:bodyPr vert="horz" lIns="91440" tIns="45720" rIns="91440" bIns="45720" rtlCol="0">
            <a:normAutofit fontScale="92500"/>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Read pages 119</a:t>
            </a:r>
            <a:r>
              <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 122, 124</a:t>
            </a: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 </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Read page 123</a:t>
            </a:r>
            <a:r>
              <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 separately</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rPr>
              <a:t>Review the handout:</a:t>
            </a: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solidFill>
                <a:schemeClr val="bg1"/>
              </a:solidFill>
              <a:latin typeface="Times New Roman" pitchFamily="18" charset="0"/>
              <a:cs typeface="Times New Roman" pitchFamily="18" charset="0"/>
            </a:endParaRPr>
          </a:p>
          <a:p>
            <a:pPr marL="342900" indent="-342900" algn="ctr">
              <a:lnSpc>
                <a:spcPct val="90000"/>
              </a:lnSpc>
              <a:spcBef>
                <a:spcPct val="20000"/>
              </a:spcBef>
            </a:pPr>
            <a:r>
              <a:rPr lang="en-US" sz="2600" b="1" i="1" dirty="0" smtClean="0">
                <a:solidFill>
                  <a:schemeClr val="accent5">
                    <a:lumMod val="50000"/>
                  </a:schemeClr>
                </a:solidFill>
                <a:latin typeface="Times New Roman" pitchFamily="18" charset="0"/>
                <a:cs typeface="Times New Roman" pitchFamily="18" charset="0"/>
              </a:rPr>
              <a:t>Chapter Three: Uncovering Nineteenth Century Liberalism: Section 3</a:t>
            </a: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r>
              <a:rPr lang="en-US" sz="2600" b="1" dirty="0" smtClean="0">
                <a:solidFill>
                  <a:schemeClr val="bg1"/>
                </a:solidFill>
                <a:latin typeface="Times New Roman" pitchFamily="18" charset="0"/>
                <a:cs typeface="Times New Roman" pitchFamily="18" charset="0"/>
              </a:rPr>
              <a:t>Complete all questions listed on page five of the above handout</a:t>
            </a: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indent="-342900" algn="ctr">
              <a:lnSpc>
                <a:spcPct val="90000"/>
              </a:lnSpc>
              <a:spcBef>
                <a:spcPct val="20000"/>
              </a:spcBef>
            </a:pPr>
            <a:endParaRPr lang="en-US" sz="2600" b="1" i="1" dirty="0" smtClean="0">
              <a:solidFill>
                <a:schemeClr val="accent5">
                  <a:lumMod val="50000"/>
                </a:schemeClr>
              </a:solidFill>
              <a:latin typeface="Times New Roman" pitchFamily="18" charset="0"/>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0" u="none" strike="noStrike" kern="1200" cap="none" spc="0" normalizeH="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baseline="0" dirty="0" smtClean="0">
              <a:solidFill>
                <a:schemeClr val="bg1"/>
              </a:solidFill>
              <a:latin typeface="Times New Roman" pitchFamily="18" charset="0"/>
              <a:cs typeface="Times New Roman" pitchFamily="18" charset="0"/>
            </a:endParaRPr>
          </a:p>
          <a:p>
            <a:pPr marL="742950" marR="0" lvl="1" indent="-28575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5" name="TextBox 4"/>
          <p:cNvSpPr txBox="1"/>
          <p:nvPr/>
        </p:nvSpPr>
        <p:spPr>
          <a:xfrm>
            <a:off x="0" y="5108138"/>
            <a:ext cx="9144000" cy="1600438"/>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If Time…</a:t>
            </a:r>
          </a:p>
          <a:p>
            <a:pPr algn="ctr"/>
            <a:endParaRPr lang="en-US" sz="2000" b="1" i="1" dirty="0" smtClean="0">
              <a:solidFill>
                <a:schemeClr val="accent5">
                  <a:lumMod val="50000"/>
                </a:schemeClr>
              </a:solidFill>
              <a:latin typeface="Times New Roman" pitchFamily="18" charset="0"/>
              <a:cs typeface="Times New Roman" pitchFamily="18" charset="0"/>
            </a:endParaRPr>
          </a:p>
          <a:p>
            <a:pPr algn="ctr"/>
            <a:r>
              <a:rPr lang="en-US" sz="2000" b="1" i="1" dirty="0" smtClean="0">
                <a:solidFill>
                  <a:schemeClr val="accent5">
                    <a:lumMod val="50000"/>
                  </a:schemeClr>
                </a:solidFill>
                <a:latin typeface="Times New Roman" pitchFamily="18" charset="0"/>
                <a:cs typeface="Times New Roman" pitchFamily="18" charset="0"/>
              </a:rPr>
              <a:t>Determining Historical Significance</a:t>
            </a:r>
          </a:p>
          <a:p>
            <a:pPr algn="ctr"/>
            <a:r>
              <a:rPr lang="en-US" sz="2000" b="1" i="1" dirty="0" smtClean="0">
                <a:solidFill>
                  <a:schemeClr val="accent5">
                    <a:lumMod val="50000"/>
                  </a:schemeClr>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Activity</a:t>
            </a:r>
          </a:p>
          <a:p>
            <a:pPr algn="ctr"/>
            <a:r>
              <a:rPr lang="en-US" b="1" dirty="0" smtClean="0">
                <a:solidFill>
                  <a:schemeClr val="bg1"/>
                </a:solidFill>
                <a:latin typeface="Times New Roman" pitchFamily="18" charset="0"/>
                <a:cs typeface="Times New Roman" pitchFamily="18" charset="0"/>
              </a:rPr>
              <a:t>(Pages 125-126)</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to="" calcmode="lin" valueType="num">
                                      <p:cBhvr>
                                        <p:cTn id="13" dur="1" fill="hold"/>
                                        <p:tgtEl>
                                          <p:spTgt spid="6">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to="" calcmode="lin" valueType="num">
                                      <p:cBhvr>
                                        <p:cTn id="18" dur="1" fill="hold"/>
                                        <p:tgtEl>
                                          <p:spTgt spid="6">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to="" calcmode="lin" valueType="num">
                                      <p:cBhvr>
                                        <p:cTn id="21" dur="1" fill="hold"/>
                                        <p:tgtEl>
                                          <p:spTgt spid="6">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 to="" calcmode="lin" valueType="num">
                                      <p:cBhvr>
                                        <p:cTn id="24" dur="1" fill="hold"/>
                                        <p:tgtEl>
                                          <p:spTgt spid="6">
                                            <p:txEl>
                                              <p:pRg st="8" end="8"/>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to="" calcmode="lin" valueType="num">
                                      <p:cBhvr>
                                        <p:cTn id="29" dur="1" fill="hold"/>
                                        <p:tgtEl>
                                          <p:spTgt spid="5">
                                            <p:txEl>
                                              <p:pRg st="0" end="0"/>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to="" calcmode="lin" valueType="num">
                                      <p:cBhvr>
                                        <p:cTn id="32" dur="1" fill="hold"/>
                                        <p:tgtEl>
                                          <p:spTgt spid="5">
                                            <p:txEl>
                                              <p:pRg st="2" end="2"/>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to="" calcmode="lin" valueType="num">
                                      <p:cBhvr>
                                        <p:cTn id="35" dur="1" fill="hold"/>
                                        <p:tgtEl>
                                          <p:spTgt spid="5">
                                            <p:txEl>
                                              <p:pRg st="3" end="3"/>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to="" calcmode="lin" valueType="num">
                                      <p:cBhvr>
                                        <p:cTn id="38"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system-wide.jpg"/>
          <p:cNvPicPr>
            <a:picLocks noChangeAspect="1"/>
          </p:cNvPicPr>
          <p:nvPr/>
        </p:nvPicPr>
        <p:blipFill>
          <a:blip r:embed="rId2" cstate="print"/>
          <a:stretch>
            <a:fillRect/>
          </a:stretch>
        </p:blipFill>
        <p:spPr>
          <a:xfrm>
            <a:off x="457200" y="2514600"/>
            <a:ext cx="8397240" cy="4343400"/>
          </a:xfrm>
          <a:prstGeom prst="rect">
            <a:avLst/>
          </a:prstGeom>
        </p:spPr>
      </p:pic>
      <p:sp>
        <p:nvSpPr>
          <p:cNvPr id="5" name="TextBox 4"/>
          <p:cNvSpPr txBox="1"/>
          <p:nvPr/>
        </p:nvSpPr>
        <p:spPr>
          <a:xfrm>
            <a:off x="1752600" y="457200"/>
            <a:ext cx="5943600" cy="830997"/>
          </a:xfrm>
          <a:prstGeom prst="rect">
            <a:avLst/>
          </a:prstGeom>
          <a:noFill/>
        </p:spPr>
        <p:txBody>
          <a:bodyPr wrap="square" rtlCol="0">
            <a:spAutoFit/>
          </a:bodyPr>
          <a:lstStyle/>
          <a:p>
            <a:pPr algn="ctr"/>
            <a:r>
              <a:rPr lang="en-US" sz="4800" dirty="0" smtClean="0">
                <a:solidFill>
                  <a:srgbClr val="FF0000"/>
                </a:solidFill>
                <a:latin typeface="Algerian" pitchFamily="82" charset="0"/>
              </a:rPr>
              <a:t>CLASS  SYSTEM</a:t>
            </a:r>
            <a:endParaRPr lang="en-US" sz="4800" dirty="0">
              <a:solidFill>
                <a:srgbClr val="FF0000"/>
              </a:solidFill>
              <a:latin typeface="Algerian" pitchFamily="82" charset="0"/>
            </a:endParaRPr>
          </a:p>
        </p:txBody>
      </p:sp>
      <p:sp>
        <p:nvSpPr>
          <p:cNvPr id="6" name="TextBox 5"/>
          <p:cNvSpPr txBox="1"/>
          <p:nvPr/>
        </p:nvSpPr>
        <p:spPr>
          <a:xfrm>
            <a:off x="76200" y="1905000"/>
            <a:ext cx="8991600"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the division of society into different classes of people, usually based on income or wealth. </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lightenment-main_Full.jpg"/>
          <p:cNvPicPr>
            <a:picLocks noChangeAspect="1"/>
          </p:cNvPicPr>
          <p:nvPr/>
        </p:nvPicPr>
        <p:blipFill>
          <a:blip r:embed="rId2" cstate="print"/>
          <a:stretch>
            <a:fillRect/>
          </a:stretch>
        </p:blipFill>
        <p:spPr>
          <a:xfrm>
            <a:off x="0" y="1586370"/>
            <a:ext cx="4572000" cy="5271630"/>
          </a:xfrm>
          <a:prstGeom prst="rect">
            <a:avLst/>
          </a:prstGeom>
        </p:spPr>
      </p:pic>
      <p:sp>
        <p:nvSpPr>
          <p:cNvPr id="4" name="TextBox 3"/>
          <p:cNvSpPr txBox="1"/>
          <p:nvPr/>
        </p:nvSpPr>
        <p:spPr>
          <a:xfrm>
            <a:off x="685800" y="0"/>
            <a:ext cx="4937570" cy="830997"/>
          </a:xfrm>
          <a:prstGeom prst="rect">
            <a:avLst/>
          </a:prstGeom>
          <a:noFill/>
        </p:spPr>
        <p:txBody>
          <a:bodyPr wrap="square" rtlCol="0">
            <a:spAutoFit/>
          </a:bodyPr>
          <a:lstStyle/>
          <a:p>
            <a:r>
              <a:rPr lang="en-US" sz="4800" dirty="0" smtClean="0">
                <a:latin typeface="Algerian" pitchFamily="82" charset="0"/>
              </a:rPr>
              <a:t>ENLIGHTENMENT</a:t>
            </a:r>
            <a:endParaRPr lang="en-US" sz="4800" dirty="0">
              <a:latin typeface="Algerian" pitchFamily="82" charset="0"/>
            </a:endParaRPr>
          </a:p>
        </p:txBody>
      </p:sp>
      <p:sp>
        <p:nvSpPr>
          <p:cNvPr id="5" name="TextBox 4"/>
          <p:cNvSpPr txBox="1"/>
          <p:nvPr/>
        </p:nvSpPr>
        <p:spPr>
          <a:xfrm>
            <a:off x="4724400" y="1981200"/>
            <a:ext cx="4367964" cy="1754326"/>
          </a:xfrm>
          <a:prstGeom prst="rect">
            <a:avLst/>
          </a:prstGeom>
          <a:noFill/>
        </p:spPr>
        <p:txBody>
          <a:bodyPr wrap="square" rtlCol="0">
            <a:spAutoFit/>
          </a:bodyPr>
          <a:lstStyle/>
          <a:p>
            <a:r>
              <a:rPr lang="en-US" b="1" dirty="0" smtClean="0">
                <a:latin typeface="Times New Roman" pitchFamily="18" charset="0"/>
                <a:cs typeface="Times New Roman" pitchFamily="18" charset="0"/>
              </a:rPr>
              <a:t>an intellectual movement of the 17</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and 18</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centuries when classical liberalism spread through Europe and changed some people’s beliefs about religion, reason, nature and human beings, also called the Age of Reason.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 market greed 300 color R.jpg"/>
          <p:cNvPicPr>
            <a:picLocks noChangeAspect="1"/>
          </p:cNvPicPr>
          <p:nvPr/>
        </p:nvPicPr>
        <p:blipFill>
          <a:blip r:embed="rId2" cstate="print"/>
          <a:stretch>
            <a:fillRect/>
          </a:stretch>
        </p:blipFill>
        <p:spPr>
          <a:xfrm>
            <a:off x="0" y="2971800"/>
            <a:ext cx="5181600" cy="3886200"/>
          </a:xfrm>
          <a:prstGeom prst="rect">
            <a:avLst/>
          </a:prstGeom>
        </p:spPr>
      </p:pic>
      <p:sp>
        <p:nvSpPr>
          <p:cNvPr id="3" name="TextBox 2"/>
          <p:cNvSpPr txBox="1"/>
          <p:nvPr/>
        </p:nvSpPr>
        <p:spPr>
          <a:xfrm>
            <a:off x="685800" y="228600"/>
            <a:ext cx="4299575" cy="830997"/>
          </a:xfrm>
          <a:prstGeom prst="rect">
            <a:avLst/>
          </a:prstGeom>
          <a:noFill/>
        </p:spPr>
        <p:txBody>
          <a:bodyPr wrap="square" rtlCol="0">
            <a:spAutoFit/>
          </a:bodyPr>
          <a:lstStyle/>
          <a:p>
            <a:r>
              <a:rPr lang="en-US" sz="4800" dirty="0" smtClean="0">
                <a:latin typeface="Algerian" pitchFamily="82" charset="0"/>
              </a:rPr>
              <a:t>Free market</a:t>
            </a:r>
            <a:endParaRPr lang="en-US" sz="4800" dirty="0">
              <a:latin typeface="Algerian" pitchFamily="82" charset="0"/>
            </a:endParaRPr>
          </a:p>
        </p:txBody>
      </p:sp>
      <p:sp>
        <p:nvSpPr>
          <p:cNvPr id="4" name="TextBox 3"/>
          <p:cNvSpPr txBox="1"/>
          <p:nvPr/>
        </p:nvSpPr>
        <p:spPr>
          <a:xfrm>
            <a:off x="4876800" y="990600"/>
            <a:ext cx="4267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a market that operates with limited</a:t>
            </a:r>
          </a:p>
          <a:p>
            <a:r>
              <a:rPr lang="en-US" b="1" dirty="0" smtClean="0">
                <a:latin typeface="Times New Roman" pitchFamily="18" charset="0"/>
                <a:cs typeface="Times New Roman" pitchFamily="18" charset="0"/>
              </a:rPr>
              <a:t>government intervention.  In a free-market economy, questions regarding production and marketing of goods and services are decided through the free interaction of producers and consumers.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lution.jpg"/>
          <p:cNvPicPr>
            <a:picLocks noChangeAspect="1"/>
          </p:cNvPicPr>
          <p:nvPr/>
        </p:nvPicPr>
        <p:blipFill>
          <a:blip r:embed="rId2" cstate="print"/>
          <a:stretch>
            <a:fillRect/>
          </a:stretch>
        </p:blipFill>
        <p:spPr>
          <a:xfrm>
            <a:off x="0" y="1762125"/>
            <a:ext cx="6229350" cy="5095875"/>
          </a:xfrm>
          <a:prstGeom prst="rect">
            <a:avLst/>
          </a:prstGeom>
        </p:spPr>
      </p:pic>
      <p:sp>
        <p:nvSpPr>
          <p:cNvPr id="3" name="TextBox 2"/>
          <p:cNvSpPr txBox="1"/>
          <p:nvPr/>
        </p:nvSpPr>
        <p:spPr>
          <a:xfrm>
            <a:off x="838200" y="762000"/>
            <a:ext cx="5913798" cy="830997"/>
          </a:xfrm>
          <a:prstGeom prst="rect">
            <a:avLst/>
          </a:prstGeom>
          <a:noFill/>
        </p:spPr>
        <p:txBody>
          <a:bodyPr wrap="none" rtlCol="0">
            <a:spAutoFit/>
          </a:bodyPr>
          <a:lstStyle/>
          <a:p>
            <a:r>
              <a:rPr lang="en-US" sz="4800" dirty="0" smtClean="0">
                <a:solidFill>
                  <a:srgbClr val="FFFF00"/>
                </a:solidFill>
                <a:latin typeface="Algerian" pitchFamily="82" charset="0"/>
              </a:rPr>
              <a:t>INDUSTRIALIZATION</a:t>
            </a:r>
            <a:endParaRPr lang="en-US" sz="4800" dirty="0">
              <a:solidFill>
                <a:srgbClr val="FFFF00"/>
              </a:solidFill>
              <a:latin typeface="Algerian" pitchFamily="82" charset="0"/>
            </a:endParaRPr>
          </a:p>
        </p:txBody>
      </p:sp>
      <p:sp>
        <p:nvSpPr>
          <p:cNvPr id="4" name="TextBox 3"/>
          <p:cNvSpPr txBox="1"/>
          <p:nvPr/>
        </p:nvSpPr>
        <p:spPr>
          <a:xfrm>
            <a:off x="6324600" y="2438400"/>
            <a:ext cx="2819400" cy="3139321"/>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the stage of economic</a:t>
            </a:r>
          </a:p>
          <a:p>
            <a:r>
              <a:rPr lang="en-US" b="1" dirty="0" smtClean="0">
                <a:solidFill>
                  <a:srgbClr val="FFFF00"/>
                </a:solidFill>
                <a:latin typeface="Times New Roman" pitchFamily="18" charset="0"/>
                <a:cs typeface="Times New Roman" pitchFamily="18" charset="0"/>
              </a:rPr>
              <a:t>development during which</a:t>
            </a:r>
          </a:p>
          <a:p>
            <a:r>
              <a:rPr lang="en-US" b="1" dirty="0" smtClean="0">
                <a:solidFill>
                  <a:srgbClr val="FFFF00"/>
                </a:solidFill>
                <a:latin typeface="Times New Roman" pitchFamily="18" charset="0"/>
                <a:cs typeface="Times New Roman" pitchFamily="18" charset="0"/>
              </a:rPr>
              <a:t>the application of technology results in mass</a:t>
            </a:r>
          </a:p>
          <a:p>
            <a:r>
              <a:rPr lang="en-US" b="1" dirty="0" smtClean="0">
                <a:solidFill>
                  <a:srgbClr val="FFFF00"/>
                </a:solidFill>
                <a:latin typeface="Times New Roman" pitchFamily="18" charset="0"/>
                <a:cs typeface="Times New Roman" pitchFamily="18" charset="0"/>
              </a:rPr>
              <a:t>production and mass consumption within a </a:t>
            </a:r>
          </a:p>
          <a:p>
            <a:r>
              <a:rPr lang="en-US" b="1" dirty="0" smtClean="0">
                <a:solidFill>
                  <a:srgbClr val="FFFF00"/>
                </a:solidFill>
                <a:latin typeface="Times New Roman" pitchFamily="18" charset="0"/>
                <a:cs typeface="Times New Roman" pitchFamily="18" charset="0"/>
              </a:rPr>
              <a:t>country.  This is accompanied by urbanization and changes in national living standards. </a:t>
            </a:r>
            <a:endParaRPr lang="en-US"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italism-dead-784020.jpg"/>
          <p:cNvPicPr>
            <a:picLocks noChangeAspect="1"/>
          </p:cNvPicPr>
          <p:nvPr/>
        </p:nvPicPr>
        <p:blipFill>
          <a:blip r:embed="rId2" cstate="print"/>
          <a:stretch>
            <a:fillRect/>
          </a:stretch>
        </p:blipFill>
        <p:spPr>
          <a:xfrm>
            <a:off x="0" y="1752600"/>
            <a:ext cx="7664907" cy="5105400"/>
          </a:xfrm>
          <a:prstGeom prst="rect">
            <a:avLst/>
          </a:prstGeom>
        </p:spPr>
      </p:pic>
      <p:sp>
        <p:nvSpPr>
          <p:cNvPr id="3" name="TextBox 2"/>
          <p:cNvSpPr txBox="1"/>
          <p:nvPr/>
        </p:nvSpPr>
        <p:spPr>
          <a:xfrm>
            <a:off x="228601" y="152401"/>
            <a:ext cx="8915400" cy="830997"/>
          </a:xfrm>
          <a:prstGeom prst="rect">
            <a:avLst/>
          </a:prstGeom>
          <a:noFill/>
        </p:spPr>
        <p:txBody>
          <a:bodyPr wrap="square" rtlCol="0">
            <a:spAutoFit/>
          </a:bodyPr>
          <a:lstStyle/>
          <a:p>
            <a:r>
              <a:rPr lang="en-US" sz="4800" dirty="0" smtClean="0">
                <a:solidFill>
                  <a:schemeClr val="bg1"/>
                </a:solidFill>
                <a:latin typeface="Algerian" pitchFamily="82" charset="0"/>
              </a:rPr>
              <a:t>LAISSEZ-FAIRE Capitalism</a:t>
            </a:r>
            <a:endParaRPr lang="en-US" sz="4800" dirty="0">
              <a:solidFill>
                <a:schemeClr val="bg1"/>
              </a:solidFill>
              <a:latin typeface="Algerian" pitchFamily="82" charset="0"/>
            </a:endParaRPr>
          </a:p>
        </p:txBody>
      </p:sp>
      <p:sp>
        <p:nvSpPr>
          <p:cNvPr id="4" name="TextBox 3"/>
          <p:cNvSpPr txBox="1"/>
          <p:nvPr/>
        </p:nvSpPr>
        <p:spPr>
          <a:xfrm>
            <a:off x="0" y="1066800"/>
            <a:ext cx="9297742" cy="646331"/>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Non-interference or non-intervention.  Laissez-fair economics theory supports free markets </a:t>
            </a:r>
          </a:p>
          <a:p>
            <a:r>
              <a:rPr lang="en-US" b="1" dirty="0" smtClean="0">
                <a:solidFill>
                  <a:schemeClr val="bg1"/>
                </a:solidFill>
                <a:latin typeface="Times New Roman" pitchFamily="18" charset="0"/>
                <a:cs typeface="Times New Roman" pitchFamily="18" charset="0"/>
              </a:rPr>
              <a:t>and an individual’s right to own private property.</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http://www.clangmann.net/2008_October_7/money.jpg"/>
          <p:cNvPicPr>
            <a:picLocks noChangeAspect="1" noChangeArrowheads="1"/>
          </p:cNvPicPr>
          <p:nvPr/>
        </p:nvPicPr>
        <p:blipFill>
          <a:blip r:embed="rId2" cstate="print">
            <a:lum bright="70000" contrast="-70000"/>
          </a:blip>
          <a:srcRect/>
          <a:stretch>
            <a:fillRect/>
          </a:stretch>
        </p:blipFill>
        <p:spPr bwMode="auto">
          <a:xfrm>
            <a:off x="-1" y="0"/>
            <a:ext cx="9167813"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Three</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1: History of Classical Liberalism</a:t>
            </a:r>
            <a:endParaRPr lang="en-US" sz="3000" dirty="0">
              <a:solidFill>
                <a:schemeClr val="accent5">
                  <a:lumMod val="50000"/>
                </a:schemeClr>
              </a:solidFill>
            </a:endParaRPr>
          </a:p>
        </p:txBody>
      </p:sp>
      <p:sp>
        <p:nvSpPr>
          <p:cNvPr id="7" name="TextBox 6"/>
          <p:cNvSpPr txBox="1"/>
          <p:nvPr/>
        </p:nvSpPr>
        <p:spPr>
          <a:xfrm>
            <a:off x="0" y="1143000"/>
            <a:ext cx="9144000" cy="4062651"/>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What is Classical Liberalism?</a:t>
            </a:r>
          </a:p>
          <a:p>
            <a:endParaRPr lang="en-US" sz="2400" b="1" dirty="0" smtClean="0">
              <a:solidFill>
                <a:schemeClr val="bg1"/>
              </a:solidFill>
              <a:latin typeface="Times New Roman" pitchFamily="18" charset="0"/>
              <a:cs typeface="Times New Roman" pitchFamily="18" charset="0"/>
            </a:endParaRPr>
          </a:p>
          <a:p>
            <a:pPr algn="ctr"/>
            <a:r>
              <a:rPr lang="en-US" sz="2400" b="1" dirty="0" smtClean="0">
                <a:solidFill>
                  <a:schemeClr val="accent1">
                    <a:lumMod val="50000"/>
                  </a:schemeClr>
                </a:solidFill>
                <a:latin typeface="Times New Roman" pitchFamily="18" charset="0"/>
                <a:cs typeface="Times New Roman" pitchFamily="18" charset="0"/>
              </a:rPr>
              <a:t>Is an ideology that embraces the principles of individualism:</a:t>
            </a:r>
          </a:p>
          <a:p>
            <a:pPr algn="ctr"/>
            <a:endParaRPr lang="en-US" sz="2400" b="1" dirty="0" smtClean="0">
              <a:solidFill>
                <a:schemeClr val="accent1">
                  <a:lumMod val="50000"/>
                </a:schemeClr>
              </a:solidFill>
              <a:latin typeface="Times New Roman" pitchFamily="18" charset="0"/>
              <a:cs typeface="Times New Roman" pitchFamily="18" charset="0"/>
            </a:endParaRPr>
          </a:p>
          <a:p>
            <a:pPr lvl="2">
              <a:buFont typeface="Arial" pitchFamily="34" charset="0"/>
              <a:buChar char="•"/>
            </a:pPr>
            <a:r>
              <a:rPr lang="en-US" sz="2400" b="1" dirty="0" smtClean="0">
                <a:solidFill>
                  <a:schemeClr val="accent1">
                    <a:lumMod val="50000"/>
                  </a:schemeClr>
                </a:solidFill>
                <a:latin typeface="Times New Roman" pitchFamily="18" charset="0"/>
                <a:cs typeface="Times New Roman" pitchFamily="18" charset="0"/>
              </a:rPr>
              <a:t> The rule of law</a:t>
            </a:r>
          </a:p>
          <a:p>
            <a:pPr lvl="2">
              <a:buFont typeface="Arial" pitchFamily="34" charset="0"/>
              <a:buChar char="•"/>
            </a:pPr>
            <a:r>
              <a:rPr lang="en-US" sz="2400" b="1" dirty="0" smtClean="0">
                <a:solidFill>
                  <a:schemeClr val="accent1">
                    <a:lumMod val="50000"/>
                  </a:schemeClr>
                </a:solidFill>
                <a:latin typeface="Times New Roman" pitchFamily="18" charset="0"/>
                <a:cs typeface="Times New Roman" pitchFamily="18" charset="0"/>
              </a:rPr>
              <a:t> Individuals’ rights and freedoms</a:t>
            </a:r>
          </a:p>
          <a:p>
            <a:pPr lvl="2">
              <a:buFont typeface="Arial" pitchFamily="34" charset="0"/>
              <a:buChar char="•"/>
            </a:pPr>
            <a:r>
              <a:rPr lang="en-US" sz="2400" b="1" dirty="0" smtClean="0">
                <a:solidFill>
                  <a:schemeClr val="accent1">
                    <a:lumMod val="50000"/>
                  </a:schemeClr>
                </a:solidFill>
                <a:latin typeface="Times New Roman" pitchFamily="18" charset="0"/>
                <a:cs typeface="Times New Roman" pitchFamily="18" charset="0"/>
              </a:rPr>
              <a:t> Private property</a:t>
            </a:r>
          </a:p>
          <a:p>
            <a:pPr lvl="2">
              <a:buFont typeface="Arial" pitchFamily="34" charset="0"/>
              <a:buChar char="•"/>
            </a:pPr>
            <a:r>
              <a:rPr lang="en-US" sz="2400" b="1" dirty="0" smtClean="0">
                <a:solidFill>
                  <a:schemeClr val="accent1">
                    <a:lumMod val="50000"/>
                  </a:schemeClr>
                </a:solidFill>
                <a:latin typeface="Times New Roman" pitchFamily="18" charset="0"/>
                <a:cs typeface="Times New Roman" pitchFamily="18" charset="0"/>
              </a:rPr>
              <a:t> Economic freedom</a:t>
            </a:r>
          </a:p>
          <a:p>
            <a:pPr lvl="2">
              <a:buFont typeface="Arial" pitchFamily="34" charset="0"/>
              <a:buChar char="•"/>
            </a:pPr>
            <a:r>
              <a:rPr lang="en-US" sz="2400" b="1" dirty="0" smtClean="0">
                <a:solidFill>
                  <a:schemeClr val="accent1">
                    <a:lumMod val="50000"/>
                  </a:schemeClr>
                </a:solidFill>
                <a:latin typeface="Times New Roman" pitchFamily="18" charset="0"/>
                <a:cs typeface="Times New Roman" pitchFamily="18" charset="0"/>
              </a:rPr>
              <a:t> Self-interest</a:t>
            </a:r>
          </a:p>
          <a:p>
            <a:pPr lvl="2">
              <a:buFont typeface="Arial" pitchFamily="34" charset="0"/>
              <a:buChar char="•"/>
            </a:pPr>
            <a:r>
              <a:rPr lang="en-US" sz="2400" b="1" dirty="0" smtClean="0">
                <a:solidFill>
                  <a:schemeClr val="accent1">
                    <a:lumMod val="50000"/>
                  </a:schemeClr>
                </a:solidFill>
                <a:latin typeface="Times New Roman" pitchFamily="18" charset="0"/>
                <a:cs typeface="Times New Roman" pitchFamily="18" charset="0"/>
              </a:rPr>
              <a:t> Competition</a:t>
            </a:r>
          </a:p>
          <a:p>
            <a:endParaRPr lang="en-US" dirty="0"/>
          </a:p>
        </p:txBody>
      </p:sp>
      <p:sp>
        <p:nvSpPr>
          <p:cNvPr id="8" name="Rectangle 7"/>
          <p:cNvSpPr/>
          <p:nvPr/>
        </p:nvSpPr>
        <p:spPr>
          <a:xfrm>
            <a:off x="0" y="5257800"/>
            <a:ext cx="9144000" cy="1261884"/>
          </a:xfrm>
          <a:prstGeom prst="rect">
            <a:avLst/>
          </a:prstGeom>
        </p:spPr>
        <p:txBody>
          <a:bodyPr wrap="square">
            <a:spAutoFit/>
          </a:bodyPr>
          <a:lstStyle/>
          <a:p>
            <a:pPr lvl="2">
              <a:buFont typeface="Arial" pitchFamily="34" charset="0"/>
              <a:buChar char="•"/>
            </a:pPr>
            <a:r>
              <a:rPr lang="en-US" sz="2200" b="1" dirty="0" smtClean="0">
                <a:solidFill>
                  <a:srgbClr val="002060"/>
                </a:solidFill>
                <a:latin typeface="Times New Roman" pitchFamily="18" charset="0"/>
                <a:cs typeface="Times New Roman" pitchFamily="18" charset="0"/>
              </a:rPr>
              <a:t> Classical liberalism stresses both political and economic freedoms</a:t>
            </a:r>
          </a:p>
          <a:p>
            <a:pPr lvl="2"/>
            <a:endParaRPr lang="en-US" sz="1000" b="1" dirty="0" smtClean="0">
              <a:solidFill>
                <a:srgbClr val="002060"/>
              </a:solidFill>
              <a:latin typeface="Times New Roman" pitchFamily="18" charset="0"/>
              <a:cs typeface="Times New Roman" pitchFamily="18" charset="0"/>
            </a:endParaRPr>
          </a:p>
          <a:p>
            <a:pPr lvl="2">
              <a:buFont typeface="Arial" pitchFamily="34" charset="0"/>
              <a:buChar char="•"/>
            </a:pPr>
            <a:r>
              <a:rPr lang="en-US" sz="2200" b="1" dirty="0" smtClean="0">
                <a:solidFill>
                  <a:srgbClr val="002060"/>
                </a:solidFill>
                <a:latin typeface="Times New Roman" pitchFamily="18" charset="0"/>
                <a:cs typeface="Times New Roman" pitchFamily="18" charset="0"/>
              </a:rPr>
              <a:t> Believes the best economic system is one that has limited   </a:t>
            </a:r>
          </a:p>
          <a:p>
            <a:pPr lvl="2"/>
            <a:r>
              <a:rPr lang="en-US" sz="2200" b="1" dirty="0" smtClean="0">
                <a:solidFill>
                  <a:srgbClr val="002060"/>
                </a:solidFill>
                <a:latin typeface="Times New Roman" pitchFamily="18" charset="0"/>
                <a:cs typeface="Times New Roman" pitchFamily="18" charset="0"/>
              </a:rPr>
              <a:t>  government intervention (free market)</a:t>
            </a:r>
            <a:endParaRPr lang="en-US" sz="2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to="" calcmode="lin" valueType="num">
                                      <p:cBhvr>
                                        <p:cTn id="17" dur="1" fill="hold"/>
                                        <p:tgtEl>
                                          <p:spTgt spid="7">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 to="" calcmode="lin" valueType="num">
                                      <p:cBhvr>
                                        <p:cTn id="20" dur="1" fill="hold"/>
                                        <p:tgtEl>
                                          <p:spTgt spid="7">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to="" calcmode="lin" valueType="num">
                                      <p:cBhvr>
                                        <p:cTn id="23" dur="1" fill="hold"/>
                                        <p:tgtEl>
                                          <p:spTgt spid="7">
                                            <p:txEl>
                                              <p:pRg st="5" end="5"/>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 to="" calcmode="lin" valueType="num">
                                      <p:cBhvr>
                                        <p:cTn id="26" dur="1" fill="hold"/>
                                        <p:tgtEl>
                                          <p:spTgt spid="7">
                                            <p:txEl>
                                              <p:pRg st="6" end="6"/>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to="" calcmode="lin" valueType="num">
                                      <p:cBhvr>
                                        <p:cTn id="29" dur="1" fill="hold"/>
                                        <p:tgtEl>
                                          <p:spTgt spid="7">
                                            <p:txEl>
                                              <p:pRg st="7" end="7"/>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 to="" calcmode="lin" valueType="num">
                                      <p:cBhvr>
                                        <p:cTn id="32" dur="1" fill="hold"/>
                                        <p:tgtEl>
                                          <p:spTgt spid="7">
                                            <p:txEl>
                                              <p:pRg st="8" end="8"/>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to="" calcmode="lin" valueType="num">
                                      <p:cBhvr>
                                        <p:cTn id="35" dur="1" fill="hold"/>
                                        <p:tgtEl>
                                          <p:spTgt spid="7">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to="" calcmode="lin" valueType="num">
                                      <p:cBhvr>
                                        <p:cTn id="40" dur="1" fill="hold"/>
                                        <p:tgtEl>
                                          <p:spTgt spid="8">
                                            <p:txEl>
                                              <p:pRg st="0" end="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 to="" calcmode="lin" valueType="num">
                                      <p:cBhvr>
                                        <p:cTn id="45" dur="1" fill="hold"/>
                                        <p:tgtEl>
                                          <p:spTgt spid="8">
                                            <p:txEl>
                                              <p:pRg st="2" end="2"/>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 to="" calcmode="lin" valueType="num">
                                      <p:cBhvr>
                                        <p:cTn id="48" dur="1" fill="hold"/>
                                        <p:tgtEl>
                                          <p:spTgt spid="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010407-723096.jpg"/>
          <p:cNvPicPr>
            <a:picLocks noChangeAspect="1"/>
          </p:cNvPicPr>
          <p:nvPr/>
        </p:nvPicPr>
        <p:blipFill>
          <a:blip r:embed="rId2" cstate="print"/>
          <a:stretch>
            <a:fillRect/>
          </a:stretch>
        </p:blipFill>
        <p:spPr>
          <a:xfrm>
            <a:off x="0" y="1905000"/>
            <a:ext cx="6537960" cy="4953000"/>
          </a:xfrm>
          <a:prstGeom prst="rect">
            <a:avLst/>
          </a:prstGeom>
        </p:spPr>
      </p:pic>
      <p:sp>
        <p:nvSpPr>
          <p:cNvPr id="3" name="TextBox 2"/>
          <p:cNvSpPr txBox="1"/>
          <p:nvPr/>
        </p:nvSpPr>
        <p:spPr>
          <a:xfrm>
            <a:off x="457200" y="685800"/>
            <a:ext cx="6502101" cy="830997"/>
          </a:xfrm>
          <a:prstGeom prst="rect">
            <a:avLst/>
          </a:prstGeom>
          <a:noFill/>
        </p:spPr>
        <p:txBody>
          <a:bodyPr wrap="none" rtlCol="0">
            <a:spAutoFit/>
          </a:bodyPr>
          <a:lstStyle/>
          <a:p>
            <a:r>
              <a:rPr lang="en-US" sz="4800" dirty="0" smtClean="0">
                <a:solidFill>
                  <a:schemeClr val="bg1"/>
                </a:solidFill>
                <a:latin typeface="Algerian" pitchFamily="82" charset="0"/>
              </a:rPr>
              <a:t>LIMITED GOVERNMENT</a:t>
            </a:r>
            <a:endParaRPr lang="en-US" sz="4800" dirty="0">
              <a:solidFill>
                <a:schemeClr val="bg1"/>
              </a:solidFill>
              <a:latin typeface="Algerian" pitchFamily="82" charset="0"/>
            </a:endParaRPr>
          </a:p>
        </p:txBody>
      </p:sp>
      <p:sp>
        <p:nvSpPr>
          <p:cNvPr id="4" name="TextBox 3"/>
          <p:cNvSpPr txBox="1"/>
          <p:nvPr/>
        </p:nvSpPr>
        <p:spPr>
          <a:xfrm>
            <a:off x="6629400" y="2514600"/>
            <a:ext cx="2362200" cy="2031325"/>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the principle of little government in the affairs of the economy in the belief that this results in more efficient self-regulating markets.</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0"/>
            <a:ext cx="7772400" cy="830997"/>
          </a:xfrm>
          <a:prstGeom prst="rect">
            <a:avLst/>
          </a:prstGeom>
          <a:noFill/>
        </p:spPr>
        <p:txBody>
          <a:bodyPr wrap="square" rtlCol="0">
            <a:spAutoFit/>
          </a:bodyPr>
          <a:lstStyle/>
          <a:p>
            <a:r>
              <a:rPr lang="en-US" sz="4800" dirty="0" smtClean="0">
                <a:latin typeface="Algerian" pitchFamily="82" charset="0"/>
              </a:rPr>
              <a:t>TRADITIONAL ECONOMY</a:t>
            </a:r>
            <a:endParaRPr lang="en-US" sz="4800" dirty="0">
              <a:latin typeface="Algerian" pitchFamily="82" charset="0"/>
            </a:endParaRPr>
          </a:p>
        </p:txBody>
      </p:sp>
      <p:sp>
        <p:nvSpPr>
          <p:cNvPr id="5" name="TextBox 4"/>
          <p:cNvSpPr txBox="1"/>
          <p:nvPr/>
        </p:nvSpPr>
        <p:spPr>
          <a:xfrm>
            <a:off x="6477000" y="1752600"/>
            <a:ext cx="2667000" cy="2862322"/>
          </a:xfrm>
          <a:prstGeom prst="rect">
            <a:avLst/>
          </a:prstGeom>
          <a:noFill/>
        </p:spPr>
        <p:txBody>
          <a:bodyPr wrap="square" rtlCol="0">
            <a:spAutoFit/>
          </a:bodyPr>
          <a:lstStyle/>
          <a:p>
            <a:r>
              <a:rPr lang="en-US" b="1" dirty="0" smtClean="0">
                <a:latin typeface="Times New Roman" pitchFamily="18" charset="0"/>
                <a:cs typeface="Times New Roman" pitchFamily="18" charset="0"/>
              </a:rPr>
              <a:t>an economic  system</a:t>
            </a:r>
          </a:p>
          <a:p>
            <a:r>
              <a:rPr lang="en-US" b="1" dirty="0" smtClean="0">
                <a:latin typeface="Times New Roman" pitchFamily="18" charset="0"/>
                <a:cs typeface="Times New Roman" pitchFamily="18" charset="0"/>
              </a:rPr>
              <a:t>usually practiced  by a</a:t>
            </a:r>
          </a:p>
          <a:p>
            <a:r>
              <a:rPr lang="en-US" b="1" dirty="0" smtClean="0">
                <a:latin typeface="Times New Roman" pitchFamily="18" charset="0"/>
                <a:cs typeface="Times New Roman" pitchFamily="18" charset="0"/>
              </a:rPr>
              <a:t>pre-industrialized  society, where needs are meet  through agriculture, hunting and fishing, and where there tends to be a division of labour based on custom and tradition.</a:t>
            </a:r>
            <a:endParaRPr lang="en-US" b="1" dirty="0">
              <a:latin typeface="Times New Roman" pitchFamily="18" charset="0"/>
              <a:cs typeface="Times New Roman" pitchFamily="18" charset="0"/>
            </a:endParaRPr>
          </a:p>
        </p:txBody>
      </p:sp>
      <p:pic>
        <p:nvPicPr>
          <p:cNvPr id="6" name="Picture 5" descr="fresno-farmers-market-for-web.jpg"/>
          <p:cNvPicPr>
            <a:picLocks noChangeAspect="1"/>
          </p:cNvPicPr>
          <p:nvPr/>
        </p:nvPicPr>
        <p:blipFill>
          <a:blip r:embed="rId2" cstate="print"/>
          <a:stretch>
            <a:fillRect/>
          </a:stretch>
        </p:blipFill>
        <p:spPr>
          <a:xfrm>
            <a:off x="0" y="1752600"/>
            <a:ext cx="6394987" cy="4267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industrialchildlabor.wikispaces.com/file/view/child_labor.jpg/33783659/child_labor.jpg"/>
          <p:cNvPicPr>
            <a:picLocks noChangeAspect="1" noChangeArrowheads="1"/>
          </p:cNvPicPr>
          <p:nvPr/>
        </p:nvPicPr>
        <p:blipFill>
          <a:blip r:embed="rId2" cstate="print">
            <a:lum bright="70000" contrast="-70000"/>
          </a:blip>
          <a:srcRect/>
          <a:stretch>
            <a:fillRect/>
          </a:stretch>
        </p:blipFill>
        <p:spPr bwMode="auto">
          <a:xfrm>
            <a:off x="0" y="0"/>
            <a:ext cx="9170792"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Responding to Classic Liberalism</a:t>
            </a:r>
            <a:endParaRPr lang="en-US" sz="3000" dirty="0">
              <a:solidFill>
                <a:schemeClr val="accent5">
                  <a:lumMod val="50000"/>
                </a:schemeClr>
              </a:solidFill>
            </a:endParaRPr>
          </a:p>
        </p:txBody>
      </p:sp>
      <p:sp>
        <p:nvSpPr>
          <p:cNvPr id="5" name="Rectangle 4"/>
          <p:cNvSpPr/>
          <p:nvPr/>
        </p:nvSpPr>
        <p:spPr>
          <a:xfrm>
            <a:off x="0" y="1371600"/>
            <a:ext cx="9144000" cy="4247317"/>
          </a:xfrm>
          <a:prstGeom prst="rect">
            <a:avLst/>
          </a:prstGeom>
        </p:spPr>
        <p:txBody>
          <a:bodyPr wrap="square">
            <a:spAutoFit/>
          </a:bodyPr>
          <a:lstStyle/>
          <a:p>
            <a:pPr algn="ctr"/>
            <a:r>
              <a:rPr lang="en-US" b="1" dirty="0" smtClean="0">
                <a:solidFill>
                  <a:schemeClr val="bg1"/>
                </a:solidFill>
                <a:latin typeface="Times New Roman" pitchFamily="18" charset="0"/>
                <a:cs typeface="Times New Roman" pitchFamily="18" charset="0"/>
              </a:rPr>
              <a:t>Review/compare the two quotes on page 129 and respond to the following questions:</a:t>
            </a:r>
          </a:p>
          <a:p>
            <a:pPr algn="ctr"/>
            <a:endParaRPr lang="en-US"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r>
              <a:rPr lang="en-US" b="1" i="1" dirty="0" smtClean="0">
                <a:solidFill>
                  <a:schemeClr val="accent5">
                    <a:lumMod val="50000"/>
                  </a:schemeClr>
                </a:solidFill>
                <a:latin typeface="Times New Roman" pitchFamily="18" charset="0"/>
                <a:cs typeface="Times New Roman" pitchFamily="18" charset="0"/>
              </a:rPr>
              <a:t>What surprises you?</a:t>
            </a:r>
          </a:p>
          <a:p>
            <a:pPr algn="ctr"/>
            <a:endParaRPr lang="en-US" b="1" i="1" dirty="0" smtClean="0">
              <a:solidFill>
                <a:schemeClr val="accent5">
                  <a:lumMod val="50000"/>
                </a:schemeClr>
              </a:solidFill>
              <a:latin typeface="Times New Roman" pitchFamily="18" charset="0"/>
              <a:cs typeface="Times New Roman" pitchFamily="18" charset="0"/>
            </a:endParaRPr>
          </a:p>
          <a:p>
            <a:pPr algn="ctr"/>
            <a:r>
              <a:rPr lang="en-US" b="1" i="1" dirty="0" smtClean="0">
                <a:solidFill>
                  <a:schemeClr val="accent5">
                    <a:lumMod val="50000"/>
                  </a:schemeClr>
                </a:solidFill>
                <a:latin typeface="Times New Roman" pitchFamily="18" charset="0"/>
                <a:cs typeface="Times New Roman" pitchFamily="18" charset="0"/>
              </a:rPr>
              <a:t>What ideas do the commentaries communicate to you about the ways in which people view the participation of children in society?</a:t>
            </a:r>
          </a:p>
          <a:p>
            <a:pPr algn="ctr"/>
            <a:endParaRPr lang="en-US" b="1" i="1" dirty="0" smtClean="0">
              <a:solidFill>
                <a:schemeClr val="accent5">
                  <a:lumMod val="50000"/>
                </a:schemeClr>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Complete the handout :</a:t>
            </a:r>
          </a:p>
          <a:p>
            <a:pPr algn="ctr"/>
            <a:endParaRPr lang="en-US" b="1" dirty="0" smtClean="0">
              <a:solidFill>
                <a:schemeClr val="bg1"/>
              </a:solidFill>
              <a:latin typeface="Times New Roman" pitchFamily="18" charset="0"/>
              <a:cs typeface="Times New Roman" pitchFamily="18" charset="0"/>
            </a:endParaRPr>
          </a:p>
          <a:p>
            <a:pPr algn="ctr"/>
            <a:r>
              <a:rPr lang="en-US" b="1" i="1" dirty="0" smtClean="0">
                <a:solidFill>
                  <a:schemeClr val="bg1"/>
                </a:solidFill>
                <a:latin typeface="Times New Roman" pitchFamily="18" charset="0"/>
                <a:cs typeface="Times New Roman" pitchFamily="18" charset="0"/>
              </a:rPr>
              <a:t>Exploring Historical and Contemporary Views</a:t>
            </a: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From page 130, write out the issue question for Chapter Four</a:t>
            </a:r>
          </a:p>
          <a:p>
            <a:pPr algn="ct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to="" calcmode="lin" valueType="num">
                                      <p:cBhvr>
                                        <p:cTn id="15" dur="1" fill="hold"/>
                                        <p:tgtEl>
                                          <p:spTgt spid="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 to="" calcmode="lin" valueType="num">
                                      <p:cBhvr>
                                        <p:cTn id="20" dur="1" fill="hold"/>
                                        <p:tgtEl>
                                          <p:spTgt spid="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to="" calcmode="lin" valueType="num">
                                      <p:cBhvr>
                                        <p:cTn id="25" dur="1" fill="hold"/>
                                        <p:tgtEl>
                                          <p:spTgt spid="5">
                                            <p:txEl>
                                              <p:pRg st="7" end="7"/>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 to="" calcmode="lin" valueType="num">
                                      <p:cBhvr>
                                        <p:cTn id="28" dur="1" fill="hold"/>
                                        <p:tgtEl>
                                          <p:spTgt spid="5">
                                            <p:txEl>
                                              <p:pRg st="9" end="9"/>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anim to="" calcmode="lin" valueType="num">
                                      <p:cBhvr>
                                        <p:cTn id="33" dur="1" fill="hold"/>
                                        <p:tgtEl>
                                          <p:spTgt spid="5">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http://21stcenturysocialism.com/files/thumbnails/luddite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1: Opposition to Liberalism</a:t>
            </a:r>
            <a:endParaRPr lang="en-US" sz="3000" dirty="0">
              <a:solidFill>
                <a:schemeClr val="accent5">
                  <a:lumMod val="50000"/>
                </a:schemeClr>
              </a:solidFill>
            </a:endParaRPr>
          </a:p>
        </p:txBody>
      </p:sp>
      <p:sp>
        <p:nvSpPr>
          <p:cNvPr id="6" name="TextBox 5"/>
          <p:cNvSpPr txBox="1"/>
          <p:nvPr/>
        </p:nvSpPr>
        <p:spPr>
          <a:xfrm>
            <a:off x="0" y="1600200"/>
            <a:ext cx="9144000" cy="4708981"/>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Read the intro at the top of page 131</a:t>
            </a:r>
          </a:p>
          <a:p>
            <a:pPr algn="ctr"/>
            <a:endParaRPr lang="en-US"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With a partner, review the rest of page 131 and up to the top half of page 144, and   complete the handout:</a:t>
            </a:r>
          </a:p>
          <a:p>
            <a:pPr algn="ctr"/>
            <a:endParaRPr lang="en-US" b="1" dirty="0" smtClean="0">
              <a:solidFill>
                <a:schemeClr val="bg1"/>
              </a:solidFill>
              <a:latin typeface="Times New Roman" pitchFamily="18" charset="0"/>
              <a:cs typeface="Times New Roman" pitchFamily="18" charset="0"/>
            </a:endParaRPr>
          </a:p>
          <a:p>
            <a:endParaRPr lang="en-US" b="1" dirty="0" smtClean="0">
              <a:solidFill>
                <a:schemeClr val="bg1"/>
              </a:solidFill>
              <a:latin typeface="Times New Roman" pitchFamily="18" charset="0"/>
              <a:cs typeface="Times New Roman" pitchFamily="18" charset="0"/>
            </a:endParaRPr>
          </a:p>
          <a:p>
            <a:pPr algn="ctr"/>
            <a:r>
              <a:rPr lang="en-US" b="1" i="1" dirty="0" smtClean="0">
                <a:solidFill>
                  <a:schemeClr val="accent5">
                    <a:lumMod val="50000"/>
                  </a:schemeClr>
                </a:solidFill>
                <a:latin typeface="Times New Roman" pitchFamily="18" charset="0"/>
                <a:cs typeface="Times New Roman" pitchFamily="18" charset="0"/>
              </a:rPr>
              <a:t>Responses to Liberalism</a:t>
            </a:r>
          </a:p>
          <a:p>
            <a:pPr algn="ctr"/>
            <a:endParaRPr lang="en-US" sz="2400" b="1" i="1" dirty="0" smtClean="0">
              <a:solidFill>
                <a:schemeClr val="accent5">
                  <a:lumMod val="50000"/>
                </a:schemeClr>
              </a:solidFill>
              <a:latin typeface="Times New Roman" pitchFamily="18" charset="0"/>
              <a:cs typeface="Times New Roman" pitchFamily="18" charset="0"/>
            </a:endParaRPr>
          </a:p>
          <a:p>
            <a:pPr algn="ctr"/>
            <a:r>
              <a:rPr lang="en-US" b="1" dirty="0" smtClean="0">
                <a:solidFill>
                  <a:schemeClr val="bg1"/>
                </a:solidFill>
                <a:latin typeface="Times New Roman" pitchFamily="18" charset="0"/>
                <a:cs typeface="Times New Roman" pitchFamily="18" charset="0"/>
              </a:rPr>
              <a:t>Review</a:t>
            </a:r>
          </a:p>
          <a:p>
            <a:pPr algn="ctr"/>
            <a:endParaRPr lang="en-US" b="1" dirty="0" smtClean="0">
              <a:solidFill>
                <a:schemeClr val="bg1"/>
              </a:solidFill>
              <a:latin typeface="Times New Roman" pitchFamily="18" charset="0"/>
              <a:cs typeface="Times New Roman" pitchFamily="18" charset="0"/>
            </a:endParaRPr>
          </a:p>
          <a:p>
            <a:pPr algn="ctr"/>
            <a:endParaRPr lang="en-US" b="1" i="1" dirty="0" smtClean="0">
              <a:solidFill>
                <a:schemeClr val="accent5">
                  <a:lumMod val="50000"/>
                </a:schemeClr>
              </a:solidFill>
              <a:latin typeface="Times New Roman" pitchFamily="18" charset="0"/>
              <a:cs typeface="Times New Roman" pitchFamily="18" charset="0"/>
            </a:endParaRPr>
          </a:p>
          <a:p>
            <a:pPr algn="ctr"/>
            <a:r>
              <a:rPr lang="en-US" b="1" i="1" dirty="0" smtClean="0">
                <a:solidFill>
                  <a:schemeClr val="accent5">
                    <a:lumMod val="50000"/>
                  </a:schemeClr>
                </a:solidFill>
                <a:latin typeface="Times New Roman" pitchFamily="18" charset="0"/>
                <a:cs typeface="Times New Roman" pitchFamily="18" charset="0"/>
              </a:rPr>
              <a:t>Responding to Classical Liberalism: </a:t>
            </a:r>
          </a:p>
          <a:p>
            <a:pPr algn="ctr"/>
            <a:r>
              <a:rPr lang="en-US" b="1" i="1" dirty="0" smtClean="0">
                <a:solidFill>
                  <a:schemeClr val="accent5">
                    <a:lumMod val="50000"/>
                  </a:schemeClr>
                </a:solidFill>
                <a:latin typeface="Times New Roman" pitchFamily="18" charset="0"/>
                <a:cs typeface="Times New Roman" pitchFamily="18" charset="0"/>
              </a:rPr>
              <a:t>Ideologies Research Project</a:t>
            </a:r>
            <a:endParaRPr lang="en-US" b="1" i="1" u="sng" dirty="0" smtClean="0">
              <a:solidFill>
                <a:schemeClr val="accent5">
                  <a:lumMod val="50000"/>
                </a:schemeClr>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to="" calcmode="lin" valueType="num">
                                      <p:cBhvr>
                                        <p:cTn id="15" dur="1" fill="hold"/>
                                        <p:tgtEl>
                                          <p:spTgt spid="6">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 to="" calcmode="lin" valueType="num">
                                      <p:cBhvr>
                                        <p:cTn id="18" dur="1" fill="hold"/>
                                        <p:tgtEl>
                                          <p:spTgt spid="6">
                                            <p:txEl>
                                              <p:pRg st="7" end="7"/>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 to="" calcmode="lin" valueType="num">
                                      <p:cBhvr>
                                        <p:cTn id="23" dur="1" fill="hold"/>
                                        <p:tgtEl>
                                          <p:spTgt spid="6">
                                            <p:txEl>
                                              <p:pRg st="9" end="9"/>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
                                            <p:txEl>
                                              <p:pRg st="12" end="12"/>
                                            </p:txEl>
                                          </p:spTgt>
                                        </p:tgtEl>
                                        <p:attrNameLst>
                                          <p:attrName>style.visibility</p:attrName>
                                        </p:attrNameLst>
                                      </p:cBhvr>
                                      <p:to>
                                        <p:strVal val="visible"/>
                                      </p:to>
                                    </p:set>
                                    <p:anim to="" calcmode="lin" valueType="num">
                                      <p:cBhvr>
                                        <p:cTn id="28" dur="1" fill="hold"/>
                                        <p:tgtEl>
                                          <p:spTgt spid="6">
                                            <p:txEl>
                                              <p:pRg st="12" end="12"/>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anim to="" calcmode="lin" valueType="num">
                                      <p:cBhvr>
                                        <p:cTn id="31" dur="1" fill="hold"/>
                                        <p:tgtEl>
                                          <p:spTgt spid="6">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http://farm3.static.flickr.com/2339/2163455430_39485be5f1.jpg"/>
          <p:cNvPicPr>
            <a:picLocks noChangeAspect="1" noChangeArrowheads="1"/>
          </p:cNvPicPr>
          <p:nvPr/>
        </p:nvPicPr>
        <p:blipFill>
          <a:blip r:embed="rId2" cstate="print">
            <a:lum bright="70000" contrast="-70000"/>
          </a:blip>
          <a:srcRect/>
          <a:stretch>
            <a:fillRect/>
          </a:stretch>
        </p:blipFill>
        <p:spPr bwMode="auto">
          <a:xfrm>
            <a:off x="0" y="0"/>
            <a:ext cx="915663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2: The Liberal Response</a:t>
            </a:r>
            <a:endParaRPr lang="en-US" sz="3000" dirty="0">
              <a:solidFill>
                <a:schemeClr val="accent5">
                  <a:lumMod val="50000"/>
                </a:schemeClr>
              </a:solidFill>
            </a:endParaRPr>
          </a:p>
        </p:txBody>
      </p:sp>
      <p:sp>
        <p:nvSpPr>
          <p:cNvPr id="7" name="Rectangle 2"/>
          <p:cNvSpPr txBox="1">
            <a:spLocks noChangeArrowheads="1"/>
          </p:cNvSpPr>
          <p:nvPr/>
        </p:nvSpPr>
        <p:spPr>
          <a:xfrm>
            <a:off x="0" y="609600"/>
            <a:ext cx="91440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How did classical liberalism respond to competing ideologies?</a:t>
            </a:r>
            <a:endParaRPr kumimoji="0" lang="en-US" sz="26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Rectangle 2"/>
          <p:cNvSpPr txBox="1">
            <a:spLocks noChangeArrowheads="1"/>
          </p:cNvSpPr>
          <p:nvPr/>
        </p:nvSpPr>
        <p:spPr>
          <a:xfrm>
            <a:off x="0" y="1828800"/>
            <a:ext cx="9144000" cy="1828800"/>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j-ea"/>
                <a:cs typeface="Times New Roman" pitchFamily="18" charset="0"/>
              </a:rPr>
              <a:t>Welfare Capitalism</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200" b="1" dirty="0" smtClean="0">
              <a:solidFill>
                <a:schemeClr val="bg1"/>
              </a:solidFill>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200" b="1" dirty="0" smtClean="0">
                <a:solidFill>
                  <a:schemeClr val="accent5">
                    <a:lumMod val="50000"/>
                  </a:schemeClr>
                </a:solidFill>
                <a:latin typeface="Times New Roman" pitchFamily="18" charset="0"/>
                <a:ea typeface="+mj-ea"/>
                <a:cs typeface="Times New Roman" pitchFamily="18" charset="0"/>
              </a:rPr>
              <a:t>What was it?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200" b="1" dirty="0" smtClean="0">
              <a:solidFill>
                <a:schemeClr val="accent5">
                  <a:lumMod val="50000"/>
                </a:schemeClr>
              </a:solidFill>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(Review</a:t>
            </a:r>
            <a:r>
              <a:rPr kumimoji="0" lang="en-US" sz="2200" b="1" i="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p</a:t>
            </a:r>
            <a:r>
              <a:rPr kumimoji="0" lang="en-US" sz="22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ages</a:t>
            </a:r>
            <a:r>
              <a:rPr kumimoji="0" lang="en-US" sz="2200" b="1" i="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142-143)</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endParaRPr>
          </a:p>
          <a:p>
            <a:pPr algn="ctr">
              <a:spcBef>
                <a:spcPct val="0"/>
              </a:spcBef>
              <a:defRPr/>
            </a:pPr>
            <a:r>
              <a:rPr lang="en-US" sz="2200" b="1" dirty="0" smtClean="0">
                <a:solidFill>
                  <a:schemeClr val="accent5">
                    <a:lumMod val="50000"/>
                  </a:schemeClr>
                </a:solidFill>
                <a:latin typeface="Times New Roman" pitchFamily="18" charset="0"/>
                <a:cs typeface="Times New Roman" pitchFamily="18" charset="0"/>
              </a:rPr>
              <a:t>Write out the following notes: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
        <p:nvSpPr>
          <p:cNvPr id="9" name="Rectangle 8"/>
          <p:cNvSpPr/>
          <p:nvPr/>
        </p:nvSpPr>
        <p:spPr>
          <a:xfrm>
            <a:off x="0" y="3644610"/>
            <a:ext cx="9144000" cy="2382191"/>
          </a:xfrm>
          <a:prstGeom prst="rect">
            <a:avLst/>
          </a:prstGeom>
        </p:spPr>
        <p:txBody>
          <a:bodyPr wrap="square">
            <a:spAutoFit/>
          </a:bodyPr>
          <a:lstStyle/>
          <a:p>
            <a:pPr lvl="0" algn="ctr">
              <a:spcBef>
                <a:spcPct val="20000"/>
              </a:spcBef>
              <a:defRPr/>
            </a:pPr>
            <a:r>
              <a:rPr lang="en-US" sz="2400" b="1" dirty="0" smtClean="0">
                <a:solidFill>
                  <a:schemeClr val="bg1"/>
                </a:solidFill>
                <a:latin typeface="Times New Roman" pitchFamily="18" charset="0"/>
                <a:cs typeface="Times New Roman" pitchFamily="18" charset="0"/>
              </a:rPr>
              <a:t>A classical liberal economic system combined with a government that used legislation to give workers protections like:</a:t>
            </a:r>
          </a:p>
          <a:p>
            <a:pPr lvl="0" algn="ctr">
              <a:spcBef>
                <a:spcPct val="20000"/>
              </a:spcBef>
              <a:defRPr/>
            </a:pPr>
            <a:endParaRPr lang="en-US" sz="2400" b="1" dirty="0" smtClean="0">
              <a:solidFill>
                <a:schemeClr val="bg1"/>
              </a:solidFill>
              <a:latin typeface="Times New Roman" pitchFamily="18" charset="0"/>
              <a:cs typeface="Times New Roman" pitchFamily="18" charset="0"/>
            </a:endParaRPr>
          </a:p>
          <a:p>
            <a:pPr lvl="0" algn="ctr">
              <a:spcBef>
                <a:spcPct val="20000"/>
              </a:spcBef>
              <a:defRPr/>
            </a:pPr>
            <a:r>
              <a:rPr lang="en-US" sz="2000" b="1" dirty="0" smtClean="0">
                <a:solidFill>
                  <a:schemeClr val="accent5">
                    <a:lumMod val="50000"/>
                  </a:schemeClr>
                </a:solidFill>
                <a:latin typeface="Times New Roman" pitchFamily="18" charset="0"/>
                <a:cs typeface="Times New Roman" pitchFamily="18" charset="0"/>
              </a:rPr>
              <a:t>Limited working hours </a:t>
            </a:r>
          </a:p>
          <a:p>
            <a:pPr lvl="0" algn="ctr">
              <a:spcBef>
                <a:spcPct val="20000"/>
              </a:spcBef>
              <a:defRPr/>
            </a:pPr>
            <a:r>
              <a:rPr lang="en-US" sz="2000" b="1" dirty="0" smtClean="0">
                <a:solidFill>
                  <a:schemeClr val="accent5">
                    <a:lumMod val="50000"/>
                  </a:schemeClr>
                </a:solidFill>
                <a:latin typeface="Times New Roman" pitchFamily="18" charset="0"/>
                <a:cs typeface="Times New Roman" pitchFamily="18" charset="0"/>
              </a:rPr>
              <a:t>Minimum wage, </a:t>
            </a:r>
          </a:p>
          <a:p>
            <a:pPr lvl="0" algn="ctr">
              <a:spcBef>
                <a:spcPct val="20000"/>
              </a:spcBef>
              <a:defRPr/>
            </a:pPr>
            <a:r>
              <a:rPr lang="en-US" sz="2000" b="1" dirty="0" smtClean="0">
                <a:solidFill>
                  <a:schemeClr val="accent5">
                    <a:lumMod val="50000"/>
                  </a:schemeClr>
                </a:solidFill>
                <a:latin typeface="Times New Roman" pitchFamily="18" charset="0"/>
                <a:cs typeface="Times New Roman" pitchFamily="18" charset="0"/>
              </a:rPr>
              <a:t>A safety net with features like pensions and medical insurance</a:t>
            </a:r>
            <a:endParaRPr lang="en-US" sz="20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to="" calcmode="lin" valueType="num">
                                      <p:cBhvr>
                                        <p:cTn id="15" dur="1" fill="hold"/>
                                        <p:tgtEl>
                                          <p:spTgt spid="8">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to="" calcmode="lin" valueType="num">
                                      <p:cBhvr>
                                        <p:cTn id="18" dur="1" fill="hold"/>
                                        <p:tgtEl>
                                          <p:spTgt spid="8">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to="" calcmode="lin" valueType="num">
                                      <p:cBhvr>
                                        <p:cTn id="23" dur="1" fill="hold"/>
                                        <p:tgtEl>
                                          <p:spTgt spid="8">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 to="" calcmode="lin" valueType="num">
                                      <p:cBhvr>
                                        <p:cTn id="28" dur="1" fill="hold"/>
                                        <p:tgtEl>
                                          <p:spTgt spid="8">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to="" calcmode="lin" valueType="num">
                                      <p:cBhvr>
                                        <p:cTn id="33" dur="1" fill="hold"/>
                                        <p:tgtEl>
                                          <p:spTgt spid="9">
                                            <p:txEl>
                                              <p:pRg st="0" end="0"/>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 to="" calcmode="lin" valueType="num">
                                      <p:cBhvr>
                                        <p:cTn id="38" dur="1" fill="hold"/>
                                        <p:tgtEl>
                                          <p:spTgt spid="9">
                                            <p:txEl>
                                              <p:pRg st="2" end="2"/>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to="" calcmode="lin" valueType="num">
                                      <p:cBhvr>
                                        <p:cTn id="41" dur="1" fill="hold"/>
                                        <p:tgtEl>
                                          <p:spTgt spid="9">
                                            <p:txEl>
                                              <p:pRg st="3" end="3"/>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 to="" calcmode="lin" valueType="num">
                                      <p:cBhvr>
                                        <p:cTn id="44" dur="1" fill="hold"/>
                                        <p:tgtEl>
                                          <p:spTgt spid="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http://farm3.static.flickr.com/2339/2163455430_39485be5f1.jpg"/>
          <p:cNvPicPr>
            <a:picLocks noChangeAspect="1" noChangeArrowheads="1"/>
          </p:cNvPicPr>
          <p:nvPr/>
        </p:nvPicPr>
        <p:blipFill>
          <a:blip r:embed="rId2" cstate="print">
            <a:lum bright="70000" contrast="-70000"/>
          </a:blip>
          <a:srcRect/>
          <a:stretch>
            <a:fillRect/>
          </a:stretch>
        </p:blipFill>
        <p:spPr bwMode="auto">
          <a:xfrm>
            <a:off x="0" y="0"/>
            <a:ext cx="915663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2: The Liberal Response</a:t>
            </a:r>
            <a:endParaRPr lang="en-US" sz="3000" dirty="0">
              <a:solidFill>
                <a:schemeClr val="accent5">
                  <a:lumMod val="50000"/>
                </a:schemeClr>
              </a:solidFill>
            </a:endParaRPr>
          </a:p>
        </p:txBody>
      </p:sp>
      <p:sp>
        <p:nvSpPr>
          <p:cNvPr id="8" name="Rectangle 2"/>
          <p:cNvSpPr txBox="1">
            <a:spLocks noChangeArrowheads="1"/>
          </p:cNvSpPr>
          <p:nvPr/>
        </p:nvSpPr>
        <p:spPr>
          <a:xfrm>
            <a:off x="0" y="990600"/>
            <a:ext cx="91440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j-ea"/>
                <a:cs typeface="Times New Roman" pitchFamily="18" charset="0"/>
              </a:rPr>
              <a:t>Welfare Capitalism</a:t>
            </a:r>
          </a:p>
        </p:txBody>
      </p:sp>
      <p:sp>
        <p:nvSpPr>
          <p:cNvPr id="9" name="Rectangle 8"/>
          <p:cNvSpPr/>
          <p:nvPr/>
        </p:nvSpPr>
        <p:spPr>
          <a:xfrm>
            <a:off x="0" y="2209800"/>
            <a:ext cx="9144000" cy="2308324"/>
          </a:xfrm>
          <a:prstGeom prst="rect">
            <a:avLst/>
          </a:prstGeom>
        </p:spPr>
        <p:txBody>
          <a:bodyPr wrap="square">
            <a:spAutoFit/>
          </a:bodyPr>
          <a:lstStyle/>
          <a:p>
            <a:pPr algn="ctr"/>
            <a:r>
              <a:rPr lang="en-US" sz="2400" b="1" dirty="0" smtClean="0">
                <a:solidFill>
                  <a:schemeClr val="bg1"/>
                </a:solidFill>
                <a:latin typeface="Times New Roman" pitchFamily="18" charset="0"/>
                <a:cs typeface="Times New Roman" pitchFamily="18" charset="0"/>
              </a:rPr>
              <a:t>Getting these laws to protect workers was a long process</a:t>
            </a:r>
          </a:p>
          <a:p>
            <a:pPr algn="ctr"/>
            <a:endParaRPr lang="en-US" sz="2400" b="1" dirty="0" smtClean="0">
              <a:solidFill>
                <a:schemeClr val="bg1"/>
              </a:solidFill>
              <a:latin typeface="Times New Roman" pitchFamily="18" charset="0"/>
              <a:cs typeface="Times New Roman" pitchFamily="18" charset="0"/>
            </a:endParaRPr>
          </a:p>
          <a:p>
            <a:pPr algn="ctr"/>
            <a:endParaRPr lang="en-US" sz="2400" b="1" dirty="0" smtClean="0">
              <a:solidFill>
                <a:schemeClr val="bg1"/>
              </a:solidFill>
              <a:latin typeface="Times New Roman" pitchFamily="18" charset="0"/>
              <a:cs typeface="Times New Roman" pitchFamily="18" charset="0"/>
            </a:endParaRPr>
          </a:p>
          <a:p>
            <a:pPr algn="ctr"/>
            <a:r>
              <a:rPr lang="en-US" sz="2400" b="1" dirty="0" smtClean="0">
                <a:solidFill>
                  <a:schemeClr val="bg1"/>
                </a:solidFill>
                <a:latin typeface="Times New Roman" pitchFamily="18" charset="0"/>
                <a:cs typeface="Times New Roman" pitchFamily="18" charset="0"/>
              </a:rPr>
              <a:t>Each act passed would gradually improve the working conditions in factories, decrease working hours, regulate the age at which children could be employed,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to="" calcmode="lin" valueType="num">
                                      <p:cBhvr>
                                        <p:cTn id="10" dur="1" fill="hold"/>
                                        <p:tgtEl>
                                          <p:spTgt spid="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to="" calcmode="lin" valueType="num">
                                      <p:cBhvr>
                                        <p:cTn id="13" dur="1" fill="hold"/>
                                        <p:tgtEl>
                                          <p:spTgt spid="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to="" calcmode="lin" valueType="num">
                                      <p:cBhvr>
                                        <p:cTn id="18" dur="1" fill="hold"/>
                                        <p:tgtEl>
                                          <p:spTgt spid="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http://farm3.static.flickr.com/2339/2163455430_39485be5f1.jpg"/>
          <p:cNvPicPr>
            <a:picLocks noChangeAspect="1" noChangeArrowheads="1"/>
          </p:cNvPicPr>
          <p:nvPr/>
        </p:nvPicPr>
        <p:blipFill>
          <a:blip r:embed="rId2" cstate="print">
            <a:lum bright="70000" contrast="-70000"/>
          </a:blip>
          <a:srcRect/>
          <a:stretch>
            <a:fillRect/>
          </a:stretch>
        </p:blipFill>
        <p:spPr bwMode="auto">
          <a:xfrm>
            <a:off x="0" y="0"/>
            <a:ext cx="915663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2: The Liberal Response</a:t>
            </a:r>
            <a:endParaRPr lang="en-US" sz="3000" dirty="0">
              <a:solidFill>
                <a:schemeClr val="accent5">
                  <a:lumMod val="50000"/>
                </a:schemeClr>
              </a:solidFill>
            </a:endParaRPr>
          </a:p>
        </p:txBody>
      </p:sp>
      <p:sp>
        <p:nvSpPr>
          <p:cNvPr id="8" name="Rectangle 2"/>
          <p:cNvSpPr txBox="1">
            <a:spLocks noChangeArrowheads="1"/>
          </p:cNvSpPr>
          <p:nvPr/>
        </p:nvSpPr>
        <p:spPr>
          <a:xfrm>
            <a:off x="0" y="99060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j-ea"/>
                <a:cs typeface="Times New Roman" pitchFamily="18" charset="0"/>
              </a:rPr>
              <a:t>Welfare Capitalism</a:t>
            </a:r>
          </a:p>
        </p:txBody>
      </p:sp>
      <p:sp>
        <p:nvSpPr>
          <p:cNvPr id="9" name="Rectangle 8"/>
          <p:cNvSpPr/>
          <p:nvPr/>
        </p:nvSpPr>
        <p:spPr>
          <a:xfrm>
            <a:off x="0" y="2057400"/>
            <a:ext cx="9144000" cy="4524315"/>
          </a:xfrm>
          <a:prstGeom prst="rect">
            <a:avLst/>
          </a:prstGeom>
        </p:spPr>
        <p:txBody>
          <a:bodyPr wrap="square">
            <a:spAutoFit/>
          </a:bodyPr>
          <a:lstStyle/>
          <a:p>
            <a:pPr algn="ctr"/>
            <a:r>
              <a:rPr lang="en-US" sz="2400" b="1" i="1" dirty="0" smtClean="0">
                <a:solidFill>
                  <a:schemeClr val="accent3">
                    <a:lumMod val="50000"/>
                  </a:schemeClr>
                </a:solidFill>
                <a:latin typeface="Times New Roman" pitchFamily="18" charset="0"/>
                <a:cs typeface="Times New Roman" pitchFamily="18" charset="0"/>
              </a:rPr>
              <a:t>National Progressive Party</a:t>
            </a:r>
          </a:p>
          <a:p>
            <a:pPr algn="ctr"/>
            <a:endParaRPr lang="en-US" sz="2400" b="1" dirty="0" smtClean="0">
              <a:solidFill>
                <a:schemeClr val="bg1"/>
              </a:solidFill>
              <a:latin typeface="Times New Roman" pitchFamily="18" charset="0"/>
              <a:cs typeface="Times New Roman" pitchFamily="18" charset="0"/>
            </a:endParaRPr>
          </a:p>
          <a:p>
            <a:pPr algn="ctr"/>
            <a:r>
              <a:rPr lang="en-US" sz="2400" b="1" dirty="0" smtClean="0">
                <a:solidFill>
                  <a:schemeClr val="bg1"/>
                </a:solidFill>
                <a:latin typeface="Times New Roman" pitchFamily="18" charset="0"/>
                <a:cs typeface="Times New Roman" pitchFamily="18" charset="0"/>
              </a:rPr>
              <a:t>An example of this kind of movement was the organization of the </a:t>
            </a:r>
            <a:r>
              <a:rPr lang="en-US" sz="2400" b="1" i="1" dirty="0" smtClean="0">
                <a:solidFill>
                  <a:schemeClr val="bg1"/>
                </a:solidFill>
                <a:latin typeface="Times New Roman" pitchFamily="18" charset="0"/>
                <a:cs typeface="Times New Roman" pitchFamily="18" charset="0"/>
              </a:rPr>
              <a:t>National Progressive Party </a:t>
            </a:r>
            <a:r>
              <a:rPr lang="en-US" sz="2400" b="1" dirty="0" smtClean="0">
                <a:solidFill>
                  <a:schemeClr val="bg1"/>
                </a:solidFill>
                <a:latin typeface="Times New Roman" pitchFamily="18" charset="0"/>
                <a:cs typeface="Times New Roman" pitchFamily="18" charset="0"/>
              </a:rPr>
              <a:t>in 1912</a:t>
            </a:r>
          </a:p>
          <a:p>
            <a:pPr algn="ctr"/>
            <a:endParaRPr lang="en-US" sz="2400" b="1" dirty="0" smtClean="0">
              <a:solidFill>
                <a:schemeClr val="bg1"/>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Review pages 143 -144 and answer the following:</a:t>
            </a:r>
          </a:p>
          <a:p>
            <a:pPr algn="ctr"/>
            <a:endParaRPr lang="en-US" sz="2400" b="1" dirty="0" smtClean="0">
              <a:solidFill>
                <a:schemeClr val="bg1"/>
              </a:solidFill>
              <a:latin typeface="Times New Roman" pitchFamily="18" charset="0"/>
              <a:cs typeface="Times New Roman" pitchFamily="18" charset="0"/>
            </a:endParaRPr>
          </a:p>
          <a:p>
            <a:pPr algn="ctr"/>
            <a:r>
              <a:rPr lang="en-US" sz="2400" b="1" dirty="0" smtClean="0">
                <a:solidFill>
                  <a:schemeClr val="accent3">
                    <a:lumMod val="50000"/>
                  </a:schemeClr>
                </a:solidFill>
                <a:latin typeface="Times New Roman" pitchFamily="18" charset="0"/>
                <a:cs typeface="Times New Roman" pitchFamily="18" charset="0"/>
              </a:rPr>
              <a:t>According to its founder, former United States President      Theodore Roosevelt, why was it formed?</a:t>
            </a:r>
          </a:p>
          <a:p>
            <a:pPr algn="ctr"/>
            <a:endParaRPr lang="en-US" sz="2400" b="1" dirty="0" smtClean="0">
              <a:solidFill>
                <a:schemeClr val="accent3">
                  <a:lumMod val="50000"/>
                </a:schemeClr>
              </a:solidFill>
              <a:latin typeface="Times New Roman" pitchFamily="18" charset="0"/>
              <a:cs typeface="Times New Roman" pitchFamily="18" charset="0"/>
            </a:endParaRPr>
          </a:p>
          <a:p>
            <a:pPr algn="ctr"/>
            <a:r>
              <a:rPr lang="en-US" sz="2400" b="1" dirty="0" smtClean="0">
                <a:solidFill>
                  <a:schemeClr val="accent3">
                    <a:lumMod val="50000"/>
                  </a:schemeClr>
                </a:solidFill>
                <a:latin typeface="Times New Roman" pitchFamily="18" charset="0"/>
                <a:cs typeface="Times New Roman" pitchFamily="18" charset="0"/>
              </a:rPr>
              <a:t>Identify three principles that this new party hoped to implement that challenged classical liberalism </a:t>
            </a:r>
            <a:endParaRPr lang="en-US" sz="2400" b="1"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to="" calcmode="lin" valueType="num">
                                      <p:cBhvr>
                                        <p:cTn id="10" dur="1" fill="hold"/>
                                        <p:tgtEl>
                                          <p:spTgt spid="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to="" calcmode="lin" valueType="num">
                                      <p:cBhvr>
                                        <p:cTn id="13" dur="1" fill="hold"/>
                                        <p:tgtEl>
                                          <p:spTgt spid="9">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to="" calcmode="lin" valueType="num">
                                      <p:cBhvr>
                                        <p:cTn id="16" dur="1" fill="hold"/>
                                        <p:tgtEl>
                                          <p:spTgt spid="9">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to="" calcmode="lin" valueType="num">
                                      <p:cBhvr>
                                        <p:cTn id="21" dur="1" fill="hold"/>
                                        <p:tgtEl>
                                          <p:spTgt spid="9">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 to="" calcmode="lin" valueType="num">
                                      <p:cBhvr>
                                        <p:cTn id="26" dur="1" fill="hold"/>
                                        <p:tgtEl>
                                          <p:spTgt spid="9">
                                            <p:txEl>
                                              <p:pRg st="6" end="6"/>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 to="" calcmode="lin" valueType="num">
                                      <p:cBhvr>
                                        <p:cTn id="29" dur="1" fill="hold"/>
                                        <p:tgtEl>
                                          <p:spTgt spid="9">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218" name="Picture 2" descr="http://www.twolia.com/blogs/zoboxrox/files/2008/12/welfare-state-300x297.jpg"/>
          <p:cNvPicPr>
            <a:picLocks noChangeAspect="1" noChangeArrowheads="1"/>
          </p:cNvPicPr>
          <p:nvPr/>
        </p:nvPicPr>
        <p:blipFill>
          <a:blip r:embed="rId2" cstate="print">
            <a:lum bright="70000" contrast="-70000"/>
          </a:blip>
          <a:srcRect/>
          <a:stretch>
            <a:fillRect/>
          </a:stretch>
        </p:blipFill>
        <p:spPr bwMode="auto">
          <a:xfrm>
            <a:off x="1143000" y="0"/>
            <a:ext cx="6934200" cy="6864858"/>
          </a:xfrm>
          <a:prstGeom prst="rect">
            <a:avLst/>
          </a:prstGeom>
          <a:noFill/>
        </p:spPr>
      </p:pic>
      <p:sp>
        <p:nvSpPr>
          <p:cNvPr id="5" name="Rectangle 4"/>
          <p:cNvSpPr/>
          <p:nvPr/>
        </p:nvSpPr>
        <p:spPr>
          <a:xfrm>
            <a:off x="0" y="1752600"/>
            <a:ext cx="9144000" cy="3477875"/>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Read this section on pages 144-145</a:t>
            </a:r>
          </a:p>
          <a:p>
            <a:pPr algn="ctr"/>
            <a:r>
              <a:rPr lang="en-US" sz="2200" b="1" dirty="0" smtClean="0">
                <a:solidFill>
                  <a:schemeClr val="accent5">
                    <a:lumMod val="50000"/>
                  </a:schemeClr>
                </a:solidFill>
                <a:latin typeface="Times New Roman" pitchFamily="18" charset="0"/>
                <a:cs typeface="Times New Roman" pitchFamily="18" charset="0"/>
              </a:rPr>
              <a:t>Write out the following notes:</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The move from </a:t>
            </a:r>
            <a:r>
              <a:rPr lang="en-US" sz="2200" b="1" dirty="0" smtClean="0">
                <a:solidFill>
                  <a:schemeClr val="accent1">
                    <a:lumMod val="50000"/>
                  </a:schemeClr>
                </a:solidFill>
                <a:latin typeface="Times New Roman" pitchFamily="18" charset="0"/>
                <a:cs typeface="Times New Roman" pitchFamily="18" charset="0"/>
              </a:rPr>
              <a:t>welfare capitalism </a:t>
            </a:r>
            <a:r>
              <a:rPr lang="en-US" sz="2200" b="1" dirty="0" smtClean="0">
                <a:solidFill>
                  <a:schemeClr val="bg1"/>
                </a:solidFill>
                <a:latin typeface="Times New Roman" pitchFamily="18" charset="0"/>
                <a:cs typeface="Times New Roman" pitchFamily="18" charset="0"/>
              </a:rPr>
              <a:t>to the </a:t>
            </a:r>
            <a:r>
              <a:rPr lang="en-US" sz="2200" b="1" dirty="0" smtClean="0">
                <a:solidFill>
                  <a:schemeClr val="accent1">
                    <a:lumMod val="50000"/>
                  </a:schemeClr>
                </a:solidFill>
                <a:latin typeface="Times New Roman" pitchFamily="18" charset="0"/>
                <a:cs typeface="Times New Roman" pitchFamily="18" charset="0"/>
              </a:rPr>
              <a:t>welfare state </a:t>
            </a:r>
            <a:r>
              <a:rPr lang="en-US" sz="2200" b="1" dirty="0" smtClean="0">
                <a:solidFill>
                  <a:schemeClr val="bg1"/>
                </a:solidFill>
                <a:latin typeface="Times New Roman" pitchFamily="18" charset="0"/>
                <a:cs typeface="Times New Roman" pitchFamily="18" charset="0"/>
              </a:rPr>
              <a:t>was pushed by the </a:t>
            </a:r>
            <a:r>
              <a:rPr lang="en-US" sz="2200" b="1" i="1" dirty="0" smtClean="0">
                <a:solidFill>
                  <a:schemeClr val="bg1"/>
                </a:solidFill>
                <a:latin typeface="Times New Roman" pitchFamily="18" charset="0"/>
                <a:cs typeface="Times New Roman" pitchFamily="18" charset="0"/>
              </a:rPr>
              <a:t>Great Depression</a:t>
            </a: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Became a catalyst for change</a:t>
            </a: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The changes led to modern liberalism</a:t>
            </a:r>
            <a:endParaRPr lang="en-US" sz="2200" b="1" dirty="0">
              <a:solidFill>
                <a:schemeClr val="bg1"/>
              </a:solidFill>
              <a:latin typeface="Times New Roman" pitchFamily="18" charset="0"/>
              <a:cs typeface="Times New Roman" pitchFamily="18" charset="0"/>
            </a:endParaRPr>
          </a:p>
        </p:txBody>
      </p:sp>
      <p:sp>
        <p:nvSpPr>
          <p:cNvPr id="5122" name="Rectangle 2"/>
          <p:cNvSpPr>
            <a:spLocks noGrp="1" noChangeArrowheads="1"/>
          </p:cNvSpPr>
          <p:nvPr>
            <p:ph type="title"/>
          </p:nvPr>
        </p:nvSpPr>
        <p:spPr>
          <a:xfrm>
            <a:off x="0" y="0"/>
            <a:ext cx="9144000" cy="1143000"/>
          </a:xfrm>
        </p:spPr>
        <p:txBody>
          <a:bodyPr>
            <a:normAutofit/>
          </a:bodyPr>
          <a:lstStyle/>
          <a:p>
            <a:r>
              <a:rPr lang="en-US" sz="3200" b="1" dirty="0">
                <a:solidFill>
                  <a:schemeClr val="accent5">
                    <a:lumMod val="50000"/>
                  </a:schemeClr>
                </a:solidFill>
                <a:latin typeface="Times New Roman" pitchFamily="18" charset="0"/>
                <a:cs typeface="Times New Roman" pitchFamily="18" charset="0"/>
              </a:rPr>
              <a:t>Welfare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to="" calcmode="lin" valueType="num">
                                      <p:cBhvr>
                                        <p:cTn id="15" dur="1" fill="hold"/>
                                        <p:tgtEl>
                                          <p:spTgt spid="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to="" calcmode="lin" valueType="num">
                                      <p:cBhvr>
                                        <p:cTn id="20" dur="1" fill="hold"/>
                                        <p:tgtEl>
                                          <p:spTgt spid="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to="" calcmode="lin" valueType="num">
                                      <p:cBhvr>
                                        <p:cTn id="25" dur="1" fill="hold"/>
                                        <p:tgtEl>
                                          <p:spTgt spid="5">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 to="" calcmode="lin" valueType="num">
                                      <p:cBhvr>
                                        <p:cTn id="30" dur="1" fill="hold"/>
                                        <p:tgtEl>
                                          <p:spTgt spid="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218" name="Picture 2" descr="http://www.twolia.com/blogs/zoboxrox/files/2008/12/welfare-state-300x297.jpg"/>
          <p:cNvPicPr>
            <a:picLocks noChangeAspect="1" noChangeArrowheads="1"/>
          </p:cNvPicPr>
          <p:nvPr/>
        </p:nvPicPr>
        <p:blipFill>
          <a:blip r:embed="rId2" cstate="print">
            <a:lum bright="70000" contrast="-70000"/>
          </a:blip>
          <a:srcRect/>
          <a:stretch>
            <a:fillRect/>
          </a:stretch>
        </p:blipFill>
        <p:spPr bwMode="auto">
          <a:xfrm>
            <a:off x="1143000" y="0"/>
            <a:ext cx="6934200" cy="6864858"/>
          </a:xfrm>
          <a:prstGeom prst="rect">
            <a:avLst/>
          </a:prstGeom>
          <a:noFill/>
        </p:spPr>
      </p:pic>
      <p:sp>
        <p:nvSpPr>
          <p:cNvPr id="5" name="Rectangle 4"/>
          <p:cNvSpPr/>
          <p:nvPr/>
        </p:nvSpPr>
        <p:spPr>
          <a:xfrm>
            <a:off x="0" y="1600200"/>
            <a:ext cx="9144000" cy="4053417"/>
          </a:xfrm>
          <a:prstGeom prst="rect">
            <a:avLst/>
          </a:prstGeom>
        </p:spPr>
        <p:txBody>
          <a:bodyPr wrap="square">
            <a:spAutoFit/>
          </a:bodyPr>
          <a:lstStyle/>
          <a:p>
            <a:pPr algn="ctr">
              <a:lnSpc>
                <a:spcPct val="90000"/>
              </a:lnSpc>
            </a:pPr>
            <a:r>
              <a:rPr lang="en-US" sz="2200" b="1" dirty="0" smtClean="0">
                <a:solidFill>
                  <a:schemeClr val="bg1"/>
                </a:solidFill>
                <a:latin typeface="Times New Roman" pitchFamily="18" charset="0"/>
                <a:cs typeface="Times New Roman" pitchFamily="18" charset="0"/>
              </a:rPr>
              <a:t>During the 1920s, the economy in the United States was booming</a:t>
            </a:r>
          </a:p>
          <a:p>
            <a:pPr algn="ctr">
              <a:lnSpc>
                <a:spcPct val="90000"/>
              </a:lnSpc>
            </a:pPr>
            <a:endParaRPr lang="en-US" sz="2200" b="1" dirty="0" smtClean="0">
              <a:solidFill>
                <a:schemeClr val="bg1"/>
              </a:solidFill>
              <a:latin typeface="Times New Roman" pitchFamily="18" charset="0"/>
              <a:cs typeface="Times New Roman" pitchFamily="18" charset="0"/>
            </a:endParaRPr>
          </a:p>
          <a:p>
            <a:pPr algn="ctr">
              <a:lnSpc>
                <a:spcPct val="90000"/>
              </a:lnSpc>
            </a:pPr>
            <a:endParaRPr lang="en-US" sz="2200" b="1" dirty="0" smtClean="0">
              <a:solidFill>
                <a:schemeClr val="bg1"/>
              </a:solidFill>
              <a:latin typeface="Times New Roman" pitchFamily="18" charset="0"/>
              <a:cs typeface="Times New Roman" pitchFamily="18" charset="0"/>
            </a:endParaRPr>
          </a:p>
          <a:p>
            <a:pPr lvl="1" algn="ctr">
              <a:lnSpc>
                <a:spcPct val="90000"/>
              </a:lnSpc>
            </a:pPr>
            <a:r>
              <a:rPr lang="en-US" sz="2200" b="1" dirty="0" smtClean="0">
                <a:solidFill>
                  <a:schemeClr val="bg1"/>
                </a:solidFill>
                <a:latin typeface="Times New Roman" pitchFamily="18" charset="0"/>
                <a:cs typeface="Times New Roman" pitchFamily="18" charset="0"/>
              </a:rPr>
              <a:t>Unemployment was low, wages were increasing, people had the ability to buy more things</a:t>
            </a:r>
          </a:p>
          <a:p>
            <a:pPr lvl="1" algn="ctr">
              <a:lnSpc>
                <a:spcPct val="90000"/>
              </a:lnSpc>
            </a:pPr>
            <a:endParaRPr lang="en-US" sz="2200" b="1" dirty="0" smtClean="0">
              <a:solidFill>
                <a:schemeClr val="bg1"/>
              </a:solidFill>
              <a:latin typeface="Times New Roman" pitchFamily="18" charset="0"/>
              <a:cs typeface="Times New Roman" pitchFamily="18" charset="0"/>
            </a:endParaRPr>
          </a:p>
          <a:p>
            <a:pPr lvl="1" algn="ctr">
              <a:lnSpc>
                <a:spcPct val="90000"/>
              </a:lnSpc>
            </a:pPr>
            <a:endParaRPr lang="en-US" sz="2200" b="1" dirty="0" smtClean="0">
              <a:solidFill>
                <a:schemeClr val="bg1"/>
              </a:solidFill>
              <a:latin typeface="Times New Roman" pitchFamily="18" charset="0"/>
              <a:cs typeface="Times New Roman" pitchFamily="18" charset="0"/>
            </a:endParaRPr>
          </a:p>
          <a:p>
            <a:pPr algn="ctr">
              <a:lnSpc>
                <a:spcPct val="90000"/>
              </a:lnSpc>
            </a:pPr>
            <a:r>
              <a:rPr lang="en-US" sz="2200" b="1" dirty="0" smtClean="0">
                <a:solidFill>
                  <a:schemeClr val="bg1"/>
                </a:solidFill>
                <a:latin typeface="Times New Roman" pitchFamily="18" charset="0"/>
                <a:cs typeface="Times New Roman" pitchFamily="18" charset="0"/>
              </a:rPr>
              <a:t>Factories began producing more than people could buy, people began buying goods on credit, more people invested in the stock market</a:t>
            </a:r>
          </a:p>
          <a:p>
            <a:pPr algn="ctr">
              <a:lnSpc>
                <a:spcPct val="90000"/>
              </a:lnSpc>
            </a:pPr>
            <a:endParaRPr lang="en-US" sz="2200" b="1" dirty="0" smtClean="0">
              <a:solidFill>
                <a:schemeClr val="bg1"/>
              </a:solidFill>
              <a:latin typeface="Times New Roman" pitchFamily="18" charset="0"/>
              <a:cs typeface="Times New Roman" pitchFamily="18" charset="0"/>
            </a:endParaRPr>
          </a:p>
          <a:p>
            <a:pPr algn="ctr">
              <a:lnSpc>
                <a:spcPct val="90000"/>
              </a:lnSpc>
            </a:pPr>
            <a:endParaRPr lang="en-US" sz="2200" b="1" dirty="0" smtClean="0">
              <a:solidFill>
                <a:schemeClr val="bg1"/>
              </a:solidFill>
              <a:latin typeface="Times New Roman" pitchFamily="18" charset="0"/>
              <a:cs typeface="Times New Roman" pitchFamily="18" charset="0"/>
            </a:endParaRPr>
          </a:p>
          <a:p>
            <a:pPr algn="ctr">
              <a:lnSpc>
                <a:spcPct val="90000"/>
              </a:lnSpc>
            </a:pPr>
            <a:r>
              <a:rPr lang="en-US" sz="2200" b="1" dirty="0" smtClean="0">
                <a:solidFill>
                  <a:schemeClr val="bg1"/>
                </a:solidFill>
                <a:latin typeface="Times New Roman" pitchFamily="18" charset="0"/>
                <a:cs typeface="Times New Roman" pitchFamily="18" charset="0"/>
              </a:rPr>
              <a:t>After the devastation of the Great War, Europe began producing grain once again</a:t>
            </a:r>
            <a:endParaRPr lang="en-US" sz="2200" b="1" dirty="0">
              <a:solidFill>
                <a:schemeClr val="bg1"/>
              </a:solidFill>
              <a:latin typeface="Times New Roman" pitchFamily="18" charset="0"/>
              <a:cs typeface="Times New Roman" pitchFamily="18" charset="0"/>
            </a:endParaRPr>
          </a:p>
        </p:txBody>
      </p:sp>
      <p:sp>
        <p:nvSpPr>
          <p:cNvPr id="5122" name="Rectangle 2"/>
          <p:cNvSpPr>
            <a:spLocks noGrp="1" noChangeArrowheads="1"/>
          </p:cNvSpPr>
          <p:nvPr>
            <p:ph type="title"/>
          </p:nvPr>
        </p:nvSpPr>
        <p:spPr>
          <a:xfrm>
            <a:off x="0" y="0"/>
            <a:ext cx="9144000" cy="1143000"/>
          </a:xfrm>
        </p:spPr>
        <p:txBody>
          <a:bodyPr>
            <a:normAutofit/>
          </a:bodyPr>
          <a:lstStyle/>
          <a:p>
            <a:r>
              <a:rPr lang="en-US" sz="3200" b="1" dirty="0">
                <a:solidFill>
                  <a:schemeClr val="accent5">
                    <a:lumMod val="50000"/>
                  </a:schemeClr>
                </a:solidFill>
                <a:latin typeface="Times New Roman" pitchFamily="18" charset="0"/>
                <a:cs typeface="Times New Roman" pitchFamily="18" charset="0"/>
              </a:rPr>
              <a:t>Welfare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to="" calcmode="lin" valueType="num">
                                      <p:cBhvr>
                                        <p:cTn id="15" dur="1" fill="hold"/>
                                        <p:tgtEl>
                                          <p:spTgt spid="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 to="" calcmode="lin" valueType="num">
                                      <p:cBhvr>
                                        <p:cTn id="20" dur="1" fill="hold"/>
                                        <p:tgtEl>
                                          <p:spTgt spid="5">
                                            <p:txEl>
                                              <p:pRg st="6" end="6"/>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to="" calcmode="lin" valueType="num">
                                      <p:cBhvr>
                                        <p:cTn id="25" dur="1" fill="hold"/>
                                        <p:tgtEl>
                                          <p:spTgt spid="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218" name="Picture 2" descr="http://www.twolia.com/blogs/zoboxrox/files/2008/12/welfare-state-300x297.jpg"/>
          <p:cNvPicPr>
            <a:picLocks noChangeAspect="1" noChangeArrowheads="1"/>
          </p:cNvPicPr>
          <p:nvPr/>
        </p:nvPicPr>
        <p:blipFill>
          <a:blip r:embed="rId2" cstate="print">
            <a:lum bright="70000" contrast="-70000"/>
          </a:blip>
          <a:srcRect/>
          <a:stretch>
            <a:fillRect/>
          </a:stretch>
        </p:blipFill>
        <p:spPr bwMode="auto">
          <a:xfrm>
            <a:off x="1143000" y="0"/>
            <a:ext cx="6934200" cy="6864858"/>
          </a:xfrm>
          <a:prstGeom prst="rect">
            <a:avLst/>
          </a:prstGeom>
          <a:noFill/>
        </p:spPr>
      </p:pic>
      <p:sp>
        <p:nvSpPr>
          <p:cNvPr id="5" name="Rectangle 4"/>
          <p:cNvSpPr/>
          <p:nvPr/>
        </p:nvSpPr>
        <p:spPr>
          <a:xfrm>
            <a:off x="0" y="1813679"/>
            <a:ext cx="9144000" cy="3139321"/>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The revival of Europe’s agriculture production led to the market being oversaturated with grain, resulting in decreased prices</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Led to the stock market crash which resulted in the Great Depression</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Banks failed as people withdrew money, factories closed, unemployment rates grew</a:t>
            </a:r>
            <a:endParaRPr lang="en-US" sz="2200" b="1" dirty="0">
              <a:solidFill>
                <a:schemeClr val="bg1"/>
              </a:solidFill>
              <a:latin typeface="Times New Roman" pitchFamily="18" charset="0"/>
              <a:cs typeface="Times New Roman" pitchFamily="18" charset="0"/>
            </a:endParaRPr>
          </a:p>
        </p:txBody>
      </p:sp>
      <p:sp>
        <p:nvSpPr>
          <p:cNvPr id="5122" name="Rectangle 2"/>
          <p:cNvSpPr>
            <a:spLocks noGrp="1" noChangeArrowheads="1"/>
          </p:cNvSpPr>
          <p:nvPr>
            <p:ph type="title"/>
          </p:nvPr>
        </p:nvSpPr>
        <p:spPr>
          <a:xfrm>
            <a:off x="0" y="0"/>
            <a:ext cx="9144000" cy="1143000"/>
          </a:xfrm>
        </p:spPr>
        <p:txBody>
          <a:bodyPr>
            <a:normAutofit/>
          </a:bodyPr>
          <a:lstStyle/>
          <a:p>
            <a:r>
              <a:rPr lang="en-US" sz="3200" b="1" dirty="0">
                <a:solidFill>
                  <a:schemeClr val="accent5">
                    <a:lumMod val="50000"/>
                  </a:schemeClr>
                </a:solidFill>
                <a:latin typeface="Times New Roman" pitchFamily="18" charset="0"/>
                <a:cs typeface="Times New Roman" pitchFamily="18" charset="0"/>
              </a:rPr>
              <a:t>Welfare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to="" calcmode="lin" valueType="num">
                                      <p:cBhvr>
                                        <p:cTn id="15" dur="1" fill="hold"/>
                                        <p:tgtEl>
                                          <p:spTgt spid="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 to="" calcmode="lin" valueType="num">
                                      <p:cBhvr>
                                        <p:cTn id="20"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www.clangmann.net/2008_October_7/money.jpg"/>
          <p:cNvPicPr>
            <a:picLocks noChangeAspect="1" noChangeArrowheads="1"/>
          </p:cNvPicPr>
          <p:nvPr/>
        </p:nvPicPr>
        <p:blipFill>
          <a:blip r:embed="rId2" cstate="print">
            <a:lum bright="70000" contrast="-70000"/>
          </a:blip>
          <a:srcRect/>
          <a:stretch>
            <a:fillRect/>
          </a:stretch>
        </p:blipFill>
        <p:spPr bwMode="auto">
          <a:xfrm>
            <a:off x="-1" y="0"/>
            <a:ext cx="9167813" cy="6858000"/>
          </a:xfrm>
          <a:prstGeom prst="rect">
            <a:avLst/>
          </a:prstGeom>
          <a:noFill/>
        </p:spPr>
      </p:pic>
      <p:sp>
        <p:nvSpPr>
          <p:cNvPr id="7" name="TextBox 6"/>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Three</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History of Classical Liberalism</a:t>
            </a:r>
            <a:endParaRPr lang="en-US" sz="3000" dirty="0">
              <a:solidFill>
                <a:schemeClr val="accent5">
                  <a:lumMod val="50000"/>
                </a:schemeClr>
              </a:solidFill>
            </a:endParaRPr>
          </a:p>
        </p:txBody>
      </p:sp>
      <p:sp>
        <p:nvSpPr>
          <p:cNvPr id="9" name="Rectangle 8"/>
          <p:cNvSpPr/>
          <p:nvPr/>
        </p:nvSpPr>
        <p:spPr>
          <a:xfrm>
            <a:off x="0" y="2209800"/>
            <a:ext cx="9144000" cy="2616101"/>
          </a:xfrm>
          <a:prstGeom prst="rect">
            <a:avLst/>
          </a:prstGeom>
        </p:spPr>
        <p:txBody>
          <a:bodyPr wrap="square">
            <a:spAutoFit/>
          </a:bodyPr>
          <a:lstStyle/>
          <a:p>
            <a:pPr algn="ctr"/>
            <a:r>
              <a:rPr lang="en-US" sz="2400" b="1" dirty="0" smtClean="0">
                <a:solidFill>
                  <a:schemeClr val="bg1"/>
                </a:solidFill>
                <a:latin typeface="Times New Roman" pitchFamily="18" charset="0"/>
                <a:cs typeface="Times New Roman" pitchFamily="18" charset="0"/>
              </a:rPr>
              <a:t>Classical Liberalism followed the </a:t>
            </a:r>
            <a:r>
              <a:rPr lang="en-US" sz="2400" b="1" i="1" dirty="0" smtClean="0">
                <a:solidFill>
                  <a:schemeClr val="bg1"/>
                </a:solidFill>
                <a:latin typeface="Times New Roman" pitchFamily="18" charset="0"/>
                <a:cs typeface="Times New Roman" pitchFamily="18" charset="0"/>
              </a:rPr>
              <a:t>Renaissance, </a:t>
            </a:r>
            <a:r>
              <a:rPr lang="en-US" sz="2400" b="1" dirty="0" smtClean="0">
                <a:solidFill>
                  <a:schemeClr val="bg1"/>
                </a:solidFill>
                <a:latin typeface="Times New Roman" pitchFamily="18" charset="0"/>
                <a:cs typeface="Times New Roman" pitchFamily="18" charset="0"/>
              </a:rPr>
              <a:t>the</a:t>
            </a:r>
            <a:r>
              <a:rPr lang="en-US" sz="2400" b="1" i="1" dirty="0" smtClean="0">
                <a:solidFill>
                  <a:schemeClr val="bg1"/>
                </a:solidFill>
                <a:latin typeface="Times New Roman" pitchFamily="18" charset="0"/>
                <a:cs typeface="Times New Roman" pitchFamily="18" charset="0"/>
              </a:rPr>
              <a:t> Enlightenment</a:t>
            </a:r>
            <a:r>
              <a:rPr lang="en-US" sz="2400" b="1" dirty="0" smtClean="0">
                <a:solidFill>
                  <a:schemeClr val="bg1"/>
                </a:solidFill>
                <a:latin typeface="Times New Roman" pitchFamily="18" charset="0"/>
                <a:cs typeface="Times New Roman" pitchFamily="18" charset="0"/>
              </a:rPr>
              <a:t> and the </a:t>
            </a:r>
            <a:r>
              <a:rPr lang="en-US" sz="2400" b="1" i="1" dirty="0" smtClean="0">
                <a:solidFill>
                  <a:schemeClr val="bg1"/>
                </a:solidFill>
                <a:latin typeface="Times New Roman" pitchFamily="18" charset="0"/>
                <a:cs typeface="Times New Roman" pitchFamily="18" charset="0"/>
              </a:rPr>
              <a:t>Reformation</a:t>
            </a:r>
          </a:p>
          <a:p>
            <a:endParaRPr lang="en-US" sz="24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Renaissance sparked a belief in the importance of the individual</a:t>
            </a:r>
            <a:endParaRPr lang="en-US" sz="1000" b="1" dirty="0" smtClean="0">
              <a:solidFill>
                <a:schemeClr val="bg1"/>
              </a:solidFill>
              <a:latin typeface="Times New Roman" pitchFamily="18" charset="0"/>
              <a:cs typeface="Times New Roman" pitchFamily="18" charset="0"/>
            </a:endParaRPr>
          </a:p>
          <a:p>
            <a:pPr lvl="1"/>
            <a:endParaRPr lang="en-US" sz="10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Reformation questioned the authority of the Catholic Church</a:t>
            </a:r>
          </a:p>
          <a:p>
            <a:pPr lvl="1">
              <a:buFont typeface="Arial" pitchFamily="34" charset="0"/>
              <a:buChar char="•"/>
            </a:pPr>
            <a:endParaRPr lang="en-US" sz="10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Enlightenment reflected the importance of reason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to="" calcmode="lin" valueType="num">
                                      <p:cBhvr>
                                        <p:cTn id="15" dur="1" fill="hold"/>
                                        <p:tgtEl>
                                          <p:spTgt spid="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 to="" calcmode="lin" valueType="num">
                                      <p:cBhvr>
                                        <p:cTn id="20" dur="1" fill="hold"/>
                                        <p:tgtEl>
                                          <p:spTgt spid="9">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to="" calcmode="lin" valueType="num">
                                      <p:cBhvr>
                                        <p:cTn id="25" dur="1" fill="hold"/>
                                        <p:tgtEl>
                                          <p:spTgt spid="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3" cstate="print">
            <a:lum bright="70000" contrast="-70000"/>
          </a:blip>
          <a:srcRect/>
          <a:stretch>
            <a:fillRect/>
          </a:stretch>
        </p:blipFill>
        <p:spPr bwMode="auto">
          <a:xfrm>
            <a:off x="0" y="838200"/>
            <a:ext cx="9166514" cy="5105400"/>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Keynesian Economics</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959108"/>
            <a:ext cx="9144000" cy="5416868"/>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The recession deepened through the 1930s</a:t>
            </a: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Read the sections </a:t>
            </a:r>
            <a:r>
              <a:rPr lang="en-US" sz="2200" b="1" dirty="0" smtClean="0">
                <a:solidFill>
                  <a:schemeClr val="accent5">
                    <a:lumMod val="50000"/>
                  </a:schemeClr>
                </a:solidFill>
                <a:latin typeface="Times New Roman" pitchFamily="18" charset="0"/>
                <a:cs typeface="Times New Roman" pitchFamily="18" charset="0"/>
              </a:rPr>
              <a:t>Keynesian Economics </a:t>
            </a:r>
            <a:r>
              <a:rPr lang="en-US" sz="2200" b="1" dirty="0" smtClean="0">
                <a:solidFill>
                  <a:schemeClr val="bg1"/>
                </a:solidFill>
                <a:latin typeface="Times New Roman" pitchFamily="18" charset="0"/>
                <a:cs typeface="Times New Roman" pitchFamily="18" charset="0"/>
              </a:rPr>
              <a:t>and </a:t>
            </a:r>
          </a:p>
          <a:p>
            <a:pPr algn="ctr"/>
            <a:r>
              <a:rPr lang="en-US" sz="2200" b="1" dirty="0" smtClean="0">
                <a:solidFill>
                  <a:schemeClr val="accent5">
                    <a:lumMod val="50000"/>
                  </a:schemeClr>
                </a:solidFill>
                <a:latin typeface="Times New Roman" pitchFamily="18" charset="0"/>
                <a:cs typeface="Times New Roman" pitchFamily="18" charset="0"/>
              </a:rPr>
              <a:t>Keynes’s Theories in Practice: The Advent of the Welfare State </a:t>
            </a:r>
          </a:p>
          <a:p>
            <a:pPr algn="ctr"/>
            <a:r>
              <a:rPr lang="en-US" sz="2200" b="1" dirty="0" smtClean="0">
                <a:solidFill>
                  <a:schemeClr val="bg1"/>
                </a:solidFill>
                <a:latin typeface="Times New Roman" pitchFamily="18" charset="0"/>
                <a:cs typeface="Times New Roman" pitchFamily="18" charset="0"/>
              </a:rPr>
              <a:t>On pages 147-149</a:t>
            </a: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accent5">
                    <a:lumMod val="50000"/>
                  </a:schemeClr>
                </a:solidFill>
                <a:latin typeface="Times New Roman" pitchFamily="18" charset="0"/>
                <a:cs typeface="Times New Roman" pitchFamily="18" charset="0"/>
              </a:rPr>
              <a:t>Write out the following notes:</a:t>
            </a: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John Maynard Keynes believed that the basis for the market economy was based on a fundamental error</a:t>
            </a:r>
          </a:p>
          <a:p>
            <a:pPr algn="ctr"/>
            <a:endParaRPr lang="en-US" sz="2200" b="1" dirty="0" smtClean="0">
              <a:solidFill>
                <a:schemeClr val="bg1"/>
              </a:solidFill>
              <a:latin typeface="Times New Roman" pitchFamily="18" charset="0"/>
              <a:cs typeface="Times New Roman" pitchFamily="18" charset="0"/>
            </a:endParaRPr>
          </a:p>
          <a:p>
            <a:pPr algn="ctr"/>
            <a:endParaRPr lang="en-US" sz="8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Classical liberalists believed that there would be full employment if supply and demand were kept in balance</a:t>
            </a:r>
          </a:p>
          <a:p>
            <a:pPr algn="ctr"/>
            <a:endParaRPr lang="en-US" sz="2200" b="1" dirty="0" smtClean="0">
              <a:solidFill>
                <a:schemeClr val="bg1"/>
              </a:solidFill>
              <a:latin typeface="Times New Roman" pitchFamily="18" charset="0"/>
              <a:cs typeface="Times New Roman" pitchFamily="18" charset="0"/>
            </a:endParaRPr>
          </a:p>
          <a:p>
            <a:pPr algn="ctr"/>
            <a:endParaRPr lang="en-US" sz="8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Keynes argued that this was not true</a:t>
            </a:r>
            <a:endParaRPr lang="en-US" sz="2200" b="1" dirty="0">
              <a:solidFill>
                <a:schemeClr val="bg1"/>
              </a:solidFill>
              <a:latin typeface="Times New Roman" pitchFamily="18" charset="0"/>
              <a:cs typeface="Times New Roman" pitchFamily="18" charset="0"/>
            </a:endParaRPr>
          </a:p>
        </p:txBody>
      </p:sp>
      <p:sp>
        <p:nvSpPr>
          <p:cNvPr id="7" name="TextBox 6"/>
          <p:cNvSpPr txBox="1"/>
          <p:nvPr/>
        </p:nvSpPr>
        <p:spPr>
          <a:xfrm>
            <a:off x="0" y="2590800"/>
            <a:ext cx="9144000" cy="615553"/>
          </a:xfrm>
          <a:prstGeom prst="rect">
            <a:avLst/>
          </a:prstGeom>
          <a:noFill/>
        </p:spPr>
        <p:txBody>
          <a:bodyPr wrap="square" rtlCol="0">
            <a:spAutoFit/>
          </a:bodyPr>
          <a:lstStyle/>
          <a:p>
            <a:pPr algn="ctr"/>
            <a:r>
              <a:rPr lang="en-US" sz="1700" b="1" dirty="0" smtClean="0">
                <a:solidFill>
                  <a:schemeClr val="bg1"/>
                </a:solidFill>
                <a:latin typeface="Times New Roman" pitchFamily="18" charset="0"/>
                <a:cs typeface="Times New Roman" pitchFamily="18" charset="0"/>
              </a:rPr>
              <a:t>Before we go any further (and in order to understand this better) here is a clear explanation of Liberal Economics from that time era </a:t>
            </a:r>
            <a:endParaRPr lang="en-US" sz="1700" b="1" dirty="0">
              <a:solidFill>
                <a:schemeClr val="bg1"/>
              </a:solidFill>
              <a:latin typeface="Times New Roman" pitchFamily="18" charset="0"/>
              <a:cs typeface="Times New Roman" pitchFamily="18" charset="0"/>
            </a:endParaRPr>
          </a:p>
        </p:txBody>
      </p:sp>
      <p:pic>
        <p:nvPicPr>
          <p:cNvPr id="8" name="Liberal Economics Explained by Ma &amp; Pa.WMV">
            <a:hlinkClick r:id="" action="ppaction://media"/>
          </p:cNvPr>
          <p:cNvPicPr>
            <a:picLocks noRot="1" noChangeAspect="1"/>
          </p:cNvPicPr>
          <p:nvPr>
            <a:videoFile r:link="rId1"/>
          </p:nvPr>
        </p:nvPicPr>
        <p:blipFill>
          <a:blip r:embed="rId4" cstate="print"/>
          <a:stretch>
            <a:fillRect/>
          </a:stretch>
        </p:blipFill>
        <p:spPr>
          <a:xfrm>
            <a:off x="3657600" y="3276600"/>
            <a:ext cx="18288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xit" presetSubtype="0" fill="hold" nodeType="clickEffect">
                                  <p:stCondLst>
                                    <p:cond delay="0"/>
                                  </p:stCondLst>
                                  <p:childTnLst>
                                    <p:anim to="" calcmode="lin" valueType="num">
                                      <p:cBhvr>
                                        <p:cTn id="21" dur="1"/>
                                        <p:tgtEl>
                                          <p:spTgt spid="8"/>
                                        </p:tgtEl>
                                        <p:attrNameLst>
                                          <p:attrName/>
                                        </p:attrNameLst>
                                      </p:cBhvr>
                                    </p:anim>
                                    <p:set>
                                      <p:cBhvr>
                                        <p:cTn id="22" dur="1" fill="hold">
                                          <p:stCondLst>
                                            <p:cond delay="0"/>
                                          </p:stCondLst>
                                        </p:cTn>
                                        <p:tgtEl>
                                          <p:spTgt spid="8"/>
                                        </p:tgtEl>
                                        <p:attrNameLst>
                                          <p:attrName>style.visibility</p:attrName>
                                        </p:attrNameLst>
                                      </p:cBhvr>
                                      <p:to>
                                        <p:strVal val="hidden"/>
                                      </p:to>
                                    </p:set>
                                    <p:cmd type="call" cmd="stop">
                                      <p:cBhvr>
                                        <p:cTn id="23" dur="1">
                                          <p:stCondLst>
                                            <p:cond delay="0"/>
                                          </p:stCondLst>
                                        </p:cTn>
                                        <p:tgtEl>
                                          <p:spTgt spid="8"/>
                                        </p:tgtEl>
                                      </p:cBhvr>
                                    </p:cmd>
                                  </p:childTnLst>
                                </p:cTn>
                              </p:par>
                              <p:par>
                                <p:cTn id="24" presetID="24" presetClass="exit" presetSubtype="0" fill="hold" grpId="1" nodeType="withEffect">
                                  <p:stCondLst>
                                    <p:cond delay="0"/>
                                  </p:stCondLst>
                                  <p:childTnLst>
                                    <p:anim to="" calcmode="lin" valueType="num">
                                      <p:cBhvr>
                                        <p:cTn id="25" dur="1"/>
                                        <p:tgtEl>
                                          <p:spTgt spid="7"/>
                                        </p:tgtEl>
                                        <p:attrNameLst>
                                          <p:attrName/>
                                        </p:attrNameLst>
                                      </p:cBhvr>
                                    </p:anim>
                                    <p:set>
                                      <p:cBhvr>
                                        <p:cTn id="26" dur="1" fill="hold">
                                          <p:stCondLst>
                                            <p:cond delay="0"/>
                                          </p:stCondLst>
                                        </p:cTn>
                                        <p:tgtEl>
                                          <p:spTgt spid="7"/>
                                        </p:tgtEl>
                                        <p:attrNameLst>
                                          <p:attrName>style.visibility</p:attrName>
                                        </p:attrNameLst>
                                      </p:cBhvr>
                                      <p:to>
                                        <p:strVal val="hidden"/>
                                      </p:to>
                                    </p:set>
                                  </p:childTnLst>
                                </p:cTn>
                              </p:par>
                              <p:par>
                                <p:cTn id="27" presetID="24"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to="" calcmode="lin" valueType="num">
                                      <p:cBhvr>
                                        <p:cTn id="29" dur="1" fill="hold"/>
                                        <p:tgtEl>
                                          <p:spTgt spid="6">
                                            <p:txEl>
                                              <p:pRg st="2" end="2"/>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to="" calcmode="lin" valueType="num">
                                      <p:cBhvr>
                                        <p:cTn id="32" dur="1" fill="hold"/>
                                        <p:tgtEl>
                                          <p:spTgt spid="6">
                                            <p:txEl>
                                              <p:pRg st="3" end="3"/>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to="" calcmode="lin" valueType="num">
                                      <p:cBhvr>
                                        <p:cTn id="35" dur="1" fill="hold"/>
                                        <p:tgtEl>
                                          <p:spTgt spid="6">
                                            <p:txEl>
                                              <p:pRg st="4" end="4"/>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to="" calcmode="lin" valueType="num">
                                      <p:cBhvr>
                                        <p:cTn id="40" dur="1" fill="hold"/>
                                        <p:tgtEl>
                                          <p:spTgt spid="6">
                                            <p:txEl>
                                              <p:pRg st="6" end="6"/>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 fill="hold"/>
                                        <p:tgtEl>
                                          <p:spTgt spid="5"/>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 to="" calcmode="lin" valueType="num">
                                      <p:cBhvr>
                                        <p:cTn id="48" dur="1" fill="hold"/>
                                        <p:tgtEl>
                                          <p:spTgt spid="6">
                                            <p:txEl>
                                              <p:pRg st="8" end="8"/>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 to="" calcmode="lin" valueType="num">
                                      <p:cBhvr>
                                        <p:cTn id="51" dur="1" fill="hold"/>
                                        <p:tgtEl>
                                          <p:spTgt spid="1026"/>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6">
                                            <p:txEl>
                                              <p:pRg st="11" end="11"/>
                                            </p:txEl>
                                          </p:spTgt>
                                        </p:tgtEl>
                                        <p:attrNameLst>
                                          <p:attrName>style.visibility</p:attrName>
                                        </p:attrNameLst>
                                      </p:cBhvr>
                                      <p:to>
                                        <p:strVal val="visible"/>
                                      </p:to>
                                    </p:set>
                                    <p:anim to="" calcmode="lin" valueType="num">
                                      <p:cBhvr>
                                        <p:cTn id="56" dur="1" fill="hold"/>
                                        <p:tgtEl>
                                          <p:spTgt spid="6">
                                            <p:txEl>
                                              <p:pRg st="11" end="11"/>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6">
                                            <p:txEl>
                                              <p:pRg st="14" end="14"/>
                                            </p:txEl>
                                          </p:spTgt>
                                        </p:tgtEl>
                                        <p:attrNameLst>
                                          <p:attrName>style.visibility</p:attrName>
                                        </p:attrNameLst>
                                      </p:cBhvr>
                                      <p:to>
                                        <p:strVal val="visible"/>
                                      </p:to>
                                    </p:set>
                                    <p:anim to="" calcmode="lin" valueType="num">
                                      <p:cBhvr>
                                        <p:cTn id="61" dur="1" fill="hold"/>
                                        <p:tgtEl>
                                          <p:spTgt spid="6">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2"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5" grpId="0"/>
      <p:bldP spid="7" grpId="0"/>
      <p:bldP spid="7" grpId="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2" cstate="print">
            <a:lum bright="70000" contrast="-70000"/>
          </a:blip>
          <a:srcRect/>
          <a:stretch>
            <a:fillRect/>
          </a:stretch>
        </p:blipFill>
        <p:spPr bwMode="auto">
          <a:xfrm>
            <a:off x="0" y="838200"/>
            <a:ext cx="9166514" cy="5105400"/>
          </a:xfrm>
          <a:prstGeom prst="rect">
            <a:avLst/>
          </a:prstGeom>
          <a:noFill/>
        </p:spPr>
      </p:pic>
      <p:sp>
        <p:nvSpPr>
          <p:cNvPr id="5" name="Rectangle 4"/>
          <p:cNvSpPr/>
          <p:nvPr/>
        </p:nvSpPr>
        <p:spPr>
          <a:xfrm>
            <a:off x="0" y="76200"/>
            <a:ext cx="9144000" cy="1077218"/>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Keynesian Economics:</a:t>
            </a:r>
          </a:p>
          <a:p>
            <a:pPr algn="ctr"/>
            <a:r>
              <a:rPr lang="en-US" sz="3200" b="1" dirty="0" smtClean="0">
                <a:solidFill>
                  <a:schemeClr val="accent5">
                    <a:lumMod val="50000"/>
                  </a:schemeClr>
                </a:solidFill>
                <a:latin typeface="Times New Roman" pitchFamily="18" charset="0"/>
                <a:cs typeface="Times New Roman" pitchFamily="18" charset="0"/>
              </a:rPr>
              <a:t>Step One</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1600200"/>
            <a:ext cx="9144000" cy="430887"/>
          </a:xfrm>
          <a:prstGeom prst="rect">
            <a:avLst/>
          </a:prstGeom>
        </p:spPr>
        <p:txBody>
          <a:bodyPr wrap="square">
            <a:spAutoFit/>
          </a:bodyPr>
          <a:lstStyle/>
          <a:p>
            <a:pPr algn="ctr"/>
            <a:endParaRPr lang="en-US" sz="2200" b="1" dirty="0">
              <a:solidFill>
                <a:schemeClr val="bg1"/>
              </a:solidFill>
              <a:latin typeface="Times New Roman" pitchFamily="18" charset="0"/>
              <a:cs typeface="Times New Roman" pitchFamily="18" charset="0"/>
            </a:endParaRPr>
          </a:p>
        </p:txBody>
      </p:sp>
      <p:pic>
        <p:nvPicPr>
          <p:cNvPr id="64514" name="Picture 2" descr="\\fhs-fs\Staff Profiles\Redirected Folders\brendan edwards\Desktop\Keynes 001 (2).JPG"/>
          <p:cNvPicPr>
            <a:picLocks noChangeAspect="1" noChangeArrowheads="1"/>
          </p:cNvPicPr>
          <p:nvPr/>
        </p:nvPicPr>
        <p:blipFill>
          <a:blip r:embed="rId3" cstate="print"/>
          <a:srcRect/>
          <a:stretch>
            <a:fillRect/>
          </a:stretch>
        </p:blipFill>
        <p:spPr bwMode="auto">
          <a:xfrm>
            <a:off x="381000" y="1574272"/>
            <a:ext cx="5562600" cy="4369328"/>
          </a:xfrm>
          <a:prstGeom prst="rect">
            <a:avLst/>
          </a:prstGeom>
          <a:noFill/>
        </p:spPr>
      </p:pic>
      <p:pic>
        <p:nvPicPr>
          <p:cNvPr id="64515" name="Picture 3" descr="\\fhs-fs\Staff Profiles\Redirected Folders\brendan edwards\Desktop\Keynes 004 (3).JPG"/>
          <p:cNvPicPr>
            <a:picLocks noChangeAspect="1" noChangeArrowheads="1"/>
          </p:cNvPicPr>
          <p:nvPr/>
        </p:nvPicPr>
        <p:blipFill>
          <a:blip r:embed="rId4" cstate="print"/>
          <a:srcRect/>
          <a:stretch>
            <a:fillRect/>
          </a:stretch>
        </p:blipFill>
        <p:spPr bwMode="auto">
          <a:xfrm>
            <a:off x="6488817" y="4343400"/>
            <a:ext cx="2655183" cy="2273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4514"/>
                                        </p:tgtEl>
                                        <p:attrNameLst>
                                          <p:attrName>style.visibility</p:attrName>
                                        </p:attrNameLst>
                                      </p:cBhvr>
                                      <p:to>
                                        <p:strVal val="visible"/>
                                      </p:to>
                                    </p:set>
                                    <p:anim to="" calcmode="lin" valueType="num">
                                      <p:cBhvr>
                                        <p:cTn id="13" dur="1" fill="hold"/>
                                        <p:tgtEl>
                                          <p:spTgt spid="6451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4515"/>
                                        </p:tgtEl>
                                        <p:attrNameLst>
                                          <p:attrName>style.visibility</p:attrName>
                                        </p:attrNameLst>
                                      </p:cBhvr>
                                      <p:to>
                                        <p:strVal val="visible"/>
                                      </p:to>
                                    </p:set>
                                    <p:anim to="" calcmode="lin" valueType="num">
                                      <p:cBhvr>
                                        <p:cTn id="16" dur="1" fill="hold"/>
                                        <p:tgtEl>
                                          <p:spTgt spid="645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2" cstate="print">
            <a:lum bright="70000" contrast="-70000"/>
          </a:blip>
          <a:srcRect/>
          <a:stretch>
            <a:fillRect/>
          </a:stretch>
        </p:blipFill>
        <p:spPr bwMode="auto">
          <a:xfrm>
            <a:off x="0" y="838200"/>
            <a:ext cx="9166514" cy="5105400"/>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Keynesian Economics</a:t>
            </a:r>
            <a:endParaRPr lang="en-US" sz="3200" b="1" dirty="0">
              <a:solidFill>
                <a:schemeClr val="accent5">
                  <a:lumMod val="50000"/>
                </a:schemeClr>
              </a:solidFill>
              <a:latin typeface="Times New Roman" pitchFamily="18" charset="0"/>
              <a:cs typeface="Times New Roman" pitchFamily="18" charset="0"/>
            </a:endParaRPr>
          </a:p>
        </p:txBody>
      </p:sp>
      <p:sp>
        <p:nvSpPr>
          <p:cNvPr id="7" name="Rectangle 6"/>
          <p:cNvSpPr/>
          <p:nvPr/>
        </p:nvSpPr>
        <p:spPr>
          <a:xfrm>
            <a:off x="0" y="1997839"/>
            <a:ext cx="9144000" cy="3477875"/>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Keynes believed that the economy was unstable and that in times of stress, people hoarded money and did not invest in the economy</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Classical liberalists believed that good times followed bad, so it was an individual’s responsibility to save up for the bad times</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Keynes felt that few people could successfully predict the market and that most people would inevitably suffer – he had a better idea…</a:t>
            </a:r>
            <a:endParaRPr lang="en-US" sz="2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to="" calcmode="lin" valueType="num">
                                      <p:cBhvr>
                                        <p:cTn id="15" dur="1" fill="hold"/>
                                        <p:tgtEl>
                                          <p:spTgt spid="7">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 to="" calcmode="lin" valueType="num">
                                      <p:cBhvr>
                                        <p:cTn id="20" dur="1" fill="hold"/>
                                        <p:tgtEl>
                                          <p:spTgt spid="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2" cstate="print">
            <a:lum bright="70000" contrast="-70000"/>
          </a:blip>
          <a:srcRect/>
          <a:stretch>
            <a:fillRect/>
          </a:stretch>
        </p:blipFill>
        <p:spPr bwMode="auto">
          <a:xfrm>
            <a:off x="0" y="838200"/>
            <a:ext cx="9166514" cy="5105400"/>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Keynesian Economics</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2057400"/>
            <a:ext cx="9144000" cy="2123658"/>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To avoid the ups and downs, Keynes suggested that during a </a:t>
            </a:r>
            <a:r>
              <a:rPr lang="en-US" sz="2200" b="1" dirty="0" smtClean="0">
                <a:solidFill>
                  <a:srgbClr val="FF0000"/>
                </a:solidFill>
                <a:latin typeface="Times New Roman" pitchFamily="18" charset="0"/>
                <a:cs typeface="Times New Roman" pitchFamily="18" charset="0"/>
              </a:rPr>
              <a:t>recession*, </a:t>
            </a:r>
          </a:p>
          <a:p>
            <a:pPr algn="ctr"/>
            <a:r>
              <a:rPr lang="en-US" sz="2200" b="1" dirty="0" smtClean="0">
                <a:solidFill>
                  <a:srgbClr val="FF0000"/>
                </a:solidFill>
                <a:latin typeface="Times New Roman" pitchFamily="18" charset="0"/>
                <a:cs typeface="Times New Roman" pitchFamily="18" charset="0"/>
              </a:rPr>
              <a:t>governments needed to spend more money and reduce taxes</a:t>
            </a:r>
          </a:p>
          <a:p>
            <a:pPr algn="ctr"/>
            <a:endParaRPr lang="en-US" sz="2200" b="1" dirty="0" smtClean="0">
              <a:solidFill>
                <a:schemeClr val="accent2"/>
              </a:solidFill>
              <a:latin typeface="Times New Roman" pitchFamily="18" charset="0"/>
              <a:cs typeface="Times New Roman" pitchFamily="18" charset="0"/>
            </a:endParaRPr>
          </a:p>
          <a:p>
            <a:pPr algn="ctr"/>
            <a:endParaRPr lang="en-US" sz="2200" b="1" dirty="0" smtClean="0">
              <a:solidFill>
                <a:schemeClr val="accent2"/>
              </a:solidFill>
              <a:latin typeface="Times New Roman" pitchFamily="18" charset="0"/>
              <a:cs typeface="Times New Roman" pitchFamily="18" charset="0"/>
            </a:endParaRPr>
          </a:p>
          <a:p>
            <a:pPr lvl="1" algn="ctr"/>
            <a:r>
              <a:rPr lang="en-US" sz="2200" b="1" dirty="0" smtClean="0">
                <a:solidFill>
                  <a:schemeClr val="bg1"/>
                </a:solidFill>
                <a:latin typeface="Times New Roman" pitchFamily="18" charset="0"/>
                <a:cs typeface="Times New Roman" pitchFamily="18" charset="0"/>
              </a:rPr>
              <a:t>This would provide jobs and leave more money in people’s pockets that could be spent in the economy</a:t>
            </a:r>
            <a:endParaRPr lang="en-US" sz="2200" b="1" dirty="0">
              <a:solidFill>
                <a:schemeClr val="bg1"/>
              </a:solidFill>
              <a:latin typeface="Times New Roman" pitchFamily="18" charset="0"/>
              <a:cs typeface="Times New Roman" pitchFamily="18" charset="0"/>
            </a:endParaRPr>
          </a:p>
        </p:txBody>
      </p:sp>
      <p:sp>
        <p:nvSpPr>
          <p:cNvPr id="8" name="Rectangle 7"/>
          <p:cNvSpPr/>
          <p:nvPr/>
        </p:nvSpPr>
        <p:spPr>
          <a:xfrm>
            <a:off x="4114800" y="5943600"/>
            <a:ext cx="5029200" cy="646331"/>
          </a:xfrm>
          <a:prstGeom prst="rect">
            <a:avLst/>
          </a:prstGeom>
        </p:spPr>
        <p:txBody>
          <a:bodyPr wrap="square">
            <a:spAutoFit/>
          </a:bodyPr>
          <a:lstStyle/>
          <a:p>
            <a:r>
              <a:rPr lang="en-CA" b="1" dirty="0" smtClean="0">
                <a:solidFill>
                  <a:schemeClr val="bg1"/>
                </a:solidFill>
                <a:latin typeface="Times New Roman" pitchFamily="18" charset="0"/>
                <a:cs typeface="Times New Roman" pitchFamily="18" charset="0"/>
              </a:rPr>
              <a:t>*a general slowdown in economic activity over a   </a:t>
            </a:r>
          </a:p>
          <a:p>
            <a:r>
              <a:rPr lang="en-CA" b="1" dirty="0" smtClean="0">
                <a:solidFill>
                  <a:schemeClr val="bg1"/>
                </a:solidFill>
                <a:latin typeface="Times New Roman" pitchFamily="18" charset="0"/>
                <a:cs typeface="Times New Roman" pitchFamily="18" charset="0"/>
              </a:rPr>
              <a:t>   long period of time</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to="" calcmode="lin" valueType="num">
                                      <p:cBhvr>
                                        <p:cTn id="13" dur="1" fill="hold"/>
                                        <p:tgtEl>
                                          <p:spTgt spid="6">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to="" calcmode="lin" valueType="num">
                                      <p:cBhvr>
                                        <p:cTn id="16" dur="1" fill="hold"/>
                                        <p:tgtEl>
                                          <p:spTgt spid="8">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to="" calcmode="lin" valueType="num">
                                      <p:cBhvr>
                                        <p:cTn id="19" dur="1" fill="hold"/>
                                        <p:tgtEl>
                                          <p:spTgt spid="8">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to="" calcmode="lin" valueType="num">
                                      <p:cBhvr>
                                        <p:cTn id="24"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2" cstate="print">
            <a:lum bright="70000" contrast="-70000"/>
          </a:blip>
          <a:srcRect/>
          <a:stretch>
            <a:fillRect/>
          </a:stretch>
        </p:blipFill>
        <p:spPr bwMode="auto">
          <a:xfrm>
            <a:off x="0" y="838200"/>
            <a:ext cx="9144000" cy="5092861"/>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Keynesian Economics</a:t>
            </a:r>
            <a:endParaRPr lang="en-US" sz="3200" b="1" dirty="0">
              <a:solidFill>
                <a:schemeClr val="accent5">
                  <a:lumMod val="50000"/>
                </a:schemeClr>
              </a:solidFill>
              <a:latin typeface="Times New Roman" pitchFamily="18" charset="0"/>
              <a:cs typeface="Times New Roman" pitchFamily="18" charset="0"/>
            </a:endParaRPr>
          </a:p>
        </p:txBody>
      </p:sp>
      <p:sp>
        <p:nvSpPr>
          <p:cNvPr id="7" name="Rectangle 6"/>
          <p:cNvSpPr/>
          <p:nvPr/>
        </p:nvSpPr>
        <p:spPr>
          <a:xfrm>
            <a:off x="0" y="2551837"/>
            <a:ext cx="9144000" cy="2462213"/>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Then</a:t>
            </a:r>
            <a:r>
              <a:rPr lang="en-US" sz="2200" b="1" dirty="0" smtClean="0">
                <a:latin typeface="Times New Roman" pitchFamily="18" charset="0"/>
                <a:cs typeface="Times New Roman" pitchFamily="18" charset="0"/>
              </a:rPr>
              <a:t> </a:t>
            </a:r>
            <a:r>
              <a:rPr lang="en-US" sz="2200" b="1" dirty="0" smtClean="0">
                <a:solidFill>
                  <a:schemeClr val="bg1"/>
                </a:solidFill>
                <a:latin typeface="Times New Roman" pitchFamily="18" charset="0"/>
                <a:cs typeface="Times New Roman" pitchFamily="18" charset="0"/>
              </a:rPr>
              <a:t>during</a:t>
            </a:r>
            <a:r>
              <a:rPr lang="en-US" sz="2200" b="1" dirty="0" smtClean="0">
                <a:solidFill>
                  <a:srgbClr val="FF0000"/>
                </a:solidFill>
                <a:latin typeface="Times New Roman" pitchFamily="18" charset="0"/>
                <a:cs typeface="Times New Roman" pitchFamily="18" charset="0"/>
              </a:rPr>
              <a:t> ‘boom times’</a:t>
            </a:r>
            <a:r>
              <a:rPr lang="en-US" sz="2200" b="1" dirty="0" smtClean="0">
                <a:solidFill>
                  <a:schemeClr val="bg1"/>
                </a:solidFill>
                <a:latin typeface="Times New Roman" pitchFamily="18" charset="0"/>
                <a:cs typeface="Times New Roman" pitchFamily="18" charset="0"/>
              </a:rPr>
              <a:t>, to pay back the money that had been spent during the recession by government, </a:t>
            </a:r>
            <a:r>
              <a:rPr lang="en-US" sz="2200" b="1" dirty="0" smtClean="0">
                <a:solidFill>
                  <a:srgbClr val="FF0000"/>
                </a:solidFill>
                <a:latin typeface="Times New Roman" pitchFamily="18" charset="0"/>
                <a:cs typeface="Times New Roman" pitchFamily="18" charset="0"/>
              </a:rPr>
              <a:t>governments should spend less money and increase taxes</a:t>
            </a:r>
          </a:p>
          <a:p>
            <a:pPr algn="ctr"/>
            <a:endParaRPr lang="en-US" sz="2200" b="1" dirty="0" smtClean="0">
              <a:solidFill>
                <a:srgbClr val="FF0000"/>
              </a:solidFill>
              <a:latin typeface="Times New Roman" pitchFamily="18" charset="0"/>
              <a:cs typeface="Times New Roman" pitchFamily="18" charset="0"/>
            </a:endParaRPr>
          </a:p>
          <a:p>
            <a:pPr algn="ctr"/>
            <a:endParaRPr lang="en-US" sz="2200" b="1" dirty="0" smtClean="0">
              <a:solidFill>
                <a:srgbClr val="FF0000"/>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This would soften the boom, evening out the highs and lows of a capitalist economy</a:t>
            </a:r>
            <a:endParaRPr lang="en-US" sz="2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to="" calcmode="lin" valueType="num">
                                      <p:cBhvr>
                                        <p:cTn id="15" dur="1" fill="hold"/>
                                        <p:tgtEl>
                                          <p:spTgt spid="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2" cstate="print">
            <a:lum bright="70000" contrast="-70000"/>
          </a:blip>
          <a:srcRect/>
          <a:stretch>
            <a:fillRect/>
          </a:stretch>
        </p:blipFill>
        <p:spPr bwMode="auto">
          <a:xfrm>
            <a:off x="0" y="838200"/>
            <a:ext cx="9166514" cy="5105400"/>
          </a:xfrm>
          <a:prstGeom prst="rect">
            <a:avLst/>
          </a:prstGeom>
          <a:noFill/>
        </p:spPr>
      </p:pic>
      <p:sp>
        <p:nvSpPr>
          <p:cNvPr id="5" name="Rectangle 4"/>
          <p:cNvSpPr/>
          <p:nvPr/>
        </p:nvSpPr>
        <p:spPr>
          <a:xfrm>
            <a:off x="0" y="76200"/>
            <a:ext cx="9144000" cy="1077218"/>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Keynesian Economics:</a:t>
            </a:r>
          </a:p>
          <a:p>
            <a:pPr algn="ctr"/>
            <a:r>
              <a:rPr lang="en-US" sz="3200" b="1" dirty="0" smtClean="0">
                <a:solidFill>
                  <a:schemeClr val="accent5">
                    <a:lumMod val="50000"/>
                  </a:schemeClr>
                </a:solidFill>
                <a:latin typeface="Times New Roman" pitchFamily="18" charset="0"/>
                <a:cs typeface="Times New Roman" pitchFamily="18" charset="0"/>
              </a:rPr>
              <a:t>Step Two</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1600200"/>
            <a:ext cx="9144000" cy="430887"/>
          </a:xfrm>
          <a:prstGeom prst="rect">
            <a:avLst/>
          </a:prstGeom>
        </p:spPr>
        <p:txBody>
          <a:bodyPr wrap="square">
            <a:spAutoFit/>
          </a:bodyPr>
          <a:lstStyle/>
          <a:p>
            <a:pPr algn="ctr"/>
            <a:endParaRPr lang="en-US" sz="2200" b="1" dirty="0">
              <a:solidFill>
                <a:schemeClr val="bg1"/>
              </a:solidFill>
              <a:latin typeface="Times New Roman" pitchFamily="18" charset="0"/>
              <a:cs typeface="Times New Roman" pitchFamily="18" charset="0"/>
            </a:endParaRPr>
          </a:p>
        </p:txBody>
      </p:sp>
      <p:pic>
        <p:nvPicPr>
          <p:cNvPr id="64515" name="Picture 3" descr="\\fhs-fs\Staff Profiles\Redirected Folders\brendan edwards\Desktop\Keynes 004 (3).JPG"/>
          <p:cNvPicPr>
            <a:picLocks noChangeAspect="1" noChangeArrowheads="1"/>
          </p:cNvPicPr>
          <p:nvPr/>
        </p:nvPicPr>
        <p:blipFill>
          <a:blip r:embed="rId3" cstate="print"/>
          <a:srcRect/>
          <a:stretch>
            <a:fillRect/>
          </a:stretch>
        </p:blipFill>
        <p:spPr bwMode="auto">
          <a:xfrm>
            <a:off x="6488817" y="4343400"/>
            <a:ext cx="2655183" cy="2273300"/>
          </a:xfrm>
          <a:prstGeom prst="rect">
            <a:avLst/>
          </a:prstGeom>
          <a:noFill/>
        </p:spPr>
      </p:pic>
      <p:pic>
        <p:nvPicPr>
          <p:cNvPr id="65538" name="Picture 2" descr="\\fhs-fs\Staff Profiles\Redirected Folders\brendan edwards\Desktop\Keynes 002 (2).JPG"/>
          <p:cNvPicPr>
            <a:picLocks noChangeAspect="1" noChangeArrowheads="1"/>
          </p:cNvPicPr>
          <p:nvPr/>
        </p:nvPicPr>
        <p:blipFill>
          <a:blip r:embed="rId4" cstate="print"/>
          <a:srcRect/>
          <a:stretch>
            <a:fillRect/>
          </a:stretch>
        </p:blipFill>
        <p:spPr bwMode="auto">
          <a:xfrm>
            <a:off x="457202" y="1758848"/>
            <a:ext cx="5147615" cy="4184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4515"/>
                                        </p:tgtEl>
                                        <p:attrNameLst>
                                          <p:attrName>style.visibility</p:attrName>
                                        </p:attrNameLst>
                                      </p:cBhvr>
                                      <p:to>
                                        <p:strVal val="visible"/>
                                      </p:to>
                                    </p:set>
                                    <p:anim to="" calcmode="lin" valueType="num">
                                      <p:cBhvr>
                                        <p:cTn id="13" dur="1" fill="hold"/>
                                        <p:tgtEl>
                                          <p:spTgt spid="6451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5538"/>
                                        </p:tgtEl>
                                        <p:attrNameLst>
                                          <p:attrName>style.visibility</p:attrName>
                                        </p:attrNameLst>
                                      </p:cBhvr>
                                      <p:to>
                                        <p:strVal val="visible"/>
                                      </p:to>
                                    </p:set>
                                    <p:anim to="" calcmode="lin" valueType="num">
                                      <p:cBhvr>
                                        <p:cTn id="16" dur="1" fill="hold"/>
                                        <p:tgtEl>
                                          <p:spTgt spid="655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2" cstate="print">
            <a:lum bright="70000" contrast="-70000"/>
          </a:blip>
          <a:srcRect/>
          <a:stretch>
            <a:fillRect/>
          </a:stretch>
        </p:blipFill>
        <p:spPr bwMode="auto">
          <a:xfrm>
            <a:off x="0" y="838200"/>
            <a:ext cx="9166514" cy="5105400"/>
          </a:xfrm>
          <a:prstGeom prst="rect">
            <a:avLst/>
          </a:prstGeom>
          <a:noFill/>
        </p:spPr>
      </p:pic>
      <p:sp>
        <p:nvSpPr>
          <p:cNvPr id="5" name="Rectangle 4"/>
          <p:cNvSpPr/>
          <p:nvPr/>
        </p:nvSpPr>
        <p:spPr>
          <a:xfrm>
            <a:off x="0" y="76200"/>
            <a:ext cx="9144000" cy="1077218"/>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Keynesian Economics:</a:t>
            </a:r>
          </a:p>
          <a:p>
            <a:pPr algn="ctr"/>
            <a:r>
              <a:rPr lang="en-US" sz="3200" b="1" dirty="0" smtClean="0">
                <a:solidFill>
                  <a:schemeClr val="accent5">
                    <a:lumMod val="50000"/>
                  </a:schemeClr>
                </a:solidFill>
                <a:latin typeface="Times New Roman" pitchFamily="18" charset="0"/>
                <a:cs typeface="Times New Roman" pitchFamily="18" charset="0"/>
              </a:rPr>
              <a:t>Step Three</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1600200"/>
            <a:ext cx="9144000" cy="430887"/>
          </a:xfrm>
          <a:prstGeom prst="rect">
            <a:avLst/>
          </a:prstGeom>
        </p:spPr>
        <p:txBody>
          <a:bodyPr wrap="square">
            <a:spAutoFit/>
          </a:bodyPr>
          <a:lstStyle/>
          <a:p>
            <a:pPr algn="ctr"/>
            <a:endParaRPr lang="en-US" sz="2200" b="1" dirty="0">
              <a:solidFill>
                <a:schemeClr val="bg1"/>
              </a:solidFill>
              <a:latin typeface="Times New Roman" pitchFamily="18" charset="0"/>
              <a:cs typeface="Times New Roman" pitchFamily="18" charset="0"/>
            </a:endParaRPr>
          </a:p>
        </p:txBody>
      </p:sp>
      <p:pic>
        <p:nvPicPr>
          <p:cNvPr id="64515" name="Picture 3" descr="\\fhs-fs\Staff Profiles\Redirected Folders\brendan edwards\Desktop\Keynes 004 (3).JPG"/>
          <p:cNvPicPr>
            <a:picLocks noChangeAspect="1" noChangeArrowheads="1"/>
          </p:cNvPicPr>
          <p:nvPr/>
        </p:nvPicPr>
        <p:blipFill>
          <a:blip r:embed="rId3" cstate="print"/>
          <a:srcRect/>
          <a:stretch>
            <a:fillRect/>
          </a:stretch>
        </p:blipFill>
        <p:spPr bwMode="auto">
          <a:xfrm>
            <a:off x="6488817" y="4343400"/>
            <a:ext cx="2655183" cy="2273300"/>
          </a:xfrm>
          <a:prstGeom prst="rect">
            <a:avLst/>
          </a:prstGeom>
          <a:noFill/>
        </p:spPr>
      </p:pic>
      <p:pic>
        <p:nvPicPr>
          <p:cNvPr id="66562" name="Picture 2" descr="\\fhs-fs\Staff Profiles\Redirected Folders\brendan edwards\Desktop\Keynes 003 (2).JPG"/>
          <p:cNvPicPr>
            <a:picLocks noChangeAspect="1" noChangeArrowheads="1"/>
          </p:cNvPicPr>
          <p:nvPr/>
        </p:nvPicPr>
        <p:blipFill>
          <a:blip r:embed="rId4" cstate="print"/>
          <a:srcRect/>
          <a:stretch>
            <a:fillRect/>
          </a:stretch>
        </p:blipFill>
        <p:spPr bwMode="auto">
          <a:xfrm>
            <a:off x="609600" y="1425550"/>
            <a:ext cx="5206868" cy="4518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4515"/>
                                        </p:tgtEl>
                                        <p:attrNameLst>
                                          <p:attrName>style.visibility</p:attrName>
                                        </p:attrNameLst>
                                      </p:cBhvr>
                                      <p:to>
                                        <p:strVal val="visible"/>
                                      </p:to>
                                    </p:set>
                                    <p:anim to="" calcmode="lin" valueType="num">
                                      <p:cBhvr>
                                        <p:cTn id="13" dur="1" fill="hold"/>
                                        <p:tgtEl>
                                          <p:spTgt spid="6451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6562"/>
                                        </p:tgtEl>
                                        <p:attrNameLst>
                                          <p:attrName>style.visibility</p:attrName>
                                        </p:attrNameLst>
                                      </p:cBhvr>
                                      <p:to>
                                        <p:strVal val="visible"/>
                                      </p:to>
                                    </p:set>
                                    <p:anim to="" calcmode="lin" valueType="num">
                                      <p:cBhvr>
                                        <p:cTn id="16" dur="1" fill="hold"/>
                                        <p:tgtEl>
                                          <p:spTgt spid="665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1026" name="Picture 2" descr="http://filipspagnoli.files.wordpress.com/2009/02/john-maynard-keynes.jpg"/>
          <p:cNvPicPr>
            <a:picLocks noChangeAspect="1" noChangeArrowheads="1"/>
          </p:cNvPicPr>
          <p:nvPr/>
        </p:nvPicPr>
        <p:blipFill>
          <a:blip r:embed="rId3" cstate="print">
            <a:lum bright="70000" contrast="-70000"/>
          </a:blip>
          <a:srcRect/>
          <a:stretch>
            <a:fillRect/>
          </a:stretch>
        </p:blipFill>
        <p:spPr bwMode="auto">
          <a:xfrm>
            <a:off x="0" y="838200"/>
            <a:ext cx="9166514" cy="5105400"/>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Keynes’s Ideas in Practice</a:t>
            </a:r>
            <a:endParaRPr lang="en-US" sz="3200" b="1" dirty="0">
              <a:solidFill>
                <a:schemeClr val="accent5">
                  <a:lumMod val="50000"/>
                </a:schemeClr>
              </a:solidFill>
              <a:latin typeface="Times New Roman" pitchFamily="18" charset="0"/>
              <a:cs typeface="Times New Roman" pitchFamily="18" charset="0"/>
            </a:endParaRPr>
          </a:p>
        </p:txBody>
      </p:sp>
      <p:sp>
        <p:nvSpPr>
          <p:cNvPr id="7" name="Rectangle 6"/>
          <p:cNvSpPr/>
          <p:nvPr/>
        </p:nvSpPr>
        <p:spPr>
          <a:xfrm>
            <a:off x="0" y="2551837"/>
            <a:ext cx="9144000" cy="430887"/>
          </a:xfrm>
          <a:prstGeom prst="rect">
            <a:avLst/>
          </a:prstGeom>
        </p:spPr>
        <p:txBody>
          <a:bodyPr wrap="square">
            <a:spAutoFit/>
          </a:bodyPr>
          <a:lstStyle/>
          <a:p>
            <a:pPr algn="ctr"/>
            <a:endParaRPr lang="en-US" sz="2200" b="1" dirty="0">
              <a:solidFill>
                <a:schemeClr val="bg1"/>
              </a:solidFill>
              <a:latin typeface="Times New Roman" pitchFamily="18" charset="0"/>
              <a:cs typeface="Times New Roman" pitchFamily="18" charset="0"/>
            </a:endParaRPr>
          </a:p>
        </p:txBody>
      </p:sp>
      <p:sp>
        <p:nvSpPr>
          <p:cNvPr id="6" name="Rectangle 5"/>
          <p:cNvSpPr/>
          <p:nvPr/>
        </p:nvSpPr>
        <p:spPr>
          <a:xfrm>
            <a:off x="0" y="1066800"/>
            <a:ext cx="9144000" cy="6155531"/>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To get the U.S.A. out of the Great Depression, Franklin D. Roosevelt used Keynes’s ideas</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Known as the </a:t>
            </a:r>
            <a:r>
              <a:rPr lang="en-US" sz="2200" b="1" dirty="0" smtClean="0">
                <a:solidFill>
                  <a:srgbClr val="FF0000"/>
                </a:solidFill>
                <a:latin typeface="Times New Roman" pitchFamily="18" charset="0"/>
                <a:cs typeface="Times New Roman" pitchFamily="18" charset="0"/>
              </a:rPr>
              <a:t>“New Deal”</a:t>
            </a:r>
          </a:p>
          <a:p>
            <a:pPr algn="ctr"/>
            <a:endParaRPr lang="en-US" sz="8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hlinkClick r:id="rId4"/>
              </a:rPr>
              <a:t>The New Deal</a:t>
            </a:r>
            <a:endParaRPr lang="en-US" sz="2200" b="1" dirty="0" smtClean="0">
              <a:solidFill>
                <a:schemeClr val="bg1"/>
              </a:solidFill>
              <a:latin typeface="Times New Roman" pitchFamily="18" charset="0"/>
              <a:cs typeface="Times New Roman" pitchFamily="18" charset="0"/>
            </a:endParaRPr>
          </a:p>
          <a:p>
            <a:pPr algn="ctr"/>
            <a:r>
              <a:rPr lang="en-US" sz="900" b="1" dirty="0" smtClean="0">
                <a:solidFill>
                  <a:schemeClr val="bg1"/>
                </a:solidFill>
                <a:latin typeface="Times New Roman" pitchFamily="18" charset="0"/>
                <a:cs typeface="Times New Roman" pitchFamily="18" charset="0"/>
              </a:rPr>
              <a:t>(8:00)</a:t>
            </a:r>
          </a:p>
          <a:p>
            <a:pPr algn="ctr"/>
            <a:endParaRPr lang="en-US" sz="8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Introduced a massive public works program to give people jobs</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rgbClr val="FF0000"/>
                </a:solidFill>
                <a:latin typeface="Times New Roman" pitchFamily="18" charset="0"/>
                <a:cs typeface="Times New Roman" pitchFamily="18" charset="0"/>
              </a:rPr>
              <a:t>New Deal </a:t>
            </a:r>
            <a:r>
              <a:rPr lang="en-US" sz="2200" b="1" dirty="0" smtClean="0">
                <a:solidFill>
                  <a:schemeClr val="bg1"/>
                </a:solidFill>
                <a:latin typeface="Times New Roman" pitchFamily="18" charset="0"/>
                <a:cs typeface="Times New Roman" pitchFamily="18" charset="0"/>
              </a:rPr>
              <a:t>also had government provide emergency relief, reformed the banking system, attempted to redistribute power and resources</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400" b="1" dirty="0" smtClean="0">
                <a:solidFill>
                  <a:schemeClr val="bg1"/>
                </a:solidFill>
                <a:latin typeface="Times New Roman" pitchFamily="18" charset="0"/>
                <a:cs typeface="Times New Roman" pitchFamily="18" charset="0"/>
              </a:rPr>
              <a:t>The involvement of the government in the economy represented the shift towards a welfare state and a mixed economy</a:t>
            </a:r>
          </a:p>
          <a:p>
            <a:pPr algn="ctr"/>
            <a:endParaRPr lang="en-US" sz="2200" b="1" dirty="0">
              <a:solidFill>
                <a:schemeClr val="bg1"/>
              </a:solidFill>
              <a:latin typeface="Times New Roman" pitchFamily="18" charset="0"/>
              <a:cs typeface="Times New Roman" pitchFamily="18" charset="0"/>
            </a:endParaRPr>
          </a:p>
        </p:txBody>
      </p:sp>
      <p:pic>
        <p:nvPicPr>
          <p:cNvPr id="8" name="NewDeal.wmv">
            <a:hlinkClick r:id="" action="ppaction://media"/>
          </p:cNvPr>
          <p:cNvPicPr>
            <a:picLocks noRot="1" noChangeAspect="1"/>
          </p:cNvPicPr>
          <p:nvPr>
            <a:videoFile r:link="rId1"/>
          </p:nvPr>
        </p:nvPicPr>
        <p:blipFill>
          <a:blip r:embed="rId5" cstate="print"/>
          <a:stretch>
            <a:fillRect/>
          </a:stretch>
        </p:blipFill>
        <p:spPr>
          <a:xfrm>
            <a:off x="914400" y="2286000"/>
            <a:ext cx="13208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to="" calcmode="lin" valueType="num">
                                      <p:cBhvr>
                                        <p:cTn id="15" dur="1" fill="hold"/>
                                        <p:tgtEl>
                                          <p:spTgt spid="6">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 to="" calcmode="lin" valueType="num">
                                      <p:cBhvr>
                                        <p:cTn id="20" dur="1" fill="hold"/>
                                        <p:tgtEl>
                                          <p:spTgt spid="6">
                                            <p:txEl>
                                              <p:pRg st="8" end="8"/>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to="" calcmode="lin" valueType="num">
                                      <p:cBhvr>
                                        <p:cTn id="25" dur="1" fill="hold"/>
                                        <p:tgtEl>
                                          <p:spTgt spid="6">
                                            <p:txEl>
                                              <p:pRg st="11" end="11"/>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14" end="14"/>
                                            </p:txEl>
                                          </p:spTgt>
                                        </p:tgtEl>
                                        <p:attrNameLst>
                                          <p:attrName>style.visibility</p:attrName>
                                        </p:attrNameLst>
                                      </p:cBhvr>
                                      <p:to>
                                        <p:strVal val="visible"/>
                                      </p:to>
                                    </p:set>
                                    <p:anim to="" calcmode="lin" valueType="num">
                                      <p:cBhvr>
                                        <p:cTn id="30" dur="1" fill="hold"/>
                                        <p:tgtEl>
                                          <p:spTgt spid="6">
                                            <p:txEl>
                                              <p:pRg st="14" end="14"/>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to="" calcmode="lin" valueType="num">
                                      <p:cBhvr>
                                        <p:cTn id="35" dur="1" fill="hold"/>
                                        <p:tgtEl>
                                          <p:spTgt spid="6">
                                            <p:txEl>
                                              <p:pRg st="5" end="5"/>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 to="" calcmode="lin" valueType="num">
                                      <p:cBhvr>
                                        <p:cTn id="38" dur="1" fill="hold"/>
                                        <p:tgtEl>
                                          <p:spTgt spid="6">
                                            <p:txEl>
                                              <p:pRg st="6" end="6"/>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to="" calcmode="lin" valueType="num">
                                      <p:cBhvr>
                                        <p:cTn id="4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2"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86" name="Picture 2" descr="http://caraphillips.files.wordpress.com/2007/09/bald_boring.jpg"/>
          <p:cNvPicPr>
            <a:picLocks noChangeAspect="1" noChangeArrowheads="1"/>
          </p:cNvPicPr>
          <p:nvPr/>
        </p:nvPicPr>
        <p:blipFill>
          <a:blip r:embed="rId2" cstate="print">
            <a:lum bright="90000" contrast="-70000"/>
          </a:blip>
          <a:srcRect/>
          <a:stretch>
            <a:fillRect/>
          </a:stretch>
        </p:blipFill>
        <p:spPr bwMode="auto">
          <a:xfrm>
            <a:off x="0" y="0"/>
            <a:ext cx="9144000" cy="6845427"/>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Explore the Issues</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838200"/>
            <a:ext cx="9144000" cy="5847755"/>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Complete questions 1, 3 &amp; 4 on page 150</a:t>
            </a: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rgbClr val="C00000"/>
                </a:solidFill>
                <a:latin typeface="Times New Roman" pitchFamily="18" charset="0"/>
                <a:cs typeface="Times New Roman" pitchFamily="18" charset="0"/>
              </a:rPr>
              <a:t>Hint for Question #1:</a:t>
            </a:r>
          </a:p>
          <a:p>
            <a:pPr algn="ctr"/>
            <a:r>
              <a:rPr lang="en-US" sz="2200" b="1" dirty="0" smtClean="0">
                <a:solidFill>
                  <a:srgbClr val="C00000"/>
                </a:solidFill>
                <a:latin typeface="Times New Roman" pitchFamily="18" charset="0"/>
                <a:cs typeface="Times New Roman" pitchFamily="18" charset="0"/>
              </a:rPr>
              <a:t>Focus on:</a:t>
            </a:r>
          </a:p>
          <a:p>
            <a:pPr algn="ctr"/>
            <a:endParaRPr lang="en-US" sz="800" b="1" dirty="0" smtClean="0">
              <a:solidFill>
                <a:schemeClr val="accent5">
                  <a:lumMod val="50000"/>
                </a:schemeClr>
              </a:solidFill>
              <a:latin typeface="Times New Roman" pitchFamily="18" charset="0"/>
              <a:cs typeface="Times New Roman" pitchFamily="18" charset="0"/>
            </a:endParaRPr>
          </a:p>
          <a:p>
            <a:r>
              <a:rPr lang="en-US" sz="2200" b="1" dirty="0" smtClean="0">
                <a:solidFill>
                  <a:schemeClr val="accent5">
                    <a:lumMod val="50000"/>
                  </a:schemeClr>
                </a:solidFill>
                <a:latin typeface="Times New Roman" pitchFamily="18" charset="0"/>
                <a:cs typeface="Times New Roman" pitchFamily="18" charset="0"/>
              </a:rPr>
              <a:t>	Economic Principles:</a:t>
            </a:r>
          </a:p>
          <a:p>
            <a:r>
              <a:rPr lang="en-US" sz="2200" b="1" dirty="0" smtClean="0">
                <a:solidFill>
                  <a:schemeClr val="bg1"/>
                </a:solidFill>
                <a:latin typeface="Times New Roman" pitchFamily="18" charset="0"/>
                <a:cs typeface="Times New Roman" pitchFamily="18" charset="0"/>
              </a:rPr>
              <a:t>		Were adapted to provided workers with limited working 		hours, minimum wages, pensions and medical insurance</a:t>
            </a:r>
          </a:p>
          <a:p>
            <a:r>
              <a:rPr lang="en-US" sz="2200" b="1" dirty="0" smtClean="0">
                <a:solidFill>
                  <a:schemeClr val="bg1"/>
                </a:solidFill>
                <a:latin typeface="Times New Roman" pitchFamily="18" charset="0"/>
                <a:cs typeface="Times New Roman" pitchFamily="18" charset="0"/>
              </a:rPr>
              <a:t>	</a:t>
            </a:r>
          </a:p>
          <a:p>
            <a:r>
              <a:rPr lang="en-US" sz="2200" b="1" dirty="0" smtClean="0">
                <a:solidFill>
                  <a:schemeClr val="bg1"/>
                </a:solidFill>
                <a:latin typeface="Times New Roman" pitchFamily="18" charset="0"/>
                <a:cs typeface="Times New Roman" pitchFamily="18" charset="0"/>
              </a:rPr>
              <a:t>	</a:t>
            </a:r>
            <a:r>
              <a:rPr lang="en-US" sz="2200" b="1" dirty="0" smtClean="0">
                <a:solidFill>
                  <a:schemeClr val="accent5">
                    <a:lumMod val="50000"/>
                  </a:schemeClr>
                </a:solidFill>
                <a:latin typeface="Times New Roman" pitchFamily="18" charset="0"/>
                <a:cs typeface="Times New Roman" pitchFamily="18" charset="0"/>
              </a:rPr>
              <a:t>Government Legislation:</a:t>
            </a:r>
          </a:p>
          <a:p>
            <a:r>
              <a:rPr lang="en-US" sz="2200" b="1" dirty="0" smtClean="0">
                <a:solidFill>
                  <a:schemeClr val="bg1"/>
                </a:solidFill>
                <a:latin typeface="Times New Roman" pitchFamily="18" charset="0"/>
                <a:cs typeface="Times New Roman" pitchFamily="18" charset="0"/>
              </a:rPr>
              <a:t>		Was passed to ensure improved wages and working 			conditions for 	workers</a:t>
            </a:r>
          </a:p>
          <a:p>
            <a:endParaRPr lang="en-US" sz="2200" b="1" dirty="0" smtClean="0">
              <a:solidFill>
                <a:schemeClr val="bg1"/>
              </a:solidFill>
              <a:latin typeface="Times New Roman" pitchFamily="18" charset="0"/>
              <a:cs typeface="Times New Roman" pitchFamily="18" charset="0"/>
            </a:endParaRPr>
          </a:p>
          <a:p>
            <a:r>
              <a:rPr lang="en-US" sz="2200" b="1" dirty="0" smtClean="0">
                <a:solidFill>
                  <a:schemeClr val="bg1"/>
                </a:solidFill>
                <a:latin typeface="Times New Roman" pitchFamily="18" charset="0"/>
                <a:cs typeface="Times New Roman" pitchFamily="18" charset="0"/>
              </a:rPr>
              <a:t>	</a:t>
            </a:r>
            <a:r>
              <a:rPr lang="en-US" sz="2200" b="1" dirty="0" smtClean="0">
                <a:solidFill>
                  <a:schemeClr val="accent5">
                    <a:lumMod val="50000"/>
                  </a:schemeClr>
                </a:solidFill>
                <a:latin typeface="Times New Roman" pitchFamily="18" charset="0"/>
                <a:cs typeface="Times New Roman" pitchFamily="18" charset="0"/>
              </a:rPr>
              <a:t>Keynes:</a:t>
            </a:r>
          </a:p>
          <a:p>
            <a:r>
              <a:rPr lang="en-US" sz="2200" b="1" dirty="0" smtClean="0">
                <a:solidFill>
                  <a:schemeClr val="bg1"/>
                </a:solidFill>
                <a:latin typeface="Times New Roman" pitchFamily="18" charset="0"/>
                <a:cs typeface="Times New Roman" pitchFamily="18" charset="0"/>
              </a:rPr>
              <a:t>		Developed rationale for adapting laissez-faire capitalism to 		moderate the boom and bust cycles so prevalent in 			capitalism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to="" calcmode="lin" valueType="num">
                                      <p:cBhvr>
                                        <p:cTn id="20" dur="1" fill="hold"/>
                                        <p:tgtEl>
                                          <p:spTgt spid="6">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to="" calcmode="lin" valueType="num">
                                      <p:cBhvr>
                                        <p:cTn id="25" dur="1" fill="hold"/>
                                        <p:tgtEl>
                                          <p:spTgt spid="6">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 to="" calcmode="lin" valueType="num">
                                      <p:cBhvr>
                                        <p:cTn id="30" dur="1" fill="hold"/>
                                        <p:tgtEl>
                                          <p:spTgt spid="6">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 to="" calcmode="lin" valueType="num">
                                      <p:cBhvr>
                                        <p:cTn id="35" dur="1" fill="hold"/>
                                        <p:tgtEl>
                                          <p:spTgt spid="6">
                                            <p:txEl>
                                              <p:pRg st="11" end="1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to="" calcmode="lin" valueType="num">
                                      <p:cBhvr>
                                        <p:cTn id="40" dur="1" fill="hold"/>
                                        <p:tgtEl>
                                          <p:spTgt spid="6">
                                            <p:txEl>
                                              <p:pRg st="6" end="6"/>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to="" calcmode="lin" valueType="num">
                                      <p:cBhvr>
                                        <p:cTn id="45" dur="1" fill="hold"/>
                                        <p:tgtEl>
                                          <p:spTgt spid="6">
                                            <p:txEl>
                                              <p:pRg st="9" end="9"/>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6">
                                            <p:txEl>
                                              <p:pRg st="12" end="12"/>
                                            </p:txEl>
                                          </p:spTgt>
                                        </p:tgtEl>
                                        <p:attrNameLst>
                                          <p:attrName>style.visibility</p:attrName>
                                        </p:attrNameLst>
                                      </p:cBhvr>
                                      <p:to>
                                        <p:strVal val="visible"/>
                                      </p:to>
                                    </p:set>
                                    <p:anim to="" calcmode="lin" valueType="num">
                                      <p:cBhvr>
                                        <p:cTn id="50" dur="1" fill="hold"/>
                                        <p:tgtEl>
                                          <p:spTgt spid="6">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86" name="Picture 2" descr="http://caraphillips.files.wordpress.com/2007/09/bald_boring.jpg"/>
          <p:cNvPicPr>
            <a:picLocks noChangeAspect="1" noChangeArrowheads="1"/>
          </p:cNvPicPr>
          <p:nvPr/>
        </p:nvPicPr>
        <p:blipFill>
          <a:blip r:embed="rId2" cstate="print">
            <a:lum bright="90000" contrast="-70000"/>
          </a:blip>
          <a:srcRect/>
          <a:stretch>
            <a:fillRect/>
          </a:stretch>
        </p:blipFill>
        <p:spPr bwMode="auto">
          <a:xfrm>
            <a:off x="0" y="0"/>
            <a:ext cx="9144000" cy="6845427"/>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Explore the Issues</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1397913"/>
            <a:ext cx="9144000" cy="430887"/>
          </a:xfrm>
          <a:prstGeom prst="rect">
            <a:avLst/>
          </a:prstGeom>
        </p:spPr>
        <p:txBody>
          <a:bodyPr wrap="square">
            <a:spAutoFit/>
          </a:bodyPr>
          <a:lstStyle/>
          <a:p>
            <a:pPr algn="ctr"/>
            <a:r>
              <a:rPr lang="en-US" sz="2200" b="1" dirty="0" smtClean="0">
                <a:solidFill>
                  <a:srgbClr val="C00000"/>
                </a:solidFill>
                <a:latin typeface="Times New Roman" pitchFamily="18" charset="0"/>
                <a:cs typeface="Times New Roman" pitchFamily="18" charset="0"/>
              </a:rPr>
              <a:t>Question #3:</a:t>
            </a:r>
          </a:p>
        </p:txBody>
      </p:sp>
      <p:pic>
        <p:nvPicPr>
          <p:cNvPr id="86018" name="Picture 2" descr="http://www.nhn.ou.edu/~jeffery/astro/sun/graph/noao_sun_spectrum.jpg"/>
          <p:cNvPicPr>
            <a:picLocks noChangeAspect="1" noChangeArrowheads="1"/>
          </p:cNvPicPr>
          <p:nvPr/>
        </p:nvPicPr>
        <p:blipFill>
          <a:blip r:embed="rId3" cstate="print"/>
          <a:srcRect/>
          <a:stretch>
            <a:fillRect/>
          </a:stretch>
        </p:blipFill>
        <p:spPr bwMode="auto">
          <a:xfrm rot="16200000">
            <a:off x="4322985" y="325215"/>
            <a:ext cx="498029" cy="8686801"/>
          </a:xfrm>
          <a:prstGeom prst="rect">
            <a:avLst/>
          </a:prstGeom>
          <a:noFill/>
        </p:spPr>
      </p:pic>
      <p:sp>
        <p:nvSpPr>
          <p:cNvPr id="7" name="TextBox 6"/>
          <p:cNvSpPr txBox="1"/>
          <p:nvPr/>
        </p:nvSpPr>
        <p:spPr>
          <a:xfrm>
            <a:off x="228600" y="2895600"/>
            <a:ext cx="6858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Left</a:t>
            </a:r>
            <a:endParaRPr lang="en-US" sz="2000" b="1" dirty="0">
              <a:latin typeface="Times New Roman" pitchFamily="18" charset="0"/>
              <a:cs typeface="Times New Roman" pitchFamily="18" charset="0"/>
            </a:endParaRPr>
          </a:p>
        </p:txBody>
      </p:sp>
      <p:sp>
        <p:nvSpPr>
          <p:cNvPr id="8" name="TextBox 7"/>
          <p:cNvSpPr txBox="1"/>
          <p:nvPr/>
        </p:nvSpPr>
        <p:spPr>
          <a:xfrm>
            <a:off x="8077200" y="2895600"/>
            <a:ext cx="8382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Right</a:t>
            </a:r>
            <a:endParaRPr lang="en-US" sz="2000" b="1" dirty="0">
              <a:latin typeface="Times New Roman" pitchFamily="18" charset="0"/>
              <a:cs typeface="Times New Roman" pitchFamily="18" charset="0"/>
            </a:endParaRPr>
          </a:p>
        </p:txBody>
      </p:sp>
      <p:sp>
        <p:nvSpPr>
          <p:cNvPr id="9" name="TextBox 8"/>
          <p:cNvSpPr txBox="1"/>
          <p:nvPr/>
        </p:nvSpPr>
        <p:spPr>
          <a:xfrm>
            <a:off x="228600" y="4191000"/>
            <a:ext cx="8686800" cy="230832"/>
          </a:xfrm>
          <a:prstGeom prst="rect">
            <a:avLst/>
          </a:prstGeom>
          <a:noFill/>
        </p:spPr>
        <p:txBody>
          <a:bodyPr wrap="square" rtlCol="0">
            <a:spAutoFit/>
          </a:bodyPr>
          <a:lstStyle/>
          <a:p>
            <a:r>
              <a:rPr lang="en-US" sz="900" b="1" dirty="0" smtClean="0">
                <a:solidFill>
                  <a:schemeClr val="bg1"/>
                </a:solidFill>
                <a:latin typeface="Times New Roman" pitchFamily="18" charset="0"/>
                <a:cs typeface="Times New Roman" pitchFamily="18" charset="0"/>
              </a:rPr>
              <a:t>Marxism	Socialism	Modern Liberalism	Welfare Capitalism	Classical Liberalism	 Classical Conservatism</a:t>
            </a:r>
            <a:endParaRPr lang="en-US" sz="900" b="1" dirty="0">
              <a:solidFill>
                <a:schemeClr val="bg1"/>
              </a:solidFill>
              <a:latin typeface="Times New Roman" pitchFamily="18" charset="0"/>
              <a:cs typeface="Times New Roman" pitchFamily="18" charset="0"/>
            </a:endParaRPr>
          </a:p>
        </p:txBody>
      </p:sp>
      <p:sp>
        <p:nvSpPr>
          <p:cNvPr id="10" name="TextBox 9"/>
          <p:cNvSpPr txBox="1"/>
          <p:nvPr/>
        </p:nvSpPr>
        <p:spPr>
          <a:xfrm>
            <a:off x="228600" y="4876800"/>
            <a:ext cx="8686800" cy="230832"/>
          </a:xfrm>
          <a:prstGeom prst="rect">
            <a:avLst/>
          </a:prstGeom>
          <a:noFill/>
        </p:spPr>
        <p:txBody>
          <a:bodyPr wrap="square" rtlCol="0">
            <a:spAutoFit/>
          </a:bodyPr>
          <a:lstStyle/>
          <a:p>
            <a:r>
              <a:rPr lang="en-US" sz="900" b="1" dirty="0" smtClean="0">
                <a:solidFill>
                  <a:schemeClr val="bg1"/>
                </a:solidFill>
                <a:latin typeface="Times New Roman" pitchFamily="18" charset="0"/>
                <a:cs typeface="Times New Roman" pitchFamily="18" charset="0"/>
              </a:rPr>
              <a:t>Command Economy	           Mixed Economy		Free-Market Economy		     Traditional Economy</a:t>
            </a:r>
            <a:endParaRPr lang="en-US" sz="900" b="1" dirty="0">
              <a:solidFill>
                <a:schemeClr val="bg1"/>
              </a:solidFill>
              <a:latin typeface="Times New Roman" pitchFamily="18" charset="0"/>
              <a:cs typeface="Times New Roman" pitchFamily="18" charset="0"/>
            </a:endParaRPr>
          </a:p>
        </p:txBody>
      </p:sp>
      <p:sp>
        <p:nvSpPr>
          <p:cNvPr id="11" name="TextBox 10"/>
          <p:cNvSpPr txBox="1"/>
          <p:nvPr/>
        </p:nvSpPr>
        <p:spPr>
          <a:xfrm>
            <a:off x="838200" y="2571690"/>
            <a:ext cx="762000" cy="400110"/>
          </a:xfrm>
          <a:prstGeom prst="rect">
            <a:avLst/>
          </a:prstGeom>
          <a:noFill/>
        </p:spPr>
        <p:txBody>
          <a:bodyPr wrap="square" rtlCol="0">
            <a:spAutoFit/>
          </a:bodyPr>
          <a:lstStyle/>
          <a:p>
            <a:pPr algn="ctr"/>
            <a:r>
              <a:rPr lang="en-US" sz="1000" b="1" dirty="0" smtClean="0">
                <a:solidFill>
                  <a:srgbClr val="FF0000"/>
                </a:solidFill>
                <a:latin typeface="Times New Roman" pitchFamily="18" charset="0"/>
                <a:cs typeface="Times New Roman" pitchFamily="18" charset="0"/>
              </a:rPr>
              <a:t>Karl Marx</a:t>
            </a:r>
            <a:endParaRPr lang="en-US" sz="1000" b="1" dirty="0">
              <a:solidFill>
                <a:srgbClr val="FF0000"/>
              </a:solidFill>
              <a:latin typeface="Times New Roman" pitchFamily="18" charset="0"/>
              <a:cs typeface="Times New Roman" pitchFamily="18" charset="0"/>
            </a:endParaRPr>
          </a:p>
        </p:txBody>
      </p:sp>
      <p:sp>
        <p:nvSpPr>
          <p:cNvPr id="13" name="TextBox 12"/>
          <p:cNvSpPr txBox="1"/>
          <p:nvPr/>
        </p:nvSpPr>
        <p:spPr>
          <a:xfrm>
            <a:off x="2819400" y="2571690"/>
            <a:ext cx="914400" cy="400110"/>
          </a:xfrm>
          <a:prstGeom prst="rect">
            <a:avLst/>
          </a:prstGeom>
          <a:noFill/>
        </p:spPr>
        <p:txBody>
          <a:bodyPr wrap="square" rtlCol="0">
            <a:spAutoFit/>
          </a:bodyPr>
          <a:lstStyle/>
          <a:p>
            <a:pPr algn="ctr"/>
            <a:r>
              <a:rPr lang="en-US" sz="1000" b="1" dirty="0" smtClean="0">
                <a:solidFill>
                  <a:srgbClr val="FF0000"/>
                </a:solidFill>
                <a:latin typeface="Times New Roman" pitchFamily="18" charset="0"/>
                <a:cs typeface="Times New Roman" pitchFamily="18" charset="0"/>
              </a:rPr>
              <a:t>Robert Owen</a:t>
            </a:r>
            <a:endParaRPr lang="en-US" sz="1000" b="1" dirty="0">
              <a:solidFill>
                <a:srgbClr val="FF0000"/>
              </a:solidFill>
              <a:latin typeface="Times New Roman" pitchFamily="18" charset="0"/>
              <a:cs typeface="Times New Roman" pitchFamily="18" charset="0"/>
            </a:endParaRPr>
          </a:p>
        </p:txBody>
      </p:sp>
      <p:sp>
        <p:nvSpPr>
          <p:cNvPr id="14" name="TextBox 13"/>
          <p:cNvSpPr txBox="1"/>
          <p:nvPr/>
        </p:nvSpPr>
        <p:spPr>
          <a:xfrm>
            <a:off x="7239000" y="2571690"/>
            <a:ext cx="914400" cy="400110"/>
          </a:xfrm>
          <a:prstGeom prst="rect">
            <a:avLst/>
          </a:prstGeom>
          <a:noFill/>
        </p:spPr>
        <p:txBody>
          <a:bodyPr wrap="square" rtlCol="0">
            <a:spAutoFit/>
          </a:bodyPr>
          <a:lstStyle/>
          <a:p>
            <a:pPr algn="ctr"/>
            <a:r>
              <a:rPr lang="en-US" sz="1000" b="1" dirty="0" smtClean="0">
                <a:solidFill>
                  <a:srgbClr val="FF0000"/>
                </a:solidFill>
                <a:latin typeface="Times New Roman" pitchFamily="18" charset="0"/>
                <a:cs typeface="Times New Roman" pitchFamily="18" charset="0"/>
              </a:rPr>
              <a:t>Claude Saint-Simon</a:t>
            </a:r>
            <a:endParaRPr lang="en-US" sz="1000" b="1" dirty="0">
              <a:solidFill>
                <a:srgbClr val="FF0000"/>
              </a:solidFill>
              <a:latin typeface="Times New Roman" pitchFamily="18" charset="0"/>
              <a:cs typeface="Times New Roman" pitchFamily="18" charset="0"/>
            </a:endParaRPr>
          </a:p>
        </p:txBody>
      </p:sp>
      <p:sp>
        <p:nvSpPr>
          <p:cNvPr id="15" name="TextBox 14"/>
          <p:cNvSpPr txBox="1"/>
          <p:nvPr/>
        </p:nvSpPr>
        <p:spPr>
          <a:xfrm>
            <a:off x="3886200" y="2571690"/>
            <a:ext cx="914400" cy="400110"/>
          </a:xfrm>
          <a:prstGeom prst="rect">
            <a:avLst/>
          </a:prstGeom>
          <a:noFill/>
        </p:spPr>
        <p:txBody>
          <a:bodyPr wrap="square" rtlCol="0">
            <a:spAutoFit/>
          </a:bodyPr>
          <a:lstStyle/>
          <a:p>
            <a:pPr algn="ctr"/>
            <a:r>
              <a:rPr lang="en-US" sz="1000" b="1" dirty="0" smtClean="0">
                <a:solidFill>
                  <a:schemeClr val="accent4">
                    <a:lumMod val="50000"/>
                  </a:schemeClr>
                </a:solidFill>
                <a:latin typeface="Times New Roman" pitchFamily="18" charset="0"/>
                <a:cs typeface="Times New Roman" pitchFamily="18" charset="0"/>
              </a:rPr>
              <a:t>Theodore Roosevelt</a:t>
            </a:r>
            <a:endParaRPr lang="en-US" sz="1000" b="1" dirty="0">
              <a:solidFill>
                <a:schemeClr val="accent4">
                  <a:lumMod val="50000"/>
                </a:schemeClr>
              </a:solidFill>
              <a:latin typeface="Times New Roman" pitchFamily="18" charset="0"/>
              <a:cs typeface="Times New Roman" pitchFamily="18" charset="0"/>
            </a:endParaRPr>
          </a:p>
        </p:txBody>
      </p:sp>
      <p:sp>
        <p:nvSpPr>
          <p:cNvPr id="16" name="TextBox 15"/>
          <p:cNvSpPr txBox="1"/>
          <p:nvPr/>
        </p:nvSpPr>
        <p:spPr>
          <a:xfrm>
            <a:off x="4876800" y="2494002"/>
            <a:ext cx="914400" cy="553998"/>
          </a:xfrm>
          <a:prstGeom prst="rect">
            <a:avLst/>
          </a:prstGeom>
          <a:noFill/>
        </p:spPr>
        <p:txBody>
          <a:bodyPr wrap="square" rtlCol="0">
            <a:spAutoFit/>
          </a:bodyPr>
          <a:lstStyle/>
          <a:p>
            <a:pPr algn="ctr"/>
            <a:r>
              <a:rPr lang="en-US" sz="1000" b="1" dirty="0" smtClean="0">
                <a:solidFill>
                  <a:srgbClr val="FF0000"/>
                </a:solidFill>
                <a:latin typeface="Times New Roman" pitchFamily="18" charset="0"/>
                <a:cs typeface="Times New Roman" pitchFamily="18" charset="0"/>
              </a:rPr>
              <a:t>John Maynard Keynes</a:t>
            </a:r>
            <a:endParaRPr lang="en-US" sz="1000" b="1" dirty="0">
              <a:solidFill>
                <a:srgbClr val="FF0000"/>
              </a:solidFill>
              <a:latin typeface="Times New Roman" pitchFamily="18" charset="0"/>
              <a:cs typeface="Times New Roman" pitchFamily="18" charset="0"/>
            </a:endParaRPr>
          </a:p>
        </p:txBody>
      </p:sp>
      <p:sp>
        <p:nvSpPr>
          <p:cNvPr id="17" name="TextBox 16"/>
          <p:cNvSpPr txBox="1"/>
          <p:nvPr/>
        </p:nvSpPr>
        <p:spPr>
          <a:xfrm>
            <a:off x="6019800" y="2571690"/>
            <a:ext cx="914400" cy="400110"/>
          </a:xfrm>
          <a:prstGeom prst="rect">
            <a:avLst/>
          </a:prstGeom>
          <a:noFill/>
        </p:spPr>
        <p:txBody>
          <a:bodyPr wrap="square" rtlCol="0">
            <a:spAutoFit/>
          </a:bodyPr>
          <a:lstStyle/>
          <a:p>
            <a:pPr algn="ctr"/>
            <a:r>
              <a:rPr lang="en-US" sz="1000" b="1" dirty="0" smtClean="0">
                <a:solidFill>
                  <a:schemeClr val="accent4">
                    <a:lumMod val="50000"/>
                  </a:schemeClr>
                </a:solidFill>
                <a:latin typeface="Times New Roman" pitchFamily="18" charset="0"/>
                <a:cs typeface="Times New Roman" pitchFamily="18" charset="0"/>
              </a:rPr>
              <a:t>Franklin D. Roosevelt</a:t>
            </a:r>
            <a:endParaRPr lang="en-US" sz="1000" b="1" dirty="0">
              <a:solidFill>
                <a:schemeClr val="accent4">
                  <a:lumMod val="50000"/>
                </a:schemeClr>
              </a:solidFill>
              <a:latin typeface="Times New Roman" pitchFamily="18" charset="0"/>
              <a:cs typeface="Times New Roman" pitchFamily="18" charset="0"/>
            </a:endParaRPr>
          </a:p>
        </p:txBody>
      </p:sp>
      <p:sp>
        <p:nvSpPr>
          <p:cNvPr id="18" name="TextBox 17"/>
          <p:cNvSpPr txBox="1"/>
          <p:nvPr/>
        </p:nvSpPr>
        <p:spPr>
          <a:xfrm>
            <a:off x="1828800" y="2571690"/>
            <a:ext cx="914400" cy="400110"/>
          </a:xfrm>
          <a:prstGeom prst="rect">
            <a:avLst/>
          </a:prstGeom>
          <a:noFill/>
        </p:spPr>
        <p:txBody>
          <a:bodyPr wrap="square" rtlCol="0">
            <a:spAutoFit/>
          </a:bodyPr>
          <a:lstStyle/>
          <a:p>
            <a:pPr algn="ctr"/>
            <a:r>
              <a:rPr lang="en-US" sz="1000" b="1" dirty="0" smtClean="0">
                <a:solidFill>
                  <a:schemeClr val="accent4">
                    <a:lumMod val="50000"/>
                  </a:schemeClr>
                </a:solidFill>
                <a:latin typeface="Times New Roman" pitchFamily="18" charset="0"/>
                <a:cs typeface="Times New Roman" pitchFamily="18" charset="0"/>
              </a:rPr>
              <a:t>Edmund Burke</a:t>
            </a:r>
            <a:endParaRPr lang="en-US" sz="1000" b="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6018"/>
                                        </p:tgtEl>
                                        <p:attrNameLst>
                                          <p:attrName>style.visibility</p:attrName>
                                        </p:attrNameLst>
                                      </p:cBhvr>
                                      <p:to>
                                        <p:strVal val="visible"/>
                                      </p:to>
                                    </p:set>
                                    <p:anim to="" calcmode="lin" valueType="num">
                                      <p:cBhvr>
                                        <p:cTn id="21" dur="1" fill="hold"/>
                                        <p:tgtEl>
                                          <p:spTgt spid="86018"/>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to="" calcmode="lin" valueType="num">
                                      <p:cBhvr>
                                        <p:cTn id="35" dur="1" fill="hold"/>
                                        <p:tgtEl>
                                          <p:spTgt spid="18"/>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to="" calcmode="lin" valueType="num">
                                      <p:cBhvr>
                                        <p:cTn id="38" dur="1" fill="hold"/>
                                        <p:tgtEl>
                                          <p:spTgt spid="13"/>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to="" calcmode="lin" valueType="num">
                                      <p:cBhvr>
                                        <p:cTn id="41" dur="1" fill="hold"/>
                                        <p:tgtEl>
                                          <p:spTgt spid="15"/>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to="" calcmode="lin" valueType="num">
                                      <p:cBhvr>
                                        <p:cTn id="44" dur="1" fill="hold"/>
                                        <p:tgtEl>
                                          <p:spTgt spid="16"/>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to="" calcmode="lin" valueType="num">
                                      <p:cBhvr>
                                        <p:cTn id="47" dur="1" fill="hold"/>
                                        <p:tgtEl>
                                          <p:spTgt spid="17"/>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to="" calcmode="lin" valueType="num">
                                      <p:cBhvr>
                                        <p:cTn id="50" dur="1" fill="hold"/>
                                        <p:tgtEl>
                                          <p:spTgt spid="14"/>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1" nodeType="clickEffect">
                                  <p:stCondLst>
                                    <p:cond delay="0"/>
                                  </p:stCondLst>
                                  <p:childTnLst>
                                    <p:animMotion origin="layout" path="M 0.00903 0.01805 C 0.00521 0.02314 0.00191 0.0287 -0.00225 0.0331 C -0.0052 0.03611 -0.02118 0.03981 -0.025 0.04166 C -0.03073 0.04421 -0.0427 0.04814 -0.0427 0.04838 C -0.05191 0.05602 -0.06128 0.06273 -0.07014 0.07176 C -0.07118 0.07615 -0.07222 0.08032 -0.07326 0.08472 C -0.07378 0.0868 -0.075 0.0912 -0.075 0.09143 C -0.07413 0.10509 -0.0717 0.14583 -0.0717 0.15787 C -0.0717 0.16643 -0.07326 0.18356 -0.07326 0.18379 " pathEditMode="relative" rAng="0" ptsTypes="ffffffffA">
                                      <p:cBhvr>
                                        <p:cTn id="54" dur="2000" fill="hold"/>
                                        <p:tgtEl>
                                          <p:spTgt spid="11"/>
                                        </p:tgtEl>
                                        <p:attrNameLst>
                                          <p:attrName>ppt_x</p:attrName>
                                          <p:attrName>ppt_y</p:attrName>
                                        </p:attrNameLst>
                                      </p:cBhvr>
                                      <p:rCtr x="-42" y="83"/>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 0.02731 C 0.0066 0.05046 0.00833 0.04814 0.02101 0.06389 C 0.03351 0.07916 0.03316 0.08264 0.04844 0.0875 C 0.06128 0.09907 0.09132 0.09745 0.10642 0.09838 C 0.13229 0.1 0.18385 0.10254 0.18385 0.10277 C 0.21632 0.10671 0.2408 0.10995 0.27587 0.11134 C 0.30903 0.11666 0.34253 0.11504 0.37552 0.11759 C 0.41372 0.11689 0.45191 0.11551 0.49045 0.11551 C 0.5092 0.11551 0.52813 0.11504 0.54688 0.11759 C 0.55295 0.11852 0.55816 0.13703 0.55816 0.13727 C 0.56111 0.14953 0.56181 0.15717 0.5533 0.16504 C 0.53108 0.16342 0.50885 0.16342 0.48715 0.15648 C 0.48455 0.15439 0.4816 0.15254 0.47917 0.15 C 0.47726 0.14814 0.47622 0.14514 0.47431 0.14352 C 0.47153 0.14097 0.46788 0.14074 0.46458 0.13912 C 0.45972 0.12847 0.45486 0.12523 0.45 0.11551 C 0.44531 0.09583 0.46354 0.09328 0.47431 0.09189 C 0.48125 0.09097 0.48819 0.09027 0.49514 0.08981 C 0.51667 0.08819 0.55972 0.08541 0.55972 0.08564 C 0.58663 0.08055 0.61753 0.08402 0.64358 0.09629 C 0.64549 0.10694 0.64844 0.12847 0.64844 0.1287 C 0.64792 0.13356 0.64826 0.13889 0.64688 0.14352 C 0.64479 0.15069 0.62153 0.15972 0.61615 0.16296 C 0.6099 0.16666 0.60538 0.17314 0.6 0.17801 C 0.59601 0.18148 0.59132 0.18333 0.58715 0.18657 C 0.55486 0.18518 0.5349 0.18402 0.50642 0.17801 C 0.50174 0.17546 0.4967 0.1743 0.49201 0.17152 C 0.46858 0.15787 0.4941 0.16967 0.47917 0.16296 C 0.4776 0.16157 0.47604 0.15949 0.47431 0.15856 C 0.47222 0.1574 0.46962 0.1581 0.46771 0.15648 C 0.46615 0.15509 0.4658 0.15208 0.46458 0.15 C 0.46094 0.14398 0.45955 0.14328 0.45486 0.13912 C 0.45104 0.12338 0.45104 0.11064 0.45486 0.09398 C 0.4559 0.08958 0.4566 0.08541 0.45781 0.08102 C 0.4592 0.07754 0.46128 0.07037 0.46128 0.0706 C 0.46233 0.05949 0.4658 0.04907 0.46615 0.03819 C 0.46875 -0.04908 0.4474 -0.15394 0.51615 -0.20278 C 0.52622 -0.20996 0.53559 -0.21436 0.54688 -0.21783 C 0.54896 -0.21922 0.55104 -0.22107 0.5533 -0.22199 C 0.55747 -0.22385 0.56615 -0.22639 0.56615 -0.22616 C 0.58385 -0.22431 0.60191 -0.22408 0.61944 -0.21991 C 0.62743 -0.21806 0.64983 -0.19861 0.65486 -0.18982 C 0.66198 -0.17686 0.66545 -0.16273 0.67587 -0.15324 C 0.67899 -0.14051 0.68594 -0.13079 0.69045 -0.11898 C 0.69913 -0.04723 0.70347 0.1118 0.68872 0.15 C 0.68785 0.15787 0.68507 0.17939 0.67917 0.18426 C 0.67622 0.18657 0.66944 0.18865 0.66944 0.18889 C 0.65851 0.18495 0.6533 0.18657 0.6533 0.17152 " pathEditMode="relative" rAng="0" ptsTypes="fffffffffffffffffffffffffffffffffffffffffffffffA">
                                      <p:cBhvr>
                                        <p:cTn id="58" dur="5000" fill="hold"/>
                                        <p:tgtEl>
                                          <p:spTgt spid="18"/>
                                        </p:tgtEl>
                                        <p:attrNameLst>
                                          <p:attrName>ppt_x</p:attrName>
                                          <p:attrName>ppt_y</p:attrName>
                                        </p:attrNameLst>
                                      </p:cBhvr>
                                      <p:rCtr x="352" y="-46"/>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1" nodeType="clickEffect">
                                  <p:stCondLst>
                                    <p:cond delay="0"/>
                                  </p:stCondLst>
                                  <p:childTnLst>
                                    <p:animMotion origin="layout" path="M -3.33333E-6 0.00324 C -0.00503 0.01643 -0.00989 0.01296 -0.01823 0.02014 C -0.025 0.0375 -0.02482 0.06643 -0.03663 0.07777 C -0.0401 0.08102 -0.04444 0.08102 -0.04826 0.0831 C -0.05486 0.09143 -0.0625 0.09676 -0.06979 0.10069 C -0.0809 0.09977 -0.09201 0.0993 -0.10312 0.09791 C -0.10642 0.09768 -0.11024 0.09791 -0.11302 0.09467 C -0.11718 0.09097 -0.12309 0.07777 -0.12309 0.07801 C -0.12673 0.05879 -0.1217 0.07939 -0.12968 0.06319 C -0.13576 0.05139 -0.14184 0.0324 -0.14479 0.01759 C -0.14409 -0.00996 -0.14409 -0.06482 -0.13316 -0.09121 C -0.13055 -0.1051 -0.12031 -0.13473 -0.11145 -0.14005 C -0.10225 -0.15625 -0.11145 -0.14283 -0.09809 -0.15209 C -0.09635 -0.15348 -0.09479 -0.15625 -0.09305 -0.15741 C -0.08281 -0.16505 -0.07066 -0.16667 -0.05989 -0.16898 C -0.05555 -0.17061 -0.05086 -0.17269 -0.04635 -0.17454 C -0.04149 -0.17686 -0.03541 -0.18565 -0.02968 -0.18866 C -0.01007 -0.1875 0.00695 -0.19051 0.02483 -0.18033 C 0.02848 -0.17246 0.03125 -0.16436 0.03507 -0.15741 C 0.03733 -0.15394 0.03976 -0.15 0.04167 -0.1463 C 0.05243 -0.12269 0.04271 -0.13241 0.0566 -0.12292 C 0.05712 -0.12061 0.0573 -0.11736 0.05816 -0.11482 C 0.05973 -0.11065 0.06216 -0.10764 0.0632 -0.10324 C 0.06441 -0.09769 0.06424 -0.09167 0.06476 -0.08565 C 0.06563 -0.06088 0.06233 -0.03403 0.06823 -0.01135 C 0.06858 -0.01019 0.08247 0.01944 0.08334 0.02014 C 0.08629 0.02314 0.09341 0.02592 0.09341 0.02615 C 0.10087 0.03472 0.11997 0.04004 0.11997 0.04097 C 0.1349 0.03935 0.15 0.03935 0.16493 0.0375 C 0.17118 0.0368 0.18368 0.02014 0.1882 0.01759 C 0.19497 0.01342 0.2 0.00764 0.20469 -0.00232 C 0.2073 -0.00811 0.21129 -0.01991 0.21129 -0.01968 C 0.21337 -0.04699 0.21684 -0.06806 0.20295 -0.08565 C 0.20035 -0.10023 0.18993 -0.12107 0.1816 -0.12593 C 0.18004 -0.12801 0.17848 -0.13056 0.17657 -0.13172 C 0.17223 -0.13449 0.1632 -0.1375 0.1632 -0.13727 C 0.14792 -0.13542 0.14254 -0.13449 0.12986 -0.12871 C 0.12136 -0.11389 0.1198 -0.11482 0.1066 -0.11181 C 0.09966 -0.09954 0.09202 -0.08959 0.08507 -0.07709 C 0.07969 -0.0676 0.07657 -0.05903 0.0698 -0.05139 C 0.06563 -0.02894 0.05417 -0.01806 0.04497 -0.00232 C 0.03924 0.00764 0.04445 0.00532 0.03681 0.01435 C 0.02795 0.025 0.01615 0.03032 0.0066 0.04004 C -0.00798 0.05578 -0.02152 0.07384 -0.03819 0.0831 C -0.04409 0.08981 -0.04757 0.09467 -0.04982 0.10671 C -0.04045 0.11643 -0.04548 0.11296 -0.02812 0.11458 C 0.0665 0.12384 -0.02187 0.11342 0.03681 0.12083 C 0.0408 0.14027 0.03733 0.14652 0.02674 0.15231 C -0.01111 0.14722 0.01893 0.1537 -0.00642 0.14328 C -0.01215 0.14143 -0.0177 0.13981 -0.02326 0.13796 C -0.02604 0.13703 -0.03159 0.13472 -0.03159 0.13495 C -0.03645 0.12939 -0.04132 0.12523 -0.04635 0.12083 C -0.05295 0.11435 -0.06666 0.10324 -0.06666 0.10347 C -0.07187 0.09166 -0.0776 0.07754 -0.08472 0.06898 C -0.08698 0.06365 -0.08767 0.05694 -0.08993 0.05208 C -0.09114 0.04907 -0.09323 0.04814 -0.09479 0.04606 C -0.1026 0.03495 -0.09965 0.03032 -0.10972 0.02592 C -0.12274 0.00995 -0.11684 0.01412 -0.12639 0.00902 C -0.14201 0.01064 -0.15642 0.01088 -0.17135 0.01759 C -0.17291 0.02014 -0.1743 0.02338 -0.17621 0.02592 C -0.17777 0.02754 -0.1802 0.02708 -0.18142 0.02893 C -0.1842 0.03402 -0.18784 0.04606 -0.18784 0.04629 C -0.18854 0.04884 -0.18941 0.05139 -0.18958 0.05463 C -0.19045 0.0662 -0.1901 0.07777 -0.19132 0.08912 C -0.19201 0.09537 -0.19496 0.10023 -0.196 0.10671 C -0.19774 0.12847 -0.1993 0.14629 -0.1993 0.16921 C -0.1993 0.17407 -0.19774 0.18333 -0.19774 0.18472 " pathEditMode="relative" rAng="0" ptsTypes="ffffffffffffffffffffffffffffffffffffffffffffffffffffffffffffffffffA">
                                      <p:cBhvr>
                                        <p:cTn id="62" dur="5000" fill="hold"/>
                                        <p:tgtEl>
                                          <p:spTgt spid="13"/>
                                        </p:tgtEl>
                                        <p:attrNameLst>
                                          <p:attrName>ppt_x</p:attrName>
                                          <p:attrName>ppt_y</p:attrName>
                                        </p:attrNameLst>
                                      </p:cBhvr>
                                      <p:rCtr x="9" y="-6"/>
                                    </p:animMotion>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 nodeType="clickEffect">
                                  <p:stCondLst>
                                    <p:cond delay="0"/>
                                  </p:stCondLst>
                                  <p:childTnLst>
                                    <p:animMotion origin="layout" path="M -0.20833 0.00509 C -0.20104 0.01551 -0.18993 0.01736 -0.1809 0.02824 C -0.17691 0.03287 -0.17361 0.03842 -0.16979 0.04352 C -0.16823 0.04606 -0.16441 0.05092 -0.16441 0.05115 C -0.15625 0.0743 -0.14115 0.07615 -0.11684 0.07939 C 0.06892 0.07685 0.06181 0.07523 0.18247 0.06875 C 0.19236 0.06574 0.2033 0.06759 0.21302 0.06412 C 0.22066 0.06111 0.23281 0.05092 0.23281 0.05115 C 0.23767 0.04375 0.24045 0.03148 0.24653 0.02546 C 0.24931 0.02268 0.25417 0.02222 0.25747 0.0206 C 0.26684 0.01527 0.27396 0.00787 0.28247 0.00254 C 0.28854 -0.01875 0.28993 -0.03218 0.28559 -0.05625 C 0.28333 -0.06644 0.26858 -0.08218 0.26858 -0.08195 C 0.26233 -0.10093 0.2408 -0.10695 0.22153 -0.10996 C 0.1901 -0.12153 0.16875 -0.1169 0.13281 -0.11505 C 0.11806 -0.11088 0.10208 -0.10949 0.08819 -0.10232 C 0.08281 -0.09931 0.07205 -0.09213 0.07205 -0.0919 C 0.06753 -0.08681 0.06181 -0.08241 0.05764 -0.07686 C 0.05625 -0.07477 0.05625 -0.07153 0.05503 -0.06922 C 0.05365 -0.06644 0.05139 -0.06366 0.04965 -0.06158 C 0.04288 -0.04213 0.0408 -0.03033 0.04653 -0.00787 C 0.04792 -0.00162 0.05417 0.00254 0.05764 0.00764 C 0.06719 0.02129 0.07569 0.03657 0.08819 0.04814 C 0.09045 0.05069 0.09444 0.05139 0.0967 0.0537 C 0.09983 0.05694 0.10122 0.06111 0.10521 0.06412 C 0.11441 0.07129 0.12934 0.06898 0.14132 0.07176 C 0.16163 0.07592 0.1816 0.08217 0.20191 0.08703 C 0.21806 0.08588 0.23681 0.09097 0.24896 0.08171 C 0.25903 0.0743 0.25642 0.07014 0.26354 0.06134 C 0.26806 0.05509 0.27378 0.05277 0.27969 0.04814 C 0.28646 0.03148 0.2776 0.05069 0.29097 0.03287 C 0.29549 0.02777 0.29896 0.01551 0.30208 0.01018 C 0.3066 0.00324 0.31563 -0.01065 0.31563 -0.01019 C 0.31649 -0.01389 0.31771 -0.01736 0.3191 -0.02061 C 0.32014 -0.02338 0.32413 -0.02547 0.32413 -0.02871 C 0.325 -0.05301 0.32882 -0.07917 0.3191 -0.10232 C 0.31788 -0.10579 0.31545 -0.10787 0.31319 -0.10996 C 0.30747 -0.11667 0.28003 -0.14468 0.27153 -0.14584 C 0.26684 -0.14676 0.26267 -0.14746 0.25747 -0.14861 C 0.24479 -0.16019 0.2283 -0.16111 0.21042 -0.16343 C 0.1934 -0.16297 0.17708 -0.16343 0.16024 -0.16135 C 0.14896 -0.16019 0.14757 -0.15301 0.14132 -0.14584 C 0.13559 -0.14028 0.13021 -0.13588 0.12431 -0.13079 C 0.11354 -0.12061 0.10833 -0.10371 0.09965 -0.09213 C 0.08368 -0.0713 0.09809 -0.09699 0.08576 -0.07686 C 0.07917 -0.06667 0.07639 -0.05579 0.06875 -0.04653 C 0.06875 -0.04514 0.07066 -0.00348 0.07465 0.00764 C 0.0809 0.02824 0.11441 0.05787 0.13524 0.06412 C 0.14444 0.07222 0.15208 0.07639 0.16337 0.08171 C 0.18021 0.12569 0.16024 0.14328 0.1217 0.15092 C 0.06163 0.14907 0.00347 0.14953 -0.0533 0.13009 C -0.09583 0.13217 -0.13559 0.13009 -0.17812 0.13541 C -0.19965 0.14907 -0.18594 0.1375 -0.18594 0.18472 " pathEditMode="relative" rAng="0" ptsTypes="ffffffffffffffffffffffffffffffffffffffffffffffffffffA">
                                      <p:cBhvr>
                                        <p:cTn id="66" dur="5000" fill="hold"/>
                                        <p:tgtEl>
                                          <p:spTgt spid="15"/>
                                        </p:tgtEl>
                                        <p:attrNameLst>
                                          <p:attrName>ppt_x</p:attrName>
                                          <p:attrName>ppt_y</p:attrName>
                                        </p:attrNameLst>
                                      </p:cBhvr>
                                      <p:rCtr x="269" y="6"/>
                                    </p:animMotion>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0.00104 0.11944 C 0.00105 0.12662 0.00677 0.15138 0.01181 0.15347 C 0.01702 0.15555 0.02257 0.15532 0.02795 0.15601 C 0.03716 0.16134 0.04705 0.17222 0.05695 0.17314 C 0.0816 0.17592 0.13108 0.1787 0.13108 0.17893 C 0.13316 0.17939 0.13525 0.18171 0.1375 0.18171 C 0.17848 0.18171 0.21927 0.18101 0.26025 0.1787 C 0.28629 0.17708 0.30174 0.13518 0.32466 0.12222 C 0.32761 0.11712 0.33177 0.11365 0.33438 0.10787 C 0.33542 0.10555 0.33507 0.10208 0.33594 0.0993 C 0.33733 0.0956 0.33924 0.09166 0.3408 0.08819 C 0.34775 0.05208 0.35 0.00694 0.3375 -0.02477 C 0.33473 -0.03913 0.3316 -0.04653 0.32309 -0.05 C 0.30868 -0.0676 0.29202 -0.07431 0.27622 -0.08681 C 0.25452 -0.10394 0.24827 -0.11135 0.22466 -0.11829 C 0.21285 -0.12801 0.204 -0.1294 0.1908 -0.13218 C 0.17066 -0.14213 0.15035 -0.14607 0.12952 -0.14885 C 0.10608 -0.15625 0.08091 -0.15741 0.05695 -0.16019 C 0.05365 -0.16181 0.05035 -0.16436 0.04723 -0.16598 C 0.04566 -0.1669 0.04236 -0.16875 0.04236 -0.16829 C 0.03681 -0.17593 0.03264 -0.18218 0.02622 -0.18588 C 0.01945 -0.19399 0.01268 -0.197 0.00539 -0.20278 C -0.01371 -0.2176 -0.00086 -0.2125 -0.01909 -0.21667 C -0.03055 -0.22524 -0.04184 -0.23357 -0.05434 -0.23658 C -0.06128 -0.2382 -0.0684 -0.23843 -0.07534 -0.23959 C -0.07864 -0.24005 -0.08177 -0.24144 -0.08507 -0.24213 C -0.12031 -0.23774 -0.12205 -0.23889 -0.14635 -0.22524 C -0.15451 -0.21042 -0.16163 -0.21343 -0.17378 -0.21135 C -0.18281 -0.20556 -0.18385 -0.20093 -0.18975 -0.18588 C -0.1908 -0.18288 -0.19305 -0.17732 -0.19305 -0.17709 C -0.19843 -0.14838 -0.19948 -0.10973 -0.18663 -0.08681 C -0.18003 -0.03913 -0.14392 -0.04121 -0.12205 -0.03913 C -0.09566 -0.03982 -0.06944 -0.04005 -0.04323 -0.04144 C 0.01111 -0.04468 0.01771 -0.0213 0.04236 -0.06436 C 0.04636 -0.08288 0.04705 -0.07963 0.04896 -0.10394 C 0.04861 -0.11065 0.04827 -0.15 0.04566 -0.16598 C 0.03455 -0.22825 0.00434 -0.26713 -0.03177 -0.27593 C -0.05989 -0.2926 -0.09114 -0.28982 -0.12048 -0.29283 C -0.18211 -0.29167 -0.23784 -0.28843 -0.29861 -0.27917 C -0.30868 -0.28288 -0.31979 -0.28311 -0.3302 -0.27593 C -0.33246 -0.27454 -0.3342 -0.27107 -0.33663 -0.27061 C -0.34357 -0.26852 -0.35069 -0.26875 -0.35764 -0.26783 C -0.37291 -0.25417 -0.38767 -0.24676 -0.40434 -0.23959 C -0.41371 -0.22871 -0.42448 -0.22223 -0.43507 -0.21667 C -0.446 -0.21112 -0.44062 -0.21181 -0.45104 -0.20278 C -0.45885 -0.19561 -0.46909 -0.19213 -0.47691 -0.18843 C -0.48489 -0.17431 -0.49652 -0.15718 -0.5059 -0.14607 C -0.51684 -0.11737 -0.51145 -0.12755 -0.52048 -0.1125 C -0.52777 -0.08658 -0.52413 -0.09653 -0.5302 -0.08102 C -0.5335 -0.0625 -0.53645 -0.04375 -0.53819 -0.02477 C -0.53715 0.01736 -0.53836 0.05601 -0.52378 0.09074 C -0.521 0.10439 -0.51458 0.10416 -0.5092 0.11365 C -0.50729 0.11712 -0.50642 0.12152 -0.50434 0.125 C -0.50121 0.12986 -0.4967 0.13009 -0.49305 0.13356 C -0.47621 0.15046 -0.46927 0.15555 -0.44948 0.15902 C -0.41944 0.17037 -0.3901 0.17384 -0.3592 0.17592 C -0.17743 0.1706 -0.21284 0.19259 -0.12534 0.15902 C -0.11701 0.15185 -0.11527 0.14907 -0.1059 0.15347 C -0.10416 0.15393 -0.10156 0.15347 -0.10104 0.15601 C -0.09965 0.16435 -0.10104 0.17314 -0.10104 0.18171 " pathEditMode="relative" rAng="0" ptsTypes="fffffffffffffffffffffffffffffffffffffffffffffffffffffffffffA">
                                      <p:cBhvr>
                                        <p:cTn id="70" dur="5000" fill="hold"/>
                                        <p:tgtEl>
                                          <p:spTgt spid="16"/>
                                        </p:tgtEl>
                                        <p:attrNameLst>
                                          <p:attrName>ppt_x</p:attrName>
                                          <p:attrName>ppt_y</p:attrName>
                                        </p:attrNameLst>
                                      </p:cBhvr>
                                      <p:rCtr x="-93" y="-17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0.0092 0.0118 C 0.0099 0.0206 0.00851 0.03055 0.01233 0.03773 C 0.03021 0.07152 0.08177 0.06852 0.10591 0.0699 C 0.10973 0.0706 0.11337 0.07176 0.11719 0.07199 C 0.1323 0.07314 0.1474 0.07245 0.16233 0.0743 C 0.1658 0.07477 0.17205 0.07847 0.17205 0.0787 C 0.17761 0.08588 0.18056 0.08889 0.1882 0.09143 C 0.19879 0.09861 0.20295 0.10115 0.21407 0.10439 C 0.21563 0.10578 0.21702 0.10764 0.21875 0.10856 C 0.22084 0.10972 0.22344 0.10949 0.22535 0.11088 C 0.2408 0.12245 0.21927 0.11319 0.23664 0.11944 C 0.24497 0.12662 0.25938 0.1456 0.26719 0.15602 C 0.26962 0.16921 0.27153 0.16458 0.27691 0.17523 C 0.27848 0.20671 0.2783 0.2574 0.28334 0.28495 C 0.28282 0.2949 0.28334 0.30532 0.28177 0.31504 C 0.27952 0.3287 0.25851 0.33819 0.24948 0.33865 C 0.22639 0.34004 0.2033 0.34027 0.18021 0.34097 C 0.15747 0.34814 0.17153 0.34352 0.1382 0.35602 C 0.12726 0.36018 0.11563 0.35972 0.10434 0.3625 C -0.06823 0.3618 -0.2408 0.36157 -0.41336 0.36018 C -0.44461 0.35995 -0.50694 0.3537 -0.50694 0.35393 C -0.53211 0.34838 -0.55729 0.34699 -0.58281 0.34514 C -0.59461 0.3412 -0.6059 0.34004 -0.61823 0.33865 C -0.62326 0.33657 -0.62986 0.33449 -0.63437 0.33009 C -0.64461 0.32014 -0.63402 0.32592 -0.64409 0.32152 C -0.64982 0.31389 -0.6526 0.31342 -0.66024 0.31088 C -0.66336 0.30787 -0.6684 0.30694 -0.66979 0.30208 C -0.67291 0.2912 -0.67586 0.28379 -0.68125 0.2743 C -0.68368 0.26064 -0.68159 0.26805 -0.68923 0.25277 C -0.69027 0.25069 -0.69253 0.24629 -0.69253 0.24652 C -0.69201 0.22685 -0.69218 0.2074 -0.6908 0.18819 C -0.69062 0.18564 -0.68854 0.18402 -0.68767 0.18171 C -0.68281 0.16875 -0.67916 0.15555 -0.66979 0.14745 C -0.66458 0.13657 -0.65729 0.13495 -0.65052 0.12592 C -0.64895 0.12384 -0.64774 0.12083 -0.64566 0.11944 C -0.6427 0.11713 -0.63593 0.11504 -0.63593 0.11527 C -0.62517 0.10555 -0.60972 0.10625 -0.59722 0.10439 C -0.55399 0.08889 -0.50052 0.09745 -0.45538 0.09583 C -0.42639 0.08194 -0.39375 0.08703 -0.36336 0.08495 C -0.34427 0.07685 -0.32187 0.07685 -0.30208 0.0743 C -0.30156 0.07384 -0.28507 0.0574 -0.28281 0.05694 C -0.27152 0.05416 -0.27743 0.05555 -0.2651 0.05277 C -0.25173 0.04652 -0.24184 0.05578 -0.22951 0.05926 C -0.2243 0.06365 -0.221 0.06944 -0.2151 0.07199 C -0.21562 0.07777 -0.21493 0.08402 -0.21666 0.08935 C -0.21736 0.09143 -0.22014 0.09004 -0.22152 0.09143 C -0.22309 0.09305 -0.22361 0.09583 -0.22465 0.09791 C -0.22413 0.1 -0.22309 0.10439 -0.22309 0.10463 " pathEditMode="relative" rAng="0" ptsTypes="fffffffffffffffffffffffffffffffffffffffffffffffA">
                                      <p:cBhvr>
                                        <p:cTn id="74" dur="5000" fill="hold"/>
                                        <p:tgtEl>
                                          <p:spTgt spid="17"/>
                                        </p:tgtEl>
                                        <p:attrNameLst>
                                          <p:attrName>ppt_x</p:attrName>
                                          <p:attrName>ppt_y</p:attrName>
                                        </p:attrNameLst>
                                      </p:cBhvr>
                                      <p:rCtr x="-214" y="175"/>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3.33333E-6 0.03032 C 0.00104 0.03634 0.00468 0.04143 0.00486 0.04745 C 0.00659 0.09467 0.00156 0.14213 3.33333E-6 0.18935 C -0.00104 0.22083 0.00243 0.27916 -0.00486 0.31643 C -0.00625 0.33495 -0.0066 0.35439 -0.01129 0.37222 C -0.01389 0.39421 -0.01476 0.41736 -0.01927 0.43889 C -0.02066 0.44537 -0.02049 0.45347 -0.02414 0.45833 C -0.02795 0.46342 -0.03542 0.47338 -0.03542 0.47361 C -0.04809 0.47014 -0.05573 0.46527 -0.06771 0.4625 C -0.08212 0.45301 -0.07604 0.45578 -0.08542 0.45185 C -0.09827 0.43472 -0.10417 0.40995 -0.10955 0.38727 C -0.11007 0.38287 -0.11181 0.36689 -0.11285 0.36157 C -0.11372 0.35717 -0.11615 0.34861 -0.11615 0.34884 C -0.11858 0.32824 -0.11858 0.30995 -0.12414 0.29051 C -0.12587 0.27615 -0.1257 0.2618 -0.12743 0.24745 C -0.13021 0.22453 -0.13802 0.20185 -0.14514 0.18078 C -0.14879 0.1699 -0.15226 0.15555 -0.15799 0.14652 C -0.1625 0.13958 -0.17257 0.12708 -0.17257 0.12731 C -0.19202 0.12847 -0.2033 0.13125 -0.22101 0.13564 C -0.25348 0.1574 -0.27223 0.17777 -0.29358 0.21527 C -0.29098 0.26435 -0.28698 0.31273 -0.29514 0.36157 C -0.29966 0.38865 -0.29532 0.37546 -0.30157 0.39166 C -0.3033 0.40555 -0.30452 0.40764 -0.31285 0.41527 C -0.31945 0.4324 -0.31181 0.41574 -0.32257 0.43032 C -0.33264 0.44398 -0.31806 0.43032 -0.33056 0.44097 C -0.33924 0.44027 -0.34792 0.4412 -0.35643 0.43889 C -0.36285 0.43727 -0.37431 0.41666 -0.379 0.40879 C -0.38212 0.39166 -0.39479 0.37963 -0.39827 0.36157 C -0.40278 0.33865 -0.40747 0.31504 -0.41285 0.29259 C -0.41233 0.2662 -0.41129 0.23958 -0.41129 0.21319 C -0.41129 0.17801 -0.41181 0.14282 -0.41285 0.10764 C -0.41337 0.0875 -0.43073 0.04953 -0.43872 0.0324 C -0.44271 0.02384 -0.45018 0.01828 -0.45486 0.01088 C -0.47327 -0.01783 -0.45886 -0.0044 -0.47101 -0.01482 C -0.47431 -0.02107 -0.479 -0.0257 -0.48229 -0.03195 C -0.48334 -0.0338 -0.48282 -0.03658 -0.48386 -0.03843 C -0.48559 -0.0419 -0.4882 -0.04422 -0.49028 -0.04723 C -0.4915 -0.04908 -0.49202 -0.05186 -0.49358 -0.05348 C -0.49479 -0.05486 -0.4967 -0.05486 -0.49827 -0.05579 C -0.5 -0.05695 -0.50157 -0.05834 -0.50313 -0.05996 C -0.50486 -0.06181 -0.50608 -0.06482 -0.50799 -0.06644 C -0.51268 -0.07014 -0.51875 -0.06945 -0.52414 -0.07084 C -0.55035 -0.06968 -0.57344 -0.07084 -0.59827 -0.06436 C -0.61146 -0.05718 -0.62257 -0.05718 -0.63698 -0.05579 C -0.63976 -0.0551 -0.64236 -0.0544 -0.64514 -0.05348 C -0.64948 -0.05209 -0.65799 -0.04931 -0.65799 -0.04908 C -0.66389 -0.04329 -0.66858 -0.04236 -0.67257 -0.03426 C -0.67483 -0.025 -0.67934 -0.02454 -0.68386 -0.0169 C -0.68629 -0.01297 -0.69028 -0.00417 -0.69028 -0.00394 C -0.69723 0.02453 -0.6908 0.05486 -0.68872 0.08402 C -0.68542 0.08333 -0.68212 0.08078 -0.679 0.08194 C -0.67466 0.08333 -0.67344 0.09907 -0.679 0.09907 " pathEditMode="relative" rAng="0" ptsTypes="fffffffffffffffffffffffffffffffffffffffffffffffffffA">
                                      <p:cBhvr>
                                        <p:cTn id="78" dur="5000" fill="hold"/>
                                        <p:tgtEl>
                                          <p:spTgt spid="14"/>
                                        </p:tgtEl>
                                        <p:attrNameLst>
                                          <p:attrName>ppt_x</p:attrName>
                                          <p:attrName>ppt_y</p:attrName>
                                        </p:attrNameLst>
                                      </p:cBhvr>
                                      <p:rCtr x="-345" y="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1"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www.outofspain.com/renaissance1.jpg"/>
          <p:cNvPicPr>
            <a:picLocks noChangeAspect="1" noChangeArrowheads="1"/>
          </p:cNvPicPr>
          <p:nvPr/>
        </p:nvPicPr>
        <p:blipFill>
          <a:blip r:embed="rId2" cstate="print">
            <a:lum bright="70000" contrast="-70000"/>
          </a:blip>
          <a:srcRect/>
          <a:stretch>
            <a:fillRect/>
          </a:stretch>
        </p:blipFill>
        <p:spPr bwMode="auto">
          <a:xfrm>
            <a:off x="0" y="0"/>
            <a:ext cx="9152373" cy="6867525"/>
          </a:xfrm>
          <a:prstGeom prst="rect">
            <a:avLst/>
          </a:prstGeom>
          <a:noFill/>
        </p:spPr>
      </p:pic>
      <p:sp>
        <p:nvSpPr>
          <p:cNvPr id="7" name="Rectangle 6"/>
          <p:cNvSpPr/>
          <p:nvPr/>
        </p:nvSpPr>
        <p:spPr>
          <a:xfrm>
            <a:off x="0" y="2667000"/>
            <a:ext cx="9144000" cy="2308324"/>
          </a:xfrm>
          <a:prstGeom prst="rect">
            <a:avLst/>
          </a:prstGeom>
        </p:spPr>
        <p:txBody>
          <a:bodyPr wrap="square">
            <a:spAutoFit/>
          </a:bodyPr>
          <a:lstStyle/>
          <a:p>
            <a:pPr lvl="1">
              <a:buFont typeface="Arial" pitchFamily="34" charset="0"/>
              <a:buChar char="•"/>
            </a:pPr>
            <a:r>
              <a:rPr lang="en-US" sz="2400"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“Re-birth”</a:t>
            </a:r>
          </a:p>
          <a:p>
            <a:pPr lvl="1"/>
            <a:endParaRPr lang="en-US" sz="8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 Believed in the importance of arts and literature</a:t>
            </a:r>
          </a:p>
          <a:p>
            <a:pPr lvl="1"/>
            <a:endParaRPr lang="en-US" sz="8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 Sought meaning  and purpose in life</a:t>
            </a:r>
          </a:p>
          <a:p>
            <a:pPr lvl="1"/>
            <a:endParaRPr lang="en-US" sz="8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 Cultural movement that profoundly affected European  </a:t>
            </a:r>
          </a:p>
          <a:p>
            <a:pPr lvl="1"/>
            <a:r>
              <a:rPr lang="en-US" sz="2400" b="1" dirty="0" smtClean="0">
                <a:solidFill>
                  <a:schemeClr val="bg1"/>
                </a:solidFill>
                <a:latin typeface="Times New Roman" pitchFamily="18" charset="0"/>
                <a:cs typeface="Times New Roman" pitchFamily="18" charset="0"/>
              </a:rPr>
              <a:t>  intellectual life </a:t>
            </a:r>
            <a:endParaRPr lang="en-US" sz="2400" b="1" dirty="0">
              <a:solidFill>
                <a:schemeClr val="bg1"/>
              </a:solidFill>
              <a:latin typeface="Times New Roman" pitchFamily="18" charset="0"/>
              <a:cs typeface="Times New Roman" pitchFamily="18" charset="0"/>
            </a:endParaRPr>
          </a:p>
        </p:txBody>
      </p:sp>
      <p:sp>
        <p:nvSpPr>
          <p:cNvPr id="8" name="Rectangle 7"/>
          <p:cNvSpPr/>
          <p:nvPr/>
        </p:nvSpPr>
        <p:spPr>
          <a:xfrm>
            <a:off x="0" y="0"/>
            <a:ext cx="9144000" cy="954107"/>
          </a:xfrm>
          <a:prstGeom prst="rect">
            <a:avLst/>
          </a:prstGeom>
        </p:spPr>
        <p:txBody>
          <a:bodyPr wrap="square">
            <a:spAutoFit/>
          </a:bodyPr>
          <a:lstStyle/>
          <a:p>
            <a:pPr algn="ctr"/>
            <a:r>
              <a:rPr lang="en-US" sz="2800" b="1" dirty="0" smtClean="0">
                <a:solidFill>
                  <a:schemeClr val="accent5">
                    <a:lumMod val="50000"/>
                  </a:schemeClr>
                </a:solidFill>
                <a:latin typeface="Times New Roman" pitchFamily="18" charset="0"/>
                <a:cs typeface="Times New Roman" pitchFamily="18" charset="0"/>
              </a:rPr>
              <a:t>The Renaissance</a:t>
            </a:r>
            <a:br>
              <a:rPr lang="en-US" sz="2800" b="1" dirty="0" smtClean="0">
                <a:solidFill>
                  <a:schemeClr val="accent5">
                    <a:lumMod val="50000"/>
                  </a:schemeClr>
                </a:solidFill>
                <a:latin typeface="Times New Roman" pitchFamily="18" charset="0"/>
                <a:cs typeface="Times New Roman" pitchFamily="18" charset="0"/>
              </a:rPr>
            </a:br>
            <a:r>
              <a:rPr lang="en-US" sz="2800" b="1" dirty="0" smtClean="0">
                <a:solidFill>
                  <a:schemeClr val="accent5">
                    <a:lumMod val="50000"/>
                  </a:schemeClr>
                </a:solidFill>
                <a:latin typeface="Times New Roman" pitchFamily="18" charset="0"/>
                <a:cs typeface="Times New Roman" pitchFamily="18" charset="0"/>
              </a:rPr>
              <a:t>(14</a:t>
            </a:r>
            <a:r>
              <a:rPr lang="en-US" sz="2800" b="1" baseline="30000" dirty="0" smtClean="0">
                <a:solidFill>
                  <a:schemeClr val="accent5">
                    <a:lumMod val="50000"/>
                  </a:schemeClr>
                </a:solidFill>
                <a:latin typeface="Times New Roman" pitchFamily="18" charset="0"/>
                <a:cs typeface="Times New Roman" pitchFamily="18" charset="0"/>
              </a:rPr>
              <a:t>th</a:t>
            </a:r>
            <a:r>
              <a:rPr lang="en-US" sz="2800" b="1" dirty="0" smtClean="0">
                <a:solidFill>
                  <a:schemeClr val="accent5">
                    <a:lumMod val="50000"/>
                  </a:schemeClr>
                </a:solidFill>
                <a:latin typeface="Times New Roman" pitchFamily="18" charset="0"/>
                <a:cs typeface="Times New Roman" pitchFamily="18" charset="0"/>
              </a:rPr>
              <a:t> to 16</a:t>
            </a:r>
            <a:r>
              <a:rPr lang="en-US" sz="2800" b="1" baseline="30000" dirty="0" smtClean="0">
                <a:solidFill>
                  <a:schemeClr val="accent5">
                    <a:lumMod val="50000"/>
                  </a:schemeClr>
                </a:solidFill>
                <a:latin typeface="Times New Roman" pitchFamily="18" charset="0"/>
                <a:cs typeface="Times New Roman" pitchFamily="18" charset="0"/>
              </a:rPr>
              <a:t>th</a:t>
            </a:r>
            <a:r>
              <a:rPr lang="en-US" sz="2800" b="1" dirty="0" smtClean="0">
                <a:solidFill>
                  <a:schemeClr val="accent5">
                    <a:lumMod val="50000"/>
                  </a:schemeClr>
                </a:solidFill>
                <a:latin typeface="Times New Roman" pitchFamily="18" charset="0"/>
                <a:cs typeface="Times New Roman" pitchFamily="18" charset="0"/>
              </a:rPr>
              <a:t> Centuries)</a:t>
            </a:r>
            <a:endParaRPr lang="en-US" sz="28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to="" calcmode="lin" valueType="num">
                                      <p:cBhvr>
                                        <p:cTn id="15" dur="1" fill="hold"/>
                                        <p:tgtEl>
                                          <p:spTgt spid="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to="" calcmode="lin" valueType="num">
                                      <p:cBhvr>
                                        <p:cTn id="20" dur="1" fill="hold"/>
                                        <p:tgtEl>
                                          <p:spTgt spid="7">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to="" calcmode="lin" valueType="num">
                                      <p:cBhvr>
                                        <p:cTn id="25" dur="1" fill="hold"/>
                                        <p:tgtEl>
                                          <p:spTgt spid="7">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 to="" calcmode="lin" valueType="num">
                                      <p:cBhvr>
                                        <p:cTn id="30" dur="1" fill="hold"/>
                                        <p:tgtEl>
                                          <p:spTgt spid="7">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to="" calcmode="lin" valueType="num">
                                      <p:cBhvr>
                                        <p:cTn id="33"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7042" name="Picture 2" descr="http://www.spartacus.schoolnet.co.uk/Wnuwspunch.jpg"/>
          <p:cNvPicPr>
            <a:picLocks noChangeAspect="1" noChangeArrowheads="1"/>
          </p:cNvPicPr>
          <p:nvPr/>
        </p:nvPicPr>
        <p:blipFill>
          <a:blip r:embed="rId2" cstate="print">
            <a:lum bright="70000" contrast="-70000"/>
          </a:blip>
          <a:srcRect/>
          <a:stretch>
            <a:fillRect/>
          </a:stretch>
        </p:blipFill>
        <p:spPr bwMode="auto">
          <a:xfrm>
            <a:off x="0" y="-1"/>
            <a:ext cx="9144000" cy="6820491"/>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The Extension of Equality</a:t>
            </a:r>
            <a:endParaRPr lang="en-US" sz="3000" dirty="0">
              <a:solidFill>
                <a:schemeClr val="accent5">
                  <a:lumMod val="50000"/>
                </a:schemeClr>
              </a:solidFill>
            </a:endParaRPr>
          </a:p>
        </p:txBody>
      </p:sp>
      <p:sp>
        <p:nvSpPr>
          <p:cNvPr id="5" name="Rectangle 2"/>
          <p:cNvSpPr txBox="1">
            <a:spLocks noChangeArrowheads="1"/>
          </p:cNvSpPr>
          <p:nvPr/>
        </p:nvSpPr>
        <p:spPr>
          <a:xfrm>
            <a:off x="0" y="609600"/>
            <a:ext cx="91440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How did the</a:t>
            </a:r>
            <a:r>
              <a:rPr kumimoji="0" lang="en-US" sz="2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concept of equality expand</a:t>
            </a:r>
            <a:r>
              <a:rPr kumimoji="0" lang="en-US" sz="2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endParaRPr kumimoji="0" lang="en-US" sz="26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TextBox 5"/>
          <p:cNvSpPr txBox="1"/>
          <p:nvPr/>
        </p:nvSpPr>
        <p:spPr>
          <a:xfrm>
            <a:off x="0" y="1600200"/>
            <a:ext cx="9144000" cy="3970318"/>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In this final section of chapter four, we are going to look at:</a:t>
            </a:r>
          </a:p>
          <a:p>
            <a:pPr algn="ctr"/>
            <a:endParaRPr lang="en-US"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r>
              <a:rPr lang="en-US" sz="2200" b="1" dirty="0" smtClean="0">
                <a:solidFill>
                  <a:srgbClr val="002060"/>
                </a:solidFill>
                <a:latin typeface="Times New Roman" pitchFamily="18" charset="0"/>
                <a:cs typeface="Times New Roman" pitchFamily="18" charset="0"/>
              </a:rPr>
              <a:t>Modifications made by classical liberals to the political, social, and economic foundations of the classical liberal state in its evolution toward modern liberalism</a:t>
            </a:r>
          </a:p>
          <a:p>
            <a:pPr algn="ctr"/>
            <a:endParaRPr lang="en-US" sz="2200" b="1" dirty="0" smtClean="0">
              <a:solidFill>
                <a:srgbClr val="002060"/>
              </a:solidFill>
              <a:latin typeface="Times New Roman" pitchFamily="18" charset="0"/>
              <a:cs typeface="Times New Roman" pitchFamily="18" charset="0"/>
            </a:endParaRPr>
          </a:p>
          <a:p>
            <a:pPr algn="ctr"/>
            <a:r>
              <a:rPr lang="en-US" sz="2200" b="1" dirty="0" smtClean="0">
                <a:solidFill>
                  <a:srgbClr val="002060"/>
                </a:solidFill>
                <a:latin typeface="Times New Roman" pitchFamily="18" charset="0"/>
                <a:cs typeface="Times New Roman" pitchFamily="18" charset="0"/>
              </a:rPr>
              <a:t>To what extent classical liberals began to demonstrate a social conscience and concern for the equality rights of workers</a:t>
            </a:r>
          </a:p>
          <a:p>
            <a:pPr algn="ctr"/>
            <a:endParaRPr lang="en-US" sz="2200" b="1" dirty="0" smtClean="0">
              <a:solidFill>
                <a:srgbClr val="002060"/>
              </a:solidFill>
              <a:latin typeface="Times New Roman" pitchFamily="18" charset="0"/>
              <a:cs typeface="Times New Roman" pitchFamily="18" charset="0"/>
            </a:endParaRPr>
          </a:p>
          <a:p>
            <a:pPr algn="ctr"/>
            <a:r>
              <a:rPr lang="en-US" sz="2200" b="1" dirty="0" smtClean="0">
                <a:solidFill>
                  <a:srgbClr val="002060"/>
                </a:solidFill>
                <a:latin typeface="Times New Roman" pitchFamily="18" charset="0"/>
                <a:cs typeface="Times New Roman" pitchFamily="18" charset="0"/>
              </a:rPr>
              <a:t>Examine labour standards and unions, universal suffrage, and equality rights for women</a:t>
            </a:r>
            <a:endParaRPr lang="en-US" sz="2200" b="1" dirty="0">
              <a:solidFill>
                <a:srgbClr val="002060"/>
              </a:solidFill>
              <a:latin typeface="Times New Roman" pitchFamily="18" charset="0"/>
              <a:cs typeface="Times New Roman" pitchFamily="18" charset="0"/>
            </a:endParaRPr>
          </a:p>
        </p:txBody>
      </p:sp>
      <p:sp>
        <p:nvSpPr>
          <p:cNvPr id="7" name="TextBox 6"/>
          <p:cNvSpPr txBox="1"/>
          <p:nvPr/>
        </p:nvSpPr>
        <p:spPr>
          <a:xfrm>
            <a:off x="0" y="5893713"/>
            <a:ext cx="9144000" cy="430887"/>
          </a:xfrm>
          <a:prstGeom prst="rect">
            <a:avLst/>
          </a:prstGeom>
          <a:noFill/>
        </p:spPr>
        <p:txBody>
          <a:bodyPr wrap="square" rtlCol="0">
            <a:spAutoFit/>
          </a:bodyPr>
          <a:lstStyle/>
          <a:p>
            <a:pPr algn="ctr"/>
            <a:r>
              <a:rPr lang="en-US" sz="2200" b="1" dirty="0" smtClean="0">
                <a:solidFill>
                  <a:schemeClr val="bg1"/>
                </a:solidFill>
                <a:latin typeface="Times New Roman" pitchFamily="18" charset="0"/>
                <a:cs typeface="Times New Roman" pitchFamily="18" charset="0"/>
              </a:rPr>
              <a:t>Read the introduction on page 154</a:t>
            </a:r>
            <a:endParaRPr lang="en-US" sz="2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to="" calcmode="lin" valueType="num">
                                      <p:cBhvr>
                                        <p:cTn id="20" dur="1" fill="hold"/>
                                        <p:tgtEl>
                                          <p:spTgt spid="6">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to="" calcmode="lin" valueType="num">
                                      <p:cBhvr>
                                        <p:cTn id="25" dur="1" fill="hold"/>
                                        <p:tgtEl>
                                          <p:spTgt spid="6">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 to="" calcmode="lin" valueType="num">
                                      <p:cBhvr>
                                        <p:cTn id="30" dur="1" fill="hold"/>
                                        <p:tgtEl>
                                          <p:spTgt spid="6">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bushtelegraph.files.wordpress.com/2007/05/wyalong_eight_hour_day_hire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The Extension of Equality</a:t>
            </a:r>
            <a:endParaRPr lang="en-US" sz="3000" dirty="0">
              <a:solidFill>
                <a:schemeClr val="accent5">
                  <a:lumMod val="50000"/>
                </a:schemeClr>
              </a:solidFill>
            </a:endParaRPr>
          </a:p>
        </p:txBody>
      </p:sp>
      <p:sp>
        <p:nvSpPr>
          <p:cNvPr id="7" name="Rectangle 6"/>
          <p:cNvSpPr/>
          <p:nvPr/>
        </p:nvSpPr>
        <p:spPr>
          <a:xfrm>
            <a:off x="0" y="838200"/>
            <a:ext cx="9144000" cy="523220"/>
          </a:xfrm>
          <a:prstGeom prst="rect">
            <a:avLst/>
          </a:prstGeom>
        </p:spPr>
        <p:txBody>
          <a:bodyPr wrap="square">
            <a:spAutoFit/>
          </a:bodyPr>
          <a:lstStyle/>
          <a:p>
            <a:pPr algn="ctr"/>
            <a:r>
              <a:rPr lang="en-US" sz="2800" b="1" dirty="0" smtClean="0">
                <a:solidFill>
                  <a:srgbClr val="002060"/>
                </a:solidFill>
                <a:latin typeface="Times New Roman" pitchFamily="18" charset="0"/>
                <a:cs typeface="Times New Roman" pitchFamily="18" charset="0"/>
              </a:rPr>
              <a:t>Labour Standards and Unions</a:t>
            </a:r>
            <a:endParaRPr lang="en-US" sz="2800" b="1" dirty="0">
              <a:solidFill>
                <a:srgbClr val="002060"/>
              </a:solidFill>
              <a:latin typeface="Times New Roman" pitchFamily="18" charset="0"/>
              <a:cs typeface="Times New Roman" pitchFamily="18" charset="0"/>
            </a:endParaRPr>
          </a:p>
        </p:txBody>
      </p:sp>
      <p:pic>
        <p:nvPicPr>
          <p:cNvPr id="2" name="Picture 2" descr="workweek.png"/>
          <p:cNvPicPr>
            <a:picLocks noChangeAspect="1" noChangeArrowheads="1"/>
          </p:cNvPicPr>
          <p:nvPr/>
        </p:nvPicPr>
        <p:blipFill>
          <a:blip r:embed="rId3" cstate="print"/>
          <a:srcRect/>
          <a:stretch>
            <a:fillRect/>
          </a:stretch>
        </p:blipFill>
        <p:spPr bwMode="auto">
          <a:xfrm>
            <a:off x="609600" y="1524000"/>
            <a:ext cx="7439878" cy="4052616"/>
          </a:xfrm>
          <a:prstGeom prst="rect">
            <a:avLst/>
          </a:prstGeom>
          <a:noFill/>
        </p:spPr>
      </p:pic>
      <p:sp>
        <p:nvSpPr>
          <p:cNvPr id="10" name="TextBox 9"/>
          <p:cNvSpPr txBox="1"/>
          <p:nvPr/>
        </p:nvSpPr>
        <p:spPr>
          <a:xfrm>
            <a:off x="0" y="5715000"/>
            <a:ext cx="9144000" cy="1046440"/>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Six day work weeks were ‘the rule’ in the 1800’s</a:t>
            </a:r>
          </a:p>
          <a:p>
            <a:pPr algn="ctr"/>
            <a:endParaRPr lang="en-US" sz="800" b="1" dirty="0" smtClean="0">
              <a:solidFill>
                <a:schemeClr val="bg1"/>
              </a:solidFill>
              <a:latin typeface="Times New Roman" pitchFamily="18" charset="0"/>
              <a:cs typeface="Times New Roman" pitchFamily="18" charset="0"/>
            </a:endParaRPr>
          </a:p>
          <a:p>
            <a:pPr algn="ctr"/>
            <a:r>
              <a:rPr lang="en-US" b="1" dirty="0" smtClean="0">
                <a:solidFill>
                  <a:srgbClr val="FF0000"/>
                </a:solidFill>
                <a:latin typeface="Times New Roman" pitchFamily="18" charset="0"/>
                <a:cs typeface="Times New Roman" pitchFamily="18" charset="0"/>
              </a:rPr>
              <a:t>According to the chart (and the six day work week), how many hours a day would one be working in 1884?</a:t>
            </a:r>
            <a:endParaRPr lang="en-US" b="1" dirty="0">
              <a:solidFill>
                <a:srgbClr val="FF0000"/>
              </a:solidFill>
              <a:latin typeface="Times New Roman" pitchFamily="18" charset="0"/>
              <a:cs typeface="Times New Roman" pitchFamily="18" charset="0"/>
            </a:endParaRPr>
          </a:p>
        </p:txBody>
      </p:sp>
      <p:sp>
        <p:nvSpPr>
          <p:cNvPr id="11" name="TextBox 10"/>
          <p:cNvSpPr txBox="1"/>
          <p:nvPr/>
        </p:nvSpPr>
        <p:spPr>
          <a:xfrm>
            <a:off x="0" y="1524000"/>
            <a:ext cx="9144000" cy="369332"/>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What was the average work week (in total hours) for an American in the mid-late 1800’s?</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par>
                                <p:cTn id="22" presetID="24" presetClass="exit" presetSubtype="0" fill="hold" grpId="1" nodeType="withEffect">
                                  <p:stCondLst>
                                    <p:cond delay="0"/>
                                  </p:stCondLst>
                                  <p:childTnLst>
                                    <p:anim to="" calcmode="lin" valueType="num">
                                      <p:cBhvr>
                                        <p:cTn id="23" dur="1"/>
                                        <p:tgtEl>
                                          <p:spTgt spid="11"/>
                                        </p:tgtEl>
                                        <p:attrNameLst>
                                          <p:attrName/>
                                        </p:attrNameLst>
                                      </p:cBhvr>
                                    </p:anim>
                                    <p:set>
                                      <p:cBhvr>
                                        <p:cTn id="24" dur="1" fill="hold">
                                          <p:stCondLst>
                                            <p:cond delay="0"/>
                                          </p:stCondLst>
                                        </p:cTn>
                                        <p:tgtEl>
                                          <p:spTgt spid="11"/>
                                        </p:tgtEl>
                                        <p:attrNameLst>
                                          <p:attrName>style.visibility</p:attrName>
                                        </p:attrNameLst>
                                      </p:cBhvr>
                                      <p:to>
                                        <p:strVal val="hidden"/>
                                      </p:to>
                                    </p:set>
                                  </p:childTnLst>
                                </p:cTn>
                              </p:par>
                              <p:par>
                                <p:cTn id="25" presetID="24"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to="" calcmode="lin" valueType="num">
                                      <p:cBhvr>
                                        <p:cTn id="27" dur="1" fill="hold"/>
                                        <p:tgtEl>
                                          <p:spTgt spid="10">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 to="" calcmode="lin" valueType="num">
                                      <p:cBhvr>
                                        <p:cTn id="32" dur="1" fill="hold"/>
                                        <p:tgtEl>
                                          <p:spTgt spid="1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11" grpId="0"/>
      <p:bldP spid="11" grpId="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bushtelegraph.files.wordpress.com/2007/05/wyalong_eight_hour_day_hire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The Extension of Equality</a:t>
            </a:r>
            <a:endParaRPr lang="en-US" sz="3000" dirty="0">
              <a:solidFill>
                <a:schemeClr val="accent5">
                  <a:lumMod val="50000"/>
                </a:schemeClr>
              </a:solidFill>
            </a:endParaRPr>
          </a:p>
        </p:txBody>
      </p:sp>
      <p:sp>
        <p:nvSpPr>
          <p:cNvPr id="7" name="Rectangle 6"/>
          <p:cNvSpPr/>
          <p:nvPr/>
        </p:nvSpPr>
        <p:spPr>
          <a:xfrm>
            <a:off x="0" y="838200"/>
            <a:ext cx="9144000" cy="523220"/>
          </a:xfrm>
          <a:prstGeom prst="rect">
            <a:avLst/>
          </a:prstGeom>
        </p:spPr>
        <p:txBody>
          <a:bodyPr wrap="square">
            <a:spAutoFit/>
          </a:bodyPr>
          <a:lstStyle/>
          <a:p>
            <a:pPr algn="ctr"/>
            <a:r>
              <a:rPr lang="en-US" sz="2800" b="1" dirty="0" smtClean="0">
                <a:solidFill>
                  <a:srgbClr val="002060"/>
                </a:solidFill>
                <a:latin typeface="Times New Roman" pitchFamily="18" charset="0"/>
                <a:cs typeface="Times New Roman" pitchFamily="18" charset="0"/>
              </a:rPr>
              <a:t>Labour Standards and Unions</a:t>
            </a:r>
            <a:endParaRPr lang="en-US" sz="2800" b="1" dirty="0">
              <a:solidFill>
                <a:srgbClr val="002060"/>
              </a:solidFill>
              <a:latin typeface="Times New Roman" pitchFamily="18" charset="0"/>
              <a:cs typeface="Times New Roman" pitchFamily="18" charset="0"/>
            </a:endParaRPr>
          </a:p>
        </p:txBody>
      </p:sp>
      <p:sp>
        <p:nvSpPr>
          <p:cNvPr id="8" name="Rectangle 7"/>
          <p:cNvSpPr/>
          <p:nvPr/>
        </p:nvSpPr>
        <p:spPr>
          <a:xfrm>
            <a:off x="0" y="1524000"/>
            <a:ext cx="9144000" cy="5386090"/>
          </a:xfrm>
          <a:prstGeom prst="rect">
            <a:avLst/>
          </a:prstGeom>
        </p:spPr>
        <p:txBody>
          <a:bodyPr wrap="square">
            <a:spAutoFit/>
          </a:bodyPr>
          <a:lstStyle/>
          <a:p>
            <a:pPr algn="ctr"/>
            <a:r>
              <a:rPr lang="en-CA" sz="2200" b="1" dirty="0" smtClean="0">
                <a:solidFill>
                  <a:schemeClr val="bg1"/>
                </a:solidFill>
                <a:latin typeface="Times New Roman" pitchFamily="18" charset="0"/>
                <a:cs typeface="Times New Roman" pitchFamily="18" charset="0"/>
              </a:rPr>
              <a:t>The 8 Hour Song</a:t>
            </a:r>
          </a:p>
          <a:p>
            <a:pPr algn="ctr"/>
            <a:endParaRPr lang="en-CA" sz="1200" b="1" dirty="0" smtClean="0">
              <a:solidFill>
                <a:schemeClr val="accent4">
                  <a:lumMod val="50000"/>
                </a:schemeClr>
              </a:solidFill>
              <a:latin typeface="Times New Roman" pitchFamily="18" charset="0"/>
              <a:cs typeface="Times New Roman" pitchFamily="18" charset="0"/>
            </a:endParaRPr>
          </a:p>
          <a:p>
            <a:pPr algn="ctr"/>
            <a:r>
              <a:rPr lang="en-CA" sz="2000" b="1" i="1" dirty="0" smtClean="0">
                <a:solidFill>
                  <a:schemeClr val="accent4">
                    <a:lumMod val="50000"/>
                  </a:schemeClr>
                </a:solidFill>
                <a:latin typeface="Times New Roman" pitchFamily="18" charset="0"/>
                <a:cs typeface="Times New Roman" pitchFamily="18" charset="0"/>
              </a:rPr>
              <a:t>We mean to make things over </a:t>
            </a:r>
          </a:p>
          <a:p>
            <a:pPr algn="ctr"/>
            <a:r>
              <a:rPr lang="en-CA" sz="2000" b="1" i="1" dirty="0" smtClean="0">
                <a:solidFill>
                  <a:schemeClr val="accent4">
                    <a:lumMod val="50000"/>
                  </a:schemeClr>
                </a:solidFill>
                <a:latin typeface="Times New Roman" pitchFamily="18" charset="0"/>
                <a:cs typeface="Times New Roman" pitchFamily="18" charset="0"/>
              </a:rPr>
              <a:t>We're tired of toil for nought </a:t>
            </a:r>
          </a:p>
          <a:p>
            <a:pPr algn="ctr"/>
            <a:r>
              <a:rPr lang="en-CA" sz="2000" b="1" i="1" dirty="0" smtClean="0">
                <a:solidFill>
                  <a:schemeClr val="accent4">
                    <a:lumMod val="50000"/>
                  </a:schemeClr>
                </a:solidFill>
                <a:latin typeface="Times New Roman" pitchFamily="18" charset="0"/>
                <a:cs typeface="Times New Roman" pitchFamily="18" charset="0"/>
              </a:rPr>
              <a:t>But bare enough to live on; </a:t>
            </a:r>
          </a:p>
          <a:p>
            <a:pPr algn="ctr"/>
            <a:r>
              <a:rPr lang="en-CA" sz="2000" b="1" i="1" dirty="0" smtClean="0">
                <a:solidFill>
                  <a:schemeClr val="accent4">
                    <a:lumMod val="50000"/>
                  </a:schemeClr>
                </a:solidFill>
                <a:latin typeface="Times New Roman" pitchFamily="18" charset="0"/>
                <a:cs typeface="Times New Roman" pitchFamily="18" charset="0"/>
              </a:rPr>
              <a:t>Never an hour for thought. </a:t>
            </a:r>
          </a:p>
          <a:p>
            <a:pPr algn="ctr"/>
            <a:r>
              <a:rPr lang="en-CA" sz="2000" b="1" i="1" dirty="0" smtClean="0">
                <a:solidFill>
                  <a:schemeClr val="accent4">
                    <a:lumMod val="50000"/>
                  </a:schemeClr>
                </a:solidFill>
                <a:latin typeface="Times New Roman" pitchFamily="18" charset="0"/>
                <a:cs typeface="Times New Roman" pitchFamily="18" charset="0"/>
              </a:rPr>
              <a:t>We want to feel the sunshine: </a:t>
            </a:r>
          </a:p>
          <a:p>
            <a:pPr algn="ctr"/>
            <a:r>
              <a:rPr lang="en-CA" sz="2000" b="1" i="1" dirty="0" smtClean="0">
                <a:solidFill>
                  <a:schemeClr val="accent4">
                    <a:lumMod val="50000"/>
                  </a:schemeClr>
                </a:solidFill>
                <a:latin typeface="Times New Roman" pitchFamily="18" charset="0"/>
                <a:cs typeface="Times New Roman" pitchFamily="18" charset="0"/>
              </a:rPr>
              <a:t>We want to smell the flowers </a:t>
            </a:r>
          </a:p>
          <a:p>
            <a:pPr algn="ctr"/>
            <a:r>
              <a:rPr lang="en-CA" sz="2000" b="1" i="1" dirty="0" smtClean="0">
                <a:solidFill>
                  <a:schemeClr val="accent4">
                    <a:lumMod val="50000"/>
                  </a:schemeClr>
                </a:solidFill>
                <a:latin typeface="Times New Roman" pitchFamily="18" charset="0"/>
                <a:cs typeface="Times New Roman" pitchFamily="18" charset="0"/>
              </a:rPr>
              <a:t>We're sure that God has willed it </a:t>
            </a:r>
          </a:p>
          <a:p>
            <a:pPr algn="ctr"/>
            <a:r>
              <a:rPr lang="en-CA" sz="2000" b="1" i="1" dirty="0" smtClean="0">
                <a:solidFill>
                  <a:schemeClr val="accent4">
                    <a:lumMod val="50000"/>
                  </a:schemeClr>
                </a:solidFill>
                <a:latin typeface="Times New Roman" pitchFamily="18" charset="0"/>
                <a:cs typeface="Times New Roman" pitchFamily="18" charset="0"/>
              </a:rPr>
              <a:t>And we mean to have eight hours. </a:t>
            </a:r>
          </a:p>
          <a:p>
            <a:pPr algn="ctr"/>
            <a:r>
              <a:rPr lang="en-CA" sz="2000" b="1" i="1" dirty="0" smtClean="0">
                <a:solidFill>
                  <a:schemeClr val="accent4">
                    <a:lumMod val="50000"/>
                  </a:schemeClr>
                </a:solidFill>
                <a:latin typeface="Times New Roman" pitchFamily="18" charset="0"/>
                <a:cs typeface="Times New Roman" pitchFamily="18" charset="0"/>
              </a:rPr>
              <a:t>We're summoning our forces </a:t>
            </a:r>
          </a:p>
          <a:p>
            <a:pPr algn="ctr"/>
            <a:r>
              <a:rPr lang="en-CA" sz="2000" b="1" i="1" dirty="0" smtClean="0">
                <a:solidFill>
                  <a:schemeClr val="accent4">
                    <a:lumMod val="50000"/>
                  </a:schemeClr>
                </a:solidFill>
                <a:latin typeface="Times New Roman" pitchFamily="18" charset="0"/>
                <a:cs typeface="Times New Roman" pitchFamily="18" charset="0"/>
              </a:rPr>
              <a:t>From shipyards, shop and mill </a:t>
            </a:r>
          </a:p>
          <a:p>
            <a:pPr algn="ctr"/>
            <a:r>
              <a:rPr lang="en-CA" sz="2000" b="1" i="1" dirty="0" smtClean="0">
                <a:solidFill>
                  <a:schemeClr val="accent4">
                    <a:lumMod val="50000"/>
                  </a:schemeClr>
                </a:solidFill>
                <a:latin typeface="Times New Roman" pitchFamily="18" charset="0"/>
                <a:cs typeface="Times New Roman" pitchFamily="18" charset="0"/>
              </a:rPr>
              <a:t>Eight hours for work, eight hours for rest </a:t>
            </a:r>
          </a:p>
          <a:p>
            <a:pPr algn="ctr"/>
            <a:r>
              <a:rPr lang="en-CA" sz="2000" b="1" i="1" dirty="0" smtClean="0">
                <a:solidFill>
                  <a:schemeClr val="accent4">
                    <a:lumMod val="50000"/>
                  </a:schemeClr>
                </a:solidFill>
                <a:latin typeface="Times New Roman" pitchFamily="18" charset="0"/>
                <a:cs typeface="Times New Roman" pitchFamily="18" charset="0"/>
              </a:rPr>
              <a:t>Eight hours for what we will!</a:t>
            </a:r>
          </a:p>
          <a:p>
            <a:pPr algn="ctr"/>
            <a:endParaRPr lang="en-CA" sz="800" b="1" i="1" dirty="0" smtClean="0">
              <a:solidFill>
                <a:schemeClr val="accent4">
                  <a:lumMod val="50000"/>
                </a:schemeClr>
              </a:solidFill>
              <a:latin typeface="Times New Roman" pitchFamily="18" charset="0"/>
              <a:cs typeface="Times New Roman" pitchFamily="18" charset="0"/>
            </a:endParaRPr>
          </a:p>
          <a:p>
            <a:pPr algn="ctr"/>
            <a:endParaRPr lang="en-CA" sz="800" b="1" i="1" dirty="0" smtClean="0">
              <a:solidFill>
                <a:schemeClr val="accent4">
                  <a:lumMod val="50000"/>
                </a:schemeClr>
              </a:solidFill>
              <a:latin typeface="Times New Roman" pitchFamily="18" charset="0"/>
              <a:cs typeface="Times New Roman" pitchFamily="18" charset="0"/>
            </a:endParaRPr>
          </a:p>
          <a:p>
            <a:pPr algn="ctr"/>
            <a:endParaRPr lang="en-CA" sz="800" b="1" i="1" dirty="0" smtClean="0">
              <a:solidFill>
                <a:schemeClr val="accent4">
                  <a:lumMod val="50000"/>
                </a:schemeClr>
              </a:solidFill>
              <a:latin typeface="Times New Roman" pitchFamily="18" charset="0"/>
              <a:cs typeface="Times New Roman" pitchFamily="18" charset="0"/>
            </a:endParaRPr>
          </a:p>
          <a:p>
            <a:pPr algn="ctr"/>
            <a:r>
              <a:rPr lang="en-CA" b="1" dirty="0" smtClean="0">
                <a:solidFill>
                  <a:schemeClr val="bg1"/>
                </a:solidFill>
                <a:latin typeface="Times New Roman" pitchFamily="18" charset="0"/>
                <a:cs typeface="Times New Roman" pitchFamily="18" charset="0"/>
              </a:rPr>
              <a:t>How does the above song demonstrate workers attitudes and feelings about the situation in which they found themselves?</a:t>
            </a:r>
            <a:endParaRPr lang="en-US" b="1" dirty="0">
              <a:solidFill>
                <a:schemeClr val="bg1"/>
              </a:solidFill>
              <a:latin typeface="Times New Roman" pitchFamily="18" charset="0"/>
              <a:cs typeface="Times New Roman" pitchFamily="18" charset="0"/>
            </a:endParaRPr>
          </a:p>
        </p:txBody>
      </p:sp>
      <p:sp>
        <p:nvSpPr>
          <p:cNvPr id="9" name="TextBox 8"/>
          <p:cNvSpPr txBox="1"/>
          <p:nvPr/>
        </p:nvSpPr>
        <p:spPr>
          <a:xfrm>
            <a:off x="0" y="2008525"/>
            <a:ext cx="9144000" cy="3754874"/>
          </a:xfrm>
          <a:prstGeom prst="rect">
            <a:avLst/>
          </a:prstGeom>
          <a:noFill/>
        </p:spPr>
        <p:txBody>
          <a:bodyPr wrap="square" rtlCol="0">
            <a:spAutoFit/>
          </a:bodyPr>
          <a:lstStyle/>
          <a:p>
            <a:pPr algn="ctr"/>
            <a:endParaRPr lang="en-CA" b="1" dirty="0" smtClean="0">
              <a:solidFill>
                <a:schemeClr val="bg1"/>
              </a:solidFill>
              <a:latin typeface="Times New Roman" pitchFamily="18" charset="0"/>
              <a:cs typeface="Times New Roman" pitchFamily="18" charset="0"/>
            </a:endParaRPr>
          </a:p>
          <a:p>
            <a:pPr algn="ctr"/>
            <a:r>
              <a:rPr lang="en-CA" sz="2200" b="1" i="1" dirty="0" smtClean="0">
                <a:solidFill>
                  <a:schemeClr val="bg1"/>
                </a:solidFill>
                <a:latin typeface="Times New Roman" pitchFamily="18" charset="0"/>
                <a:cs typeface="Times New Roman" pitchFamily="18" charset="0"/>
              </a:rPr>
              <a:t>The Eight Hour Day Movement</a:t>
            </a:r>
          </a:p>
          <a:p>
            <a:pPr algn="ctr"/>
            <a:endParaRPr lang="en-CA" b="1" dirty="0" smtClean="0">
              <a:solidFill>
                <a:schemeClr val="bg1"/>
              </a:solidFill>
              <a:latin typeface="Times New Roman" pitchFamily="18" charset="0"/>
              <a:cs typeface="Times New Roman" pitchFamily="18" charset="0"/>
            </a:endParaRPr>
          </a:p>
          <a:p>
            <a:pPr algn="ctr"/>
            <a:r>
              <a:rPr lang="en-CA" b="1" dirty="0" smtClean="0">
                <a:solidFill>
                  <a:schemeClr val="bg1"/>
                </a:solidFill>
                <a:latin typeface="Times New Roman" pitchFamily="18" charset="0"/>
                <a:cs typeface="Times New Roman" pitchFamily="18" charset="0"/>
              </a:rPr>
              <a:t>The eight hour day movement began, in earnest, in 1884. That union passed a resolution to "establish eight hours work as the legal day's labour for all workers," and called for a "universal strike for the establishment of the working day of 8 hours, to take place no later that May 1, 1886."</a:t>
            </a:r>
            <a:br>
              <a:rPr lang="en-CA" b="1" dirty="0" smtClean="0">
                <a:solidFill>
                  <a:schemeClr val="bg1"/>
                </a:solidFill>
                <a:latin typeface="Times New Roman" pitchFamily="18" charset="0"/>
                <a:cs typeface="Times New Roman" pitchFamily="18" charset="0"/>
              </a:rPr>
            </a:br>
            <a:r>
              <a:rPr lang="en-CA" b="1" dirty="0" smtClean="0">
                <a:solidFill>
                  <a:schemeClr val="bg1"/>
                </a:solidFill>
                <a:latin typeface="Times New Roman" pitchFamily="18" charset="0"/>
                <a:cs typeface="Times New Roman" pitchFamily="18" charset="0"/>
              </a:rPr>
              <a:t/>
            </a:r>
            <a:br>
              <a:rPr lang="en-CA" b="1" dirty="0" smtClean="0">
                <a:solidFill>
                  <a:schemeClr val="bg1"/>
                </a:solidFill>
                <a:latin typeface="Times New Roman" pitchFamily="18" charset="0"/>
                <a:cs typeface="Times New Roman" pitchFamily="18" charset="0"/>
              </a:rPr>
            </a:br>
            <a:r>
              <a:rPr lang="en-CA" b="1" dirty="0" smtClean="0">
                <a:solidFill>
                  <a:schemeClr val="bg1"/>
                </a:solidFill>
                <a:latin typeface="Times New Roman" pitchFamily="18" charset="0"/>
                <a:cs typeface="Times New Roman" pitchFamily="18" charset="0"/>
              </a:rPr>
              <a:t>Workers across the USA were inspired, as this movement spread. </a:t>
            </a:r>
          </a:p>
          <a:p>
            <a:pPr algn="ctr"/>
            <a:r>
              <a:rPr lang="en-CA" b="1" dirty="0" smtClean="0">
                <a:solidFill>
                  <a:schemeClr val="bg1"/>
                </a:solidFill>
                <a:latin typeface="Times New Roman" pitchFamily="18" charset="0"/>
                <a:cs typeface="Times New Roman" pitchFamily="18" charset="0"/>
              </a:rPr>
              <a:t>Workers ate "8 hour lunches," wore "8 hour shoes." and smoked "8 hour tobacco." </a:t>
            </a:r>
          </a:p>
          <a:p>
            <a:pPr algn="ctr"/>
            <a:r>
              <a:rPr lang="en-CA" b="1" dirty="0" smtClean="0">
                <a:solidFill>
                  <a:schemeClr val="bg1"/>
                </a:solidFill>
                <a:latin typeface="Times New Roman" pitchFamily="18" charset="0"/>
                <a:cs typeface="Times New Roman" pitchFamily="18" charset="0"/>
              </a:rPr>
              <a:t>The "8 hour song" swept across the nation.</a:t>
            </a:r>
            <a:r>
              <a:rPr lang="en-CA" dirty="0" smtClean="0">
                <a:solidFill>
                  <a:schemeClr val="bg1"/>
                </a:solidFill>
              </a:rPr>
              <a:t/>
            </a:r>
            <a:br>
              <a:rPr lang="en-CA" dirty="0" smtClean="0">
                <a:solidFill>
                  <a:schemeClr val="bg1"/>
                </a:solidFill>
              </a:rPr>
            </a:br>
            <a:endParaRPr lang="en-CA" dirty="0" smtClean="0">
              <a:solidFill>
                <a:schemeClr val="bg1"/>
              </a:solidFill>
            </a:endParaRPr>
          </a:p>
          <a:p>
            <a:pPr algn="ctr"/>
            <a:r>
              <a:rPr lang="en-CA" b="1" dirty="0" smtClean="0">
                <a:solidFill>
                  <a:srgbClr val="FF0000"/>
                </a:solidFill>
                <a:latin typeface="Times New Roman" pitchFamily="18" charset="0"/>
                <a:cs typeface="Times New Roman" pitchFamily="18" charset="0"/>
              </a:rPr>
              <a:t>Do you want to hear it?</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to="" calcmode="lin" valueType="num">
                                      <p:cBhvr>
                                        <p:cTn id="16" dur="1" fill="hold"/>
                                        <p:tgtEl>
                                          <p:spTgt spid="9">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to="" calcmode="lin" valueType="num">
                                      <p:cBhvr>
                                        <p:cTn id="19" dur="1" fill="hold"/>
                                        <p:tgtEl>
                                          <p:spTgt spid="9">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to="" calcmode="lin" valueType="num">
                                      <p:cBhvr>
                                        <p:cTn id="22" dur="1" fill="hold"/>
                                        <p:tgtEl>
                                          <p:spTgt spid="9">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to="" calcmode="lin" valueType="num">
                                      <p:cBhvr>
                                        <p:cTn id="25" dur="1" fill="hold"/>
                                        <p:tgtEl>
                                          <p:spTgt spid="9">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 to="" calcmode="lin" valueType="num">
                                      <p:cBhvr>
                                        <p:cTn id="30" dur="1" fill="hold"/>
                                        <p:tgtEl>
                                          <p:spTgt spid="9">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to="" calcmode="lin" valueType="num">
                                      <p:cBhvr>
                                        <p:cTn id="35" dur="1" fill="hold"/>
                                        <p:tgtEl>
                                          <p:spTgt spid="8">
                                            <p:txEl>
                                              <p:pRg st="0" end="0"/>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to="" calcmode="lin" valueType="num">
                                      <p:cBhvr>
                                        <p:cTn id="38" dur="1" fill="hold"/>
                                        <p:tgtEl>
                                          <p:spTgt spid="8">
                                            <p:txEl>
                                              <p:pRg st="2" end="2"/>
                                            </p:txEl>
                                          </p:spTgt>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to="" calcmode="lin" valueType="num">
                                      <p:cBhvr>
                                        <p:cTn id="41" dur="1" fill="hold"/>
                                        <p:tgtEl>
                                          <p:spTgt spid="8">
                                            <p:txEl>
                                              <p:pRg st="3" end="3"/>
                                            </p:txEl>
                                          </p:spTgt>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 to="" calcmode="lin" valueType="num">
                                      <p:cBhvr>
                                        <p:cTn id="44" dur="1" fill="hold"/>
                                        <p:tgtEl>
                                          <p:spTgt spid="8">
                                            <p:txEl>
                                              <p:pRg st="4" end="4"/>
                                            </p:txEl>
                                          </p:spTgt>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to="" calcmode="lin" valueType="num">
                                      <p:cBhvr>
                                        <p:cTn id="47" dur="1" fill="hold"/>
                                        <p:tgtEl>
                                          <p:spTgt spid="8">
                                            <p:txEl>
                                              <p:pRg st="5" end="5"/>
                                            </p:txEl>
                                          </p:spTgt>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 to="" calcmode="lin" valueType="num">
                                      <p:cBhvr>
                                        <p:cTn id="50" dur="1" fill="hold"/>
                                        <p:tgtEl>
                                          <p:spTgt spid="8">
                                            <p:txEl>
                                              <p:pRg st="6" end="6"/>
                                            </p:txEl>
                                          </p:spTgt>
                                        </p:tgtEl>
                                        <p:attrNameLst>
                                          <p:attrName/>
                                        </p:attrNameLst>
                                      </p:cBhvr>
                                    </p:anim>
                                  </p:childTnLst>
                                </p:cTn>
                              </p:par>
                              <p:par>
                                <p:cTn id="51" presetID="24" presetClass="entr" presetSubtype="0" fill="hold" grpId="0"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 to="" calcmode="lin" valueType="num">
                                      <p:cBhvr>
                                        <p:cTn id="53" dur="1" fill="hold"/>
                                        <p:tgtEl>
                                          <p:spTgt spid="8">
                                            <p:txEl>
                                              <p:pRg st="7" end="7"/>
                                            </p:txEl>
                                          </p:spTgt>
                                        </p:tgtEl>
                                        <p:attrNameLst>
                                          <p:attrName/>
                                        </p:attrNameLst>
                                      </p:cBhvr>
                                    </p:anim>
                                  </p:childTnLst>
                                </p:cTn>
                              </p:par>
                              <p:par>
                                <p:cTn id="54" presetID="24" presetClass="entr" presetSubtype="0" fill="hold" grpId="0" nodeType="with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to="" calcmode="lin" valueType="num">
                                      <p:cBhvr>
                                        <p:cTn id="56" dur="1" fill="hold"/>
                                        <p:tgtEl>
                                          <p:spTgt spid="8">
                                            <p:txEl>
                                              <p:pRg st="8" end="8"/>
                                            </p:txEl>
                                          </p:spTgt>
                                        </p:tgtEl>
                                        <p:attrNameLst>
                                          <p:attrName/>
                                        </p:attrNameLst>
                                      </p:cBhvr>
                                    </p:anim>
                                  </p:childTnLst>
                                </p:cTn>
                              </p:par>
                              <p:par>
                                <p:cTn id="57" presetID="24" presetClass="entr" presetSubtype="0" fill="hold" grpId="0" nodeType="withEffect">
                                  <p:stCondLst>
                                    <p:cond delay="0"/>
                                  </p:stCondLst>
                                  <p:childTnLst>
                                    <p:set>
                                      <p:cBhvr>
                                        <p:cTn id="58" dur="1" fill="hold">
                                          <p:stCondLst>
                                            <p:cond delay="0"/>
                                          </p:stCondLst>
                                        </p:cTn>
                                        <p:tgtEl>
                                          <p:spTgt spid="8">
                                            <p:txEl>
                                              <p:pRg st="9" end="9"/>
                                            </p:txEl>
                                          </p:spTgt>
                                        </p:tgtEl>
                                        <p:attrNameLst>
                                          <p:attrName>style.visibility</p:attrName>
                                        </p:attrNameLst>
                                      </p:cBhvr>
                                      <p:to>
                                        <p:strVal val="visible"/>
                                      </p:to>
                                    </p:set>
                                    <p:anim to="" calcmode="lin" valueType="num">
                                      <p:cBhvr>
                                        <p:cTn id="59" dur="1" fill="hold"/>
                                        <p:tgtEl>
                                          <p:spTgt spid="8">
                                            <p:txEl>
                                              <p:pRg st="9" end="9"/>
                                            </p:txEl>
                                          </p:spTgt>
                                        </p:tgtEl>
                                        <p:attrNameLst>
                                          <p:attrName/>
                                        </p:attrNameLst>
                                      </p:cBhvr>
                                    </p:anim>
                                  </p:childTnLst>
                                </p:cTn>
                              </p:par>
                              <p:par>
                                <p:cTn id="60" presetID="24" presetClass="entr" presetSubtype="0" fill="hold" grpId="0" nodeType="with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 to="" calcmode="lin" valueType="num">
                                      <p:cBhvr>
                                        <p:cTn id="62" dur="1" fill="hold"/>
                                        <p:tgtEl>
                                          <p:spTgt spid="8">
                                            <p:txEl>
                                              <p:pRg st="10" end="10"/>
                                            </p:txEl>
                                          </p:spTgt>
                                        </p:tgtEl>
                                        <p:attrNameLst>
                                          <p:attrName/>
                                        </p:attrNameLst>
                                      </p:cBhvr>
                                    </p:anim>
                                  </p:childTnLst>
                                </p:cTn>
                              </p:par>
                              <p:par>
                                <p:cTn id="63" presetID="24" presetClass="entr" presetSubtype="0" fill="hold" grpId="0" nodeType="withEffect">
                                  <p:stCondLst>
                                    <p:cond delay="0"/>
                                  </p:stCondLst>
                                  <p:childTnLst>
                                    <p:set>
                                      <p:cBhvr>
                                        <p:cTn id="64" dur="1" fill="hold">
                                          <p:stCondLst>
                                            <p:cond delay="0"/>
                                          </p:stCondLst>
                                        </p:cTn>
                                        <p:tgtEl>
                                          <p:spTgt spid="8">
                                            <p:txEl>
                                              <p:pRg st="11" end="11"/>
                                            </p:txEl>
                                          </p:spTgt>
                                        </p:tgtEl>
                                        <p:attrNameLst>
                                          <p:attrName>style.visibility</p:attrName>
                                        </p:attrNameLst>
                                      </p:cBhvr>
                                      <p:to>
                                        <p:strVal val="visible"/>
                                      </p:to>
                                    </p:set>
                                    <p:anim to="" calcmode="lin" valueType="num">
                                      <p:cBhvr>
                                        <p:cTn id="65" dur="1" fill="hold"/>
                                        <p:tgtEl>
                                          <p:spTgt spid="8">
                                            <p:txEl>
                                              <p:pRg st="11" end="11"/>
                                            </p:txEl>
                                          </p:spTgt>
                                        </p:tgtEl>
                                        <p:attrNameLst>
                                          <p:attrName/>
                                        </p:attrNameLst>
                                      </p:cBhvr>
                                    </p:anim>
                                  </p:childTnLst>
                                </p:cTn>
                              </p:par>
                              <p:par>
                                <p:cTn id="66" presetID="24" presetClass="entr" presetSubtype="0" fill="hold" grpId="0" nodeType="withEffect">
                                  <p:stCondLst>
                                    <p:cond delay="0"/>
                                  </p:stCondLst>
                                  <p:childTnLst>
                                    <p:set>
                                      <p:cBhvr>
                                        <p:cTn id="67" dur="1" fill="hold">
                                          <p:stCondLst>
                                            <p:cond delay="0"/>
                                          </p:stCondLst>
                                        </p:cTn>
                                        <p:tgtEl>
                                          <p:spTgt spid="8">
                                            <p:txEl>
                                              <p:pRg st="12" end="12"/>
                                            </p:txEl>
                                          </p:spTgt>
                                        </p:tgtEl>
                                        <p:attrNameLst>
                                          <p:attrName>style.visibility</p:attrName>
                                        </p:attrNameLst>
                                      </p:cBhvr>
                                      <p:to>
                                        <p:strVal val="visible"/>
                                      </p:to>
                                    </p:set>
                                    <p:anim to="" calcmode="lin" valueType="num">
                                      <p:cBhvr>
                                        <p:cTn id="68" dur="1" fill="hold"/>
                                        <p:tgtEl>
                                          <p:spTgt spid="8">
                                            <p:txEl>
                                              <p:pRg st="12" end="12"/>
                                            </p:txEl>
                                          </p:spTgt>
                                        </p:tgtEl>
                                        <p:attrNameLst>
                                          <p:attrName/>
                                        </p:attrNameLst>
                                      </p:cBhvr>
                                    </p:anim>
                                  </p:childTnLst>
                                </p:cTn>
                              </p:par>
                              <p:par>
                                <p:cTn id="69" presetID="24" presetClass="entr" presetSubtype="0" fill="hold" grpId="0" nodeType="withEffect">
                                  <p:stCondLst>
                                    <p:cond delay="0"/>
                                  </p:stCondLst>
                                  <p:childTnLst>
                                    <p:set>
                                      <p:cBhvr>
                                        <p:cTn id="70" dur="1" fill="hold">
                                          <p:stCondLst>
                                            <p:cond delay="0"/>
                                          </p:stCondLst>
                                        </p:cTn>
                                        <p:tgtEl>
                                          <p:spTgt spid="8">
                                            <p:txEl>
                                              <p:pRg st="13" end="13"/>
                                            </p:txEl>
                                          </p:spTgt>
                                        </p:tgtEl>
                                        <p:attrNameLst>
                                          <p:attrName>style.visibility</p:attrName>
                                        </p:attrNameLst>
                                      </p:cBhvr>
                                      <p:to>
                                        <p:strVal val="visible"/>
                                      </p:to>
                                    </p:set>
                                    <p:anim to="" calcmode="lin" valueType="num">
                                      <p:cBhvr>
                                        <p:cTn id="71" dur="1" fill="hold"/>
                                        <p:tgtEl>
                                          <p:spTgt spid="8">
                                            <p:txEl>
                                              <p:pRg st="13" end="13"/>
                                            </p:txEl>
                                          </p:spTgt>
                                        </p:tgtEl>
                                        <p:attrNameLst>
                                          <p:attrName/>
                                        </p:attrNameLst>
                                      </p:cBhvr>
                                    </p:anim>
                                  </p:childTnLst>
                                </p:cTn>
                              </p:par>
                              <p:par>
                                <p:cTn id="72" presetID="24" presetClass="exit" presetSubtype="0" fill="hold" nodeType="withEffect">
                                  <p:stCondLst>
                                    <p:cond delay="0"/>
                                  </p:stCondLst>
                                  <p:childTnLst>
                                    <p:anim to="" calcmode="lin" valueType="num">
                                      <p:cBhvr>
                                        <p:cTn id="73" dur="1"/>
                                        <p:tgtEl>
                                          <p:spTgt spid="9">
                                            <p:txEl>
                                              <p:pRg st="1" end="1"/>
                                            </p:txEl>
                                          </p:spTgt>
                                        </p:tgtEl>
                                        <p:attrNameLst>
                                          <p:attrName/>
                                        </p:attrNameLst>
                                      </p:cBhvr>
                                    </p:anim>
                                    <p:set>
                                      <p:cBhvr>
                                        <p:cTn id="74" dur="1" fill="hold">
                                          <p:stCondLst>
                                            <p:cond delay="0"/>
                                          </p:stCondLst>
                                        </p:cTn>
                                        <p:tgtEl>
                                          <p:spTgt spid="9">
                                            <p:txEl>
                                              <p:pRg st="1" end="1"/>
                                            </p:txEl>
                                          </p:spTgt>
                                        </p:tgtEl>
                                        <p:attrNameLst>
                                          <p:attrName>style.visibility</p:attrName>
                                        </p:attrNameLst>
                                      </p:cBhvr>
                                      <p:to>
                                        <p:strVal val="hidden"/>
                                      </p:to>
                                    </p:set>
                                  </p:childTnLst>
                                </p:cTn>
                              </p:par>
                              <p:par>
                                <p:cTn id="75" presetID="24" presetClass="exit" presetSubtype="0" fill="hold" nodeType="withEffect">
                                  <p:stCondLst>
                                    <p:cond delay="0"/>
                                  </p:stCondLst>
                                  <p:childTnLst>
                                    <p:anim to="" calcmode="lin" valueType="num">
                                      <p:cBhvr>
                                        <p:cTn id="76" dur="1"/>
                                        <p:tgtEl>
                                          <p:spTgt spid="9">
                                            <p:txEl>
                                              <p:pRg st="3" end="3"/>
                                            </p:txEl>
                                          </p:spTgt>
                                        </p:tgtEl>
                                        <p:attrNameLst>
                                          <p:attrName/>
                                        </p:attrNameLst>
                                      </p:cBhvr>
                                    </p:anim>
                                    <p:set>
                                      <p:cBhvr>
                                        <p:cTn id="77" dur="1" fill="hold">
                                          <p:stCondLst>
                                            <p:cond delay="0"/>
                                          </p:stCondLst>
                                        </p:cTn>
                                        <p:tgtEl>
                                          <p:spTgt spid="9">
                                            <p:txEl>
                                              <p:pRg st="3" end="3"/>
                                            </p:txEl>
                                          </p:spTgt>
                                        </p:tgtEl>
                                        <p:attrNameLst>
                                          <p:attrName>style.visibility</p:attrName>
                                        </p:attrNameLst>
                                      </p:cBhvr>
                                      <p:to>
                                        <p:strVal val="hidden"/>
                                      </p:to>
                                    </p:set>
                                  </p:childTnLst>
                                </p:cTn>
                              </p:par>
                              <p:par>
                                <p:cTn id="78" presetID="24" presetClass="exit" presetSubtype="0" fill="hold" nodeType="withEffect">
                                  <p:stCondLst>
                                    <p:cond delay="0"/>
                                  </p:stCondLst>
                                  <p:childTnLst>
                                    <p:anim to="" calcmode="lin" valueType="num">
                                      <p:cBhvr>
                                        <p:cTn id="79" dur="1"/>
                                        <p:tgtEl>
                                          <p:spTgt spid="9">
                                            <p:txEl>
                                              <p:pRg st="4" end="4"/>
                                            </p:txEl>
                                          </p:spTgt>
                                        </p:tgtEl>
                                        <p:attrNameLst>
                                          <p:attrName/>
                                        </p:attrNameLst>
                                      </p:cBhvr>
                                    </p:anim>
                                    <p:set>
                                      <p:cBhvr>
                                        <p:cTn id="80" dur="1" fill="hold">
                                          <p:stCondLst>
                                            <p:cond delay="0"/>
                                          </p:stCondLst>
                                        </p:cTn>
                                        <p:tgtEl>
                                          <p:spTgt spid="9">
                                            <p:txEl>
                                              <p:pRg st="4" end="4"/>
                                            </p:txEl>
                                          </p:spTgt>
                                        </p:tgtEl>
                                        <p:attrNameLst>
                                          <p:attrName>style.visibility</p:attrName>
                                        </p:attrNameLst>
                                      </p:cBhvr>
                                      <p:to>
                                        <p:strVal val="hidden"/>
                                      </p:to>
                                    </p:set>
                                  </p:childTnLst>
                                </p:cTn>
                              </p:par>
                              <p:par>
                                <p:cTn id="81" presetID="24" presetClass="exit" presetSubtype="0" fill="hold" nodeType="withEffect">
                                  <p:stCondLst>
                                    <p:cond delay="0"/>
                                  </p:stCondLst>
                                  <p:childTnLst>
                                    <p:anim to="" calcmode="lin" valueType="num">
                                      <p:cBhvr>
                                        <p:cTn id="82" dur="1"/>
                                        <p:tgtEl>
                                          <p:spTgt spid="9">
                                            <p:txEl>
                                              <p:pRg st="5" end="5"/>
                                            </p:txEl>
                                          </p:spTgt>
                                        </p:tgtEl>
                                        <p:attrNameLst>
                                          <p:attrName/>
                                        </p:attrNameLst>
                                      </p:cBhvr>
                                    </p:anim>
                                    <p:set>
                                      <p:cBhvr>
                                        <p:cTn id="83" dur="1" fill="hold">
                                          <p:stCondLst>
                                            <p:cond delay="0"/>
                                          </p:stCondLst>
                                        </p:cTn>
                                        <p:tgtEl>
                                          <p:spTgt spid="9">
                                            <p:txEl>
                                              <p:pRg st="5" end="5"/>
                                            </p:txEl>
                                          </p:spTgt>
                                        </p:tgtEl>
                                        <p:attrNameLst>
                                          <p:attrName>style.visibility</p:attrName>
                                        </p:attrNameLst>
                                      </p:cBhvr>
                                      <p:to>
                                        <p:strVal val="hidden"/>
                                      </p:to>
                                    </p:set>
                                  </p:childTnLst>
                                </p:cTn>
                              </p:par>
                              <p:par>
                                <p:cTn id="84" presetID="24" presetClass="exit" presetSubtype="0" fill="hold" nodeType="withEffect">
                                  <p:stCondLst>
                                    <p:cond delay="0"/>
                                  </p:stCondLst>
                                  <p:childTnLst>
                                    <p:anim to="" calcmode="lin" valueType="num">
                                      <p:cBhvr>
                                        <p:cTn id="85" dur="1"/>
                                        <p:tgtEl>
                                          <p:spTgt spid="9">
                                            <p:txEl>
                                              <p:pRg st="6" end="6"/>
                                            </p:txEl>
                                          </p:spTgt>
                                        </p:tgtEl>
                                        <p:attrNameLst>
                                          <p:attrName/>
                                        </p:attrNameLst>
                                      </p:cBhvr>
                                    </p:anim>
                                    <p:set>
                                      <p:cBhvr>
                                        <p:cTn id="86" dur="1" fill="hold">
                                          <p:stCondLst>
                                            <p:cond delay="0"/>
                                          </p:stCondLst>
                                        </p:cTn>
                                        <p:tgtEl>
                                          <p:spTgt spid="9">
                                            <p:txEl>
                                              <p:pRg st="6" end="6"/>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nodeType="clickEffect">
                                  <p:stCondLst>
                                    <p:cond delay="0"/>
                                  </p:stCondLst>
                                  <p:childTnLst>
                                    <p:set>
                                      <p:cBhvr>
                                        <p:cTn id="90" dur="1" fill="hold">
                                          <p:stCondLst>
                                            <p:cond delay="0"/>
                                          </p:stCondLst>
                                        </p:cTn>
                                        <p:tgtEl>
                                          <p:spTgt spid="8">
                                            <p:txEl>
                                              <p:pRg st="17" end="17"/>
                                            </p:txEl>
                                          </p:spTgt>
                                        </p:tgtEl>
                                        <p:attrNameLst>
                                          <p:attrName>style.visibility</p:attrName>
                                        </p:attrNameLst>
                                      </p:cBhvr>
                                      <p:to>
                                        <p:strVal val="visible"/>
                                      </p:to>
                                    </p:set>
                                    <p:anim to="" calcmode="lin" valueType="num">
                                      <p:cBhvr>
                                        <p:cTn id="91" dur="1" fill="hold"/>
                                        <p:tgtEl>
                                          <p:spTgt spid="8">
                                            <p:txEl>
                                              <p:pRg st="17" end="1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8" grpId="0" uiExpand="1"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bushtelegraph.files.wordpress.com/2007/05/wyalong_eight_hour_day_hire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The Extension of Equality</a:t>
            </a:r>
            <a:endParaRPr lang="en-US" sz="3000" dirty="0">
              <a:solidFill>
                <a:schemeClr val="accent5">
                  <a:lumMod val="50000"/>
                </a:schemeClr>
              </a:solidFill>
            </a:endParaRPr>
          </a:p>
        </p:txBody>
      </p:sp>
      <p:sp>
        <p:nvSpPr>
          <p:cNvPr id="7" name="Rectangle 6"/>
          <p:cNvSpPr/>
          <p:nvPr/>
        </p:nvSpPr>
        <p:spPr>
          <a:xfrm>
            <a:off x="0" y="838200"/>
            <a:ext cx="9144000" cy="523220"/>
          </a:xfrm>
          <a:prstGeom prst="rect">
            <a:avLst/>
          </a:prstGeom>
        </p:spPr>
        <p:txBody>
          <a:bodyPr wrap="square">
            <a:spAutoFit/>
          </a:bodyPr>
          <a:lstStyle/>
          <a:p>
            <a:pPr algn="ctr"/>
            <a:r>
              <a:rPr lang="en-US" sz="2800" b="1" dirty="0" smtClean="0">
                <a:solidFill>
                  <a:srgbClr val="002060"/>
                </a:solidFill>
                <a:latin typeface="Times New Roman" pitchFamily="18" charset="0"/>
                <a:cs typeface="Times New Roman" pitchFamily="18" charset="0"/>
              </a:rPr>
              <a:t>Labour Standards and Unions</a:t>
            </a:r>
            <a:endParaRPr lang="en-US" sz="2800" b="1" dirty="0">
              <a:solidFill>
                <a:srgbClr val="002060"/>
              </a:solidFill>
              <a:latin typeface="Times New Roman" pitchFamily="18" charset="0"/>
              <a:cs typeface="Times New Roman" pitchFamily="18" charset="0"/>
            </a:endParaRPr>
          </a:p>
        </p:txBody>
      </p:sp>
      <p:sp>
        <p:nvSpPr>
          <p:cNvPr id="10" name="TextBox 9"/>
          <p:cNvSpPr txBox="1"/>
          <p:nvPr/>
        </p:nvSpPr>
        <p:spPr>
          <a:xfrm>
            <a:off x="0" y="2854404"/>
            <a:ext cx="9144000" cy="2123658"/>
          </a:xfrm>
          <a:prstGeom prst="rect">
            <a:avLst/>
          </a:prstGeom>
          <a:noFill/>
        </p:spPr>
        <p:txBody>
          <a:bodyPr wrap="square" rtlCol="0">
            <a:spAutoFit/>
          </a:bodyPr>
          <a:lstStyle/>
          <a:p>
            <a:pPr algn="ctr"/>
            <a:r>
              <a:rPr lang="en-US" sz="2200" b="1" dirty="0" smtClean="0">
                <a:solidFill>
                  <a:schemeClr val="bg1"/>
                </a:solidFill>
                <a:latin typeface="Times New Roman" pitchFamily="18" charset="0"/>
                <a:cs typeface="Times New Roman" pitchFamily="18" charset="0"/>
              </a:rPr>
              <a:t>Read pages 155 – 156</a:t>
            </a: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Complete the </a:t>
            </a:r>
            <a:r>
              <a:rPr lang="en-US" sz="2200" b="1" i="1" dirty="0" smtClean="0">
                <a:solidFill>
                  <a:schemeClr val="bg1"/>
                </a:solidFill>
                <a:latin typeface="Times New Roman" pitchFamily="18" charset="0"/>
                <a:cs typeface="Times New Roman" pitchFamily="18" charset="0"/>
              </a:rPr>
              <a:t>Pause and Reflect </a:t>
            </a:r>
            <a:r>
              <a:rPr lang="en-US" sz="2200" b="1" dirty="0" smtClean="0">
                <a:solidFill>
                  <a:schemeClr val="bg1"/>
                </a:solidFill>
                <a:latin typeface="Times New Roman" pitchFamily="18" charset="0"/>
                <a:cs typeface="Times New Roman" pitchFamily="18" charset="0"/>
              </a:rPr>
              <a:t>at the bottom of page 155 and page 156</a:t>
            </a:r>
          </a:p>
          <a:p>
            <a:pPr algn="ctr"/>
            <a:endParaRPr lang="en-US" sz="2200" b="1" dirty="0" smtClean="0">
              <a:solidFill>
                <a:schemeClr val="bg1"/>
              </a:solidFill>
              <a:latin typeface="Times New Roman" pitchFamily="18" charset="0"/>
              <a:cs typeface="Times New Roman" pitchFamily="18" charset="0"/>
            </a:endParaRP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chemeClr val="bg1"/>
                </a:solidFill>
                <a:latin typeface="Times New Roman" pitchFamily="18" charset="0"/>
                <a:cs typeface="Times New Roman" pitchFamily="18" charset="0"/>
              </a:rPr>
              <a:t>Discuss</a:t>
            </a:r>
            <a:endParaRPr lang="en-US" sz="2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to="" calcmode="lin" valueType="num">
                                      <p:cBhvr>
                                        <p:cTn id="16" dur="1" fill="hold"/>
                                        <p:tgtEl>
                                          <p:spTgt spid="10">
                                            <p:txEl>
                                              <p:pRg st="0" end="0"/>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to="" calcmode="lin" valueType="num">
                                      <p:cBhvr>
                                        <p:cTn id="19" dur="1" fill="hold"/>
                                        <p:tgtEl>
                                          <p:spTgt spid="10">
                                            <p:txEl>
                                              <p:pRg st="2" end="2"/>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 to="" calcmode="lin" valueType="num">
                                      <p:cBhvr>
                                        <p:cTn id="24" dur="1" fill="hold"/>
                                        <p:tgtEl>
                                          <p:spTgt spid="10">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10"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2946" name="Picture 2" descr="http://www.printsoldandrare.com/thomasnast/230tnast.jpg"/>
          <p:cNvPicPr>
            <a:picLocks noChangeAspect="1" noChangeArrowheads="1"/>
          </p:cNvPicPr>
          <p:nvPr/>
        </p:nvPicPr>
        <p:blipFill>
          <a:blip r:embed="rId2" cstate="print">
            <a:lum bright="50000" contrast="-70000"/>
          </a:blip>
          <a:srcRect/>
          <a:stretch>
            <a:fillRect/>
          </a:stretch>
        </p:blipFill>
        <p:spPr bwMode="auto">
          <a:xfrm>
            <a:off x="0" y="0"/>
            <a:ext cx="9140404" cy="6858000"/>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The Extension of Equality</a:t>
            </a:r>
            <a:endParaRPr lang="en-US" sz="3000" dirty="0">
              <a:solidFill>
                <a:schemeClr val="accent5">
                  <a:lumMod val="50000"/>
                </a:schemeClr>
              </a:solidFill>
            </a:endParaRPr>
          </a:p>
        </p:txBody>
      </p:sp>
      <p:sp>
        <p:nvSpPr>
          <p:cNvPr id="7" name="Rectangle 6"/>
          <p:cNvSpPr/>
          <p:nvPr/>
        </p:nvSpPr>
        <p:spPr>
          <a:xfrm>
            <a:off x="0" y="838200"/>
            <a:ext cx="9144000" cy="523220"/>
          </a:xfrm>
          <a:prstGeom prst="rect">
            <a:avLst/>
          </a:prstGeom>
        </p:spPr>
        <p:txBody>
          <a:bodyPr wrap="square">
            <a:spAutoFit/>
          </a:bodyPr>
          <a:lstStyle/>
          <a:p>
            <a:pPr algn="ctr"/>
            <a:r>
              <a:rPr lang="en-US" sz="2800" b="1" dirty="0" smtClean="0">
                <a:solidFill>
                  <a:srgbClr val="002060"/>
                </a:solidFill>
                <a:latin typeface="Times New Roman" pitchFamily="18" charset="0"/>
                <a:cs typeface="Times New Roman" pitchFamily="18" charset="0"/>
              </a:rPr>
              <a:t>Universal Suffrage</a:t>
            </a:r>
            <a:endParaRPr lang="en-US" sz="2800" b="1" dirty="0">
              <a:solidFill>
                <a:srgbClr val="002060"/>
              </a:solidFill>
              <a:latin typeface="Times New Roman" pitchFamily="18" charset="0"/>
              <a:cs typeface="Times New Roman" pitchFamily="18" charset="0"/>
            </a:endParaRPr>
          </a:p>
        </p:txBody>
      </p:sp>
      <p:sp>
        <p:nvSpPr>
          <p:cNvPr id="10" name="TextBox 9"/>
          <p:cNvSpPr txBox="1"/>
          <p:nvPr/>
        </p:nvSpPr>
        <p:spPr>
          <a:xfrm>
            <a:off x="0" y="1828800"/>
            <a:ext cx="9144000" cy="3231654"/>
          </a:xfrm>
          <a:prstGeom prst="rect">
            <a:avLst/>
          </a:prstGeom>
          <a:noFill/>
        </p:spPr>
        <p:txBody>
          <a:bodyPr wrap="square" rtlCol="0">
            <a:spAutoFit/>
          </a:bodyPr>
          <a:lstStyle/>
          <a:p>
            <a:pPr algn="ctr"/>
            <a:r>
              <a:rPr lang="en-US" sz="2200" b="1" dirty="0" smtClean="0">
                <a:solidFill>
                  <a:schemeClr val="bg1"/>
                </a:solidFill>
                <a:latin typeface="Times New Roman" pitchFamily="18" charset="0"/>
                <a:cs typeface="Times New Roman" pitchFamily="18" charset="0"/>
              </a:rPr>
              <a:t>What does </a:t>
            </a:r>
            <a:r>
              <a:rPr lang="en-US" sz="2200" b="1" i="1" dirty="0" smtClean="0">
                <a:solidFill>
                  <a:schemeClr val="bg1"/>
                </a:solidFill>
                <a:latin typeface="Times New Roman" pitchFamily="18" charset="0"/>
                <a:cs typeface="Times New Roman" pitchFamily="18" charset="0"/>
              </a:rPr>
              <a:t>Universal Suffrage </a:t>
            </a:r>
            <a:r>
              <a:rPr lang="en-US" sz="2200" b="1" dirty="0" smtClean="0">
                <a:solidFill>
                  <a:schemeClr val="bg1"/>
                </a:solidFill>
                <a:latin typeface="Times New Roman" pitchFamily="18" charset="0"/>
                <a:cs typeface="Times New Roman" pitchFamily="18" charset="0"/>
              </a:rPr>
              <a:t>mean?</a:t>
            </a:r>
          </a:p>
          <a:p>
            <a:pPr algn="ctr"/>
            <a:endParaRPr lang="en-US" sz="2200" b="1" dirty="0" smtClean="0">
              <a:solidFill>
                <a:schemeClr val="bg1"/>
              </a:solidFill>
              <a:latin typeface="Times New Roman" pitchFamily="18" charset="0"/>
              <a:cs typeface="Times New Roman" pitchFamily="18" charset="0"/>
            </a:endParaRPr>
          </a:p>
          <a:p>
            <a:pPr algn="ctr"/>
            <a:r>
              <a:rPr lang="en-CA" sz="2000" b="1" dirty="0" smtClean="0">
                <a:solidFill>
                  <a:schemeClr val="accent5">
                    <a:lumMod val="50000"/>
                  </a:schemeClr>
                </a:solidFill>
                <a:latin typeface="Times New Roman" pitchFamily="18" charset="0"/>
                <a:cs typeface="Times New Roman" pitchFamily="18" charset="0"/>
              </a:rPr>
              <a:t>The extension of the right to vote to all adult citizens</a:t>
            </a:r>
          </a:p>
          <a:p>
            <a:pPr algn="ctr"/>
            <a:endParaRPr lang="en-CA" sz="2000" b="1" dirty="0" smtClean="0">
              <a:solidFill>
                <a:schemeClr val="accent5">
                  <a:lumMod val="50000"/>
                </a:schemeClr>
              </a:solidFill>
              <a:latin typeface="Times New Roman" pitchFamily="18" charset="0"/>
              <a:cs typeface="Times New Roman" pitchFamily="18" charset="0"/>
            </a:endParaRPr>
          </a:p>
          <a:p>
            <a:pPr algn="ctr"/>
            <a:endParaRPr lang="en-CA" sz="2000" b="1" dirty="0" smtClean="0">
              <a:solidFill>
                <a:schemeClr val="accent5">
                  <a:lumMod val="50000"/>
                </a:schemeClr>
              </a:solidFill>
              <a:latin typeface="Times New Roman" pitchFamily="18" charset="0"/>
              <a:cs typeface="Times New Roman" pitchFamily="18" charset="0"/>
            </a:endParaRPr>
          </a:p>
          <a:p>
            <a:pPr algn="ctr"/>
            <a:r>
              <a:rPr lang="en-CA" sz="2000" b="1" dirty="0" smtClean="0">
                <a:solidFill>
                  <a:schemeClr val="bg1"/>
                </a:solidFill>
                <a:latin typeface="Times New Roman" pitchFamily="18" charset="0"/>
                <a:cs typeface="Times New Roman" pitchFamily="18" charset="0"/>
              </a:rPr>
              <a:t>Read page 157</a:t>
            </a:r>
          </a:p>
          <a:p>
            <a:pPr algn="ctr"/>
            <a:endParaRPr lang="en-CA" sz="2000" b="1" dirty="0" smtClean="0">
              <a:solidFill>
                <a:schemeClr val="bg1"/>
              </a:solidFill>
              <a:latin typeface="Times New Roman" pitchFamily="18" charset="0"/>
              <a:cs typeface="Times New Roman" pitchFamily="18" charset="0"/>
            </a:endParaRPr>
          </a:p>
          <a:p>
            <a:pPr algn="ctr"/>
            <a:endParaRPr lang="en-CA" sz="2000" b="1" dirty="0" smtClean="0">
              <a:solidFill>
                <a:schemeClr val="bg1"/>
              </a:solidFill>
              <a:latin typeface="Times New Roman" pitchFamily="18" charset="0"/>
              <a:cs typeface="Times New Roman" pitchFamily="18" charset="0"/>
            </a:endParaRPr>
          </a:p>
          <a:p>
            <a:pPr algn="ctr"/>
            <a:r>
              <a:rPr lang="en-CA" sz="2000" b="1" dirty="0" smtClean="0">
                <a:solidFill>
                  <a:schemeClr val="bg1"/>
                </a:solidFill>
                <a:latin typeface="Times New Roman" pitchFamily="18" charset="0"/>
                <a:cs typeface="Times New Roman" pitchFamily="18" charset="0"/>
              </a:rPr>
              <a:t>Summarize the timeline at the bottom of the page (Figure 4-14) and complete the questions that go along with it</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to="" calcmode="lin" valueType="num">
                                      <p:cBhvr>
                                        <p:cTn id="15" dur="1" fill="hold"/>
                                        <p:tgtEl>
                                          <p:spTgt spid="10">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to="" calcmode="lin" valueType="num">
                                      <p:cBhvr>
                                        <p:cTn id="20" dur="1" fill="hold"/>
                                        <p:tgtEl>
                                          <p:spTgt spid="10">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to="" calcmode="lin" valueType="num">
                                      <p:cBhvr>
                                        <p:cTn id="25" dur="1" fill="hold"/>
                                        <p:tgtEl>
                                          <p:spTgt spid="10">
                                            <p:txEl>
                                              <p:pRg st="5" end="5"/>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 to="" calcmode="lin" valueType="num">
                                      <p:cBhvr>
                                        <p:cTn id="28" dur="1" fill="hold"/>
                                        <p:tgtEl>
                                          <p:spTgt spid="10">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uiExpand="1"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www.spartacus.schoolnet.co.uk/Wnuwspunch.jpg"/>
          <p:cNvPicPr>
            <a:picLocks noChangeAspect="1" noChangeArrowheads="1"/>
          </p:cNvPicPr>
          <p:nvPr/>
        </p:nvPicPr>
        <p:blipFill>
          <a:blip r:embed="rId9" cstate="print">
            <a:lum bright="70000" contrast="-70000"/>
          </a:blip>
          <a:srcRect/>
          <a:stretch>
            <a:fillRect/>
          </a:stretch>
        </p:blipFill>
        <p:spPr bwMode="auto">
          <a:xfrm>
            <a:off x="0" y="-1"/>
            <a:ext cx="9144000" cy="6820491"/>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The Extension of Equality</a:t>
            </a:r>
            <a:endParaRPr lang="en-US" sz="3000" dirty="0">
              <a:solidFill>
                <a:schemeClr val="accent5">
                  <a:lumMod val="50000"/>
                </a:schemeClr>
              </a:solidFill>
            </a:endParaRPr>
          </a:p>
        </p:txBody>
      </p:sp>
      <p:sp>
        <p:nvSpPr>
          <p:cNvPr id="7" name="Rectangle 6"/>
          <p:cNvSpPr/>
          <p:nvPr/>
        </p:nvSpPr>
        <p:spPr>
          <a:xfrm>
            <a:off x="0" y="838200"/>
            <a:ext cx="9144000" cy="523220"/>
          </a:xfrm>
          <a:prstGeom prst="rect">
            <a:avLst/>
          </a:prstGeom>
        </p:spPr>
        <p:txBody>
          <a:bodyPr wrap="square">
            <a:spAutoFit/>
          </a:bodyPr>
          <a:lstStyle/>
          <a:p>
            <a:pPr algn="ctr"/>
            <a:r>
              <a:rPr lang="en-US" sz="2800" b="1" dirty="0" smtClean="0">
                <a:solidFill>
                  <a:srgbClr val="002060"/>
                </a:solidFill>
                <a:latin typeface="Times New Roman" pitchFamily="18" charset="0"/>
                <a:cs typeface="Times New Roman" pitchFamily="18" charset="0"/>
              </a:rPr>
              <a:t>Equality Rights for Women in Western Democracies</a:t>
            </a:r>
            <a:endParaRPr lang="en-US" sz="2800" b="1" dirty="0">
              <a:solidFill>
                <a:srgbClr val="002060"/>
              </a:solidFill>
              <a:latin typeface="Times New Roman" pitchFamily="18" charset="0"/>
              <a:cs typeface="Times New Roman" pitchFamily="18" charset="0"/>
            </a:endParaRPr>
          </a:p>
        </p:txBody>
      </p:sp>
      <p:sp>
        <p:nvSpPr>
          <p:cNvPr id="8" name="TextBox 7"/>
          <p:cNvSpPr txBox="1"/>
          <p:nvPr/>
        </p:nvSpPr>
        <p:spPr>
          <a:xfrm>
            <a:off x="0" y="2133600"/>
            <a:ext cx="9144000" cy="646331"/>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As you watch each of these ‘minutes’, write down how these Canadian women impacted change and reform in Canada</a:t>
            </a:r>
            <a:endParaRPr lang="en-US" b="1" dirty="0">
              <a:solidFill>
                <a:schemeClr val="bg1"/>
              </a:solidFill>
              <a:latin typeface="Times New Roman" pitchFamily="18" charset="0"/>
              <a:cs typeface="Times New Roman" pitchFamily="18" charset="0"/>
            </a:endParaRPr>
          </a:p>
        </p:txBody>
      </p:sp>
      <p:sp>
        <p:nvSpPr>
          <p:cNvPr id="9" name="TextBox 8"/>
          <p:cNvSpPr txBox="1"/>
          <p:nvPr/>
        </p:nvSpPr>
        <p:spPr>
          <a:xfrm>
            <a:off x="0" y="1600200"/>
            <a:ext cx="9144000" cy="430887"/>
          </a:xfrm>
          <a:prstGeom prst="rect">
            <a:avLst/>
          </a:prstGeom>
          <a:noFill/>
        </p:spPr>
        <p:txBody>
          <a:bodyPr wrap="square" rtlCol="0">
            <a:spAutoFit/>
          </a:bodyPr>
          <a:lstStyle/>
          <a:p>
            <a:pPr algn="ctr"/>
            <a:r>
              <a:rPr lang="en-US" sz="2200" b="1" i="1" dirty="0" smtClean="0">
                <a:solidFill>
                  <a:schemeClr val="accent4">
                    <a:lumMod val="50000"/>
                  </a:schemeClr>
                </a:solidFill>
                <a:latin typeface="Times New Roman" pitchFamily="18" charset="0"/>
                <a:cs typeface="Times New Roman" pitchFamily="18" charset="0"/>
              </a:rPr>
              <a:t>History by the Minute</a:t>
            </a:r>
            <a:endParaRPr lang="en-US" sz="2200" b="1" i="1" dirty="0">
              <a:solidFill>
                <a:schemeClr val="accent4">
                  <a:lumMod val="50000"/>
                </a:schemeClr>
              </a:solidFill>
              <a:latin typeface="Times New Roman" pitchFamily="18" charset="0"/>
              <a:cs typeface="Times New Roman" pitchFamily="18" charset="0"/>
            </a:endParaRPr>
          </a:p>
        </p:txBody>
      </p:sp>
      <p:pic>
        <p:nvPicPr>
          <p:cNvPr id="11" name="Agnes_Macphail.flv.WMV">
            <a:hlinkClick r:id="" action="ppaction://media"/>
          </p:cNvPr>
          <p:cNvPicPr>
            <a:picLocks noRot="1" noChangeAspect="1"/>
          </p:cNvPicPr>
          <p:nvPr>
            <a:videoFile r:link="rId1"/>
          </p:nvPr>
        </p:nvPicPr>
        <p:blipFill>
          <a:blip r:embed="rId10" cstate="print"/>
          <a:stretch>
            <a:fillRect/>
          </a:stretch>
        </p:blipFill>
        <p:spPr>
          <a:xfrm>
            <a:off x="381000" y="2914650"/>
            <a:ext cx="1600200" cy="1200150"/>
          </a:xfrm>
          <a:prstGeom prst="rect">
            <a:avLst/>
          </a:prstGeom>
        </p:spPr>
      </p:pic>
      <p:pic>
        <p:nvPicPr>
          <p:cNvPr id="12" name="Emily_Murphy.flv.WMV">
            <a:hlinkClick r:id="" action="ppaction://media"/>
          </p:cNvPr>
          <p:cNvPicPr>
            <a:picLocks noRot="1" noChangeAspect="1"/>
          </p:cNvPicPr>
          <p:nvPr>
            <a:videoFile r:link="rId2"/>
          </p:nvPr>
        </p:nvPicPr>
        <p:blipFill>
          <a:blip r:embed="rId11" cstate="print"/>
          <a:stretch>
            <a:fillRect/>
          </a:stretch>
        </p:blipFill>
        <p:spPr>
          <a:xfrm>
            <a:off x="2590800" y="2914650"/>
            <a:ext cx="1600200" cy="1200150"/>
          </a:xfrm>
          <a:prstGeom prst="rect">
            <a:avLst/>
          </a:prstGeom>
        </p:spPr>
      </p:pic>
      <p:pic>
        <p:nvPicPr>
          <p:cNvPr id="13" name="Jennie_Trout.flv.WMV">
            <a:hlinkClick r:id="" action="ppaction://media"/>
          </p:cNvPr>
          <p:cNvPicPr>
            <a:picLocks noRot="1" noChangeAspect="1"/>
          </p:cNvPicPr>
          <p:nvPr>
            <a:videoFile r:link="rId3"/>
          </p:nvPr>
        </p:nvPicPr>
        <p:blipFill>
          <a:blip r:embed="rId12" cstate="print"/>
          <a:stretch>
            <a:fillRect/>
          </a:stretch>
        </p:blipFill>
        <p:spPr>
          <a:xfrm>
            <a:off x="4724400" y="2914650"/>
            <a:ext cx="1600200" cy="1200150"/>
          </a:xfrm>
          <a:prstGeom prst="rect">
            <a:avLst/>
          </a:prstGeom>
        </p:spPr>
      </p:pic>
      <p:pic>
        <p:nvPicPr>
          <p:cNvPr id="14" name="Laura_Secord.flv.WMV">
            <a:hlinkClick r:id="" action="ppaction://media"/>
          </p:cNvPr>
          <p:cNvPicPr>
            <a:picLocks noRot="1" noChangeAspect="1"/>
          </p:cNvPicPr>
          <p:nvPr>
            <a:videoFile r:link="rId4"/>
          </p:nvPr>
        </p:nvPicPr>
        <p:blipFill>
          <a:blip r:embed="rId13" cstate="print"/>
          <a:stretch>
            <a:fillRect/>
          </a:stretch>
        </p:blipFill>
        <p:spPr>
          <a:xfrm>
            <a:off x="6858000" y="2914650"/>
            <a:ext cx="1600200" cy="1200150"/>
          </a:xfrm>
          <a:prstGeom prst="rect">
            <a:avLst/>
          </a:prstGeom>
        </p:spPr>
      </p:pic>
      <p:pic>
        <p:nvPicPr>
          <p:cNvPr id="15" name="Midwife.flv.WMV">
            <a:hlinkClick r:id="" action="ppaction://media"/>
          </p:cNvPr>
          <p:cNvPicPr>
            <a:picLocks noRot="1" noChangeAspect="1"/>
          </p:cNvPicPr>
          <p:nvPr>
            <a:videoFile r:link="rId5"/>
          </p:nvPr>
        </p:nvPicPr>
        <p:blipFill>
          <a:blip r:embed="rId14" cstate="print"/>
          <a:stretch>
            <a:fillRect/>
          </a:stretch>
        </p:blipFill>
        <p:spPr>
          <a:xfrm>
            <a:off x="3657600" y="4648200"/>
            <a:ext cx="1625600" cy="1219200"/>
          </a:xfrm>
          <a:prstGeom prst="rect">
            <a:avLst/>
          </a:prstGeom>
        </p:spPr>
      </p:pic>
      <p:pic>
        <p:nvPicPr>
          <p:cNvPr id="16" name="Nellie_McClung.flv.WMV">
            <a:hlinkClick r:id="" action="ppaction://media"/>
          </p:cNvPr>
          <p:cNvPicPr>
            <a:picLocks noRot="1" noChangeAspect="1"/>
          </p:cNvPicPr>
          <p:nvPr>
            <a:videoFile r:link="rId6"/>
          </p:nvPr>
        </p:nvPicPr>
        <p:blipFill>
          <a:blip r:embed="rId15" cstate="print"/>
          <a:stretch>
            <a:fillRect/>
          </a:stretch>
        </p:blipFill>
        <p:spPr>
          <a:xfrm>
            <a:off x="1447800" y="4648200"/>
            <a:ext cx="1600200" cy="1200150"/>
          </a:xfrm>
          <a:prstGeom prst="rect">
            <a:avLst/>
          </a:prstGeom>
        </p:spPr>
      </p:pic>
      <p:pic>
        <p:nvPicPr>
          <p:cNvPr id="17" name="Rural_Teacher.flv.WMV">
            <a:hlinkClick r:id="" action="ppaction://media"/>
          </p:cNvPr>
          <p:cNvPicPr>
            <a:picLocks noRot="1" noChangeAspect="1"/>
          </p:cNvPicPr>
          <p:nvPr>
            <a:videoFile r:link="rId7"/>
          </p:nvPr>
        </p:nvPicPr>
        <p:blipFill>
          <a:blip r:embed="rId16" cstate="print"/>
          <a:stretch>
            <a:fillRect/>
          </a:stretch>
        </p:blipFill>
        <p:spPr>
          <a:xfrm>
            <a:off x="5791200" y="4572000"/>
            <a:ext cx="1676400" cy="1257300"/>
          </a:xfrm>
          <a:prstGeom prst="rect">
            <a:avLst/>
          </a:prstGeom>
        </p:spPr>
      </p:pic>
      <p:sp>
        <p:nvSpPr>
          <p:cNvPr id="18" name="TextBox 17"/>
          <p:cNvSpPr txBox="1"/>
          <p:nvPr/>
        </p:nvSpPr>
        <p:spPr>
          <a:xfrm>
            <a:off x="457200" y="4191000"/>
            <a:ext cx="1447800" cy="307777"/>
          </a:xfrm>
          <a:prstGeom prst="rect">
            <a:avLst/>
          </a:prstGeom>
          <a:noFill/>
        </p:spPr>
        <p:txBody>
          <a:bodyPr wrap="square" rtlCol="0">
            <a:spAutoFit/>
          </a:bodyPr>
          <a:lstStyle/>
          <a:p>
            <a:pPr algn="ctr"/>
            <a:r>
              <a:rPr lang="en-US" sz="1400" b="1" dirty="0" smtClean="0">
                <a:solidFill>
                  <a:schemeClr val="accent4">
                    <a:lumMod val="50000"/>
                  </a:schemeClr>
                </a:solidFill>
                <a:latin typeface="Times New Roman" pitchFamily="18" charset="0"/>
                <a:cs typeface="Times New Roman" pitchFamily="18" charset="0"/>
              </a:rPr>
              <a:t>Agnes </a:t>
            </a:r>
            <a:r>
              <a:rPr lang="en-US" sz="1400" b="1" dirty="0" err="1" smtClean="0">
                <a:solidFill>
                  <a:schemeClr val="accent4">
                    <a:lumMod val="50000"/>
                  </a:schemeClr>
                </a:solidFill>
                <a:latin typeface="Times New Roman" pitchFamily="18" charset="0"/>
                <a:cs typeface="Times New Roman" pitchFamily="18" charset="0"/>
              </a:rPr>
              <a:t>Macphail</a:t>
            </a:r>
            <a:endParaRPr lang="en-US" sz="1400" b="1" dirty="0">
              <a:solidFill>
                <a:schemeClr val="accent4">
                  <a:lumMod val="50000"/>
                </a:schemeClr>
              </a:solidFill>
              <a:latin typeface="Times New Roman" pitchFamily="18" charset="0"/>
              <a:cs typeface="Times New Roman" pitchFamily="18" charset="0"/>
            </a:endParaRPr>
          </a:p>
        </p:txBody>
      </p:sp>
      <p:sp>
        <p:nvSpPr>
          <p:cNvPr id="19" name="TextBox 18"/>
          <p:cNvSpPr txBox="1"/>
          <p:nvPr/>
        </p:nvSpPr>
        <p:spPr>
          <a:xfrm>
            <a:off x="2667000" y="4191000"/>
            <a:ext cx="1447800" cy="307777"/>
          </a:xfrm>
          <a:prstGeom prst="rect">
            <a:avLst/>
          </a:prstGeom>
          <a:noFill/>
        </p:spPr>
        <p:txBody>
          <a:bodyPr wrap="square" rtlCol="0">
            <a:spAutoFit/>
          </a:bodyPr>
          <a:lstStyle/>
          <a:p>
            <a:pPr algn="ctr"/>
            <a:r>
              <a:rPr lang="en-US" sz="1400" b="1" dirty="0" smtClean="0">
                <a:solidFill>
                  <a:schemeClr val="accent4">
                    <a:lumMod val="50000"/>
                  </a:schemeClr>
                </a:solidFill>
                <a:latin typeface="Times New Roman" pitchFamily="18" charset="0"/>
                <a:cs typeface="Times New Roman" pitchFamily="18" charset="0"/>
              </a:rPr>
              <a:t>Emily Murphy</a:t>
            </a:r>
            <a:endParaRPr lang="en-US" sz="1400" b="1" dirty="0">
              <a:solidFill>
                <a:schemeClr val="accent4">
                  <a:lumMod val="50000"/>
                </a:schemeClr>
              </a:solidFill>
              <a:latin typeface="Times New Roman" pitchFamily="18" charset="0"/>
              <a:cs typeface="Times New Roman" pitchFamily="18" charset="0"/>
            </a:endParaRPr>
          </a:p>
        </p:txBody>
      </p:sp>
      <p:sp>
        <p:nvSpPr>
          <p:cNvPr id="20" name="TextBox 19"/>
          <p:cNvSpPr txBox="1"/>
          <p:nvPr/>
        </p:nvSpPr>
        <p:spPr>
          <a:xfrm>
            <a:off x="4800600" y="4191000"/>
            <a:ext cx="1447800" cy="307777"/>
          </a:xfrm>
          <a:prstGeom prst="rect">
            <a:avLst/>
          </a:prstGeom>
          <a:noFill/>
        </p:spPr>
        <p:txBody>
          <a:bodyPr wrap="square" rtlCol="0">
            <a:spAutoFit/>
          </a:bodyPr>
          <a:lstStyle/>
          <a:p>
            <a:pPr algn="ctr"/>
            <a:r>
              <a:rPr lang="en-US" sz="1400" b="1" dirty="0" smtClean="0">
                <a:solidFill>
                  <a:schemeClr val="accent4">
                    <a:lumMod val="50000"/>
                  </a:schemeClr>
                </a:solidFill>
                <a:latin typeface="Times New Roman" pitchFamily="18" charset="0"/>
                <a:cs typeface="Times New Roman" pitchFamily="18" charset="0"/>
              </a:rPr>
              <a:t>Jennie Trout</a:t>
            </a:r>
            <a:endParaRPr lang="en-US" sz="1400" b="1" dirty="0">
              <a:solidFill>
                <a:schemeClr val="accent4">
                  <a:lumMod val="50000"/>
                </a:schemeClr>
              </a:solidFill>
              <a:latin typeface="Times New Roman" pitchFamily="18" charset="0"/>
              <a:cs typeface="Times New Roman" pitchFamily="18" charset="0"/>
            </a:endParaRPr>
          </a:p>
        </p:txBody>
      </p:sp>
      <p:sp>
        <p:nvSpPr>
          <p:cNvPr id="21" name="TextBox 20"/>
          <p:cNvSpPr txBox="1"/>
          <p:nvPr/>
        </p:nvSpPr>
        <p:spPr>
          <a:xfrm>
            <a:off x="6934200" y="4191000"/>
            <a:ext cx="1447800" cy="307777"/>
          </a:xfrm>
          <a:prstGeom prst="rect">
            <a:avLst/>
          </a:prstGeom>
          <a:noFill/>
        </p:spPr>
        <p:txBody>
          <a:bodyPr wrap="square" rtlCol="0">
            <a:spAutoFit/>
          </a:bodyPr>
          <a:lstStyle/>
          <a:p>
            <a:pPr algn="ctr"/>
            <a:r>
              <a:rPr lang="en-US" sz="1400" b="1" dirty="0" smtClean="0">
                <a:solidFill>
                  <a:schemeClr val="accent4">
                    <a:lumMod val="50000"/>
                  </a:schemeClr>
                </a:solidFill>
                <a:latin typeface="Times New Roman" pitchFamily="18" charset="0"/>
                <a:cs typeface="Times New Roman" pitchFamily="18" charset="0"/>
              </a:rPr>
              <a:t>Laura Secord</a:t>
            </a:r>
            <a:endParaRPr lang="en-US" sz="1400" b="1" dirty="0">
              <a:solidFill>
                <a:schemeClr val="accent4">
                  <a:lumMod val="50000"/>
                </a:schemeClr>
              </a:solidFill>
              <a:latin typeface="Times New Roman" pitchFamily="18" charset="0"/>
              <a:cs typeface="Times New Roman" pitchFamily="18" charset="0"/>
            </a:endParaRPr>
          </a:p>
        </p:txBody>
      </p:sp>
      <p:sp>
        <p:nvSpPr>
          <p:cNvPr id="22" name="TextBox 21"/>
          <p:cNvSpPr txBox="1"/>
          <p:nvPr/>
        </p:nvSpPr>
        <p:spPr>
          <a:xfrm>
            <a:off x="1524000" y="5940623"/>
            <a:ext cx="1447800" cy="307777"/>
          </a:xfrm>
          <a:prstGeom prst="rect">
            <a:avLst/>
          </a:prstGeom>
          <a:noFill/>
        </p:spPr>
        <p:txBody>
          <a:bodyPr wrap="square" rtlCol="0">
            <a:spAutoFit/>
          </a:bodyPr>
          <a:lstStyle/>
          <a:p>
            <a:pPr algn="ctr"/>
            <a:r>
              <a:rPr lang="en-US" sz="1400" b="1" dirty="0" smtClean="0">
                <a:solidFill>
                  <a:schemeClr val="accent4">
                    <a:lumMod val="50000"/>
                  </a:schemeClr>
                </a:solidFill>
                <a:latin typeface="Times New Roman" pitchFamily="18" charset="0"/>
                <a:cs typeface="Times New Roman" pitchFamily="18" charset="0"/>
              </a:rPr>
              <a:t>Nellie McClung</a:t>
            </a:r>
            <a:endParaRPr lang="en-US" sz="1400" b="1" dirty="0">
              <a:solidFill>
                <a:schemeClr val="accent4">
                  <a:lumMod val="50000"/>
                </a:schemeClr>
              </a:solidFill>
              <a:latin typeface="Times New Roman" pitchFamily="18" charset="0"/>
              <a:cs typeface="Times New Roman" pitchFamily="18" charset="0"/>
            </a:endParaRPr>
          </a:p>
        </p:txBody>
      </p:sp>
      <p:sp>
        <p:nvSpPr>
          <p:cNvPr id="23" name="TextBox 22"/>
          <p:cNvSpPr txBox="1"/>
          <p:nvPr/>
        </p:nvSpPr>
        <p:spPr>
          <a:xfrm>
            <a:off x="3733800" y="5940623"/>
            <a:ext cx="1447800" cy="307777"/>
          </a:xfrm>
          <a:prstGeom prst="rect">
            <a:avLst/>
          </a:prstGeom>
          <a:noFill/>
        </p:spPr>
        <p:txBody>
          <a:bodyPr wrap="square" rtlCol="0">
            <a:spAutoFit/>
          </a:bodyPr>
          <a:lstStyle/>
          <a:p>
            <a:pPr algn="ctr"/>
            <a:r>
              <a:rPr lang="en-US" sz="1400" b="1" dirty="0" smtClean="0">
                <a:solidFill>
                  <a:schemeClr val="accent4">
                    <a:lumMod val="50000"/>
                  </a:schemeClr>
                </a:solidFill>
                <a:latin typeface="Times New Roman" pitchFamily="18" charset="0"/>
                <a:cs typeface="Times New Roman" pitchFamily="18" charset="0"/>
              </a:rPr>
              <a:t>Mid-Wife</a:t>
            </a:r>
            <a:endParaRPr lang="en-US" sz="1400" b="1" dirty="0">
              <a:solidFill>
                <a:schemeClr val="accent4">
                  <a:lumMod val="50000"/>
                </a:schemeClr>
              </a:solidFill>
              <a:latin typeface="Times New Roman" pitchFamily="18" charset="0"/>
              <a:cs typeface="Times New Roman" pitchFamily="18" charset="0"/>
            </a:endParaRPr>
          </a:p>
        </p:txBody>
      </p:sp>
      <p:sp>
        <p:nvSpPr>
          <p:cNvPr id="24" name="TextBox 23"/>
          <p:cNvSpPr txBox="1"/>
          <p:nvPr/>
        </p:nvSpPr>
        <p:spPr>
          <a:xfrm>
            <a:off x="5867400" y="5943600"/>
            <a:ext cx="1447800" cy="307777"/>
          </a:xfrm>
          <a:prstGeom prst="rect">
            <a:avLst/>
          </a:prstGeom>
          <a:noFill/>
        </p:spPr>
        <p:txBody>
          <a:bodyPr wrap="square" rtlCol="0">
            <a:spAutoFit/>
          </a:bodyPr>
          <a:lstStyle/>
          <a:p>
            <a:pPr algn="ctr"/>
            <a:r>
              <a:rPr lang="en-US" sz="1400" b="1" dirty="0" smtClean="0">
                <a:solidFill>
                  <a:schemeClr val="accent4">
                    <a:lumMod val="50000"/>
                  </a:schemeClr>
                </a:solidFill>
                <a:latin typeface="Times New Roman" pitchFamily="18" charset="0"/>
                <a:cs typeface="Times New Roman" pitchFamily="18" charset="0"/>
              </a:rPr>
              <a:t>Rural Teacher</a:t>
            </a:r>
            <a:endParaRPr lang="en-US" sz="1400" b="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to="" calcmode="lin" valueType="num">
                                      <p:cBhvr>
                                        <p:cTn id="18" dur="1" fill="hold"/>
                                        <p:tgtEl>
                                          <p:spTgt spid="9">
                                            <p:txEl>
                                              <p:pRg st="0" end="0"/>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to="" calcmode="lin" valueType="num">
                                      <p:cBhvr>
                                        <p:cTn id="27" dur="1" fill="hold"/>
                                        <p:tgtEl>
                                          <p:spTgt spid="12"/>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to="" calcmode="lin" valueType="num">
                                      <p:cBhvr>
                                        <p:cTn id="30" dur="1" fill="hold"/>
                                        <p:tgtEl>
                                          <p:spTgt spid="13"/>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to="" calcmode="lin" valueType="num">
                                      <p:cBhvr>
                                        <p:cTn id="33" dur="1" fill="hold"/>
                                        <p:tgtEl>
                                          <p:spTgt spid="14"/>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to="" calcmode="lin" valueType="num">
                                      <p:cBhvr>
                                        <p:cTn id="36" dur="1" fill="hold"/>
                                        <p:tgtEl>
                                          <p:spTgt spid="15"/>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to="" calcmode="lin" valueType="num">
                                      <p:cBhvr>
                                        <p:cTn id="39" dur="1" fill="hold"/>
                                        <p:tgtEl>
                                          <p:spTgt spid="16"/>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to="" calcmode="lin" valueType="num">
                                      <p:cBhvr>
                                        <p:cTn id="42" dur="1" fill="hold"/>
                                        <p:tgtEl>
                                          <p:spTgt spid="17"/>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to="" calcmode="lin" valueType="num">
                                      <p:cBhvr>
                                        <p:cTn id="45" dur="1" fill="hold"/>
                                        <p:tgtEl>
                                          <p:spTgt spid="18"/>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to="" calcmode="lin" valueType="num">
                                      <p:cBhvr>
                                        <p:cTn id="48" dur="1" fill="hold"/>
                                        <p:tgtEl>
                                          <p:spTgt spid="19"/>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to="" calcmode="lin" valueType="num">
                                      <p:cBhvr>
                                        <p:cTn id="51" dur="1" fill="hold"/>
                                        <p:tgtEl>
                                          <p:spTgt spid="20"/>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to="" calcmode="lin" valueType="num">
                                      <p:cBhvr>
                                        <p:cTn id="54" dur="1" fill="hold"/>
                                        <p:tgtEl>
                                          <p:spTgt spid="21"/>
                                        </p:tgtEl>
                                        <p:attrNameLst>
                                          <p:attrName/>
                                        </p:attrNameLst>
                                      </p:cBhvr>
                                    </p:anim>
                                  </p:childTnLst>
                                </p:cTn>
                              </p:par>
                              <p:par>
                                <p:cTn id="55" presetID="24"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to="" calcmode="lin" valueType="num">
                                      <p:cBhvr>
                                        <p:cTn id="57" dur="1" fill="hold"/>
                                        <p:tgtEl>
                                          <p:spTgt spid="22"/>
                                        </p:tgtEl>
                                        <p:attrNameLst>
                                          <p:attrName/>
                                        </p:attrNameLst>
                                      </p:cBhvr>
                                    </p:anim>
                                  </p:childTnLst>
                                </p:cTn>
                              </p:par>
                              <p:par>
                                <p:cTn id="58" presetID="24"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to="" calcmode="lin" valueType="num">
                                      <p:cBhvr>
                                        <p:cTn id="60" dur="1" fill="hold"/>
                                        <p:tgtEl>
                                          <p:spTgt spid="23"/>
                                        </p:tgtEl>
                                        <p:attrNameLst>
                                          <p:attrName/>
                                        </p:attrNameLst>
                                      </p:cBhvr>
                                    </p:anim>
                                  </p:childTnLst>
                                </p:cTn>
                              </p:par>
                              <p:par>
                                <p:cTn id="61" presetID="24"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to="" calcmode="lin" valueType="num">
                                      <p:cBhvr>
                                        <p:cTn id="63"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4" fill="hold" display="0">
                  <p:stCondLst>
                    <p:cond delay="indefinite"/>
                  </p:stCondLst>
                  <p:endCondLst>
                    <p:cond evt="onNext" delay="0">
                      <p:tgtEl>
                        <p:sldTgt/>
                      </p:tgtEl>
                    </p:cond>
                    <p:cond evt="onPrev" delay="0">
                      <p:tgtEl>
                        <p:sldTgt/>
                      </p:tgtEl>
                    </p:cond>
                  </p:endCondLst>
                </p:cTn>
                <p:tgtEl>
                  <p:spTgt spid="11"/>
                </p:tgtEl>
              </p:cMediaNode>
            </p:video>
            <p:video fullScrn="1">
              <p:cMediaNode vol="80000">
                <p:cTn id="65" fill="hold" display="0">
                  <p:stCondLst>
                    <p:cond delay="indefinite"/>
                  </p:stCondLst>
                  <p:endCondLst>
                    <p:cond evt="onNext" delay="0">
                      <p:tgtEl>
                        <p:sldTgt/>
                      </p:tgtEl>
                    </p:cond>
                    <p:cond evt="onPrev" delay="0">
                      <p:tgtEl>
                        <p:sldTgt/>
                      </p:tgtEl>
                    </p:cond>
                  </p:endCondLst>
                </p:cTn>
                <p:tgtEl>
                  <p:spTgt spid="12"/>
                </p:tgtEl>
              </p:cMediaNode>
            </p:video>
            <p:video fullScrn="1">
              <p:cMediaNode vol="80000">
                <p:cTn id="66" fill="hold" display="0">
                  <p:stCondLst>
                    <p:cond delay="indefinite"/>
                  </p:stCondLst>
                  <p:endCondLst>
                    <p:cond evt="onNext" delay="0">
                      <p:tgtEl>
                        <p:sldTgt/>
                      </p:tgtEl>
                    </p:cond>
                    <p:cond evt="onPrev" delay="0">
                      <p:tgtEl>
                        <p:sldTgt/>
                      </p:tgtEl>
                    </p:cond>
                  </p:endCondLst>
                </p:cTn>
                <p:tgtEl>
                  <p:spTgt spid="13"/>
                </p:tgtEl>
              </p:cMediaNode>
            </p:video>
            <p:video fullScrn="1">
              <p:cMediaNode vol="80000">
                <p:cTn id="67" fill="hold" display="0">
                  <p:stCondLst>
                    <p:cond delay="indefinite"/>
                  </p:stCondLst>
                  <p:endCondLst>
                    <p:cond evt="onNext" delay="0">
                      <p:tgtEl>
                        <p:sldTgt/>
                      </p:tgtEl>
                    </p:cond>
                    <p:cond evt="onPrev" delay="0">
                      <p:tgtEl>
                        <p:sldTgt/>
                      </p:tgtEl>
                    </p:cond>
                  </p:endCondLst>
                </p:cTn>
                <p:tgtEl>
                  <p:spTgt spid="14"/>
                </p:tgtEl>
              </p:cMediaNode>
            </p:video>
            <p:video fullScrn="1">
              <p:cMediaNode vol="80000">
                <p:cTn id="68" fill="hold" display="0">
                  <p:stCondLst>
                    <p:cond delay="indefinite"/>
                  </p:stCondLst>
                  <p:endCondLst>
                    <p:cond evt="onNext" delay="0">
                      <p:tgtEl>
                        <p:sldTgt/>
                      </p:tgtEl>
                    </p:cond>
                    <p:cond evt="onPrev" delay="0">
                      <p:tgtEl>
                        <p:sldTgt/>
                      </p:tgtEl>
                    </p:cond>
                  </p:endCondLst>
                </p:cTn>
                <p:tgtEl>
                  <p:spTgt spid="15"/>
                </p:tgtEl>
              </p:cMediaNode>
            </p:video>
            <p:video fullScrn="1">
              <p:cMediaNode vol="80000">
                <p:cTn id="69" fill="hold" display="0">
                  <p:stCondLst>
                    <p:cond delay="indefinite"/>
                  </p:stCondLst>
                  <p:endCondLst>
                    <p:cond evt="onNext" delay="0">
                      <p:tgtEl>
                        <p:sldTgt/>
                      </p:tgtEl>
                    </p:cond>
                    <p:cond evt="onPrev" delay="0">
                      <p:tgtEl>
                        <p:sldTgt/>
                      </p:tgtEl>
                    </p:cond>
                  </p:endCondLst>
                </p:cTn>
                <p:tgtEl>
                  <p:spTgt spid="16"/>
                </p:tgtEl>
              </p:cMediaNode>
            </p:video>
            <p:video fullScrn="1">
              <p:cMediaNode vol="80000">
                <p:cTn id="70" fill="hold" display="0">
                  <p:stCondLst>
                    <p:cond delay="indefinite"/>
                  </p:stCondLst>
                  <p:endCondLst>
                    <p:cond evt="onNext" delay="0">
                      <p:tgtEl>
                        <p:sldTgt/>
                      </p:tgtEl>
                    </p:cond>
                    <p:cond evt="onPrev" delay="0">
                      <p:tgtEl>
                        <p:sldTgt/>
                      </p:tgtEl>
                    </p:cond>
                  </p:endCondLst>
                </p:cTn>
                <p:tgtEl>
                  <p:spTgt spid="17"/>
                </p:tgtEl>
              </p:cMediaNode>
            </p:video>
          </p:childTnLst>
        </p:cTn>
      </p:par>
    </p:tnLst>
    <p:bldLst>
      <p:bldP spid="4" grpId="0"/>
      <p:bldP spid="7" grpId="0"/>
      <p:bldP spid="7" grpId="1"/>
      <p:bldP spid="8" grpId="0"/>
      <p:bldP spid="18" grpId="0"/>
      <p:bldP spid="19" grpId="0"/>
      <p:bldP spid="20" grpId="0"/>
      <p:bldP spid="21" grpId="0"/>
      <p:bldP spid="22" grpId="0"/>
      <p:bldP spid="23" grpId="0"/>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www.spartacus.schoolnet.co.uk/Wnuwspunch.jpg"/>
          <p:cNvPicPr>
            <a:picLocks noChangeAspect="1" noChangeArrowheads="1"/>
          </p:cNvPicPr>
          <p:nvPr/>
        </p:nvPicPr>
        <p:blipFill>
          <a:blip r:embed="rId2" cstate="print">
            <a:lum bright="70000" contrast="-70000"/>
          </a:blip>
          <a:srcRect/>
          <a:stretch>
            <a:fillRect/>
          </a:stretch>
        </p:blipFill>
        <p:spPr bwMode="auto">
          <a:xfrm>
            <a:off x="0" y="-1"/>
            <a:ext cx="9144000" cy="6820491"/>
          </a:xfrm>
          <a:prstGeom prst="rect">
            <a:avLst/>
          </a:prstGeom>
          <a:noFill/>
        </p:spPr>
      </p:pic>
      <p:sp>
        <p:nvSpPr>
          <p:cNvPr id="4" name="TextBox 3"/>
          <p:cNvSpPr txBox="1"/>
          <p:nvPr/>
        </p:nvSpPr>
        <p:spPr>
          <a:xfrm>
            <a:off x="0" y="0"/>
            <a:ext cx="9144000" cy="861774"/>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Chapter Four</a:t>
            </a:r>
            <a:endParaRPr lang="en-US" sz="3000" b="1" dirty="0" smtClean="0">
              <a:solidFill>
                <a:schemeClr val="bg1"/>
              </a:solidFill>
              <a:latin typeface="Times New Roman" pitchFamily="18" charset="0"/>
              <a:cs typeface="Times New Roman" pitchFamily="18" charset="0"/>
            </a:endParaRPr>
          </a:p>
          <a:p>
            <a:pPr algn="ctr"/>
            <a:r>
              <a:rPr lang="en-US" sz="3000" b="1" dirty="0" smtClean="0">
                <a:solidFill>
                  <a:schemeClr val="accent5">
                    <a:lumMod val="50000"/>
                  </a:schemeClr>
                </a:solidFill>
                <a:latin typeface="Times New Roman" pitchFamily="18" charset="0"/>
                <a:cs typeface="Times New Roman" pitchFamily="18" charset="0"/>
              </a:rPr>
              <a:t>Section 3: The Extension of Equality</a:t>
            </a:r>
            <a:endParaRPr lang="en-US" sz="3000" dirty="0">
              <a:solidFill>
                <a:schemeClr val="accent5">
                  <a:lumMod val="50000"/>
                </a:schemeClr>
              </a:solidFill>
            </a:endParaRPr>
          </a:p>
        </p:txBody>
      </p:sp>
      <p:sp>
        <p:nvSpPr>
          <p:cNvPr id="7" name="Rectangle 6"/>
          <p:cNvSpPr/>
          <p:nvPr/>
        </p:nvSpPr>
        <p:spPr>
          <a:xfrm>
            <a:off x="0" y="838200"/>
            <a:ext cx="9144000" cy="523220"/>
          </a:xfrm>
          <a:prstGeom prst="rect">
            <a:avLst/>
          </a:prstGeom>
        </p:spPr>
        <p:txBody>
          <a:bodyPr wrap="square">
            <a:spAutoFit/>
          </a:bodyPr>
          <a:lstStyle/>
          <a:p>
            <a:pPr algn="ctr"/>
            <a:r>
              <a:rPr lang="en-US" sz="2800" b="1" dirty="0" smtClean="0">
                <a:solidFill>
                  <a:srgbClr val="002060"/>
                </a:solidFill>
                <a:latin typeface="Times New Roman" pitchFamily="18" charset="0"/>
                <a:cs typeface="Times New Roman" pitchFamily="18" charset="0"/>
              </a:rPr>
              <a:t>Equality Rights for Women in Western Democracies</a:t>
            </a:r>
            <a:endParaRPr lang="en-US" sz="2800" b="1" dirty="0">
              <a:solidFill>
                <a:srgbClr val="002060"/>
              </a:solidFill>
              <a:latin typeface="Times New Roman" pitchFamily="18" charset="0"/>
              <a:cs typeface="Times New Roman" pitchFamily="18" charset="0"/>
            </a:endParaRPr>
          </a:p>
        </p:txBody>
      </p:sp>
      <p:sp>
        <p:nvSpPr>
          <p:cNvPr id="9" name="TextBox 8"/>
          <p:cNvSpPr txBox="1"/>
          <p:nvPr/>
        </p:nvSpPr>
        <p:spPr>
          <a:xfrm>
            <a:off x="0" y="2895600"/>
            <a:ext cx="9144000" cy="1323439"/>
          </a:xfrm>
          <a:prstGeom prst="rect">
            <a:avLst/>
          </a:prstGeom>
          <a:noFill/>
        </p:spPr>
        <p:txBody>
          <a:bodyPr wrap="square" rtlCol="0">
            <a:spAutoFit/>
          </a:bodyPr>
          <a:lstStyle/>
          <a:p>
            <a:pPr algn="ctr"/>
            <a:r>
              <a:rPr lang="en-US" sz="2000" b="1" dirty="0" smtClean="0">
                <a:solidFill>
                  <a:schemeClr val="bg1"/>
                </a:solidFill>
                <a:latin typeface="Times New Roman" pitchFamily="18" charset="0"/>
                <a:cs typeface="Times New Roman" pitchFamily="18" charset="0"/>
              </a:rPr>
              <a:t>Read pages 158 – 159</a:t>
            </a:r>
          </a:p>
          <a:p>
            <a:pPr algn="ctr"/>
            <a:endParaRPr lang="en-US" sz="2000" b="1" dirty="0" smtClean="0">
              <a:solidFill>
                <a:schemeClr val="bg1"/>
              </a:solidFill>
              <a:latin typeface="Times New Roman" pitchFamily="18" charset="0"/>
              <a:cs typeface="Times New Roman" pitchFamily="18" charset="0"/>
            </a:endParaRPr>
          </a:p>
          <a:p>
            <a:pPr algn="ctr"/>
            <a:endParaRPr lang="en-US" sz="2000" b="1" dirty="0" smtClean="0">
              <a:solidFill>
                <a:schemeClr val="bg1"/>
              </a:solidFill>
              <a:latin typeface="Times New Roman" pitchFamily="18" charset="0"/>
              <a:cs typeface="Times New Roman" pitchFamily="18" charset="0"/>
            </a:endParaRPr>
          </a:p>
          <a:p>
            <a:pPr algn="ctr"/>
            <a:r>
              <a:rPr lang="en-US" sz="2000" b="1" dirty="0" smtClean="0">
                <a:solidFill>
                  <a:schemeClr val="bg1"/>
                </a:solidFill>
                <a:latin typeface="Times New Roman" pitchFamily="18" charset="0"/>
                <a:cs typeface="Times New Roman" pitchFamily="18" charset="0"/>
              </a:rPr>
              <a:t>When finished, answer the questions at the bottom of page 159</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to="" calcmode="lin" valueType="num">
                                      <p:cBhvr>
                                        <p:cTn id="18" dur="1" fill="hold"/>
                                        <p:tgtEl>
                                          <p:spTgt spid="9">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to="" calcmode="lin" valueType="num">
                                      <p:cBhvr>
                                        <p:cTn id="23" dur="1" fill="hold"/>
                                        <p:tgtEl>
                                          <p:spTgt spid="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86" name="Picture 2" descr="http://caraphillips.files.wordpress.com/2007/09/bald_boring.jpg"/>
          <p:cNvPicPr>
            <a:picLocks noChangeAspect="1" noChangeArrowheads="1"/>
          </p:cNvPicPr>
          <p:nvPr/>
        </p:nvPicPr>
        <p:blipFill>
          <a:blip r:embed="rId2" cstate="print">
            <a:lum bright="90000" contrast="-70000"/>
          </a:blip>
          <a:srcRect/>
          <a:stretch>
            <a:fillRect/>
          </a:stretch>
        </p:blipFill>
        <p:spPr bwMode="auto">
          <a:xfrm>
            <a:off x="0" y="0"/>
            <a:ext cx="9144000" cy="6845427"/>
          </a:xfrm>
          <a:prstGeom prst="rect">
            <a:avLst/>
          </a:prstGeom>
          <a:noFill/>
        </p:spPr>
      </p:pic>
      <p:sp>
        <p:nvSpPr>
          <p:cNvPr id="5" name="Rectangle 4"/>
          <p:cNvSpPr/>
          <p:nvPr/>
        </p:nvSpPr>
        <p:spPr>
          <a:xfrm>
            <a:off x="0" y="76200"/>
            <a:ext cx="9144000" cy="584775"/>
          </a:xfrm>
          <a:prstGeom prst="rect">
            <a:avLst/>
          </a:prstGeom>
        </p:spPr>
        <p:txBody>
          <a:bodyPr wrap="square">
            <a:spAutoFit/>
          </a:bodyPr>
          <a:lstStyle/>
          <a:p>
            <a:pPr algn="ctr"/>
            <a:r>
              <a:rPr lang="en-US" sz="3200" b="1" dirty="0" smtClean="0">
                <a:solidFill>
                  <a:schemeClr val="accent5">
                    <a:lumMod val="50000"/>
                  </a:schemeClr>
                </a:solidFill>
                <a:latin typeface="Times New Roman" pitchFamily="18" charset="0"/>
                <a:cs typeface="Times New Roman" pitchFamily="18" charset="0"/>
              </a:rPr>
              <a:t>Explore the Issues</a:t>
            </a:r>
            <a:endParaRPr lang="en-US" sz="3200" b="1" dirty="0">
              <a:solidFill>
                <a:schemeClr val="accent5">
                  <a:lumMod val="50000"/>
                </a:schemeClr>
              </a:solidFill>
              <a:latin typeface="Times New Roman" pitchFamily="18" charset="0"/>
              <a:cs typeface="Times New Roman" pitchFamily="18" charset="0"/>
            </a:endParaRPr>
          </a:p>
        </p:txBody>
      </p:sp>
      <p:sp>
        <p:nvSpPr>
          <p:cNvPr id="6" name="Rectangle 5"/>
          <p:cNvSpPr/>
          <p:nvPr/>
        </p:nvSpPr>
        <p:spPr>
          <a:xfrm>
            <a:off x="0" y="838200"/>
            <a:ext cx="9144000" cy="5170646"/>
          </a:xfrm>
          <a:prstGeom prst="rect">
            <a:avLst/>
          </a:prstGeom>
        </p:spPr>
        <p:txBody>
          <a:bodyPr wrap="square">
            <a:spAutoFit/>
          </a:bodyPr>
          <a:lstStyle/>
          <a:p>
            <a:pPr algn="ctr"/>
            <a:r>
              <a:rPr lang="en-US" sz="2200" b="1" dirty="0" smtClean="0">
                <a:solidFill>
                  <a:schemeClr val="bg1"/>
                </a:solidFill>
                <a:latin typeface="Times New Roman" pitchFamily="18" charset="0"/>
                <a:cs typeface="Times New Roman" pitchFamily="18" charset="0"/>
              </a:rPr>
              <a:t>Complete questions 1, 2, 5 &amp; 6 on page 162</a:t>
            </a:r>
          </a:p>
          <a:p>
            <a:pPr algn="ctr"/>
            <a:endParaRPr lang="en-US" sz="2200" b="1" dirty="0" smtClean="0">
              <a:solidFill>
                <a:schemeClr val="bg1"/>
              </a:solidFill>
              <a:latin typeface="Times New Roman" pitchFamily="18" charset="0"/>
              <a:cs typeface="Times New Roman" pitchFamily="18" charset="0"/>
            </a:endParaRPr>
          </a:p>
          <a:p>
            <a:pPr algn="ctr"/>
            <a:r>
              <a:rPr lang="en-US" sz="2200" b="1" dirty="0" smtClean="0">
                <a:solidFill>
                  <a:srgbClr val="C00000"/>
                </a:solidFill>
                <a:latin typeface="Times New Roman" pitchFamily="18" charset="0"/>
                <a:cs typeface="Times New Roman" pitchFamily="18" charset="0"/>
              </a:rPr>
              <a:t>Question #1</a:t>
            </a:r>
          </a:p>
          <a:p>
            <a:pPr algn="ctr"/>
            <a:endParaRPr lang="en-US" sz="800" b="1" dirty="0" smtClean="0">
              <a:solidFill>
                <a:schemeClr val="accent5">
                  <a:lumMod val="50000"/>
                </a:schemeClr>
              </a:solidFill>
              <a:latin typeface="Times New Roman" pitchFamily="18" charset="0"/>
              <a:cs typeface="Times New Roman" pitchFamily="18" charset="0"/>
            </a:endParaRPr>
          </a:p>
          <a:p>
            <a:r>
              <a:rPr lang="en-US" b="1" dirty="0" smtClean="0">
                <a:solidFill>
                  <a:schemeClr val="bg1"/>
                </a:solidFill>
                <a:latin typeface="Times New Roman" pitchFamily="18" charset="0"/>
                <a:cs typeface="Times New Roman" pitchFamily="18" charset="0"/>
              </a:rPr>
              <a:t>Examples of the extension of equality in the late 19</a:t>
            </a:r>
            <a:r>
              <a:rPr lang="en-US" b="1" baseline="30000" dirty="0" smtClean="0">
                <a:solidFill>
                  <a:schemeClr val="bg1"/>
                </a:solidFill>
                <a:latin typeface="Times New Roman" pitchFamily="18" charset="0"/>
                <a:cs typeface="Times New Roman" pitchFamily="18" charset="0"/>
              </a:rPr>
              <a:t>th</a:t>
            </a:r>
            <a:r>
              <a:rPr lang="en-US" b="1" dirty="0" smtClean="0">
                <a:solidFill>
                  <a:schemeClr val="bg1"/>
                </a:solidFill>
                <a:latin typeface="Times New Roman" pitchFamily="18" charset="0"/>
                <a:cs typeface="Times New Roman" pitchFamily="18" charset="0"/>
              </a:rPr>
              <a:t> century and early 20</a:t>
            </a:r>
            <a:r>
              <a:rPr lang="en-US" b="1" baseline="30000" dirty="0" smtClean="0">
                <a:solidFill>
                  <a:schemeClr val="bg1"/>
                </a:solidFill>
                <a:latin typeface="Times New Roman" pitchFamily="18" charset="0"/>
                <a:cs typeface="Times New Roman" pitchFamily="18" charset="0"/>
              </a:rPr>
              <a:t>th</a:t>
            </a:r>
            <a:r>
              <a:rPr lang="en-US" b="1" dirty="0" smtClean="0">
                <a:solidFill>
                  <a:schemeClr val="bg1"/>
                </a:solidFill>
                <a:latin typeface="Times New Roman" pitchFamily="18" charset="0"/>
                <a:cs typeface="Times New Roman" pitchFamily="18" charset="0"/>
              </a:rPr>
              <a:t> century:</a:t>
            </a:r>
          </a:p>
          <a:p>
            <a:pPr algn="ctr"/>
            <a:endParaRPr lang="en-US" b="1" dirty="0" smtClean="0">
              <a:solidFill>
                <a:schemeClr val="accent5">
                  <a:lumMod val="50000"/>
                </a:schemeClr>
              </a:solidFill>
              <a:latin typeface="Times New Roman" pitchFamily="18" charset="0"/>
              <a:cs typeface="Times New Roman" pitchFamily="18" charset="0"/>
            </a:endParaRPr>
          </a:p>
          <a:p>
            <a:r>
              <a:rPr lang="en-US" sz="2000" b="1" dirty="0" smtClean="0">
                <a:solidFill>
                  <a:schemeClr val="bg1"/>
                </a:solidFill>
                <a:latin typeface="Times New Roman" pitchFamily="18" charset="0"/>
                <a:cs typeface="Times New Roman" pitchFamily="18" charset="0"/>
              </a:rPr>
              <a:t>	</a:t>
            </a:r>
            <a:r>
              <a:rPr lang="en-US" sz="2000" b="1" i="1" dirty="0" smtClean="0">
                <a:solidFill>
                  <a:schemeClr val="bg1"/>
                </a:solidFill>
                <a:latin typeface="Times New Roman" pitchFamily="18" charset="0"/>
                <a:cs typeface="Times New Roman" pitchFamily="18" charset="0"/>
              </a:rPr>
              <a:t>Improvement of labour standards</a:t>
            </a:r>
          </a:p>
          <a:p>
            <a:endParaRPr lang="en-US" sz="2000" b="1" i="1" dirty="0" smtClean="0">
              <a:solidFill>
                <a:schemeClr val="bg1"/>
              </a:solidFill>
              <a:latin typeface="Times New Roman" pitchFamily="18" charset="0"/>
              <a:cs typeface="Times New Roman" pitchFamily="18" charset="0"/>
            </a:endParaRPr>
          </a:p>
          <a:p>
            <a:r>
              <a:rPr lang="en-US" sz="2000" b="1" i="1" dirty="0" smtClean="0">
                <a:solidFill>
                  <a:schemeClr val="bg1"/>
                </a:solidFill>
                <a:latin typeface="Times New Roman" pitchFamily="18" charset="0"/>
                <a:cs typeface="Times New Roman" pitchFamily="18" charset="0"/>
              </a:rPr>
              <a:t>	Labour unions fought for the right to organize and bargain collectively </a:t>
            </a:r>
          </a:p>
          <a:p>
            <a:r>
              <a:rPr lang="en-US" sz="2000" b="1" i="1" dirty="0" smtClean="0">
                <a:solidFill>
                  <a:schemeClr val="bg1"/>
                </a:solidFill>
                <a:latin typeface="Times New Roman" pitchFamily="18" charset="0"/>
                <a:cs typeface="Times New Roman" pitchFamily="18" charset="0"/>
              </a:rPr>
              <a:t>	with employers for increased wages and improved working conditions</a:t>
            </a:r>
          </a:p>
          <a:p>
            <a:endParaRPr lang="en-US" sz="2000" b="1" i="1" dirty="0" smtClean="0">
              <a:solidFill>
                <a:schemeClr val="bg1"/>
              </a:solidFill>
              <a:latin typeface="Times New Roman" pitchFamily="18" charset="0"/>
              <a:cs typeface="Times New Roman" pitchFamily="18" charset="0"/>
            </a:endParaRPr>
          </a:p>
          <a:p>
            <a:r>
              <a:rPr lang="en-US" sz="2000" b="1" i="1" dirty="0" smtClean="0">
                <a:solidFill>
                  <a:schemeClr val="bg1"/>
                </a:solidFill>
                <a:latin typeface="Times New Roman" pitchFamily="18" charset="0"/>
                <a:cs typeface="Times New Roman" pitchFamily="18" charset="0"/>
              </a:rPr>
              <a:t>	Universal suffrage: for males; for females; for all minority groups in society</a:t>
            </a:r>
          </a:p>
          <a:p>
            <a:endParaRPr lang="en-US" sz="2000" b="1" i="1" dirty="0" smtClean="0">
              <a:solidFill>
                <a:schemeClr val="bg1"/>
              </a:solidFill>
              <a:latin typeface="Times New Roman" pitchFamily="18" charset="0"/>
              <a:cs typeface="Times New Roman" pitchFamily="18" charset="0"/>
            </a:endParaRPr>
          </a:p>
          <a:p>
            <a:r>
              <a:rPr lang="en-US" sz="2000" b="1" i="1" dirty="0" smtClean="0">
                <a:solidFill>
                  <a:schemeClr val="bg1"/>
                </a:solidFill>
                <a:latin typeface="Times New Roman" pitchFamily="18" charset="0"/>
                <a:cs typeface="Times New Roman" pitchFamily="18" charset="0"/>
              </a:rPr>
              <a:t>	Equality rights for women: ex – holding public office, property rights</a:t>
            </a:r>
          </a:p>
          <a:p>
            <a:endParaRPr lang="en-US" sz="2000" b="1" i="1" dirty="0" smtClean="0">
              <a:solidFill>
                <a:schemeClr val="bg1"/>
              </a:solidFill>
              <a:latin typeface="Times New Roman" pitchFamily="18" charset="0"/>
              <a:cs typeface="Times New Roman" pitchFamily="18" charset="0"/>
            </a:endParaRPr>
          </a:p>
          <a:p>
            <a:r>
              <a:rPr lang="en-US" sz="2000" b="1" i="1" dirty="0" smtClean="0">
                <a:solidFill>
                  <a:schemeClr val="bg1"/>
                </a:solidFill>
                <a:latin typeface="Times New Roman" pitchFamily="18" charset="0"/>
                <a:cs typeface="Times New Roman" pitchFamily="18" charset="0"/>
              </a:rPr>
              <a:t>	Changes and eventually more recognition of the rights of Aboriginal 	peoples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 to="" calcmode="lin" valueType="num">
                                      <p:cBhvr>
                                        <p:cTn id="18" dur="1" fill="hold"/>
                                        <p:tgtEl>
                                          <p:spTgt spid="6">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to="" calcmode="lin" valueType="num">
                                      <p:cBhvr>
                                        <p:cTn id="23" dur="1" fill="hold"/>
                                        <p:tgtEl>
                                          <p:spTgt spid="6">
                                            <p:txEl>
                                              <p:pRg st="6" end="6"/>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 to="" calcmode="lin" valueType="num">
                                      <p:cBhvr>
                                        <p:cTn id="28" dur="1" fill="hold"/>
                                        <p:tgtEl>
                                          <p:spTgt spid="6">
                                            <p:txEl>
                                              <p:pRg st="8" end="8"/>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to="" calcmode="lin" valueType="num">
                                      <p:cBhvr>
                                        <p:cTn id="31" dur="1" fill="hold"/>
                                        <p:tgtEl>
                                          <p:spTgt spid="6">
                                            <p:txEl>
                                              <p:pRg st="9" end="9"/>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 to="" calcmode="lin" valueType="num">
                                      <p:cBhvr>
                                        <p:cTn id="36" dur="1" fill="hold"/>
                                        <p:tgtEl>
                                          <p:spTgt spid="6">
                                            <p:txEl>
                                              <p:pRg st="11" end="1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anim to="" calcmode="lin" valueType="num">
                                      <p:cBhvr>
                                        <p:cTn id="41" dur="1" fill="hold"/>
                                        <p:tgtEl>
                                          <p:spTgt spid="6">
                                            <p:txEl>
                                              <p:pRg st="13" end="13"/>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6">
                                            <p:txEl>
                                              <p:pRg st="15" end="15"/>
                                            </p:txEl>
                                          </p:spTgt>
                                        </p:tgtEl>
                                        <p:attrNameLst>
                                          <p:attrName>style.visibility</p:attrName>
                                        </p:attrNameLst>
                                      </p:cBhvr>
                                      <p:to>
                                        <p:strVal val="visible"/>
                                      </p:to>
                                    </p:set>
                                    <p:anim to="" calcmode="lin" valueType="num">
                                      <p:cBhvr>
                                        <p:cTn id="46" dur="1" fill="hold"/>
                                        <p:tgtEl>
                                          <p:spTgt spid="6">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ttp://newsimg.bbc.co.uk/media/images/44643000/jpg/_44643786_hand_exams512.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0"/>
            <a:ext cx="9144000" cy="4647426"/>
          </a:xfrm>
          <a:prstGeom prst="rect">
            <a:avLst/>
          </a:prstGeom>
          <a:noFill/>
        </p:spPr>
        <p:txBody>
          <a:bodyPr wrap="square" rtlCol="0">
            <a:spAutoFit/>
          </a:bodyPr>
          <a:lstStyle/>
          <a:p>
            <a:pPr algn="ctr"/>
            <a:endParaRPr lang="en-US" sz="3200" b="1" dirty="0" smtClean="0">
              <a:latin typeface="Times New Roman" pitchFamily="18" charset="0"/>
              <a:cs typeface="Times New Roman" pitchFamily="18" charset="0"/>
            </a:endParaRPr>
          </a:p>
          <a:p>
            <a:pPr algn="ctr"/>
            <a:r>
              <a:rPr lang="en-US" sz="3200" b="1" dirty="0" smtClean="0">
                <a:solidFill>
                  <a:schemeClr val="bg1"/>
                </a:solidFill>
                <a:latin typeface="Times New Roman" pitchFamily="18" charset="0"/>
                <a:cs typeface="Times New Roman" pitchFamily="18" charset="0"/>
              </a:rPr>
              <a:t>Chapter’s 3- 4 Exam</a:t>
            </a: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b="1" dirty="0" smtClean="0">
                <a:solidFill>
                  <a:schemeClr val="accent5">
                    <a:lumMod val="50000"/>
                  </a:schemeClr>
                </a:solidFill>
                <a:latin typeface="Times New Roman" pitchFamily="18" charset="0"/>
                <a:cs typeface="Times New Roman" pitchFamily="18" charset="0"/>
              </a:rPr>
              <a:t>Consists of:</a:t>
            </a:r>
          </a:p>
          <a:p>
            <a:pPr algn="ctr"/>
            <a:endParaRPr lang="en-US" sz="3200" b="1" dirty="0" smtClean="0">
              <a:solidFill>
                <a:schemeClr val="accent5">
                  <a:lumMod val="50000"/>
                </a:schemeClr>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50 M.C. Questions</a:t>
            </a:r>
          </a:p>
          <a:p>
            <a:pPr algn="ctr"/>
            <a:endParaRPr lang="en-US" sz="2400" b="1" dirty="0" smtClean="0">
              <a:solidFill>
                <a:schemeClr val="accent5">
                  <a:lumMod val="50000"/>
                </a:schemeClr>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(38 Source Based + 12 Discrete)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 to="" calcmode="lin" valueType="num">
                                      <p:cBhvr>
                                        <p:cTn id="12" dur="1" fill="hold"/>
                                        <p:tgtEl>
                                          <p:spTgt spid="2">
                                            <p:txEl>
                                              <p:pRg st="5" end="5"/>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to="" calcmode="lin" valueType="num">
                                      <p:cBhvr>
                                        <p:cTn id="15" dur="1" fill="hold"/>
                                        <p:tgtEl>
                                          <p:spTgt spid="2">
                                            <p:txEl>
                                              <p:pRg st="7" end="7"/>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 to="" calcmode="lin" valueType="num">
                                      <p:cBhvr>
                                        <p:cTn id="18" dur="1" fill="hold"/>
                                        <p:tgtEl>
                                          <p:spTgt spid="2">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1.jpg"/>
          <p:cNvPicPr>
            <a:picLocks noChangeAspect="1"/>
          </p:cNvPicPr>
          <p:nvPr/>
        </p:nvPicPr>
        <p:blipFill>
          <a:blip r:embed="rId2" cstate="print"/>
          <a:stretch>
            <a:fillRect/>
          </a:stretch>
        </p:blipFill>
        <p:spPr>
          <a:xfrm>
            <a:off x="2320119" y="2286000"/>
            <a:ext cx="6823881" cy="4572000"/>
          </a:xfrm>
          <a:prstGeom prst="rect">
            <a:avLst/>
          </a:prstGeom>
        </p:spPr>
      </p:pic>
      <p:sp>
        <p:nvSpPr>
          <p:cNvPr id="3" name="TextBox 2"/>
          <p:cNvSpPr txBox="1"/>
          <p:nvPr/>
        </p:nvSpPr>
        <p:spPr>
          <a:xfrm>
            <a:off x="685800" y="228600"/>
            <a:ext cx="8077200" cy="830997"/>
          </a:xfrm>
          <a:prstGeom prst="rect">
            <a:avLst/>
          </a:prstGeom>
          <a:noFill/>
        </p:spPr>
        <p:txBody>
          <a:bodyPr wrap="square" rtlCol="0">
            <a:spAutoFit/>
          </a:bodyPr>
          <a:lstStyle/>
          <a:p>
            <a:r>
              <a:rPr lang="en-US" sz="4800" dirty="0" smtClean="0">
                <a:latin typeface="Algerian" pitchFamily="82" charset="0"/>
              </a:rPr>
              <a:t>CLASSICAL CONSERVATISM </a:t>
            </a:r>
            <a:endParaRPr lang="en-US" sz="4800" dirty="0">
              <a:latin typeface="Algerian" pitchFamily="82" charset="0"/>
            </a:endParaRPr>
          </a:p>
        </p:txBody>
      </p:sp>
      <p:sp>
        <p:nvSpPr>
          <p:cNvPr id="4" name="TextBox 3"/>
          <p:cNvSpPr txBox="1"/>
          <p:nvPr/>
        </p:nvSpPr>
        <p:spPr>
          <a:xfrm>
            <a:off x="685800" y="1143000"/>
            <a:ext cx="8153400" cy="1477328"/>
          </a:xfrm>
          <a:prstGeom prst="rect">
            <a:avLst/>
          </a:prstGeom>
          <a:noFill/>
        </p:spPr>
        <p:txBody>
          <a:bodyPr wrap="square" rtlCol="0">
            <a:spAutoFit/>
          </a:bodyPr>
          <a:lstStyle/>
          <a:p>
            <a:r>
              <a:rPr lang="en-US" b="1" dirty="0">
                <a:latin typeface="Times New Roman" pitchFamily="18" charset="0"/>
                <a:cs typeface="Times New Roman" pitchFamily="18" charset="0"/>
              </a:rPr>
              <a:t>a</a:t>
            </a:r>
            <a:r>
              <a:rPr lang="en-US" b="1" dirty="0" smtClean="0">
                <a:latin typeface="Times New Roman" pitchFamily="18" charset="0"/>
                <a:cs typeface="Times New Roman" pitchFamily="18" charset="0"/>
              </a:rPr>
              <a:t>n ideology that says government should represent the legacy of the past as well as the well-being of the present, and that society should be structured in a hierarchical fashion, that government should be chosen by a limited electorate, that leaders should be humanitarian and that the stability of society is all important.</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6" name="Picture 4" descr="http://www.martinfrost.ws/htmlfiles/sejm.jpg"/>
          <p:cNvPicPr>
            <a:picLocks noChangeAspect="1" noChangeArrowheads="1"/>
          </p:cNvPicPr>
          <p:nvPr/>
        </p:nvPicPr>
        <p:blipFill>
          <a:blip r:embed="rId2" cstate="print">
            <a:lum bright="70000" contrast="-70000"/>
          </a:blip>
          <a:srcRect/>
          <a:stretch>
            <a:fillRect/>
          </a:stretch>
        </p:blipFill>
        <p:spPr bwMode="auto">
          <a:xfrm>
            <a:off x="-29028" y="0"/>
            <a:ext cx="9173028" cy="6858000"/>
          </a:xfrm>
          <a:prstGeom prst="rect">
            <a:avLst/>
          </a:prstGeom>
          <a:noFill/>
        </p:spPr>
      </p:pic>
      <p:sp>
        <p:nvSpPr>
          <p:cNvPr id="5" name="Rectangle 4"/>
          <p:cNvSpPr/>
          <p:nvPr/>
        </p:nvSpPr>
        <p:spPr>
          <a:xfrm>
            <a:off x="0" y="0"/>
            <a:ext cx="9144000" cy="954107"/>
          </a:xfrm>
          <a:prstGeom prst="rect">
            <a:avLst/>
          </a:prstGeom>
        </p:spPr>
        <p:txBody>
          <a:bodyPr wrap="square">
            <a:spAutoFit/>
          </a:bodyPr>
          <a:lstStyle/>
          <a:p>
            <a:pPr algn="ctr"/>
            <a:r>
              <a:rPr lang="en-US" sz="2800" b="1" dirty="0" smtClean="0">
                <a:solidFill>
                  <a:schemeClr val="accent5">
                    <a:lumMod val="50000"/>
                  </a:schemeClr>
                </a:solidFill>
                <a:latin typeface="Times New Roman" pitchFamily="18" charset="0"/>
                <a:cs typeface="Times New Roman" pitchFamily="18" charset="0"/>
              </a:rPr>
              <a:t>The Enlightenment</a:t>
            </a:r>
            <a:br>
              <a:rPr lang="en-US" sz="2800" b="1" dirty="0" smtClean="0">
                <a:solidFill>
                  <a:schemeClr val="accent5">
                    <a:lumMod val="50000"/>
                  </a:schemeClr>
                </a:solidFill>
                <a:latin typeface="Times New Roman" pitchFamily="18" charset="0"/>
                <a:cs typeface="Times New Roman" pitchFamily="18" charset="0"/>
              </a:rPr>
            </a:br>
            <a:r>
              <a:rPr lang="en-US" sz="2800" b="1" dirty="0" smtClean="0">
                <a:solidFill>
                  <a:schemeClr val="accent5">
                    <a:lumMod val="50000"/>
                  </a:schemeClr>
                </a:solidFill>
                <a:latin typeface="Times New Roman" pitchFamily="18" charset="0"/>
                <a:cs typeface="Times New Roman" pitchFamily="18" charset="0"/>
              </a:rPr>
              <a:t>(Late 17</a:t>
            </a:r>
            <a:r>
              <a:rPr lang="en-US" sz="2800" b="1" baseline="30000" dirty="0" smtClean="0">
                <a:solidFill>
                  <a:schemeClr val="accent5">
                    <a:lumMod val="50000"/>
                  </a:schemeClr>
                </a:solidFill>
                <a:latin typeface="Times New Roman" pitchFamily="18" charset="0"/>
                <a:cs typeface="Times New Roman" pitchFamily="18" charset="0"/>
              </a:rPr>
              <a:t>th</a:t>
            </a:r>
            <a:r>
              <a:rPr lang="en-US" sz="2800" b="1" dirty="0" smtClean="0">
                <a:solidFill>
                  <a:schemeClr val="accent5">
                    <a:lumMod val="50000"/>
                  </a:schemeClr>
                </a:solidFill>
                <a:latin typeface="Times New Roman" pitchFamily="18" charset="0"/>
                <a:cs typeface="Times New Roman" pitchFamily="18" charset="0"/>
              </a:rPr>
              <a:t> Century)</a:t>
            </a:r>
            <a:endParaRPr lang="en-US" sz="2800" b="1" dirty="0">
              <a:solidFill>
                <a:schemeClr val="accent5">
                  <a:lumMod val="50000"/>
                </a:schemeClr>
              </a:solidFill>
              <a:latin typeface="Times New Roman" pitchFamily="18" charset="0"/>
              <a:cs typeface="Times New Roman" pitchFamily="18" charset="0"/>
            </a:endParaRPr>
          </a:p>
        </p:txBody>
      </p:sp>
      <p:sp>
        <p:nvSpPr>
          <p:cNvPr id="7" name="Rectangle 6"/>
          <p:cNvSpPr/>
          <p:nvPr/>
        </p:nvSpPr>
        <p:spPr>
          <a:xfrm>
            <a:off x="0" y="2551837"/>
            <a:ext cx="9144000" cy="1723549"/>
          </a:xfrm>
          <a:prstGeom prst="rect">
            <a:avLst/>
          </a:prstGeom>
        </p:spPr>
        <p:txBody>
          <a:bodyPr wrap="square">
            <a:spAutoFit/>
          </a:bodyPr>
          <a:lstStyle/>
          <a:p>
            <a:pPr lvl="1">
              <a:buFont typeface="Arial" pitchFamily="34" charset="0"/>
              <a:buChar char="•"/>
            </a:pPr>
            <a:r>
              <a:rPr lang="en-US" sz="2400" b="1" dirty="0" smtClean="0">
                <a:solidFill>
                  <a:schemeClr val="bg1"/>
                </a:solidFill>
                <a:latin typeface="Times New Roman" pitchFamily="18" charset="0"/>
                <a:cs typeface="Times New Roman" pitchFamily="18" charset="0"/>
              </a:rPr>
              <a:t> Philosophical movement which stressed human reasoning over </a:t>
            </a:r>
          </a:p>
          <a:p>
            <a:pPr lvl="1"/>
            <a:r>
              <a:rPr lang="en-US" sz="2400" b="1" dirty="0" smtClean="0">
                <a:solidFill>
                  <a:schemeClr val="bg1"/>
                </a:solidFill>
                <a:latin typeface="Times New Roman" pitchFamily="18" charset="0"/>
                <a:cs typeface="Times New Roman" pitchFamily="18" charset="0"/>
              </a:rPr>
              <a:t>  blind faith or obedience and was in contrast with much of the </a:t>
            </a:r>
          </a:p>
          <a:p>
            <a:pPr lvl="1"/>
            <a:r>
              <a:rPr lang="en-US" sz="2400" b="1" dirty="0" smtClean="0">
                <a:solidFill>
                  <a:schemeClr val="bg1"/>
                </a:solidFill>
                <a:latin typeface="Times New Roman" pitchFamily="18" charset="0"/>
                <a:cs typeface="Times New Roman" pitchFamily="18" charset="0"/>
              </a:rPr>
              <a:t>  religious and political order of the day</a:t>
            </a:r>
          </a:p>
          <a:p>
            <a:pPr lvl="1">
              <a:buFont typeface="Arial" pitchFamily="34" charset="0"/>
              <a:buChar char="•"/>
            </a:pPr>
            <a:endParaRPr lang="en-US" sz="10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 Also encouraged 'scientific' thinking</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to="" calcmode="lin" valueType="num">
                                      <p:cBhvr>
                                        <p:cTn id="12" dur="1" fill="hold"/>
                                        <p:tgtEl>
                                          <p:spTgt spid="7">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to="" calcmode="lin" valueType="num">
                                      <p:cBhvr>
                                        <p:cTn id="15" dur="1" fill="hold"/>
                                        <p:tgtEl>
                                          <p:spTgt spid="7">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to="" calcmode="lin" valueType="num">
                                      <p:cBhvr>
                                        <p:cTn id="18" dur="1" fill="hold"/>
                                        <p:tgtEl>
                                          <p:spTgt spid="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to="" calcmode="lin" valueType="num">
                                      <p:cBhvr>
                                        <p:cTn id="23"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lin.jpg"/>
          <p:cNvPicPr>
            <a:picLocks noChangeAspect="1"/>
          </p:cNvPicPr>
          <p:nvPr/>
        </p:nvPicPr>
        <p:blipFill>
          <a:blip r:embed="rId2" cstate="print"/>
          <a:stretch>
            <a:fillRect/>
          </a:stretch>
        </p:blipFill>
        <p:spPr>
          <a:xfrm>
            <a:off x="2590800" y="2451539"/>
            <a:ext cx="6553200" cy="4406462"/>
          </a:xfrm>
          <a:prstGeom prst="rect">
            <a:avLst/>
          </a:prstGeom>
        </p:spPr>
      </p:pic>
      <p:sp>
        <p:nvSpPr>
          <p:cNvPr id="3" name="TextBox 2"/>
          <p:cNvSpPr txBox="1"/>
          <p:nvPr/>
        </p:nvSpPr>
        <p:spPr>
          <a:xfrm>
            <a:off x="304800" y="381000"/>
            <a:ext cx="8610600" cy="830997"/>
          </a:xfrm>
          <a:prstGeom prst="rect">
            <a:avLst/>
          </a:prstGeom>
          <a:noFill/>
        </p:spPr>
        <p:txBody>
          <a:bodyPr wrap="square" rtlCol="0">
            <a:spAutoFit/>
          </a:bodyPr>
          <a:lstStyle/>
          <a:p>
            <a:r>
              <a:rPr lang="en-US" sz="4800" dirty="0" smtClean="0">
                <a:latin typeface="Algerian" pitchFamily="82" charset="0"/>
              </a:rPr>
              <a:t>Command economy</a:t>
            </a:r>
            <a:endParaRPr lang="en-US" sz="4800" dirty="0">
              <a:latin typeface="Algerian" pitchFamily="82" charset="0"/>
            </a:endParaRPr>
          </a:p>
        </p:txBody>
      </p:sp>
      <p:sp>
        <p:nvSpPr>
          <p:cNvPr id="4" name="TextBox 3"/>
          <p:cNvSpPr txBox="1"/>
          <p:nvPr/>
        </p:nvSpPr>
        <p:spPr>
          <a:xfrm>
            <a:off x="304800" y="1219200"/>
            <a:ext cx="8686800" cy="1200329"/>
          </a:xfrm>
          <a:prstGeom prst="rect">
            <a:avLst/>
          </a:prstGeom>
          <a:noFill/>
        </p:spPr>
        <p:txBody>
          <a:bodyPr wrap="square" rtlCol="0">
            <a:spAutoFit/>
          </a:bodyPr>
          <a:lstStyle/>
          <a:p>
            <a:r>
              <a:rPr lang="en-US" b="1" dirty="0">
                <a:latin typeface="Times New Roman" pitchFamily="18" charset="0"/>
                <a:cs typeface="Times New Roman" pitchFamily="18" charset="0"/>
              </a:rPr>
              <a:t>a</a:t>
            </a:r>
            <a:r>
              <a:rPr lang="en-US" b="1" dirty="0" smtClean="0">
                <a:latin typeface="Times New Roman" pitchFamily="18" charset="0"/>
                <a:cs typeface="Times New Roman" pitchFamily="18" charset="0"/>
              </a:rPr>
              <a:t>n economic system based on public (state) ownership of property in which government planners decide which goods to produce, how to produce them, and how they should be distributed (for example, at what price they should be sold), also known as a centrally planned economy, usually found in communist states.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tivaional_communism.jpg"/>
          <p:cNvPicPr>
            <a:picLocks noChangeAspect="1"/>
          </p:cNvPicPr>
          <p:nvPr/>
        </p:nvPicPr>
        <p:blipFill>
          <a:blip r:embed="rId2" cstate="print"/>
          <a:stretch>
            <a:fillRect/>
          </a:stretch>
        </p:blipFill>
        <p:spPr>
          <a:xfrm>
            <a:off x="0" y="1188720"/>
            <a:ext cx="7086600" cy="5669280"/>
          </a:xfrm>
          <a:prstGeom prst="rect">
            <a:avLst/>
          </a:prstGeom>
        </p:spPr>
      </p:pic>
      <p:sp>
        <p:nvSpPr>
          <p:cNvPr id="3" name="TextBox 2"/>
          <p:cNvSpPr txBox="1"/>
          <p:nvPr/>
        </p:nvSpPr>
        <p:spPr>
          <a:xfrm>
            <a:off x="381000" y="1"/>
            <a:ext cx="7696200" cy="830997"/>
          </a:xfrm>
          <a:prstGeom prst="rect">
            <a:avLst/>
          </a:prstGeom>
          <a:noFill/>
        </p:spPr>
        <p:txBody>
          <a:bodyPr wrap="square" rtlCol="0">
            <a:spAutoFit/>
          </a:bodyPr>
          <a:lstStyle/>
          <a:p>
            <a:r>
              <a:rPr lang="en-US" sz="4800" dirty="0" smtClean="0">
                <a:solidFill>
                  <a:srgbClr val="FF0000"/>
                </a:solidFill>
                <a:latin typeface="Algerian" pitchFamily="82" charset="0"/>
              </a:rPr>
              <a:t>communism</a:t>
            </a:r>
            <a:endParaRPr lang="en-US" sz="4800" dirty="0">
              <a:solidFill>
                <a:srgbClr val="FF0000"/>
              </a:solidFill>
              <a:latin typeface="Algerian" pitchFamily="82" charset="0"/>
            </a:endParaRPr>
          </a:p>
        </p:txBody>
      </p:sp>
      <p:sp>
        <p:nvSpPr>
          <p:cNvPr id="4" name="TextBox 3"/>
          <p:cNvSpPr txBox="1"/>
          <p:nvPr/>
        </p:nvSpPr>
        <p:spPr>
          <a:xfrm>
            <a:off x="4114800" y="0"/>
            <a:ext cx="5029200" cy="1200329"/>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a</a:t>
            </a:r>
            <a:r>
              <a:rPr lang="en-US" b="1" dirty="0" smtClean="0">
                <a:solidFill>
                  <a:srgbClr val="FF0000"/>
                </a:solidFill>
                <a:latin typeface="Times New Roman" pitchFamily="18" charset="0"/>
                <a:cs typeface="Times New Roman" pitchFamily="18" charset="0"/>
              </a:rPr>
              <a:t> system of society with property vested in the community and each member working for the common benefit according to his or her capacity and receiving according to his or her needs.</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minism.jpg"/>
          <p:cNvPicPr>
            <a:picLocks noChangeAspect="1"/>
          </p:cNvPicPr>
          <p:nvPr/>
        </p:nvPicPr>
        <p:blipFill>
          <a:blip r:embed="rId2" cstate="print"/>
          <a:stretch>
            <a:fillRect/>
          </a:stretch>
        </p:blipFill>
        <p:spPr>
          <a:xfrm>
            <a:off x="0" y="870655"/>
            <a:ext cx="4572000" cy="5987346"/>
          </a:xfrm>
          <a:prstGeom prst="rect">
            <a:avLst/>
          </a:prstGeom>
        </p:spPr>
      </p:pic>
      <p:sp>
        <p:nvSpPr>
          <p:cNvPr id="3" name="TextBox 2"/>
          <p:cNvSpPr txBox="1"/>
          <p:nvPr/>
        </p:nvSpPr>
        <p:spPr>
          <a:xfrm flipH="1">
            <a:off x="5181600" y="0"/>
            <a:ext cx="3733800" cy="830997"/>
          </a:xfrm>
          <a:prstGeom prst="rect">
            <a:avLst/>
          </a:prstGeom>
          <a:noFill/>
        </p:spPr>
        <p:txBody>
          <a:bodyPr wrap="square" rtlCol="0">
            <a:spAutoFit/>
          </a:bodyPr>
          <a:lstStyle/>
          <a:p>
            <a:r>
              <a:rPr lang="en-US" sz="4800" dirty="0" smtClean="0">
                <a:solidFill>
                  <a:srgbClr val="DB29AC"/>
                </a:solidFill>
                <a:latin typeface="Algerian" pitchFamily="82" charset="0"/>
              </a:rPr>
              <a:t>feminism</a:t>
            </a:r>
            <a:endParaRPr lang="en-US" sz="4800" dirty="0">
              <a:solidFill>
                <a:srgbClr val="DB29AC"/>
              </a:solidFill>
              <a:latin typeface="Algerian" pitchFamily="82" charset="0"/>
            </a:endParaRPr>
          </a:p>
        </p:txBody>
      </p:sp>
      <p:sp>
        <p:nvSpPr>
          <p:cNvPr id="4" name="TextBox 3"/>
          <p:cNvSpPr txBox="1"/>
          <p:nvPr/>
        </p:nvSpPr>
        <p:spPr>
          <a:xfrm>
            <a:off x="4648200" y="609601"/>
            <a:ext cx="4191000" cy="1200329"/>
          </a:xfrm>
          <a:prstGeom prst="rect">
            <a:avLst/>
          </a:prstGeom>
          <a:noFill/>
        </p:spPr>
        <p:txBody>
          <a:bodyPr wrap="square" rtlCol="0">
            <a:spAutoFit/>
          </a:bodyPr>
          <a:lstStyle/>
          <a:p>
            <a:r>
              <a:rPr lang="en-US" b="1" dirty="0">
                <a:solidFill>
                  <a:srgbClr val="DB29AC"/>
                </a:solidFill>
                <a:latin typeface="Times New Roman" pitchFamily="18" charset="0"/>
                <a:cs typeface="Times New Roman" pitchFamily="18" charset="0"/>
              </a:rPr>
              <a:t>t</a:t>
            </a:r>
            <a:r>
              <a:rPr lang="en-US" b="1" dirty="0" smtClean="0">
                <a:solidFill>
                  <a:srgbClr val="DB29AC"/>
                </a:solidFill>
                <a:latin typeface="Times New Roman" pitchFamily="18" charset="0"/>
                <a:cs typeface="Times New Roman" pitchFamily="18" charset="0"/>
              </a:rPr>
              <a:t>he belief in the social, political and economic equality of the sexes.  The term also stands for those that advocate for these qualities.</a:t>
            </a:r>
            <a:endParaRPr lang="en-US" b="1" dirty="0">
              <a:solidFill>
                <a:srgbClr val="DB29AC"/>
              </a:solidFill>
              <a:latin typeface="Times New Roman" pitchFamily="18" charset="0"/>
              <a:cs typeface="Times New Roman" pitchFamily="18" charset="0"/>
            </a:endParaRPr>
          </a:p>
        </p:txBody>
      </p:sp>
      <p:pic>
        <p:nvPicPr>
          <p:cNvPr id="5" name="Picture 4" descr="feminism-8dfi14o9.jpg"/>
          <p:cNvPicPr>
            <a:picLocks noChangeAspect="1"/>
          </p:cNvPicPr>
          <p:nvPr/>
        </p:nvPicPr>
        <p:blipFill>
          <a:blip r:embed="rId3" cstate="print"/>
          <a:stretch>
            <a:fillRect/>
          </a:stretch>
        </p:blipFill>
        <p:spPr>
          <a:xfrm>
            <a:off x="4876800" y="1920240"/>
            <a:ext cx="4114800" cy="493776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human-rights-in-iran-sajad-asadi-iran-thumb.jpg"/>
          <p:cNvPicPr>
            <a:picLocks noChangeAspect="1"/>
          </p:cNvPicPr>
          <p:nvPr/>
        </p:nvPicPr>
        <p:blipFill>
          <a:blip r:embed="rId2" cstate="print"/>
          <a:stretch>
            <a:fillRect/>
          </a:stretch>
        </p:blipFill>
        <p:spPr>
          <a:xfrm>
            <a:off x="-1" y="0"/>
            <a:ext cx="4898571" cy="6858000"/>
          </a:xfrm>
          <a:prstGeom prst="rect">
            <a:avLst/>
          </a:prstGeom>
        </p:spPr>
      </p:pic>
      <p:sp>
        <p:nvSpPr>
          <p:cNvPr id="3" name="TextBox 2"/>
          <p:cNvSpPr txBox="1"/>
          <p:nvPr/>
        </p:nvSpPr>
        <p:spPr>
          <a:xfrm>
            <a:off x="4800600" y="762000"/>
            <a:ext cx="4772690" cy="830997"/>
          </a:xfrm>
          <a:prstGeom prst="rect">
            <a:avLst/>
          </a:prstGeom>
          <a:noFill/>
        </p:spPr>
        <p:txBody>
          <a:bodyPr wrap="square" rtlCol="0">
            <a:spAutoFit/>
          </a:bodyPr>
          <a:lstStyle/>
          <a:p>
            <a:r>
              <a:rPr lang="en-US" sz="4800" dirty="0" smtClean="0">
                <a:solidFill>
                  <a:srgbClr val="FF0000"/>
                </a:solidFill>
                <a:latin typeface="Algerian" pitchFamily="82" charset="0"/>
              </a:rPr>
              <a:t>Human rights</a:t>
            </a:r>
            <a:endParaRPr lang="en-US" sz="4800" dirty="0">
              <a:solidFill>
                <a:srgbClr val="FF0000"/>
              </a:solidFill>
              <a:latin typeface="Algerian" pitchFamily="82" charset="0"/>
            </a:endParaRPr>
          </a:p>
        </p:txBody>
      </p:sp>
      <p:sp>
        <p:nvSpPr>
          <p:cNvPr id="4" name="TextBox 3"/>
          <p:cNvSpPr txBox="1"/>
          <p:nvPr/>
        </p:nvSpPr>
        <p:spPr>
          <a:xfrm>
            <a:off x="4953000" y="2514600"/>
            <a:ext cx="4191000" cy="3139321"/>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a</a:t>
            </a:r>
            <a:r>
              <a:rPr lang="en-US" b="1" dirty="0" smtClean="0">
                <a:solidFill>
                  <a:srgbClr val="FF0000"/>
                </a:solidFill>
                <a:latin typeface="Times New Roman" pitchFamily="18" charset="0"/>
                <a:cs typeface="Times New Roman" pitchFamily="18" charset="0"/>
              </a:rPr>
              <a:t>lso known as “natural rights”, the rights and freedoms to which all humans are entitled.  These rights are enshrined in Bills and Declaration of Rights in many countries including Canada and the United States, and in the United Nations Universal Declaration of Human Beings.</a:t>
            </a:r>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ma.bmp"/>
          <p:cNvPicPr>
            <a:picLocks noChangeAspect="1"/>
          </p:cNvPicPr>
          <p:nvPr/>
        </p:nvPicPr>
        <p:blipFill>
          <a:blip r:embed="rId2" cstate="print"/>
          <a:stretch>
            <a:fillRect/>
          </a:stretch>
        </p:blipFill>
        <p:spPr>
          <a:xfrm>
            <a:off x="4495800" y="2209800"/>
            <a:ext cx="4648200" cy="4648200"/>
          </a:xfrm>
          <a:prstGeom prst="rect">
            <a:avLst/>
          </a:prstGeom>
        </p:spPr>
      </p:pic>
      <p:sp>
        <p:nvSpPr>
          <p:cNvPr id="3" name="TextBox 2"/>
          <p:cNvSpPr txBox="1"/>
          <p:nvPr/>
        </p:nvSpPr>
        <p:spPr>
          <a:xfrm>
            <a:off x="533400" y="228601"/>
            <a:ext cx="7086600" cy="830997"/>
          </a:xfrm>
          <a:prstGeom prst="rect">
            <a:avLst/>
          </a:prstGeom>
          <a:noFill/>
        </p:spPr>
        <p:txBody>
          <a:bodyPr wrap="square" rtlCol="0">
            <a:spAutoFit/>
          </a:bodyPr>
          <a:lstStyle/>
          <a:p>
            <a:r>
              <a:rPr lang="en-US" sz="4800" dirty="0" smtClean="0">
                <a:solidFill>
                  <a:srgbClr val="A2D668"/>
                </a:solidFill>
                <a:latin typeface="Algerian" pitchFamily="82" charset="0"/>
              </a:rPr>
              <a:t>Labour standards</a:t>
            </a:r>
            <a:endParaRPr lang="en-US" sz="4800" dirty="0">
              <a:solidFill>
                <a:srgbClr val="A2D668"/>
              </a:solidFill>
              <a:latin typeface="Algerian" pitchFamily="82" charset="0"/>
            </a:endParaRPr>
          </a:p>
        </p:txBody>
      </p:sp>
      <p:sp>
        <p:nvSpPr>
          <p:cNvPr id="4" name="TextBox 3"/>
          <p:cNvSpPr txBox="1"/>
          <p:nvPr/>
        </p:nvSpPr>
        <p:spPr>
          <a:xfrm>
            <a:off x="838200" y="1219200"/>
            <a:ext cx="7315200" cy="923330"/>
          </a:xfrm>
          <a:prstGeom prst="rect">
            <a:avLst/>
          </a:prstGeom>
          <a:noFill/>
        </p:spPr>
        <p:txBody>
          <a:bodyPr wrap="square" rtlCol="0">
            <a:spAutoFit/>
          </a:bodyPr>
          <a:lstStyle/>
          <a:p>
            <a:r>
              <a:rPr lang="en-US" b="1" dirty="0">
                <a:solidFill>
                  <a:srgbClr val="A2D668"/>
                </a:solidFill>
                <a:latin typeface="Times New Roman" pitchFamily="18" charset="0"/>
                <a:cs typeface="Times New Roman" pitchFamily="18" charset="0"/>
              </a:rPr>
              <a:t>g</a:t>
            </a:r>
            <a:r>
              <a:rPr lang="en-US" b="1" dirty="0" smtClean="0">
                <a:solidFill>
                  <a:srgbClr val="A2D668"/>
                </a:solidFill>
                <a:latin typeface="Times New Roman" pitchFamily="18" charset="0"/>
                <a:cs typeface="Times New Roman" pitchFamily="18" charset="0"/>
              </a:rPr>
              <a:t>overnment-enforced rules and standards aimed at safe, clean working environments, and the protection of </a:t>
            </a:r>
            <a:r>
              <a:rPr lang="en-US" b="1" dirty="0">
                <a:solidFill>
                  <a:srgbClr val="A2D668"/>
                </a:solidFill>
                <a:latin typeface="Times New Roman" pitchFamily="18" charset="0"/>
                <a:cs typeface="Times New Roman" pitchFamily="18" charset="0"/>
              </a:rPr>
              <a:t>w</a:t>
            </a:r>
            <a:r>
              <a:rPr lang="en-US" b="1" dirty="0" smtClean="0">
                <a:solidFill>
                  <a:srgbClr val="A2D668"/>
                </a:solidFill>
                <a:latin typeface="Times New Roman" pitchFamily="18" charset="0"/>
                <a:cs typeface="Times New Roman" pitchFamily="18" charset="0"/>
              </a:rPr>
              <a:t>orkers’ rights to free association, collective bargaining and freedom from discrimination.</a:t>
            </a:r>
            <a:endParaRPr lang="en-US" b="1" dirty="0">
              <a:solidFill>
                <a:srgbClr val="A2D6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19.gif"/>
          <p:cNvPicPr>
            <a:picLocks noChangeAspect="1"/>
          </p:cNvPicPr>
          <p:nvPr/>
        </p:nvPicPr>
        <p:blipFill>
          <a:blip r:embed="rId2" cstate="print"/>
          <a:stretch>
            <a:fillRect/>
          </a:stretch>
        </p:blipFill>
        <p:spPr>
          <a:xfrm>
            <a:off x="4495801" y="2190188"/>
            <a:ext cx="4648200" cy="4667812"/>
          </a:xfrm>
          <a:prstGeom prst="rect">
            <a:avLst/>
          </a:prstGeom>
        </p:spPr>
      </p:pic>
      <p:sp>
        <p:nvSpPr>
          <p:cNvPr id="3" name="TextBox 2"/>
          <p:cNvSpPr txBox="1"/>
          <p:nvPr/>
        </p:nvSpPr>
        <p:spPr>
          <a:xfrm>
            <a:off x="0" y="152400"/>
            <a:ext cx="6172200" cy="830997"/>
          </a:xfrm>
          <a:prstGeom prst="rect">
            <a:avLst/>
          </a:prstGeom>
          <a:noFill/>
        </p:spPr>
        <p:txBody>
          <a:bodyPr wrap="square" rtlCol="0">
            <a:spAutoFit/>
          </a:bodyPr>
          <a:lstStyle/>
          <a:p>
            <a:r>
              <a:rPr lang="en-US" sz="4800" dirty="0" smtClean="0">
                <a:latin typeface="Algerian" pitchFamily="82" charset="0"/>
              </a:rPr>
              <a:t>Labour unions</a:t>
            </a:r>
            <a:endParaRPr lang="en-US" sz="4800" dirty="0">
              <a:latin typeface="Algerian" pitchFamily="82" charset="0"/>
            </a:endParaRPr>
          </a:p>
        </p:txBody>
      </p:sp>
      <p:sp>
        <p:nvSpPr>
          <p:cNvPr id="4" name="TextBox 3"/>
          <p:cNvSpPr txBox="1"/>
          <p:nvPr/>
        </p:nvSpPr>
        <p:spPr>
          <a:xfrm>
            <a:off x="0" y="1066800"/>
            <a:ext cx="52578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associations of workers engaged in a similar</a:t>
            </a:r>
          </a:p>
          <a:p>
            <a:r>
              <a:rPr lang="en-US" b="1" dirty="0" smtClean="0">
                <a:latin typeface="Times New Roman" pitchFamily="18" charset="0"/>
                <a:cs typeface="Times New Roman" pitchFamily="18" charset="0"/>
              </a:rPr>
              <a:t>function who unite to speak with management </a:t>
            </a:r>
          </a:p>
          <a:p>
            <a:r>
              <a:rPr lang="en-US" b="1" dirty="0" smtClean="0">
                <a:latin typeface="Times New Roman" pitchFamily="18" charset="0"/>
                <a:cs typeface="Times New Roman" pitchFamily="18" charset="0"/>
              </a:rPr>
              <a:t>about their concerns.  Their purpose is to provide</a:t>
            </a:r>
          </a:p>
          <a:p>
            <a:r>
              <a:rPr lang="en-US" b="1" dirty="0" smtClean="0">
                <a:latin typeface="Times New Roman" pitchFamily="18" charset="0"/>
                <a:cs typeface="Times New Roman" pitchFamily="18" charset="0"/>
              </a:rPr>
              <a:t>a united voice that speaks for the rights of its </a:t>
            </a:r>
          </a:p>
          <a:p>
            <a:r>
              <a:rPr lang="en-US" b="1" dirty="0" smtClean="0">
                <a:latin typeface="Times New Roman" pitchFamily="18" charset="0"/>
                <a:cs typeface="Times New Roman" pitchFamily="18" charset="0"/>
              </a:rPr>
              <a:t>members.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oney_marxism_coffee.jpg"/>
          <p:cNvPicPr>
            <a:picLocks noChangeAspect="1"/>
          </p:cNvPicPr>
          <p:nvPr/>
        </p:nvPicPr>
        <p:blipFill>
          <a:blip r:embed="rId2" cstate="print"/>
          <a:stretch>
            <a:fillRect/>
          </a:stretch>
        </p:blipFill>
        <p:spPr>
          <a:xfrm>
            <a:off x="4272280" y="0"/>
            <a:ext cx="4871720" cy="5334000"/>
          </a:xfrm>
          <a:prstGeom prst="rect">
            <a:avLst/>
          </a:prstGeom>
        </p:spPr>
      </p:pic>
      <p:sp>
        <p:nvSpPr>
          <p:cNvPr id="4" name="TextBox 3"/>
          <p:cNvSpPr txBox="1"/>
          <p:nvPr/>
        </p:nvSpPr>
        <p:spPr>
          <a:xfrm>
            <a:off x="304800" y="762000"/>
            <a:ext cx="3054156" cy="830997"/>
          </a:xfrm>
          <a:prstGeom prst="rect">
            <a:avLst/>
          </a:prstGeom>
          <a:noFill/>
        </p:spPr>
        <p:txBody>
          <a:bodyPr wrap="square" rtlCol="0">
            <a:spAutoFit/>
          </a:bodyPr>
          <a:lstStyle/>
          <a:p>
            <a:r>
              <a:rPr lang="en-US" sz="4800" dirty="0" smtClean="0">
                <a:latin typeface="Algerian" pitchFamily="82" charset="0"/>
              </a:rPr>
              <a:t>Marxism</a:t>
            </a:r>
            <a:endParaRPr lang="en-US" sz="4800" dirty="0">
              <a:latin typeface="Algerian" pitchFamily="82" charset="0"/>
            </a:endParaRPr>
          </a:p>
        </p:txBody>
      </p:sp>
      <p:sp>
        <p:nvSpPr>
          <p:cNvPr id="5" name="TextBox 4"/>
          <p:cNvSpPr txBox="1"/>
          <p:nvPr/>
        </p:nvSpPr>
        <p:spPr>
          <a:xfrm>
            <a:off x="0" y="2438400"/>
            <a:ext cx="5323004"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a radical form of socialism, often called </a:t>
            </a:r>
          </a:p>
          <a:p>
            <a:r>
              <a:rPr lang="en-US" b="1" dirty="0" smtClean="0">
                <a:latin typeface="Times New Roman" pitchFamily="18" charset="0"/>
                <a:cs typeface="Times New Roman" pitchFamily="18" charset="0"/>
              </a:rPr>
              <a:t>scientific socialism or communism to</a:t>
            </a:r>
          </a:p>
          <a:p>
            <a:r>
              <a:rPr lang="en-US" b="1" dirty="0" smtClean="0">
                <a:latin typeface="Times New Roman" pitchFamily="18" charset="0"/>
                <a:cs typeface="Times New Roman" pitchFamily="18" charset="0"/>
              </a:rPr>
              <a:t>distinguish it from other socialist ideologies.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onomy.jpg"/>
          <p:cNvPicPr>
            <a:picLocks noChangeAspect="1"/>
          </p:cNvPicPr>
          <p:nvPr/>
        </p:nvPicPr>
        <p:blipFill>
          <a:blip r:embed="rId2" cstate="print"/>
          <a:stretch>
            <a:fillRect/>
          </a:stretch>
        </p:blipFill>
        <p:spPr>
          <a:xfrm>
            <a:off x="0" y="3124200"/>
            <a:ext cx="4392706" cy="3733800"/>
          </a:xfrm>
          <a:prstGeom prst="rect">
            <a:avLst/>
          </a:prstGeom>
        </p:spPr>
      </p:pic>
      <p:sp>
        <p:nvSpPr>
          <p:cNvPr id="3" name="TextBox 2"/>
          <p:cNvSpPr txBox="1"/>
          <p:nvPr/>
        </p:nvSpPr>
        <p:spPr>
          <a:xfrm>
            <a:off x="533400" y="762000"/>
            <a:ext cx="6934200" cy="830997"/>
          </a:xfrm>
          <a:prstGeom prst="rect">
            <a:avLst/>
          </a:prstGeom>
          <a:noFill/>
        </p:spPr>
        <p:txBody>
          <a:bodyPr wrap="square" rtlCol="0">
            <a:spAutoFit/>
          </a:bodyPr>
          <a:lstStyle/>
          <a:p>
            <a:r>
              <a:rPr lang="en-US" sz="4800" dirty="0" smtClean="0">
                <a:latin typeface="Algerian" pitchFamily="82" charset="0"/>
              </a:rPr>
              <a:t>Mixed economy</a:t>
            </a:r>
            <a:endParaRPr lang="en-US" sz="4800" dirty="0">
              <a:latin typeface="Algerian" pitchFamily="82" charset="0"/>
            </a:endParaRPr>
          </a:p>
        </p:txBody>
      </p:sp>
      <p:sp>
        <p:nvSpPr>
          <p:cNvPr id="4" name="TextBox 3"/>
          <p:cNvSpPr txBox="1"/>
          <p:nvPr/>
        </p:nvSpPr>
        <p:spPr>
          <a:xfrm>
            <a:off x="4419600" y="2286000"/>
            <a:ext cx="4724400" cy="2585323"/>
          </a:xfrm>
          <a:prstGeom prst="rect">
            <a:avLst/>
          </a:prstGeom>
          <a:noFill/>
        </p:spPr>
        <p:txBody>
          <a:bodyPr wrap="square" rtlCol="0">
            <a:spAutoFit/>
          </a:bodyPr>
          <a:lstStyle/>
          <a:p>
            <a:r>
              <a:rPr lang="en-US" b="1" dirty="0" smtClean="0">
                <a:latin typeface="Times New Roman" pitchFamily="18" charset="0"/>
                <a:cs typeface="Times New Roman" pitchFamily="18" charset="0"/>
              </a:rPr>
              <a:t>an economic system based on free-market</a:t>
            </a:r>
          </a:p>
          <a:p>
            <a:r>
              <a:rPr lang="en-US" b="1" dirty="0" smtClean="0">
                <a:latin typeface="Times New Roman" pitchFamily="18" charset="0"/>
                <a:cs typeface="Times New Roman" pitchFamily="18" charset="0"/>
              </a:rPr>
              <a:t>principles but with some government </a:t>
            </a:r>
          </a:p>
          <a:p>
            <a:r>
              <a:rPr lang="en-US" b="1" dirty="0" smtClean="0">
                <a:latin typeface="Times New Roman" pitchFamily="18" charset="0"/>
                <a:cs typeface="Times New Roman" pitchFamily="18" charset="0"/>
              </a:rPr>
              <a:t>intervention, usually to regulate industry,</a:t>
            </a:r>
          </a:p>
          <a:p>
            <a:r>
              <a:rPr lang="en-US" b="1" dirty="0" smtClean="0">
                <a:latin typeface="Times New Roman" pitchFamily="18" charset="0"/>
                <a:cs typeface="Times New Roman" pitchFamily="18" charset="0"/>
              </a:rPr>
              <a:t>to moderate the boom-and-bust nature of</a:t>
            </a:r>
          </a:p>
          <a:p>
            <a:r>
              <a:rPr lang="en-US" b="1" dirty="0" smtClean="0">
                <a:latin typeface="Times New Roman" pitchFamily="18" charset="0"/>
                <a:cs typeface="Times New Roman" pitchFamily="18" charset="0"/>
              </a:rPr>
              <a:t>the free-market business cycle, and to offer </a:t>
            </a:r>
          </a:p>
          <a:p>
            <a:r>
              <a:rPr lang="en-US" b="1" dirty="0" smtClean="0">
                <a:latin typeface="Times New Roman" pitchFamily="18" charset="0"/>
                <a:cs typeface="Times New Roman" pitchFamily="18" charset="0"/>
              </a:rPr>
              <a:t>social welfare programs.  In some mixed</a:t>
            </a:r>
          </a:p>
          <a:p>
            <a:r>
              <a:rPr lang="en-US" b="1" dirty="0" smtClean="0">
                <a:latin typeface="Times New Roman" pitchFamily="18" charset="0"/>
                <a:cs typeface="Times New Roman" pitchFamily="18" charset="0"/>
              </a:rPr>
              <a:t>economic systems, the government owns </a:t>
            </a:r>
          </a:p>
          <a:p>
            <a:r>
              <a:rPr lang="en-US" b="1" dirty="0" smtClean="0">
                <a:latin typeface="Times New Roman" pitchFamily="18" charset="0"/>
                <a:cs typeface="Times New Roman" pitchFamily="18" charset="0"/>
              </a:rPr>
              <a:t>some key industries (such as communications,</a:t>
            </a:r>
          </a:p>
          <a:p>
            <a:r>
              <a:rPr lang="en-US" b="1" dirty="0" smtClean="0">
                <a:latin typeface="Times New Roman" pitchFamily="18" charset="0"/>
                <a:cs typeface="Times New Roman" pitchFamily="18" charset="0"/>
              </a:rPr>
              <a:t>utilities or transportation.)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o roosevely big stick - dakinarchives.jpg"/>
          <p:cNvPicPr>
            <a:picLocks noChangeAspect="1"/>
          </p:cNvPicPr>
          <p:nvPr/>
        </p:nvPicPr>
        <p:blipFill>
          <a:blip r:embed="rId2" cstate="print"/>
          <a:stretch>
            <a:fillRect/>
          </a:stretch>
        </p:blipFill>
        <p:spPr>
          <a:xfrm>
            <a:off x="4343400" y="1433593"/>
            <a:ext cx="4800600" cy="5424407"/>
          </a:xfrm>
          <a:prstGeom prst="rect">
            <a:avLst/>
          </a:prstGeom>
        </p:spPr>
      </p:pic>
      <p:sp>
        <p:nvSpPr>
          <p:cNvPr id="3" name="TextBox 2"/>
          <p:cNvSpPr txBox="1"/>
          <p:nvPr/>
        </p:nvSpPr>
        <p:spPr>
          <a:xfrm>
            <a:off x="228600" y="685800"/>
            <a:ext cx="7010400" cy="830997"/>
          </a:xfrm>
          <a:prstGeom prst="rect">
            <a:avLst/>
          </a:prstGeom>
          <a:noFill/>
        </p:spPr>
        <p:txBody>
          <a:bodyPr wrap="square" rtlCol="0">
            <a:spAutoFit/>
          </a:bodyPr>
          <a:lstStyle/>
          <a:p>
            <a:r>
              <a:rPr lang="en-US" sz="4800" dirty="0" smtClean="0">
                <a:solidFill>
                  <a:srgbClr val="FF0000"/>
                </a:solidFill>
                <a:latin typeface="Algerian" pitchFamily="82" charset="0"/>
              </a:rPr>
              <a:t>progressivism</a:t>
            </a:r>
            <a:endParaRPr lang="en-US" sz="4800" dirty="0">
              <a:solidFill>
                <a:srgbClr val="FF0000"/>
              </a:solidFill>
              <a:latin typeface="Algerian" pitchFamily="82" charset="0"/>
            </a:endParaRPr>
          </a:p>
        </p:txBody>
      </p:sp>
      <p:sp>
        <p:nvSpPr>
          <p:cNvPr id="4" name="TextBox 3"/>
          <p:cNvSpPr txBox="1"/>
          <p:nvPr/>
        </p:nvSpPr>
        <p:spPr>
          <a:xfrm>
            <a:off x="76200" y="2133600"/>
            <a:ext cx="4572001" cy="2308324"/>
          </a:xfrm>
          <a:prstGeom prst="rect">
            <a:avLst/>
          </a:prstGeom>
          <a:noFill/>
        </p:spPr>
        <p:txBody>
          <a:bodyPr wrap="square" rtlCol="0">
            <a:spAutoFit/>
          </a:bodyPr>
          <a:lstStyle/>
          <a:p>
            <a:r>
              <a:rPr lang="en-US" b="1" dirty="0" smtClean="0">
                <a:latin typeface="Times New Roman" pitchFamily="18" charset="0"/>
                <a:cs typeface="Times New Roman" pitchFamily="18" charset="0"/>
              </a:rPr>
              <a:t>a 1920’s movement in the United States,</a:t>
            </a:r>
          </a:p>
          <a:p>
            <a:r>
              <a:rPr lang="en-US" b="1" dirty="0" smtClean="0">
                <a:latin typeface="Times New Roman" pitchFamily="18" charset="0"/>
                <a:cs typeface="Times New Roman" pitchFamily="18" charset="0"/>
              </a:rPr>
              <a:t>usually associated with President Theodore</a:t>
            </a:r>
          </a:p>
          <a:p>
            <a:r>
              <a:rPr lang="en-US" b="1" dirty="0" smtClean="0">
                <a:latin typeface="Times New Roman" pitchFamily="18" charset="0"/>
                <a:cs typeface="Times New Roman" pitchFamily="18" charset="0"/>
              </a:rPr>
              <a:t>Roosevelt, that reacted to the perceived</a:t>
            </a:r>
          </a:p>
          <a:p>
            <a:r>
              <a:rPr lang="en-US" b="1" dirty="0" smtClean="0">
                <a:latin typeface="Times New Roman" pitchFamily="18" charset="0"/>
                <a:cs typeface="Times New Roman" pitchFamily="18" charset="0"/>
              </a:rPr>
              <a:t>abuses of laissez-faire capitalism by large</a:t>
            </a:r>
          </a:p>
          <a:p>
            <a:r>
              <a:rPr lang="en-US" b="1" dirty="0" smtClean="0">
                <a:latin typeface="Times New Roman" pitchFamily="18" charset="0"/>
                <a:cs typeface="Times New Roman" pitchFamily="18" charset="0"/>
              </a:rPr>
              <a:t>corporations.  Progressives </a:t>
            </a:r>
            <a:r>
              <a:rPr lang="en-US" b="1" dirty="0" err="1" smtClean="0">
                <a:latin typeface="Times New Roman" pitchFamily="18" charset="0"/>
                <a:cs typeface="Times New Roman" pitchFamily="18" charset="0"/>
              </a:rPr>
              <a:t>favoured</a:t>
            </a:r>
            <a:r>
              <a:rPr lang="en-US" b="1" dirty="0" smtClean="0">
                <a:latin typeface="Times New Roman" pitchFamily="18" charset="0"/>
                <a:cs typeface="Times New Roman" pitchFamily="18" charset="0"/>
              </a:rPr>
              <a:t> “ a</a:t>
            </a:r>
          </a:p>
          <a:p>
            <a:r>
              <a:rPr lang="en-US" b="1" dirty="0" smtClean="0">
                <a:latin typeface="Times New Roman" pitchFamily="18" charset="0"/>
                <a:cs typeface="Times New Roman" pitchFamily="18" charset="0"/>
              </a:rPr>
              <a:t>square deal” for average citizens and used </a:t>
            </a:r>
          </a:p>
          <a:p>
            <a:r>
              <a:rPr lang="en-US" b="1" dirty="0" smtClean="0">
                <a:latin typeface="Times New Roman" pitchFamily="18" charset="0"/>
                <a:cs typeface="Times New Roman" pitchFamily="18" charset="0"/>
              </a:rPr>
              <a:t>legislation and some regulation of the </a:t>
            </a:r>
          </a:p>
          <a:p>
            <a:r>
              <a:rPr lang="en-US" b="1" dirty="0" smtClean="0">
                <a:latin typeface="Times New Roman" pitchFamily="18" charset="0"/>
                <a:cs typeface="Times New Roman" pitchFamily="18" charset="0"/>
              </a:rPr>
              <a:t>marketplace to achieve this.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32E76C4B_6CE2_4AB9_BCE1_BD792A921389_.gif"/>
          <p:cNvPicPr>
            <a:picLocks noChangeAspect="1"/>
          </p:cNvPicPr>
          <p:nvPr/>
        </p:nvPicPr>
        <p:blipFill>
          <a:blip r:embed="rId2" cstate="print"/>
          <a:stretch>
            <a:fillRect/>
          </a:stretch>
        </p:blipFill>
        <p:spPr>
          <a:xfrm>
            <a:off x="2667000" y="2514296"/>
            <a:ext cx="6477000" cy="4343703"/>
          </a:xfrm>
          <a:prstGeom prst="rect">
            <a:avLst/>
          </a:prstGeom>
        </p:spPr>
      </p:pic>
      <p:sp>
        <p:nvSpPr>
          <p:cNvPr id="3" name="TextBox 2"/>
          <p:cNvSpPr txBox="1"/>
          <p:nvPr/>
        </p:nvSpPr>
        <p:spPr>
          <a:xfrm>
            <a:off x="381000" y="304800"/>
            <a:ext cx="6477000" cy="830997"/>
          </a:xfrm>
          <a:prstGeom prst="rect">
            <a:avLst/>
          </a:prstGeom>
          <a:noFill/>
        </p:spPr>
        <p:txBody>
          <a:bodyPr wrap="square" rtlCol="0">
            <a:spAutoFit/>
          </a:bodyPr>
          <a:lstStyle/>
          <a:p>
            <a:r>
              <a:rPr lang="en-US" sz="4800" dirty="0" smtClean="0">
                <a:latin typeface="Algerian" pitchFamily="82" charset="0"/>
              </a:rPr>
              <a:t>socialism</a:t>
            </a:r>
            <a:endParaRPr lang="en-US" sz="4800" dirty="0">
              <a:latin typeface="Algerian" pitchFamily="82" charset="0"/>
            </a:endParaRPr>
          </a:p>
        </p:txBody>
      </p:sp>
      <p:sp>
        <p:nvSpPr>
          <p:cNvPr id="4" name="TextBox 3"/>
          <p:cNvSpPr txBox="1"/>
          <p:nvPr/>
        </p:nvSpPr>
        <p:spPr>
          <a:xfrm>
            <a:off x="0" y="1066800"/>
            <a:ext cx="4595306" cy="1754326"/>
          </a:xfrm>
          <a:prstGeom prst="rect">
            <a:avLst/>
          </a:prstGeom>
          <a:noFill/>
        </p:spPr>
        <p:txBody>
          <a:bodyPr wrap="square" rtlCol="0">
            <a:spAutoFit/>
          </a:bodyPr>
          <a:lstStyle/>
          <a:p>
            <a:r>
              <a:rPr lang="en-US" b="1" dirty="0" smtClean="0">
                <a:latin typeface="Times New Roman" pitchFamily="18" charset="0"/>
                <a:cs typeface="Times New Roman" pitchFamily="18" charset="0"/>
              </a:rPr>
              <a:t>any ideology that contains the belief </a:t>
            </a:r>
          </a:p>
          <a:p>
            <a:r>
              <a:rPr lang="en-US" b="1" dirty="0" smtClean="0">
                <a:latin typeface="Times New Roman" pitchFamily="18" charset="0"/>
                <a:cs typeface="Times New Roman" pitchFamily="18" charset="0"/>
              </a:rPr>
              <a:t>that resources should be controlled</a:t>
            </a:r>
          </a:p>
          <a:p>
            <a:r>
              <a:rPr lang="en-US" b="1" dirty="0" smtClean="0">
                <a:latin typeface="Times New Roman" pitchFamily="18" charset="0"/>
                <a:cs typeface="Times New Roman" pitchFamily="18" charset="0"/>
              </a:rPr>
              <a:t>by the public for the benefit of everyone</a:t>
            </a:r>
          </a:p>
          <a:p>
            <a:r>
              <a:rPr lang="en-US" b="1" dirty="0" smtClean="0">
                <a:latin typeface="Times New Roman" pitchFamily="18" charset="0"/>
                <a:cs typeface="Times New Roman" pitchFamily="18" charset="0"/>
              </a:rPr>
              <a:t>in society, and not by private interests </a:t>
            </a:r>
          </a:p>
          <a:p>
            <a:r>
              <a:rPr lang="en-US" b="1" dirty="0" smtClean="0">
                <a:latin typeface="Times New Roman" pitchFamily="18" charset="0"/>
                <a:cs typeface="Times New Roman" pitchFamily="18" charset="0"/>
              </a:rPr>
              <a:t>for the benefit of private owners and</a:t>
            </a:r>
          </a:p>
          <a:p>
            <a:r>
              <a:rPr lang="en-US" b="1" dirty="0" smtClean="0">
                <a:latin typeface="Times New Roman" pitchFamily="18" charset="0"/>
                <a:cs typeface="Times New Roman" pitchFamily="18" charset="0"/>
              </a:rPr>
              <a:t>investors.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www.scrollpublishing.com/store/media/zz-Reformation-03.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 name="Rectangle 2"/>
          <p:cNvSpPr>
            <a:spLocks noGrp="1" noChangeArrowheads="1"/>
          </p:cNvSpPr>
          <p:nvPr>
            <p:ph type="title"/>
          </p:nvPr>
        </p:nvSpPr>
        <p:spPr>
          <a:xfrm>
            <a:off x="0" y="0"/>
            <a:ext cx="9144000" cy="1143000"/>
          </a:xfrm>
        </p:spPr>
        <p:txBody>
          <a:bodyPr>
            <a:normAutofit/>
          </a:bodyPr>
          <a:lstStyle/>
          <a:p>
            <a:r>
              <a:rPr lang="en-US" sz="2800" b="1" dirty="0">
                <a:solidFill>
                  <a:schemeClr val="accent5">
                    <a:lumMod val="50000"/>
                  </a:schemeClr>
                </a:solidFill>
                <a:latin typeface="Times New Roman" pitchFamily="18" charset="0"/>
                <a:cs typeface="Times New Roman" pitchFamily="18" charset="0"/>
              </a:rPr>
              <a:t>The Reformation</a:t>
            </a:r>
            <a:br>
              <a:rPr lang="en-US" sz="2800" b="1" dirty="0">
                <a:solidFill>
                  <a:schemeClr val="accent5">
                    <a:lumMod val="50000"/>
                  </a:schemeClr>
                </a:solidFill>
                <a:latin typeface="Times New Roman" pitchFamily="18" charset="0"/>
                <a:cs typeface="Times New Roman" pitchFamily="18" charset="0"/>
              </a:rPr>
            </a:br>
            <a:r>
              <a:rPr lang="en-US" sz="2800" b="1" dirty="0">
                <a:solidFill>
                  <a:schemeClr val="accent5">
                    <a:lumMod val="50000"/>
                  </a:schemeClr>
                </a:solidFill>
                <a:latin typeface="Times New Roman" pitchFamily="18" charset="0"/>
                <a:cs typeface="Times New Roman" pitchFamily="18" charset="0"/>
              </a:rPr>
              <a:t>(16</a:t>
            </a:r>
            <a:r>
              <a:rPr lang="en-US" sz="2800" b="1" baseline="30000" dirty="0">
                <a:solidFill>
                  <a:schemeClr val="accent5">
                    <a:lumMod val="50000"/>
                  </a:schemeClr>
                </a:solidFill>
                <a:latin typeface="Times New Roman" pitchFamily="18" charset="0"/>
                <a:cs typeface="Times New Roman" pitchFamily="18" charset="0"/>
              </a:rPr>
              <a:t>th</a:t>
            </a:r>
            <a:r>
              <a:rPr lang="en-US" sz="2800" b="1" dirty="0">
                <a:solidFill>
                  <a:schemeClr val="accent5">
                    <a:lumMod val="50000"/>
                  </a:schemeClr>
                </a:solidFill>
                <a:latin typeface="Times New Roman" pitchFamily="18" charset="0"/>
                <a:cs typeface="Times New Roman" pitchFamily="18" charset="0"/>
              </a:rPr>
              <a:t> and 17</a:t>
            </a:r>
            <a:r>
              <a:rPr lang="en-US" sz="2800" b="1" baseline="30000" dirty="0">
                <a:solidFill>
                  <a:schemeClr val="accent5">
                    <a:lumMod val="50000"/>
                  </a:schemeClr>
                </a:solidFill>
                <a:latin typeface="Times New Roman" pitchFamily="18" charset="0"/>
                <a:cs typeface="Times New Roman" pitchFamily="18" charset="0"/>
              </a:rPr>
              <a:t>th</a:t>
            </a:r>
            <a:r>
              <a:rPr lang="en-US" sz="2800" b="1" dirty="0">
                <a:solidFill>
                  <a:schemeClr val="accent5">
                    <a:lumMod val="50000"/>
                  </a:schemeClr>
                </a:solidFill>
                <a:latin typeface="Times New Roman" pitchFamily="18" charset="0"/>
                <a:cs typeface="Times New Roman" pitchFamily="18" charset="0"/>
              </a:rPr>
              <a:t> </a:t>
            </a:r>
            <a:r>
              <a:rPr lang="en-US" sz="2800" b="1" dirty="0" smtClean="0">
                <a:solidFill>
                  <a:schemeClr val="accent5">
                    <a:lumMod val="50000"/>
                  </a:schemeClr>
                </a:solidFill>
                <a:latin typeface="Times New Roman" pitchFamily="18" charset="0"/>
                <a:cs typeface="Times New Roman" pitchFamily="18" charset="0"/>
              </a:rPr>
              <a:t>Centuries</a:t>
            </a:r>
            <a:r>
              <a:rPr lang="en-US" sz="2800" b="1" dirty="0">
                <a:solidFill>
                  <a:schemeClr val="accent5">
                    <a:lumMod val="50000"/>
                  </a:schemeClr>
                </a:solidFill>
                <a:latin typeface="Times New Roman" pitchFamily="18" charset="0"/>
                <a:cs typeface="Times New Roman" pitchFamily="18" charset="0"/>
              </a:rPr>
              <a:t>)</a:t>
            </a:r>
          </a:p>
        </p:txBody>
      </p:sp>
      <p:sp>
        <p:nvSpPr>
          <p:cNvPr id="6" name="Rectangle 5"/>
          <p:cNvSpPr/>
          <p:nvPr/>
        </p:nvSpPr>
        <p:spPr>
          <a:xfrm>
            <a:off x="0" y="2274838"/>
            <a:ext cx="9144000" cy="2616101"/>
          </a:xfrm>
          <a:prstGeom prst="rect">
            <a:avLst/>
          </a:prstGeom>
        </p:spPr>
        <p:txBody>
          <a:bodyPr wrap="square">
            <a:spAutoFit/>
          </a:bodyPr>
          <a:lstStyle/>
          <a:p>
            <a:pPr lvl="1">
              <a:buFont typeface="Arial" pitchFamily="34" charset="0"/>
              <a:buChar char="•"/>
            </a:pPr>
            <a:r>
              <a:rPr lang="en-US" sz="2400" dirty="0" smtClean="0">
                <a:solidFill>
                  <a:schemeClr val="bg1"/>
                </a:solidFill>
              </a:rPr>
              <a:t> </a:t>
            </a:r>
            <a:r>
              <a:rPr lang="en-US" sz="2400" b="1" dirty="0" smtClean="0">
                <a:solidFill>
                  <a:schemeClr val="bg1"/>
                </a:solidFill>
                <a:latin typeface="Times New Roman" pitchFamily="18" charset="0"/>
                <a:cs typeface="Times New Roman" pitchFamily="18" charset="0"/>
              </a:rPr>
              <a:t>People began to question authority of the Catholic Church</a:t>
            </a:r>
          </a:p>
          <a:p>
            <a:pPr lvl="1">
              <a:buFont typeface="Arial" pitchFamily="34" charset="0"/>
              <a:buChar char="•"/>
            </a:pPr>
            <a:endParaRPr lang="en-US" sz="10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 Dramatically altered the political, economic, and social  </a:t>
            </a:r>
          </a:p>
          <a:p>
            <a:pPr lvl="1"/>
            <a:r>
              <a:rPr lang="en-US" sz="2400" b="1" dirty="0" smtClean="0">
                <a:solidFill>
                  <a:schemeClr val="bg1"/>
                </a:solidFill>
                <a:latin typeface="Times New Roman" pitchFamily="18" charset="0"/>
                <a:cs typeface="Times New Roman" pitchFamily="18" charset="0"/>
              </a:rPr>
              <a:t>  circumstances of Europe in its opposition to the Catholic  </a:t>
            </a:r>
          </a:p>
          <a:p>
            <a:pPr lvl="1"/>
            <a:r>
              <a:rPr lang="en-US" sz="2400" b="1" dirty="0" smtClean="0">
                <a:solidFill>
                  <a:schemeClr val="bg1"/>
                </a:solidFill>
                <a:latin typeface="Times New Roman" pitchFamily="18" charset="0"/>
                <a:cs typeface="Times New Roman" pitchFamily="18" charset="0"/>
              </a:rPr>
              <a:t>  Church</a:t>
            </a:r>
          </a:p>
          <a:p>
            <a:pPr lvl="1"/>
            <a:endParaRPr lang="en-US" sz="1000" b="1" dirty="0" smtClean="0">
              <a:solidFill>
                <a:schemeClr val="bg1"/>
              </a:solidFill>
              <a:latin typeface="Times New Roman" pitchFamily="18" charset="0"/>
              <a:cs typeface="Times New Roman" pitchFamily="18" charset="0"/>
            </a:endParaRPr>
          </a:p>
          <a:p>
            <a:pPr lvl="1">
              <a:buFont typeface="Arial" pitchFamily="34" charset="0"/>
              <a:buChar char="•"/>
            </a:pPr>
            <a:r>
              <a:rPr lang="en-US" sz="2400" b="1" dirty="0" smtClean="0">
                <a:solidFill>
                  <a:schemeClr val="bg1"/>
                </a:solidFill>
                <a:latin typeface="Times New Roman" pitchFamily="18" charset="0"/>
                <a:cs typeface="Times New Roman" pitchFamily="18" charset="0"/>
              </a:rPr>
              <a:t> Also, during this time period, Europeans were coming into </a:t>
            </a:r>
          </a:p>
          <a:p>
            <a:pPr lvl="1"/>
            <a:r>
              <a:rPr lang="en-US" sz="2400" b="1" dirty="0" smtClean="0">
                <a:solidFill>
                  <a:schemeClr val="bg1"/>
                </a:solidFill>
                <a:latin typeface="Times New Roman" pitchFamily="18" charset="0"/>
                <a:cs typeface="Times New Roman" pitchFamily="18" charset="0"/>
              </a:rPr>
              <a:t>  contact with other non-Christian civilizations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to="" calcmode="lin" valueType="num">
                                      <p:cBhvr>
                                        <p:cTn id="20" dur="1" fill="hold"/>
                                        <p:tgtEl>
                                          <p:spTgt spid="6">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to="" calcmode="lin" valueType="num">
                                      <p:cBhvr>
                                        <p:cTn id="23" dur="1" fill="hold"/>
                                        <p:tgtEl>
                                          <p:spTgt spid="6">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to="" calcmode="lin" valueType="num">
                                      <p:cBhvr>
                                        <p:cTn id="28" dur="1" fill="hold"/>
                                        <p:tgtEl>
                                          <p:spTgt spid="6">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to="" calcmode="lin" valueType="num">
                                      <p:cBhvr>
                                        <p:cTn id="31" dur="1" fill="hold"/>
                                        <p:tgtEl>
                                          <p:spTgt spid="6">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m_voting.jpg"/>
          <p:cNvPicPr>
            <a:picLocks noChangeAspect="1"/>
          </p:cNvPicPr>
          <p:nvPr/>
        </p:nvPicPr>
        <p:blipFill>
          <a:blip r:embed="rId2" cstate="print"/>
          <a:stretch>
            <a:fillRect/>
          </a:stretch>
        </p:blipFill>
        <p:spPr>
          <a:xfrm>
            <a:off x="-1" y="2736204"/>
            <a:ext cx="5562601" cy="4121796"/>
          </a:xfrm>
          <a:prstGeom prst="rect">
            <a:avLst/>
          </a:prstGeom>
        </p:spPr>
      </p:pic>
      <p:sp>
        <p:nvSpPr>
          <p:cNvPr id="3" name="TextBox 2"/>
          <p:cNvSpPr txBox="1"/>
          <p:nvPr/>
        </p:nvSpPr>
        <p:spPr>
          <a:xfrm>
            <a:off x="533400" y="609600"/>
            <a:ext cx="6625532" cy="830997"/>
          </a:xfrm>
          <a:prstGeom prst="rect">
            <a:avLst/>
          </a:prstGeom>
          <a:noFill/>
        </p:spPr>
        <p:txBody>
          <a:bodyPr wrap="none" rtlCol="0">
            <a:spAutoFit/>
          </a:bodyPr>
          <a:lstStyle/>
          <a:p>
            <a:r>
              <a:rPr lang="en-US" sz="4800" dirty="0" smtClean="0">
                <a:latin typeface="Algerian" pitchFamily="82" charset="0"/>
              </a:rPr>
              <a:t>Universal suffrage</a:t>
            </a:r>
            <a:endParaRPr lang="en-US" sz="4800" dirty="0">
              <a:latin typeface="Algerian" pitchFamily="82" charset="0"/>
            </a:endParaRPr>
          </a:p>
        </p:txBody>
      </p:sp>
      <p:sp>
        <p:nvSpPr>
          <p:cNvPr id="4" name="TextBox 3"/>
          <p:cNvSpPr txBox="1"/>
          <p:nvPr/>
        </p:nvSpPr>
        <p:spPr>
          <a:xfrm>
            <a:off x="4724400" y="1447800"/>
            <a:ext cx="44196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the right of all members of society,</a:t>
            </a:r>
          </a:p>
          <a:p>
            <a:r>
              <a:rPr lang="en-US" b="1" dirty="0" smtClean="0">
                <a:latin typeface="Times New Roman" pitchFamily="18" charset="0"/>
                <a:cs typeface="Times New Roman" pitchFamily="18" charset="0"/>
              </a:rPr>
              <a:t>once they reach the age of accountability, to fully participate politically.  This participation begins with the right to vote.</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hler.jpg"/>
          <p:cNvPicPr>
            <a:picLocks noChangeAspect="1"/>
          </p:cNvPicPr>
          <p:nvPr/>
        </p:nvPicPr>
        <p:blipFill>
          <a:blip r:embed="rId2" cstate="print"/>
          <a:stretch>
            <a:fillRect/>
          </a:stretch>
        </p:blipFill>
        <p:spPr>
          <a:xfrm>
            <a:off x="3276600" y="2398776"/>
            <a:ext cx="5867400" cy="4459224"/>
          </a:xfrm>
          <a:prstGeom prst="rect">
            <a:avLst/>
          </a:prstGeom>
        </p:spPr>
      </p:pic>
      <p:sp>
        <p:nvSpPr>
          <p:cNvPr id="3" name="TextBox 2"/>
          <p:cNvSpPr txBox="1"/>
          <p:nvPr/>
        </p:nvSpPr>
        <p:spPr>
          <a:xfrm>
            <a:off x="304800" y="304800"/>
            <a:ext cx="6639959" cy="830997"/>
          </a:xfrm>
          <a:prstGeom prst="rect">
            <a:avLst/>
          </a:prstGeom>
          <a:noFill/>
        </p:spPr>
        <p:txBody>
          <a:bodyPr wrap="square" rtlCol="0">
            <a:spAutoFit/>
          </a:bodyPr>
          <a:lstStyle/>
          <a:p>
            <a:r>
              <a:rPr lang="en-US" sz="4800" dirty="0" smtClean="0">
                <a:latin typeface="Algerian" pitchFamily="82" charset="0"/>
              </a:rPr>
              <a:t>Welfare capitalism</a:t>
            </a:r>
            <a:endParaRPr lang="en-US" sz="4800" dirty="0">
              <a:latin typeface="Algerian" pitchFamily="82" charset="0"/>
            </a:endParaRPr>
          </a:p>
        </p:txBody>
      </p:sp>
      <p:sp>
        <p:nvSpPr>
          <p:cNvPr id="4" name="TextBox 3"/>
          <p:cNvSpPr txBox="1"/>
          <p:nvPr/>
        </p:nvSpPr>
        <p:spPr>
          <a:xfrm>
            <a:off x="0" y="1371600"/>
            <a:ext cx="3429000" cy="2308324"/>
          </a:xfrm>
          <a:prstGeom prst="rect">
            <a:avLst/>
          </a:prstGeom>
          <a:noFill/>
        </p:spPr>
        <p:txBody>
          <a:bodyPr wrap="square" rtlCol="0">
            <a:spAutoFit/>
          </a:bodyPr>
          <a:lstStyle/>
          <a:p>
            <a:r>
              <a:rPr lang="en-US" b="1" dirty="0" smtClean="0">
                <a:latin typeface="Times New Roman" pitchFamily="18" charset="0"/>
                <a:cs typeface="Times New Roman" pitchFamily="18" charset="0"/>
              </a:rPr>
              <a:t>initiatives by industrialists to</a:t>
            </a:r>
          </a:p>
          <a:p>
            <a:r>
              <a:rPr lang="en-US" b="1" dirty="0" smtClean="0">
                <a:latin typeface="Times New Roman" pitchFamily="18" charset="0"/>
                <a:cs typeface="Times New Roman" pitchFamily="18" charset="0"/>
              </a:rPr>
              <a:t>provide workers with non-monetary rewards to head off the growing demands for labour unions; also refers to government programs that would provide social safety nets for workers.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www.clangmann.net/2008_October_7/money.jpg"/>
          <p:cNvPicPr>
            <a:picLocks noChangeAspect="1" noChangeArrowheads="1"/>
          </p:cNvPicPr>
          <p:nvPr/>
        </p:nvPicPr>
        <p:blipFill>
          <a:blip r:embed="rId2" cstate="print">
            <a:lum bright="70000" contrast="-70000"/>
          </a:blip>
          <a:srcRect/>
          <a:stretch>
            <a:fillRect/>
          </a:stretch>
        </p:blipFill>
        <p:spPr bwMode="auto">
          <a:xfrm>
            <a:off x="-1" y="0"/>
            <a:ext cx="9167813" cy="6858000"/>
          </a:xfrm>
          <a:prstGeom prst="rect">
            <a:avLst/>
          </a:prstGeom>
          <a:noFill/>
        </p:spPr>
      </p:pic>
      <p:sp>
        <p:nvSpPr>
          <p:cNvPr id="8194" name="Rectangle 2"/>
          <p:cNvSpPr>
            <a:spLocks noGrp="1" noChangeArrowheads="1"/>
          </p:cNvSpPr>
          <p:nvPr>
            <p:ph type="title"/>
          </p:nvPr>
        </p:nvSpPr>
        <p:spPr>
          <a:xfrm>
            <a:off x="0" y="0"/>
            <a:ext cx="9144000" cy="762000"/>
          </a:xfrm>
        </p:spPr>
        <p:txBody>
          <a:bodyPr>
            <a:normAutofit/>
          </a:bodyPr>
          <a:lstStyle/>
          <a:p>
            <a:r>
              <a:rPr lang="en-US" sz="2800" b="1" dirty="0" smtClean="0">
                <a:solidFill>
                  <a:schemeClr val="bg1"/>
                </a:solidFill>
                <a:latin typeface="Times New Roman" pitchFamily="18" charset="0"/>
                <a:cs typeface="Times New Roman" pitchFamily="18" charset="0"/>
              </a:rPr>
              <a:t>Therefore…</a:t>
            </a:r>
            <a:endParaRPr lang="en-US" sz="2800" b="1" dirty="0">
              <a:solidFill>
                <a:schemeClr val="bg1"/>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0" y="1371600"/>
            <a:ext cx="9144000" cy="4525963"/>
          </a:xfrm>
        </p:spPr>
        <p:txBody>
          <a:bodyPr>
            <a:normAutofit/>
          </a:bodyPr>
          <a:lstStyle/>
          <a:p>
            <a:pPr>
              <a:lnSpc>
                <a:spcPct val="90000"/>
              </a:lnSpc>
              <a:buNone/>
            </a:pPr>
            <a:r>
              <a:rPr lang="en-US" b="1"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Encourages:</a:t>
            </a:r>
          </a:p>
          <a:p>
            <a:pPr>
              <a:lnSpc>
                <a:spcPct val="90000"/>
              </a:lnSpc>
              <a:buNone/>
            </a:pPr>
            <a:endParaRPr lang="en-US" sz="2600" dirty="0">
              <a:solidFill>
                <a:schemeClr val="bg1"/>
              </a:solidFill>
              <a:latin typeface="Times New Roman" pitchFamily="18" charset="0"/>
              <a:cs typeface="Times New Roman" pitchFamily="18" charset="0"/>
            </a:endParaRPr>
          </a:p>
          <a:p>
            <a:pPr lvl="1">
              <a:lnSpc>
                <a:spcPct val="90000"/>
              </a:lnSpc>
              <a:buFont typeface="Arial" pitchFamily="34" charset="0"/>
              <a:buChar char="•"/>
            </a:pPr>
            <a:r>
              <a:rPr lang="en-US" sz="2400" b="1" dirty="0">
                <a:solidFill>
                  <a:schemeClr val="bg1"/>
                </a:solidFill>
                <a:latin typeface="Times New Roman" pitchFamily="18" charset="0"/>
                <a:cs typeface="Times New Roman" pitchFamily="18" charset="0"/>
              </a:rPr>
              <a:t>Individual rights and freedoms, to be exercised in the individual’s self – </a:t>
            </a:r>
            <a:r>
              <a:rPr lang="en-US" sz="2400" b="1" dirty="0" smtClean="0">
                <a:solidFill>
                  <a:schemeClr val="bg1"/>
                </a:solidFill>
                <a:latin typeface="Times New Roman" pitchFamily="18" charset="0"/>
                <a:cs typeface="Times New Roman" pitchFamily="18" charset="0"/>
              </a:rPr>
              <a:t>interest</a:t>
            </a:r>
          </a:p>
          <a:p>
            <a:pPr lvl="1">
              <a:lnSpc>
                <a:spcPct val="90000"/>
              </a:lnSpc>
              <a:buFont typeface="Arial" pitchFamily="34" charset="0"/>
              <a:buChar char="•"/>
            </a:pPr>
            <a:endParaRPr lang="en-US" sz="1000" dirty="0">
              <a:solidFill>
                <a:schemeClr val="bg1"/>
              </a:solidFill>
              <a:latin typeface="Times New Roman" pitchFamily="18" charset="0"/>
              <a:cs typeface="Times New Roman" pitchFamily="18" charset="0"/>
            </a:endParaRPr>
          </a:p>
          <a:p>
            <a:pPr lvl="1">
              <a:lnSpc>
                <a:spcPct val="90000"/>
              </a:lnSpc>
              <a:buFont typeface="Arial" pitchFamily="34" charset="0"/>
              <a:buChar char="•"/>
            </a:pPr>
            <a:r>
              <a:rPr lang="en-US" sz="2400" b="1" dirty="0">
                <a:solidFill>
                  <a:schemeClr val="bg1"/>
                </a:solidFill>
                <a:latin typeface="Times New Roman" pitchFamily="18" charset="0"/>
                <a:cs typeface="Times New Roman" pitchFamily="18" charset="0"/>
              </a:rPr>
              <a:t>Belief that humans are reasonable and can make rational </a:t>
            </a:r>
            <a:r>
              <a:rPr lang="en-US" sz="2400" b="1" dirty="0" smtClean="0">
                <a:solidFill>
                  <a:schemeClr val="bg1"/>
                </a:solidFill>
                <a:latin typeface="Times New Roman" pitchFamily="18" charset="0"/>
                <a:cs typeface="Times New Roman" pitchFamily="18" charset="0"/>
              </a:rPr>
              <a:t>decisions</a:t>
            </a:r>
          </a:p>
          <a:p>
            <a:pPr lvl="1">
              <a:lnSpc>
                <a:spcPct val="90000"/>
              </a:lnSpc>
              <a:buFont typeface="Arial" pitchFamily="34" charset="0"/>
              <a:buChar char="•"/>
            </a:pPr>
            <a:endParaRPr lang="en-US" sz="1000" dirty="0">
              <a:solidFill>
                <a:schemeClr val="bg1"/>
              </a:solidFill>
              <a:latin typeface="Times New Roman" pitchFamily="18" charset="0"/>
              <a:cs typeface="Times New Roman" pitchFamily="18" charset="0"/>
            </a:endParaRPr>
          </a:p>
          <a:p>
            <a:pPr lvl="1">
              <a:lnSpc>
                <a:spcPct val="90000"/>
              </a:lnSpc>
              <a:buFont typeface="Arial" pitchFamily="34" charset="0"/>
              <a:buChar char="•"/>
            </a:pPr>
            <a:r>
              <a:rPr lang="en-US" sz="2400" b="1" dirty="0">
                <a:solidFill>
                  <a:schemeClr val="bg1"/>
                </a:solidFill>
                <a:latin typeface="Times New Roman" pitchFamily="18" charset="0"/>
                <a:cs typeface="Times New Roman" pitchFamily="18" charset="0"/>
              </a:rPr>
              <a:t>Economic freedom, including private </a:t>
            </a:r>
            <a:r>
              <a:rPr lang="en-US" sz="2400" b="1" dirty="0" smtClean="0">
                <a:solidFill>
                  <a:schemeClr val="bg1"/>
                </a:solidFill>
                <a:latin typeface="Times New Roman" pitchFamily="18" charset="0"/>
                <a:cs typeface="Times New Roman" pitchFamily="18" charset="0"/>
              </a:rPr>
              <a:t>property</a:t>
            </a:r>
          </a:p>
          <a:p>
            <a:pPr lvl="1">
              <a:lnSpc>
                <a:spcPct val="90000"/>
              </a:lnSpc>
              <a:buFont typeface="Arial" pitchFamily="34" charset="0"/>
              <a:buChar char="•"/>
            </a:pPr>
            <a:endParaRPr lang="en-US" sz="1000" dirty="0">
              <a:solidFill>
                <a:schemeClr val="bg1"/>
              </a:solidFill>
              <a:latin typeface="Times New Roman" pitchFamily="18" charset="0"/>
              <a:cs typeface="Times New Roman" pitchFamily="18" charset="0"/>
            </a:endParaRPr>
          </a:p>
          <a:p>
            <a:pPr lvl="1">
              <a:lnSpc>
                <a:spcPct val="90000"/>
              </a:lnSpc>
              <a:buFont typeface="Arial" pitchFamily="34" charset="0"/>
              <a:buChar char="•"/>
            </a:pPr>
            <a:r>
              <a:rPr lang="en-US" sz="2400" b="1" dirty="0">
                <a:solidFill>
                  <a:schemeClr val="bg1"/>
                </a:solidFill>
                <a:latin typeface="Times New Roman" pitchFamily="18" charset="0"/>
                <a:cs typeface="Times New Roman" pitchFamily="18" charset="0"/>
              </a:rPr>
              <a:t>The protection of civil </a:t>
            </a:r>
            <a:r>
              <a:rPr lang="en-US" sz="2400" b="1" dirty="0" smtClean="0">
                <a:solidFill>
                  <a:schemeClr val="bg1"/>
                </a:solidFill>
                <a:latin typeface="Times New Roman" pitchFamily="18" charset="0"/>
                <a:cs typeface="Times New Roman" pitchFamily="18" charset="0"/>
              </a:rPr>
              <a:t>liberties</a:t>
            </a:r>
          </a:p>
          <a:p>
            <a:pPr lvl="1">
              <a:lnSpc>
                <a:spcPct val="90000"/>
              </a:lnSpc>
              <a:buFont typeface="Arial" pitchFamily="34" charset="0"/>
              <a:buChar char="•"/>
            </a:pPr>
            <a:endParaRPr lang="en-US" sz="1000" dirty="0">
              <a:solidFill>
                <a:schemeClr val="bg1"/>
              </a:solidFill>
              <a:latin typeface="Times New Roman" pitchFamily="18" charset="0"/>
              <a:cs typeface="Times New Roman" pitchFamily="18" charset="0"/>
            </a:endParaRPr>
          </a:p>
          <a:p>
            <a:pPr lvl="1">
              <a:lnSpc>
                <a:spcPct val="90000"/>
              </a:lnSpc>
              <a:buFont typeface="Arial" pitchFamily="34" charset="0"/>
              <a:buChar char="•"/>
            </a:pPr>
            <a:r>
              <a:rPr lang="en-US" sz="2400" b="1" dirty="0">
                <a:solidFill>
                  <a:schemeClr val="bg1"/>
                </a:solidFill>
                <a:latin typeface="Times New Roman" pitchFamily="18" charset="0"/>
                <a:cs typeface="Times New Roman" pitchFamily="18" charset="0"/>
              </a:rPr>
              <a:t>Limitations on the government</a:t>
            </a:r>
          </a:p>
        </p:txBody>
      </p:sp>
      <p:sp>
        <p:nvSpPr>
          <p:cNvPr id="5" name="Rectangle 4"/>
          <p:cNvSpPr/>
          <p:nvPr/>
        </p:nvSpPr>
        <p:spPr>
          <a:xfrm>
            <a:off x="0" y="685800"/>
            <a:ext cx="9144000" cy="523220"/>
          </a:xfrm>
          <a:prstGeom prst="rect">
            <a:avLst/>
          </a:prstGeom>
        </p:spPr>
        <p:txBody>
          <a:bodyPr wrap="square">
            <a:spAutoFit/>
          </a:bodyPr>
          <a:lstStyle/>
          <a:p>
            <a:pPr algn="ctr"/>
            <a:r>
              <a:rPr lang="en-US" sz="2800" b="1" dirty="0" smtClean="0">
                <a:solidFill>
                  <a:schemeClr val="accent5">
                    <a:lumMod val="50000"/>
                  </a:schemeClr>
                </a:solidFill>
                <a:latin typeface="Times New Roman" pitchFamily="18" charset="0"/>
                <a:cs typeface="Times New Roman" pitchFamily="18" charset="0"/>
              </a:rPr>
              <a:t>Classical Liberalism</a:t>
            </a:r>
            <a:endParaRPr lang="en-US" sz="2800" dirty="0"/>
          </a:p>
        </p:txBody>
      </p:sp>
      <p:sp>
        <p:nvSpPr>
          <p:cNvPr id="6" name="TextBox 5"/>
          <p:cNvSpPr txBox="1"/>
          <p:nvPr/>
        </p:nvSpPr>
        <p:spPr>
          <a:xfrm>
            <a:off x="0" y="6172200"/>
            <a:ext cx="9144000" cy="461665"/>
          </a:xfrm>
          <a:prstGeom prst="rect">
            <a:avLst/>
          </a:prstGeom>
          <a:noFill/>
        </p:spPr>
        <p:txBody>
          <a:bodyPr wrap="square" rtlCol="0">
            <a:spAutoFit/>
          </a:bodyPr>
          <a:lstStyle/>
          <a:p>
            <a:pPr algn="ctr"/>
            <a:r>
              <a:rPr lang="en-US" sz="2400" b="1" i="1" dirty="0" smtClean="0">
                <a:solidFill>
                  <a:srgbClr val="002060"/>
                </a:solidFill>
                <a:latin typeface="Times New Roman" pitchFamily="18" charset="0"/>
                <a:cs typeface="Times New Roman" pitchFamily="18" charset="0"/>
              </a:rPr>
              <a:t>In your own notes, recreate the timeline found on page 105</a:t>
            </a:r>
            <a:endParaRPr lang="en-US" sz="24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to="" calcmode="lin" valueType="num">
                                      <p:cBhvr>
                                        <p:cTn id="15" dur="1" fill="hold"/>
                                        <p:tgtEl>
                                          <p:spTgt spid="819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 to="" calcmode="lin" valueType="num">
                                      <p:cBhvr>
                                        <p:cTn id="20" dur="1" fill="hold"/>
                                        <p:tgtEl>
                                          <p:spTgt spid="8195">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to="" calcmode="lin" valueType="num">
                                      <p:cBhvr>
                                        <p:cTn id="25" dur="1" fill="hold"/>
                                        <p:tgtEl>
                                          <p:spTgt spid="8195">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8195">
                                            <p:txEl>
                                              <p:pRg st="6" end="6"/>
                                            </p:txEl>
                                          </p:spTgt>
                                        </p:tgtEl>
                                        <p:attrNameLst>
                                          <p:attrName>style.visibility</p:attrName>
                                        </p:attrNameLst>
                                      </p:cBhvr>
                                      <p:to>
                                        <p:strVal val="visible"/>
                                      </p:to>
                                    </p:set>
                                    <p:anim to="" calcmode="lin" valueType="num">
                                      <p:cBhvr>
                                        <p:cTn id="30" dur="1" fill="hold"/>
                                        <p:tgtEl>
                                          <p:spTgt spid="8195">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anim to="" calcmode="lin" valueType="num">
                                      <p:cBhvr>
                                        <p:cTn id="35" dur="1" fill="hold"/>
                                        <p:tgtEl>
                                          <p:spTgt spid="8195">
                                            <p:txEl>
                                              <p:pRg st="8" end="8"/>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8195">
                                            <p:txEl>
                                              <p:pRg st="10" end="10"/>
                                            </p:txEl>
                                          </p:spTgt>
                                        </p:tgtEl>
                                        <p:attrNameLst>
                                          <p:attrName>style.visibility</p:attrName>
                                        </p:attrNameLst>
                                      </p:cBhvr>
                                      <p:to>
                                        <p:strVal val="visible"/>
                                      </p:to>
                                    </p:set>
                                    <p:anim to="" calcmode="lin" valueType="num">
                                      <p:cBhvr>
                                        <p:cTn id="40" dur="1" fill="hold"/>
                                        <p:tgtEl>
                                          <p:spTgt spid="8195">
                                            <p:txEl>
                                              <p:pRg st="10" end="1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to="" calcmode="lin" valueType="num">
                                      <p:cBhvr>
                                        <p:cTn id="45"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langmann.net/2008_October_7/money.jpg"/>
          <p:cNvPicPr>
            <a:picLocks noChangeAspect="1" noChangeArrowheads="1"/>
          </p:cNvPicPr>
          <p:nvPr/>
        </p:nvPicPr>
        <p:blipFill>
          <a:blip r:embed="rId2" cstate="print">
            <a:lum bright="70000" contrast="-70000"/>
          </a:blip>
          <a:srcRect/>
          <a:stretch>
            <a:fillRect/>
          </a:stretch>
        </p:blipFill>
        <p:spPr bwMode="auto">
          <a:xfrm>
            <a:off x="-1" y="0"/>
            <a:ext cx="9167813" cy="6858000"/>
          </a:xfrm>
          <a:prstGeom prst="rect">
            <a:avLst/>
          </a:prstGeom>
          <a:noFill/>
        </p:spPr>
      </p:pic>
      <p:sp>
        <p:nvSpPr>
          <p:cNvPr id="8195" name="Rectangle 3"/>
          <p:cNvSpPr>
            <a:spLocks noGrp="1" noChangeArrowheads="1"/>
          </p:cNvSpPr>
          <p:nvPr>
            <p:ph type="body" idx="1"/>
          </p:nvPr>
        </p:nvSpPr>
        <p:spPr>
          <a:xfrm>
            <a:off x="0" y="1722437"/>
            <a:ext cx="9144000" cy="3763963"/>
          </a:xfrm>
        </p:spPr>
        <p:txBody>
          <a:bodyPr>
            <a:normAutofit/>
          </a:bodyPr>
          <a:lstStyle/>
          <a:p>
            <a:pPr algn="ctr">
              <a:lnSpc>
                <a:spcPct val="90000"/>
              </a:lnSpc>
              <a:buNone/>
            </a:pPr>
            <a:r>
              <a:rPr lang="en-US" sz="2400" b="1" dirty="0" smtClean="0">
                <a:solidFill>
                  <a:schemeClr val="bg1"/>
                </a:solidFill>
                <a:latin typeface="Times New Roman" pitchFamily="18" charset="0"/>
                <a:cs typeface="Times New Roman" pitchFamily="18" charset="0"/>
              </a:rPr>
              <a:t>After reviewing pages 105 – 113, complete the following:</a:t>
            </a:r>
          </a:p>
          <a:p>
            <a:pPr algn="ctr">
              <a:lnSpc>
                <a:spcPct val="90000"/>
              </a:lnSpc>
              <a:buNone/>
            </a:pPr>
            <a:endParaRPr lang="en-US" sz="2400" b="1" i="1" dirty="0" smtClean="0">
              <a:solidFill>
                <a:srgbClr val="002060"/>
              </a:solidFill>
              <a:latin typeface="Times New Roman" pitchFamily="18" charset="0"/>
              <a:cs typeface="Times New Roman" pitchFamily="18" charset="0"/>
            </a:endParaRPr>
          </a:p>
          <a:p>
            <a:pPr algn="ctr">
              <a:lnSpc>
                <a:spcPct val="90000"/>
              </a:lnSpc>
              <a:buNone/>
            </a:pPr>
            <a:endParaRPr lang="en-US" sz="2400" b="1" i="1" dirty="0" smtClean="0">
              <a:solidFill>
                <a:srgbClr val="002060"/>
              </a:solidFill>
              <a:latin typeface="Times New Roman" pitchFamily="18" charset="0"/>
              <a:cs typeface="Times New Roman" pitchFamily="18" charset="0"/>
            </a:endParaRPr>
          </a:p>
          <a:p>
            <a:pPr algn="ctr">
              <a:lnSpc>
                <a:spcPct val="90000"/>
              </a:lnSpc>
              <a:buNone/>
            </a:pPr>
            <a:r>
              <a:rPr lang="en-US" sz="2400" b="1" i="1" dirty="0" smtClean="0">
                <a:solidFill>
                  <a:srgbClr val="002060"/>
                </a:solidFill>
                <a:latin typeface="Times New Roman" pitchFamily="18" charset="0"/>
                <a:cs typeface="Times New Roman" pitchFamily="18" charset="0"/>
              </a:rPr>
              <a:t>Classical Liberalism </a:t>
            </a:r>
          </a:p>
          <a:p>
            <a:pPr algn="ctr">
              <a:lnSpc>
                <a:spcPct val="90000"/>
              </a:lnSpc>
              <a:buNone/>
            </a:pPr>
            <a:r>
              <a:rPr lang="en-US" sz="1600" b="1" dirty="0" smtClean="0">
                <a:solidFill>
                  <a:schemeClr val="bg1"/>
                </a:solidFill>
                <a:latin typeface="Times New Roman" pitchFamily="18" charset="0"/>
                <a:cs typeface="Times New Roman" pitchFamily="18" charset="0"/>
              </a:rPr>
              <a:t>Handout</a:t>
            </a:r>
          </a:p>
          <a:p>
            <a:pPr algn="ctr">
              <a:lnSpc>
                <a:spcPct val="90000"/>
              </a:lnSpc>
              <a:buNone/>
            </a:pPr>
            <a:endParaRPr lang="en-US" sz="2400" b="1" i="1" dirty="0" smtClean="0">
              <a:solidFill>
                <a:srgbClr val="002060"/>
              </a:solidFill>
              <a:latin typeface="Times New Roman" pitchFamily="18" charset="0"/>
              <a:cs typeface="Times New Roman" pitchFamily="18" charset="0"/>
            </a:endParaRPr>
          </a:p>
          <a:p>
            <a:pPr algn="ctr">
              <a:lnSpc>
                <a:spcPct val="90000"/>
              </a:lnSpc>
              <a:buNone/>
            </a:pPr>
            <a:endParaRPr lang="en-US" sz="2400" b="1" i="1" dirty="0" smtClean="0">
              <a:solidFill>
                <a:srgbClr val="002060"/>
              </a:solidFill>
              <a:latin typeface="Times New Roman" pitchFamily="18" charset="0"/>
              <a:cs typeface="Times New Roman" pitchFamily="18" charset="0"/>
            </a:endParaRPr>
          </a:p>
          <a:p>
            <a:pPr algn="ctr">
              <a:lnSpc>
                <a:spcPct val="90000"/>
              </a:lnSpc>
              <a:buNone/>
            </a:pPr>
            <a:r>
              <a:rPr lang="en-US" sz="2400" b="1" i="1" dirty="0" smtClean="0">
                <a:solidFill>
                  <a:srgbClr val="002060"/>
                </a:solidFill>
                <a:latin typeface="Times New Roman" pitchFamily="18" charset="0"/>
                <a:cs typeface="Times New Roman" pitchFamily="18" charset="0"/>
              </a:rPr>
              <a:t>Key Thinkers </a:t>
            </a:r>
          </a:p>
          <a:p>
            <a:pPr algn="ctr">
              <a:lnSpc>
                <a:spcPct val="90000"/>
              </a:lnSpc>
              <a:buNone/>
            </a:pPr>
            <a:r>
              <a:rPr lang="en-US" sz="1600" b="1" dirty="0" smtClean="0">
                <a:solidFill>
                  <a:schemeClr val="bg1"/>
                </a:solidFill>
                <a:latin typeface="Times New Roman" pitchFamily="18" charset="0"/>
                <a:cs typeface="Times New Roman" pitchFamily="18" charset="0"/>
              </a:rPr>
              <a:t>Handout</a:t>
            </a:r>
          </a:p>
          <a:p>
            <a:pPr lvl="1" algn="ctr">
              <a:lnSpc>
                <a:spcPct val="90000"/>
              </a:lnSpc>
              <a:buNone/>
            </a:pPr>
            <a:endParaRPr lang="en-US" sz="2400" b="1" i="1" dirty="0" smtClean="0">
              <a:solidFill>
                <a:srgbClr val="002060"/>
              </a:solidFill>
              <a:latin typeface="Times New Roman" pitchFamily="18" charset="0"/>
              <a:cs typeface="Times New Roman" pitchFamily="18" charset="0"/>
            </a:endParaRPr>
          </a:p>
          <a:p>
            <a:pPr lvl="1">
              <a:lnSpc>
                <a:spcPct val="90000"/>
              </a:lnSpc>
              <a:buFont typeface="Arial" pitchFamily="34" charset="0"/>
              <a:buChar char="•"/>
            </a:pPr>
            <a:endParaRPr lang="en-US" sz="1000" dirty="0">
              <a:solidFill>
                <a:schemeClr val="bg1"/>
              </a:solidFill>
              <a:latin typeface="Times New Roman" pitchFamily="18" charset="0"/>
              <a:cs typeface="Times New Roman" pitchFamily="18" charset="0"/>
            </a:endParaRPr>
          </a:p>
        </p:txBody>
      </p:sp>
      <p:sp>
        <p:nvSpPr>
          <p:cNvPr id="5" name="Rectangle 4"/>
          <p:cNvSpPr/>
          <p:nvPr/>
        </p:nvSpPr>
        <p:spPr>
          <a:xfrm>
            <a:off x="0" y="162580"/>
            <a:ext cx="9144000" cy="523220"/>
          </a:xfrm>
          <a:prstGeom prst="rect">
            <a:avLst/>
          </a:prstGeom>
        </p:spPr>
        <p:txBody>
          <a:bodyPr wrap="square">
            <a:spAutoFit/>
          </a:bodyPr>
          <a:lstStyle/>
          <a:p>
            <a:pPr algn="ctr"/>
            <a:r>
              <a:rPr lang="en-US" sz="2800" b="1" dirty="0" smtClean="0">
                <a:solidFill>
                  <a:schemeClr val="accent5">
                    <a:lumMod val="50000"/>
                  </a:schemeClr>
                </a:solidFill>
                <a:latin typeface="Times New Roman" pitchFamily="18" charset="0"/>
                <a:cs typeface="Times New Roman" pitchFamily="18" charset="0"/>
              </a:rPr>
              <a:t>Classical Liberalism</a:t>
            </a:r>
            <a:endParaRPr lang="en-US" sz="2800" dirty="0"/>
          </a:p>
        </p:txBody>
      </p:sp>
      <p:sp>
        <p:nvSpPr>
          <p:cNvPr id="9" name="TextBox 8"/>
          <p:cNvSpPr txBox="1"/>
          <p:nvPr/>
        </p:nvSpPr>
        <p:spPr>
          <a:xfrm>
            <a:off x="0" y="6015335"/>
            <a:ext cx="9144000" cy="461665"/>
          </a:xfrm>
          <a:prstGeom prst="rect">
            <a:avLst/>
          </a:prstGeom>
          <a:noFill/>
        </p:spPr>
        <p:txBody>
          <a:bodyPr wrap="square" rtlCol="0">
            <a:spAutoFit/>
          </a:bodyPr>
          <a:lstStyle/>
          <a:p>
            <a:pPr algn="ctr"/>
            <a:r>
              <a:rPr lang="en-US" sz="2400" b="1" dirty="0" smtClean="0">
                <a:solidFill>
                  <a:schemeClr val="bg1"/>
                </a:solidFill>
                <a:latin typeface="Times New Roman" pitchFamily="18" charset="0"/>
                <a:cs typeface="Times New Roman" pitchFamily="18" charset="0"/>
              </a:rPr>
              <a:t>Review</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 to="" calcmode="lin" valueType="num">
                                      <p:cBhvr>
                                        <p:cTn id="10" dur="1" fill="hold"/>
                                        <p:tgtEl>
                                          <p:spTgt spid="819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 to="" calcmode="lin" valueType="num">
                                      <p:cBhvr>
                                        <p:cTn id="15" dur="1" fill="hold"/>
                                        <p:tgtEl>
                                          <p:spTgt spid="8195">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 to="" calcmode="lin" valueType="num">
                                      <p:cBhvr>
                                        <p:cTn id="18" dur="1" fill="hold"/>
                                        <p:tgtEl>
                                          <p:spTgt spid="8195">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195">
                                            <p:txEl>
                                              <p:pRg st="7" end="7"/>
                                            </p:txEl>
                                          </p:spTgt>
                                        </p:tgtEl>
                                        <p:attrNameLst>
                                          <p:attrName>style.visibility</p:attrName>
                                        </p:attrNameLst>
                                      </p:cBhvr>
                                      <p:to>
                                        <p:strVal val="visible"/>
                                      </p:to>
                                    </p:set>
                                    <p:anim to="" calcmode="lin" valueType="num">
                                      <p:cBhvr>
                                        <p:cTn id="21" dur="1" fill="hold"/>
                                        <p:tgtEl>
                                          <p:spTgt spid="8195">
                                            <p:txEl>
                                              <p:pRg st="7" end="7"/>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8195">
                                            <p:txEl>
                                              <p:pRg st="8" end="8"/>
                                            </p:txEl>
                                          </p:spTgt>
                                        </p:tgtEl>
                                        <p:attrNameLst>
                                          <p:attrName>style.visibility</p:attrName>
                                        </p:attrNameLst>
                                      </p:cBhvr>
                                      <p:to>
                                        <p:strVal val="visible"/>
                                      </p:to>
                                    </p:set>
                                    <p:anim to="" calcmode="lin" valueType="num">
                                      <p:cBhvr>
                                        <p:cTn id="24" dur="1" fill="hold"/>
                                        <p:tgtEl>
                                          <p:spTgt spid="8195">
                                            <p:txEl>
                                              <p:pRg st="8" end="8"/>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3720</TotalTime>
  <Words>3480</Words>
  <Application>Microsoft Office PowerPoint</Application>
  <PresentationFormat>On-screen Show (4:3)</PresentationFormat>
  <Paragraphs>653</Paragraphs>
  <Slides>71</Slides>
  <Notes>0</Notes>
  <HiddenSlides>0</HiddenSlides>
  <MMClips>11</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Slide 1</vt:lpstr>
      <vt:lpstr>Slide 2</vt:lpstr>
      <vt:lpstr>Slide 3</vt:lpstr>
      <vt:lpstr>Slide 4</vt:lpstr>
      <vt:lpstr>Slide 5</vt:lpstr>
      <vt:lpstr>Slide 6</vt:lpstr>
      <vt:lpstr>The Reformation (16th and 17th Centuries)</vt:lpstr>
      <vt:lpstr>Therefore…</vt:lpstr>
      <vt:lpstr>Slide 9</vt:lpstr>
      <vt:lpstr>Slide 10</vt:lpstr>
      <vt:lpstr>Slide 11</vt:lpstr>
      <vt:lpstr>The French Revolution</vt:lpstr>
      <vt:lpstr>Slide 13</vt:lpstr>
      <vt:lpstr>Slide 14</vt:lpstr>
      <vt:lpstr>Factors that led to the French Revolution</vt:lpstr>
      <vt:lpstr>Historical Factors</vt:lpstr>
      <vt:lpstr>Historical Factors</vt:lpstr>
      <vt:lpstr>Social Factors</vt:lpstr>
      <vt:lpstr>Changes in Ideas about Society</vt:lpstr>
      <vt:lpstr>Economic Factors</vt:lpstr>
      <vt:lpstr>Economic Factors</vt:lpstr>
      <vt:lpstr>Political Factors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Welfare State</vt:lpstr>
      <vt:lpstr>Welfare State</vt:lpstr>
      <vt:lpstr>Welfare State</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282</cp:revision>
  <dcterms:created xsi:type="dcterms:W3CDTF">2010-02-24T19:49:18Z</dcterms:created>
  <dcterms:modified xsi:type="dcterms:W3CDTF">2012-02-28T20:51:52Z</dcterms:modified>
</cp:coreProperties>
</file>