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9" r:id="rId24"/>
    <p:sldId id="300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8" r:id="rId35"/>
    <p:sldId id="289" r:id="rId36"/>
    <p:sldId id="291" r:id="rId37"/>
    <p:sldId id="293" r:id="rId38"/>
    <p:sldId id="294" r:id="rId39"/>
    <p:sldId id="297" r:id="rId40"/>
    <p:sldId id="295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53A35-6E8C-4D49-84CC-4256A0F0B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3FB2-DC16-4BA9-9D0C-737E1BBF7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CE6E-B727-40AD-8DA7-1B8B07042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761F1-E8C2-41F1-AF60-69D3CE14A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6DC13-7920-4D8A-9451-8AF0F8E4A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8D9F-741D-420A-9C8B-D709F1756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5590-6364-42C4-A920-0ADEF9BE2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D532A-A6A8-4905-A326-CA44B4767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6652B-3D63-48B0-9DC8-250FB1FBE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E3852-ECC9-4C54-8BA6-FF8B0443E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14C38-950B-4C65-8E56-CB902B424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E91689-69EB-4F38-B037-BF26F26BDD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ampleBook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</a:rPr>
              <a:t>Social </a:t>
            </a:r>
            <a:r>
              <a:rPr lang="en-US" sz="3600" b="1" dirty="0" smtClean="0">
                <a:latin typeface="Times New Roman" pitchFamily="18" charset="0"/>
              </a:rPr>
              <a:t>10-2</a:t>
            </a:r>
            <a:r>
              <a:rPr lang="en-US" sz="3600" b="1" dirty="0">
                <a:latin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</a:rPr>
            </a:br>
            <a:r>
              <a:rPr lang="en-US" sz="3600" b="1" dirty="0">
                <a:latin typeface="Times New Roman" pitchFamily="18" charset="0"/>
              </a:rPr>
              <a:t>Related Issue #2</a:t>
            </a:r>
            <a:br>
              <a:rPr lang="en-US" sz="3600" b="1" dirty="0">
                <a:latin typeface="Times New Roman" pitchFamily="18" charset="0"/>
              </a:rPr>
            </a:b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</a:rPr>
              <a:t>Page 110 - 111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9144000" cy="1219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</a:rPr>
              <a:t>To what extent should contemporary society respond to the legacies of historical globalization?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</a:rPr>
              <a:t>OR</a:t>
            </a:r>
            <a:endParaRPr lang="en-US" b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C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 people in Canada respond to the legacies of historical globalization?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endParaRPr lang="en-US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9" dur="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2" dur="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0277 -0.2791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ilk-roa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One Theory….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/>
              <a:t> </a:t>
            </a:r>
            <a:r>
              <a:rPr lang="en-US" sz="2400" b="1">
                <a:latin typeface="Times New Roman" pitchFamily="18" charset="0"/>
              </a:rPr>
              <a:t>Read the first half of page 117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>
                <a:latin typeface="Times New Roman" pitchFamily="18" charset="0"/>
              </a:rPr>
              <a:t>After reading the </a:t>
            </a:r>
            <a:r>
              <a:rPr lang="en-US" sz="2400" b="1" i="1">
                <a:latin typeface="Times New Roman" pitchFamily="18" charset="0"/>
              </a:rPr>
              <a:t>Reflect and Respond</a:t>
            </a:r>
            <a:r>
              <a:rPr lang="en-US" sz="2400" b="1">
                <a:latin typeface="Times New Roman" pitchFamily="18" charset="0"/>
              </a:rPr>
              <a:t> at the bottom of this page…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>
                <a:latin typeface="Times New Roman" pitchFamily="18" charset="0"/>
              </a:rPr>
              <a:t>Can you add one statement to this list?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>
                <a:latin typeface="Times New Roman" pitchFamily="18" charset="0"/>
              </a:rPr>
              <a:t>How about a list of criteria…can you list three criteria?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>
                <a:latin typeface="Times New Roman" pitchFamily="18" charset="0"/>
              </a:rPr>
              <a:t>Possible examples: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1200" b="1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Is it supported by evidence?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12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Does it have the intellectual/academic support of peers?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12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Is it accepted by a significant number of peers?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ilk-roa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The Concept of Historical Globalization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endParaRPr lang="en-US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>
                <a:latin typeface="Times New Roman" pitchFamily="18" charset="0"/>
              </a:rPr>
              <a:t>After reading the second half of page 117, can you add a second starting point of Globalization?</a:t>
            </a:r>
          </a:p>
          <a:p>
            <a:pPr algn="ctr">
              <a:buFontTx/>
              <a:buNone/>
            </a:pPr>
            <a:endParaRPr lang="en-US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>
                <a:latin typeface="Times New Roman" pitchFamily="18" charset="0"/>
              </a:rPr>
              <a:t>Is there a starting point that the entire class can agree 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columbu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Figure 5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8138" y="0"/>
            <a:ext cx="3446462" cy="685800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What do you know about Christopher Columbus?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4953000"/>
            <a:ext cx="251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Is it all positive? Negative?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400800" y="228600"/>
            <a:ext cx="274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What you may not know about Christopher Columbus?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477000" y="18288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Europeans brought many diseases that killed indigenous people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477000" y="2819400"/>
            <a:ext cx="2667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Europeans took land away from indigenous people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477000" y="3884613"/>
            <a:ext cx="2667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Europeans imposed their religion on indigenous people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477000" y="4875213"/>
            <a:ext cx="2667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Europeans viewed indigenous people as savages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477000" y="591185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Europeans often treated indigenous people badly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9144000" cy="704850"/>
          </a:xfrm>
        </p:spPr>
        <p:txBody>
          <a:bodyPr/>
          <a:lstStyle/>
          <a:p>
            <a:r>
              <a:rPr lang="en-US" sz="2800" b="1">
                <a:latin typeface="Times New Roman" pitchFamily="18" charset="0"/>
              </a:rPr>
              <a:t>Look carefully at this illustration on page 120                    What do you think London was like in 1616?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9144000" cy="198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Natural Environment?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Buildings and Other Structures?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Human Activities?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Aspects of the Drawing?</a:t>
            </a:r>
          </a:p>
          <a:p>
            <a:pPr>
              <a:lnSpc>
                <a:spcPct val="80000"/>
              </a:lnSpc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Purpose of the Drawing?</a:t>
            </a:r>
          </a:p>
        </p:txBody>
      </p:sp>
      <p:pic>
        <p:nvPicPr>
          <p:cNvPr id="16389" name="Picture 5" descr="Figure 5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7175"/>
            <a:ext cx="4724400" cy="307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How Did the Foundations of Historical Globalization Affect People?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44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Read page 120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Which </a:t>
            </a:r>
            <a:r>
              <a:rPr lang="en-US" sz="2800" b="1" i="1">
                <a:latin typeface="Times New Roman" pitchFamily="18" charset="0"/>
              </a:rPr>
              <a:t>Communication Technologies</a:t>
            </a:r>
            <a:r>
              <a:rPr lang="en-US" sz="2800" b="1">
                <a:latin typeface="Times New Roman" pitchFamily="18" charset="0"/>
              </a:rPr>
              <a:t> are contributing to globalization today?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Internet?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How does the internet shape the process of and attitudes toward globalization?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630362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New Ideas</a:t>
            </a:r>
            <a:b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800">
                <a:latin typeface="Times New Roman" pitchFamily="18" charset="0"/>
              </a:rPr>
              <a:t/>
            </a:r>
            <a:br>
              <a:rPr lang="en-US" sz="2800">
                <a:latin typeface="Times New Roman" pitchFamily="18" charset="0"/>
              </a:rPr>
            </a:br>
            <a:r>
              <a:rPr lang="en-US" sz="2800" b="1">
                <a:latin typeface="Times New Roman" pitchFamily="18" charset="0"/>
              </a:rPr>
              <a:t>Read page 121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179638"/>
            <a:ext cx="9144000" cy="4525962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Complete the </a:t>
            </a:r>
            <a:r>
              <a:rPr lang="en-US" sz="2800" b="1" i="1">
                <a:latin typeface="Times New Roman" pitchFamily="18" charset="0"/>
              </a:rPr>
              <a:t>Activity</a:t>
            </a:r>
            <a:r>
              <a:rPr lang="en-US" sz="2800" b="1">
                <a:latin typeface="Times New Roman" pitchFamily="18" charset="0"/>
              </a:rPr>
              <a:t> at the bottom of the page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Predictions: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Large, square sails may have lead to…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Improved navigational tools may have lead to…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Gunpowder may have lead to….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Mercantilism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3505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What other words appear to be related to </a:t>
            </a:r>
            <a:r>
              <a:rPr lang="en-US" sz="2800" b="1" i="1">
                <a:solidFill>
                  <a:schemeClr val="accent2"/>
                </a:solidFill>
                <a:latin typeface="Times New Roman" pitchFamily="18" charset="0"/>
              </a:rPr>
              <a:t>mercantilism</a:t>
            </a:r>
            <a:r>
              <a:rPr lang="en-US" sz="2800" b="1">
                <a:latin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Write down as many as you can think of…</a:t>
            </a:r>
          </a:p>
          <a:p>
            <a:pPr algn="ctr"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Write down </a:t>
            </a:r>
            <a:r>
              <a:rPr lang="en-US" sz="2800" b="1" i="1">
                <a:latin typeface="Times New Roman" pitchFamily="18" charset="0"/>
              </a:rPr>
              <a:t>your</a:t>
            </a:r>
            <a:r>
              <a:rPr lang="en-US" sz="2800" b="1">
                <a:latin typeface="Times New Roman" pitchFamily="18" charset="0"/>
              </a:rPr>
              <a:t> definition and the one from the glossary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Analyzing Mercantilism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2667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>
                <a:latin typeface="Times New Roman" pitchFamily="18" charset="0"/>
              </a:rPr>
              <a:t>Read page 122 with a partner and while you read…</a:t>
            </a:r>
          </a:p>
          <a:p>
            <a:pPr algn="ctr">
              <a:buFontTx/>
              <a:buNone/>
            </a:pPr>
            <a:endParaRPr lang="en-US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 dirty="0">
                <a:latin typeface="Times New Roman" pitchFamily="18" charset="0"/>
              </a:rPr>
              <a:t>Complete the handout</a:t>
            </a:r>
            <a:r>
              <a:rPr lang="en-US" dirty="0">
                <a:latin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r>
              <a:rPr lang="en-US" sz="3600" b="1" i="1" dirty="0">
                <a:solidFill>
                  <a:schemeClr val="accent2"/>
                </a:solidFill>
                <a:latin typeface="Times New Roman" pitchFamily="18" charset="0"/>
              </a:rPr>
              <a:t>Analyzing Mercantilism </a:t>
            </a:r>
            <a:endParaRPr lang="en-US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Analyzing Mercantilism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57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What is Mercantilism?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Control of trade by a colonizing nation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Factors that made mercantilism work…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Armed forces, navies and merchant marine fleets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Forces that caused mercantilism…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The drive for more trade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Profits = control of the trade and competition gone!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The growth of the middle class in Europe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Discovery of valuable raw materials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Forces that lead to the decline of mercantilism…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Resistance from the colonies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New economic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215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95800"/>
            <a:ext cx="9144000" cy="1447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b="1">
                <a:latin typeface="Times New Roman" pitchFamily="18" charset="0"/>
              </a:rPr>
              <a:t>Read </a:t>
            </a:r>
            <a:r>
              <a:rPr lang="en-US" b="1" i="1">
                <a:latin typeface="Times New Roman" pitchFamily="18" charset="0"/>
              </a:rPr>
              <a:t>Dividing up the World</a:t>
            </a:r>
            <a:r>
              <a:rPr lang="en-US" b="1">
                <a:latin typeface="Times New Roman" pitchFamily="18" charset="0"/>
              </a:rPr>
              <a:t> on page 123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1000" b="1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>
                <a:latin typeface="Times New Roman" pitchFamily="18" charset="0"/>
              </a:rPr>
              <a:t>Now listen to the following questions about the map above…</a:t>
            </a:r>
          </a:p>
        </p:txBody>
      </p:sp>
      <p:pic>
        <p:nvPicPr>
          <p:cNvPr id="22532" name="Picture 4" descr="Figure 5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"/>
            <a:ext cx="6096000" cy="387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r>
              <a:rPr lang="en-US" sz="3200" b="1" dirty="0">
                <a:latin typeface="Times New Roman" pitchFamily="18" charset="0"/>
              </a:rPr>
              <a:t>Social </a:t>
            </a:r>
            <a:r>
              <a:rPr lang="en-US" sz="3200" b="1" dirty="0" smtClean="0">
                <a:latin typeface="Times New Roman" pitchFamily="18" charset="0"/>
              </a:rPr>
              <a:t>10-2</a:t>
            </a:r>
            <a:r>
              <a:rPr lang="en-US" sz="3200" b="1" dirty="0">
                <a:latin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>
                <a:latin typeface="Times New Roman" pitchFamily="18" charset="0"/>
              </a:rPr>
              <a:t>Related Issue #2</a:t>
            </a:r>
            <a:br>
              <a:rPr lang="en-US" sz="3200" b="1" dirty="0">
                <a:latin typeface="Times New Roman" pitchFamily="18" charset="0"/>
              </a:rPr>
            </a:br>
            <a:r>
              <a:rPr lang="en-US" sz="3200" b="1" dirty="0">
                <a:latin typeface="Times New Roman" pitchFamily="18" charset="0"/>
              </a:rPr>
              <a:t>Challenge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CA" altLang="zh-CN" sz="2400" b="1" dirty="0">
                <a:latin typeface="Times New Roman" pitchFamily="18" charset="0"/>
                <a:ea typeface="SimSun" pitchFamily="2" charset="-122"/>
              </a:rPr>
              <a:t>Participation in a </a:t>
            </a:r>
            <a:r>
              <a:rPr lang="en-CA" altLang="zh-CN" sz="2400" b="1" i="1" dirty="0">
                <a:latin typeface="Times New Roman" pitchFamily="18" charset="0"/>
                <a:ea typeface="SimSun" pitchFamily="2" charset="-122"/>
              </a:rPr>
              <a:t>Four Corners Debate</a:t>
            </a:r>
            <a:r>
              <a:rPr lang="en-CA" altLang="zh-CN" sz="2400" b="1" dirty="0">
                <a:latin typeface="Times New Roman" pitchFamily="18" charset="0"/>
                <a:ea typeface="SimSun" pitchFamily="2" charset="-122"/>
              </a:rPr>
              <a:t> that Discusses, Reviews and Evaluates responses to the statement below: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CA" altLang="zh-CN" sz="2400" b="1" dirty="0"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CA" altLang="zh-CN" sz="600" b="1" dirty="0"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CA" altLang="zh-CN" sz="2400" b="1" dirty="0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Contemporary society has done enough to respond to the legacies of historical globalization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CA" altLang="zh-CN" sz="600" b="1" dirty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CA" altLang="zh-CN" sz="600" b="1" dirty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CA" altLang="zh-CN" sz="600" b="1" dirty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CA" altLang="zh-CN" sz="600" b="1" dirty="0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CA" altLang="zh-CN" sz="2400" b="1" dirty="0">
                <a:latin typeface="Times New Roman" pitchFamily="18" charset="0"/>
                <a:ea typeface="SimSun" pitchFamily="2" charset="-122"/>
              </a:rPr>
              <a:t>This relates directly to your related issue question: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CA" altLang="zh-CN" sz="600" b="1" dirty="0">
              <a:solidFill>
                <a:srgbClr val="CC330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CA" altLang="zh-CN" sz="600" b="1" dirty="0">
              <a:solidFill>
                <a:srgbClr val="CC330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CA" altLang="zh-CN" sz="600" b="1" dirty="0">
              <a:solidFill>
                <a:srgbClr val="CC330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CA" altLang="zh-CN" sz="600" b="1" dirty="0">
              <a:solidFill>
                <a:srgbClr val="CC3300"/>
              </a:solidFill>
              <a:latin typeface="Times New Roman" pitchFamily="18" charset="0"/>
              <a:ea typeface="SimSun" pitchFamily="2" charset="-122"/>
            </a:endParaRPr>
          </a:p>
          <a:p>
            <a:pPr algn="ctr">
              <a:buNone/>
            </a:pPr>
            <a:r>
              <a:rPr lang="en-C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 people in Canada respond to the effects of historical legacies of historical globalization?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Read pages 112 </a:t>
            </a:r>
            <a:r>
              <a:rPr lang="en-US" sz="2400" b="1" dirty="0" smtClean="0">
                <a:latin typeface="Times New Roman" pitchFamily="18" charset="0"/>
              </a:rPr>
              <a:t>– 113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8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400" b="1" dirty="0" smtClean="0">
                <a:latin typeface="Times New Roman" pitchFamily="18" charset="0"/>
              </a:rPr>
              <a:t>Handout: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Corners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Debate</a:t>
            </a:r>
            <a:endParaRPr lang="en-US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Effects of European Colonial Settlement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91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Read page 124 and…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In groups of two, complete </a:t>
            </a:r>
            <a:r>
              <a:rPr lang="en-US" sz="2800" b="1" dirty="0">
                <a:latin typeface="Times New Roman" pitchFamily="18" charset="0"/>
              </a:rPr>
              <a:t>the </a:t>
            </a:r>
            <a:r>
              <a:rPr lang="en-US" sz="2800" b="1" i="1" dirty="0">
                <a:latin typeface="Times New Roman" pitchFamily="18" charset="0"/>
              </a:rPr>
              <a:t>Reflect and Respond</a:t>
            </a:r>
            <a:r>
              <a:rPr lang="en-US" sz="2800" b="1" dirty="0">
                <a:latin typeface="Times New Roman" pitchFamily="18" charset="0"/>
              </a:rPr>
              <a:t> assignment at the bottom of the page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Times New Roman" pitchFamily="18" charset="0"/>
              </a:rPr>
              <a:t>After giving your own name to this conflict, sum up the </a:t>
            </a: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</a:rPr>
              <a:t>perspective</a:t>
            </a:r>
            <a:r>
              <a:rPr lang="en-US" sz="2000" b="1" dirty="0">
                <a:latin typeface="Times New Roman" pitchFamily="18" charset="0"/>
              </a:rPr>
              <a:t> of each group in a sentence or two…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0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The British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8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The Rebellious Colonists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8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Times New Roman" pitchFamily="18" charset="0"/>
              </a:rPr>
              <a:t>The First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505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Begin a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list</a:t>
            </a:r>
            <a:r>
              <a:rPr lang="en-US" sz="2800" b="1">
                <a:latin typeface="Times New Roman" pitchFamily="18" charset="0"/>
              </a:rPr>
              <a:t> of terms from this chapter, which include… </a:t>
            </a:r>
          </a:p>
          <a:p>
            <a:pPr algn="ctr"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Four Corners Debate!</a:t>
            </a:r>
          </a:p>
          <a:p>
            <a:pPr algn="ctr">
              <a:buFontTx/>
              <a:buNone/>
            </a:pPr>
            <a:endParaRPr lang="en-US" sz="28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Consequences of Globalization on People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00200"/>
            <a:ext cx="6400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</a:rPr>
              <a:t>Lets Review…</a:t>
            </a:r>
          </a:p>
          <a:p>
            <a:pPr>
              <a:lnSpc>
                <a:spcPct val="8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i="1">
                <a:latin typeface="Times New Roman" pitchFamily="18" charset="0"/>
              </a:rPr>
              <a:t>Mercantilism</a:t>
            </a:r>
            <a:r>
              <a:rPr lang="en-US" sz="2800" b="1">
                <a:latin typeface="Times New Roman" pitchFamily="18" charset="0"/>
              </a:rPr>
              <a:t> means…</a:t>
            </a:r>
          </a:p>
          <a:p>
            <a:pPr>
              <a:lnSpc>
                <a:spcPct val="80000"/>
              </a:lnSpc>
            </a:pPr>
            <a:endParaRPr lang="en-US" sz="2800"/>
          </a:p>
          <a:p>
            <a:pPr>
              <a:lnSpc>
                <a:spcPct val="80000"/>
              </a:lnSpc>
            </a:pPr>
            <a:r>
              <a:rPr lang="en-US" sz="2800" b="1" i="1">
                <a:latin typeface="Times New Roman" pitchFamily="18" charset="0"/>
              </a:rPr>
              <a:t>Imperialism</a:t>
            </a:r>
            <a:r>
              <a:rPr lang="en-US" sz="2800" b="1">
                <a:latin typeface="Times New Roman" pitchFamily="18" charset="0"/>
              </a:rPr>
              <a:t> means…</a:t>
            </a:r>
          </a:p>
          <a:p>
            <a:pPr>
              <a:lnSpc>
                <a:spcPct val="8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i="1">
                <a:latin typeface="Times New Roman" pitchFamily="18" charset="0"/>
              </a:rPr>
              <a:t>Colonization</a:t>
            </a:r>
          </a:p>
          <a:p>
            <a:pPr>
              <a:lnSpc>
                <a:spcPct val="8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i="1">
                <a:latin typeface="Times New Roman" pitchFamily="18" charset="0"/>
              </a:rPr>
              <a:t>Domination</a:t>
            </a:r>
          </a:p>
          <a:p>
            <a:pPr>
              <a:lnSpc>
                <a:spcPct val="80000"/>
              </a:lnSpc>
            </a:pPr>
            <a:endParaRPr lang="en-US" sz="28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i="1">
                <a:latin typeface="Times New Roman" pitchFamily="18" charset="0"/>
              </a:rPr>
              <a:t>Exploitation (Abuse)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</a:rPr>
              <a:t>How Did The Consequences of Historical Globalization Affect People?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524000"/>
            <a:ext cx="4267200" cy="521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0" y="32766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Read the first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paragraph of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page 125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629400" y="2743200"/>
            <a:ext cx="2514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Write out and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complete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following chart: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Reacting to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Invasion by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Colonizing Forces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3300"/>
                </a:solidFill>
                <a:latin typeface="Times New Roman" pitchFamily="18" charset="0"/>
              </a:rPr>
              <a:t>How Did The Consequences of Historical Globalization Affect People?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2819400"/>
            <a:ext cx="9144000" cy="251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Complete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reading the rest of page 125, including the </a:t>
            </a:r>
            <a:r>
              <a:rPr lang="en-US" sz="2400" b="1" i="1" dirty="0" smtClean="0">
                <a:solidFill>
                  <a:schemeClr val="tx2"/>
                </a:solidFill>
                <a:latin typeface="Times New Roman" pitchFamily="18" charset="0"/>
              </a:rPr>
              <a:t>Activity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000" b="1" i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Approximately how many indigenous people died as a result of contact with Europeans?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</a:rPr>
              <a:t>Up to 10 million!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Differing Approaches to the Indigenous Peoples of the Americas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pitchFamily="18" charset="0"/>
              </a:rPr>
              <a:t>As you read page 126, consider the following questions and write your responses in your notebooks.  This will assist you with your         </a:t>
            </a:r>
            <a:r>
              <a:rPr lang="en-US" sz="2400" b="1" i="1">
                <a:latin typeface="Times New Roman" pitchFamily="18" charset="0"/>
              </a:rPr>
              <a:t>Four Corners Debate</a:t>
            </a:r>
            <a:r>
              <a:rPr lang="en-US" sz="2400" b="1">
                <a:latin typeface="Times New Roman" pitchFamily="18" charset="0"/>
              </a:rPr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  Why did the imperialist powers behave as they did toward the Indigenous peoples?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Why did the imperialist powers not think that their actions were wrong or inhumane?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Are attitudes toward Indigenous peoples the same or different today?</a:t>
            </a:r>
            <a:endParaRPr 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Slavery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733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>
                <a:latin typeface="Times New Roman" pitchFamily="18" charset="0"/>
              </a:rPr>
              <a:t>Read page 127 and answer the following:</a:t>
            </a:r>
          </a:p>
          <a:p>
            <a:pPr algn="ctr">
              <a:buFontTx/>
              <a:buNone/>
            </a:pPr>
            <a:endParaRPr lang="en-US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What do you think of Olaudah’s story?</a:t>
            </a:r>
          </a:p>
          <a:p>
            <a:pPr algn="ctr">
              <a:buFontTx/>
              <a:buNone/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</a:rPr>
              <a:t>How might his story be important to the anti-slave trade in Europe?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Cheap Labour</a:t>
            </a:r>
          </a:p>
        </p:txBody>
      </p:sp>
      <p:pic>
        <p:nvPicPr>
          <p:cNvPr id="29700" name="Picture 4" descr="Figure 5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7315200" cy="3498850"/>
          </a:xfrm>
          <a:prstGeom prst="rect">
            <a:avLst/>
          </a:prstGeom>
          <a:noFill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56388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Read the handout </a:t>
            </a:r>
            <a:r>
              <a:rPr lang="en-US" sz="2800" b="1" i="1">
                <a:solidFill>
                  <a:schemeClr val="tx2"/>
                </a:solidFill>
                <a:latin typeface="Times New Roman" pitchFamily="18" charset="0"/>
              </a:rPr>
              <a:t>The Slave Route, A Memory Unchained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 and note any questions you may have about the map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1219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Read the </a:t>
            </a:r>
            <a:r>
              <a:rPr lang="en-US" sz="2800" b="1" i="1">
                <a:latin typeface="Times New Roman" pitchFamily="18" charset="0"/>
              </a:rPr>
              <a:t>Introduction</a:t>
            </a:r>
            <a:r>
              <a:rPr lang="en-US" sz="2800" b="1">
                <a:latin typeface="Times New Roman" pitchFamily="18" charset="0"/>
              </a:rPr>
              <a:t> on page 128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Cheap Labour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Finish reading pages 128 – 129</a:t>
            </a:r>
          </a:p>
          <a:p>
            <a:pPr algn="ctr"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Consider question #1 in </a:t>
            </a:r>
            <a:r>
              <a:rPr lang="en-US" sz="2800" b="1" i="1">
                <a:latin typeface="Times New Roman" pitchFamily="18" charset="0"/>
              </a:rPr>
              <a:t>Explorations</a:t>
            </a:r>
            <a:r>
              <a:rPr lang="en-US" sz="2800" b="1" i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and record your responses in your notebook</a:t>
            </a:r>
          </a:p>
        </p:txBody>
      </p:sp>
      <p:pic>
        <p:nvPicPr>
          <p:cNvPr id="30725" name="Picture 5" descr="SlaveBo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71913"/>
            <a:ext cx="4381500" cy="2909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?id=78417&amp;rendTypeId=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Vocabulary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Add to your Chapter Five list….</a:t>
            </a:r>
          </a:p>
          <a:p>
            <a:pPr algn="ctr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</a:rPr>
              <a:t>Four Corners Debate!</a:t>
            </a:r>
          </a:p>
          <a:p>
            <a:pPr algn="ctr">
              <a:buFontTx/>
              <a:buNone/>
            </a:pPr>
            <a:endParaRPr lang="en-US" sz="2800" b="1" dirty="0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</a:rPr>
              <a:t>Any new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</a:rPr>
              <a:t>Mock </a:t>
            </a:r>
            <a:br>
              <a:rPr lang="en-US" sz="4000" b="1">
                <a:latin typeface="Times New Roman" pitchFamily="18" charset="0"/>
              </a:rPr>
            </a:br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Four-Corners Debate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9144000" cy="2895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>
                <a:latin typeface="Times New Roman" pitchFamily="18" charset="0"/>
              </a:rPr>
              <a:t>Topic:</a:t>
            </a:r>
          </a:p>
          <a:p>
            <a:pPr algn="ctr">
              <a:buFontTx/>
              <a:buNone/>
            </a:pPr>
            <a:endParaRPr lang="en-US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</a:rPr>
              <a:t>Taylor Swift </a:t>
            </a:r>
            <a:r>
              <a:rPr lang="en-US" sz="2800" b="1" dirty="0" smtClean="0">
                <a:latin typeface="Times New Roman" pitchFamily="18" charset="0"/>
              </a:rPr>
              <a:t>should </a:t>
            </a:r>
            <a:r>
              <a:rPr lang="en-US" sz="2800" b="1" dirty="0">
                <a:latin typeface="Times New Roman" pitchFamily="18" charset="0"/>
              </a:rPr>
              <a:t>be at the top of the music charts</a:t>
            </a:r>
          </a:p>
          <a:p>
            <a:pPr algn="ctr"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 dirty="0">
                <a:latin typeface="Times New Roman" pitchFamily="18" charset="0"/>
              </a:rPr>
              <a:t>How do I prepare to answer this?</a:t>
            </a:r>
          </a:p>
          <a:p>
            <a:pPr algn="ctr">
              <a:buFontTx/>
              <a:buNone/>
            </a:pP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9906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Responses to Slavery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r>
              <a:rPr lang="en-US" sz="2800" b="1">
                <a:latin typeface="Times New Roman" pitchFamily="18" charset="0"/>
              </a:rPr>
              <a:t>Read the first half of page 130 followed by </a:t>
            </a:r>
            <a:r>
              <a:rPr lang="en-US" sz="2800" b="1" i="1">
                <a:latin typeface="Times New Roman" pitchFamily="18" charset="0"/>
              </a:rPr>
              <a:t>Making Choices</a:t>
            </a:r>
            <a:r>
              <a:rPr lang="en-US" sz="2800" b="1">
                <a:latin typeface="Times New Roman" pitchFamily="18" charset="0"/>
              </a:rPr>
              <a:t> 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Slavery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Slave Trade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What is the difference between these terms?</a:t>
            </a:r>
          </a:p>
          <a:p>
            <a:endParaRPr lang="en-US" sz="2800" b="1">
              <a:latin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</a:rPr>
              <a:t>Add these two terms to your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Expressing Strong Opinions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>
                <a:latin typeface="Times New Roman" pitchFamily="18" charset="0"/>
              </a:rPr>
              <a:t>Create a chart similar to the one below and</a:t>
            </a:r>
            <a:r>
              <a:rPr lang="en-US" b="1" i="1">
                <a:latin typeface="Times New Roman" pitchFamily="18" charset="0"/>
              </a:rPr>
              <a:t>  </a:t>
            </a:r>
            <a:r>
              <a:rPr lang="en-US" b="1">
                <a:latin typeface="Times New Roman" pitchFamily="18" charset="0"/>
              </a:rPr>
              <a:t>complete </a:t>
            </a:r>
            <a:r>
              <a:rPr lang="en-US" b="1" i="1">
                <a:latin typeface="Times New Roman" pitchFamily="18" charset="0"/>
              </a:rPr>
              <a:t>Explorations #1</a:t>
            </a:r>
            <a:r>
              <a:rPr lang="en-US" b="1">
                <a:latin typeface="Times New Roman" pitchFamily="18" charset="0"/>
              </a:rPr>
              <a:t> on page 130</a:t>
            </a:r>
            <a:r>
              <a:rPr lang="en-US" b="1" i="1">
                <a:latin typeface="Times New Roman" pitchFamily="18" charset="0"/>
              </a:rPr>
              <a:t> </a:t>
            </a:r>
          </a:p>
          <a:p>
            <a:pPr algn="ctr">
              <a:buFontTx/>
              <a:buNone/>
            </a:pPr>
            <a:endParaRPr lang="en-US" sz="1000" b="1" i="1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en-US" sz="1000" b="1" i="1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en-US" sz="1000" b="1" i="1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en-US" sz="1000" b="1" i="1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en-US" sz="1000" b="1" i="1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en-US" sz="1000" b="1" i="1">
              <a:latin typeface="Times New Roman" pitchFamily="18" charset="0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62000" y="403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4278313"/>
            <a:ext cx="4267200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i="1">
                <a:latin typeface="Times New Roman" pitchFamily="18" charset="0"/>
              </a:rPr>
              <a:t>Constructive</a:t>
            </a:r>
          </a:p>
          <a:p>
            <a:pPr algn="ctr"/>
            <a:r>
              <a:rPr lang="en-US" b="1">
                <a:latin typeface="Times New Roman" pitchFamily="18" charset="0"/>
              </a:rPr>
              <a:t>Cheering for your own team</a:t>
            </a:r>
          </a:p>
          <a:p>
            <a:pPr algn="ctr"/>
            <a:r>
              <a:rPr lang="en-US" b="1">
                <a:latin typeface="Times New Roman" pitchFamily="18" charset="0"/>
              </a:rPr>
              <a:t>Raising awareness about an issue by writing letters</a:t>
            </a:r>
          </a:p>
          <a:p>
            <a:pPr algn="ctr"/>
            <a:r>
              <a:rPr lang="en-US" b="1">
                <a:latin typeface="Times New Roman" pitchFamily="18" charset="0"/>
              </a:rPr>
              <a:t>Wearing school colours while cheering for your team</a:t>
            </a:r>
          </a:p>
          <a:p>
            <a:pPr algn="ctr"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876800" y="4267200"/>
            <a:ext cx="4267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i="1" dirty="0">
                <a:latin typeface="Times New Roman" pitchFamily="18" charset="0"/>
              </a:rPr>
              <a:t>Destructive</a:t>
            </a:r>
          </a:p>
          <a:p>
            <a:pPr algn="ctr"/>
            <a:r>
              <a:rPr lang="en-US" b="1" dirty="0">
                <a:latin typeface="Times New Roman" pitchFamily="18" charset="0"/>
              </a:rPr>
              <a:t>Being rude to visiting team</a:t>
            </a:r>
          </a:p>
          <a:p>
            <a:pPr algn="ctr"/>
            <a:r>
              <a:rPr lang="en-US" b="1" dirty="0">
                <a:latin typeface="Times New Roman" pitchFamily="18" charset="0"/>
              </a:rPr>
              <a:t>Damaging another team’s players or school property</a:t>
            </a:r>
          </a:p>
          <a:p>
            <a:pPr algn="ctr"/>
            <a:r>
              <a:rPr lang="en-US" b="1" dirty="0">
                <a:latin typeface="Times New Roman" pitchFamily="18" charset="0"/>
              </a:rPr>
              <a:t>Rejecting another person’s idea without consideration</a:t>
            </a:r>
            <a:endParaRPr lang="en-US" dirty="0">
              <a:latin typeface="Times New Roman" pitchFamily="18" charset="0"/>
            </a:endParaRP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1088" y="2362200"/>
            <a:ext cx="2017712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What do you think?</a:t>
            </a:r>
          </a:p>
        </p:txBody>
      </p:sp>
      <p:sp>
        <p:nvSpPr>
          <p:cNvPr id="3482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525963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b="1" i="1">
                <a:latin typeface="Times New Roman" pitchFamily="18" charset="0"/>
              </a:rPr>
              <a:t>Was involvement in the slave trade morally better or worse than owning slaves – or did it amount to the same thing?</a:t>
            </a:r>
          </a:p>
          <a:p>
            <a:pPr algn="ctr">
              <a:buFontTx/>
              <a:buNone/>
            </a:pPr>
            <a:endParaRPr lang="en-US" b="1" i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>
                <a:latin typeface="Times New Roman" pitchFamily="18" charset="0"/>
              </a:rPr>
              <a:t>Write a two or three sentence summary</a:t>
            </a:r>
          </a:p>
          <a:p>
            <a:pPr algn="ctr">
              <a:buFontTx/>
              <a:buNone/>
            </a:pPr>
            <a:endParaRPr lang="en-US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>
                <a:latin typeface="Times New Roman" pitchFamily="18" charset="0"/>
              </a:rPr>
              <a:t>Be prepared to defend your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Slavery – A Moral Dilemma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US" sz="2400" dirty="0">
                <a:latin typeface="Times New Roman" pitchFamily="18" charset="0"/>
              </a:rPr>
              <a:t>Your responses probably fit into one of the following three categories: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Trading and owning slaves amounts to the same thing morally because they depend on each other.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400" dirty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Owning is less morally wrong because owners are participating in a system they have little control over, while traders are actively dealing in lives.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sz="2400" dirty="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Trading is less morally wrong because the traders are just meeting a need.  If the owners did not demand slaves, the traders would not need to find them and sell them – and if these traders don’t do it, then someone else will.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African Imperialism Assignment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58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58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6" name="Picture 6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5" name="Picture 5" descr="amistad-DVD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425" y="1166813"/>
            <a:ext cx="3105150" cy="4524375"/>
          </a:xfrm>
          <a:prstGeom prst="rect">
            <a:avLst/>
          </a:prstGeom>
          <a:noFill/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066800" y="60198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155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4_5slave_trade%20cop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The Grand Exchange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>
                <a:latin typeface="Times New Roman" pitchFamily="18" charset="0"/>
              </a:rPr>
              <a:t>Make a list of the foods you regularly eat, specifying the major components of each dish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>
                <a:latin typeface="Times New Roman" pitchFamily="18" charset="0"/>
              </a:rPr>
              <a:t>Read all of page 131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>
                <a:latin typeface="Times New Roman" pitchFamily="18" charset="0"/>
              </a:rPr>
              <a:t>Referring to Figure 5-16, circle foods on your lists that originated in Europe, Asia or Africa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2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200" b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i="1">
                <a:latin typeface="Times New Roman" pitchFamily="18" charset="0"/>
              </a:rPr>
              <a:t>What would life be like if you did not get the ‘circled’ foods?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200" b="1" i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200" b="1" i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i="1">
                <a:latin typeface="Times New Roman" pitchFamily="18" charset="0"/>
              </a:rPr>
              <a:t>What would you substitute for the foods that are not available?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1200" b="1" i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200" b="1" i="1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i="1">
                <a:latin typeface="Times New Roman" pitchFamily="18" charset="0"/>
              </a:rPr>
              <a:t>In what ways might the loss of these foods affect your quality of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686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4_5slave_trade%20cop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Industrialization and Social Change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1295400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Write out your own chart, similar to the one below and (with the class) complete the first two columns – for the second column, keep in mind the themes we have been covering in this chapter</a:t>
            </a:r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81225" y="2332038"/>
            <a:ext cx="4779963" cy="4525962"/>
          </a:xfrm>
          <a:noFill/>
          <a:ln/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52400" y="3825875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page 132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086600" y="3276600"/>
            <a:ext cx="1905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As you read, add new ideas to the third column in your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8" grpId="0"/>
      <p:bldP spid="389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Vocabulary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Complete your Chapter Five list….</a:t>
            </a:r>
          </a:p>
          <a:p>
            <a:pPr algn="ctr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Four Corners Debate!</a:t>
            </a:r>
          </a:p>
          <a:p>
            <a:pPr algn="ctr"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Any new suggestions as to what you should include?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Four Corners Debate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Take a look through the chapter, your notes and your vocabulary list…</a:t>
            </a:r>
          </a:p>
          <a:p>
            <a:pPr algn="ctr"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What are some ideas discussed so far in this chapter that might be useful for your debates?</a:t>
            </a:r>
          </a:p>
          <a:p>
            <a:pPr algn="ctr">
              <a:buFontTx/>
              <a:buNone/>
            </a:pPr>
            <a:endParaRPr lang="en-US" sz="2800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 dirty="0">
                <a:latin typeface="Times New Roman" pitchFamily="18" charset="0"/>
              </a:rPr>
              <a:t>Add all of these ideas on a new list entitled: </a:t>
            </a:r>
          </a:p>
          <a:p>
            <a:pPr algn="ctr">
              <a:buFontTx/>
              <a:buNone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</a:rPr>
              <a:t>Four Corners Debate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Chapter Five Quiz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>
                <a:latin typeface="Times New Roman" pitchFamily="18" charset="0"/>
              </a:rPr>
              <a:t>Your quiz is made up of three question, all of them written response</a:t>
            </a:r>
          </a:p>
          <a:p>
            <a:pPr algn="ctr">
              <a:buFontTx/>
              <a:buNone/>
            </a:pPr>
            <a:endParaRPr lang="en-US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 dirty="0">
                <a:latin typeface="Times New Roman" pitchFamily="18" charset="0"/>
              </a:rPr>
              <a:t>Get to know the terms/phrases/people/events you listed as important for this chapter</a:t>
            </a:r>
          </a:p>
          <a:p>
            <a:pPr algn="ctr">
              <a:buFontTx/>
              <a:buNone/>
            </a:pPr>
            <a:endParaRPr lang="en-US" b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 dirty="0">
                <a:latin typeface="Times New Roman" pitchFamily="18" charset="0"/>
              </a:rPr>
              <a:t>One of the three questions is responding to an Inquiry Question, so be prepared to defend your response!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Steps to a </a:t>
            </a:r>
            <a:b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3600" b="1" i="1">
                <a:solidFill>
                  <a:schemeClr val="accent2"/>
                </a:solidFill>
                <a:latin typeface="Times New Roman" pitchFamily="18" charset="0"/>
              </a:rPr>
              <a:t>Four Corners Debate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9144000" cy="4068763"/>
          </a:xfrm>
        </p:spPr>
        <p:txBody>
          <a:bodyPr/>
          <a:lstStyle/>
          <a:p>
            <a:pPr marL="609600" indent="-609600" algn="ctr">
              <a:buFontTx/>
              <a:buAutoNum type="arabicPeriod"/>
            </a:pPr>
            <a:r>
              <a:rPr lang="en-US" sz="2800" b="1">
                <a:latin typeface="Times New Roman" pitchFamily="18" charset="0"/>
              </a:rPr>
              <a:t>Research the issue</a:t>
            </a:r>
          </a:p>
          <a:p>
            <a:pPr marL="609600" indent="-609600" algn="ctr">
              <a:buFontTx/>
              <a:buAutoNum type="arabicPeriod"/>
            </a:pPr>
            <a:r>
              <a:rPr lang="en-US" sz="2800" b="1">
                <a:latin typeface="Times New Roman" pitchFamily="18" charset="0"/>
              </a:rPr>
              <a:t>Take a starting position</a:t>
            </a:r>
          </a:p>
          <a:p>
            <a:pPr marL="609600" indent="-609600" algn="ctr">
              <a:buFontTx/>
              <a:buAutoNum type="arabicPeriod"/>
            </a:pPr>
            <a:r>
              <a:rPr lang="en-US" sz="2800" b="1">
                <a:latin typeface="Times New Roman" pitchFamily="18" charset="0"/>
              </a:rPr>
              <a:t>Go to one of the four corners in the room</a:t>
            </a:r>
          </a:p>
          <a:p>
            <a:pPr marL="609600" indent="-609600" algn="ctr">
              <a:buFontTx/>
              <a:buAutoNum type="arabicPeriod"/>
            </a:pPr>
            <a:r>
              <a:rPr lang="en-US" sz="2800" b="1">
                <a:latin typeface="Times New Roman" pitchFamily="18" charset="0"/>
              </a:rPr>
              <a:t>Present information that supports your opinion</a:t>
            </a:r>
          </a:p>
          <a:p>
            <a:pPr marL="609600" indent="-609600" algn="ctr">
              <a:buFontTx/>
              <a:buAutoNum type="arabicPeriod"/>
            </a:pPr>
            <a:r>
              <a:rPr lang="en-US" sz="2800" b="1">
                <a:latin typeface="Times New Roman" pitchFamily="18" charset="0"/>
              </a:rPr>
              <a:t>Consider the information presented by the students who took different positions</a:t>
            </a:r>
          </a:p>
          <a:p>
            <a:pPr marL="609600" indent="-609600" algn="ctr">
              <a:buFontTx/>
              <a:buAutoNum type="arabicPeriod"/>
            </a:pPr>
            <a:r>
              <a:rPr lang="en-US" sz="2800" b="1">
                <a:latin typeface="Times New Roman" pitchFamily="18" charset="0"/>
              </a:rPr>
              <a:t>Move to a different corner if your position has changed</a:t>
            </a:r>
          </a:p>
          <a:p>
            <a:pPr marL="609600" indent="-609600">
              <a:buFontTx/>
              <a:buNone/>
            </a:pPr>
            <a:endParaRPr lang="en-US" sz="2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CB_01203-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Chapter Five Activity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500" b="1" dirty="0">
                <a:latin typeface="Times New Roman" pitchFamily="18" charset="0"/>
              </a:rPr>
              <a:t>Now that you have completed the opening chapter on R</a:t>
            </a:r>
            <a:r>
              <a:rPr lang="en-US" sz="2500" b="1" i="1" dirty="0">
                <a:latin typeface="Times New Roman" pitchFamily="18" charset="0"/>
              </a:rPr>
              <a:t>elated Issue Two</a:t>
            </a:r>
            <a:r>
              <a:rPr lang="en-US" sz="2500" b="1" dirty="0">
                <a:latin typeface="Times New Roman" pitchFamily="18" charset="0"/>
              </a:rPr>
              <a:t>, what are some of the different perspectives and points of views on colonialism?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5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500" b="1" dirty="0">
                <a:latin typeface="Times New Roman" pitchFamily="18" charset="0"/>
              </a:rPr>
              <a:t>In groups no larger than three, create a </a:t>
            </a:r>
            <a:r>
              <a:rPr lang="en-US" sz="2500" b="1" dirty="0" smtClean="0">
                <a:latin typeface="Times New Roman" pitchFamily="18" charset="0"/>
              </a:rPr>
              <a:t>PowerPoint visual</a:t>
            </a:r>
            <a:r>
              <a:rPr lang="en-US" sz="2500" b="1" dirty="0">
                <a:latin typeface="Times New Roman" pitchFamily="18" charset="0"/>
              </a:rPr>
              <a:t>, that shows one point of view or perspective on one way colonialism has affected the world today.  </a:t>
            </a:r>
            <a:endParaRPr lang="en-US" sz="2500" b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500" b="1" dirty="0" smtClean="0">
                <a:latin typeface="Times New Roman" pitchFamily="18" charset="0"/>
              </a:rPr>
              <a:t>This </a:t>
            </a:r>
            <a:r>
              <a:rPr lang="en-US" sz="2500" b="1" dirty="0">
                <a:latin typeface="Times New Roman" pitchFamily="18" charset="0"/>
              </a:rPr>
              <a:t>visual can be positive, negative or neither.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5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500" b="1" dirty="0">
                <a:latin typeface="Times New Roman" pitchFamily="18" charset="0"/>
              </a:rPr>
              <a:t>Include a detailed description of the people or group whose point of view or perspective you have </a:t>
            </a:r>
            <a:r>
              <a:rPr lang="en-US" sz="2500" b="1" dirty="0" smtClean="0">
                <a:latin typeface="Times New Roman" pitchFamily="18" charset="0"/>
              </a:rPr>
              <a:t>chosen</a:t>
            </a:r>
            <a:endParaRPr lang="en-US" sz="2400" b="1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500" b="1" dirty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500" b="1" dirty="0">
                <a:latin typeface="Times New Roman" pitchFamily="18" charset="0"/>
              </a:rPr>
              <a:t>This will be displayed by your group </a:t>
            </a:r>
            <a:r>
              <a:rPr lang="en-US" sz="2500" b="1" dirty="0" smtClean="0">
                <a:latin typeface="Times New Roman" pitchFamily="18" charset="0"/>
              </a:rPr>
              <a:t>later </a:t>
            </a:r>
            <a:r>
              <a:rPr lang="en-US" sz="2500" b="1" dirty="0">
                <a:latin typeface="Times New Roman" pitchFamily="18" charset="0"/>
              </a:rPr>
              <a:t>this </a:t>
            </a:r>
            <a:r>
              <a:rPr lang="en-US" sz="2500" b="1" dirty="0" smtClean="0">
                <a:latin typeface="Times New Roman" pitchFamily="18" charset="0"/>
              </a:rPr>
              <a:t>class and </a:t>
            </a:r>
            <a:r>
              <a:rPr lang="en-US" sz="2500" b="1" dirty="0">
                <a:latin typeface="Times New Roman" pitchFamily="18" charset="0"/>
              </a:rPr>
              <a:t>has to be </a:t>
            </a:r>
            <a:r>
              <a:rPr lang="en-US" sz="2500" b="1" dirty="0" smtClean="0">
                <a:latin typeface="Times New Roman" pitchFamily="18" charset="0"/>
              </a:rPr>
              <a:t>available on one of your group members profile’s</a:t>
            </a:r>
            <a:endParaRPr lang="en-US" sz="2500" b="1" dirty="0">
              <a:latin typeface="Times New Roman" pitchFamily="18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7391400" y="6491288"/>
            <a:ext cx="152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Social 10-2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620000" y="6477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Social 10-2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Evaluation Rubric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943600" y="57150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All categories are weighted evenly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201992"/>
            <a:ext cx="3962400" cy="104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4038600" cy="40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589881"/>
            <a:ext cx="3810000" cy="359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 b="1">
                <a:solidFill>
                  <a:schemeClr val="accent2"/>
                </a:solidFill>
                <a:latin typeface="Times New Roman" pitchFamily="18" charset="0"/>
              </a:rPr>
              <a:t>Numbers…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>
                <a:latin typeface="Times New Roman" pitchFamily="18" charset="0"/>
              </a:rPr>
              <a:t>Write down at least ten different ways you use numbers on a daily basis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b="1">
              <a:latin typeface="Times New Roman" pitchFamily="18" charset="0"/>
            </a:endParaRPr>
          </a:p>
        </p:txBody>
      </p:sp>
      <p:pic>
        <p:nvPicPr>
          <p:cNvPr id="9220" name="Picture 4" descr="Figure 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81200"/>
            <a:ext cx="2201863" cy="2438400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62200" y="4648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caption below this picture on page 114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371600" y="54102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page 115 and answer the six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silk-roa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4038600"/>
            <a:ext cx="91440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>
                <a:latin typeface="Times New Roman" pitchFamily="18" charset="0"/>
              </a:rPr>
              <a:t>What countries did the Silk Road pass through?</a:t>
            </a:r>
          </a:p>
          <a:p>
            <a:pPr>
              <a:lnSpc>
                <a:spcPct val="80000"/>
              </a:lnSpc>
            </a:pPr>
            <a:endParaRPr lang="en-US" sz="8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latin typeface="Times New Roman" pitchFamily="18" charset="0"/>
              </a:rPr>
              <a:t>What are some of the present-day names of these countries?</a:t>
            </a:r>
          </a:p>
          <a:p>
            <a:pPr>
              <a:lnSpc>
                <a:spcPct val="80000"/>
              </a:lnSpc>
            </a:pPr>
            <a:endParaRPr lang="en-US" sz="9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latin typeface="Times New Roman" pitchFamily="18" charset="0"/>
              </a:rPr>
              <a:t>How long was the Silk Road?</a:t>
            </a:r>
          </a:p>
          <a:p>
            <a:pPr>
              <a:lnSpc>
                <a:spcPct val="80000"/>
              </a:lnSpc>
            </a:pPr>
            <a:endParaRPr lang="en-US" sz="9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latin typeface="Times New Roman" pitchFamily="18" charset="0"/>
              </a:rPr>
              <a:t>What goods were carried along this road?</a:t>
            </a:r>
          </a:p>
          <a:p>
            <a:pPr>
              <a:lnSpc>
                <a:spcPct val="80000"/>
              </a:lnSpc>
            </a:pPr>
            <a:endParaRPr lang="en-US" sz="1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latin typeface="Times New Roman" pitchFamily="18" charset="0"/>
              </a:rPr>
              <a:t>What effects did the Silk Road have in the countries it passed through?</a:t>
            </a:r>
          </a:p>
          <a:p>
            <a:pPr>
              <a:lnSpc>
                <a:spcPct val="80000"/>
              </a:lnSpc>
            </a:pPr>
            <a:endParaRPr lang="en-US" sz="1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b="1">
                <a:latin typeface="Times New Roman" pitchFamily="18" charset="0"/>
              </a:rPr>
              <a:t>In what ways did the Silk Road contribute to historical globalization?</a:t>
            </a:r>
          </a:p>
        </p:txBody>
      </p:sp>
      <p:pic>
        <p:nvPicPr>
          <p:cNvPr id="10243" name="Picture 3" descr="Figure 5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430588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0" y="3429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The Silk Road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ilk-roa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Today’s ‘Silk Road’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What are some items you can acquire today because of international trade?</a:t>
            </a:r>
          </a:p>
          <a:p>
            <a:pPr algn="ctr"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How are the trade routes of today similar to the            ‘Silk Road’?</a:t>
            </a:r>
          </a:p>
          <a:p>
            <a:pPr algn="ctr"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What are some of the differences?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ilk-roa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Why and How did Globalization Begin?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Read page 116</a:t>
            </a:r>
          </a:p>
          <a:p>
            <a:pPr algn="ctr"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How important is knowing the beginning date of Globalization?</a:t>
            </a:r>
          </a:p>
          <a:p>
            <a:pPr algn="ctr"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What are some events that you know the exact date of?</a:t>
            </a:r>
          </a:p>
          <a:p>
            <a:pPr algn="ctr">
              <a:buFontTx/>
              <a:buNone/>
            </a:pPr>
            <a:endParaRPr lang="en-US" sz="2800" b="1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2800" b="1">
                <a:latin typeface="Times New Roman" pitchFamily="18" charset="0"/>
              </a:rPr>
              <a:t>What are some events that you can’t know the exact date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1800</Words>
  <Application>Microsoft Office PowerPoint</Application>
  <PresentationFormat>On-screen Show (4:3)</PresentationFormat>
  <Paragraphs>317</Paragraphs>
  <Slides>40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Social 10-2 Related Issue #2  Page 110 - 111</vt:lpstr>
      <vt:lpstr>Social 10-2 Related Issue #2 Challenge</vt:lpstr>
      <vt:lpstr>Mock  Four-Corners Debate</vt:lpstr>
      <vt:lpstr>Steps to a  Four Corners Debate</vt:lpstr>
      <vt:lpstr>Evaluation Rubric</vt:lpstr>
      <vt:lpstr>Numbers…</vt:lpstr>
      <vt:lpstr>Slide 7</vt:lpstr>
      <vt:lpstr>Today’s ‘Silk Road’</vt:lpstr>
      <vt:lpstr>Why and How did Globalization Begin?</vt:lpstr>
      <vt:lpstr>One Theory….</vt:lpstr>
      <vt:lpstr>The Concept of Historical Globalization</vt:lpstr>
      <vt:lpstr>Slide 12</vt:lpstr>
      <vt:lpstr>Look carefully at this illustration on page 120                    What do you think London was like in 1616?</vt:lpstr>
      <vt:lpstr>How Did the Foundations of Historical Globalization Affect People?</vt:lpstr>
      <vt:lpstr>New Ideas  Read page 121</vt:lpstr>
      <vt:lpstr>Mercantilism</vt:lpstr>
      <vt:lpstr>Analyzing Mercantilism</vt:lpstr>
      <vt:lpstr>Analyzing Mercantilism</vt:lpstr>
      <vt:lpstr>Slide 19</vt:lpstr>
      <vt:lpstr>Effects of European Colonial Settlement</vt:lpstr>
      <vt:lpstr>And Finally…</vt:lpstr>
      <vt:lpstr>Consequences of Globalization on People</vt:lpstr>
      <vt:lpstr>How Did The Consequences of Historical Globalization Affect People?</vt:lpstr>
      <vt:lpstr>How Did The Consequences of Historical Globalization Affect People?</vt:lpstr>
      <vt:lpstr>Differing Approaches to the Indigenous Peoples of the Americas</vt:lpstr>
      <vt:lpstr>Slavery</vt:lpstr>
      <vt:lpstr>Cheap Labour</vt:lpstr>
      <vt:lpstr>Cheap Labour</vt:lpstr>
      <vt:lpstr>Vocabulary</vt:lpstr>
      <vt:lpstr>Responses to Slavery</vt:lpstr>
      <vt:lpstr>Expressing Strong Opinions</vt:lpstr>
      <vt:lpstr>What do you think?</vt:lpstr>
      <vt:lpstr>Slavery – A Moral Dilemma</vt:lpstr>
      <vt:lpstr>Slide 34</vt:lpstr>
      <vt:lpstr>The Grand Exchange</vt:lpstr>
      <vt:lpstr>Industrialization and Social Change</vt:lpstr>
      <vt:lpstr>Vocabulary</vt:lpstr>
      <vt:lpstr>Four Corners Debate</vt:lpstr>
      <vt:lpstr>Chapter Five Quiz</vt:lpstr>
      <vt:lpstr>Chapter Five Activity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10-1 Related Issue #2</dc:title>
  <dc:creator>fhs-student</dc:creator>
  <cp:lastModifiedBy>brendan edwards</cp:lastModifiedBy>
  <cp:revision>73</cp:revision>
  <dcterms:created xsi:type="dcterms:W3CDTF">2007-10-12T23:17:02Z</dcterms:created>
  <dcterms:modified xsi:type="dcterms:W3CDTF">2010-10-04T22:55:16Z</dcterms:modified>
</cp:coreProperties>
</file>