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58" r:id="rId5"/>
    <p:sldId id="263" r:id="rId6"/>
    <p:sldId id="264" r:id="rId7"/>
    <p:sldId id="265" r:id="rId8"/>
    <p:sldId id="266" r:id="rId9"/>
    <p:sldId id="267" r:id="rId10"/>
    <p:sldId id="268" r:id="rId11"/>
    <p:sldId id="270" r:id="rId12"/>
    <p:sldId id="294" r:id="rId13"/>
    <p:sldId id="272" r:id="rId14"/>
    <p:sldId id="274" r:id="rId15"/>
    <p:sldId id="275" r:id="rId16"/>
    <p:sldId id="276" r:id="rId17"/>
    <p:sldId id="277" r:id="rId18"/>
    <p:sldId id="278" r:id="rId19"/>
    <p:sldId id="279" r:id="rId20"/>
    <p:sldId id="295" r:id="rId21"/>
    <p:sldId id="282" r:id="rId22"/>
    <p:sldId id="284" r:id="rId23"/>
    <p:sldId id="285" r:id="rId24"/>
    <p:sldId id="311" r:id="rId25"/>
    <p:sldId id="296" r:id="rId26"/>
    <p:sldId id="286" r:id="rId27"/>
    <p:sldId id="288" r:id="rId28"/>
    <p:sldId id="289" r:id="rId29"/>
    <p:sldId id="291" r:id="rId30"/>
    <p:sldId id="293" r:id="rId31"/>
    <p:sldId id="297" r:id="rId32"/>
    <p:sldId id="298" r:id="rId33"/>
    <p:sldId id="299" r:id="rId34"/>
    <p:sldId id="301" r:id="rId35"/>
    <p:sldId id="302" r:id="rId36"/>
    <p:sldId id="304" r:id="rId37"/>
    <p:sldId id="305" r:id="rId38"/>
    <p:sldId id="306" r:id="rId39"/>
    <p:sldId id="307" r:id="rId40"/>
    <p:sldId id="308" r:id="rId41"/>
    <p:sldId id="309" r:id="rId42"/>
    <p:sldId id="310" r:id="rId43"/>
    <p:sldId id="312" r:id="rId44"/>
    <p:sldId id="313" r:id="rId45"/>
    <p:sldId id="314" r:id="rId46"/>
    <p:sldId id="334" r:id="rId47"/>
    <p:sldId id="335" r:id="rId48"/>
    <p:sldId id="333" r:id="rId49"/>
    <p:sldId id="336" r:id="rId50"/>
    <p:sldId id="315" r:id="rId51"/>
    <p:sldId id="319" r:id="rId52"/>
    <p:sldId id="316" r:id="rId53"/>
    <p:sldId id="317" r:id="rId54"/>
    <p:sldId id="318"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1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4" autoAdjust="0"/>
    <p:restoredTop sz="94660"/>
  </p:normalViewPr>
  <p:slideViewPr>
    <p:cSldViewPr>
      <p:cViewPr varScale="1">
        <p:scale>
          <a:sx n="63" d="100"/>
          <a:sy n="63" d="100"/>
        </p:scale>
        <p:origin x="-126" y="-2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3AC700-147D-490C-A98B-809F0A042AB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AC700-147D-490C-A98B-809F0A042AB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AC700-147D-490C-A98B-809F0A042AB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B3392583-1797-47E8-B781-18C162C639C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AC700-147D-490C-A98B-809F0A042AB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AC700-147D-490C-A98B-809F0A042AB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3AC700-147D-490C-A98B-809F0A042ABC}"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3AC700-147D-490C-A98B-809F0A042ABC}" type="datetimeFigureOut">
              <a:rPr lang="en-US" smtClean="0"/>
              <a:pPr/>
              <a:t>5/3/2010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3AC700-147D-490C-A98B-809F0A042ABC}" type="datetimeFigureOut">
              <a:rPr lang="en-US" smtClean="0"/>
              <a:pPr/>
              <a:t>5/3/2010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AC700-147D-490C-A98B-809F0A042ABC}" type="datetimeFigureOut">
              <a:rPr lang="en-US" smtClean="0"/>
              <a:pPr/>
              <a:t>5/3/2010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AC700-147D-490C-A98B-809F0A042ABC}"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AC700-147D-490C-A98B-809F0A042ABC}"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417B2-5982-4FB4-9E12-07FC55A8DF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AC700-147D-490C-A98B-809F0A042ABC}" type="datetimeFigureOut">
              <a:rPr lang="en-US" smtClean="0"/>
              <a:pPr/>
              <a:t>5/3/2010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417B2-5982-4FB4-9E12-07FC55A8DF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file:///\\fhs-ms\MSDATA\Staff\Brendan%20Edwards\Social\Social%2030-1\Related%20Issue%20%232\Chapter%207\Winston%20Churchill-Iron%20Curtain.WMV"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7\Cold%20War%20-%20Berlin%20Blockade%20-%20BBC.wmv"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7\Cold%20War%20-%20MAD%20-%20PBS.wmv"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7\Cold%20War%20-%20Cuban%20Missile%20Crisis%20-%20PBS.wmv"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7\Soviet_Afghanistan_War.mp4.WMV" TargetMode="Externa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7\Julius_and_Ethel.mp4.WMV"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7\U2___1960.mp4.WMV" TargetMode="Externa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hs-ms\MSDATA\Staff\Brendan%20Edwards\Social\Social%2030-1\Related%20Issue%20%232\Chapter%207\He_May_Be_a_Communist.flv.WMV" TargetMode="External"/><Relationship Id="rId1" Type="http://schemas.openxmlformats.org/officeDocument/2006/relationships/video" Target="file:///\\fhs-ms\MSDATA\Staff\Brendan%20Edwards\Social\Social%2030-1\Related%20Issue%20%232\Chapter%207\Anti_Comm1948.flv.WMV" TargetMode="Externa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video" Target="file:///\\fhs-ms\MSDATA\Staff\Brendan%20Edwards\Social\Social%2030-1\Related%20Issue%20%232\Chapter%206\Voodoo%20Economics%20-%20Ferris%20Bueller.WMV" TargetMode="Externa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6\Boom_and_Bust.mp4.WMV" TargetMode="Externa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file:///\\fhs-ms\MSDATA\Staff\Brendan%20Edwards\Social\Social%2030-1\Related%20Issue%20%232\Chapter%207\Yalta-PBS.wmv"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6.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7\Truman%20Doctrine_WMV%20V9.wmv" TargetMode="Externa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images2.layoutsparks.com/1/41037/ice-berg-water-ocean.jp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7\Marshall%20Plan%2060th%20Anniversary.wmv" TargetMode="Externa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johnbatchelorshow.com/schedules/images/sir-winston-churchill-posters.jpg"/>
          <p:cNvPicPr>
            <a:picLocks noChangeAspect="1" noChangeArrowheads="1"/>
          </p:cNvPicPr>
          <p:nvPr/>
        </p:nvPicPr>
        <p:blipFill>
          <a:blip r:embed="rId3" cstate="print">
            <a:lum bright="70000" contrast="-70000"/>
          </a:blip>
          <a:srcRect/>
          <a:stretch>
            <a:fillRect/>
          </a:stretch>
        </p:blipFill>
        <p:spPr bwMode="auto">
          <a:xfrm>
            <a:off x="0" y="0"/>
            <a:ext cx="9144000" cy="6857048"/>
          </a:xfrm>
          <a:prstGeom prst="rect">
            <a:avLst/>
          </a:prstGeom>
          <a:noFill/>
        </p:spPr>
      </p:pic>
      <p:sp>
        <p:nvSpPr>
          <p:cNvPr id="4" name="TextBox 3"/>
          <p:cNvSpPr txBox="1"/>
          <p:nvPr/>
        </p:nvSpPr>
        <p:spPr>
          <a:xfrm>
            <a:off x="0" y="787569"/>
            <a:ext cx="9144000" cy="507831"/>
          </a:xfrm>
          <a:prstGeom prst="rect">
            <a:avLst/>
          </a:prstGeom>
          <a:noFill/>
        </p:spPr>
        <p:txBody>
          <a:bodyPr wrap="square" rtlCol="0">
            <a:spAutoFit/>
          </a:bodyPr>
          <a:lstStyle/>
          <a:p>
            <a:pPr algn="ctr"/>
            <a:r>
              <a:rPr lang="en-US" sz="2700" b="1" dirty="0" smtClean="0">
                <a:solidFill>
                  <a:srgbClr val="FF0000"/>
                </a:solidFill>
                <a:latin typeface="Times New Roman" pitchFamily="18" charset="0"/>
                <a:cs typeface="Times New Roman" pitchFamily="18" charset="0"/>
              </a:rPr>
              <a:t>Liberalism Related To Foreign Policy</a:t>
            </a:r>
            <a:endParaRPr lang="en-US" sz="2700" b="1" dirty="0">
              <a:solidFill>
                <a:srgbClr val="FF0000"/>
              </a:solidFill>
              <a:latin typeface="Times New Roman" pitchFamily="18" charset="0"/>
              <a:cs typeface="Times New Roman" pitchFamily="18" charset="0"/>
            </a:endParaRPr>
          </a:p>
        </p:txBody>
      </p:sp>
      <p:sp>
        <p:nvSpPr>
          <p:cNvPr id="7" name="Rectangle 6"/>
          <p:cNvSpPr/>
          <p:nvPr/>
        </p:nvSpPr>
        <p:spPr>
          <a:xfrm>
            <a:off x="0" y="1371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232– 233 </a:t>
            </a:r>
          </a:p>
        </p:txBody>
      </p:sp>
      <p:sp>
        <p:nvSpPr>
          <p:cNvPr id="9" name="Rectangle 8"/>
          <p:cNvSpPr/>
          <p:nvPr/>
        </p:nvSpPr>
        <p:spPr>
          <a:xfrm>
            <a:off x="0" y="5867400"/>
            <a:ext cx="6248400" cy="338554"/>
          </a:xfrm>
          <a:prstGeom prst="rect">
            <a:avLst/>
          </a:prstGeom>
        </p:spPr>
        <p:txBody>
          <a:bodyPr wrap="square">
            <a:spAutoFit/>
          </a:bodyPr>
          <a:lstStyle/>
          <a:p>
            <a:pPr algn="ctr"/>
            <a:r>
              <a:rPr lang="en-US" sz="1600" b="1" dirty="0" smtClean="0">
                <a:solidFill>
                  <a:schemeClr val="accent2"/>
                </a:solidFill>
                <a:latin typeface="Times New Roman" pitchFamily="18" charset="0"/>
                <a:cs typeface="Times New Roman" pitchFamily="18" charset="0"/>
              </a:rPr>
              <a:t>Write out the issue question for Chapter Seven from page 234</a:t>
            </a:r>
          </a:p>
        </p:txBody>
      </p:sp>
      <p:sp>
        <p:nvSpPr>
          <p:cNvPr id="10" name="TextBox 9"/>
          <p:cNvSpPr txBox="1"/>
          <p:nvPr/>
        </p:nvSpPr>
        <p:spPr>
          <a:xfrm>
            <a:off x="3429000" y="1981200"/>
            <a:ext cx="5410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In terms of ideologies, what does </a:t>
            </a:r>
            <a:r>
              <a:rPr lang="en-US" b="1" i="1" dirty="0" smtClean="0">
                <a:latin typeface="Times New Roman" pitchFamily="18" charset="0"/>
                <a:cs typeface="Times New Roman" pitchFamily="18" charset="0"/>
              </a:rPr>
              <a:t>a wall </a:t>
            </a:r>
            <a:r>
              <a:rPr lang="en-US" b="1" dirty="0" smtClean="0">
                <a:latin typeface="Times New Roman" pitchFamily="18" charset="0"/>
                <a:cs typeface="Times New Roman" pitchFamily="18" charset="0"/>
              </a:rPr>
              <a:t>represent?</a:t>
            </a:r>
            <a:endParaRPr lang="en-US" b="1" dirty="0">
              <a:latin typeface="Times New Roman" pitchFamily="18" charset="0"/>
              <a:cs typeface="Times New Roman" pitchFamily="18" charset="0"/>
            </a:endParaRPr>
          </a:p>
        </p:txBody>
      </p:sp>
      <p:sp>
        <p:nvSpPr>
          <p:cNvPr id="11" name="TextBox 10"/>
          <p:cNvSpPr txBox="1"/>
          <p:nvPr/>
        </p:nvSpPr>
        <p:spPr>
          <a:xfrm>
            <a:off x="3048000" y="2895600"/>
            <a:ext cx="5638800" cy="2031325"/>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A wall can represent the physical and ideological barrier between two opposing sets of beliefs and values.  </a:t>
            </a:r>
          </a:p>
          <a:p>
            <a:pPr algn="ctr"/>
            <a:endParaRPr lang="en-US" b="1" dirty="0">
              <a:solidFill>
                <a:srgbClr val="FF0000"/>
              </a:solidFill>
              <a:latin typeface="Times New Roman" pitchFamily="18" charset="0"/>
              <a:cs typeface="Times New Roman" pitchFamily="18" charset="0"/>
            </a:endParaRPr>
          </a:p>
          <a:p>
            <a:pPr algn="ctr"/>
            <a:r>
              <a:rPr lang="en-US" b="1" dirty="0" smtClean="0">
                <a:solidFill>
                  <a:srgbClr val="FF0000"/>
                </a:solidFill>
                <a:latin typeface="Times New Roman" pitchFamily="18" charset="0"/>
                <a:cs typeface="Times New Roman" pitchFamily="18" charset="0"/>
              </a:rPr>
              <a:t>In the case of the Cold War, the Berlin Wall was a physical manifestation of the ideological barrier between East and West, between communism and democracy/capitalism</a:t>
            </a:r>
            <a:endParaRPr lang="en-US" b="1" dirty="0" smtClean="0">
              <a:latin typeface="Times New Roman" pitchFamily="18" charset="0"/>
              <a:cs typeface="Times New Roman" pitchFamily="18" charset="0"/>
            </a:endParaRPr>
          </a:p>
        </p:txBody>
      </p:sp>
      <p:sp>
        <p:nvSpPr>
          <p:cNvPr id="14" name="TextBox 13"/>
          <p:cNvSpPr txBox="1"/>
          <p:nvPr/>
        </p:nvSpPr>
        <p:spPr>
          <a:xfrm>
            <a:off x="0" y="0"/>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The Cold War Era</a:t>
            </a:r>
          </a:p>
          <a:p>
            <a:pPr algn="ctr"/>
            <a:r>
              <a:rPr lang="en-US" sz="1200" b="1" dirty="0" smtClean="0">
                <a:latin typeface="Times New Roman" pitchFamily="18" charset="0"/>
                <a:cs typeface="Times New Roman" pitchFamily="18" charset="0"/>
              </a:rPr>
              <a:t>Chapter Seven</a:t>
            </a:r>
            <a:endParaRPr lang="en-US" sz="1200" b="1" dirty="0">
              <a:latin typeface="Times New Roman" pitchFamily="18" charset="0"/>
              <a:cs typeface="Times New Roman" pitchFamily="18" charset="0"/>
            </a:endParaRPr>
          </a:p>
        </p:txBody>
      </p:sp>
      <p:sp>
        <p:nvSpPr>
          <p:cNvPr id="15" name="TextBox 14"/>
          <p:cNvSpPr txBox="1"/>
          <p:nvPr/>
        </p:nvSpPr>
        <p:spPr>
          <a:xfrm>
            <a:off x="0" y="6412468"/>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Churchill's ‘Iron Curtain’ Speech</a:t>
            </a:r>
            <a:endParaRPr lang="en-US" sz="1000" b="1" dirty="0">
              <a:latin typeface="Times New Roman" pitchFamily="18" charset="0"/>
              <a:cs typeface="Times New Roman" pitchFamily="18" charset="0"/>
            </a:endParaRPr>
          </a:p>
        </p:txBody>
      </p:sp>
      <p:pic>
        <p:nvPicPr>
          <p:cNvPr id="11268" name="Picture 4" descr="http://www.cape.k12.me.us/twalls/Berlinwall1.gif"/>
          <p:cNvPicPr>
            <a:picLocks noChangeAspect="1" noChangeArrowheads="1"/>
          </p:cNvPicPr>
          <p:nvPr/>
        </p:nvPicPr>
        <p:blipFill>
          <a:blip r:embed="rId4" cstate="print"/>
          <a:srcRect/>
          <a:stretch>
            <a:fillRect/>
          </a:stretch>
        </p:blipFill>
        <p:spPr bwMode="auto">
          <a:xfrm>
            <a:off x="304799" y="1447800"/>
            <a:ext cx="2686373" cy="3962400"/>
          </a:xfrm>
          <a:prstGeom prst="rect">
            <a:avLst/>
          </a:prstGeom>
          <a:noFill/>
        </p:spPr>
      </p:pic>
      <p:pic>
        <p:nvPicPr>
          <p:cNvPr id="21" name="Winston Churchill-Iron Curtain.WMV">
            <a:hlinkClick r:id="" action="ppaction://media"/>
          </p:cNvPr>
          <p:cNvPicPr>
            <a:picLocks noRot="1" noChangeAspect="1"/>
          </p:cNvPicPr>
          <p:nvPr>
            <a:videoFile r:link="rId1"/>
          </p:nvPr>
        </p:nvPicPr>
        <p:blipFill>
          <a:blip r:embed="rId5" cstate="print"/>
          <a:stretch>
            <a:fillRect/>
          </a:stretch>
        </p:blipFill>
        <p:spPr>
          <a:xfrm>
            <a:off x="6299200" y="5791200"/>
            <a:ext cx="1320800" cy="990600"/>
          </a:xfrm>
          <a:prstGeom prst="rect">
            <a:avLst/>
          </a:prstGeom>
        </p:spPr>
      </p:pic>
      <p:sp>
        <p:nvSpPr>
          <p:cNvPr id="22" name="TextBox 21"/>
          <p:cNvSpPr txBox="1"/>
          <p:nvPr/>
        </p:nvSpPr>
        <p:spPr>
          <a:xfrm>
            <a:off x="7696200" y="6172201"/>
            <a:ext cx="5334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1:00</a:t>
            </a:r>
            <a:endParaRPr lang="en-US" sz="1000" b="1" dirty="0">
              <a:latin typeface="Times New Roman" pitchFamily="18" charset="0"/>
              <a:cs typeface="Times New Roman" pitchFamily="18" charset="0"/>
            </a:endParaRPr>
          </a:p>
        </p:txBody>
      </p:sp>
      <p:sp>
        <p:nvSpPr>
          <p:cNvPr id="13" name="TextBox 12"/>
          <p:cNvSpPr txBox="1"/>
          <p:nvPr/>
        </p:nvSpPr>
        <p:spPr>
          <a:xfrm>
            <a:off x="0" y="1143000"/>
            <a:ext cx="9144000" cy="646331"/>
          </a:xfrm>
          <a:prstGeom prst="rect">
            <a:avLst/>
          </a:prstGeom>
          <a:noFill/>
        </p:spPr>
        <p:txBody>
          <a:bodyPr wrap="square" rtlCol="0">
            <a:spAutoFit/>
          </a:bodyPr>
          <a:lstStyle/>
          <a:p>
            <a:pPr algn="ctr"/>
            <a:r>
              <a:rPr lang="en-US" b="1" dirty="0" smtClean="0">
                <a:solidFill>
                  <a:srgbClr val="002060"/>
                </a:solidFill>
                <a:latin typeface="Times New Roman" pitchFamily="18" charset="0"/>
                <a:cs typeface="Times New Roman" pitchFamily="18" charset="0"/>
              </a:rPr>
              <a:t>What Was </a:t>
            </a:r>
          </a:p>
          <a:p>
            <a:pPr algn="ctr"/>
            <a:r>
              <a:rPr lang="en-US" b="1" i="1" dirty="0" smtClean="0">
                <a:solidFill>
                  <a:srgbClr val="C00000"/>
                </a:solidFill>
                <a:latin typeface="Times New Roman" pitchFamily="18" charset="0"/>
                <a:cs typeface="Times New Roman" pitchFamily="18" charset="0"/>
              </a:rPr>
              <a:t>The Cold War</a:t>
            </a:r>
            <a:r>
              <a:rPr lang="en-US" b="1" dirty="0" smtClean="0">
                <a:solidFill>
                  <a:srgbClr val="C00000"/>
                </a:solidFill>
                <a:latin typeface="Times New Roman" pitchFamily="18" charset="0"/>
                <a:cs typeface="Times New Roman" pitchFamily="18" charset="0"/>
              </a:rPr>
              <a:t>?</a:t>
            </a:r>
          </a:p>
        </p:txBody>
      </p:sp>
      <p:sp>
        <p:nvSpPr>
          <p:cNvPr id="16" name="TextBox 15"/>
          <p:cNvSpPr txBox="1"/>
          <p:nvPr/>
        </p:nvSpPr>
        <p:spPr>
          <a:xfrm>
            <a:off x="0" y="3429000"/>
            <a:ext cx="9144000" cy="369332"/>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Cold War</a:t>
            </a:r>
            <a:r>
              <a:rPr lang="en-US" b="1" dirty="0" smtClean="0">
                <a:latin typeface="Times New Roman" pitchFamily="18" charset="0"/>
                <a:cs typeface="Times New Roman" pitchFamily="18" charset="0"/>
              </a:rPr>
              <a:t>:</a:t>
            </a:r>
            <a:r>
              <a:rPr lang="en-US" b="1" dirty="0" smtClean="0">
                <a:solidFill>
                  <a:srgbClr val="C000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Preview</a:t>
            </a:r>
            <a:endParaRPr lang="en-US" b="1" dirty="0">
              <a:latin typeface="Times New Roman" pitchFamily="18" charset="0"/>
              <a:cs typeface="Times New Roman" pitchFamily="18" charset="0"/>
            </a:endParaRPr>
          </a:p>
        </p:txBody>
      </p:sp>
      <p:sp>
        <p:nvSpPr>
          <p:cNvPr id="17" name="TextBox 16"/>
          <p:cNvSpPr txBox="1"/>
          <p:nvPr/>
        </p:nvSpPr>
        <p:spPr>
          <a:xfrm>
            <a:off x="0" y="3733800"/>
            <a:ext cx="91440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7:00</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to="" calcmode="lin" valueType="num">
                                      <p:cBhvr>
                                        <p:cTn id="10" dur="1" fill="hold"/>
                                        <p:tgtEl>
                                          <p:spTgt spid="13">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to="" calcmode="lin" valueType="num">
                                      <p:cBhvr>
                                        <p:cTn id="13" dur="1" fill="hold"/>
                                        <p:tgtEl>
                                          <p:spTgt spid="13">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to="" calcmode="lin" valueType="num">
                                      <p:cBhvr>
                                        <p:cTn id="18" dur="1" fill="hold"/>
                                        <p:tgtEl>
                                          <p:spTgt spid="1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to="" calcmode="lin" valueType="num">
                                      <p:cBhvr>
                                        <p:cTn id="21" dur="1" fill="hold"/>
                                        <p:tgtEl>
                                          <p:spTgt spid="17">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xit" presetSubtype="0" fill="hold" grpId="0" nodeType="clickEffect">
                                  <p:stCondLst>
                                    <p:cond delay="0"/>
                                  </p:stCondLst>
                                  <p:childTnLst>
                                    <p:anim to="" calcmode="lin" valueType="num">
                                      <p:cBhvr>
                                        <p:cTn id="25" dur="1"/>
                                        <p:tgtEl>
                                          <p:spTgt spid="13">
                                            <p:txEl>
                                              <p:pRg st="0" end="0"/>
                                            </p:txEl>
                                          </p:spTgt>
                                        </p:tgtEl>
                                        <p:attrNameLst>
                                          <p:attrName/>
                                        </p:attrNameLst>
                                      </p:cBhvr>
                                    </p:anim>
                                    <p:set>
                                      <p:cBhvr>
                                        <p:cTn id="26" dur="1" fill="hold">
                                          <p:stCondLst>
                                            <p:cond delay="0"/>
                                          </p:stCondLst>
                                        </p:cTn>
                                        <p:tgtEl>
                                          <p:spTgt spid="13">
                                            <p:txEl>
                                              <p:pRg st="0" end="0"/>
                                            </p:txEl>
                                          </p:spTgt>
                                        </p:tgtEl>
                                        <p:attrNameLst>
                                          <p:attrName>style.visibility</p:attrName>
                                        </p:attrNameLst>
                                      </p:cBhvr>
                                      <p:to>
                                        <p:strVal val="hidden"/>
                                      </p:to>
                                    </p:set>
                                  </p:childTnLst>
                                </p:cTn>
                              </p:par>
                              <p:par>
                                <p:cTn id="27" presetID="24" presetClass="exit" presetSubtype="0" fill="hold" grpId="0" nodeType="withEffect">
                                  <p:stCondLst>
                                    <p:cond delay="0"/>
                                  </p:stCondLst>
                                  <p:childTnLst>
                                    <p:anim to="" calcmode="lin" valueType="num">
                                      <p:cBhvr>
                                        <p:cTn id="28" dur="1"/>
                                        <p:tgtEl>
                                          <p:spTgt spid="13">
                                            <p:txEl>
                                              <p:pRg st="1" end="1"/>
                                            </p:txEl>
                                          </p:spTgt>
                                        </p:tgtEl>
                                        <p:attrNameLst>
                                          <p:attrName/>
                                        </p:attrNameLst>
                                      </p:cBhvr>
                                    </p:anim>
                                    <p:set>
                                      <p:cBhvr>
                                        <p:cTn id="29" dur="1" fill="hold">
                                          <p:stCondLst>
                                            <p:cond delay="0"/>
                                          </p:stCondLst>
                                        </p:cTn>
                                        <p:tgtEl>
                                          <p:spTgt spid="13">
                                            <p:txEl>
                                              <p:pRg st="1" end="1"/>
                                            </p:txEl>
                                          </p:spTgt>
                                        </p:tgtEl>
                                        <p:attrNameLst>
                                          <p:attrName>style.visibility</p:attrName>
                                        </p:attrNameLst>
                                      </p:cBhvr>
                                      <p:to>
                                        <p:strVal val="hidden"/>
                                      </p:to>
                                    </p:set>
                                  </p:childTnLst>
                                </p:cTn>
                              </p:par>
                              <p:par>
                                <p:cTn id="30" presetID="24" presetClass="exit" presetSubtype="0" fill="hold" grpId="1" nodeType="withEffect">
                                  <p:stCondLst>
                                    <p:cond delay="0"/>
                                  </p:stCondLst>
                                  <p:childTnLst>
                                    <p:anim to="" calcmode="lin" valueType="num">
                                      <p:cBhvr>
                                        <p:cTn id="31" dur="1"/>
                                        <p:tgtEl>
                                          <p:spTgt spid="16"/>
                                        </p:tgtEl>
                                        <p:attrNameLst>
                                          <p:attrName/>
                                        </p:attrNameLst>
                                      </p:cBhvr>
                                    </p:anim>
                                    <p:set>
                                      <p:cBhvr>
                                        <p:cTn id="32" dur="1" fill="hold">
                                          <p:stCondLst>
                                            <p:cond delay="0"/>
                                          </p:stCondLst>
                                        </p:cTn>
                                        <p:tgtEl>
                                          <p:spTgt spid="16"/>
                                        </p:tgtEl>
                                        <p:attrNameLst>
                                          <p:attrName>style.visibility</p:attrName>
                                        </p:attrNameLst>
                                      </p:cBhvr>
                                      <p:to>
                                        <p:strVal val="hidden"/>
                                      </p:to>
                                    </p:set>
                                  </p:childTnLst>
                                </p:cTn>
                              </p:par>
                              <p:par>
                                <p:cTn id="33" presetID="24" presetClass="exit" presetSubtype="0" fill="hold" grpId="0" nodeType="withEffect">
                                  <p:stCondLst>
                                    <p:cond delay="0"/>
                                  </p:stCondLst>
                                  <p:childTnLst>
                                    <p:anim to="" calcmode="lin" valueType="num">
                                      <p:cBhvr>
                                        <p:cTn id="34" dur="1"/>
                                        <p:tgtEl>
                                          <p:spTgt spid="17">
                                            <p:txEl>
                                              <p:pRg st="0" end="0"/>
                                            </p:txEl>
                                          </p:spTgt>
                                        </p:tgtEl>
                                        <p:attrNameLst>
                                          <p:attrName/>
                                        </p:attrNameLst>
                                      </p:cBhvr>
                                    </p:anim>
                                    <p:set>
                                      <p:cBhvr>
                                        <p:cTn id="35" dur="1" fill="hold">
                                          <p:stCondLst>
                                            <p:cond delay="0"/>
                                          </p:stCondLst>
                                        </p:cTn>
                                        <p:tgtEl>
                                          <p:spTgt spid="17">
                                            <p:txEl>
                                              <p:pRg st="0" end="0"/>
                                            </p:txEl>
                                          </p:spTgt>
                                        </p:tgtEl>
                                        <p:attrNameLst>
                                          <p:attrName>style.visibility</p:attrName>
                                        </p:attrNameLst>
                                      </p:cBhvr>
                                      <p:to>
                                        <p:strVal val="hidden"/>
                                      </p:to>
                                    </p:set>
                                  </p:childTnLst>
                                </p:cTn>
                              </p:par>
                              <p:par>
                                <p:cTn id="36" presetID="24"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to="" calcmode="lin" valueType="num">
                                      <p:cBhvr>
                                        <p:cTn id="38" dur="1" fill="hold"/>
                                        <p:tgtEl>
                                          <p:spTgt spid="4"/>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to="" calcmode="lin" valueType="num">
                                      <p:cBhvr>
                                        <p:cTn id="41" dur="1" fill="hold"/>
                                        <p:tgtEl>
                                          <p:spTgt spid="7">
                                            <p:txEl>
                                              <p:pRg st="0" end="0"/>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to="" calcmode="lin" valueType="num">
                                      <p:cBhvr>
                                        <p:cTn id="46" dur="1" fill="hold"/>
                                        <p:tgtEl>
                                          <p:spTgt spid="10"/>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to="" calcmode="lin" valueType="num">
                                      <p:cBhvr>
                                        <p:cTn id="51" dur="1" fill="hold"/>
                                        <p:tgtEl>
                                          <p:spTgt spid="11"/>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11268"/>
                                        </p:tgtEl>
                                        <p:attrNameLst>
                                          <p:attrName>style.visibility</p:attrName>
                                        </p:attrNameLst>
                                      </p:cBhvr>
                                      <p:to>
                                        <p:strVal val="visible"/>
                                      </p:to>
                                    </p:set>
                                    <p:anim to="" calcmode="lin" valueType="num">
                                      <p:cBhvr>
                                        <p:cTn id="54" dur="1" fill="hold"/>
                                        <p:tgtEl>
                                          <p:spTgt spid="11268"/>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to="" calcmode="lin" valueType="num">
                                      <p:cBhvr>
                                        <p:cTn id="59" dur="1" fill="hold"/>
                                        <p:tgtEl>
                                          <p:spTgt spid="15"/>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to="" calcmode="lin" valueType="num">
                                      <p:cBhvr>
                                        <p:cTn id="62" dur="1" fill="hold"/>
                                        <p:tgtEl>
                                          <p:spTgt spid="21"/>
                                        </p:tgtEl>
                                        <p:attrNameLst>
                                          <p:attrName/>
                                        </p:attrNameLst>
                                      </p:cBhvr>
                                    </p:anim>
                                  </p:childTnLst>
                                </p:cTn>
                              </p:par>
                              <p:par>
                                <p:cTn id="63" presetID="24"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to="" calcmode="lin" valueType="num">
                                      <p:cBhvr>
                                        <p:cTn id="65" dur="1" fill="hold"/>
                                        <p:tgtEl>
                                          <p:spTgt spid="22"/>
                                        </p:tgtEl>
                                        <p:attrNameLst>
                                          <p:attrName/>
                                        </p:attrNameLst>
                                      </p:cBhvr>
                                    </p:anim>
                                  </p:childTnLst>
                                </p:cTn>
                              </p:par>
                            </p:childTnLst>
                          </p:cTn>
                        </p:par>
                      </p:childTnLst>
                    </p:cTn>
                  </p:par>
                  <p:par>
                    <p:cTn id="66" fill="hold">
                      <p:stCondLst>
                        <p:cond delay="indefinite"/>
                      </p:stCondLst>
                      <p:childTnLst>
                        <p:par>
                          <p:cTn id="67" fill="hold">
                            <p:stCondLst>
                              <p:cond delay="0"/>
                            </p:stCondLst>
                            <p:childTnLst>
                              <p:par>
                                <p:cTn id="68" presetID="24"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 to="" calcmode="lin" valueType="num">
                                      <p:cBhvr>
                                        <p:cTn id="70"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1" fill="hold" display="0">
                  <p:stCondLst>
                    <p:cond delay="indefinite"/>
                  </p:stCondLst>
                  <p:endCondLst>
                    <p:cond evt="onNext" delay="0">
                      <p:tgtEl>
                        <p:sldTgt/>
                      </p:tgtEl>
                    </p:cond>
                    <p:cond evt="onPrev" delay="0">
                      <p:tgtEl>
                        <p:sldTgt/>
                      </p:tgtEl>
                    </p:cond>
                  </p:endCondLst>
                </p:cTn>
                <p:tgtEl>
                  <p:spTgt spid="21"/>
                </p:tgtEl>
              </p:cMediaNode>
            </p:video>
          </p:childTnLst>
        </p:cTn>
      </p:par>
    </p:tnLst>
    <p:bldLst>
      <p:bldP spid="4" grpId="0"/>
      <p:bldP spid="9" grpId="0"/>
      <p:bldP spid="10" grpId="0"/>
      <p:bldP spid="11" grpId="0"/>
      <p:bldP spid="14" grpId="0"/>
      <p:bldP spid="15" grpId="0"/>
      <p:bldP spid="22" grpId="0"/>
      <p:bldP spid="13" grpId="0" uiExpand="1" build="allAtOnce"/>
      <p:bldP spid="16" grpId="0"/>
      <p:bldP spid="16" grpId="1"/>
      <p:bldP spid="1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ichardwillisuk.files.wordpress.com/2009/05/berlin-airlift-one.jpg"/>
          <p:cNvPicPr>
            <a:picLocks noChangeAspect="1" noChangeArrowheads="1"/>
          </p:cNvPicPr>
          <p:nvPr/>
        </p:nvPicPr>
        <p:blipFill>
          <a:blip r:embed="rId2" cstate="print">
            <a:lum bright="70000" contrast="-70000"/>
          </a:blip>
          <a:srcRect/>
          <a:stretch>
            <a:fillRect/>
          </a:stretch>
        </p:blipFill>
        <p:spPr bwMode="auto">
          <a:xfrm>
            <a:off x="-1" y="0"/>
            <a:ext cx="9144001" cy="6858000"/>
          </a:xfrm>
          <a:prstGeom prst="rect">
            <a:avLst/>
          </a:prstGeom>
          <a:noFill/>
        </p:spPr>
      </p:pic>
      <p:sp>
        <p:nvSpPr>
          <p:cNvPr id="17411" name="Rectangle 3"/>
          <p:cNvSpPr>
            <a:spLocks noGrp="1" noChangeArrowheads="1"/>
          </p:cNvSpPr>
          <p:nvPr>
            <p:ph type="body" idx="1"/>
          </p:nvPr>
        </p:nvSpPr>
        <p:spPr>
          <a:xfrm>
            <a:off x="0" y="1600200"/>
            <a:ext cx="9144000" cy="4724400"/>
          </a:xfrm>
        </p:spPr>
        <p:txBody>
          <a:bodyPr>
            <a:normAutofit/>
          </a:bodyPr>
          <a:lstStyle/>
          <a:p>
            <a:pPr algn="ctr">
              <a:lnSpc>
                <a:spcPct val="90000"/>
              </a:lnSpc>
              <a:buNone/>
            </a:pPr>
            <a:r>
              <a:rPr lang="en-US" sz="1800" b="1" dirty="0">
                <a:latin typeface="Times New Roman" pitchFamily="18" charset="0"/>
                <a:cs typeface="Times New Roman" pitchFamily="18" charset="0"/>
              </a:rPr>
              <a:t>The USSR allowed corridors through the occupation zone so that goods and </a:t>
            </a:r>
            <a:r>
              <a:rPr lang="en-US" sz="1800" b="1" dirty="0" smtClean="0">
                <a:latin typeface="Times New Roman" pitchFamily="18" charset="0"/>
                <a:cs typeface="Times New Roman" pitchFamily="18" charset="0"/>
              </a:rPr>
              <a:t>people </a:t>
            </a:r>
            <a:r>
              <a:rPr lang="en-US" sz="1800" b="1" dirty="0">
                <a:latin typeface="Times New Roman" pitchFamily="18" charset="0"/>
                <a:cs typeface="Times New Roman" pitchFamily="18" charset="0"/>
              </a:rPr>
              <a:t>could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move </a:t>
            </a:r>
            <a:r>
              <a:rPr lang="en-US" sz="1800" b="1" dirty="0">
                <a:latin typeface="Times New Roman" pitchFamily="18" charset="0"/>
                <a:cs typeface="Times New Roman" pitchFamily="18" charset="0"/>
              </a:rPr>
              <a:t>between the non-Soviet zones in Germany and </a:t>
            </a:r>
            <a:r>
              <a:rPr lang="en-US" sz="1800" b="1" dirty="0" smtClean="0">
                <a:latin typeface="Times New Roman" pitchFamily="18" charset="0"/>
                <a:cs typeface="Times New Roman" pitchFamily="18" charset="0"/>
              </a:rPr>
              <a:t>Berlin</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The US unified the American, British, and French </a:t>
            </a:r>
            <a:r>
              <a:rPr lang="en-US" sz="1800" b="1" dirty="0" smtClean="0">
                <a:latin typeface="Times New Roman" pitchFamily="18" charset="0"/>
                <a:cs typeface="Times New Roman" pitchFamily="18" charset="0"/>
              </a:rPr>
              <a:t>zones wanted </a:t>
            </a:r>
            <a:r>
              <a:rPr lang="en-US" sz="1800" b="1" dirty="0">
                <a:latin typeface="Times New Roman" pitchFamily="18" charset="0"/>
                <a:cs typeface="Times New Roman" pitchFamily="18" charset="0"/>
              </a:rPr>
              <a:t>West Germany to </a:t>
            </a:r>
            <a:r>
              <a:rPr lang="en-US" sz="1800" b="1" dirty="0" smtClean="0">
                <a:latin typeface="Times New Roman" pitchFamily="18" charset="0"/>
                <a:cs typeface="Times New Roman" pitchFamily="18" charset="0"/>
              </a:rPr>
              <a:t>have </a:t>
            </a:r>
            <a:r>
              <a:rPr lang="en-US" sz="1800" b="1" dirty="0">
                <a:latin typeface="Times New Roman" pitchFamily="18" charset="0"/>
                <a:cs typeface="Times New Roman" pitchFamily="18" charset="0"/>
              </a:rPr>
              <a:t>an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anti-communist</a:t>
            </a:r>
            <a:r>
              <a:rPr lang="en-US" sz="1800" b="1" dirty="0">
                <a:latin typeface="Times New Roman" pitchFamily="18" charset="0"/>
                <a:cs typeface="Times New Roman" pitchFamily="18" charset="0"/>
              </a:rPr>
              <a:t>, democratic </a:t>
            </a:r>
            <a:r>
              <a:rPr lang="en-US" sz="1800" b="1" dirty="0" smtClean="0">
                <a:latin typeface="Times New Roman" pitchFamily="18" charset="0"/>
                <a:cs typeface="Times New Roman" pitchFamily="18" charset="0"/>
              </a:rPr>
              <a:t>government</a:t>
            </a:r>
          </a:p>
          <a:p>
            <a:pPr algn="ctr">
              <a:lnSpc>
                <a:spcPct val="90000"/>
              </a:lnSpc>
              <a:buNone/>
            </a:pPr>
            <a:endParaRPr lang="en-US" sz="1800" b="1" dirty="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USSR viewed this as a threat</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In June 1948, Soviet Union shut down the corridors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This trapped “West Berlin” behind the Iron Curtain</a:t>
            </a:r>
          </a:p>
          <a:p>
            <a:pPr algn="ctr">
              <a:buNone/>
            </a:pP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The Allies decided to fly in supplies to Berlin</a:t>
            </a:r>
          </a:p>
          <a:p>
            <a:pPr algn="ctr">
              <a:lnSpc>
                <a:spcPct val="90000"/>
              </a:lnSpc>
              <a:buNone/>
            </a:pPr>
            <a:endParaRPr lang="en-US" sz="1800" b="1" dirty="0">
              <a:latin typeface="Times New Roman" pitchFamily="18" charset="0"/>
              <a:cs typeface="Times New Roman" pitchFamily="18" charset="0"/>
            </a:endParaRPr>
          </a:p>
        </p:txBody>
      </p:sp>
      <p:sp>
        <p:nvSpPr>
          <p:cNvPr id="6" name="Rectangle 2"/>
          <p:cNvSpPr txBox="1">
            <a:spLocks noChangeArrowheads="1"/>
          </p:cNvSpPr>
          <p:nvPr/>
        </p:nvSpPr>
        <p:spPr>
          <a:xfrm>
            <a:off x="0" y="228600"/>
            <a:ext cx="9144000" cy="7159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Berlin Airlift</a:t>
            </a:r>
            <a:r>
              <a:rPr kumimoji="0" lang="en-US"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r>
            <a:br>
              <a:rPr kumimoji="0" lang="en-US"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br>
            <a:r>
              <a:rPr kumimoji="0" lang="en-US" sz="13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a:t>
            </a:r>
            <a:r>
              <a:rPr kumimoji="0" lang="en-US" sz="13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Con’t</a:t>
            </a:r>
            <a:r>
              <a:rPr kumimoji="0" lang="en-US" sz="13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a:t>
            </a:r>
            <a:endParaRPr kumimoji="0" lang="en-US" sz="13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 to="" calcmode="lin" valueType="num">
                                      <p:cBhvr>
                                        <p:cTn id="10" dur="1" fill="hold"/>
                                        <p:tgtEl>
                                          <p:spTgt spid="1741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to="" calcmode="lin" valueType="num">
                                      <p:cBhvr>
                                        <p:cTn id="13" dur="1" fill="hold"/>
                                        <p:tgtEl>
                                          <p:spTgt spid="17411">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 to="" calcmode="lin" valueType="num">
                                      <p:cBhvr>
                                        <p:cTn id="18" dur="1" fill="hold"/>
                                        <p:tgtEl>
                                          <p:spTgt spid="17411">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 to="" calcmode="lin" valueType="num">
                                      <p:cBhvr>
                                        <p:cTn id="21" dur="1" fill="hold"/>
                                        <p:tgtEl>
                                          <p:spTgt spid="17411">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7411">
                                            <p:txEl>
                                              <p:pRg st="6" end="6"/>
                                            </p:txEl>
                                          </p:spTgt>
                                        </p:tgtEl>
                                        <p:attrNameLst>
                                          <p:attrName>style.visibility</p:attrName>
                                        </p:attrNameLst>
                                      </p:cBhvr>
                                      <p:to>
                                        <p:strVal val="visible"/>
                                      </p:to>
                                    </p:set>
                                    <p:anim to="" calcmode="lin" valueType="num">
                                      <p:cBhvr>
                                        <p:cTn id="26" dur="1" fill="hold"/>
                                        <p:tgtEl>
                                          <p:spTgt spid="17411">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7411">
                                            <p:txEl>
                                              <p:pRg st="8" end="8"/>
                                            </p:txEl>
                                          </p:spTgt>
                                        </p:tgtEl>
                                        <p:attrNameLst>
                                          <p:attrName>style.visibility</p:attrName>
                                        </p:attrNameLst>
                                      </p:cBhvr>
                                      <p:to>
                                        <p:strVal val="visible"/>
                                      </p:to>
                                    </p:set>
                                    <p:anim to="" calcmode="lin" valueType="num">
                                      <p:cBhvr>
                                        <p:cTn id="31" dur="1" fill="hold"/>
                                        <p:tgtEl>
                                          <p:spTgt spid="17411">
                                            <p:txEl>
                                              <p:pRg st="8" end="8"/>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7411">
                                            <p:txEl>
                                              <p:pRg st="10" end="10"/>
                                            </p:txEl>
                                          </p:spTgt>
                                        </p:tgtEl>
                                        <p:attrNameLst>
                                          <p:attrName>style.visibility</p:attrName>
                                        </p:attrNameLst>
                                      </p:cBhvr>
                                      <p:to>
                                        <p:strVal val="visible"/>
                                      </p:to>
                                    </p:set>
                                    <p:anim to="" calcmode="lin" valueType="num">
                                      <p:cBhvr>
                                        <p:cTn id="36" dur="1" fill="hold"/>
                                        <p:tgtEl>
                                          <p:spTgt spid="17411">
                                            <p:txEl>
                                              <p:pRg st="10" end="10"/>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7411">
                                            <p:txEl>
                                              <p:pRg st="12" end="12"/>
                                            </p:txEl>
                                          </p:spTgt>
                                        </p:tgtEl>
                                        <p:attrNameLst>
                                          <p:attrName>style.visibility</p:attrName>
                                        </p:attrNameLst>
                                      </p:cBhvr>
                                      <p:to>
                                        <p:strVal val="visible"/>
                                      </p:to>
                                    </p:set>
                                    <p:anim to="" calcmode="lin" valueType="num">
                                      <p:cBhvr>
                                        <p:cTn id="41" dur="1" fill="hold"/>
                                        <p:tgtEl>
                                          <p:spTgt spid="17411">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gdb.rferl.org/633B961E-4E27-4377-8D56-52097F1ADFA0_mw800_mh600.jpg"/>
          <p:cNvPicPr>
            <a:picLocks noChangeAspect="1" noChangeArrowheads="1"/>
          </p:cNvPicPr>
          <p:nvPr/>
        </p:nvPicPr>
        <p:blipFill>
          <a:blip r:embed="rId2" cstate="print">
            <a:lum bright="70000" contrast="-70000"/>
          </a:blip>
          <a:srcRect/>
          <a:stretch>
            <a:fillRect/>
          </a:stretch>
        </p:blipFill>
        <p:spPr bwMode="auto">
          <a:xfrm>
            <a:off x="0" y="0"/>
            <a:ext cx="9144000" cy="6866965"/>
          </a:xfrm>
          <a:prstGeom prst="rect">
            <a:avLst/>
          </a:prstGeom>
          <a:noFill/>
        </p:spPr>
      </p:pic>
      <p:sp>
        <p:nvSpPr>
          <p:cNvPr id="7171" name="Rectangle 3"/>
          <p:cNvSpPr>
            <a:spLocks noGrp="1" noChangeArrowheads="1"/>
          </p:cNvSpPr>
          <p:nvPr>
            <p:ph type="body" idx="1"/>
          </p:nvPr>
        </p:nvSpPr>
        <p:spPr>
          <a:xfrm>
            <a:off x="0" y="1524000"/>
            <a:ext cx="9144000" cy="4724400"/>
          </a:xfrm>
        </p:spPr>
        <p:txBody>
          <a:bodyPr>
            <a:normAutofit/>
          </a:bodyPr>
          <a:lstStyle/>
          <a:p>
            <a:pPr algn="ctr">
              <a:buNone/>
            </a:pPr>
            <a:r>
              <a:rPr lang="en-US" sz="1800" b="1" dirty="0" smtClean="0">
                <a:latin typeface="Times New Roman" pitchFamily="18" charset="0"/>
                <a:cs typeface="Times New Roman" pitchFamily="18" charset="0"/>
              </a:rPr>
              <a:t>The Berlin crisis introduced the idea of </a:t>
            </a:r>
            <a:r>
              <a:rPr lang="en-US" sz="1800" b="1" i="1" dirty="0" smtClean="0">
                <a:latin typeface="Times New Roman" pitchFamily="18" charset="0"/>
                <a:cs typeface="Times New Roman" pitchFamily="18" charset="0"/>
              </a:rPr>
              <a:t>brinkmanship</a:t>
            </a:r>
          </a:p>
          <a:p>
            <a:pPr algn="ctr">
              <a:buNone/>
            </a:pPr>
            <a:endParaRPr lang="en-US" sz="18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Brinkmanship:</a:t>
            </a:r>
          </a:p>
          <a:p>
            <a:pPr algn="ctr">
              <a:buNone/>
            </a:pPr>
            <a:r>
              <a:rPr lang="en-US" sz="1800" b="1" i="1" dirty="0" smtClean="0">
                <a:solidFill>
                  <a:srgbClr val="002060"/>
                </a:solidFill>
                <a:latin typeface="Times New Roman" pitchFamily="18" charset="0"/>
                <a:cs typeface="Times New Roman" pitchFamily="18" charset="0"/>
              </a:rPr>
              <a:t>A tactic of meeting threat with threat until the world teetered on the edge of war</a:t>
            </a:r>
          </a:p>
          <a:p>
            <a:pPr algn="ctr">
              <a:buNone/>
            </a:pPr>
            <a:endParaRPr lang="en-US" sz="1800" b="1" dirty="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At </a:t>
            </a:r>
            <a:r>
              <a:rPr lang="en-US" sz="1800" b="1" dirty="0">
                <a:latin typeface="Times New Roman" pitchFamily="18" charset="0"/>
                <a:cs typeface="Times New Roman" pitchFamily="18" charset="0"/>
              </a:rPr>
              <a:t>first, Stalin did nothing figuring that the US would stop – which they </a:t>
            </a:r>
            <a:r>
              <a:rPr lang="en-US" sz="1800" b="1" dirty="0" smtClean="0">
                <a:latin typeface="Times New Roman" pitchFamily="18" charset="0"/>
                <a:cs typeface="Times New Roman" pitchFamily="18" charset="0"/>
              </a:rPr>
              <a:t>didn’t</a:t>
            </a:r>
          </a:p>
          <a:p>
            <a:pP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900" b="1" dirty="0" smtClean="0">
                <a:latin typeface="Times New Roman" pitchFamily="18" charset="0"/>
                <a:cs typeface="Times New Roman" pitchFamily="18" charset="0"/>
              </a:rPr>
              <a:t>USSR contemplated shooting or sending tanks into Berlin but then the US flew </a:t>
            </a:r>
          </a:p>
          <a:p>
            <a:pPr algn="ctr">
              <a:lnSpc>
                <a:spcPct val="90000"/>
              </a:lnSpc>
              <a:buNone/>
            </a:pPr>
            <a:r>
              <a:rPr lang="en-US" sz="1900" b="1" dirty="0" smtClean="0">
                <a:latin typeface="Times New Roman" pitchFamily="18" charset="0"/>
                <a:cs typeface="Times New Roman" pitchFamily="18" charset="0"/>
              </a:rPr>
              <a:t>B-29 bombers to Britain (the ones that had dropped A-bombs on Japan)</a:t>
            </a:r>
          </a:p>
          <a:p>
            <a:pPr algn="ctr">
              <a:lnSpc>
                <a:spcPct val="90000"/>
              </a:lnSpc>
              <a:buNone/>
            </a:pPr>
            <a:endParaRPr lang="en-US" sz="1900" b="1" dirty="0" smtClean="0">
              <a:latin typeface="Times New Roman" pitchFamily="18" charset="0"/>
              <a:cs typeface="Times New Roman" pitchFamily="18" charset="0"/>
            </a:endParaRPr>
          </a:p>
          <a:p>
            <a:pPr algn="ctr">
              <a:lnSpc>
                <a:spcPct val="90000"/>
              </a:lnSpc>
              <a:buNone/>
            </a:pPr>
            <a:r>
              <a:rPr lang="en-US" sz="1900" b="1" dirty="0" smtClean="0">
                <a:latin typeface="Times New Roman" pitchFamily="18" charset="0"/>
                <a:cs typeface="Times New Roman" pitchFamily="18" charset="0"/>
              </a:rPr>
              <a:t>Stalin lifted the blockade (having lasted 300 days)</a:t>
            </a:r>
          </a:p>
          <a:p>
            <a:pPr algn="ctr">
              <a:lnSpc>
                <a:spcPct val="90000"/>
              </a:lnSpc>
              <a:buNone/>
            </a:pPr>
            <a:endParaRPr lang="en-US" sz="1900" b="1" dirty="0" smtClean="0">
              <a:latin typeface="Times New Roman" pitchFamily="18" charset="0"/>
              <a:cs typeface="Times New Roman" pitchFamily="18" charset="0"/>
            </a:endParaRPr>
          </a:p>
          <a:p>
            <a:pPr algn="ctr">
              <a:lnSpc>
                <a:spcPct val="90000"/>
              </a:lnSpc>
              <a:buNone/>
            </a:pPr>
            <a:r>
              <a:rPr lang="en-US" sz="1900" b="1" dirty="0" smtClean="0">
                <a:latin typeface="Times New Roman" pitchFamily="18" charset="0"/>
                <a:cs typeface="Times New Roman" pitchFamily="18" charset="0"/>
              </a:rPr>
              <a:t>Berlin remained split – a symbol of the deep division between the two </a:t>
            </a:r>
          </a:p>
          <a:p>
            <a:pPr algn="ctr">
              <a:lnSpc>
                <a:spcPct val="90000"/>
              </a:lnSpc>
              <a:buNone/>
            </a:pPr>
            <a:r>
              <a:rPr lang="en-US" sz="1900" b="1" dirty="0" smtClean="0">
                <a:latin typeface="Times New Roman" pitchFamily="18" charset="0"/>
                <a:cs typeface="Times New Roman" pitchFamily="18" charset="0"/>
              </a:rPr>
              <a:t>ideologies</a:t>
            </a:r>
          </a:p>
          <a:p>
            <a:pPr algn="ctr">
              <a:buNone/>
            </a:pPr>
            <a:endParaRPr lang="en-US" sz="1800" b="1" dirty="0">
              <a:latin typeface="Times New Roman" pitchFamily="18" charset="0"/>
              <a:cs typeface="Times New Roman" pitchFamily="18" charset="0"/>
            </a:endParaRPr>
          </a:p>
          <a:p>
            <a:pPr algn="ctr">
              <a:buNone/>
            </a:pPr>
            <a:endParaRPr lang="en-US" sz="1800" b="1" dirty="0">
              <a:latin typeface="Times New Roman" pitchFamily="18" charset="0"/>
              <a:cs typeface="Times New Roman" pitchFamily="18" charset="0"/>
            </a:endParaRPr>
          </a:p>
        </p:txBody>
      </p:sp>
      <p:sp>
        <p:nvSpPr>
          <p:cNvPr id="5" name="Rectangle 2"/>
          <p:cNvSpPr>
            <a:spLocks noGrp="1" noChangeArrowheads="1"/>
          </p:cNvSpPr>
          <p:nvPr>
            <p:ph type="title"/>
          </p:nvPr>
        </p:nvSpPr>
        <p:spPr>
          <a:xfrm>
            <a:off x="0" y="228600"/>
            <a:ext cx="9144000" cy="715962"/>
          </a:xfrm>
        </p:spPr>
        <p:txBody>
          <a:bodyPr>
            <a:normAutofit fontScale="90000"/>
          </a:bodyPr>
          <a:lstStyle/>
          <a:p>
            <a:r>
              <a:rPr lang="en-US" sz="3100" b="1" dirty="0" smtClean="0">
                <a:solidFill>
                  <a:srgbClr val="C00000"/>
                </a:solidFill>
                <a:latin typeface="Times New Roman" pitchFamily="18" charset="0"/>
                <a:cs typeface="Times New Roman" pitchFamily="18" charset="0"/>
              </a:rPr>
              <a:t>Berlin Airlift</a:t>
            </a:r>
            <a:r>
              <a:rPr lang="en-US" sz="2800" b="1" dirty="0" smtClean="0">
                <a:solidFill>
                  <a:srgbClr val="C00000"/>
                </a:solidFill>
                <a:latin typeface="Times New Roman" pitchFamily="18" charset="0"/>
                <a:cs typeface="Times New Roman" pitchFamily="18" charset="0"/>
              </a:rPr>
              <a:t/>
            </a:r>
            <a:br>
              <a:rPr lang="en-US" sz="2800" b="1" dirty="0" smtClean="0">
                <a:solidFill>
                  <a:srgbClr val="C00000"/>
                </a:solidFill>
                <a:latin typeface="Times New Roman" pitchFamily="18" charset="0"/>
                <a:cs typeface="Times New Roman" pitchFamily="18" charset="0"/>
              </a:rPr>
            </a:br>
            <a:r>
              <a:rPr lang="en-US" sz="1300" b="1" dirty="0" smtClean="0">
                <a:solidFill>
                  <a:srgbClr val="C00000"/>
                </a:solidFill>
                <a:latin typeface="Times New Roman" pitchFamily="18" charset="0"/>
                <a:cs typeface="Times New Roman" pitchFamily="18" charset="0"/>
              </a:rPr>
              <a:t>(</a:t>
            </a:r>
            <a:r>
              <a:rPr lang="en-US" sz="1300" b="1" dirty="0" err="1" smtClean="0">
                <a:solidFill>
                  <a:srgbClr val="C00000"/>
                </a:solidFill>
                <a:latin typeface="Times New Roman" pitchFamily="18" charset="0"/>
                <a:cs typeface="Times New Roman" pitchFamily="18" charset="0"/>
              </a:rPr>
              <a:t>Con’t</a:t>
            </a:r>
            <a:r>
              <a:rPr lang="en-US" sz="1300" b="1" dirty="0" smtClean="0">
                <a:solidFill>
                  <a:srgbClr val="C00000"/>
                </a:solidFill>
                <a:latin typeface="Times New Roman" pitchFamily="18" charset="0"/>
                <a:cs typeface="Times New Roman" pitchFamily="18" charset="0"/>
              </a:rPr>
              <a:t>)</a:t>
            </a:r>
            <a:endParaRPr lang="en-US" sz="13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 to="" calcmode="lin" valueType="num">
                                      <p:cBhvr>
                                        <p:cTn id="10" dur="1" fill="hold"/>
                                        <p:tgtEl>
                                          <p:spTgt spid="7171">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to="" calcmode="lin" valueType="num">
                                      <p:cBhvr>
                                        <p:cTn id="15" dur="1" fill="hold"/>
                                        <p:tgtEl>
                                          <p:spTgt spid="7171">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 to="" calcmode="lin" valueType="num">
                                      <p:cBhvr>
                                        <p:cTn id="18" dur="1" fill="hold"/>
                                        <p:tgtEl>
                                          <p:spTgt spid="7171">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anim to="" calcmode="lin" valueType="num">
                                      <p:cBhvr>
                                        <p:cTn id="23" dur="1" fill="hold"/>
                                        <p:tgtEl>
                                          <p:spTgt spid="7171">
                                            <p:txEl>
                                              <p:pRg st="5" end="5"/>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171">
                                            <p:txEl>
                                              <p:pRg st="7" end="7"/>
                                            </p:txEl>
                                          </p:spTgt>
                                        </p:tgtEl>
                                        <p:attrNameLst>
                                          <p:attrName>style.visibility</p:attrName>
                                        </p:attrNameLst>
                                      </p:cBhvr>
                                      <p:to>
                                        <p:strVal val="visible"/>
                                      </p:to>
                                    </p:set>
                                    <p:anim to="" calcmode="lin" valueType="num">
                                      <p:cBhvr>
                                        <p:cTn id="28" dur="1" fill="hold"/>
                                        <p:tgtEl>
                                          <p:spTgt spid="7171">
                                            <p:txEl>
                                              <p:pRg st="7" end="7"/>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to="" calcmode="lin" valueType="num">
                                      <p:cBhvr>
                                        <p:cTn id="31" dur="1" fill="hold"/>
                                        <p:tgtEl>
                                          <p:spTgt spid="7171">
                                            <p:txEl>
                                              <p:pRg st="8" end="8"/>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7171">
                                            <p:txEl>
                                              <p:pRg st="10" end="10"/>
                                            </p:txEl>
                                          </p:spTgt>
                                        </p:tgtEl>
                                        <p:attrNameLst>
                                          <p:attrName>style.visibility</p:attrName>
                                        </p:attrNameLst>
                                      </p:cBhvr>
                                      <p:to>
                                        <p:strVal val="visible"/>
                                      </p:to>
                                    </p:set>
                                    <p:anim to="" calcmode="lin" valueType="num">
                                      <p:cBhvr>
                                        <p:cTn id="36" dur="1" fill="hold"/>
                                        <p:tgtEl>
                                          <p:spTgt spid="7171">
                                            <p:txEl>
                                              <p:pRg st="10" end="10"/>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7171">
                                            <p:txEl>
                                              <p:pRg st="12" end="12"/>
                                            </p:txEl>
                                          </p:spTgt>
                                        </p:tgtEl>
                                        <p:attrNameLst>
                                          <p:attrName>style.visibility</p:attrName>
                                        </p:attrNameLst>
                                      </p:cBhvr>
                                      <p:to>
                                        <p:strVal val="visible"/>
                                      </p:to>
                                    </p:set>
                                    <p:anim to="" calcmode="lin" valueType="num">
                                      <p:cBhvr>
                                        <p:cTn id="41" dur="1" fill="hold"/>
                                        <p:tgtEl>
                                          <p:spTgt spid="7171">
                                            <p:txEl>
                                              <p:pRg st="12" end="12"/>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7171">
                                            <p:txEl>
                                              <p:pRg st="13" end="13"/>
                                            </p:txEl>
                                          </p:spTgt>
                                        </p:tgtEl>
                                        <p:attrNameLst>
                                          <p:attrName>style.visibility</p:attrName>
                                        </p:attrNameLst>
                                      </p:cBhvr>
                                      <p:to>
                                        <p:strVal val="visible"/>
                                      </p:to>
                                    </p:set>
                                    <p:anim to="" calcmode="lin" valueType="num">
                                      <p:cBhvr>
                                        <p:cTn id="44" dur="1" fill="hold"/>
                                        <p:tgtEl>
                                          <p:spTgt spid="7171">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ichardwillisuk.files.wordpress.com/2009/05/berlin-airlift-one.jpg"/>
          <p:cNvPicPr>
            <a:picLocks noChangeAspect="1" noChangeArrowheads="1"/>
          </p:cNvPicPr>
          <p:nvPr/>
        </p:nvPicPr>
        <p:blipFill>
          <a:blip r:embed="rId3" cstate="print">
            <a:lum bright="70000" contrast="-70000"/>
          </a:blip>
          <a:srcRect/>
          <a:stretch>
            <a:fillRect/>
          </a:stretch>
        </p:blipFill>
        <p:spPr bwMode="auto">
          <a:xfrm>
            <a:off x="-1" y="0"/>
            <a:ext cx="9144001" cy="6858000"/>
          </a:xfrm>
          <a:prstGeom prst="rect">
            <a:avLst/>
          </a:prstGeom>
          <a:noFill/>
        </p:spPr>
      </p:pic>
      <p:sp>
        <p:nvSpPr>
          <p:cNvPr id="6" name="Rectangle 2"/>
          <p:cNvSpPr txBox="1">
            <a:spLocks noChangeArrowheads="1"/>
          </p:cNvSpPr>
          <p:nvPr/>
        </p:nvSpPr>
        <p:spPr>
          <a:xfrm>
            <a:off x="0" y="228600"/>
            <a:ext cx="9144000" cy="71596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Berlin Airlift</a:t>
            </a:r>
            <a:endParaRPr kumimoji="0" lang="en-US" sz="13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pic>
        <p:nvPicPr>
          <p:cNvPr id="7" name="Cold War - Berlin Blockade - BBC.wmv">
            <a:hlinkClick r:id="" action="ppaction://media"/>
          </p:cNvPr>
          <p:cNvPicPr>
            <a:picLocks noRot="1" noChangeAspect="1"/>
          </p:cNvPicPr>
          <p:nvPr>
            <a:videoFile r:link="rId1"/>
          </p:nvPr>
        </p:nvPicPr>
        <p:blipFill>
          <a:blip r:embed="rId4" cstate="print"/>
          <a:stretch>
            <a:fillRect/>
          </a:stretch>
        </p:blipFill>
        <p:spPr>
          <a:xfrm>
            <a:off x="3048000" y="2286000"/>
            <a:ext cx="3048000" cy="2286000"/>
          </a:xfrm>
          <a:prstGeom prst="rect">
            <a:avLst/>
          </a:prstGeom>
        </p:spPr>
      </p:pic>
      <p:sp>
        <p:nvSpPr>
          <p:cNvPr id="8" name="TextBox 7"/>
          <p:cNvSpPr txBox="1"/>
          <p:nvPr/>
        </p:nvSpPr>
        <p:spPr>
          <a:xfrm>
            <a:off x="3048000" y="4800601"/>
            <a:ext cx="29718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45:00</a:t>
            </a:r>
            <a:endParaRPr lang="en-US" sz="1000" b="1" dirty="0">
              <a:latin typeface="Times New Roman" pitchFamily="18" charset="0"/>
              <a:cs typeface="Times New Roman" pitchFamily="18" charset="0"/>
            </a:endParaRPr>
          </a:p>
        </p:txBody>
      </p:sp>
      <p:sp>
        <p:nvSpPr>
          <p:cNvPr id="9" name="TextBox 8"/>
          <p:cNvSpPr txBox="1"/>
          <p:nvPr/>
        </p:nvSpPr>
        <p:spPr>
          <a:xfrm>
            <a:off x="0" y="6019800"/>
            <a:ext cx="9144000" cy="646331"/>
          </a:xfrm>
          <a:prstGeom prst="rect">
            <a:avLst/>
          </a:prstGeom>
          <a:noFill/>
        </p:spPr>
        <p:txBody>
          <a:bodyPr wrap="square" rtlCol="0">
            <a:spAutoFit/>
          </a:bodyPr>
          <a:lstStyle/>
          <a:p>
            <a:pPr algn="ctr"/>
            <a:r>
              <a:rPr lang="en-US" b="1" dirty="0" smtClean="0">
                <a:solidFill>
                  <a:srgbClr val="002060"/>
                </a:solidFill>
                <a:latin typeface="Times New Roman" pitchFamily="18" charset="0"/>
                <a:cs typeface="Times New Roman" pitchFamily="18" charset="0"/>
              </a:rPr>
              <a:t>Complete Handout:</a:t>
            </a:r>
          </a:p>
          <a:p>
            <a:pPr algn="ctr"/>
            <a:r>
              <a:rPr lang="en-US" b="1" i="1" dirty="0" smtClean="0">
                <a:solidFill>
                  <a:srgbClr val="C00000"/>
                </a:solidFill>
                <a:latin typeface="Times New Roman" pitchFamily="18" charset="0"/>
                <a:cs typeface="Times New Roman" pitchFamily="18" charset="0"/>
              </a:rPr>
              <a:t>International Relations after the Second World War</a:t>
            </a:r>
            <a:endParaRPr lang="en-US"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6"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milartgl.com/Images_b/b_cold_war_gone_hot.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149225"/>
            <a:ext cx="9144000" cy="841375"/>
          </a:xfrm>
        </p:spPr>
        <p:txBody>
          <a:bodyPr>
            <a:normAutofit/>
          </a:bodyPr>
          <a:lstStyle/>
          <a:p>
            <a:r>
              <a:rPr lang="en-US" sz="3200" b="1" dirty="0" smtClean="0">
                <a:solidFill>
                  <a:srgbClr val="C00000"/>
                </a:solidFill>
                <a:latin typeface="Times New Roman" pitchFamily="18" charset="0"/>
                <a:cs typeface="Times New Roman" pitchFamily="18" charset="0"/>
              </a:rPr>
              <a:t>The Cold War Heats Up</a:t>
            </a:r>
            <a:endParaRPr lang="en-US" sz="3200" b="1" dirty="0">
              <a:solidFill>
                <a:srgbClr val="C00000"/>
              </a:solidFill>
              <a:latin typeface="Times New Roman" pitchFamily="18" charset="0"/>
              <a:cs typeface="Times New Roman" pitchFamily="18" charset="0"/>
            </a:endParaRPr>
          </a:p>
        </p:txBody>
      </p:sp>
      <p:sp>
        <p:nvSpPr>
          <p:cNvPr id="4" name="Title 1"/>
          <p:cNvSpPr txBox="1">
            <a:spLocks/>
          </p:cNvSpPr>
          <p:nvPr/>
        </p:nvSpPr>
        <p:spPr>
          <a:xfrm>
            <a:off x="0" y="2590800"/>
            <a:ext cx="91440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Alignment vs. Non - Alignment</a:t>
            </a:r>
            <a:endParaRPr kumimoji="0" lang="en-US" sz="28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5" name="Rectangle 4"/>
          <p:cNvSpPr/>
          <p:nvPr/>
        </p:nvSpPr>
        <p:spPr>
          <a:xfrm>
            <a:off x="0" y="3732074"/>
            <a:ext cx="9144000" cy="1754326"/>
          </a:xfrm>
          <a:prstGeom prst="rect">
            <a:avLst/>
          </a:prstGeom>
        </p:spPr>
        <p:txBody>
          <a:bodyPr wrap="square">
            <a:spAutoFit/>
          </a:bodyPr>
          <a:lstStyle/>
          <a:p>
            <a:pPr algn="ctr">
              <a:buNone/>
            </a:pPr>
            <a:r>
              <a:rPr lang="en-US" b="1" dirty="0" smtClean="0">
                <a:latin typeface="Times New Roman" pitchFamily="18" charset="0"/>
                <a:cs typeface="Times New Roman" pitchFamily="18" charset="0"/>
              </a:rPr>
              <a:t>For security, many countries aligned themselves with either the US or the USSR</a:t>
            </a: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The US and USSR sometimes forced a country to choose a side by providing aid or influencing elections</a:t>
            </a: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Other countries chose a path of non-alignment – they chose a completely different ideology</a:t>
            </a:r>
            <a:endParaRPr lang="en-US" b="1" dirty="0">
              <a:latin typeface="Times New Roman" pitchFamily="18" charset="0"/>
              <a:cs typeface="Times New Roman" pitchFamily="18" charset="0"/>
            </a:endParaRPr>
          </a:p>
        </p:txBody>
      </p:sp>
      <p:sp>
        <p:nvSpPr>
          <p:cNvPr id="6" name="TextBox 5"/>
          <p:cNvSpPr txBox="1"/>
          <p:nvPr/>
        </p:nvSpPr>
        <p:spPr>
          <a:xfrm>
            <a:off x="0" y="16002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pages 249 - 257</a:t>
            </a:r>
            <a:endParaRPr lang="en-US" b="1" dirty="0">
              <a:latin typeface="Times New Roman" pitchFamily="18" charset="0"/>
              <a:cs typeface="Times New Roman" pitchFamily="18" charset="0"/>
            </a:endParaRPr>
          </a:p>
        </p:txBody>
      </p:sp>
      <p:sp>
        <p:nvSpPr>
          <p:cNvPr id="7" name="Rectangle 6"/>
          <p:cNvSpPr/>
          <p:nvPr/>
        </p:nvSpPr>
        <p:spPr>
          <a:xfrm>
            <a:off x="0" y="2133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Write out the following notes…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attrNameLst>
                                          <p:attrName/>
                                        </p:attrNameLst>
                                      </p:cBhvr>
                                    </p:anim>
                                  </p:childTnLst>
                                </p:cTn>
                              </p:par>
                              <p:par>
                                <p:cTn id="21" presetID="24" presetClass="exit" presetSubtype="0" fill="hold" grpId="1" nodeType="withEffect">
                                  <p:stCondLst>
                                    <p:cond delay="0"/>
                                  </p:stCondLst>
                                  <p:childTnLst>
                                    <p:anim to="" calcmode="lin" valueType="num">
                                      <p:cBhvr>
                                        <p:cTn id="22" dur="1"/>
                                        <p:tgtEl>
                                          <p:spTgt spid="7"/>
                                        </p:tgtEl>
                                        <p:attrNameLst>
                                          <p:attrName/>
                                        </p:attrNameLst>
                                      </p:cBhvr>
                                    </p:anim>
                                    <p:set>
                                      <p:cBhvr>
                                        <p:cTn id="23" dur="1" fill="hold">
                                          <p:stCondLst>
                                            <p:cond delay="0"/>
                                          </p:stCondLst>
                                        </p:cTn>
                                        <p:tgtEl>
                                          <p:spTgt spid="7"/>
                                        </p:tgtEl>
                                        <p:attrNameLst>
                                          <p:attrName>style.visibility</p:attrName>
                                        </p:attrNameLst>
                                      </p:cBhvr>
                                      <p:to>
                                        <p:strVal val="hidden"/>
                                      </p:to>
                                    </p:set>
                                  </p:childTnLst>
                                </p:cTn>
                              </p:par>
                              <p:par>
                                <p:cTn id="24" presetID="24" presetClass="entr" presetSubtype="0" fill="hold"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to="" calcmode="lin" valueType="num">
                                      <p:cBhvr>
                                        <p:cTn id="26" dur="1" fill="hold"/>
                                        <p:tgtEl>
                                          <p:spTgt spid="5">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to="" calcmode="lin" valueType="num">
                                      <p:cBhvr>
                                        <p:cTn id="31" dur="1" fill="hold"/>
                                        <p:tgtEl>
                                          <p:spTgt spid="5">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to="" calcmode="lin" valueType="num">
                                      <p:cBhvr>
                                        <p:cTn id="36"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eoplewinthrough.com/AlbamA/POLITICAL-A/Sukarno.jpg"/>
          <p:cNvPicPr>
            <a:picLocks noChangeAspect="1" noChangeArrowheads="1"/>
          </p:cNvPicPr>
          <p:nvPr/>
        </p:nvPicPr>
        <p:blipFill>
          <a:blip r:embed="rId2" cstate="print">
            <a:lum bright="70000" contrast="-70000"/>
          </a:blip>
          <a:srcRect/>
          <a:stretch>
            <a:fillRect/>
          </a:stretch>
        </p:blipFill>
        <p:spPr bwMode="auto">
          <a:xfrm>
            <a:off x="-1" y="0"/>
            <a:ext cx="9162251" cy="6858000"/>
          </a:xfrm>
          <a:prstGeom prst="rect">
            <a:avLst/>
          </a:prstGeom>
          <a:noFill/>
        </p:spPr>
      </p:pic>
      <p:sp>
        <p:nvSpPr>
          <p:cNvPr id="2" name="Title 1"/>
          <p:cNvSpPr>
            <a:spLocks noGrp="1"/>
          </p:cNvSpPr>
          <p:nvPr>
            <p:ph type="title"/>
          </p:nvPr>
        </p:nvSpPr>
        <p:spPr>
          <a:xfrm>
            <a:off x="0" y="274638"/>
            <a:ext cx="9144000" cy="639762"/>
          </a:xfrm>
        </p:spPr>
        <p:txBody>
          <a:bodyPr>
            <a:normAutofit/>
          </a:bodyPr>
          <a:lstStyle/>
          <a:p>
            <a:r>
              <a:rPr lang="en-US" sz="2800" b="1" dirty="0" smtClean="0">
                <a:solidFill>
                  <a:srgbClr val="002060"/>
                </a:solidFill>
                <a:latin typeface="Times New Roman" pitchFamily="18" charset="0"/>
                <a:cs typeface="Times New Roman" pitchFamily="18" charset="0"/>
              </a:rPr>
              <a:t>Bandung Conference</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752600"/>
            <a:ext cx="9144000" cy="2286000"/>
          </a:xfrm>
        </p:spPr>
        <p:txBody>
          <a:bodyPr/>
          <a:lstStyle/>
          <a:p>
            <a:pPr algn="ctr">
              <a:buNone/>
            </a:pPr>
            <a:r>
              <a:rPr lang="en-US" sz="1800" b="1" dirty="0" smtClean="0">
                <a:latin typeface="Times New Roman" pitchFamily="18" charset="0"/>
                <a:cs typeface="Times New Roman" pitchFamily="18" charset="0"/>
              </a:rPr>
              <a:t>Beginning of the Non-Aligned Movement (NAM)</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Representatives (from Africa and Asia) met to promote economic and cultural co operation </a:t>
            </a:r>
          </a:p>
          <a:p>
            <a:pPr algn="ctr">
              <a:buNone/>
            </a:pPr>
            <a:r>
              <a:rPr lang="en-US" sz="1800" b="1" dirty="0" smtClean="0">
                <a:latin typeface="Times New Roman" pitchFamily="18" charset="0"/>
                <a:cs typeface="Times New Roman" pitchFamily="18" charset="0"/>
              </a:rPr>
              <a:t>and oppose the imperialist nature of the superpowers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Concept of the “Third World” emerged</a:t>
            </a:r>
          </a:p>
          <a:p>
            <a:endParaRPr lang="en-US" dirty="0"/>
          </a:p>
        </p:txBody>
      </p:sp>
      <p:pic>
        <p:nvPicPr>
          <p:cNvPr id="20484" name="Picture 4" descr=" Bandung Conference Map"/>
          <p:cNvPicPr>
            <a:picLocks noChangeAspect="1" noChangeArrowheads="1"/>
          </p:cNvPicPr>
          <p:nvPr/>
        </p:nvPicPr>
        <p:blipFill>
          <a:blip r:embed="rId3" cstate="print"/>
          <a:srcRect/>
          <a:stretch>
            <a:fillRect/>
          </a:stretch>
        </p:blipFill>
        <p:spPr bwMode="auto">
          <a:xfrm>
            <a:off x="2438399" y="4419600"/>
            <a:ext cx="4251385" cy="18776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20484"/>
                                        </p:tgtEl>
                                        <p:attrNameLst>
                                          <p:attrName>style.visibility</p:attrName>
                                        </p:attrNameLst>
                                      </p:cBhvr>
                                      <p:to>
                                        <p:strVal val="visible"/>
                                      </p:to>
                                    </p:set>
                                    <p:anim to="" calcmode="lin" valueType="num">
                                      <p:cBhvr>
                                        <p:cTn id="23" dur="1" fill="hold"/>
                                        <p:tgtEl>
                                          <p:spTgt spid="20484"/>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to="" calcmode="lin" valueType="num">
                                      <p:cBhvr>
                                        <p:cTn id="28"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3.bp.blogspot.com/_V7Ehj7eG65Q/Sc9k69zWTQI/AAAAAAAAAMg/J7o8EF6Z2Ws/s400/nuclear+blast.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152400"/>
            <a:ext cx="9144000" cy="944562"/>
          </a:xfrm>
        </p:spPr>
        <p:txBody>
          <a:bodyPr>
            <a:normAutofit/>
          </a:bodyPr>
          <a:lstStyle/>
          <a:p>
            <a:r>
              <a:rPr lang="en-US" sz="2800" b="1" dirty="0" smtClean="0">
                <a:solidFill>
                  <a:srgbClr val="002060"/>
                </a:solidFill>
                <a:latin typeface="Times New Roman" pitchFamily="18" charset="0"/>
                <a:cs typeface="Times New Roman" pitchFamily="18" charset="0"/>
              </a:rPr>
              <a:t>Deterrence</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600201"/>
            <a:ext cx="9144000" cy="2895600"/>
          </a:xfrm>
        </p:spPr>
        <p:txBody>
          <a:bodyPr>
            <a:normAutofit/>
          </a:bodyPr>
          <a:lstStyle/>
          <a:p>
            <a:pPr algn="ctr">
              <a:buNone/>
            </a:pPr>
            <a:r>
              <a:rPr lang="en-US" sz="1800" b="1" dirty="0" smtClean="0">
                <a:latin typeface="Times New Roman" pitchFamily="18" charset="0"/>
                <a:cs typeface="Times New Roman" pitchFamily="18" charset="0"/>
              </a:rPr>
              <a:t>Involves the building up of one’s capacity to fight such that neither will fight because of the </a:t>
            </a:r>
          </a:p>
          <a:p>
            <a:pPr algn="ctr">
              <a:buNone/>
            </a:pPr>
            <a:r>
              <a:rPr lang="en-US" sz="1800" b="1" dirty="0" smtClean="0">
                <a:latin typeface="Times New Roman" pitchFamily="18" charset="0"/>
                <a:cs typeface="Times New Roman" pitchFamily="18" charset="0"/>
              </a:rPr>
              <a:t>expected outcomes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Each country builds up its capacity for weapons to deter (prevent) the other side from </a:t>
            </a:r>
          </a:p>
          <a:p>
            <a:pPr algn="ctr">
              <a:buNone/>
            </a:pPr>
            <a:r>
              <a:rPr lang="en-US" sz="1800" b="1" dirty="0" smtClean="0">
                <a:latin typeface="Times New Roman" pitchFamily="18" charset="0"/>
                <a:cs typeface="Times New Roman" pitchFamily="18" charset="0"/>
              </a:rPr>
              <a:t>attacking them</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Mutually Assured Destruction (MAD) – won’t enter into direct conflict (hot war) because of the destruction to both sides that would occur</a:t>
            </a:r>
            <a:endParaRPr lang="en-US" sz="1800" b="1" dirty="0">
              <a:latin typeface="Times New Roman" pitchFamily="18" charset="0"/>
              <a:cs typeface="Times New Roman" pitchFamily="18" charset="0"/>
            </a:endParaRPr>
          </a:p>
        </p:txBody>
      </p:sp>
      <p:sp>
        <p:nvSpPr>
          <p:cNvPr id="7" name="TextBox 6"/>
          <p:cNvSpPr txBox="1"/>
          <p:nvPr/>
        </p:nvSpPr>
        <p:spPr>
          <a:xfrm>
            <a:off x="3505200" y="6535579"/>
            <a:ext cx="21336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45:00</a:t>
            </a:r>
            <a:endParaRPr lang="en-US" sz="1000" b="1" dirty="0">
              <a:latin typeface="Times New Roman" pitchFamily="18" charset="0"/>
              <a:cs typeface="Times New Roman" pitchFamily="18" charset="0"/>
            </a:endParaRPr>
          </a:p>
        </p:txBody>
      </p:sp>
      <p:sp>
        <p:nvSpPr>
          <p:cNvPr id="8" name="TextBox 7"/>
          <p:cNvSpPr txBox="1"/>
          <p:nvPr/>
        </p:nvSpPr>
        <p:spPr>
          <a:xfrm>
            <a:off x="3505200" y="4495801"/>
            <a:ext cx="21336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MAD</a:t>
            </a:r>
            <a:endParaRPr lang="en-US" sz="1000" b="1" dirty="0">
              <a:latin typeface="Times New Roman" pitchFamily="18" charset="0"/>
              <a:cs typeface="Times New Roman" pitchFamily="18" charset="0"/>
            </a:endParaRPr>
          </a:p>
        </p:txBody>
      </p:sp>
      <p:pic>
        <p:nvPicPr>
          <p:cNvPr id="13" name="Cold War - MAD - PBS.wmv">
            <a:hlinkClick r:id="" action="ppaction://media"/>
          </p:cNvPr>
          <p:cNvPicPr>
            <a:picLocks noRot="1" noChangeAspect="1"/>
          </p:cNvPicPr>
          <p:nvPr>
            <a:videoFile r:link="rId1"/>
          </p:nvPr>
        </p:nvPicPr>
        <p:blipFill>
          <a:blip r:embed="rId4" cstate="print"/>
          <a:stretch>
            <a:fillRect/>
          </a:stretch>
        </p:blipFill>
        <p:spPr>
          <a:xfrm>
            <a:off x="3352800" y="4724400"/>
            <a:ext cx="2362200" cy="17716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to="" calcmode="lin" valueType="num">
                                      <p:cBhvr>
                                        <p:cTn id="28" dur="1" fill="hold"/>
                                        <p:tgtEl>
                                          <p:spTgt spid="3">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to="" calcmode="lin" valueType="num">
                                      <p:cBhvr>
                                        <p:cTn id="33" dur="1" fill="hold"/>
                                        <p:tgtEl>
                                          <p:spTgt spid="7"/>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to="" calcmode="lin" valueType="num">
                                      <p:cBhvr>
                                        <p:cTn id="36" dur="1" fill="hold"/>
                                        <p:tgtEl>
                                          <p:spTgt spid="8"/>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to="" calcmode="lin" valueType="num">
                                      <p:cBhvr>
                                        <p:cTn id="39"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0"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2"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apcomespace.net/dossiers/espace_europeen/albion/champignon.jpg"/>
          <p:cNvPicPr>
            <a:picLocks noChangeAspect="1" noChangeArrowheads="1"/>
          </p:cNvPicPr>
          <p:nvPr/>
        </p:nvPicPr>
        <p:blipFill>
          <a:blip r:embed="rId2" cstate="print">
            <a:lum bright="70000" contrast="-70000"/>
          </a:blip>
          <a:srcRect/>
          <a:stretch>
            <a:fillRect/>
          </a:stretch>
        </p:blipFill>
        <p:spPr bwMode="auto">
          <a:xfrm>
            <a:off x="-1" y="0"/>
            <a:ext cx="9166041" cy="6858000"/>
          </a:xfrm>
          <a:prstGeom prst="rect">
            <a:avLst/>
          </a:prstGeom>
          <a:noFill/>
        </p:spPr>
      </p:pic>
      <p:sp>
        <p:nvSpPr>
          <p:cNvPr id="2" name="Title 1"/>
          <p:cNvSpPr>
            <a:spLocks noGrp="1"/>
          </p:cNvSpPr>
          <p:nvPr>
            <p:ph type="title"/>
          </p:nvPr>
        </p:nvSpPr>
        <p:spPr>
          <a:xfrm>
            <a:off x="0" y="274638"/>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France’s Dissuasion Policy</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2667000"/>
            <a:ext cx="9144000" cy="2057399"/>
          </a:xfrm>
        </p:spPr>
        <p:txBody>
          <a:bodyPr/>
          <a:lstStyle/>
          <a:p>
            <a:pPr algn="ctr">
              <a:buNone/>
            </a:pPr>
            <a:r>
              <a:rPr lang="en-US" sz="1800" b="1" dirty="0" smtClean="0">
                <a:latin typeface="Times New Roman" pitchFamily="18" charset="0"/>
                <a:cs typeface="Times New Roman" pitchFamily="18" charset="0"/>
              </a:rPr>
              <a:t>Developed nuclear weapons independent of other countries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Didn’t build them against a specific enemy – rather, so no one would attack them </a:t>
            </a:r>
          </a:p>
          <a:p>
            <a:pPr algn="ctr">
              <a:buNone/>
            </a:pPr>
            <a:endParaRPr lang="en-US" sz="1800" b="1" dirty="0" smtClean="0">
              <a:latin typeface="Times New Roman" pitchFamily="18" charset="0"/>
              <a:cs typeface="Times New Roman" pitchFamily="18" charset="0"/>
            </a:endParaRPr>
          </a:p>
          <a:p>
            <a:pPr algn="ctr">
              <a:buNone/>
            </a:pPr>
            <a:r>
              <a:rPr lang="en-US" sz="1600" b="1" dirty="0" smtClean="0">
                <a:latin typeface="Times New Roman" pitchFamily="18" charset="0"/>
                <a:cs typeface="Times New Roman" pitchFamily="18" charset="0"/>
              </a:rPr>
              <a:t>France would deter another country from attacking them because of their immense capability to strike </a:t>
            </a:r>
          </a:p>
          <a:p>
            <a:pPr algn="ctr">
              <a:buNone/>
            </a:pPr>
            <a:r>
              <a:rPr lang="en-US" sz="1600" b="1" dirty="0" smtClean="0">
                <a:latin typeface="Times New Roman" pitchFamily="18" charset="0"/>
                <a:cs typeface="Times New Roman" pitchFamily="18" charset="0"/>
              </a:rPr>
              <a:t>back with more force than the invading country</a:t>
            </a:r>
            <a:endParaRPr lang="en-US" sz="16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g.auctiva.com/imgdata/3/2/7/1/0/1/webimg/158345238_tp.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274638"/>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The Cuban Missile Crisis and Brinkmanship</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371600"/>
            <a:ext cx="9144000" cy="2819400"/>
          </a:xfrm>
        </p:spPr>
        <p:txBody>
          <a:bodyPr>
            <a:normAutofit/>
          </a:bodyPr>
          <a:lstStyle/>
          <a:p>
            <a:pPr algn="ctr">
              <a:buNone/>
            </a:pPr>
            <a:r>
              <a:rPr lang="en-US" sz="1800" b="1" dirty="0" smtClean="0">
                <a:latin typeface="Times New Roman" pitchFamily="18" charset="0"/>
                <a:cs typeface="Times New Roman" pitchFamily="18" charset="0"/>
              </a:rPr>
              <a:t>Tensions continued to rise between the USA &amp; USSR</a:t>
            </a:r>
          </a:p>
          <a:p>
            <a:pPr algn="ctr">
              <a:buNone/>
            </a:pPr>
            <a:endParaRPr lang="en-US" sz="1800" b="1" dirty="0" smtClean="0">
              <a:latin typeface="Times New Roman" pitchFamily="18" charset="0"/>
              <a:cs typeface="Times New Roman" pitchFamily="18" charset="0"/>
            </a:endParaRPr>
          </a:p>
          <a:p>
            <a:pPr algn="ctr">
              <a:buNone/>
            </a:pPr>
            <a:r>
              <a:rPr lang="en-US" sz="1800" b="1" dirty="0" err="1" smtClean="0">
                <a:latin typeface="Times New Roman" pitchFamily="18" charset="0"/>
                <a:cs typeface="Times New Roman" pitchFamily="18" charset="0"/>
              </a:rPr>
              <a:t>Fulgencio</a:t>
            </a:r>
            <a:r>
              <a:rPr lang="en-US" sz="1800" b="1" dirty="0" smtClean="0">
                <a:latin typeface="Times New Roman" pitchFamily="18" charset="0"/>
                <a:cs typeface="Times New Roman" pitchFamily="18" charset="0"/>
              </a:rPr>
              <a:t> Batista was a US supported dictator in Cuba</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Batista was a corrupt, pro-capitalist military ruler whose goal was to turn Cuba into the</a:t>
            </a:r>
          </a:p>
          <a:p>
            <a:pPr algn="ctr">
              <a:buNone/>
            </a:pPr>
            <a:r>
              <a:rPr lang="en-US" sz="1800" b="1" dirty="0" smtClean="0">
                <a:latin typeface="Times New Roman" pitchFamily="18" charset="0"/>
                <a:cs typeface="Times New Roman" pitchFamily="18" charset="0"/>
              </a:rPr>
              <a:t>“Latin Las Vegas” </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The Cuban poor became restless – led the way for a socialist revolution</a:t>
            </a:r>
          </a:p>
          <a:p>
            <a:pPr>
              <a:buNone/>
            </a:pPr>
            <a:endParaRPr lang="en-US" dirty="0"/>
          </a:p>
        </p:txBody>
      </p:sp>
      <p:pic>
        <p:nvPicPr>
          <p:cNvPr id="4" name="Picture 2" descr="map_of_usa"/>
          <p:cNvPicPr>
            <a:picLocks noChangeAspect="1" noChangeArrowheads="1"/>
          </p:cNvPicPr>
          <p:nvPr/>
        </p:nvPicPr>
        <p:blipFill>
          <a:blip r:embed="rId3" cstate="print"/>
          <a:srcRect/>
          <a:stretch>
            <a:fillRect/>
          </a:stretch>
        </p:blipFill>
        <p:spPr bwMode="auto">
          <a:xfrm>
            <a:off x="3048000" y="4191000"/>
            <a:ext cx="3124200" cy="2347135"/>
          </a:xfrm>
          <a:prstGeom prst="rect">
            <a:avLst/>
          </a:prstGeom>
          <a:noFill/>
        </p:spPr>
      </p:pic>
      <p:sp>
        <p:nvSpPr>
          <p:cNvPr id="5" name="Oval 3"/>
          <p:cNvSpPr>
            <a:spLocks noChangeArrowheads="1"/>
          </p:cNvSpPr>
          <p:nvPr/>
        </p:nvSpPr>
        <p:spPr bwMode="auto">
          <a:xfrm>
            <a:off x="5410200" y="6096000"/>
            <a:ext cx="914400" cy="609600"/>
          </a:xfrm>
          <a:prstGeom prst="ellipse">
            <a:avLst/>
          </a:prstGeom>
          <a:noFill/>
          <a:ln w="25400">
            <a:solidFill>
              <a:srgbClr val="FF0000"/>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to="" calcmode="lin" valueType="num">
                                      <p:cBhvr>
                                        <p:cTn id="23" dur="1" fill="hold"/>
                                        <p:tgtEl>
                                          <p:spTgt spid="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to="" calcmode="lin" valueType="num">
                                      <p:cBhvr>
                                        <p:cTn id="28" dur="1" fill="hold"/>
                                        <p:tgtEl>
                                          <p:spTgt spid="3">
                                            <p:txEl>
                                              <p:pRg st="4" end="4"/>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to="" calcmode="lin" valueType="num">
                                      <p:cBhvr>
                                        <p:cTn id="36"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rnw.nl/data/files/images/lead/Fidel%20Castro_1.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274638"/>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Castro Becomes Dictator of Cuba</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600201"/>
            <a:ext cx="9144000" cy="3657600"/>
          </a:xfrm>
        </p:spPr>
        <p:txBody>
          <a:bodyPr>
            <a:normAutofit/>
          </a:bodyPr>
          <a:lstStyle/>
          <a:p>
            <a:pPr algn="ctr">
              <a:buNone/>
            </a:pPr>
            <a:r>
              <a:rPr lang="en-US" sz="1900" b="1" dirty="0" smtClean="0">
                <a:latin typeface="Times New Roman" pitchFamily="18" charset="0"/>
                <a:cs typeface="Times New Roman" pitchFamily="18" charset="0"/>
              </a:rPr>
              <a:t>USA controlled Cuba until 1959 when Fidel Castro seized power</a:t>
            </a:r>
          </a:p>
          <a:p>
            <a:pPr algn="ctr">
              <a:buNone/>
            </a:pPr>
            <a:endParaRPr lang="en-US" sz="1900" b="1" dirty="0" smtClean="0">
              <a:latin typeface="Times New Roman" pitchFamily="18" charset="0"/>
              <a:cs typeface="Times New Roman" pitchFamily="18" charset="0"/>
            </a:endParaRPr>
          </a:p>
          <a:p>
            <a:pPr algn="ctr">
              <a:buNone/>
            </a:pPr>
            <a:r>
              <a:rPr lang="en-US" sz="1900" b="1" dirty="0" smtClean="0">
                <a:latin typeface="Times New Roman" pitchFamily="18" charset="0"/>
                <a:cs typeface="Times New Roman" pitchFamily="18" charset="0"/>
              </a:rPr>
              <a:t>Castro signed the First Agrarian Reform which broke up large landholdings, restricted </a:t>
            </a:r>
          </a:p>
          <a:p>
            <a:pPr algn="ctr">
              <a:buNone/>
            </a:pPr>
            <a:r>
              <a:rPr lang="en-US" sz="1900" b="1" dirty="0" smtClean="0">
                <a:latin typeface="Times New Roman" pitchFamily="18" charset="0"/>
                <a:cs typeface="Times New Roman" pitchFamily="18" charset="0"/>
              </a:rPr>
              <a:t>foreign land ownership, and re – distributed land to those who worked it, cooperatives, </a:t>
            </a:r>
          </a:p>
          <a:p>
            <a:pPr algn="ctr">
              <a:buNone/>
            </a:pPr>
            <a:r>
              <a:rPr lang="en-US" sz="1900" b="1" dirty="0" smtClean="0">
                <a:latin typeface="Times New Roman" pitchFamily="18" charset="0"/>
                <a:cs typeface="Times New Roman" pitchFamily="18" charset="0"/>
              </a:rPr>
              <a:t>and the state</a:t>
            </a:r>
          </a:p>
          <a:p>
            <a:pPr algn="ctr">
              <a:buNone/>
            </a:pPr>
            <a:endParaRPr lang="en-US" sz="1900" b="1" dirty="0" smtClean="0">
              <a:latin typeface="Times New Roman" pitchFamily="18" charset="0"/>
              <a:cs typeface="Times New Roman" pitchFamily="18" charset="0"/>
            </a:endParaRPr>
          </a:p>
          <a:p>
            <a:pPr algn="ctr">
              <a:buNone/>
            </a:pPr>
            <a:r>
              <a:rPr lang="en-US" sz="1900" b="1" dirty="0" smtClean="0">
                <a:latin typeface="Times New Roman" pitchFamily="18" charset="0"/>
                <a:cs typeface="Times New Roman" pitchFamily="18" charset="0"/>
              </a:rPr>
              <a:t>Castro nationalized American – owned sugar industries and confiscated American </a:t>
            </a:r>
          </a:p>
          <a:p>
            <a:pPr algn="ctr">
              <a:buNone/>
            </a:pPr>
            <a:r>
              <a:rPr lang="en-US" sz="1900" b="1" dirty="0" smtClean="0">
                <a:latin typeface="Times New Roman" pitchFamily="18" charset="0"/>
                <a:cs typeface="Times New Roman" pitchFamily="18" charset="0"/>
              </a:rPr>
              <a:t>casinos and resorts</a:t>
            </a:r>
          </a:p>
          <a:p>
            <a:pPr algn="ctr">
              <a:buNone/>
            </a:pPr>
            <a:endParaRPr lang="en-US" sz="1900" b="1" dirty="0" smtClean="0">
              <a:latin typeface="Times New Roman" pitchFamily="18" charset="0"/>
              <a:cs typeface="Times New Roman" pitchFamily="18" charset="0"/>
            </a:endParaRPr>
          </a:p>
          <a:p>
            <a:pPr algn="ctr">
              <a:buNone/>
            </a:pPr>
            <a:r>
              <a:rPr lang="en-US" sz="1900" b="1" dirty="0" smtClean="0">
                <a:latin typeface="Times New Roman" pitchFamily="18" charset="0"/>
                <a:cs typeface="Times New Roman" pitchFamily="18" charset="0"/>
              </a:rPr>
              <a:t>USA responded with a trade embargo in 1962 against Cuba </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to="" calcmode="lin" valueType="num">
                                      <p:cBhvr>
                                        <p:cTn id="28" dur="1" fill="hold"/>
                                        <p:tgtEl>
                                          <p:spTgt spid="3">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to="" calcmode="lin" valueType="num">
                                      <p:cBhvr>
                                        <p:cTn id="31" dur="1" fill="hold"/>
                                        <p:tgtEl>
                                          <p:spTgt spid="3">
                                            <p:txEl>
                                              <p:pRg st="7" end="7"/>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to="" calcmode="lin" valueType="num">
                                      <p:cBhvr>
                                        <p:cTn id="36"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freewebs.com/webads/Castro_Khrushchev.jpg"/>
          <p:cNvPicPr>
            <a:picLocks noChangeAspect="1" noChangeArrowheads="1"/>
          </p:cNvPicPr>
          <p:nvPr/>
        </p:nvPicPr>
        <p:blipFill>
          <a:blip r:embed="rId2" cstate="print">
            <a:lum bright="70000" contrast="-70000"/>
          </a:blip>
          <a:srcRect/>
          <a:stretch>
            <a:fillRect/>
          </a:stretch>
        </p:blipFill>
        <p:spPr bwMode="auto">
          <a:xfrm>
            <a:off x="0" y="0"/>
            <a:ext cx="9144000" cy="6859488"/>
          </a:xfrm>
          <a:prstGeom prst="rect">
            <a:avLst/>
          </a:prstGeom>
          <a:noFill/>
        </p:spPr>
      </p:pic>
      <p:sp>
        <p:nvSpPr>
          <p:cNvPr id="2" name="Title 1"/>
          <p:cNvSpPr>
            <a:spLocks noGrp="1"/>
          </p:cNvSpPr>
          <p:nvPr>
            <p:ph type="title"/>
          </p:nvPr>
        </p:nvSpPr>
        <p:spPr>
          <a:xfrm>
            <a:off x="0" y="152400"/>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Bay of Pigs Invasion</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828800"/>
            <a:ext cx="9144000" cy="3733800"/>
          </a:xfrm>
        </p:spPr>
        <p:txBody>
          <a:bodyPr>
            <a:normAutofit fontScale="92500" lnSpcReduction="20000"/>
          </a:bodyPr>
          <a:lstStyle/>
          <a:p>
            <a:pPr algn="ctr">
              <a:buNone/>
            </a:pPr>
            <a:r>
              <a:rPr lang="en-US" sz="2100" b="1" dirty="0" smtClean="0">
                <a:latin typeface="Times New Roman" pitchFamily="18" charset="0"/>
                <a:cs typeface="Times New Roman" pitchFamily="18" charset="0"/>
              </a:rPr>
              <a:t>US government tried to overthrow Castro</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Trained and supplied Cubans who opposed Castro</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On April 17, 1961, the US backed force, tried to land secretly in Cuba at the                      Bay of Pigs</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Castro had heard about the invasion and was able to capture most of the invading </a:t>
            </a:r>
          </a:p>
          <a:p>
            <a:pPr algn="ctr">
              <a:buNone/>
            </a:pPr>
            <a:r>
              <a:rPr lang="en-US" sz="2100" b="1" dirty="0" smtClean="0">
                <a:latin typeface="Times New Roman" pitchFamily="18" charset="0"/>
                <a:cs typeface="Times New Roman" pitchFamily="18" charset="0"/>
              </a:rPr>
              <a:t>force</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Failed invasion heightened mistrust of the USA and solidified Cuba’s relationship with </a:t>
            </a:r>
          </a:p>
          <a:p>
            <a:pPr algn="ctr">
              <a:buNone/>
            </a:pPr>
            <a:r>
              <a:rPr lang="en-US" sz="2100" b="1" dirty="0" smtClean="0">
                <a:latin typeface="Times New Roman" pitchFamily="18" charset="0"/>
                <a:cs typeface="Times New Roman" pitchFamily="18" charset="0"/>
              </a:rPr>
              <a:t>the Soviet Union </a:t>
            </a:r>
          </a:p>
          <a:p>
            <a:pPr algn="ctr">
              <a:buNone/>
            </a:pPr>
            <a:endParaRPr lang="en-US" sz="2100" b="1" dirty="0" smtClean="0">
              <a:latin typeface="Times New Roman" pitchFamily="18" charset="0"/>
              <a:cs typeface="Times New Roman" pitchFamily="18" charset="0"/>
            </a:endParaRPr>
          </a:p>
          <a:p>
            <a:pPr algn="ctr">
              <a:buNone/>
            </a:pPr>
            <a:endParaRPr lang="en-US" sz="1900" b="1" dirty="0" smtClean="0">
              <a:latin typeface="Times New Roman" pitchFamily="18" charset="0"/>
              <a:cs typeface="Times New Roman" pitchFamily="18" charset="0"/>
            </a:endParaRPr>
          </a:p>
          <a:p>
            <a:pPr algn="ctr">
              <a:buNone/>
            </a:pPr>
            <a:endParaRPr lang="en-US" sz="19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to="" calcmode="lin" valueType="num">
                                      <p:cBhvr>
                                        <p:cTn id="30" dur="1" fill="hold"/>
                                        <p:tgtEl>
                                          <p:spTgt spid="3">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to="" calcmode="lin" valueType="num">
                                      <p:cBhvr>
                                        <p:cTn id="35" dur="1" fill="hold"/>
                                        <p:tgtEl>
                                          <p:spTgt spid="3">
                                            <p:txEl>
                                              <p:pRg st="9" end="9"/>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 to="" calcmode="lin" valueType="num">
                                      <p:cBhvr>
                                        <p:cTn id="38"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culturaldiplomacy.org/europeanamericanrelationship/content/articles/us-european-relations/Berlin-air-lift.jpg"/>
          <p:cNvPicPr>
            <a:picLocks noChangeAspect="1" noChangeArrowheads="1"/>
          </p:cNvPicPr>
          <p:nvPr/>
        </p:nvPicPr>
        <p:blipFill>
          <a:blip r:embed="rId2" cstate="print">
            <a:lum bright="70000" contrast="-70000"/>
          </a:blip>
          <a:srcRect/>
          <a:stretch>
            <a:fillRect/>
          </a:stretch>
        </p:blipFill>
        <p:spPr bwMode="auto">
          <a:xfrm>
            <a:off x="0" y="0"/>
            <a:ext cx="9144000" cy="6827245"/>
          </a:xfrm>
          <a:prstGeom prst="rect">
            <a:avLst/>
          </a:prstGeom>
          <a:noFill/>
        </p:spPr>
      </p:pic>
      <p:sp>
        <p:nvSpPr>
          <p:cNvPr id="6" name="TextBox 5"/>
          <p:cNvSpPr txBox="1"/>
          <p:nvPr/>
        </p:nvSpPr>
        <p:spPr>
          <a:xfrm>
            <a:off x="0" y="86380"/>
            <a:ext cx="9144000" cy="523220"/>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International Relations After </a:t>
            </a:r>
            <a:r>
              <a:rPr lang="en-US" sz="2800" b="1" dirty="0">
                <a:solidFill>
                  <a:schemeClr val="accent5">
                    <a:lumMod val="50000"/>
                  </a:schemeClr>
                </a:solidFill>
                <a:latin typeface="Times New Roman" pitchFamily="18" charset="0"/>
                <a:cs typeface="Times New Roman" pitchFamily="18" charset="0"/>
              </a:rPr>
              <a:t>T</a:t>
            </a:r>
            <a:r>
              <a:rPr lang="en-US" sz="2800" b="1" dirty="0" smtClean="0">
                <a:solidFill>
                  <a:schemeClr val="accent5">
                    <a:lumMod val="50000"/>
                  </a:schemeClr>
                </a:solidFill>
                <a:latin typeface="Times New Roman" pitchFamily="18" charset="0"/>
                <a:cs typeface="Times New Roman" pitchFamily="18" charset="0"/>
              </a:rPr>
              <a:t>he Second World War</a:t>
            </a:r>
          </a:p>
        </p:txBody>
      </p:sp>
      <p:sp>
        <p:nvSpPr>
          <p:cNvPr id="9" name="TextBox 8"/>
          <p:cNvSpPr txBox="1"/>
          <p:nvPr/>
        </p:nvSpPr>
        <p:spPr>
          <a:xfrm>
            <a:off x="0" y="1295400"/>
            <a:ext cx="9144000" cy="5047536"/>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Page 235</a:t>
            </a:r>
          </a:p>
          <a:p>
            <a:pPr algn="ctr"/>
            <a:endParaRPr lang="en-US" b="1" dirty="0" smtClean="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What was the nature of Stalin’s prediction?</a:t>
            </a:r>
          </a:p>
          <a:p>
            <a:pPr algn="ctr"/>
            <a:endParaRPr lang="en-US" b="1" dirty="0" smtClean="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Write out a complete description of:</a:t>
            </a:r>
          </a:p>
          <a:p>
            <a:pPr algn="ctr"/>
            <a:endParaRPr lang="en-US" b="1" dirty="0">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The Cold War</a:t>
            </a:r>
          </a:p>
          <a:p>
            <a:pPr algn="ctr"/>
            <a:endParaRPr lang="en-US" b="1" dirty="0">
              <a:solidFill>
                <a:srgbClr val="C00000"/>
              </a:solidFill>
              <a:latin typeface="Times New Roman" pitchFamily="18" charset="0"/>
              <a:cs typeface="Times New Roman" pitchFamily="18" charset="0"/>
            </a:endParaRPr>
          </a:p>
          <a:p>
            <a:pPr algn="ctr"/>
            <a:endParaRPr lang="en-US" b="1" dirty="0">
              <a:solidFill>
                <a:srgbClr val="C00000"/>
              </a:solidFill>
              <a:latin typeface="Times New Roman" pitchFamily="18" charset="0"/>
              <a:cs typeface="Times New Roman" pitchFamily="18" charset="0"/>
            </a:endParaRPr>
          </a:p>
          <a:p>
            <a:pPr algn="ctr"/>
            <a:endParaRPr lang="en-US" b="1" dirty="0" smtClean="0">
              <a:solidFill>
                <a:srgbClr val="C0000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Read pages 236 - 243 </a:t>
            </a:r>
          </a:p>
          <a:p>
            <a:pPr algn="ctr"/>
            <a:endParaRPr lang="en-US" b="1" dirty="0" smtClean="0">
              <a:solidFill>
                <a:srgbClr val="002060"/>
              </a:solidFill>
              <a:latin typeface="Times New Roman" pitchFamily="18" charset="0"/>
              <a:cs typeface="Times New Roman" pitchFamily="18" charset="0"/>
            </a:endParaRPr>
          </a:p>
          <a:p>
            <a:pPr algn="ctr"/>
            <a:r>
              <a:rPr lang="en-US" sz="1600" b="1" dirty="0" smtClean="0">
                <a:solidFill>
                  <a:srgbClr val="C00000"/>
                </a:solidFill>
                <a:latin typeface="Times New Roman" pitchFamily="18" charset="0"/>
                <a:cs typeface="Times New Roman" pitchFamily="18" charset="0"/>
              </a:rPr>
              <a:t>When finished, complete the </a:t>
            </a:r>
            <a:r>
              <a:rPr lang="en-US" sz="1600" b="1" i="1" dirty="0" smtClean="0">
                <a:solidFill>
                  <a:srgbClr val="C00000"/>
                </a:solidFill>
                <a:latin typeface="Times New Roman" pitchFamily="18" charset="0"/>
                <a:cs typeface="Times New Roman" pitchFamily="18" charset="0"/>
              </a:rPr>
              <a:t>Pause and Reflect </a:t>
            </a:r>
            <a:r>
              <a:rPr lang="en-US" sz="1600" b="1" dirty="0" smtClean="0">
                <a:solidFill>
                  <a:srgbClr val="C00000"/>
                </a:solidFill>
                <a:latin typeface="Times New Roman" pitchFamily="18" charset="0"/>
                <a:cs typeface="Times New Roman" pitchFamily="18" charset="0"/>
              </a:rPr>
              <a:t>on page 243</a:t>
            </a:r>
            <a:endParaRPr lang="en-US" sz="1600" b="1" dirty="0">
              <a:solidFill>
                <a:srgbClr val="C00000"/>
              </a:solidFill>
              <a:latin typeface="Times New Roman" pitchFamily="18" charset="0"/>
              <a:cs typeface="Times New Roman" pitchFamily="18" charset="0"/>
            </a:endParaRPr>
          </a:p>
          <a:p>
            <a:pPr algn="ctr"/>
            <a:endParaRPr lang="en-US" b="1" dirty="0" smtClean="0">
              <a:solidFill>
                <a:srgbClr val="002060"/>
              </a:solidFill>
              <a:latin typeface="Times New Roman" pitchFamily="18" charset="0"/>
              <a:cs typeface="Times New Roman" pitchFamily="18" charset="0"/>
            </a:endParaRPr>
          </a:p>
          <a:p>
            <a:pPr algn="ctr"/>
            <a:endParaRPr lang="en-US" b="1" dirty="0" smtClean="0">
              <a:solidFill>
                <a:srgbClr val="00206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Write out the following notes…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to="" calcmode="lin" valueType="num">
                                      <p:cBhvr>
                                        <p:cTn id="10" dur="1" fill="hold"/>
                                        <p:tgtEl>
                                          <p:spTgt spid="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to="" calcmode="lin" valueType="num">
                                      <p:cBhvr>
                                        <p:cTn id="15" dur="1" fill="hold"/>
                                        <p:tgtEl>
                                          <p:spTgt spid="9">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
                                            <p:txEl>
                                              <p:pRg st="6" end="6"/>
                                            </p:txEl>
                                          </p:spTgt>
                                        </p:tgtEl>
                                        <p:attrNameLst>
                                          <p:attrName>style.visibility</p:attrName>
                                        </p:attrNameLst>
                                      </p:cBhvr>
                                      <p:to>
                                        <p:strVal val="visible"/>
                                      </p:to>
                                    </p:set>
                                    <p:anim to="" calcmode="lin" valueType="num">
                                      <p:cBhvr>
                                        <p:cTn id="20" dur="1" fill="hold"/>
                                        <p:tgtEl>
                                          <p:spTgt spid="9">
                                            <p:txEl>
                                              <p:pRg st="6" end="6"/>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 to="" calcmode="lin" valueType="num">
                                      <p:cBhvr>
                                        <p:cTn id="23" dur="1" fill="hold"/>
                                        <p:tgtEl>
                                          <p:spTgt spid="9">
                                            <p:txEl>
                                              <p:pRg st="8" end="8"/>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9">
                                            <p:txEl>
                                              <p:pRg st="12" end="12"/>
                                            </p:txEl>
                                          </p:spTgt>
                                        </p:tgtEl>
                                        <p:attrNameLst>
                                          <p:attrName>style.visibility</p:attrName>
                                        </p:attrNameLst>
                                      </p:cBhvr>
                                      <p:to>
                                        <p:strVal val="visible"/>
                                      </p:to>
                                    </p:set>
                                    <p:anim to="" calcmode="lin" valueType="num">
                                      <p:cBhvr>
                                        <p:cTn id="28" dur="1" fill="hold"/>
                                        <p:tgtEl>
                                          <p:spTgt spid="9">
                                            <p:txEl>
                                              <p:pRg st="12" end="12"/>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9">
                                            <p:txEl>
                                              <p:pRg st="14" end="14"/>
                                            </p:txEl>
                                          </p:spTgt>
                                        </p:tgtEl>
                                        <p:attrNameLst>
                                          <p:attrName>style.visibility</p:attrName>
                                        </p:attrNameLst>
                                      </p:cBhvr>
                                      <p:to>
                                        <p:strVal val="visible"/>
                                      </p:to>
                                    </p:set>
                                    <p:anim to="" calcmode="lin" valueType="num">
                                      <p:cBhvr>
                                        <p:cTn id="31" dur="1" fill="hold"/>
                                        <p:tgtEl>
                                          <p:spTgt spid="9">
                                            <p:txEl>
                                              <p:pRg st="14" end="1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9">
                                            <p:txEl>
                                              <p:pRg st="17" end="17"/>
                                            </p:txEl>
                                          </p:spTgt>
                                        </p:tgtEl>
                                        <p:attrNameLst>
                                          <p:attrName>style.visibility</p:attrName>
                                        </p:attrNameLst>
                                      </p:cBhvr>
                                      <p:to>
                                        <p:strVal val="visible"/>
                                      </p:to>
                                    </p:set>
                                    <p:anim to="" calcmode="lin" valueType="num">
                                      <p:cBhvr>
                                        <p:cTn id="36" dur="1" fill="hold"/>
                                        <p:tgtEl>
                                          <p:spTgt spid="9">
                                            <p:txEl>
                                              <p:pRg st="17" end="1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freewebs.com/webads/Castro_Khrushchev.jpg"/>
          <p:cNvPicPr>
            <a:picLocks noChangeAspect="1" noChangeArrowheads="1"/>
          </p:cNvPicPr>
          <p:nvPr/>
        </p:nvPicPr>
        <p:blipFill>
          <a:blip r:embed="rId2" cstate="print">
            <a:lum bright="70000" contrast="-70000"/>
          </a:blip>
          <a:srcRect/>
          <a:stretch>
            <a:fillRect/>
          </a:stretch>
        </p:blipFill>
        <p:spPr bwMode="auto">
          <a:xfrm>
            <a:off x="0" y="0"/>
            <a:ext cx="9144000" cy="6859488"/>
          </a:xfrm>
          <a:prstGeom prst="rect">
            <a:avLst/>
          </a:prstGeom>
          <a:noFill/>
        </p:spPr>
      </p:pic>
      <p:sp>
        <p:nvSpPr>
          <p:cNvPr id="2" name="Title 1"/>
          <p:cNvSpPr>
            <a:spLocks noGrp="1"/>
          </p:cNvSpPr>
          <p:nvPr>
            <p:ph type="title"/>
          </p:nvPr>
        </p:nvSpPr>
        <p:spPr>
          <a:xfrm>
            <a:off x="0" y="152400"/>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Tension Increases</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752600"/>
            <a:ext cx="9144000" cy="2362200"/>
          </a:xfrm>
        </p:spPr>
        <p:txBody>
          <a:bodyPr>
            <a:normAutofit fontScale="85000" lnSpcReduction="10000"/>
          </a:bodyPr>
          <a:lstStyle/>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Cuba became a Soviet ally because they were under threat from the Americans and facing </a:t>
            </a:r>
          </a:p>
          <a:p>
            <a:pPr algn="ctr">
              <a:buNone/>
            </a:pPr>
            <a:r>
              <a:rPr lang="en-US" sz="2100" b="1" dirty="0" smtClean="0">
                <a:latin typeface="Times New Roman" pitchFamily="18" charset="0"/>
                <a:cs typeface="Times New Roman" pitchFamily="18" charset="0"/>
              </a:rPr>
              <a:t>economic crisis</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USSR decided to ship nuclear missiles (secretly – the Americans were unaware) to Cuba </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Missiles in Cuba would give the USSR a new strategic advantage in the Cold War</a:t>
            </a:r>
          </a:p>
          <a:p>
            <a:pPr algn="ctr">
              <a:buNone/>
            </a:pPr>
            <a:endParaRPr lang="en-US" sz="1900" b="1" dirty="0" smtClean="0">
              <a:latin typeface="Times New Roman" pitchFamily="18" charset="0"/>
              <a:cs typeface="Times New Roman" pitchFamily="18" charset="0"/>
            </a:endParaRPr>
          </a:p>
          <a:p>
            <a:pPr algn="ctr">
              <a:buNone/>
            </a:pPr>
            <a:endParaRPr lang="en-US" sz="19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ww.nasm.si.edu/exhibitions/lae/images/LE283L3.jpg"/>
          <p:cNvPicPr>
            <a:picLocks noChangeAspect="1" noChangeArrowheads="1"/>
          </p:cNvPicPr>
          <p:nvPr/>
        </p:nvPicPr>
        <p:blipFill>
          <a:blip r:embed="rId2" cstate="print">
            <a:lum bright="70000" contrast="-70000"/>
          </a:blip>
          <a:srcRect/>
          <a:stretch>
            <a:fillRect/>
          </a:stretch>
        </p:blipFill>
        <p:spPr bwMode="auto">
          <a:xfrm>
            <a:off x="0" y="0"/>
            <a:ext cx="9144000" cy="6838468"/>
          </a:xfrm>
          <a:prstGeom prst="rect">
            <a:avLst/>
          </a:prstGeom>
          <a:noFill/>
        </p:spPr>
      </p:pic>
      <p:sp>
        <p:nvSpPr>
          <p:cNvPr id="3" name="Content Placeholder 2"/>
          <p:cNvSpPr>
            <a:spLocks noGrp="1"/>
          </p:cNvSpPr>
          <p:nvPr>
            <p:ph sz="quarter" idx="1"/>
          </p:nvPr>
        </p:nvSpPr>
        <p:spPr>
          <a:xfrm>
            <a:off x="0" y="1143000"/>
            <a:ext cx="9144000" cy="5562600"/>
          </a:xfrm>
        </p:spPr>
        <p:txBody>
          <a:bodyPr>
            <a:normAutofit/>
          </a:bodyPr>
          <a:lstStyle/>
          <a:p>
            <a:pPr algn="ctr">
              <a:buNone/>
            </a:pPr>
            <a:r>
              <a:rPr lang="en-US" sz="1800" b="1" dirty="0" smtClean="0">
                <a:latin typeface="Times New Roman" pitchFamily="18" charset="0"/>
                <a:cs typeface="Times New Roman" pitchFamily="18" charset="0"/>
              </a:rPr>
              <a:t>October 1962 – an American surveillance plane photographed the missile sites under </a:t>
            </a:r>
          </a:p>
          <a:p>
            <a:pPr algn="ctr">
              <a:buNone/>
            </a:pPr>
            <a:r>
              <a:rPr lang="en-US" sz="1800" b="1" dirty="0" smtClean="0">
                <a:latin typeface="Times New Roman" pitchFamily="18" charset="0"/>
                <a:cs typeface="Times New Roman" pitchFamily="18" charset="0"/>
              </a:rPr>
              <a:t>construction</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US demanded the removal of the sites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USSR denied any knowledge of them</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US circled the island with warships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Told the USSR that it would stop Soviet cargo from reaching Cuba</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USSR replied that they would sink the warships to get cargo through</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Both sides went on worldwide alert</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Both sides edged closer to nuclear war, each refusing to back down</a:t>
            </a: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buNone/>
            </a:pPr>
            <a:endParaRPr lang="en-US" dirty="0"/>
          </a:p>
        </p:txBody>
      </p:sp>
      <p:sp>
        <p:nvSpPr>
          <p:cNvPr id="4" name="Title 1"/>
          <p:cNvSpPr>
            <a:spLocks noGrp="1"/>
          </p:cNvSpPr>
          <p:nvPr>
            <p:ph type="title"/>
          </p:nvPr>
        </p:nvSpPr>
        <p:spPr>
          <a:xfrm>
            <a:off x="0" y="228600"/>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The Cuban Missile Crisis</a:t>
            </a:r>
            <a:endParaRPr lang="en-US" sz="28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to="" calcmode="lin" valueType="num">
                                      <p:cBhvr>
                                        <p:cTn id="13" dur="1" fill="hold"/>
                                        <p:tgtEl>
                                          <p:spTgt spid="3">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to="" calcmode="lin" valueType="num">
                                      <p:cBhvr>
                                        <p:cTn id="23" dur="1" fill="hold"/>
                                        <p:tgtEl>
                                          <p:spTgt spid="3">
                                            <p:txEl>
                                              <p:pRg st="5" end="5"/>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to="" calcmode="lin" valueType="num">
                                      <p:cBhvr>
                                        <p:cTn id="28" dur="1" fill="hold"/>
                                        <p:tgtEl>
                                          <p:spTgt spid="3">
                                            <p:txEl>
                                              <p:pRg st="7" end="7"/>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to="" calcmode="lin" valueType="num">
                                      <p:cBhvr>
                                        <p:cTn id="33" dur="1" fill="hold"/>
                                        <p:tgtEl>
                                          <p:spTgt spid="3">
                                            <p:txEl>
                                              <p:pRg st="9" end="9"/>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 to="" calcmode="lin" valueType="num">
                                      <p:cBhvr>
                                        <p:cTn id="38" dur="1" fill="hold"/>
                                        <p:tgtEl>
                                          <p:spTgt spid="3">
                                            <p:txEl>
                                              <p:pRg st="11" end="11"/>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to="" calcmode="lin" valueType="num">
                                      <p:cBhvr>
                                        <p:cTn id="43" dur="1" fill="hold"/>
                                        <p:tgtEl>
                                          <p:spTgt spid="3">
                                            <p:txEl>
                                              <p:pRg st="13" end="13"/>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 to="" calcmode="lin" valueType="num">
                                      <p:cBhvr>
                                        <p:cTn id="48" dur="1" fill="hold"/>
                                        <p:tgtEl>
                                          <p:spTgt spid="3">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waidev2.com/php/IMAGES/HC_ThisDayInHistory/108---Image_large.jpg"/>
          <p:cNvPicPr>
            <a:picLocks noChangeAspect="1" noChangeArrowheads="1"/>
          </p:cNvPicPr>
          <p:nvPr/>
        </p:nvPicPr>
        <p:blipFill>
          <a:blip r:embed="rId2" cstate="print">
            <a:lum bright="70000" contrast="-70000"/>
          </a:blip>
          <a:srcRect/>
          <a:stretch>
            <a:fillRect/>
          </a:stretch>
        </p:blipFill>
        <p:spPr bwMode="auto">
          <a:xfrm>
            <a:off x="-1" y="0"/>
            <a:ext cx="9222451" cy="6858000"/>
          </a:xfrm>
          <a:prstGeom prst="rect">
            <a:avLst/>
          </a:prstGeom>
          <a:noFill/>
        </p:spPr>
      </p:pic>
      <p:sp>
        <p:nvSpPr>
          <p:cNvPr id="3" name="Content Placeholder 2"/>
          <p:cNvSpPr>
            <a:spLocks noGrp="1"/>
          </p:cNvSpPr>
          <p:nvPr>
            <p:ph sz="quarter" idx="1"/>
          </p:nvPr>
        </p:nvSpPr>
        <p:spPr>
          <a:xfrm>
            <a:off x="0" y="1371600"/>
            <a:ext cx="9144000" cy="1600199"/>
          </a:xfrm>
        </p:spPr>
        <p:txBody>
          <a:bodyPr>
            <a:normAutofit lnSpcReduction="10000"/>
          </a:bodyPr>
          <a:lstStyle/>
          <a:p>
            <a:pPr algn="ctr">
              <a:buNone/>
            </a:pPr>
            <a:r>
              <a:rPr lang="en-US" sz="1800" b="1" dirty="0" smtClean="0">
                <a:latin typeface="Times New Roman" pitchFamily="18" charset="0"/>
                <a:cs typeface="Times New Roman" pitchFamily="18" charset="0"/>
              </a:rPr>
              <a:t>October 27, 1962 – superpowers reached a deal</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USSR agreed to remove missiles from Cuba</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USA agreed to remove missiles from Turkey</a:t>
            </a:r>
          </a:p>
          <a:p>
            <a:pPr>
              <a:buNone/>
            </a:pPr>
            <a:endParaRPr lang="en-US" dirty="0"/>
          </a:p>
        </p:txBody>
      </p:sp>
      <p:pic>
        <p:nvPicPr>
          <p:cNvPr id="163842" name="Picture 2" descr="http://www.sahistory.org.za/pages/hands-on-classroom/classroom/pages/projects/grade9/lesson4/graphics/ussr_map.jpg"/>
          <p:cNvPicPr>
            <a:picLocks noChangeAspect="1" noChangeArrowheads="1"/>
          </p:cNvPicPr>
          <p:nvPr/>
        </p:nvPicPr>
        <p:blipFill>
          <a:blip r:embed="rId3" cstate="print"/>
          <a:srcRect/>
          <a:stretch>
            <a:fillRect/>
          </a:stretch>
        </p:blipFill>
        <p:spPr bwMode="auto">
          <a:xfrm>
            <a:off x="2133600" y="3352800"/>
            <a:ext cx="4762500" cy="3248025"/>
          </a:xfrm>
          <a:prstGeom prst="rect">
            <a:avLst/>
          </a:prstGeom>
          <a:noFill/>
        </p:spPr>
      </p:pic>
      <p:sp>
        <p:nvSpPr>
          <p:cNvPr id="7" name="Title 1"/>
          <p:cNvSpPr>
            <a:spLocks noGrp="1"/>
          </p:cNvSpPr>
          <p:nvPr>
            <p:ph type="title"/>
          </p:nvPr>
        </p:nvSpPr>
        <p:spPr>
          <a:xfrm>
            <a:off x="0" y="228600"/>
            <a:ext cx="9144000" cy="715962"/>
          </a:xfrm>
        </p:spPr>
        <p:txBody>
          <a:bodyPr>
            <a:normAutofit fontScale="90000"/>
          </a:bodyPr>
          <a:lstStyle/>
          <a:p>
            <a:r>
              <a:rPr lang="en-US" sz="2800" b="1" dirty="0" smtClean="0">
                <a:solidFill>
                  <a:srgbClr val="002060"/>
                </a:solidFill>
                <a:latin typeface="Times New Roman" pitchFamily="18" charset="0"/>
                <a:cs typeface="Times New Roman" pitchFamily="18" charset="0"/>
              </a:rPr>
              <a:t>The Cuban Missile Crisis</a:t>
            </a:r>
            <a:r>
              <a:rPr lang="en-US" sz="2800" b="1" dirty="0" smtClean="0">
                <a:solidFill>
                  <a:srgbClr val="C00000"/>
                </a:solidFill>
                <a:latin typeface="Times New Roman" pitchFamily="18" charset="0"/>
                <a:cs typeface="Times New Roman" pitchFamily="18" charset="0"/>
              </a:rPr>
              <a:t> </a:t>
            </a:r>
            <a:br>
              <a:rPr lang="en-US" sz="2800" b="1" dirty="0" smtClean="0">
                <a:solidFill>
                  <a:srgbClr val="C00000"/>
                </a:solidFill>
                <a:latin typeface="Times New Roman" pitchFamily="18" charset="0"/>
                <a:cs typeface="Times New Roman" pitchFamily="18" charset="0"/>
              </a:rPr>
            </a:br>
            <a:r>
              <a:rPr lang="en-US" sz="1300" b="1" dirty="0" smtClean="0">
                <a:solidFill>
                  <a:srgbClr val="002060"/>
                </a:solidFill>
                <a:latin typeface="Times New Roman" pitchFamily="18" charset="0"/>
                <a:cs typeface="Times New Roman" pitchFamily="18" charset="0"/>
              </a:rPr>
              <a:t>(</a:t>
            </a:r>
            <a:r>
              <a:rPr lang="en-US" sz="1300" b="1" dirty="0" err="1" smtClean="0">
                <a:solidFill>
                  <a:srgbClr val="002060"/>
                </a:solidFill>
                <a:latin typeface="Times New Roman" pitchFamily="18" charset="0"/>
                <a:cs typeface="Times New Roman" pitchFamily="18" charset="0"/>
              </a:rPr>
              <a:t>Con’t</a:t>
            </a:r>
            <a:r>
              <a:rPr lang="en-US" sz="1300" b="1" dirty="0" smtClean="0">
                <a:solidFill>
                  <a:srgbClr val="002060"/>
                </a:solidFill>
                <a:latin typeface="Times New Roman" pitchFamily="18" charset="0"/>
                <a:cs typeface="Times New Roman" pitchFamily="18" charset="0"/>
              </a:rPr>
              <a:t>)</a:t>
            </a:r>
            <a:endParaRPr lang="en-US" sz="13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63842"/>
                                        </p:tgtEl>
                                        <p:attrNameLst>
                                          <p:attrName>style.visibility</p:attrName>
                                        </p:attrNameLst>
                                      </p:cBhvr>
                                      <p:to>
                                        <p:strVal val="visible"/>
                                      </p:to>
                                    </p:set>
                                    <p:anim to="" calcmode="lin" valueType="num">
                                      <p:cBhvr>
                                        <p:cTn id="23" dur="1" fill="hold"/>
                                        <p:tgtEl>
                                          <p:spTgt spid="1638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virginiawestern.edu/faculty/vwhansd/HIS122/Images/Brezhnev.gif"/>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228600"/>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Détente </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2438400"/>
            <a:ext cx="9144000" cy="1447800"/>
          </a:xfrm>
        </p:spPr>
        <p:txBody>
          <a:bodyPr>
            <a:normAutofit/>
          </a:bodyPr>
          <a:lstStyle/>
          <a:p>
            <a:pPr algn="ctr">
              <a:buNone/>
            </a:pPr>
            <a:r>
              <a:rPr lang="en-US" sz="1800" b="1" dirty="0" smtClean="0">
                <a:latin typeface="Times New Roman" pitchFamily="18" charset="0"/>
                <a:cs typeface="Times New Roman" pitchFamily="18" charset="0"/>
              </a:rPr>
              <a:t>Cuban Missile Crisis marked a turning point in the war – took serious steps to reduce the </a:t>
            </a:r>
          </a:p>
          <a:p>
            <a:pPr algn="ctr">
              <a:buNone/>
            </a:pPr>
            <a:r>
              <a:rPr lang="en-US" sz="1800" b="1" dirty="0" smtClean="0">
                <a:latin typeface="Times New Roman" pitchFamily="18" charset="0"/>
                <a:cs typeface="Times New Roman" pitchFamily="18" charset="0"/>
              </a:rPr>
              <a:t>threat of a nuclear clash</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Détente – period of reduced tensions from the mid 1960’s to 1979</a:t>
            </a:r>
          </a:p>
        </p:txBody>
      </p:sp>
      <p:pic>
        <p:nvPicPr>
          <p:cNvPr id="6" name="Cold War - Cuban Missile Crisis - PBS.wmv">
            <a:hlinkClick r:id="" action="ppaction://media"/>
          </p:cNvPr>
          <p:cNvPicPr>
            <a:picLocks noRot="1" noChangeAspect="1"/>
          </p:cNvPicPr>
          <p:nvPr>
            <a:videoFile r:link="rId1"/>
          </p:nvPr>
        </p:nvPicPr>
        <p:blipFill>
          <a:blip r:embed="rId4" cstate="print"/>
          <a:stretch>
            <a:fillRect/>
          </a:stretch>
        </p:blipFill>
        <p:spPr>
          <a:xfrm>
            <a:off x="3429000" y="4038600"/>
            <a:ext cx="2514600" cy="1885950"/>
          </a:xfrm>
          <a:prstGeom prst="rect">
            <a:avLst/>
          </a:prstGeom>
        </p:spPr>
      </p:pic>
      <p:sp>
        <p:nvSpPr>
          <p:cNvPr id="7" name="TextBox 6"/>
          <p:cNvSpPr txBox="1"/>
          <p:nvPr/>
        </p:nvSpPr>
        <p:spPr>
          <a:xfrm>
            <a:off x="3810000" y="6019800"/>
            <a:ext cx="17526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Cuban Missile Crisis</a:t>
            </a:r>
            <a:endParaRPr lang="en-US" sz="1000" b="1" dirty="0">
              <a:latin typeface="Times New Roman" pitchFamily="18" charset="0"/>
              <a:cs typeface="Times New Roman" pitchFamily="18" charset="0"/>
            </a:endParaRPr>
          </a:p>
        </p:txBody>
      </p:sp>
      <p:sp>
        <p:nvSpPr>
          <p:cNvPr id="8" name="TextBox 7"/>
          <p:cNvSpPr txBox="1"/>
          <p:nvPr/>
        </p:nvSpPr>
        <p:spPr>
          <a:xfrm>
            <a:off x="3810000" y="6324600"/>
            <a:ext cx="17526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45:00</a:t>
            </a:r>
            <a:endParaRPr lang="en-US" sz="1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to="" calcmode="lin" valueType="num">
                                      <p:cBhvr>
                                        <p:cTn id="13" dur="1" fill="hold"/>
                                        <p:tgtEl>
                                          <p:spTgt spid="3">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par>
                                <p:cTn id="24" presetID="24" presetClass="entr" presetSubtype="0"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cTn>
                              </p:par>
                              <p:par>
                                <p:cTn id="27" presetID="24" presetClass="entr"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anim to="" calcmode="lin" valueType="num">
                                      <p:cBhvr>
                                        <p:cTn id="29"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0"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P spid="7" grpId="1"/>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http://static.howstuffworks.com/gif/communism-9.jpg"/>
          <p:cNvPicPr>
            <a:picLocks noChangeAspect="1" noChangeArrowheads="1"/>
          </p:cNvPicPr>
          <p:nvPr/>
        </p:nvPicPr>
        <p:blipFill>
          <a:blip r:embed="rId2" cstate="print">
            <a:lum bright="70000" contrast="-70000"/>
          </a:blip>
          <a:srcRect/>
          <a:stretch>
            <a:fillRect/>
          </a:stretch>
        </p:blipFill>
        <p:spPr bwMode="auto">
          <a:xfrm>
            <a:off x="-1" y="0"/>
            <a:ext cx="9144001" cy="6858000"/>
          </a:xfrm>
          <a:prstGeom prst="rect">
            <a:avLst/>
          </a:prstGeom>
          <a:noFill/>
        </p:spPr>
      </p:pic>
      <p:sp>
        <p:nvSpPr>
          <p:cNvPr id="2" name="Title 1"/>
          <p:cNvSpPr>
            <a:spLocks noGrp="1"/>
          </p:cNvSpPr>
          <p:nvPr>
            <p:ph type="title"/>
          </p:nvPr>
        </p:nvSpPr>
        <p:spPr>
          <a:xfrm>
            <a:off x="0" y="228600"/>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The Fall of the Soviet Union</a:t>
            </a:r>
            <a:endParaRPr lang="en-US" sz="2800" b="1" dirty="0">
              <a:solidFill>
                <a:srgbClr val="002060"/>
              </a:solidFill>
              <a:latin typeface="Times New Roman" pitchFamily="18" charset="0"/>
              <a:cs typeface="Times New Roman" pitchFamily="18" charset="0"/>
            </a:endParaRPr>
          </a:p>
        </p:txBody>
      </p:sp>
      <p:sp>
        <p:nvSpPr>
          <p:cNvPr id="58369" name="Rectangle 1"/>
          <p:cNvSpPr>
            <a:spLocks noChangeArrowheads="1"/>
          </p:cNvSpPr>
          <p:nvPr/>
        </p:nvSpPr>
        <p:spPr bwMode="auto">
          <a:xfrm>
            <a:off x="0" y="27432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Watch </a:t>
            </a:r>
            <a:r>
              <a:rPr kumimoji="0" lang="en-CA"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Rise and Fall of the Soviet Union </a:t>
            </a:r>
            <a:r>
              <a:rPr kumimoji="0" lang="en-C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Last 15 min</a:t>
            </a:r>
          </a:p>
          <a:p>
            <a:pPr marL="0" marR="0" lvl="0" indent="0" algn="ctr" defTabSz="914400" rtl="0" eaLnBrk="1" fontAlgn="base" latinLnBrk="0" hangingPunct="1">
              <a:lnSpc>
                <a:spcPct val="100000"/>
              </a:lnSpc>
              <a:spcBef>
                <a:spcPct val="0"/>
              </a:spcBef>
              <a:spcAft>
                <a:spcPct val="0"/>
              </a:spcAft>
              <a:buClrTx/>
              <a:buSzTx/>
              <a:buFontTx/>
              <a:buNone/>
              <a:tabLst/>
            </a:pPr>
            <a:endParaRPr lang="en-CA" b="1" dirty="0" smtClean="0">
              <a:latin typeface="Times New Roman" pitchFamily="18" charset="0"/>
              <a:cs typeface="Times New Roman" pitchFamily="18" charset="0"/>
            </a:endParaRPr>
          </a:p>
          <a:p>
            <a:pPr algn="ctr" fontAlgn="base">
              <a:spcBef>
                <a:spcPct val="0"/>
              </a:spcBef>
              <a:spcAft>
                <a:spcPct val="0"/>
              </a:spcAft>
            </a:pPr>
            <a:r>
              <a:rPr kumimoji="0" lang="en-CA" b="1" i="0" u="none" strike="noStrike" cap="none" normalizeH="0" baseline="0" dirty="0" smtClean="0">
                <a:ln>
                  <a:noFill/>
                </a:ln>
                <a:solidFill>
                  <a:schemeClr val="tx1"/>
                </a:solidFill>
                <a:effectLst/>
                <a:latin typeface="Times New Roman" pitchFamily="18" charset="0"/>
                <a:cs typeface="Times New Roman" pitchFamily="18" charset="0"/>
              </a:rPr>
              <a:t>Complete the Handout: </a:t>
            </a:r>
            <a:r>
              <a:rPr lang="en-CA" b="1" i="1" dirty="0" smtClean="0">
                <a:latin typeface="Times New Roman" pitchFamily="18" charset="0"/>
                <a:cs typeface="Times New Roman" pitchFamily="18" charset="0"/>
              </a:rPr>
              <a:t>The Fall of the Soviet Union</a:t>
            </a:r>
            <a:endParaRPr lang="en-US"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8369">
                                            <p:txEl>
                                              <p:pRg st="0" end="0"/>
                                            </p:txEl>
                                          </p:spTgt>
                                        </p:tgtEl>
                                        <p:attrNameLst>
                                          <p:attrName>style.visibility</p:attrName>
                                        </p:attrNameLst>
                                      </p:cBhvr>
                                      <p:to>
                                        <p:strVal val="visible"/>
                                      </p:to>
                                    </p:set>
                                    <p:anim to="" calcmode="lin" valueType="num">
                                      <p:cBhvr>
                                        <p:cTn id="12" dur="1" fill="hold"/>
                                        <p:tgtEl>
                                          <p:spTgt spid="58369">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8369">
                                            <p:txEl>
                                              <p:pRg st="2" end="2"/>
                                            </p:txEl>
                                          </p:spTgt>
                                        </p:tgtEl>
                                        <p:attrNameLst>
                                          <p:attrName>style.visibility</p:attrName>
                                        </p:attrNameLst>
                                      </p:cBhvr>
                                      <p:to>
                                        <p:strVal val="visible"/>
                                      </p:to>
                                    </p:set>
                                    <p:anim to="" calcmode="lin" valueType="num">
                                      <p:cBhvr>
                                        <p:cTn id="15" dur="1" fill="hold"/>
                                        <p:tgtEl>
                                          <p:spTgt spid="5836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tatic.howstuffworks.com/gif/who-won-cold-war-1.jpg"/>
          <p:cNvPicPr>
            <a:picLocks noChangeAspect="1" noChangeArrowheads="1"/>
          </p:cNvPicPr>
          <p:nvPr/>
        </p:nvPicPr>
        <p:blipFill>
          <a:blip r:embed="rId3" cstate="print">
            <a:lum bright="70000" contrast="-70000"/>
          </a:blip>
          <a:srcRect/>
          <a:stretch>
            <a:fillRect/>
          </a:stretch>
        </p:blipFill>
        <p:spPr bwMode="auto">
          <a:xfrm>
            <a:off x="-1" y="0"/>
            <a:ext cx="9144001" cy="6858000"/>
          </a:xfrm>
          <a:prstGeom prst="rect">
            <a:avLst/>
          </a:prstGeom>
          <a:noFill/>
        </p:spPr>
      </p:pic>
      <p:sp>
        <p:nvSpPr>
          <p:cNvPr id="2" name="Title 1"/>
          <p:cNvSpPr>
            <a:spLocks noGrp="1"/>
          </p:cNvSpPr>
          <p:nvPr>
            <p:ph type="title"/>
          </p:nvPr>
        </p:nvSpPr>
        <p:spPr>
          <a:xfrm>
            <a:off x="0" y="228600"/>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Proxy Wars</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752600"/>
            <a:ext cx="9144000" cy="1752600"/>
          </a:xfrm>
        </p:spPr>
        <p:txBody>
          <a:bodyPr>
            <a:normAutofit/>
          </a:bodyPr>
          <a:lstStyle/>
          <a:p>
            <a:pPr algn="ctr">
              <a:buNone/>
            </a:pPr>
            <a:r>
              <a:rPr lang="en-US" sz="1800" b="1" dirty="0" smtClean="0">
                <a:latin typeface="Times New Roman" pitchFamily="18" charset="0"/>
                <a:cs typeface="Times New Roman" pitchFamily="18" charset="0"/>
              </a:rPr>
              <a:t>Define, in your notebook, the phrases:</a:t>
            </a:r>
          </a:p>
          <a:p>
            <a:pPr algn="ctr">
              <a:buNone/>
            </a:pPr>
            <a:endParaRPr lang="en-US" sz="800" b="1" dirty="0" smtClean="0">
              <a:latin typeface="Times New Roman" pitchFamily="18" charset="0"/>
              <a:cs typeface="Times New Roman" pitchFamily="18" charset="0"/>
            </a:endParaRPr>
          </a:p>
          <a:p>
            <a:pPr algn="ctr">
              <a:buNone/>
            </a:pPr>
            <a:r>
              <a:rPr lang="en-US" sz="1800" b="1" i="1" dirty="0" smtClean="0">
                <a:solidFill>
                  <a:srgbClr val="C00000"/>
                </a:solidFill>
                <a:latin typeface="Times New Roman" pitchFamily="18" charset="0"/>
                <a:cs typeface="Times New Roman" pitchFamily="18" charset="0"/>
              </a:rPr>
              <a:t>Proxy War</a:t>
            </a:r>
          </a:p>
          <a:p>
            <a:pPr algn="ctr">
              <a:buNone/>
            </a:pPr>
            <a:endParaRPr lang="en-US" sz="800" b="1" i="1" dirty="0" smtClean="0">
              <a:solidFill>
                <a:srgbClr val="C00000"/>
              </a:solidFill>
              <a:latin typeface="Times New Roman" pitchFamily="18" charset="0"/>
              <a:cs typeface="Times New Roman" pitchFamily="18" charset="0"/>
            </a:endParaRPr>
          </a:p>
          <a:p>
            <a:pPr algn="ctr">
              <a:buNone/>
            </a:pPr>
            <a:r>
              <a:rPr lang="en-US" sz="1800" b="1" i="1" dirty="0" smtClean="0">
                <a:solidFill>
                  <a:srgbClr val="C00000"/>
                </a:solidFill>
                <a:latin typeface="Times New Roman" pitchFamily="18" charset="0"/>
                <a:cs typeface="Times New Roman" pitchFamily="18" charset="0"/>
              </a:rPr>
              <a:t>Liberation Movements</a:t>
            </a:r>
          </a:p>
        </p:txBody>
      </p:sp>
      <p:sp>
        <p:nvSpPr>
          <p:cNvPr id="6" name="TextBox 5"/>
          <p:cNvSpPr txBox="1"/>
          <p:nvPr/>
        </p:nvSpPr>
        <p:spPr>
          <a:xfrm>
            <a:off x="0" y="12192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pages 258 - 260</a:t>
            </a:r>
            <a:endParaRPr lang="en-US" b="1" dirty="0">
              <a:latin typeface="Times New Roman" pitchFamily="18" charset="0"/>
              <a:cs typeface="Times New Roman" pitchFamily="18" charset="0"/>
            </a:endParaRPr>
          </a:p>
        </p:txBody>
      </p:sp>
      <p:sp>
        <p:nvSpPr>
          <p:cNvPr id="8" name="TextBox 7"/>
          <p:cNvSpPr txBox="1"/>
          <p:nvPr/>
        </p:nvSpPr>
        <p:spPr>
          <a:xfrm>
            <a:off x="0" y="3352800"/>
            <a:ext cx="9144000" cy="2031325"/>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With a partner (or two), complete the following…</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Under the four headings: </a:t>
            </a:r>
          </a:p>
          <a:p>
            <a:pPr algn="ctr"/>
            <a:endParaRPr lang="en-US" b="1" dirty="0" smtClean="0">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Korea and Vietnam, Chile, Afghanistan </a:t>
            </a:r>
            <a:r>
              <a:rPr lang="en-US" b="1" dirty="0" smtClean="0">
                <a:solidFill>
                  <a:srgbClr val="002060"/>
                </a:solidFill>
                <a:latin typeface="Times New Roman" pitchFamily="18" charset="0"/>
                <a:cs typeface="Times New Roman" pitchFamily="18" charset="0"/>
              </a:rPr>
              <a:t>and</a:t>
            </a:r>
            <a:r>
              <a:rPr lang="en-US" b="1" i="1" dirty="0" smtClean="0">
                <a:solidFill>
                  <a:srgbClr val="002060"/>
                </a:solidFill>
                <a:latin typeface="Times New Roman" pitchFamily="18" charset="0"/>
                <a:cs typeface="Times New Roman" pitchFamily="18" charset="0"/>
              </a:rPr>
              <a:t> The Iran Contra Affair</a:t>
            </a:r>
          </a:p>
          <a:p>
            <a:pPr algn="ctr"/>
            <a:endParaRPr lang="en-US" b="1" i="1" dirty="0" smtClean="0">
              <a:solidFill>
                <a:srgbClr val="00206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Complete the </a:t>
            </a:r>
            <a:r>
              <a:rPr lang="en-US" b="1" i="1" dirty="0" smtClean="0">
                <a:latin typeface="Times New Roman" pitchFamily="18" charset="0"/>
                <a:cs typeface="Times New Roman" pitchFamily="18" charset="0"/>
              </a:rPr>
              <a:t>What</a:t>
            </a:r>
            <a:r>
              <a:rPr lang="en-US"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Who</a:t>
            </a:r>
            <a:r>
              <a:rPr lang="en-US"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Where</a:t>
            </a:r>
            <a:r>
              <a:rPr lang="en-US"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When</a:t>
            </a:r>
            <a:r>
              <a:rPr lang="en-US"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Why</a:t>
            </a:r>
            <a:r>
              <a:rPr lang="en-US" b="1" dirty="0" smtClean="0">
                <a:latin typeface="Times New Roman" pitchFamily="18" charset="0"/>
                <a:cs typeface="Times New Roman" pitchFamily="18" charset="0"/>
              </a:rPr>
              <a:t> of each of these proxy wars</a:t>
            </a:r>
            <a:endParaRPr lang="en-US" b="1" dirty="0">
              <a:latin typeface="Times New Roman" pitchFamily="18" charset="0"/>
              <a:cs typeface="Times New Roman" pitchFamily="18" charset="0"/>
            </a:endParaRPr>
          </a:p>
        </p:txBody>
      </p:sp>
      <p:sp>
        <p:nvSpPr>
          <p:cNvPr id="9" name="TextBox 8"/>
          <p:cNvSpPr txBox="1"/>
          <p:nvPr/>
        </p:nvSpPr>
        <p:spPr>
          <a:xfrm>
            <a:off x="3581400" y="6611779"/>
            <a:ext cx="17526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5:00</a:t>
            </a:r>
            <a:endParaRPr lang="en-US" sz="1000" b="1" dirty="0">
              <a:latin typeface="Times New Roman" pitchFamily="18" charset="0"/>
              <a:cs typeface="Times New Roman" pitchFamily="18" charset="0"/>
            </a:endParaRPr>
          </a:p>
        </p:txBody>
      </p:sp>
      <p:sp>
        <p:nvSpPr>
          <p:cNvPr id="11" name="TextBox 10"/>
          <p:cNvSpPr txBox="1"/>
          <p:nvPr/>
        </p:nvSpPr>
        <p:spPr>
          <a:xfrm>
            <a:off x="3581400" y="6324600"/>
            <a:ext cx="17526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Afghanistan</a:t>
            </a:r>
            <a:endParaRPr lang="en-US" sz="1000" b="1" dirty="0">
              <a:latin typeface="Times New Roman" pitchFamily="18" charset="0"/>
              <a:cs typeface="Times New Roman" pitchFamily="18" charset="0"/>
            </a:endParaRPr>
          </a:p>
        </p:txBody>
      </p:sp>
      <p:pic>
        <p:nvPicPr>
          <p:cNvPr id="12" name="Soviet_Afghanistan_War.mp4.WMV">
            <a:hlinkClick r:id="" action="ppaction://media"/>
          </p:cNvPr>
          <p:cNvPicPr>
            <a:picLocks noRot="1" noChangeAspect="1"/>
          </p:cNvPicPr>
          <p:nvPr>
            <a:videoFile r:link="rId1"/>
          </p:nvPr>
        </p:nvPicPr>
        <p:blipFill>
          <a:blip r:embed="rId4" cstate="print"/>
          <a:stretch>
            <a:fillRect/>
          </a:stretch>
        </p:blipFill>
        <p:spPr>
          <a:xfrm>
            <a:off x="3962400" y="5486400"/>
            <a:ext cx="1066800" cy="8001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to="" calcmode="lin" valueType="num">
                                      <p:cBhvr>
                                        <p:cTn id="21" dur="1" fill="hold"/>
                                        <p:tgtEl>
                                          <p:spTgt spid="3">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to="" calcmode="lin" valueType="num">
                                      <p:cBhvr>
                                        <p:cTn id="26" dur="1" fill="hold"/>
                                        <p:tgtEl>
                                          <p:spTgt spid="8">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to="" calcmode="lin" valueType="num">
                                      <p:cBhvr>
                                        <p:cTn id="31" dur="1" fill="hold"/>
                                        <p:tgtEl>
                                          <p:spTgt spid="8">
                                            <p:txEl>
                                              <p:pRg st="2" end="2"/>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 to="" calcmode="lin" valueType="num">
                                      <p:cBhvr>
                                        <p:cTn id="34" dur="1" fill="hold"/>
                                        <p:tgtEl>
                                          <p:spTgt spid="8">
                                            <p:txEl>
                                              <p:pRg st="4" end="4"/>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 to="" calcmode="lin" valueType="num">
                                      <p:cBhvr>
                                        <p:cTn id="39" dur="1" fill="hold"/>
                                        <p:tgtEl>
                                          <p:spTgt spid="8">
                                            <p:txEl>
                                              <p:pRg st="6" end="6"/>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to="" calcmode="lin" valueType="num">
                                      <p:cBhvr>
                                        <p:cTn id="44" dur="1" fill="hold"/>
                                        <p:tgtEl>
                                          <p:spTgt spid="12"/>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to="" calcmode="lin" valueType="num">
                                      <p:cBhvr>
                                        <p:cTn id="47" dur="1" fill="hold"/>
                                        <p:tgtEl>
                                          <p:spTgt spid="9"/>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to="" calcmode="lin" valueType="num">
                                      <p:cBhvr>
                                        <p:cTn id="50"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1"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2" grpId="0"/>
      <p:bldP spid="6"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rtquotes.net/masters/hirst/helio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228600"/>
            <a:ext cx="9144000" cy="838200"/>
          </a:xfrm>
        </p:spPr>
        <p:txBody>
          <a:bodyPr>
            <a:normAutofit/>
          </a:bodyPr>
          <a:lstStyle/>
          <a:p>
            <a:r>
              <a:rPr lang="en-US" sz="2800" b="1" dirty="0" smtClean="0">
                <a:solidFill>
                  <a:srgbClr val="C00000"/>
                </a:solidFill>
                <a:latin typeface="Times New Roman" pitchFamily="18" charset="0"/>
                <a:cs typeface="Times New Roman" pitchFamily="18" charset="0"/>
              </a:rPr>
              <a:t>Cold War Hysteria</a:t>
            </a:r>
            <a:endParaRPr lang="en-US" sz="2800" b="1" dirty="0">
              <a:solidFill>
                <a:srgbClr val="C00000"/>
              </a:solidFill>
              <a:latin typeface="Times New Roman" pitchFamily="18" charset="0"/>
              <a:cs typeface="Times New Roman" pitchFamily="18" charset="0"/>
            </a:endParaRPr>
          </a:p>
        </p:txBody>
      </p:sp>
      <p:sp>
        <p:nvSpPr>
          <p:cNvPr id="4" name="Rectangle 3"/>
          <p:cNvSpPr/>
          <p:nvPr/>
        </p:nvSpPr>
        <p:spPr>
          <a:xfrm>
            <a:off x="0" y="2789872"/>
            <a:ext cx="9144000" cy="1477328"/>
          </a:xfrm>
          <a:prstGeom prst="rect">
            <a:avLst/>
          </a:prstGeom>
        </p:spPr>
        <p:txBody>
          <a:bodyPr wrap="square">
            <a:spAutoFit/>
          </a:bodyPr>
          <a:lstStyle/>
          <a:p>
            <a:pPr algn="ctr">
              <a:buNone/>
            </a:pPr>
            <a:r>
              <a:rPr lang="en-US" b="1" dirty="0" smtClean="0">
                <a:latin typeface="Times New Roman" pitchFamily="18" charset="0"/>
                <a:cs typeface="Times New Roman" pitchFamily="18" charset="0"/>
              </a:rPr>
              <a:t>The threat of nuclear war and the impact of government produced propaganda led to </a:t>
            </a:r>
          </a:p>
          <a:p>
            <a:pPr algn="ctr">
              <a:buNone/>
            </a:pPr>
            <a:r>
              <a:rPr lang="en-US" b="1" dirty="0" smtClean="0">
                <a:latin typeface="Times New Roman" pitchFamily="18" charset="0"/>
                <a:cs typeface="Times New Roman" pitchFamily="18" charset="0"/>
              </a:rPr>
              <a:t>paranoia of citizens</a:t>
            </a: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Paranoia and fear was more pronounced for American citizens as they had not been </a:t>
            </a:r>
          </a:p>
          <a:p>
            <a:pPr algn="ctr">
              <a:buNone/>
            </a:pPr>
            <a:r>
              <a:rPr lang="en-US" b="1" dirty="0" smtClean="0">
                <a:latin typeface="Times New Roman" pitchFamily="18" charset="0"/>
                <a:cs typeface="Times New Roman" pitchFamily="18" charset="0"/>
              </a:rPr>
              <a:t>impacted with war in their borders</a:t>
            </a:r>
          </a:p>
        </p:txBody>
      </p:sp>
      <p:sp>
        <p:nvSpPr>
          <p:cNvPr id="5" name="TextBox 4"/>
          <p:cNvSpPr txBox="1"/>
          <p:nvPr/>
        </p:nvSpPr>
        <p:spPr>
          <a:xfrm>
            <a:off x="0" y="16002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pages 261 - 267</a:t>
            </a:r>
            <a:endParaRPr lang="en-US" b="1" dirty="0">
              <a:latin typeface="Times New Roman" pitchFamily="18" charset="0"/>
              <a:cs typeface="Times New Roman" pitchFamily="18" charset="0"/>
            </a:endParaRPr>
          </a:p>
        </p:txBody>
      </p:sp>
      <p:sp>
        <p:nvSpPr>
          <p:cNvPr id="6" name="TextBox 5"/>
          <p:cNvSpPr txBox="1"/>
          <p:nvPr/>
        </p:nvSpPr>
        <p:spPr>
          <a:xfrm>
            <a:off x="0" y="5105400"/>
            <a:ext cx="9144000" cy="553998"/>
          </a:xfrm>
          <a:prstGeom prst="rect">
            <a:avLst/>
          </a:prstGeom>
          <a:noFill/>
        </p:spPr>
        <p:txBody>
          <a:bodyPr wrap="square" rtlCol="0">
            <a:spAutoFit/>
          </a:bodyPr>
          <a:lstStyle/>
          <a:p>
            <a:pPr algn="ctr"/>
            <a:r>
              <a:rPr lang="en-US" b="1" i="1" dirty="0" smtClean="0">
                <a:solidFill>
                  <a:srgbClr val="C00000"/>
                </a:solidFill>
                <a:latin typeface="Times New Roman" pitchFamily="18" charset="0"/>
                <a:cs typeface="Times New Roman" pitchFamily="18" charset="0"/>
              </a:rPr>
              <a:t>Duck and Cover</a:t>
            </a:r>
          </a:p>
          <a:p>
            <a:pPr algn="ctr"/>
            <a:r>
              <a:rPr lang="en-US" sz="1200" b="1" i="1" dirty="0" smtClean="0">
                <a:latin typeface="Times New Roman" pitchFamily="18" charset="0"/>
                <a:cs typeface="Times New Roman" pitchFamily="18" charset="0"/>
              </a:rPr>
              <a:t>(9:00) </a:t>
            </a:r>
            <a:endParaRPr lang="en-US" sz="1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to="" calcmode="lin" valueType="num">
                                      <p:cBhvr>
                                        <p:cTn id="15" dur="1" fill="hold"/>
                                        <p:tgtEl>
                                          <p:spTgt spid="4">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to="" calcmode="lin" valueType="num">
                                      <p:cBhvr>
                                        <p:cTn id="18" dur="1" fill="hold"/>
                                        <p:tgtEl>
                                          <p:spTgt spid="4">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to="" calcmode="lin" valueType="num">
                                      <p:cBhvr>
                                        <p:cTn id="23" dur="1" fill="hold"/>
                                        <p:tgtEl>
                                          <p:spTgt spid="4">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to="" calcmode="lin" valueType="num">
                                      <p:cBhvr>
                                        <p:cTn id="26" dur="1" fill="hold"/>
                                        <p:tgtEl>
                                          <p:spTgt spid="4">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to="" calcmode="lin" valueType="num">
                                      <p:cBhvr>
                                        <p:cTn id="31" dur="1" fill="hold"/>
                                        <p:tgtEl>
                                          <p:spTgt spid="6">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 to="" calcmode="lin" valueType="num">
                                      <p:cBhvr>
                                        <p:cTn id="34"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orrfiles.files.wordpress.com/2009/04/fallout.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274638"/>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Fallout Shelters</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2057400"/>
            <a:ext cx="9144000" cy="2667000"/>
          </a:xfrm>
        </p:spPr>
        <p:txBody>
          <a:bodyPr>
            <a:normAutofit/>
          </a:bodyPr>
          <a:lstStyle/>
          <a:p>
            <a:pPr algn="ctr">
              <a:buNone/>
            </a:pPr>
            <a:r>
              <a:rPr lang="en-US" sz="1800" b="1" dirty="0" smtClean="0">
                <a:latin typeface="Times New Roman" pitchFamily="18" charset="0"/>
                <a:cs typeface="Times New Roman" pitchFamily="18" charset="0"/>
              </a:rPr>
              <a:t>Built around the world but extensively in the US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Would protect people from radiation in the event of nuclear attacks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Canadian government built a bunker to protect Canadian citizens</a:t>
            </a:r>
          </a:p>
          <a:p>
            <a:pPr algn="ctr">
              <a:buNone/>
            </a:pPr>
            <a:endParaRPr lang="en-US" sz="1800" b="1" dirty="0" smtClean="0">
              <a:latin typeface="Times New Roman" pitchFamily="18" charset="0"/>
              <a:cs typeface="Times New Roman" pitchFamily="18" charset="0"/>
            </a:endParaRPr>
          </a:p>
          <a:p>
            <a:pPr algn="ctr">
              <a:buNone/>
            </a:pPr>
            <a:r>
              <a:rPr lang="en-US" sz="1600" b="1" dirty="0" smtClean="0">
                <a:latin typeface="Times New Roman" pitchFamily="18" charset="0"/>
                <a:cs typeface="Times New Roman" pitchFamily="18" charset="0"/>
              </a:rPr>
              <a:t>Known as the </a:t>
            </a:r>
            <a:r>
              <a:rPr lang="en-US" sz="1600" b="1" i="1" dirty="0" err="1" smtClean="0">
                <a:latin typeface="Times New Roman" pitchFamily="18" charset="0"/>
                <a:cs typeface="Times New Roman" pitchFamily="18" charset="0"/>
              </a:rPr>
              <a:t>Diefenbunker</a:t>
            </a:r>
            <a:r>
              <a:rPr lang="en-US" sz="1600" b="1" dirty="0" smtClean="0">
                <a:latin typeface="Times New Roman" pitchFamily="18" charset="0"/>
                <a:cs typeface="Times New Roman" pitchFamily="18" charset="0"/>
              </a:rPr>
              <a:t> after PM Diefenbaker</a:t>
            </a:r>
            <a:endParaRPr lang="en-US" sz="1600" b="1" dirty="0">
              <a:latin typeface="Times New Roman" pitchFamily="18" charset="0"/>
              <a:cs typeface="Times New Roman" pitchFamily="18" charset="0"/>
            </a:endParaRPr>
          </a:p>
        </p:txBody>
      </p:sp>
      <p:sp>
        <p:nvSpPr>
          <p:cNvPr id="5" name="TextBox 4"/>
          <p:cNvSpPr txBox="1"/>
          <p:nvPr/>
        </p:nvSpPr>
        <p:spPr>
          <a:xfrm>
            <a:off x="0" y="5105400"/>
            <a:ext cx="9144000" cy="553998"/>
          </a:xfrm>
          <a:prstGeom prst="rect">
            <a:avLst/>
          </a:prstGeom>
          <a:noFill/>
        </p:spPr>
        <p:txBody>
          <a:bodyPr wrap="square" rtlCol="0">
            <a:spAutoFit/>
          </a:bodyPr>
          <a:lstStyle/>
          <a:p>
            <a:pPr algn="ctr"/>
            <a:r>
              <a:rPr lang="en-US" b="1" i="1" dirty="0" smtClean="0">
                <a:solidFill>
                  <a:srgbClr val="C00000"/>
                </a:solidFill>
                <a:latin typeface="Times New Roman" pitchFamily="18" charset="0"/>
                <a:cs typeface="Times New Roman" pitchFamily="18" charset="0"/>
              </a:rPr>
              <a:t>Lets Face It!</a:t>
            </a:r>
          </a:p>
          <a:p>
            <a:pPr algn="ctr"/>
            <a:r>
              <a:rPr lang="en-US" sz="1200" b="1" i="1" dirty="0" smtClean="0">
                <a:latin typeface="Times New Roman" pitchFamily="18" charset="0"/>
                <a:cs typeface="Times New Roman" pitchFamily="18" charset="0"/>
              </a:rPr>
              <a:t>(14:00) </a:t>
            </a:r>
            <a:endParaRPr lang="en-US" sz="1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to="" calcmode="lin" valueType="num">
                                      <p:cBhvr>
                                        <p:cTn id="30" dur="1" fill="hold"/>
                                        <p:tgtEl>
                                          <p:spTgt spid="5">
                                            <p:txEl>
                                              <p:pRg st="0" end="0"/>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to="" calcmode="lin" valueType="num">
                                      <p:cBhvr>
                                        <p:cTn id="33" dur="1" fill="hold"/>
                                        <p:tgtEl>
                                          <p:spTgt spid="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textually.org/textually/archives/images/set3/spy-vs-spy.jpg"/>
          <p:cNvPicPr>
            <a:picLocks noChangeAspect="1" noChangeArrowheads="1"/>
          </p:cNvPicPr>
          <p:nvPr/>
        </p:nvPicPr>
        <p:blipFill>
          <a:blip r:embed="rId3" cstate="print">
            <a:lum bright="70000" contrast="-70000"/>
          </a:blip>
          <a:srcRect/>
          <a:stretch>
            <a:fillRect/>
          </a:stretch>
        </p:blipFill>
        <p:spPr bwMode="auto">
          <a:xfrm>
            <a:off x="0" y="685800"/>
            <a:ext cx="9144000" cy="5607170"/>
          </a:xfrm>
          <a:prstGeom prst="rect">
            <a:avLst/>
          </a:prstGeom>
          <a:noFill/>
        </p:spPr>
      </p:pic>
      <p:pic>
        <p:nvPicPr>
          <p:cNvPr id="5122" name="Picture 2" descr="http://ootp.files.wordpress.com/2008/10/julius_and_ethel_rosenberg.png"/>
          <p:cNvPicPr>
            <a:picLocks noChangeAspect="1" noChangeArrowheads="1"/>
          </p:cNvPicPr>
          <p:nvPr/>
        </p:nvPicPr>
        <p:blipFill>
          <a:blip r:embed="rId4" cstate="print">
            <a:lum bright="70000" contrast="-70000"/>
          </a:blip>
          <a:srcRect/>
          <a:stretch>
            <a:fillRect/>
          </a:stretch>
        </p:blipFill>
        <p:spPr bwMode="auto">
          <a:xfrm>
            <a:off x="1143000" y="-22095"/>
            <a:ext cx="6705600" cy="6880095"/>
          </a:xfrm>
          <a:prstGeom prst="rect">
            <a:avLst/>
          </a:prstGeom>
          <a:noFill/>
        </p:spPr>
      </p:pic>
      <p:sp>
        <p:nvSpPr>
          <p:cNvPr id="2" name="Title 1"/>
          <p:cNvSpPr>
            <a:spLocks noGrp="1"/>
          </p:cNvSpPr>
          <p:nvPr>
            <p:ph type="title"/>
          </p:nvPr>
        </p:nvSpPr>
        <p:spPr>
          <a:xfrm>
            <a:off x="0" y="274638"/>
            <a:ext cx="9144000" cy="715962"/>
          </a:xfrm>
        </p:spPr>
        <p:txBody>
          <a:bodyPr>
            <a:normAutofit/>
          </a:bodyPr>
          <a:lstStyle/>
          <a:p>
            <a:r>
              <a:rPr lang="en-US" sz="3200" b="1" dirty="0" smtClean="0">
                <a:solidFill>
                  <a:srgbClr val="002060"/>
                </a:solidFill>
                <a:latin typeface="Times New Roman" pitchFamily="18" charset="0"/>
                <a:cs typeface="Times New Roman" pitchFamily="18" charset="0"/>
              </a:rPr>
              <a:t>Espionage</a:t>
            </a:r>
            <a:endParaRPr lang="en-US" sz="32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144000" cy="2590800"/>
          </a:xfrm>
        </p:spPr>
        <p:txBody>
          <a:bodyPr>
            <a:normAutofit/>
          </a:bodyPr>
          <a:lstStyle/>
          <a:p>
            <a:pPr algn="ctr">
              <a:buNone/>
            </a:pPr>
            <a:r>
              <a:rPr lang="en-US" sz="1800" b="1" dirty="0" smtClean="0">
                <a:latin typeface="Times New Roman" pitchFamily="18" charset="0"/>
                <a:cs typeface="Times New Roman" pitchFamily="18" charset="0"/>
              </a:rPr>
              <a:t>Key tool that helped both superpowers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Alerted Americans to the presence of missiles being installed on Cuban soil</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When espionage was made public, led to increased paranoia and mistrust</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Argued that espionage helped keep the world away from nuclear war and direct contact</a:t>
            </a:r>
            <a:endParaRPr lang="en-US" sz="1800" b="1" dirty="0">
              <a:latin typeface="Times New Roman" pitchFamily="18" charset="0"/>
              <a:cs typeface="Times New Roman" pitchFamily="18" charset="0"/>
            </a:endParaRPr>
          </a:p>
        </p:txBody>
      </p:sp>
      <p:sp>
        <p:nvSpPr>
          <p:cNvPr id="4" name="Rectangle 3"/>
          <p:cNvSpPr/>
          <p:nvPr/>
        </p:nvSpPr>
        <p:spPr>
          <a:xfrm>
            <a:off x="0" y="3886200"/>
            <a:ext cx="9144000" cy="523220"/>
          </a:xfrm>
          <a:prstGeom prst="rect">
            <a:avLst/>
          </a:prstGeom>
        </p:spPr>
        <p:txBody>
          <a:bodyPr wrap="square">
            <a:spAutoFit/>
          </a:bodyPr>
          <a:lstStyle/>
          <a:p>
            <a:pPr algn="ctr"/>
            <a:r>
              <a:rPr lang="en-US" sz="2800" b="1" dirty="0" smtClean="0">
                <a:solidFill>
                  <a:srgbClr val="C00000"/>
                </a:solidFill>
                <a:latin typeface="Times New Roman" pitchFamily="18" charset="0"/>
                <a:cs typeface="Times New Roman" pitchFamily="18" charset="0"/>
              </a:rPr>
              <a:t>Julius and Ethel Rosenberg</a:t>
            </a:r>
            <a:endParaRPr lang="en-US" sz="2800" dirty="0">
              <a:solidFill>
                <a:srgbClr val="C00000"/>
              </a:solidFill>
            </a:endParaRPr>
          </a:p>
        </p:txBody>
      </p:sp>
      <p:sp>
        <p:nvSpPr>
          <p:cNvPr id="5" name="Rectangle 4"/>
          <p:cNvSpPr/>
          <p:nvPr/>
        </p:nvSpPr>
        <p:spPr>
          <a:xfrm>
            <a:off x="0" y="4495800"/>
            <a:ext cx="9144000" cy="1200329"/>
          </a:xfrm>
          <a:prstGeom prst="rect">
            <a:avLst/>
          </a:prstGeom>
        </p:spPr>
        <p:txBody>
          <a:bodyPr wrap="square">
            <a:spAutoFit/>
          </a:bodyPr>
          <a:lstStyle/>
          <a:p>
            <a:pPr algn="ctr">
              <a:buNone/>
            </a:pPr>
            <a:r>
              <a:rPr lang="en-US" b="1" dirty="0" smtClean="0">
                <a:latin typeface="Times New Roman" pitchFamily="18" charset="0"/>
                <a:cs typeface="Times New Roman" pitchFamily="18" charset="0"/>
              </a:rPr>
              <a:t>Tried and convicted of espionage against the American government for delivering</a:t>
            </a:r>
          </a:p>
          <a:p>
            <a:pPr algn="ctr">
              <a:buNone/>
            </a:pPr>
            <a:r>
              <a:rPr lang="en-US" b="1" dirty="0" smtClean="0">
                <a:latin typeface="Times New Roman" pitchFamily="18" charset="0"/>
                <a:cs typeface="Times New Roman" pitchFamily="18" charset="0"/>
              </a:rPr>
              <a:t> secret information to the Soviets about American military weaponry</a:t>
            </a: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This trial fueled further investigations into “anti-American activities”</a:t>
            </a:r>
            <a:endParaRPr lang="en-US" b="1" dirty="0">
              <a:latin typeface="Times New Roman" pitchFamily="18" charset="0"/>
              <a:cs typeface="Times New Roman" pitchFamily="18" charset="0"/>
            </a:endParaRPr>
          </a:p>
        </p:txBody>
      </p:sp>
      <p:pic>
        <p:nvPicPr>
          <p:cNvPr id="8" name="Julius_and_Ethel.mp4.WMV">
            <a:hlinkClick r:id="" action="ppaction://media"/>
          </p:cNvPr>
          <p:cNvPicPr>
            <a:picLocks noRot="1" noChangeAspect="1"/>
          </p:cNvPicPr>
          <p:nvPr>
            <a:videoFile r:link="rId1"/>
          </p:nvPr>
        </p:nvPicPr>
        <p:blipFill>
          <a:blip r:embed="rId5" cstate="print"/>
          <a:stretch>
            <a:fillRect/>
          </a:stretch>
        </p:blipFill>
        <p:spPr>
          <a:xfrm>
            <a:off x="3962400" y="5715000"/>
            <a:ext cx="1143000" cy="857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 to="" calcmode="lin" valueType="num">
                                      <p:cBhvr>
                                        <p:cTn id="10" dur="1" fill="hold"/>
                                        <p:tgtEl>
                                          <p:spTgt spid="512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to="" calcmode="lin" valueType="num">
                                      <p:cBhvr>
                                        <p:cTn id="20" dur="1" fill="hold"/>
                                        <p:tgtEl>
                                          <p:spTgt spid="3">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to="" calcmode="lin" valueType="num">
                                      <p:cBhvr>
                                        <p:cTn id="25" dur="1" fill="hold"/>
                                        <p:tgtEl>
                                          <p:spTgt spid="3">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to="" calcmode="lin" valueType="num">
                                      <p:cBhvr>
                                        <p:cTn id="30" dur="1" fill="hold"/>
                                        <p:tgtEl>
                                          <p:spTgt spid="3">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to="" calcmode="lin" valueType="num">
                                      <p:cBhvr>
                                        <p:cTn id="35" dur="1" fill="hold"/>
                                        <p:tgtEl>
                                          <p:spTgt spid="4"/>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5122"/>
                                        </p:tgtEl>
                                        <p:attrNameLst>
                                          <p:attrName>style.visibility</p:attrName>
                                        </p:attrNameLst>
                                      </p:cBhvr>
                                      <p:to>
                                        <p:strVal val="visible"/>
                                      </p:to>
                                    </p:set>
                                    <p:anim to="" calcmode="lin" valueType="num">
                                      <p:cBhvr>
                                        <p:cTn id="38" dur="1" fill="hold"/>
                                        <p:tgtEl>
                                          <p:spTgt spid="5122"/>
                                        </p:tgtEl>
                                        <p:attrNameLst>
                                          <p:attrName/>
                                        </p:attrNameLst>
                                      </p:cBhvr>
                                    </p:anim>
                                  </p:childTnLst>
                                </p:cTn>
                              </p:par>
                              <p:par>
                                <p:cTn id="39" presetID="24" presetClass="exit" presetSubtype="0" fill="hold" nodeType="withEffect">
                                  <p:stCondLst>
                                    <p:cond delay="0"/>
                                  </p:stCondLst>
                                  <p:childTnLst>
                                    <p:anim to="" calcmode="lin" valueType="num">
                                      <p:cBhvr>
                                        <p:cTn id="40" dur="1"/>
                                        <p:tgtEl>
                                          <p:spTgt spid="5124"/>
                                        </p:tgtEl>
                                        <p:attrNameLst>
                                          <p:attrName/>
                                        </p:attrNameLst>
                                      </p:cBhvr>
                                    </p:anim>
                                    <p:set>
                                      <p:cBhvr>
                                        <p:cTn id="41" dur="1" fill="hold">
                                          <p:stCondLst>
                                            <p:cond delay="0"/>
                                          </p:stCondLst>
                                        </p:cTn>
                                        <p:tgtEl>
                                          <p:spTgt spid="5124"/>
                                        </p:tgtEl>
                                        <p:attrNameLst>
                                          <p:attrName>style.visibility</p:attrName>
                                        </p:attrNameLst>
                                      </p:cBhvr>
                                      <p:to>
                                        <p:strVal val="hidden"/>
                                      </p:to>
                                    </p:set>
                                  </p:childTnLst>
                                </p:cTn>
                              </p:par>
                              <p:par>
                                <p:cTn id="42" presetID="24" presetClass="entr" presetSubtype="0" fill="hold" nodeType="with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 to="" calcmode="lin" valueType="num">
                                      <p:cBhvr>
                                        <p:cTn id="44" dur="1" fill="hold"/>
                                        <p:tgtEl>
                                          <p:spTgt spid="5">
                                            <p:txEl>
                                              <p:pRg st="0" end="0"/>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to="" calcmode="lin" valueType="num">
                                      <p:cBhvr>
                                        <p:cTn id="47" dur="1" fill="hold"/>
                                        <p:tgtEl>
                                          <p:spTgt spid="5">
                                            <p:txEl>
                                              <p:pRg st="1" end="1"/>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 to="" calcmode="lin" valueType="num">
                                      <p:cBhvr>
                                        <p:cTn id="52" dur="1" fill="hold"/>
                                        <p:tgtEl>
                                          <p:spTgt spid="5">
                                            <p:txEl>
                                              <p:pRg st="3" end="3"/>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to="" calcmode="lin" valueType="num">
                                      <p:cBhvr>
                                        <p:cTn id="5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8"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2" grpId="0"/>
      <p:bldP spid="3" grpId="0" uiExpand="1"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swilson.ca/u2-3.jpg"/>
          <p:cNvPicPr>
            <a:picLocks noChangeAspect="1" noChangeArrowheads="1"/>
          </p:cNvPicPr>
          <p:nvPr/>
        </p:nvPicPr>
        <p:blipFill>
          <a:blip r:embed="rId3" cstate="print">
            <a:lum bright="70000" contrast="-70000"/>
          </a:blip>
          <a:srcRect/>
          <a:stretch>
            <a:fillRect/>
          </a:stretch>
        </p:blipFill>
        <p:spPr bwMode="auto">
          <a:xfrm>
            <a:off x="-1" y="0"/>
            <a:ext cx="9163291" cy="6858000"/>
          </a:xfrm>
          <a:prstGeom prst="rect">
            <a:avLst/>
          </a:prstGeom>
          <a:noFill/>
        </p:spPr>
      </p:pic>
      <p:sp>
        <p:nvSpPr>
          <p:cNvPr id="2" name="Title 1"/>
          <p:cNvSpPr>
            <a:spLocks noGrp="1"/>
          </p:cNvSpPr>
          <p:nvPr>
            <p:ph type="title"/>
          </p:nvPr>
        </p:nvSpPr>
        <p:spPr>
          <a:xfrm>
            <a:off x="0" y="152400"/>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1960 U-2 Incident</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144000" cy="4038600"/>
          </a:xfrm>
        </p:spPr>
        <p:txBody>
          <a:bodyPr>
            <a:normAutofit fontScale="92500" lnSpcReduction="10000"/>
          </a:bodyPr>
          <a:lstStyle/>
          <a:p>
            <a:pPr algn="ctr">
              <a:buNone/>
            </a:pPr>
            <a:r>
              <a:rPr lang="en-US" sz="1800" b="1" dirty="0" smtClean="0">
                <a:latin typeface="Times New Roman" pitchFamily="18" charset="0"/>
                <a:cs typeface="Times New Roman" pitchFamily="18" charset="0"/>
              </a:rPr>
              <a:t>With permission from Pakistan, the US set up intelligence stations that they flew </a:t>
            </a:r>
          </a:p>
          <a:p>
            <a:pPr algn="ctr">
              <a:buNone/>
            </a:pPr>
            <a:r>
              <a:rPr lang="en-US" sz="1800" b="1" dirty="0" smtClean="0">
                <a:latin typeface="Times New Roman" pitchFamily="18" charset="0"/>
                <a:cs typeface="Times New Roman" pitchFamily="18" charset="0"/>
              </a:rPr>
              <a:t>surveillance missions over Soviet territory</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May 1, 1960 American spy plane flew over Soviet Union taking pictures and measuring </a:t>
            </a:r>
          </a:p>
          <a:p>
            <a:pPr algn="ctr">
              <a:buNone/>
            </a:pPr>
            <a:r>
              <a:rPr lang="en-US" sz="1800" b="1" dirty="0" smtClean="0">
                <a:latin typeface="Times New Roman" pitchFamily="18" charset="0"/>
                <a:cs typeface="Times New Roman" pitchFamily="18" charset="0"/>
              </a:rPr>
              <a:t>output of uranium producing  plants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Soviets were aware of American surveillance and when they saw the spy plane, it was ordered to </a:t>
            </a:r>
          </a:p>
          <a:p>
            <a:pPr algn="ctr">
              <a:buNone/>
            </a:pPr>
            <a:r>
              <a:rPr lang="en-US" sz="1800" b="1" dirty="0" smtClean="0">
                <a:latin typeface="Times New Roman" pitchFamily="18" charset="0"/>
                <a:cs typeface="Times New Roman" pitchFamily="18" charset="0"/>
              </a:rPr>
              <a:t>be shot down</a:t>
            </a:r>
          </a:p>
          <a:p>
            <a:pPr algn="ctr">
              <a:buNone/>
            </a:pPr>
            <a:endParaRPr lang="en-US" sz="1800" b="1" dirty="0" smtClean="0">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Americans initially said that a weather research aircraft had gone off course and was missing</a:t>
            </a:r>
          </a:p>
          <a:p>
            <a:pP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Soviets reported that an American spy had been captured Americans were caught in a lie</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Soviet / American relations were worse than ever</a:t>
            </a:r>
          </a:p>
          <a:p>
            <a:pPr algn="ctr">
              <a:buNone/>
            </a:pPr>
            <a:endParaRPr lang="en-US" sz="1800" b="1" dirty="0">
              <a:latin typeface="Times New Roman" pitchFamily="18" charset="0"/>
              <a:cs typeface="Times New Roman" pitchFamily="18" charset="0"/>
            </a:endParaRPr>
          </a:p>
        </p:txBody>
      </p:sp>
      <p:pic>
        <p:nvPicPr>
          <p:cNvPr id="5" name="U2___1960.mp4.WMV">
            <a:hlinkClick r:id="" action="ppaction://media"/>
          </p:cNvPr>
          <p:cNvPicPr>
            <a:picLocks noRot="1" noChangeAspect="1"/>
          </p:cNvPicPr>
          <p:nvPr>
            <a:videoFile r:link="rId1"/>
          </p:nvPr>
        </p:nvPicPr>
        <p:blipFill>
          <a:blip r:embed="rId4" cstate="print"/>
          <a:stretch>
            <a:fillRect/>
          </a:stretch>
        </p:blipFill>
        <p:spPr>
          <a:xfrm>
            <a:off x="3657600" y="5257800"/>
            <a:ext cx="1752600" cy="1314450"/>
          </a:xfrm>
          <a:prstGeom prst="rect">
            <a:avLst/>
          </a:prstGeom>
        </p:spPr>
      </p:pic>
      <p:sp>
        <p:nvSpPr>
          <p:cNvPr id="6" name="TextBox 5"/>
          <p:cNvSpPr txBox="1"/>
          <p:nvPr/>
        </p:nvSpPr>
        <p:spPr>
          <a:xfrm>
            <a:off x="3657600" y="6611779"/>
            <a:ext cx="17526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1:00</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to="" calcmode="lin" valueType="num">
                                      <p:cBhvr>
                                        <p:cTn id="28" dur="1" fill="hold"/>
                                        <p:tgtEl>
                                          <p:spTgt spid="3">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to="" calcmode="lin" valueType="num">
                                      <p:cBhvr>
                                        <p:cTn id="31" dur="1" fill="hold"/>
                                        <p:tgtEl>
                                          <p:spTgt spid="3">
                                            <p:txEl>
                                              <p:pRg st="7" end="7"/>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to="" calcmode="lin" valueType="num">
                                      <p:cBhvr>
                                        <p:cTn id="36" dur="1" fill="hold"/>
                                        <p:tgtEl>
                                          <p:spTgt spid="3">
                                            <p:txEl>
                                              <p:pRg st="9" end="9"/>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to="" calcmode="lin" valueType="num">
                                      <p:cBhvr>
                                        <p:cTn id="41" dur="1" fill="hold"/>
                                        <p:tgtEl>
                                          <p:spTgt spid="3">
                                            <p:txEl>
                                              <p:pRg st="11" end="11"/>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 to="" calcmode="lin" valueType="num">
                                      <p:cBhvr>
                                        <p:cTn id="46" dur="1" fill="hold"/>
                                        <p:tgtEl>
                                          <p:spTgt spid="3">
                                            <p:txEl>
                                              <p:pRg st="13" end="13"/>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to="" calcmode="lin" valueType="num">
                                      <p:cBhvr>
                                        <p:cTn id="51" dur="1" fill="hold"/>
                                        <p:tgtEl>
                                          <p:spTgt spid="5"/>
                                        </p:tgtEl>
                                        <p:attrNameLst>
                                          <p:attrName/>
                                        </p:attrNameLst>
                                      </p:cBhvr>
                                    </p:anim>
                                  </p:childTnLst>
                                </p:cTn>
                              </p:par>
                              <p:par>
                                <p:cTn id="52" presetID="24"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to="" calcmode="lin" valueType="num">
                                      <p:cBhvr>
                                        <p:cTn id="54"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p:cTn id="55"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localareawatch.typepad.com/photos/uncategorized/2007/09/19/iron_curtain_2.jpg"/>
          <p:cNvPicPr>
            <a:picLocks noChangeAspect="1" noChangeArrowheads="1"/>
          </p:cNvPicPr>
          <p:nvPr/>
        </p:nvPicPr>
        <p:blipFill>
          <a:blip r:embed="rId2" cstate="print">
            <a:lum bright="70000" contrast="-70000"/>
          </a:blip>
          <a:srcRect/>
          <a:stretch>
            <a:fillRect/>
          </a:stretch>
        </p:blipFill>
        <p:spPr bwMode="auto">
          <a:xfrm>
            <a:off x="0" y="0"/>
            <a:ext cx="9166202" cy="6858000"/>
          </a:xfrm>
          <a:prstGeom prst="rect">
            <a:avLst/>
          </a:prstGeom>
          <a:noFill/>
        </p:spPr>
      </p:pic>
      <p:sp>
        <p:nvSpPr>
          <p:cNvPr id="15362" name="Rectangle 2"/>
          <p:cNvSpPr>
            <a:spLocks noGrp="1" noChangeArrowheads="1"/>
          </p:cNvSpPr>
          <p:nvPr>
            <p:ph type="title"/>
          </p:nvPr>
        </p:nvSpPr>
        <p:spPr>
          <a:xfrm>
            <a:off x="0" y="228600"/>
            <a:ext cx="9144000" cy="715962"/>
          </a:xfrm>
        </p:spPr>
        <p:txBody>
          <a:bodyPr>
            <a:normAutofit/>
          </a:bodyPr>
          <a:lstStyle/>
          <a:p>
            <a:r>
              <a:rPr lang="en-US" sz="2800" b="1" dirty="0">
                <a:solidFill>
                  <a:schemeClr val="accent5">
                    <a:lumMod val="50000"/>
                  </a:schemeClr>
                </a:solidFill>
                <a:latin typeface="Times New Roman" pitchFamily="18" charset="0"/>
                <a:cs typeface="Times New Roman" pitchFamily="18" charset="0"/>
              </a:rPr>
              <a:t>The Iron Curtain</a:t>
            </a:r>
          </a:p>
        </p:txBody>
      </p:sp>
      <p:sp>
        <p:nvSpPr>
          <p:cNvPr id="15363" name="Rectangle 3"/>
          <p:cNvSpPr>
            <a:spLocks noGrp="1" noChangeArrowheads="1"/>
          </p:cNvSpPr>
          <p:nvPr>
            <p:ph type="body" idx="1"/>
          </p:nvPr>
        </p:nvSpPr>
        <p:spPr>
          <a:xfrm>
            <a:off x="0" y="2057400"/>
            <a:ext cx="9144000" cy="3200400"/>
          </a:xfrm>
        </p:spPr>
        <p:txBody>
          <a:bodyPr/>
          <a:lstStyle/>
          <a:p>
            <a:pPr algn="ctr">
              <a:lnSpc>
                <a:spcPct val="90000"/>
              </a:lnSpc>
              <a:buNone/>
            </a:pPr>
            <a:r>
              <a:rPr lang="en-US" sz="1800" b="1" dirty="0">
                <a:latin typeface="Times New Roman" pitchFamily="18" charset="0"/>
                <a:cs typeface="Times New Roman" pitchFamily="18" charset="0"/>
              </a:rPr>
              <a:t>Phrase coined by </a:t>
            </a:r>
            <a:r>
              <a:rPr lang="en-US" sz="1800" b="1" dirty="0" smtClean="0">
                <a:latin typeface="Times New Roman" pitchFamily="18" charset="0"/>
                <a:cs typeface="Times New Roman" pitchFamily="18" charset="0"/>
              </a:rPr>
              <a:t>Churchill</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Described the line in Europe between self-governing countries of </a:t>
            </a:r>
            <a:r>
              <a:rPr lang="en-US" sz="1800" b="1" dirty="0" smtClean="0">
                <a:latin typeface="Times New Roman" pitchFamily="18" charset="0"/>
                <a:cs typeface="Times New Roman" pitchFamily="18" charset="0"/>
              </a:rPr>
              <a:t>the </a:t>
            </a:r>
            <a:r>
              <a:rPr lang="en-US" sz="1800" b="1" dirty="0">
                <a:latin typeface="Times New Roman" pitchFamily="18" charset="0"/>
                <a:cs typeface="Times New Roman" pitchFamily="18" charset="0"/>
              </a:rPr>
              <a:t>West and countries of the East controlled by the </a:t>
            </a:r>
            <a:r>
              <a:rPr lang="en-US" sz="1800" b="1" dirty="0" smtClean="0">
                <a:latin typeface="Times New Roman" pitchFamily="18" charset="0"/>
                <a:cs typeface="Times New Roman" pitchFamily="18" charset="0"/>
              </a:rPr>
              <a:t>Soviet Union </a:t>
            </a:r>
            <a:r>
              <a:rPr lang="en-US" sz="1800" b="1" dirty="0">
                <a:latin typeface="Times New Roman" pitchFamily="18" charset="0"/>
                <a:cs typeface="Times New Roman" pitchFamily="18" charset="0"/>
              </a:rPr>
              <a:t>v</a:t>
            </a:r>
            <a:r>
              <a:rPr lang="en-US" sz="1800" b="1" dirty="0" smtClean="0">
                <a:latin typeface="Times New Roman" pitchFamily="18" charset="0"/>
                <a:cs typeface="Times New Roman" pitchFamily="18" charset="0"/>
              </a:rPr>
              <a:t>iewed differently</a:t>
            </a:r>
          </a:p>
          <a:p>
            <a:pPr algn="ctr">
              <a:lnSpc>
                <a:spcPct val="90000"/>
              </a:lnSpc>
              <a:buNone/>
            </a:pPr>
            <a:endParaRPr lang="en-US" sz="2700" b="1" dirty="0">
              <a:latin typeface="Times New Roman" pitchFamily="18" charset="0"/>
              <a:cs typeface="Times New Roman" pitchFamily="18" charset="0"/>
            </a:endParaRPr>
          </a:p>
          <a:p>
            <a:pPr lvl="1" algn="ctr">
              <a:lnSpc>
                <a:spcPct val="90000"/>
              </a:lnSpc>
              <a:buNone/>
            </a:pPr>
            <a:r>
              <a:rPr lang="en-US" sz="1600" b="1" dirty="0">
                <a:solidFill>
                  <a:srgbClr val="002060"/>
                </a:solidFill>
                <a:latin typeface="Times New Roman" pitchFamily="18" charset="0"/>
                <a:cs typeface="Times New Roman" pitchFamily="18" charset="0"/>
              </a:rPr>
              <a:t>Americans viewed it is a barrier meant to contain those oppressed </a:t>
            </a:r>
            <a:r>
              <a:rPr lang="en-US" sz="1600" b="1" dirty="0" smtClean="0">
                <a:solidFill>
                  <a:srgbClr val="002060"/>
                </a:solidFill>
                <a:latin typeface="Times New Roman" pitchFamily="18" charset="0"/>
                <a:cs typeface="Times New Roman" pitchFamily="18" charset="0"/>
              </a:rPr>
              <a:t>by communism</a:t>
            </a:r>
          </a:p>
          <a:p>
            <a:pPr lvl="1" algn="ctr">
              <a:lnSpc>
                <a:spcPct val="90000"/>
              </a:lnSpc>
              <a:buNone/>
            </a:pPr>
            <a:endParaRPr lang="en-US" sz="1600" b="1" dirty="0">
              <a:solidFill>
                <a:srgbClr val="002060"/>
              </a:solidFill>
              <a:latin typeface="Times New Roman" pitchFamily="18" charset="0"/>
              <a:cs typeface="Times New Roman" pitchFamily="18" charset="0"/>
            </a:endParaRPr>
          </a:p>
          <a:p>
            <a:pPr lvl="1" algn="ctr">
              <a:lnSpc>
                <a:spcPct val="90000"/>
              </a:lnSpc>
              <a:buNone/>
            </a:pPr>
            <a:r>
              <a:rPr lang="en-US" sz="1600" b="1" dirty="0">
                <a:solidFill>
                  <a:srgbClr val="002060"/>
                </a:solidFill>
                <a:latin typeface="Times New Roman" pitchFamily="18" charset="0"/>
                <a:cs typeface="Times New Roman" pitchFamily="18" charset="0"/>
              </a:rPr>
              <a:t>Soviets saw it as a protective measure, protecting them from capitalist </a:t>
            </a:r>
            <a:r>
              <a:rPr lang="en-US" sz="1600" b="1" dirty="0" smtClean="0">
                <a:solidFill>
                  <a:srgbClr val="002060"/>
                </a:solidFill>
                <a:latin typeface="Times New Roman" pitchFamily="18" charset="0"/>
                <a:cs typeface="Times New Roman" pitchFamily="18" charset="0"/>
              </a:rPr>
              <a:t>influences </a:t>
            </a:r>
            <a:r>
              <a:rPr lang="en-US" sz="1600" b="1" dirty="0">
                <a:solidFill>
                  <a:srgbClr val="002060"/>
                </a:solidFill>
                <a:latin typeface="Times New Roman" pitchFamily="18" charset="0"/>
                <a:cs typeface="Times New Roman" pitchFamily="18" charset="0"/>
              </a:rPr>
              <a:t>and the potential expansion of fascism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to="" calcmode="lin" valueType="num">
                                      <p:cBhvr>
                                        <p:cTn id="12" dur="1" fill="hold"/>
                                        <p:tgtEl>
                                          <p:spTgt spid="1536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to="" calcmode="lin" valueType="num">
                                      <p:cBhvr>
                                        <p:cTn id="17" dur="1" fill="hold"/>
                                        <p:tgtEl>
                                          <p:spTgt spid="1536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 to="" calcmode="lin" valueType="num">
                                      <p:cBhvr>
                                        <p:cTn id="22" dur="1" fill="hold"/>
                                        <p:tgtEl>
                                          <p:spTgt spid="1536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 to="" calcmode="lin" valueType="num">
                                      <p:cBhvr>
                                        <p:cTn id="27" dur="1" fill="hold"/>
                                        <p:tgtEl>
                                          <p:spTgt spid="1536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ananasfk.files.wordpress.com/2009/11/mccarthyism.jpg"/>
          <p:cNvPicPr>
            <a:picLocks noChangeAspect="1" noChangeArrowheads="1"/>
          </p:cNvPicPr>
          <p:nvPr/>
        </p:nvPicPr>
        <p:blipFill>
          <a:blip r:embed="rId4" cstate="print">
            <a:lum bright="70000" contrast="-70000"/>
          </a:blip>
          <a:srcRect/>
          <a:stretch>
            <a:fillRect/>
          </a:stretch>
        </p:blipFill>
        <p:spPr bwMode="auto">
          <a:xfrm>
            <a:off x="609600" y="0"/>
            <a:ext cx="7848600" cy="6860664"/>
          </a:xfrm>
          <a:prstGeom prst="rect">
            <a:avLst/>
          </a:prstGeom>
          <a:noFill/>
        </p:spPr>
      </p:pic>
      <p:sp>
        <p:nvSpPr>
          <p:cNvPr id="2" name="Title 1"/>
          <p:cNvSpPr>
            <a:spLocks noGrp="1"/>
          </p:cNvSpPr>
          <p:nvPr>
            <p:ph type="title"/>
          </p:nvPr>
        </p:nvSpPr>
        <p:spPr>
          <a:xfrm>
            <a:off x="0" y="274638"/>
            <a:ext cx="9144000" cy="715962"/>
          </a:xfrm>
        </p:spPr>
        <p:txBody>
          <a:bodyPr>
            <a:normAutofit/>
          </a:bodyPr>
          <a:lstStyle/>
          <a:p>
            <a:r>
              <a:rPr lang="en-US" sz="2800" b="1" dirty="0" smtClean="0">
                <a:solidFill>
                  <a:srgbClr val="002060"/>
                </a:solidFill>
                <a:latin typeface="Times New Roman" pitchFamily="18" charset="0"/>
                <a:cs typeface="Times New Roman" pitchFamily="18" charset="0"/>
              </a:rPr>
              <a:t>McCarthyism</a:t>
            </a:r>
            <a:endParaRPr lang="en-US" sz="2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9144000" cy="2895600"/>
          </a:xfrm>
        </p:spPr>
        <p:txBody>
          <a:bodyPr>
            <a:normAutofit/>
          </a:bodyPr>
          <a:lstStyle/>
          <a:p>
            <a:pPr algn="ctr">
              <a:buNone/>
            </a:pPr>
            <a:r>
              <a:rPr lang="en-US" sz="1800" b="1" dirty="0" smtClean="0">
                <a:latin typeface="Times New Roman" pitchFamily="18" charset="0"/>
                <a:cs typeface="Times New Roman" pitchFamily="18" charset="0"/>
              </a:rPr>
              <a:t>Red scare – intense fear of communism</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Anyone perceived as sympathetic towards communism or Soviets faced a severe backlash</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McCarthy (Republican Senator) states that he had a list of individuals working in </a:t>
            </a:r>
          </a:p>
          <a:p>
            <a:pPr algn="ctr">
              <a:buNone/>
            </a:pPr>
            <a:r>
              <a:rPr lang="en-US" sz="1800" b="1" dirty="0" smtClean="0">
                <a:latin typeface="Times New Roman" pitchFamily="18" charset="0"/>
                <a:cs typeface="Times New Roman" pitchFamily="18" charset="0"/>
              </a:rPr>
              <a:t>government that were supporters of communism</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Was formally reprimanded in 1954 for his unfounded accusations</a:t>
            </a:r>
            <a:endParaRPr lang="en-US" sz="1800" b="1" dirty="0">
              <a:latin typeface="Times New Roman" pitchFamily="18" charset="0"/>
              <a:cs typeface="Times New Roman" pitchFamily="18" charset="0"/>
            </a:endParaRPr>
          </a:p>
        </p:txBody>
      </p:sp>
      <p:pic>
        <p:nvPicPr>
          <p:cNvPr id="5" name="Anti_Comm1948.flv.WMV">
            <a:hlinkClick r:id="" action="ppaction://media"/>
          </p:cNvPr>
          <p:cNvPicPr>
            <a:picLocks noRot="1" noChangeAspect="1"/>
          </p:cNvPicPr>
          <p:nvPr>
            <a:videoFile r:link="rId1"/>
          </p:nvPr>
        </p:nvPicPr>
        <p:blipFill>
          <a:blip r:embed="rId5" cstate="print"/>
          <a:stretch>
            <a:fillRect/>
          </a:stretch>
        </p:blipFill>
        <p:spPr>
          <a:xfrm>
            <a:off x="533400" y="4343400"/>
            <a:ext cx="1828800" cy="1371600"/>
          </a:xfrm>
          <a:prstGeom prst="rect">
            <a:avLst/>
          </a:prstGeom>
        </p:spPr>
      </p:pic>
      <p:pic>
        <p:nvPicPr>
          <p:cNvPr id="6" name="He_May_Be_a_Communist.flv.WMV">
            <a:hlinkClick r:id="" action="ppaction://media"/>
          </p:cNvPr>
          <p:cNvPicPr>
            <a:picLocks noRot="1" noChangeAspect="1"/>
          </p:cNvPicPr>
          <p:nvPr>
            <a:videoFile r:link="rId2"/>
          </p:nvPr>
        </p:nvPicPr>
        <p:blipFill>
          <a:blip r:embed="rId6" cstate="print"/>
          <a:stretch>
            <a:fillRect/>
          </a:stretch>
        </p:blipFill>
        <p:spPr>
          <a:xfrm>
            <a:off x="6918832" y="4343400"/>
            <a:ext cx="1844168" cy="1371600"/>
          </a:xfrm>
          <a:prstGeom prst="rect">
            <a:avLst/>
          </a:prstGeom>
        </p:spPr>
      </p:pic>
      <p:sp>
        <p:nvSpPr>
          <p:cNvPr id="10" name="TextBox 9"/>
          <p:cNvSpPr txBox="1"/>
          <p:nvPr/>
        </p:nvSpPr>
        <p:spPr>
          <a:xfrm>
            <a:off x="533400" y="6324600"/>
            <a:ext cx="17526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10:00</a:t>
            </a:r>
            <a:endParaRPr lang="en-US" sz="1000" b="1" dirty="0">
              <a:latin typeface="Times New Roman" pitchFamily="18" charset="0"/>
              <a:cs typeface="Times New Roman" pitchFamily="18" charset="0"/>
            </a:endParaRPr>
          </a:p>
        </p:txBody>
      </p:sp>
      <p:sp>
        <p:nvSpPr>
          <p:cNvPr id="12" name="TextBox 11"/>
          <p:cNvSpPr txBox="1"/>
          <p:nvPr/>
        </p:nvSpPr>
        <p:spPr>
          <a:xfrm>
            <a:off x="533400" y="5791200"/>
            <a:ext cx="1752600" cy="400110"/>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Anti-Communist Cartoon (1948)</a:t>
            </a:r>
            <a:endParaRPr lang="en-US" sz="1000" b="1" dirty="0">
              <a:latin typeface="Times New Roman" pitchFamily="18" charset="0"/>
              <a:cs typeface="Times New Roman" pitchFamily="18" charset="0"/>
            </a:endParaRPr>
          </a:p>
        </p:txBody>
      </p:sp>
      <p:sp>
        <p:nvSpPr>
          <p:cNvPr id="13" name="TextBox 12"/>
          <p:cNvSpPr txBox="1"/>
          <p:nvPr/>
        </p:nvSpPr>
        <p:spPr>
          <a:xfrm>
            <a:off x="6934200" y="5791200"/>
            <a:ext cx="1752600" cy="400110"/>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He May Be  A Communist (1950’s)</a:t>
            </a:r>
            <a:endParaRPr lang="en-US" sz="1000" b="1" dirty="0">
              <a:latin typeface="Times New Roman" pitchFamily="18" charset="0"/>
              <a:cs typeface="Times New Roman" pitchFamily="18" charset="0"/>
            </a:endParaRPr>
          </a:p>
        </p:txBody>
      </p:sp>
      <p:sp>
        <p:nvSpPr>
          <p:cNvPr id="14" name="TextBox 13"/>
          <p:cNvSpPr txBox="1"/>
          <p:nvPr/>
        </p:nvSpPr>
        <p:spPr>
          <a:xfrm>
            <a:off x="6934200" y="6306979"/>
            <a:ext cx="17526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3:00</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to="" calcmode="lin" valueType="num">
                                      <p:cBhvr>
                                        <p:cTn id="30" dur="1" fill="hold"/>
                                        <p:tgtEl>
                                          <p:spTgt spid="3">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to="" calcmode="lin" valueType="num">
                                      <p:cBhvr>
                                        <p:cTn id="35" dur="1" fill="hold"/>
                                        <p:tgtEl>
                                          <p:spTgt spid="5"/>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to="" calcmode="lin" valueType="num">
                                      <p:cBhvr>
                                        <p:cTn id="38" dur="1" fill="hold"/>
                                        <p:tgtEl>
                                          <p:spTgt spid="10"/>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to="" calcmode="lin" valueType="num">
                                      <p:cBhvr>
                                        <p:cTn id="41" dur="1" fill="hold"/>
                                        <p:tgtEl>
                                          <p:spTgt spid="12"/>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to="" calcmode="lin" valueType="num">
                                      <p:cBhvr>
                                        <p:cTn id="46" dur="1" fill="hold"/>
                                        <p:tgtEl>
                                          <p:spTgt spid="6"/>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to="" calcmode="lin" valueType="num">
                                      <p:cBhvr>
                                        <p:cTn id="49" dur="1" fill="hold"/>
                                        <p:tgtEl>
                                          <p:spTgt spid="13"/>
                                        </p:tgtEl>
                                        <p:attrNameLst>
                                          <p:attrName/>
                                        </p:attrNameLst>
                                      </p:cBhvr>
                                    </p:anim>
                                  </p:childTnLst>
                                </p:cTn>
                              </p:par>
                              <p:par>
                                <p:cTn id="50" presetID="24"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to="" calcmode="lin" valueType="num">
                                      <p:cBhvr>
                                        <p:cTn id="5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3" fill="hold" display="0">
                  <p:stCondLst>
                    <p:cond delay="indefinite"/>
                  </p:stCondLst>
                  <p:endCondLst>
                    <p:cond evt="onNext" delay="0">
                      <p:tgtEl>
                        <p:sldTgt/>
                      </p:tgtEl>
                    </p:cond>
                    <p:cond evt="onPrev" delay="0">
                      <p:tgtEl>
                        <p:sldTgt/>
                      </p:tgtEl>
                    </p:cond>
                  </p:endCondLst>
                </p:cTn>
                <p:tgtEl>
                  <p:spTgt spid="5"/>
                </p:tgtEl>
              </p:cMediaNode>
            </p:video>
            <p:video fullScrn="1">
              <p:cMediaNode vol="80000">
                <p:cTn id="54"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P spid="3" grpId="0" uiExpand="1" build="p"/>
      <p:bldP spid="10"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fineartamerica.com/images-medium/ebb-and-flow-mike-dawson.jpg"/>
          <p:cNvPicPr>
            <a:picLocks noChangeAspect="1" noChangeArrowheads="1"/>
          </p:cNvPicPr>
          <p:nvPr/>
        </p:nvPicPr>
        <p:blipFill>
          <a:blip r:embed="rId3" cstate="print">
            <a:lum bright="70000" contrast="-70000"/>
          </a:blip>
          <a:srcRect/>
          <a:stretch>
            <a:fillRect/>
          </a:stretch>
        </p:blipFill>
        <p:spPr bwMode="auto">
          <a:xfrm>
            <a:off x="0" y="0"/>
            <a:ext cx="9144000" cy="6878955"/>
          </a:xfrm>
          <a:prstGeom prst="rect">
            <a:avLst/>
          </a:prstGeom>
          <a:noFill/>
        </p:spPr>
      </p:pic>
      <p:sp>
        <p:nvSpPr>
          <p:cNvPr id="2050" name="Rectangle 2"/>
          <p:cNvSpPr>
            <a:spLocks noGrp="1" noChangeArrowheads="1"/>
          </p:cNvSpPr>
          <p:nvPr>
            <p:ph type="ctrTitle"/>
          </p:nvPr>
        </p:nvSpPr>
        <p:spPr>
          <a:xfrm>
            <a:off x="0" y="152400"/>
            <a:ext cx="9144000" cy="1219199"/>
          </a:xfrm>
        </p:spPr>
        <p:txBody>
          <a:bodyPr>
            <a:normAutofit/>
          </a:bodyPr>
          <a:lstStyle/>
          <a:p>
            <a:r>
              <a:rPr lang="en-US" sz="2800" b="1" dirty="0">
                <a:solidFill>
                  <a:srgbClr val="C00000"/>
                </a:solidFill>
                <a:latin typeface="Times New Roman" pitchFamily="18" charset="0"/>
                <a:cs typeface="Times New Roman" pitchFamily="18" charset="0"/>
              </a:rPr>
              <a:t>Economic Liberalism Since the Second World </a:t>
            </a:r>
            <a:r>
              <a:rPr lang="en-US" sz="2800" b="1" dirty="0" smtClean="0">
                <a:solidFill>
                  <a:srgbClr val="C00000"/>
                </a:solidFill>
                <a:latin typeface="Times New Roman" pitchFamily="18" charset="0"/>
                <a:cs typeface="Times New Roman" pitchFamily="18" charset="0"/>
              </a:rPr>
              <a:t>War:</a:t>
            </a:r>
            <a:br>
              <a:rPr lang="en-US" sz="2800" b="1" dirty="0" smtClean="0">
                <a:solidFill>
                  <a:srgbClr val="C00000"/>
                </a:solidFill>
                <a:latin typeface="Times New Roman" pitchFamily="18" charset="0"/>
                <a:cs typeface="Times New Roman" pitchFamily="18" charset="0"/>
              </a:rPr>
            </a:br>
            <a:r>
              <a:rPr lang="en-US" sz="2800" b="1" i="1" dirty="0" smtClean="0">
                <a:solidFill>
                  <a:srgbClr val="C00000"/>
                </a:solidFill>
                <a:latin typeface="Times New Roman" pitchFamily="18" charset="0"/>
                <a:cs typeface="Times New Roman" pitchFamily="18" charset="0"/>
              </a:rPr>
              <a:t>The Ebb and Flow</a:t>
            </a:r>
            <a:endParaRPr lang="en-US" sz="2800" b="1" i="1" dirty="0">
              <a:solidFill>
                <a:srgbClr val="C00000"/>
              </a:solidFill>
              <a:latin typeface="Times New Roman" pitchFamily="18" charset="0"/>
              <a:cs typeface="Times New Roman" pitchFamily="18" charset="0"/>
            </a:endParaRPr>
          </a:p>
        </p:txBody>
      </p:sp>
      <p:sp>
        <p:nvSpPr>
          <p:cNvPr id="5" name="TextBox 4"/>
          <p:cNvSpPr txBox="1"/>
          <p:nvPr/>
        </p:nvSpPr>
        <p:spPr>
          <a:xfrm>
            <a:off x="0" y="1916668"/>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Before you read pages 214 – 222…</a:t>
            </a:r>
            <a:endParaRPr lang="en-US" b="1" dirty="0">
              <a:latin typeface="Times New Roman" pitchFamily="18" charset="0"/>
              <a:cs typeface="Times New Roman" pitchFamily="18" charset="0"/>
            </a:endParaRPr>
          </a:p>
        </p:txBody>
      </p:sp>
      <p:pic>
        <p:nvPicPr>
          <p:cNvPr id="6" name="Voodoo Economics - Ferris Bueller.WMV">
            <a:hlinkClick r:id="" action="ppaction://media"/>
          </p:cNvPr>
          <p:cNvPicPr>
            <a:picLocks noRot="1" noChangeAspect="1"/>
          </p:cNvPicPr>
          <p:nvPr>
            <a:videoFile r:link="rId1"/>
          </p:nvPr>
        </p:nvPicPr>
        <p:blipFill>
          <a:blip r:embed="rId4" cstate="print"/>
          <a:stretch>
            <a:fillRect/>
          </a:stretch>
        </p:blipFill>
        <p:spPr>
          <a:xfrm>
            <a:off x="2842189" y="3171825"/>
            <a:ext cx="3482411" cy="1552575"/>
          </a:xfrm>
          <a:prstGeom prst="rect">
            <a:avLst/>
          </a:prstGeom>
        </p:spPr>
      </p:pic>
      <p:sp>
        <p:nvSpPr>
          <p:cNvPr id="7" name="TextBox 6"/>
          <p:cNvSpPr txBox="1"/>
          <p:nvPr/>
        </p:nvSpPr>
        <p:spPr>
          <a:xfrm>
            <a:off x="0" y="2526268"/>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Take a look at the world’s worst economics teacher…</a:t>
            </a:r>
            <a:endParaRPr lang="en-US" b="1" dirty="0">
              <a:latin typeface="Times New Roman" pitchFamily="18" charset="0"/>
              <a:cs typeface="Times New Roman" pitchFamily="18" charset="0"/>
            </a:endParaRPr>
          </a:p>
        </p:txBody>
      </p:sp>
      <p:sp>
        <p:nvSpPr>
          <p:cNvPr id="8" name="TextBox 7"/>
          <p:cNvSpPr txBox="1"/>
          <p:nvPr/>
        </p:nvSpPr>
        <p:spPr>
          <a:xfrm>
            <a:off x="0" y="5193268"/>
            <a:ext cx="91440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Now, read pages 214 – 222…</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Completing the handout, </a:t>
            </a:r>
            <a:r>
              <a:rPr lang="en-US" b="1" i="1" dirty="0" smtClean="0">
                <a:latin typeface="Times New Roman" pitchFamily="18" charset="0"/>
                <a:cs typeface="Times New Roman" pitchFamily="18" charset="0"/>
              </a:rPr>
              <a:t>Economic Liberalism Since the Second World War </a:t>
            </a:r>
            <a:r>
              <a:rPr lang="en-US" b="1" dirty="0" smtClean="0">
                <a:latin typeface="Times New Roman" pitchFamily="18" charset="0"/>
                <a:cs typeface="Times New Roman" pitchFamily="18" charset="0"/>
              </a:rPr>
              <a:t>as you read</a:t>
            </a:r>
            <a:endParaRPr lang="en-US" b="1" dirty="0">
              <a:latin typeface="Times New Roman" pitchFamily="18" charset="0"/>
              <a:cs typeface="Times New Roman" pitchFamily="18" charset="0"/>
            </a:endParaRPr>
          </a:p>
        </p:txBody>
      </p:sp>
      <p:sp>
        <p:nvSpPr>
          <p:cNvPr id="9" name="Rectangle 8"/>
          <p:cNvSpPr/>
          <p:nvPr/>
        </p:nvSpPr>
        <p:spPr>
          <a:xfrm>
            <a:off x="0" y="6324600"/>
            <a:ext cx="9144000" cy="381000"/>
          </a:xfrm>
          <a:prstGeom prst="rect">
            <a:avLst/>
          </a:prstGeom>
        </p:spPr>
        <p:txBody>
          <a:bodyPr wrap="square">
            <a:spAutoFit/>
          </a:bodyPr>
          <a:lstStyle/>
          <a:p>
            <a:pPr algn="ctr"/>
            <a:r>
              <a:rPr lang="en-US" b="1" dirty="0" smtClean="0">
                <a:latin typeface="Times New Roman" pitchFamily="18" charset="0"/>
                <a:cs typeface="Times New Roman" pitchFamily="18" charset="0"/>
              </a:rPr>
              <a:t>Write out the following notes…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3"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050" grpId="0"/>
      <p:bldP spid="5"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newmnflag.files.wordpress.com/2007/10/canadian_red_ensign_5.jpg"/>
          <p:cNvPicPr>
            <a:picLocks noChangeAspect="1" noChangeArrowheads="1"/>
          </p:cNvPicPr>
          <p:nvPr/>
        </p:nvPicPr>
        <p:blipFill>
          <a:blip r:embed="rId2" cstate="print">
            <a:lum bright="70000" contrast="-70000"/>
          </a:blip>
          <a:srcRect/>
          <a:stretch>
            <a:fillRect/>
          </a:stretch>
        </p:blipFill>
        <p:spPr bwMode="auto">
          <a:xfrm>
            <a:off x="0" y="838200"/>
            <a:ext cx="9144000" cy="5257800"/>
          </a:xfrm>
          <a:prstGeom prst="rect">
            <a:avLst/>
          </a:prstGeom>
          <a:noFill/>
        </p:spPr>
      </p:pic>
      <p:sp>
        <p:nvSpPr>
          <p:cNvPr id="3074" name="Rectangle 2"/>
          <p:cNvSpPr>
            <a:spLocks noGrp="1" noChangeArrowheads="1"/>
          </p:cNvSpPr>
          <p:nvPr>
            <p:ph type="title"/>
          </p:nvPr>
        </p:nvSpPr>
        <p:spPr>
          <a:xfrm>
            <a:off x="0" y="274638"/>
            <a:ext cx="9144000" cy="715962"/>
          </a:xfrm>
        </p:spPr>
        <p:txBody>
          <a:bodyPr>
            <a:normAutofit/>
          </a:bodyPr>
          <a:lstStyle/>
          <a:p>
            <a:r>
              <a:rPr lang="en-US" sz="2800" b="1" dirty="0">
                <a:solidFill>
                  <a:srgbClr val="002060"/>
                </a:solidFill>
                <a:latin typeface="Times New Roman" pitchFamily="18" charset="0"/>
                <a:cs typeface="Times New Roman" pitchFamily="18" charset="0"/>
              </a:rPr>
              <a:t>The Postwar Economy in Canada</a:t>
            </a:r>
          </a:p>
        </p:txBody>
      </p:sp>
      <p:sp>
        <p:nvSpPr>
          <p:cNvPr id="3075" name="Rectangle 3"/>
          <p:cNvSpPr>
            <a:spLocks noGrp="1" noChangeArrowheads="1"/>
          </p:cNvSpPr>
          <p:nvPr>
            <p:ph type="body" idx="1"/>
          </p:nvPr>
        </p:nvSpPr>
        <p:spPr>
          <a:xfrm>
            <a:off x="0" y="2057400"/>
            <a:ext cx="9144000" cy="2895600"/>
          </a:xfrm>
        </p:spPr>
        <p:txBody>
          <a:bodyPr>
            <a:normAutofit/>
          </a:bodyPr>
          <a:lstStyle/>
          <a:p>
            <a:pPr algn="ctr">
              <a:lnSpc>
                <a:spcPct val="90000"/>
              </a:lnSpc>
              <a:buNone/>
            </a:pPr>
            <a:r>
              <a:rPr lang="en-US" sz="1800" b="1" dirty="0">
                <a:latin typeface="Times New Roman" pitchFamily="18" charset="0"/>
                <a:cs typeface="Times New Roman" pitchFamily="18" charset="0"/>
              </a:rPr>
              <a:t>Like in Britain, following the Second World War, the Canadian government strengthened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or </a:t>
            </a:r>
            <a:r>
              <a:rPr lang="en-US" sz="1800" b="1" dirty="0">
                <a:latin typeface="Times New Roman" pitchFamily="18" charset="0"/>
                <a:cs typeface="Times New Roman" pitchFamily="18" charset="0"/>
              </a:rPr>
              <a:t>created social </a:t>
            </a:r>
            <a:r>
              <a:rPr lang="en-US" sz="1800" b="1" dirty="0" smtClean="0">
                <a:latin typeface="Times New Roman" pitchFamily="18" charset="0"/>
                <a:cs typeface="Times New Roman" pitchFamily="18" charset="0"/>
              </a:rPr>
              <a:t>programs</a:t>
            </a:r>
          </a:p>
          <a:p>
            <a:pPr algn="ctr">
              <a:lnSpc>
                <a:spcPct val="90000"/>
              </a:lnSpc>
              <a:buNone/>
            </a:pP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Universal </a:t>
            </a:r>
            <a:r>
              <a:rPr lang="en-US" sz="1800" b="1" dirty="0">
                <a:latin typeface="Times New Roman" pitchFamily="18" charset="0"/>
                <a:cs typeface="Times New Roman" pitchFamily="18" charset="0"/>
              </a:rPr>
              <a:t>Health </a:t>
            </a:r>
            <a:r>
              <a:rPr lang="en-US" sz="1800" b="1" dirty="0" smtClean="0">
                <a:latin typeface="Times New Roman" pitchFamily="18" charset="0"/>
                <a:cs typeface="Times New Roman" pitchFamily="18" charset="0"/>
              </a:rPr>
              <a:t>Care</a:t>
            </a:r>
          </a:p>
          <a:p>
            <a:pPr algn="ctr">
              <a:lnSpc>
                <a:spcPct val="90000"/>
              </a:lnSpc>
              <a:buNone/>
            </a:pP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Canada </a:t>
            </a:r>
            <a:r>
              <a:rPr lang="en-US" sz="1800" b="1" dirty="0">
                <a:latin typeface="Times New Roman" pitchFamily="18" charset="0"/>
                <a:cs typeface="Times New Roman" pitchFamily="18" charset="0"/>
              </a:rPr>
              <a:t>Pension </a:t>
            </a:r>
            <a:r>
              <a:rPr lang="en-US" sz="1800" b="1" dirty="0" smtClean="0">
                <a:latin typeface="Times New Roman" pitchFamily="18" charset="0"/>
                <a:cs typeface="Times New Roman" pitchFamily="18" charset="0"/>
              </a:rPr>
              <a:t>Plan</a:t>
            </a:r>
          </a:p>
          <a:p>
            <a:pPr algn="ctr">
              <a:lnSpc>
                <a:spcPct val="90000"/>
              </a:lnSpc>
              <a:buNone/>
            </a:pP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Canadian </a:t>
            </a:r>
            <a:r>
              <a:rPr lang="en-US" sz="1800" b="1" dirty="0">
                <a:latin typeface="Times New Roman" pitchFamily="18" charset="0"/>
                <a:cs typeface="Times New Roman" pitchFamily="18" charset="0"/>
              </a:rPr>
              <a:t>Radio and Television Commission (CRTC) </a:t>
            </a:r>
            <a:r>
              <a:rPr lang="en-US" sz="1800" b="1" dirty="0" smtClean="0">
                <a:latin typeface="Times New Roman" pitchFamily="18" charset="0"/>
                <a:cs typeface="Times New Roman" pitchFamily="18" charset="0"/>
              </a:rPr>
              <a:t>–</a:t>
            </a:r>
          </a:p>
          <a:p>
            <a:pPr algn="ctr">
              <a:lnSpc>
                <a:spcPct val="90000"/>
              </a:lnSpc>
              <a:buNone/>
            </a:pPr>
            <a:r>
              <a:rPr lang="en-US" sz="1800" b="1" dirty="0" smtClean="0">
                <a:latin typeface="Times New Roman" pitchFamily="18" charset="0"/>
                <a:cs typeface="Times New Roman" pitchFamily="18" charset="0"/>
              </a:rPr>
              <a:t>oversees </a:t>
            </a:r>
            <a:r>
              <a:rPr lang="en-US" sz="1800" b="1" dirty="0">
                <a:latin typeface="Times New Roman" pitchFamily="18" charset="0"/>
                <a:cs typeface="Times New Roman" pitchFamily="18" charset="0"/>
              </a:rPr>
              <a:t>all aspects </a:t>
            </a:r>
            <a:r>
              <a:rPr lang="en-US" sz="1800" b="1" dirty="0" smtClean="0">
                <a:latin typeface="Times New Roman" pitchFamily="18" charset="0"/>
                <a:cs typeface="Times New Roman" pitchFamily="18" charset="0"/>
              </a:rPr>
              <a:t>of broadcasting </a:t>
            </a:r>
            <a:r>
              <a:rPr lang="en-US" sz="1800" b="1" dirty="0">
                <a:latin typeface="Times New Roman" pitchFamily="18" charset="0"/>
                <a:cs typeface="Times New Roman" pitchFamily="18" charset="0"/>
              </a:rPr>
              <a:t>in Canada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to="" calcmode="lin" valueType="num">
                                      <p:cBhvr>
                                        <p:cTn id="12" dur="1" fill="hold"/>
                                        <p:tgtEl>
                                          <p:spTgt spid="307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 to="" calcmode="lin" valueType="num">
                                      <p:cBhvr>
                                        <p:cTn id="15" dur="1" fill="hold"/>
                                        <p:tgtEl>
                                          <p:spTgt spid="307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 to="" calcmode="lin" valueType="num">
                                      <p:cBhvr>
                                        <p:cTn id="20" dur="1" fill="hold"/>
                                        <p:tgtEl>
                                          <p:spTgt spid="3075">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anim to="" calcmode="lin" valueType="num">
                                      <p:cBhvr>
                                        <p:cTn id="25" dur="1" fill="hold"/>
                                        <p:tgtEl>
                                          <p:spTgt spid="3075">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5">
                                            <p:txEl>
                                              <p:pRg st="7" end="7"/>
                                            </p:txEl>
                                          </p:spTgt>
                                        </p:tgtEl>
                                        <p:attrNameLst>
                                          <p:attrName>style.visibility</p:attrName>
                                        </p:attrNameLst>
                                      </p:cBhvr>
                                      <p:to>
                                        <p:strVal val="visible"/>
                                      </p:to>
                                    </p:set>
                                    <p:anim to="" calcmode="lin" valueType="num">
                                      <p:cBhvr>
                                        <p:cTn id="30" dur="1" fill="hold"/>
                                        <p:tgtEl>
                                          <p:spTgt spid="3075">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075">
                                            <p:txEl>
                                              <p:pRg st="8" end="8"/>
                                            </p:txEl>
                                          </p:spTgt>
                                        </p:tgtEl>
                                        <p:attrNameLst>
                                          <p:attrName>style.visibility</p:attrName>
                                        </p:attrNameLst>
                                      </p:cBhvr>
                                      <p:to>
                                        <p:strVal val="visible"/>
                                      </p:to>
                                    </p:set>
                                    <p:anim to="" calcmode="lin" valueType="num">
                                      <p:cBhvr>
                                        <p:cTn id="33" dur="1" fill="hold"/>
                                        <p:tgtEl>
                                          <p:spTgt spid="307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msnbcmedia2.msn.com/j/msnbc/Components/Photo_StoryLevel/080624/080624-gaslines-hmed-4p.h2.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098" name="Rectangle 2"/>
          <p:cNvSpPr>
            <a:spLocks noGrp="1" noChangeArrowheads="1"/>
          </p:cNvSpPr>
          <p:nvPr>
            <p:ph type="title"/>
          </p:nvPr>
        </p:nvSpPr>
        <p:spPr>
          <a:xfrm>
            <a:off x="0" y="152400"/>
            <a:ext cx="9144000" cy="792162"/>
          </a:xfrm>
        </p:spPr>
        <p:txBody>
          <a:bodyPr>
            <a:normAutofit/>
          </a:bodyPr>
          <a:lstStyle/>
          <a:p>
            <a:r>
              <a:rPr lang="en-US" sz="2800" b="1" dirty="0">
                <a:solidFill>
                  <a:srgbClr val="002060"/>
                </a:solidFill>
                <a:latin typeface="Times New Roman" pitchFamily="18" charset="0"/>
                <a:cs typeface="Times New Roman" pitchFamily="18" charset="0"/>
              </a:rPr>
              <a:t>Economic Crises </a:t>
            </a:r>
            <a:r>
              <a:rPr lang="en-US" sz="2800" b="1" dirty="0" smtClean="0">
                <a:solidFill>
                  <a:srgbClr val="002060"/>
                </a:solidFill>
                <a:latin typeface="Times New Roman" pitchFamily="18" charset="0"/>
                <a:cs typeface="Times New Roman" pitchFamily="18" charset="0"/>
              </a:rPr>
              <a:t>of the </a:t>
            </a:r>
            <a:r>
              <a:rPr lang="en-US" sz="2800" b="1" dirty="0">
                <a:solidFill>
                  <a:srgbClr val="002060"/>
                </a:solidFill>
                <a:latin typeface="Times New Roman" pitchFamily="18" charset="0"/>
                <a:cs typeface="Times New Roman" pitchFamily="18" charset="0"/>
              </a:rPr>
              <a:t>1970s</a:t>
            </a:r>
          </a:p>
        </p:txBody>
      </p:sp>
      <p:sp>
        <p:nvSpPr>
          <p:cNvPr id="4099" name="Rectangle 3"/>
          <p:cNvSpPr>
            <a:spLocks noGrp="1" noChangeArrowheads="1"/>
          </p:cNvSpPr>
          <p:nvPr>
            <p:ph type="body" idx="1"/>
          </p:nvPr>
        </p:nvSpPr>
        <p:spPr>
          <a:xfrm>
            <a:off x="0" y="990600"/>
            <a:ext cx="9144000" cy="5867400"/>
          </a:xfrm>
        </p:spPr>
        <p:txBody>
          <a:bodyPr>
            <a:normAutofit/>
          </a:bodyPr>
          <a:lstStyle/>
          <a:p>
            <a:pPr algn="ctr">
              <a:buNone/>
            </a:pPr>
            <a:r>
              <a:rPr lang="en-US" sz="1800" b="1" dirty="0">
                <a:latin typeface="Times New Roman" pitchFamily="18" charset="0"/>
                <a:cs typeface="Times New Roman" pitchFamily="18" charset="0"/>
              </a:rPr>
              <a:t>1971 – US withdrew from Bretton Woods Agreement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t>
            </a:r>
            <a:r>
              <a:rPr lang="en-US" sz="1800" b="1" dirty="0">
                <a:latin typeface="Times New Roman" pitchFamily="18" charset="0"/>
                <a:cs typeface="Times New Roman" pitchFamily="18" charset="0"/>
              </a:rPr>
              <a:t>set the exchange rates of currencies of </a:t>
            </a:r>
            <a:r>
              <a:rPr lang="en-US" sz="1800" b="1" dirty="0" smtClean="0">
                <a:latin typeface="Times New Roman" pitchFamily="18" charset="0"/>
                <a:cs typeface="Times New Roman" pitchFamily="18" charset="0"/>
              </a:rPr>
              <a:t>industrialized </a:t>
            </a:r>
            <a:r>
              <a:rPr lang="en-US" sz="1800" b="1" dirty="0">
                <a:latin typeface="Times New Roman" pitchFamily="18" charset="0"/>
                <a:cs typeface="Times New Roman" pitchFamily="18" charset="0"/>
              </a:rPr>
              <a:t>nations after WW1</a:t>
            </a:r>
            <a:r>
              <a:rPr lang="en-US" sz="1800" b="1" dirty="0" smtClean="0">
                <a:latin typeface="Times New Roman" pitchFamily="18" charset="0"/>
                <a:cs typeface="Times New Roman" pitchFamily="18" charset="0"/>
              </a:rPr>
              <a:t>)</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1973 – Egypt and Syria attacked Israel </a:t>
            </a:r>
            <a:endParaRPr lang="en-US" sz="1800" b="1" dirty="0" smtClean="0">
              <a:latin typeface="Times New Roman" pitchFamily="18" charset="0"/>
              <a:cs typeface="Times New Roman" pitchFamily="18" charset="0"/>
            </a:endParaRP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Because the US and Western Europe had supported Israel, OPEC imposed a 5 month trade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embargo </a:t>
            </a:r>
            <a:r>
              <a:rPr lang="en-US" sz="1800" b="1" dirty="0">
                <a:latin typeface="Times New Roman" pitchFamily="18" charset="0"/>
                <a:cs typeface="Times New Roman" pitchFamily="18" charset="0"/>
              </a:rPr>
              <a:t>causing oil prices to </a:t>
            </a:r>
            <a:r>
              <a:rPr lang="en-US" sz="1800" b="1" dirty="0" smtClean="0">
                <a:latin typeface="Times New Roman" pitchFamily="18" charset="0"/>
                <a:cs typeface="Times New Roman" pitchFamily="18" charset="0"/>
              </a:rPr>
              <a:t>skyrocket</a:t>
            </a:r>
          </a:p>
          <a:p>
            <a:pPr algn="ctr">
              <a:buNone/>
            </a:pPr>
            <a:endParaRPr lang="en-US" sz="1800" b="1" dirty="0" smtClean="0">
              <a:latin typeface="Times New Roman" pitchFamily="18" charset="0"/>
              <a:cs typeface="Times New Roman" pitchFamily="18" charset="0"/>
            </a:endParaRPr>
          </a:p>
          <a:p>
            <a:pPr algn="ctr">
              <a:lnSpc>
                <a:spcPct val="80000"/>
              </a:lnSpc>
              <a:buNone/>
            </a:pPr>
            <a:r>
              <a:rPr lang="en-US" sz="1800" b="1" dirty="0" smtClean="0">
                <a:latin typeface="Times New Roman" pitchFamily="18" charset="0"/>
                <a:cs typeface="Times New Roman" pitchFamily="18" charset="0"/>
              </a:rPr>
              <a:t>Goods became more expensive causing the economy to slow down</a:t>
            </a:r>
          </a:p>
          <a:p>
            <a:pPr algn="ctr">
              <a:lnSpc>
                <a:spcPct val="80000"/>
              </a:lnSpc>
              <a:buNone/>
            </a:pPr>
            <a:endParaRPr lang="en-US" sz="1800" b="1" dirty="0" smtClean="0">
              <a:latin typeface="Times New Roman" pitchFamily="18" charset="0"/>
              <a:cs typeface="Times New Roman" pitchFamily="18" charset="0"/>
            </a:endParaRPr>
          </a:p>
          <a:p>
            <a:pPr algn="ctr">
              <a:lnSpc>
                <a:spcPct val="80000"/>
              </a:lnSpc>
              <a:buNone/>
            </a:pPr>
            <a:r>
              <a:rPr lang="en-US" sz="1800" b="1" dirty="0" smtClean="0">
                <a:solidFill>
                  <a:srgbClr val="C00000"/>
                </a:solidFill>
                <a:latin typeface="Times New Roman" pitchFamily="18" charset="0"/>
                <a:cs typeface="Times New Roman" pitchFamily="18" charset="0"/>
              </a:rPr>
              <a:t>When a recession and high inflation occur at the same time, it is called stagflation</a:t>
            </a:r>
          </a:p>
          <a:p>
            <a:pPr algn="ctr">
              <a:lnSpc>
                <a:spcPct val="80000"/>
              </a:lnSpc>
              <a:buNone/>
            </a:pPr>
            <a:endParaRPr lang="en-US" sz="1800" b="1" dirty="0" smtClean="0">
              <a:latin typeface="Times New Roman" pitchFamily="18" charset="0"/>
              <a:cs typeface="Times New Roman" pitchFamily="18" charset="0"/>
            </a:endParaRPr>
          </a:p>
          <a:p>
            <a:pPr algn="ctr">
              <a:lnSpc>
                <a:spcPct val="80000"/>
              </a:lnSpc>
              <a:buNone/>
            </a:pPr>
            <a:r>
              <a:rPr lang="en-US" sz="1800" b="1" dirty="0" smtClean="0">
                <a:solidFill>
                  <a:srgbClr val="C00000"/>
                </a:solidFill>
                <a:latin typeface="Times New Roman" pitchFamily="18" charset="0"/>
                <a:cs typeface="Times New Roman" pitchFamily="18" charset="0"/>
              </a:rPr>
              <a:t>Stagflation also affected Britain drastically as they had to borrow $3.9 billion US from the </a:t>
            </a:r>
            <a:r>
              <a:rPr lang="en-US" sz="1800" b="1" i="1" dirty="0" smtClean="0">
                <a:solidFill>
                  <a:srgbClr val="C00000"/>
                </a:solidFill>
                <a:latin typeface="Times New Roman" pitchFamily="18" charset="0"/>
                <a:cs typeface="Times New Roman" pitchFamily="18" charset="0"/>
              </a:rPr>
              <a:t>International Monetary Fund</a:t>
            </a:r>
          </a:p>
          <a:p>
            <a:pPr algn="ctr">
              <a:lnSpc>
                <a:spcPct val="80000"/>
              </a:lnSpc>
              <a:buNone/>
            </a:pPr>
            <a:endParaRPr lang="en-US" sz="1800" b="1" dirty="0" smtClean="0">
              <a:latin typeface="Times New Roman" pitchFamily="18" charset="0"/>
              <a:cs typeface="Times New Roman" pitchFamily="18" charset="0"/>
            </a:endParaRPr>
          </a:p>
          <a:p>
            <a:pPr algn="ctr">
              <a:lnSpc>
                <a:spcPct val="80000"/>
              </a:lnSpc>
              <a:buNone/>
            </a:pPr>
            <a:r>
              <a:rPr lang="en-US" sz="1800" b="1" dirty="0" smtClean="0">
                <a:latin typeface="Times New Roman" pitchFamily="18" charset="0"/>
                <a:cs typeface="Times New Roman" pitchFamily="18" charset="0"/>
              </a:rPr>
              <a:t>Costs of social programs were increasing due to inflation but tax revenue was decreasing due to the economic slowdown</a:t>
            </a:r>
          </a:p>
          <a:p>
            <a:pPr algn="ctr">
              <a:lnSpc>
                <a:spcPct val="80000"/>
              </a:lnSpc>
              <a:buNone/>
            </a:pPr>
            <a:endParaRPr lang="en-US" sz="1800" b="1" dirty="0" smtClean="0">
              <a:latin typeface="Times New Roman" pitchFamily="18" charset="0"/>
              <a:cs typeface="Times New Roman" pitchFamily="18" charset="0"/>
            </a:endParaRPr>
          </a:p>
          <a:p>
            <a:pPr algn="ctr">
              <a:lnSpc>
                <a:spcPct val="80000"/>
              </a:lnSpc>
              <a:buNone/>
            </a:pPr>
            <a:r>
              <a:rPr lang="en-US" sz="1800" b="1" dirty="0" smtClean="0">
                <a:latin typeface="Times New Roman" pitchFamily="18" charset="0"/>
                <a:cs typeface="Times New Roman" pitchFamily="18" charset="0"/>
              </a:rPr>
              <a:t>Led to a shift in economic thinking</a:t>
            </a:r>
          </a:p>
          <a:p>
            <a:pPr algn="ctr">
              <a:buNone/>
            </a:pP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to="" calcmode="lin" valueType="num">
                                      <p:cBhvr>
                                        <p:cTn id="12" dur="1" fill="hold"/>
                                        <p:tgtEl>
                                          <p:spTgt spid="4099">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 to="" calcmode="lin" valueType="num">
                                      <p:cBhvr>
                                        <p:cTn id="15" dur="1" fill="hold"/>
                                        <p:tgtEl>
                                          <p:spTgt spid="4099">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 to="" calcmode="lin" valueType="num">
                                      <p:cBhvr>
                                        <p:cTn id="20" dur="1" fill="hold"/>
                                        <p:tgtEl>
                                          <p:spTgt spid="4099">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 to="" calcmode="lin" valueType="num">
                                      <p:cBhvr>
                                        <p:cTn id="25" dur="1" fill="hold"/>
                                        <p:tgtEl>
                                          <p:spTgt spid="4099">
                                            <p:txEl>
                                              <p:pRg st="5" end="5"/>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 to="" calcmode="lin" valueType="num">
                                      <p:cBhvr>
                                        <p:cTn id="28" dur="1" fill="hold"/>
                                        <p:tgtEl>
                                          <p:spTgt spid="4099">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4099">
                                            <p:txEl>
                                              <p:pRg st="8" end="8"/>
                                            </p:txEl>
                                          </p:spTgt>
                                        </p:tgtEl>
                                        <p:attrNameLst>
                                          <p:attrName>style.visibility</p:attrName>
                                        </p:attrNameLst>
                                      </p:cBhvr>
                                      <p:to>
                                        <p:strVal val="visible"/>
                                      </p:to>
                                    </p:set>
                                    <p:anim to="" calcmode="lin" valueType="num">
                                      <p:cBhvr>
                                        <p:cTn id="33" dur="1" fill="hold"/>
                                        <p:tgtEl>
                                          <p:spTgt spid="4099">
                                            <p:txEl>
                                              <p:pRg st="8" end="8"/>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4099">
                                            <p:txEl>
                                              <p:pRg st="10" end="10"/>
                                            </p:txEl>
                                          </p:spTgt>
                                        </p:tgtEl>
                                        <p:attrNameLst>
                                          <p:attrName>style.visibility</p:attrName>
                                        </p:attrNameLst>
                                      </p:cBhvr>
                                      <p:to>
                                        <p:strVal val="visible"/>
                                      </p:to>
                                    </p:set>
                                    <p:anim to="" calcmode="lin" valueType="num">
                                      <p:cBhvr>
                                        <p:cTn id="38" dur="1" fill="hold"/>
                                        <p:tgtEl>
                                          <p:spTgt spid="4099">
                                            <p:txEl>
                                              <p:pRg st="10" end="10"/>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4099">
                                            <p:txEl>
                                              <p:pRg st="12" end="12"/>
                                            </p:txEl>
                                          </p:spTgt>
                                        </p:tgtEl>
                                        <p:attrNameLst>
                                          <p:attrName>style.visibility</p:attrName>
                                        </p:attrNameLst>
                                      </p:cBhvr>
                                      <p:to>
                                        <p:strVal val="visible"/>
                                      </p:to>
                                    </p:set>
                                    <p:anim to="" calcmode="lin" valueType="num">
                                      <p:cBhvr>
                                        <p:cTn id="43" dur="1" fill="hold"/>
                                        <p:tgtEl>
                                          <p:spTgt spid="4099">
                                            <p:txEl>
                                              <p:pRg st="12" end="12"/>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4099">
                                            <p:txEl>
                                              <p:pRg st="14" end="14"/>
                                            </p:txEl>
                                          </p:spTgt>
                                        </p:tgtEl>
                                        <p:attrNameLst>
                                          <p:attrName>style.visibility</p:attrName>
                                        </p:attrNameLst>
                                      </p:cBhvr>
                                      <p:to>
                                        <p:strVal val="visible"/>
                                      </p:to>
                                    </p:set>
                                    <p:anim to="" calcmode="lin" valueType="num">
                                      <p:cBhvr>
                                        <p:cTn id="48" dur="1" fill="hold"/>
                                        <p:tgtEl>
                                          <p:spTgt spid="4099">
                                            <p:txEl>
                                              <p:pRg st="14" end="14"/>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4099">
                                            <p:txEl>
                                              <p:pRg st="16" end="16"/>
                                            </p:txEl>
                                          </p:spTgt>
                                        </p:tgtEl>
                                        <p:attrNameLst>
                                          <p:attrName>style.visibility</p:attrName>
                                        </p:attrNameLst>
                                      </p:cBhvr>
                                      <p:to>
                                        <p:strVal val="visible"/>
                                      </p:to>
                                    </p:set>
                                    <p:anim to="" calcmode="lin" valueType="num">
                                      <p:cBhvr>
                                        <p:cTn id="53" dur="1" fill="hold"/>
                                        <p:tgtEl>
                                          <p:spTgt spid="4099">
                                            <p:txEl>
                                              <p:pRg st="16" end="1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appalachianconservative.files.wordpress.com/2009/08/milton_friedman.jpg"/>
          <p:cNvPicPr>
            <a:picLocks noChangeAspect="1" noChangeArrowheads="1"/>
          </p:cNvPicPr>
          <p:nvPr/>
        </p:nvPicPr>
        <p:blipFill>
          <a:blip r:embed="rId2" cstate="print">
            <a:lum bright="70000" contrast="-70000"/>
          </a:blip>
          <a:srcRect/>
          <a:stretch>
            <a:fillRect/>
          </a:stretch>
        </p:blipFill>
        <p:spPr bwMode="auto">
          <a:xfrm>
            <a:off x="0" y="0"/>
            <a:ext cx="4718926" cy="6858000"/>
          </a:xfrm>
          <a:prstGeom prst="rect">
            <a:avLst/>
          </a:prstGeom>
          <a:noFill/>
        </p:spPr>
      </p:pic>
      <p:pic>
        <p:nvPicPr>
          <p:cNvPr id="8196" name="Picture 4" descr="http://knol.google.com/k/-/-/m3hpd3552jcv/aze2rd/435px-fhayek.jpg"/>
          <p:cNvPicPr>
            <a:picLocks noChangeAspect="1" noChangeArrowheads="1"/>
          </p:cNvPicPr>
          <p:nvPr/>
        </p:nvPicPr>
        <p:blipFill>
          <a:blip r:embed="rId3" cstate="print">
            <a:lum bright="70000" contrast="-70000"/>
          </a:blip>
          <a:srcRect/>
          <a:stretch>
            <a:fillRect/>
          </a:stretch>
        </p:blipFill>
        <p:spPr bwMode="auto">
          <a:xfrm>
            <a:off x="4191000" y="0"/>
            <a:ext cx="4953000" cy="6823273"/>
          </a:xfrm>
          <a:prstGeom prst="rect">
            <a:avLst/>
          </a:prstGeom>
          <a:noFill/>
        </p:spPr>
      </p:pic>
      <p:sp>
        <p:nvSpPr>
          <p:cNvPr id="6146"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Monetarism: Friedman and Hayek</a:t>
            </a:r>
          </a:p>
        </p:txBody>
      </p:sp>
      <p:sp>
        <p:nvSpPr>
          <p:cNvPr id="6147" name="Rectangle 3"/>
          <p:cNvSpPr>
            <a:spLocks noGrp="1" noChangeArrowheads="1"/>
          </p:cNvSpPr>
          <p:nvPr>
            <p:ph type="body" idx="1"/>
          </p:nvPr>
        </p:nvSpPr>
        <p:spPr>
          <a:xfrm>
            <a:off x="0" y="2057400"/>
            <a:ext cx="9144000" cy="2971800"/>
          </a:xfrm>
        </p:spPr>
        <p:txBody>
          <a:bodyPr>
            <a:normAutofit/>
          </a:bodyPr>
          <a:lstStyle/>
          <a:p>
            <a:pPr algn="ctr">
              <a:buNone/>
            </a:pPr>
            <a:r>
              <a:rPr lang="en-US" sz="1800" b="1" dirty="0">
                <a:latin typeface="Times New Roman" pitchFamily="18" charset="0"/>
                <a:cs typeface="Times New Roman" pitchFamily="18" charset="0"/>
              </a:rPr>
              <a:t>Economic thinking swings like a pendulum from interventionism and </a:t>
            </a:r>
            <a:r>
              <a:rPr lang="en-US" sz="1800" b="1" dirty="0" smtClean="0">
                <a:latin typeface="Times New Roman" pitchFamily="18" charset="0"/>
                <a:cs typeface="Times New Roman" pitchFamily="18" charset="0"/>
              </a:rPr>
              <a:t>laissez-faire</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Monetarist theory says that control of a country’s money supply is the best means to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encourage growth </a:t>
            </a:r>
            <a:r>
              <a:rPr lang="en-US" sz="1800" b="1" dirty="0">
                <a:latin typeface="Times New Roman" pitchFamily="18" charset="0"/>
                <a:cs typeface="Times New Roman" pitchFamily="18" charset="0"/>
              </a:rPr>
              <a:t>and limit unemployment and </a:t>
            </a:r>
            <a:r>
              <a:rPr lang="en-US" sz="1800" b="1" dirty="0" smtClean="0">
                <a:latin typeface="Times New Roman" pitchFamily="18" charset="0"/>
                <a:cs typeface="Times New Roman" pitchFamily="18" charset="0"/>
              </a:rPr>
              <a:t>inflation</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Controlled </a:t>
            </a:r>
            <a:r>
              <a:rPr lang="en-US" sz="1800" b="1" dirty="0">
                <a:latin typeface="Times New Roman" pitchFamily="18" charset="0"/>
                <a:cs typeface="Times New Roman" pitchFamily="18" charset="0"/>
              </a:rPr>
              <a:t>through the regulation of interest </a:t>
            </a:r>
            <a:r>
              <a:rPr lang="en-US" sz="1800" b="1" dirty="0" smtClean="0">
                <a:latin typeface="Times New Roman" pitchFamily="18" charset="0"/>
                <a:cs typeface="Times New Roman" pitchFamily="18" charset="0"/>
              </a:rPr>
              <a:t>rates</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Also known as </a:t>
            </a:r>
            <a:r>
              <a:rPr lang="en-US" sz="1800" b="1" i="1" dirty="0">
                <a:solidFill>
                  <a:srgbClr val="C00000"/>
                </a:solidFill>
                <a:latin typeface="Times New Roman" pitchFamily="18" charset="0"/>
                <a:cs typeface="Times New Roman" pitchFamily="18" charset="0"/>
              </a:rPr>
              <a:t>supply-side economics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to="" calcmode="lin" valueType="num">
                                      <p:cBhvr>
                                        <p:cTn id="12" dur="1" fill="hold"/>
                                        <p:tgtEl>
                                          <p:spTgt spid="614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 to="" calcmode="lin" valueType="num">
                                      <p:cBhvr>
                                        <p:cTn id="20" dur="1" fill="hold"/>
                                        <p:tgtEl>
                                          <p:spTgt spid="6147">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 to="" calcmode="lin" valueType="num">
                                      <p:cBhvr>
                                        <p:cTn id="25" dur="1" fill="hold"/>
                                        <p:tgtEl>
                                          <p:spTgt spid="6147">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147">
                                            <p:txEl>
                                              <p:pRg st="7" end="7"/>
                                            </p:txEl>
                                          </p:spTgt>
                                        </p:tgtEl>
                                        <p:attrNameLst>
                                          <p:attrName>style.visibility</p:attrName>
                                        </p:attrNameLst>
                                      </p:cBhvr>
                                      <p:to>
                                        <p:strVal val="visible"/>
                                      </p:to>
                                    </p:set>
                                    <p:anim to="" calcmode="lin" valueType="num">
                                      <p:cBhvr>
                                        <p:cTn id="30" dur="1" fill="hold"/>
                                        <p:tgtEl>
                                          <p:spTgt spid="614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rapetv.com/News/News%20Pages/Technology/images/stacks-of-money.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8194"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What is Monetarism?</a:t>
            </a:r>
          </a:p>
        </p:txBody>
      </p:sp>
      <p:sp>
        <p:nvSpPr>
          <p:cNvPr id="8195" name="Rectangle 3"/>
          <p:cNvSpPr>
            <a:spLocks noGrp="1" noChangeArrowheads="1"/>
          </p:cNvSpPr>
          <p:nvPr>
            <p:ph type="body" idx="1"/>
          </p:nvPr>
        </p:nvSpPr>
        <p:spPr>
          <a:xfrm>
            <a:off x="0" y="1752600"/>
            <a:ext cx="9144000" cy="4038600"/>
          </a:xfrm>
        </p:spPr>
        <p:txBody>
          <a:bodyPr/>
          <a:lstStyle/>
          <a:p>
            <a:pPr algn="ctr">
              <a:lnSpc>
                <a:spcPct val="90000"/>
              </a:lnSpc>
              <a:buNone/>
            </a:pPr>
            <a:r>
              <a:rPr lang="en-US" sz="1800" b="1" dirty="0">
                <a:latin typeface="Times New Roman" pitchFamily="18" charset="0"/>
                <a:cs typeface="Times New Roman" pitchFamily="18" charset="0"/>
              </a:rPr>
              <a:t>Decrease government intervention and spending in the </a:t>
            </a:r>
            <a:r>
              <a:rPr lang="en-US" sz="1800" b="1" dirty="0" smtClean="0">
                <a:latin typeface="Times New Roman" pitchFamily="18" charset="0"/>
                <a:cs typeface="Times New Roman" pitchFamily="18" charset="0"/>
              </a:rPr>
              <a:t>economy</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Downsize the public sector by privatizing and deregulating government owned business and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service/programs</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Decrease taxes and lower interest </a:t>
            </a:r>
            <a:r>
              <a:rPr lang="en-US" sz="1800" b="1" dirty="0" smtClean="0">
                <a:latin typeface="Times New Roman" pitchFamily="18" charset="0"/>
                <a:cs typeface="Times New Roman" pitchFamily="18" charset="0"/>
              </a:rPr>
              <a:t>rates</a:t>
            </a:r>
          </a:p>
          <a:p>
            <a:pPr algn="ctr">
              <a:lnSpc>
                <a:spcPct val="90000"/>
              </a:lnSpc>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Control the amount of money in supply</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Keep some unemployment to keep wages low (helps business grow with increased profits)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Keep government small </a:t>
            </a:r>
          </a:p>
          <a:p>
            <a:pPr>
              <a:lnSpc>
                <a:spcPct val="90000"/>
              </a:lnSpc>
              <a:buNone/>
            </a:pPr>
            <a:endParaRPr lang="en-US" sz="1800" b="1" dirty="0">
              <a:latin typeface="Times New Roman" pitchFamily="18" charset="0"/>
              <a:cs typeface="Times New Roman" pitchFamily="18" charset="0"/>
            </a:endParaRPr>
          </a:p>
          <a:p>
            <a:pPr>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to="" calcmode="lin" valueType="num">
                                      <p:cBhvr>
                                        <p:cTn id="12" dur="1" fill="hold"/>
                                        <p:tgtEl>
                                          <p:spTgt spid="819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to="" calcmode="lin" valueType="num">
                                      <p:cBhvr>
                                        <p:cTn id="17" dur="1" fill="hold"/>
                                        <p:tgtEl>
                                          <p:spTgt spid="8195">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anim to="" calcmode="lin" valueType="num">
                                      <p:cBhvr>
                                        <p:cTn id="20" dur="1" fill="hold"/>
                                        <p:tgtEl>
                                          <p:spTgt spid="8195">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 to="" calcmode="lin" valueType="num">
                                      <p:cBhvr>
                                        <p:cTn id="25" dur="1" fill="hold"/>
                                        <p:tgtEl>
                                          <p:spTgt spid="8195">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 to="" calcmode="lin" valueType="num">
                                      <p:cBhvr>
                                        <p:cTn id="30" dur="1" fill="hold"/>
                                        <p:tgtEl>
                                          <p:spTgt spid="8195">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8195">
                                            <p:txEl>
                                              <p:pRg st="9" end="9"/>
                                            </p:txEl>
                                          </p:spTgt>
                                        </p:tgtEl>
                                        <p:attrNameLst>
                                          <p:attrName>style.visibility</p:attrName>
                                        </p:attrNameLst>
                                      </p:cBhvr>
                                      <p:to>
                                        <p:strVal val="visible"/>
                                      </p:to>
                                    </p:set>
                                    <p:anim to="" calcmode="lin" valueType="num">
                                      <p:cBhvr>
                                        <p:cTn id="35" dur="1" fill="hold"/>
                                        <p:tgtEl>
                                          <p:spTgt spid="8195">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8195">
                                            <p:txEl>
                                              <p:pRg st="11" end="11"/>
                                            </p:txEl>
                                          </p:spTgt>
                                        </p:tgtEl>
                                        <p:attrNameLst>
                                          <p:attrName>style.visibility</p:attrName>
                                        </p:attrNameLst>
                                      </p:cBhvr>
                                      <p:to>
                                        <p:strVal val="visible"/>
                                      </p:to>
                                    </p:set>
                                    <p:anim to="" calcmode="lin" valueType="num">
                                      <p:cBhvr>
                                        <p:cTn id="40" dur="1" fill="hold"/>
                                        <p:tgtEl>
                                          <p:spTgt spid="8195">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hereistheoutrage.net/wordpress/wp-content/uploads/2008/10/economic-word-photo.jpg"/>
          <p:cNvPicPr>
            <a:picLocks noChangeAspect="1" noChangeArrowheads="1"/>
          </p:cNvPicPr>
          <p:nvPr/>
        </p:nvPicPr>
        <p:blipFill>
          <a:blip r:embed="rId2" cstate="print">
            <a:lum bright="60000" contrast="-70000"/>
          </a:blip>
          <a:srcRect/>
          <a:stretch>
            <a:fillRect/>
          </a:stretch>
        </p:blipFill>
        <p:spPr bwMode="auto">
          <a:xfrm>
            <a:off x="-1" y="0"/>
            <a:ext cx="9123947" cy="6858000"/>
          </a:xfrm>
          <a:prstGeom prst="rect">
            <a:avLst/>
          </a:prstGeom>
          <a:noFill/>
        </p:spPr>
      </p:pic>
      <p:sp>
        <p:nvSpPr>
          <p:cNvPr id="10242"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Who S</a:t>
            </a:r>
            <a:r>
              <a:rPr lang="en-US" sz="2800" b="1" dirty="0" smtClean="0">
                <a:solidFill>
                  <a:srgbClr val="002060"/>
                </a:solidFill>
                <a:latin typeface="Times New Roman" pitchFamily="18" charset="0"/>
                <a:cs typeface="Times New Roman" pitchFamily="18" charset="0"/>
              </a:rPr>
              <a:t>upports </a:t>
            </a:r>
            <a:r>
              <a:rPr lang="en-US" sz="2800" b="1" i="1" dirty="0" smtClean="0">
                <a:solidFill>
                  <a:srgbClr val="002060"/>
                </a:solidFill>
                <a:latin typeface="Times New Roman" pitchFamily="18" charset="0"/>
                <a:cs typeface="Times New Roman" pitchFamily="18" charset="0"/>
              </a:rPr>
              <a:t>Supply-Side </a:t>
            </a:r>
            <a:r>
              <a:rPr lang="en-US" sz="2800" b="1" i="1" dirty="0">
                <a:solidFill>
                  <a:srgbClr val="002060"/>
                </a:solidFill>
                <a:latin typeface="Times New Roman" pitchFamily="18" charset="0"/>
                <a:cs typeface="Times New Roman" pitchFamily="18" charset="0"/>
              </a:rPr>
              <a:t>E</a:t>
            </a:r>
            <a:r>
              <a:rPr lang="en-US" sz="2800" b="1" i="1" dirty="0" smtClean="0">
                <a:solidFill>
                  <a:srgbClr val="002060"/>
                </a:solidFill>
                <a:latin typeface="Times New Roman" pitchFamily="18" charset="0"/>
                <a:cs typeface="Times New Roman" pitchFamily="18" charset="0"/>
              </a:rPr>
              <a:t>conomics</a:t>
            </a:r>
            <a:r>
              <a:rPr lang="en-US" sz="2800" b="1" dirty="0">
                <a:solidFill>
                  <a:srgbClr val="002060"/>
                </a:solidFill>
                <a:latin typeface="Times New Roman" pitchFamily="18" charset="0"/>
                <a:cs typeface="Times New Roman" pitchFamily="18" charset="0"/>
              </a:rPr>
              <a:t>?</a:t>
            </a:r>
          </a:p>
        </p:txBody>
      </p:sp>
      <p:sp>
        <p:nvSpPr>
          <p:cNvPr id="10243" name="Rectangle 3"/>
          <p:cNvSpPr>
            <a:spLocks noGrp="1" noChangeArrowheads="1"/>
          </p:cNvSpPr>
          <p:nvPr>
            <p:ph type="body" idx="1"/>
          </p:nvPr>
        </p:nvSpPr>
        <p:spPr>
          <a:xfrm>
            <a:off x="0" y="1905000"/>
            <a:ext cx="9144000" cy="3276600"/>
          </a:xfrm>
        </p:spPr>
        <p:txBody>
          <a:bodyPr>
            <a:normAutofit/>
          </a:bodyPr>
          <a:lstStyle/>
          <a:p>
            <a:pPr algn="ctr">
              <a:buNone/>
            </a:pPr>
            <a:r>
              <a:rPr lang="en-US" sz="1800" b="1" dirty="0">
                <a:latin typeface="Times New Roman" pitchFamily="18" charset="0"/>
                <a:cs typeface="Times New Roman" pitchFamily="18" charset="0"/>
              </a:rPr>
              <a:t>Support began in the </a:t>
            </a:r>
            <a:r>
              <a:rPr lang="en-US" sz="1800" b="1" dirty="0" smtClean="0">
                <a:latin typeface="Times New Roman" pitchFamily="18" charset="0"/>
                <a:cs typeface="Times New Roman" pitchFamily="18" charset="0"/>
              </a:rPr>
              <a:t>1980s</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USA – Ronald Reagan, George W. </a:t>
            </a:r>
            <a:r>
              <a:rPr lang="en-US" sz="1800" b="1" dirty="0" smtClean="0">
                <a:latin typeface="Times New Roman" pitchFamily="18" charset="0"/>
                <a:cs typeface="Times New Roman" pitchFamily="18" charset="0"/>
              </a:rPr>
              <a:t>Bush</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Britain – Margaret </a:t>
            </a:r>
            <a:r>
              <a:rPr lang="en-US" sz="1800" b="1" dirty="0" smtClean="0">
                <a:latin typeface="Times New Roman" pitchFamily="18" charset="0"/>
                <a:cs typeface="Times New Roman" pitchFamily="18" charset="0"/>
              </a:rPr>
              <a:t>Thatcher</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Canada – Brian Mulroney, Stephen </a:t>
            </a:r>
            <a:r>
              <a:rPr lang="en-US" sz="1800" b="1" dirty="0" smtClean="0">
                <a:latin typeface="Times New Roman" pitchFamily="18" charset="0"/>
                <a:cs typeface="Times New Roman" pitchFamily="18" charset="0"/>
              </a:rPr>
              <a:t>Harper</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Alberta – Ralph Klein, Ed Stelmach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to="" calcmode="lin" valueType="num">
                                      <p:cBhvr>
                                        <p:cTn id="12" dur="1" fill="hold"/>
                                        <p:tgtEl>
                                          <p:spTgt spid="1024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to="" calcmode="lin" valueType="num">
                                      <p:cBhvr>
                                        <p:cTn id="17" dur="1" fill="hold"/>
                                        <p:tgtEl>
                                          <p:spTgt spid="1024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 to="" calcmode="lin" valueType="num">
                                      <p:cBhvr>
                                        <p:cTn id="22" dur="1" fill="hold"/>
                                        <p:tgtEl>
                                          <p:spTgt spid="1024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 to="" calcmode="lin" valueType="num">
                                      <p:cBhvr>
                                        <p:cTn id="27" dur="1" fill="hold"/>
                                        <p:tgtEl>
                                          <p:spTgt spid="10243">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243">
                                            <p:txEl>
                                              <p:pRg st="8" end="8"/>
                                            </p:txEl>
                                          </p:spTgt>
                                        </p:tgtEl>
                                        <p:attrNameLst>
                                          <p:attrName>style.visibility</p:attrName>
                                        </p:attrNameLst>
                                      </p:cBhvr>
                                      <p:to>
                                        <p:strVal val="visible"/>
                                      </p:to>
                                    </p:set>
                                    <p:anim to="" calcmode="lin" valueType="num">
                                      <p:cBhvr>
                                        <p:cTn id="32" dur="1" fill="hold"/>
                                        <p:tgtEl>
                                          <p:spTgt spid="1024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oliverballard.com/Milton%20Friedman.bmp"/>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7170" name="Rectangle 2"/>
          <p:cNvSpPr>
            <a:spLocks noGrp="1" noChangeArrowheads="1"/>
          </p:cNvSpPr>
          <p:nvPr>
            <p:ph type="title"/>
          </p:nvPr>
        </p:nvSpPr>
        <p:spPr>
          <a:xfrm>
            <a:off x="0" y="274638"/>
            <a:ext cx="9144000" cy="792162"/>
          </a:xfrm>
        </p:spPr>
        <p:txBody>
          <a:bodyPr/>
          <a:lstStyle/>
          <a:p>
            <a:r>
              <a:rPr lang="en-US" sz="2800" b="1" dirty="0" smtClean="0">
                <a:solidFill>
                  <a:srgbClr val="002060"/>
                </a:solidFill>
                <a:latin typeface="Times New Roman" pitchFamily="18" charset="0"/>
                <a:cs typeface="Times New Roman" pitchFamily="18" charset="0"/>
              </a:rPr>
              <a:t>Milton Friedman</a:t>
            </a:r>
            <a:endParaRPr lang="en-US" sz="2800" b="1" dirty="0">
              <a:solidFill>
                <a:srgbClr val="00206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0" y="1600201"/>
            <a:ext cx="9144000" cy="3429000"/>
          </a:xfrm>
        </p:spPr>
        <p:txBody>
          <a:bodyPr>
            <a:normAutofit/>
          </a:bodyPr>
          <a:lstStyle/>
          <a:p>
            <a:pPr algn="ctr">
              <a:lnSpc>
                <a:spcPct val="90000"/>
              </a:lnSpc>
              <a:buNone/>
            </a:pPr>
            <a:r>
              <a:rPr lang="en-US" sz="1800" b="1" dirty="0">
                <a:latin typeface="Times New Roman" pitchFamily="18" charset="0"/>
                <a:cs typeface="Times New Roman" pitchFamily="18" charset="0"/>
              </a:rPr>
              <a:t>Classical </a:t>
            </a:r>
            <a:r>
              <a:rPr lang="en-US" sz="1800" b="1" dirty="0" smtClean="0">
                <a:latin typeface="Times New Roman" pitchFamily="18" charset="0"/>
                <a:cs typeface="Times New Roman" pitchFamily="18" charset="0"/>
              </a:rPr>
              <a:t>economist</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Key thinker for </a:t>
            </a:r>
            <a:r>
              <a:rPr lang="en-US" sz="1800" b="1" dirty="0" smtClean="0">
                <a:latin typeface="Times New Roman" pitchFamily="18" charset="0"/>
                <a:cs typeface="Times New Roman" pitchFamily="18" charset="0"/>
              </a:rPr>
              <a:t>monetarism</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Believed that inflation was caused by a supply of excess money produced by central </a:t>
            </a:r>
            <a:r>
              <a:rPr lang="en-US" sz="1800" b="1" dirty="0" smtClean="0">
                <a:latin typeface="Times New Roman" pitchFamily="18" charset="0"/>
                <a:cs typeface="Times New Roman" pitchFamily="18" charset="0"/>
              </a:rPr>
              <a:t>banks</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Felt that the amount of money issued by the central bank should be linked to economic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indicators </a:t>
            </a:r>
            <a:r>
              <a:rPr lang="en-US" sz="1800" b="1" dirty="0">
                <a:latin typeface="Times New Roman" pitchFamily="18" charset="0"/>
                <a:cs typeface="Times New Roman" pitchFamily="18" charset="0"/>
              </a:rPr>
              <a:t>like rate of </a:t>
            </a:r>
            <a:r>
              <a:rPr lang="en-US" sz="1800" b="1" dirty="0" smtClean="0">
                <a:latin typeface="Times New Roman" pitchFamily="18" charset="0"/>
                <a:cs typeface="Times New Roman" pitchFamily="18" charset="0"/>
              </a:rPr>
              <a:t>inflation</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Against the welfare state (social safety nets via government intervention) as it requires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excessive </a:t>
            </a:r>
            <a:r>
              <a:rPr lang="en-US" sz="1800" b="1" dirty="0">
                <a:latin typeface="Times New Roman" pitchFamily="18" charset="0"/>
                <a:cs typeface="Times New Roman" pitchFamily="18" charset="0"/>
              </a:rPr>
              <a:t>spending and large 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to="" calcmode="lin" valueType="num">
                                      <p:cBhvr>
                                        <p:cTn id="12" dur="1" fill="hold"/>
                                        <p:tgtEl>
                                          <p:spTgt spid="717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to="" calcmode="lin" valueType="num">
                                      <p:cBhvr>
                                        <p:cTn id="17" dur="1" fill="hold"/>
                                        <p:tgtEl>
                                          <p:spTgt spid="717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 to="" calcmode="lin" valueType="num">
                                      <p:cBhvr>
                                        <p:cTn id="22" dur="1" fill="hold"/>
                                        <p:tgtEl>
                                          <p:spTgt spid="7171">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 to="" calcmode="lin" valueType="num">
                                      <p:cBhvr>
                                        <p:cTn id="27" dur="1" fill="hold"/>
                                        <p:tgtEl>
                                          <p:spTgt spid="7171">
                                            <p:txEl>
                                              <p:pRg st="6" end="6"/>
                                            </p:txEl>
                                          </p:spTgt>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7171">
                                            <p:txEl>
                                              <p:pRg st="7" end="7"/>
                                            </p:txEl>
                                          </p:spTgt>
                                        </p:tgtEl>
                                        <p:attrNameLst>
                                          <p:attrName>style.visibility</p:attrName>
                                        </p:attrNameLst>
                                      </p:cBhvr>
                                      <p:to>
                                        <p:strVal val="visible"/>
                                      </p:to>
                                    </p:set>
                                    <p:anim to="" calcmode="lin" valueType="num">
                                      <p:cBhvr>
                                        <p:cTn id="30" dur="1" fill="hold"/>
                                        <p:tgtEl>
                                          <p:spTgt spid="7171">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7171">
                                            <p:txEl>
                                              <p:pRg st="9" end="9"/>
                                            </p:txEl>
                                          </p:spTgt>
                                        </p:tgtEl>
                                        <p:attrNameLst>
                                          <p:attrName>style.visibility</p:attrName>
                                        </p:attrNameLst>
                                      </p:cBhvr>
                                      <p:to>
                                        <p:strVal val="visible"/>
                                      </p:to>
                                    </p:set>
                                    <p:anim to="" calcmode="lin" valueType="num">
                                      <p:cBhvr>
                                        <p:cTn id="35" dur="1" fill="hold"/>
                                        <p:tgtEl>
                                          <p:spTgt spid="7171">
                                            <p:txEl>
                                              <p:pRg st="9" end="9"/>
                                            </p:txEl>
                                          </p:spTgt>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7171">
                                            <p:txEl>
                                              <p:pRg st="10" end="10"/>
                                            </p:txEl>
                                          </p:spTgt>
                                        </p:tgtEl>
                                        <p:attrNameLst>
                                          <p:attrName>style.visibility</p:attrName>
                                        </p:attrNameLst>
                                      </p:cBhvr>
                                      <p:to>
                                        <p:strVal val="visible"/>
                                      </p:to>
                                    </p:set>
                                    <p:anim to="" calcmode="lin" valueType="num">
                                      <p:cBhvr>
                                        <p:cTn id="39" dur="1" fill="hold"/>
                                        <p:tgtEl>
                                          <p:spTgt spid="7171">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ises.org/images/hayek.jpg"/>
          <p:cNvPicPr>
            <a:picLocks noChangeAspect="1" noChangeArrowheads="1"/>
          </p:cNvPicPr>
          <p:nvPr/>
        </p:nvPicPr>
        <p:blipFill>
          <a:blip r:embed="rId3" cstate="print">
            <a:lum bright="70000" contrast="-70000"/>
          </a:blip>
          <a:srcRect/>
          <a:stretch>
            <a:fillRect/>
          </a:stretch>
        </p:blipFill>
        <p:spPr bwMode="auto">
          <a:xfrm>
            <a:off x="1981200" y="0"/>
            <a:ext cx="5257800" cy="6846094"/>
          </a:xfrm>
          <a:prstGeom prst="rect">
            <a:avLst/>
          </a:prstGeom>
          <a:noFill/>
        </p:spPr>
      </p:pic>
      <p:sp>
        <p:nvSpPr>
          <p:cNvPr id="11266" name="Rectangle 2"/>
          <p:cNvSpPr>
            <a:spLocks noGrp="1" noChangeArrowheads="1"/>
          </p:cNvSpPr>
          <p:nvPr>
            <p:ph type="title"/>
          </p:nvPr>
        </p:nvSpPr>
        <p:spPr>
          <a:xfrm>
            <a:off x="0" y="274638"/>
            <a:ext cx="9144000" cy="792162"/>
          </a:xfrm>
        </p:spPr>
        <p:txBody>
          <a:bodyPr/>
          <a:lstStyle/>
          <a:p>
            <a:r>
              <a:rPr lang="en-US" sz="2800" b="1" dirty="0" smtClean="0">
                <a:solidFill>
                  <a:srgbClr val="002060"/>
                </a:solidFill>
                <a:latin typeface="Times New Roman" pitchFamily="18" charset="0"/>
                <a:cs typeface="Times New Roman" pitchFamily="18" charset="0"/>
              </a:rPr>
              <a:t>Friedrich Hayek</a:t>
            </a:r>
            <a:endParaRPr lang="en-US" sz="2800" b="1" dirty="0">
              <a:solidFill>
                <a:srgbClr val="002060"/>
              </a:solidFill>
              <a:latin typeface="Times New Roman" pitchFamily="18" charset="0"/>
              <a:cs typeface="Times New Roman" pitchFamily="18" charset="0"/>
            </a:endParaRPr>
          </a:p>
        </p:txBody>
      </p:sp>
      <p:sp>
        <p:nvSpPr>
          <p:cNvPr id="11267" name="Rectangle 3"/>
          <p:cNvSpPr>
            <a:spLocks noGrp="1" noChangeArrowheads="1"/>
          </p:cNvSpPr>
          <p:nvPr>
            <p:ph type="body" idx="1"/>
          </p:nvPr>
        </p:nvSpPr>
        <p:spPr>
          <a:xfrm>
            <a:off x="0" y="1447800"/>
            <a:ext cx="9144000" cy="2590800"/>
          </a:xfrm>
        </p:spPr>
        <p:txBody>
          <a:bodyPr>
            <a:normAutofit/>
          </a:bodyPr>
          <a:lstStyle/>
          <a:p>
            <a:pPr algn="ctr">
              <a:buNone/>
            </a:pPr>
            <a:r>
              <a:rPr lang="en-US" sz="1800" b="1" dirty="0">
                <a:latin typeface="Times New Roman" pitchFamily="18" charset="0"/>
                <a:cs typeface="Times New Roman" pitchFamily="18" charset="0"/>
              </a:rPr>
              <a:t>Critic of collectivist </a:t>
            </a:r>
            <a:r>
              <a:rPr lang="en-US" sz="1800" b="1" dirty="0" smtClean="0">
                <a:latin typeface="Times New Roman" pitchFamily="18" charset="0"/>
                <a:cs typeface="Times New Roman" pitchFamily="18" charset="0"/>
              </a:rPr>
              <a:t>theory</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Believed that excessive government control of economic aspects would lead to government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interfering </a:t>
            </a:r>
            <a:r>
              <a:rPr lang="en-US" sz="1800" b="1" dirty="0">
                <a:latin typeface="Times New Roman" pitchFamily="18" charset="0"/>
                <a:cs typeface="Times New Roman" pitchFamily="18" charset="0"/>
              </a:rPr>
              <a:t>in all aspects of </a:t>
            </a:r>
            <a:r>
              <a:rPr lang="en-US" sz="1800" b="1" dirty="0" smtClean="0">
                <a:latin typeface="Times New Roman" pitchFamily="18" charset="0"/>
                <a:cs typeface="Times New Roman" pitchFamily="18" charset="0"/>
              </a:rPr>
              <a:t>life</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Thought that central planners would never have enough information to make appropriate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decisions </a:t>
            </a:r>
            <a:r>
              <a:rPr lang="en-US" sz="1800" b="1" dirty="0">
                <a:latin typeface="Times New Roman" pitchFamily="18" charset="0"/>
                <a:cs typeface="Times New Roman" pitchFamily="18" charset="0"/>
              </a:rPr>
              <a:t>about demand</a:t>
            </a:r>
          </a:p>
        </p:txBody>
      </p:sp>
      <p:sp>
        <p:nvSpPr>
          <p:cNvPr id="6" name="TextBox 5"/>
          <p:cNvSpPr txBox="1"/>
          <p:nvPr/>
        </p:nvSpPr>
        <p:spPr>
          <a:xfrm>
            <a:off x="228600" y="4800600"/>
            <a:ext cx="2514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Confused?</a:t>
            </a:r>
          </a:p>
        </p:txBody>
      </p:sp>
      <p:sp>
        <p:nvSpPr>
          <p:cNvPr id="7" name="TextBox 6"/>
          <p:cNvSpPr txBox="1"/>
          <p:nvPr/>
        </p:nvSpPr>
        <p:spPr>
          <a:xfrm>
            <a:off x="0" y="5562600"/>
            <a:ext cx="9144000" cy="523220"/>
          </a:xfrm>
          <a:prstGeom prst="rect">
            <a:avLst/>
          </a:prstGeom>
          <a:noFill/>
        </p:spPr>
        <p:txBody>
          <a:bodyPr wrap="square" rtlCol="0">
            <a:spAutoFit/>
          </a:bodyPr>
          <a:lstStyle/>
          <a:p>
            <a:pPr algn="ctr"/>
            <a:r>
              <a:rPr lang="en-US" b="1" i="1" dirty="0" smtClean="0">
                <a:solidFill>
                  <a:srgbClr val="C00000"/>
                </a:solidFill>
                <a:latin typeface="Times New Roman" pitchFamily="18" charset="0"/>
                <a:cs typeface="Times New Roman" pitchFamily="18" charset="0"/>
              </a:rPr>
              <a:t>Boom and Bust</a:t>
            </a:r>
          </a:p>
          <a:p>
            <a:pPr algn="ctr"/>
            <a:r>
              <a:rPr lang="en-US" sz="1000" b="1" dirty="0" smtClean="0">
                <a:latin typeface="Times New Roman" pitchFamily="18" charset="0"/>
                <a:cs typeface="Times New Roman" pitchFamily="18" charset="0"/>
              </a:rPr>
              <a:t>7:30</a:t>
            </a:r>
            <a:endParaRPr lang="en-US" sz="1000" b="1" dirty="0">
              <a:latin typeface="Times New Roman" pitchFamily="18" charset="0"/>
              <a:cs typeface="Times New Roman" pitchFamily="18" charset="0"/>
            </a:endParaRPr>
          </a:p>
        </p:txBody>
      </p:sp>
      <p:sp>
        <p:nvSpPr>
          <p:cNvPr id="8" name="Rectangle 7"/>
          <p:cNvSpPr/>
          <p:nvPr/>
        </p:nvSpPr>
        <p:spPr>
          <a:xfrm>
            <a:off x="6248400" y="4724400"/>
            <a:ext cx="2667000" cy="646331"/>
          </a:xfrm>
          <a:prstGeom prst="rect">
            <a:avLst/>
          </a:prstGeom>
        </p:spPr>
        <p:txBody>
          <a:bodyPr wrap="square">
            <a:spAutoFit/>
          </a:bodyPr>
          <a:lstStyle/>
          <a:p>
            <a:pPr algn="ctr"/>
            <a:r>
              <a:rPr lang="en-US" b="1" dirty="0" smtClean="0">
                <a:latin typeface="Times New Roman" pitchFamily="18" charset="0"/>
                <a:cs typeface="Times New Roman" pitchFamily="18" charset="0"/>
              </a:rPr>
              <a:t>Let Hayek and Keynes work it out for you…</a:t>
            </a:r>
            <a:endParaRPr lang="en-US" b="1" dirty="0">
              <a:latin typeface="Times New Roman" pitchFamily="18" charset="0"/>
              <a:cs typeface="Times New Roman" pitchFamily="18" charset="0"/>
            </a:endParaRPr>
          </a:p>
        </p:txBody>
      </p:sp>
      <p:sp>
        <p:nvSpPr>
          <p:cNvPr id="9" name="TextBox 8"/>
          <p:cNvSpPr txBox="1"/>
          <p:nvPr/>
        </p:nvSpPr>
        <p:spPr>
          <a:xfrm>
            <a:off x="0" y="61722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Review Handout: </a:t>
            </a:r>
            <a:r>
              <a:rPr lang="en-US" b="1" i="1" dirty="0" smtClean="0">
                <a:latin typeface="Times New Roman" pitchFamily="18" charset="0"/>
                <a:cs typeface="Times New Roman" pitchFamily="18" charset="0"/>
              </a:rPr>
              <a:t>The Creation of the Modern Economy</a:t>
            </a:r>
          </a:p>
        </p:txBody>
      </p:sp>
      <p:pic>
        <p:nvPicPr>
          <p:cNvPr id="10" name="Boom_and_Bust.mp4.WMV">
            <a:hlinkClick r:id="" action="ppaction://media"/>
          </p:cNvPr>
          <p:cNvPicPr>
            <a:picLocks noRot="1" noChangeAspect="1"/>
          </p:cNvPicPr>
          <p:nvPr>
            <a:videoFile r:link="rId1"/>
          </p:nvPr>
        </p:nvPicPr>
        <p:blipFill>
          <a:blip r:embed="rId4" cstate="print"/>
          <a:stretch>
            <a:fillRect/>
          </a:stretch>
        </p:blipFill>
        <p:spPr>
          <a:xfrm>
            <a:off x="3276600" y="4038600"/>
            <a:ext cx="2667000" cy="15001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to="" calcmode="lin" valueType="num">
                                      <p:cBhvr>
                                        <p:cTn id="12" dur="1" fill="hold"/>
                                        <p:tgtEl>
                                          <p:spTgt spid="1126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to="" calcmode="lin" valueType="num">
                                      <p:cBhvr>
                                        <p:cTn id="17" dur="1" fill="hold"/>
                                        <p:tgtEl>
                                          <p:spTgt spid="11267">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1267">
                                            <p:txEl>
                                              <p:pRg st="3" end="3"/>
                                            </p:txEl>
                                          </p:spTgt>
                                        </p:tgtEl>
                                        <p:attrNameLst>
                                          <p:attrName>style.visibility</p:attrName>
                                        </p:attrNameLst>
                                      </p:cBhvr>
                                      <p:to>
                                        <p:strVal val="visible"/>
                                      </p:to>
                                    </p:set>
                                    <p:anim to="" calcmode="lin" valueType="num">
                                      <p:cBhvr>
                                        <p:cTn id="20" dur="1" fill="hold"/>
                                        <p:tgtEl>
                                          <p:spTgt spid="11267">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to="" calcmode="lin" valueType="num">
                                      <p:cBhvr>
                                        <p:cTn id="25" dur="1" fill="hold"/>
                                        <p:tgtEl>
                                          <p:spTgt spid="11267">
                                            <p:txEl>
                                              <p:pRg st="5" end="5"/>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1267">
                                            <p:txEl>
                                              <p:pRg st="6" end="6"/>
                                            </p:txEl>
                                          </p:spTgt>
                                        </p:tgtEl>
                                        <p:attrNameLst>
                                          <p:attrName>style.visibility</p:attrName>
                                        </p:attrNameLst>
                                      </p:cBhvr>
                                      <p:to>
                                        <p:strVal val="visible"/>
                                      </p:to>
                                    </p:set>
                                    <p:anim to="" calcmode="lin" valueType="num">
                                      <p:cBhvr>
                                        <p:cTn id="28" dur="1" fill="hold"/>
                                        <p:tgtEl>
                                          <p:spTgt spid="11267">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to="" calcmode="lin" valueType="num">
                                      <p:cBhvr>
                                        <p:cTn id="33" dur="1" fill="hold"/>
                                        <p:tgtEl>
                                          <p:spTgt spid="6"/>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to="" calcmode="lin" valueType="num">
                                      <p:cBhvr>
                                        <p:cTn id="38" dur="1" fill="hold"/>
                                        <p:tgtEl>
                                          <p:spTgt spid="8"/>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to="" calcmode="lin" valueType="num">
                                      <p:cBhvr>
                                        <p:cTn id="43" dur="1" fill="hold"/>
                                        <p:tgtEl>
                                          <p:spTgt spid="7"/>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to="" calcmode="lin" valueType="num">
                                      <p:cBhvr>
                                        <p:cTn id="46" dur="1" fill="hold"/>
                                        <p:tgtEl>
                                          <p:spTgt spid="10"/>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to="" calcmode="lin" valueType="num">
                                      <p:cBhvr>
                                        <p:cTn id="5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2"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11266" grpId="0"/>
      <p:bldP spid="11267" grpId="0" uiExpand="1" build="p"/>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alpha val="20000"/>
          </a:srgbClr>
        </a:solidFill>
        <a:effectLst/>
      </p:bgPr>
    </p:bg>
    <p:spTree>
      <p:nvGrpSpPr>
        <p:cNvPr id="1" name=""/>
        <p:cNvGrpSpPr/>
        <p:nvPr/>
      </p:nvGrpSpPr>
      <p:grpSpPr>
        <a:xfrm>
          <a:off x="0" y="0"/>
          <a:ext cx="0" cy="0"/>
          <a:chOff x="0" y="0"/>
          <a:chExt cx="0" cy="0"/>
        </a:xfrm>
      </p:grpSpPr>
      <p:pic>
        <p:nvPicPr>
          <p:cNvPr id="2050" name="Picture 2" descr="http://standupforamerica.files.wordpress.com/2009/05/time-reaganomics.jpg"/>
          <p:cNvPicPr>
            <a:picLocks noChangeAspect="1" noChangeArrowheads="1"/>
          </p:cNvPicPr>
          <p:nvPr/>
        </p:nvPicPr>
        <p:blipFill>
          <a:blip r:embed="rId2" cstate="print">
            <a:lum bright="70000" contrast="-70000"/>
          </a:blip>
          <a:srcRect/>
          <a:stretch>
            <a:fillRect/>
          </a:stretch>
        </p:blipFill>
        <p:spPr bwMode="auto">
          <a:xfrm>
            <a:off x="1981200" y="0"/>
            <a:ext cx="5205313" cy="6858000"/>
          </a:xfrm>
          <a:prstGeom prst="rect">
            <a:avLst/>
          </a:prstGeom>
          <a:noFill/>
        </p:spPr>
      </p:pic>
      <p:sp>
        <p:nvSpPr>
          <p:cNvPr id="12290" name="Rectangle 2"/>
          <p:cNvSpPr>
            <a:spLocks noGrp="1" noChangeArrowheads="1"/>
          </p:cNvSpPr>
          <p:nvPr>
            <p:ph type="title"/>
          </p:nvPr>
        </p:nvSpPr>
        <p:spPr>
          <a:xfrm>
            <a:off x="0" y="274638"/>
            <a:ext cx="9144000" cy="792162"/>
          </a:xfrm>
        </p:spPr>
        <p:txBody>
          <a:bodyPr>
            <a:normAutofit/>
          </a:bodyPr>
          <a:lstStyle/>
          <a:p>
            <a:r>
              <a:rPr lang="en-US" sz="2800" b="1" dirty="0" smtClean="0">
                <a:solidFill>
                  <a:srgbClr val="002060"/>
                </a:solidFill>
                <a:latin typeface="Times New Roman" pitchFamily="18" charset="0"/>
                <a:cs typeface="Times New Roman" pitchFamily="18" charset="0"/>
              </a:rPr>
              <a:t>Reaganomics</a:t>
            </a:r>
            <a:endParaRPr lang="en-US" sz="2800" b="1" dirty="0">
              <a:solidFill>
                <a:srgbClr val="002060"/>
              </a:solidFill>
              <a:latin typeface="Times New Roman" pitchFamily="18" charset="0"/>
              <a:cs typeface="Times New Roman" pitchFamily="18" charset="0"/>
            </a:endParaRPr>
          </a:p>
        </p:txBody>
      </p:sp>
      <p:sp>
        <p:nvSpPr>
          <p:cNvPr id="12291" name="Rectangle 3"/>
          <p:cNvSpPr>
            <a:spLocks noGrp="1" noChangeArrowheads="1"/>
          </p:cNvSpPr>
          <p:nvPr>
            <p:ph type="body" idx="1"/>
          </p:nvPr>
        </p:nvSpPr>
        <p:spPr>
          <a:xfrm>
            <a:off x="0" y="2133600"/>
            <a:ext cx="9144000" cy="2743200"/>
          </a:xfrm>
        </p:spPr>
        <p:txBody>
          <a:bodyPr>
            <a:normAutofit/>
          </a:bodyPr>
          <a:lstStyle/>
          <a:p>
            <a:pPr algn="ctr">
              <a:lnSpc>
                <a:spcPct val="80000"/>
              </a:lnSpc>
              <a:buNone/>
            </a:pPr>
            <a:r>
              <a:rPr lang="en-US" sz="1800" b="1" dirty="0">
                <a:latin typeface="Times New Roman" pitchFamily="18" charset="0"/>
                <a:cs typeface="Times New Roman" pitchFamily="18" charset="0"/>
              </a:rPr>
              <a:t>Became president at a time of high unemployment and high </a:t>
            </a:r>
            <a:r>
              <a:rPr lang="en-US" sz="1800" b="1" dirty="0" smtClean="0">
                <a:latin typeface="Times New Roman" pitchFamily="18" charset="0"/>
                <a:cs typeface="Times New Roman" pitchFamily="18" charset="0"/>
              </a:rPr>
              <a:t>inflation</a:t>
            </a:r>
          </a:p>
          <a:p>
            <a:pPr algn="ctr">
              <a:lnSpc>
                <a:spcPct val="80000"/>
              </a:lnSpc>
              <a:buNone/>
            </a:pPr>
            <a:endParaRPr lang="en-US" sz="1800" b="1" dirty="0">
              <a:latin typeface="Times New Roman" pitchFamily="18" charset="0"/>
              <a:cs typeface="Times New Roman" pitchFamily="18" charset="0"/>
            </a:endParaRPr>
          </a:p>
          <a:p>
            <a:pPr algn="ctr">
              <a:lnSpc>
                <a:spcPct val="80000"/>
              </a:lnSpc>
              <a:buNone/>
            </a:pPr>
            <a:r>
              <a:rPr lang="en-US" sz="1800" b="1" dirty="0">
                <a:latin typeface="Times New Roman" pitchFamily="18" charset="0"/>
                <a:cs typeface="Times New Roman" pitchFamily="18" charset="0"/>
              </a:rPr>
              <a:t>His response included reduced income and business taxes, reduced controls on business, </a:t>
            </a:r>
            <a:endParaRPr lang="en-US" sz="1800" b="1" dirty="0" smtClean="0">
              <a:latin typeface="Times New Roman" pitchFamily="18" charset="0"/>
              <a:cs typeface="Times New Roman" pitchFamily="18" charset="0"/>
            </a:endParaRPr>
          </a:p>
          <a:p>
            <a:pPr algn="ctr">
              <a:lnSpc>
                <a:spcPct val="80000"/>
              </a:lnSpc>
              <a:buNone/>
            </a:pPr>
            <a:r>
              <a:rPr lang="en-US" sz="1800" b="1" dirty="0" smtClean="0">
                <a:latin typeface="Times New Roman" pitchFamily="18" charset="0"/>
                <a:cs typeface="Times New Roman" pitchFamily="18" charset="0"/>
              </a:rPr>
              <a:t>increased </a:t>
            </a:r>
            <a:r>
              <a:rPr lang="en-US" sz="1800" b="1" dirty="0">
                <a:latin typeface="Times New Roman" pitchFamily="18" charset="0"/>
                <a:cs typeface="Times New Roman" pitchFamily="18" charset="0"/>
              </a:rPr>
              <a:t>government spending on </a:t>
            </a:r>
            <a:r>
              <a:rPr lang="en-US" sz="1800" b="1" dirty="0" smtClean="0">
                <a:latin typeface="Times New Roman" pitchFamily="18" charset="0"/>
                <a:cs typeface="Times New Roman" pitchFamily="18" charset="0"/>
              </a:rPr>
              <a:t>military</a:t>
            </a:r>
          </a:p>
          <a:p>
            <a:pPr algn="ctr">
              <a:lnSpc>
                <a:spcPct val="80000"/>
              </a:lnSpc>
              <a:buNone/>
            </a:pPr>
            <a:endParaRPr lang="en-US" sz="1800" b="1" dirty="0" smtClean="0">
              <a:latin typeface="Times New Roman" pitchFamily="18" charset="0"/>
              <a:cs typeface="Times New Roman" pitchFamily="18" charset="0"/>
            </a:endParaRPr>
          </a:p>
          <a:p>
            <a:pPr algn="ctr">
              <a:lnSpc>
                <a:spcPct val="80000"/>
              </a:lnSpc>
              <a:buNone/>
            </a:pPr>
            <a:r>
              <a:rPr lang="en-US" sz="1800" b="1" dirty="0" smtClean="0">
                <a:latin typeface="Times New Roman" pitchFamily="18" charset="0"/>
                <a:cs typeface="Times New Roman" pitchFamily="18" charset="0"/>
              </a:rPr>
              <a:t>Known </a:t>
            </a:r>
            <a:r>
              <a:rPr lang="en-US" sz="1800" b="1" dirty="0">
                <a:latin typeface="Times New Roman" pitchFamily="18" charset="0"/>
                <a:cs typeface="Times New Roman" pitchFamily="18" charset="0"/>
              </a:rPr>
              <a:t>as </a:t>
            </a:r>
            <a:r>
              <a:rPr lang="en-US" sz="1800" b="1" i="1" dirty="0">
                <a:solidFill>
                  <a:srgbClr val="C00000"/>
                </a:solidFill>
                <a:latin typeface="Times New Roman" pitchFamily="18" charset="0"/>
                <a:cs typeface="Times New Roman" pitchFamily="18" charset="0"/>
              </a:rPr>
              <a:t>trickle-down </a:t>
            </a:r>
            <a:r>
              <a:rPr lang="en-US" sz="1800" b="1" i="1" dirty="0" smtClean="0">
                <a:solidFill>
                  <a:srgbClr val="C00000"/>
                </a:solidFill>
                <a:latin typeface="Times New Roman" pitchFamily="18" charset="0"/>
                <a:cs typeface="Times New Roman" pitchFamily="18" charset="0"/>
              </a:rPr>
              <a:t>economics</a:t>
            </a:r>
          </a:p>
          <a:p>
            <a:pPr algn="ctr">
              <a:lnSpc>
                <a:spcPct val="80000"/>
              </a:lnSpc>
              <a:buNone/>
            </a:pPr>
            <a:endParaRPr lang="en-US" sz="1800" b="1" dirty="0">
              <a:latin typeface="Times New Roman" pitchFamily="18" charset="0"/>
              <a:cs typeface="Times New Roman" pitchFamily="18" charset="0"/>
            </a:endParaRPr>
          </a:p>
          <a:p>
            <a:pPr algn="ctr">
              <a:lnSpc>
                <a:spcPct val="80000"/>
              </a:lnSpc>
              <a:buNone/>
            </a:pPr>
            <a:r>
              <a:rPr lang="en-US" sz="1800" b="1" dirty="0">
                <a:latin typeface="Times New Roman" pitchFamily="18" charset="0"/>
                <a:cs typeface="Times New Roman" pitchFamily="18" charset="0"/>
              </a:rPr>
              <a:t>Believed that increased private investment and government </a:t>
            </a:r>
            <a:r>
              <a:rPr lang="en-US" sz="1800" b="1" dirty="0" smtClean="0">
                <a:latin typeface="Times New Roman" pitchFamily="18" charset="0"/>
                <a:cs typeface="Times New Roman" pitchFamily="18" charset="0"/>
              </a:rPr>
              <a:t>defense </a:t>
            </a:r>
            <a:r>
              <a:rPr lang="en-US" sz="1800" b="1" dirty="0">
                <a:latin typeface="Times New Roman" pitchFamily="18" charset="0"/>
                <a:cs typeface="Times New Roman" pitchFamily="18" charset="0"/>
              </a:rPr>
              <a:t>spending would trickle </a:t>
            </a:r>
            <a:endParaRPr lang="en-US" sz="1800" b="1" dirty="0" smtClean="0">
              <a:latin typeface="Times New Roman" pitchFamily="18" charset="0"/>
              <a:cs typeface="Times New Roman" pitchFamily="18" charset="0"/>
            </a:endParaRPr>
          </a:p>
          <a:p>
            <a:pPr algn="ctr">
              <a:lnSpc>
                <a:spcPct val="80000"/>
              </a:lnSpc>
              <a:buNone/>
            </a:pPr>
            <a:r>
              <a:rPr lang="en-US" sz="1800" b="1" dirty="0" smtClean="0">
                <a:latin typeface="Times New Roman" pitchFamily="18" charset="0"/>
                <a:cs typeface="Times New Roman" pitchFamily="18" charset="0"/>
              </a:rPr>
              <a:t>down </a:t>
            </a:r>
            <a:r>
              <a:rPr lang="en-US" sz="1800" b="1" dirty="0">
                <a:latin typeface="Times New Roman" pitchFamily="18" charset="0"/>
                <a:cs typeface="Times New Roman" pitchFamily="18" charset="0"/>
              </a:rPr>
              <a:t>the economy to the working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to="" calcmode="lin" valueType="num">
                                      <p:cBhvr>
                                        <p:cTn id="12" dur="1" fill="hold"/>
                                        <p:tgtEl>
                                          <p:spTgt spid="1229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to="" calcmode="lin" valueType="num">
                                      <p:cBhvr>
                                        <p:cTn id="17" dur="1" fill="hold"/>
                                        <p:tgtEl>
                                          <p:spTgt spid="12291">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2291">
                                            <p:txEl>
                                              <p:pRg st="3" end="3"/>
                                            </p:txEl>
                                          </p:spTgt>
                                        </p:tgtEl>
                                        <p:attrNameLst>
                                          <p:attrName>style.visibility</p:attrName>
                                        </p:attrNameLst>
                                      </p:cBhvr>
                                      <p:to>
                                        <p:strVal val="visible"/>
                                      </p:to>
                                    </p:set>
                                    <p:anim to="" calcmode="lin" valueType="num">
                                      <p:cBhvr>
                                        <p:cTn id="20" dur="1" fill="hold"/>
                                        <p:tgtEl>
                                          <p:spTgt spid="12291">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anim to="" calcmode="lin" valueType="num">
                                      <p:cBhvr>
                                        <p:cTn id="25" dur="1" fill="hold"/>
                                        <p:tgtEl>
                                          <p:spTgt spid="12291">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2291">
                                            <p:txEl>
                                              <p:pRg st="7" end="7"/>
                                            </p:txEl>
                                          </p:spTgt>
                                        </p:tgtEl>
                                        <p:attrNameLst>
                                          <p:attrName>style.visibility</p:attrName>
                                        </p:attrNameLst>
                                      </p:cBhvr>
                                      <p:to>
                                        <p:strVal val="visible"/>
                                      </p:to>
                                    </p:set>
                                    <p:anim to="" calcmode="lin" valueType="num">
                                      <p:cBhvr>
                                        <p:cTn id="30" dur="1" fill="hold"/>
                                        <p:tgtEl>
                                          <p:spTgt spid="12291">
                                            <p:txEl>
                                              <p:pRg st="7" end="7"/>
                                            </p:txEl>
                                          </p:spTgt>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2291">
                                            <p:txEl>
                                              <p:pRg st="8" end="8"/>
                                            </p:txEl>
                                          </p:spTgt>
                                        </p:tgtEl>
                                        <p:attrNameLst>
                                          <p:attrName>style.visibility</p:attrName>
                                        </p:attrNameLst>
                                      </p:cBhvr>
                                      <p:to>
                                        <p:strVal val="visible"/>
                                      </p:to>
                                    </p:set>
                                    <p:anim to="" calcmode="lin" valueType="num">
                                      <p:cBhvr>
                                        <p:cTn id="33" dur="1" fill="hold"/>
                                        <p:tgtEl>
                                          <p:spTgt spid="1229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meredith.edu/summer-reading/roosevelt/images/45215Yalta.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13314" name="Rectangle 2"/>
          <p:cNvSpPr>
            <a:spLocks noGrp="1" noChangeArrowheads="1"/>
          </p:cNvSpPr>
          <p:nvPr>
            <p:ph type="ctrTitle"/>
          </p:nvPr>
        </p:nvSpPr>
        <p:spPr>
          <a:xfrm>
            <a:off x="0" y="1"/>
            <a:ext cx="9144000" cy="1066800"/>
          </a:xfrm>
        </p:spPr>
        <p:txBody>
          <a:bodyPr>
            <a:normAutofit/>
          </a:bodyPr>
          <a:lstStyle/>
          <a:p>
            <a:r>
              <a:rPr lang="en-US" sz="3200" b="1" dirty="0">
                <a:solidFill>
                  <a:schemeClr val="accent5">
                    <a:lumMod val="50000"/>
                  </a:schemeClr>
                </a:solidFill>
                <a:latin typeface="Times New Roman" pitchFamily="18" charset="0"/>
                <a:cs typeface="Times New Roman" pitchFamily="18" charset="0"/>
              </a:rPr>
              <a:t>The End of WWII is Near…</a:t>
            </a:r>
          </a:p>
        </p:txBody>
      </p:sp>
      <p:sp>
        <p:nvSpPr>
          <p:cNvPr id="4" name="Rectangle 2"/>
          <p:cNvSpPr txBox="1">
            <a:spLocks noChangeArrowheads="1"/>
          </p:cNvSpPr>
          <p:nvPr/>
        </p:nvSpPr>
        <p:spPr>
          <a:xfrm>
            <a:off x="0" y="91440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The Yalta Accords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300" b="1" dirty="0" smtClean="0">
                <a:solidFill>
                  <a:srgbClr val="C00000"/>
                </a:solidFill>
                <a:latin typeface="Times New Roman" pitchFamily="18" charset="0"/>
                <a:ea typeface="+mj-ea"/>
                <a:cs typeface="Times New Roman" pitchFamily="18" charset="0"/>
              </a:rPr>
              <a:t>February 1945</a:t>
            </a:r>
            <a:endParaRPr kumimoji="0" lang="en-US" sz="13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5" name="TextBox 4"/>
          <p:cNvSpPr txBox="1"/>
          <p:nvPr/>
        </p:nvSpPr>
        <p:spPr>
          <a:xfrm>
            <a:off x="0" y="1828800"/>
            <a:ext cx="9144000" cy="1477328"/>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The “Big Three” (Roosevelt, Stalin, and Churchill) met at Yalta to discuss remaining wartime actions and to determine the future of postwar Europe</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Most basic (and important) task was to re-draw the map of Europe</a:t>
            </a:r>
          </a:p>
          <a:p>
            <a:endParaRPr lang="en-US" dirty="0"/>
          </a:p>
        </p:txBody>
      </p:sp>
      <p:pic>
        <p:nvPicPr>
          <p:cNvPr id="6" name="Picture 5" descr="Deutschland"/>
          <p:cNvPicPr>
            <a:picLocks noChangeAspect="1" noChangeArrowheads="1"/>
          </p:cNvPicPr>
          <p:nvPr/>
        </p:nvPicPr>
        <p:blipFill>
          <a:blip r:embed="rId4" cstate="print"/>
          <a:srcRect/>
          <a:stretch>
            <a:fillRect/>
          </a:stretch>
        </p:blipFill>
        <p:spPr bwMode="auto">
          <a:xfrm>
            <a:off x="2743200" y="3124200"/>
            <a:ext cx="2743200" cy="3544215"/>
          </a:xfrm>
          <a:prstGeom prst="rect">
            <a:avLst/>
          </a:prstGeom>
          <a:noFill/>
        </p:spPr>
      </p:pic>
      <p:sp>
        <p:nvSpPr>
          <p:cNvPr id="7" name="Text Box 6"/>
          <p:cNvSpPr txBox="1">
            <a:spLocks noChangeArrowheads="1"/>
          </p:cNvSpPr>
          <p:nvPr/>
        </p:nvSpPr>
        <p:spPr bwMode="auto">
          <a:xfrm>
            <a:off x="5638800" y="4495800"/>
            <a:ext cx="1752600" cy="830997"/>
          </a:xfrm>
          <a:prstGeom prst="rect">
            <a:avLst/>
          </a:prstGeom>
          <a:noFill/>
          <a:ln w="9525">
            <a:noFill/>
            <a:miter lim="800000"/>
            <a:headEnd/>
            <a:tailEnd/>
          </a:ln>
          <a:effectLst/>
        </p:spPr>
        <p:txBody>
          <a:bodyPr wrap="square">
            <a:spAutoFit/>
          </a:bodyPr>
          <a:lstStyle/>
          <a:p>
            <a:pPr algn="ctr">
              <a:spcBef>
                <a:spcPct val="50000"/>
              </a:spcBef>
            </a:pPr>
            <a:r>
              <a:rPr lang="en-US" sz="1600" b="1" dirty="0">
                <a:latin typeface="Times New Roman" pitchFamily="18" charset="0"/>
                <a:cs typeface="Times New Roman" pitchFamily="18" charset="0"/>
              </a:rPr>
              <a:t>Occupation Zones of Germany</a:t>
            </a:r>
          </a:p>
        </p:txBody>
      </p:sp>
      <p:pic>
        <p:nvPicPr>
          <p:cNvPr id="10" name="Yalta-PBS.wmv">
            <a:hlinkClick r:id="" action="ppaction://media"/>
          </p:cNvPr>
          <p:cNvPicPr>
            <a:picLocks noRot="1" noChangeAspect="1"/>
          </p:cNvPicPr>
          <p:nvPr>
            <a:videoFile r:link="rId1"/>
          </p:nvPr>
        </p:nvPicPr>
        <p:blipFill>
          <a:blip r:embed="rId5" cstate="print"/>
          <a:stretch>
            <a:fillRect/>
          </a:stretch>
        </p:blipFill>
        <p:spPr>
          <a:xfrm>
            <a:off x="457200" y="3962400"/>
            <a:ext cx="1828800" cy="1028700"/>
          </a:xfrm>
          <a:prstGeom prst="rect">
            <a:avLst/>
          </a:prstGeom>
        </p:spPr>
      </p:pic>
      <p:sp>
        <p:nvSpPr>
          <p:cNvPr id="11" name="TextBox 10"/>
          <p:cNvSpPr txBox="1"/>
          <p:nvPr/>
        </p:nvSpPr>
        <p:spPr>
          <a:xfrm>
            <a:off x="457200" y="5029201"/>
            <a:ext cx="18288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3:00</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to="" calcmode="lin" valueType="num">
                                      <p:cBhvr>
                                        <p:cTn id="15" dur="1" fill="hold"/>
                                        <p:tgtEl>
                                          <p:spTgt spid="5">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to="" calcmode="lin" valueType="num">
                                      <p:cBhvr>
                                        <p:cTn id="20" dur="1" fill="hold"/>
                                        <p:tgtEl>
                                          <p:spTgt spid="5">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to="" calcmode="lin" valueType="num">
                                      <p:cBhvr>
                                        <p:cTn id="26" dur="1" fill="hold"/>
                                        <p:tgtEl>
                                          <p:spTgt spid="7">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1" fill="hold"/>
                                        <p:tgtEl>
                                          <p:spTgt spid="10"/>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5"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13314" grpId="0"/>
      <p:bldP spid="4"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alpha val="20000"/>
          </a:srgbClr>
        </a:solidFill>
        <a:effectLst/>
      </p:bgPr>
    </p:bg>
    <p:spTree>
      <p:nvGrpSpPr>
        <p:cNvPr id="1" name=""/>
        <p:cNvGrpSpPr/>
        <p:nvPr/>
      </p:nvGrpSpPr>
      <p:grpSpPr>
        <a:xfrm>
          <a:off x="0" y="0"/>
          <a:ext cx="0" cy="0"/>
          <a:chOff x="0" y="0"/>
          <a:chExt cx="0" cy="0"/>
        </a:xfrm>
      </p:grpSpPr>
      <p:pic>
        <p:nvPicPr>
          <p:cNvPr id="1026" name="Picture 2" descr="http://3.bp.blogspot.com/_IoU3bEFUwWc/SHovZbxVD2I/AAAAAAAACaQ/XJEHIYxw4Mo/s400/Time+Thatcher.jpg"/>
          <p:cNvPicPr>
            <a:picLocks noChangeAspect="1" noChangeArrowheads="1"/>
          </p:cNvPicPr>
          <p:nvPr/>
        </p:nvPicPr>
        <p:blipFill>
          <a:blip r:embed="rId2" cstate="print">
            <a:lum bright="70000" contrast="-70000"/>
          </a:blip>
          <a:srcRect/>
          <a:stretch>
            <a:fillRect/>
          </a:stretch>
        </p:blipFill>
        <p:spPr bwMode="auto">
          <a:xfrm>
            <a:off x="1950720" y="0"/>
            <a:ext cx="5212080" cy="6858000"/>
          </a:xfrm>
          <a:prstGeom prst="rect">
            <a:avLst/>
          </a:prstGeom>
          <a:noFill/>
        </p:spPr>
      </p:pic>
      <p:sp>
        <p:nvSpPr>
          <p:cNvPr id="13314"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Thatcherism</a:t>
            </a:r>
          </a:p>
        </p:txBody>
      </p:sp>
      <p:sp>
        <p:nvSpPr>
          <p:cNvPr id="13315" name="Rectangle 3"/>
          <p:cNvSpPr>
            <a:spLocks noGrp="1" noChangeArrowheads="1"/>
          </p:cNvSpPr>
          <p:nvPr>
            <p:ph type="body" idx="1"/>
          </p:nvPr>
        </p:nvSpPr>
        <p:spPr>
          <a:xfrm>
            <a:off x="0" y="2057400"/>
            <a:ext cx="9144000" cy="2819400"/>
          </a:xfrm>
        </p:spPr>
        <p:txBody>
          <a:bodyPr>
            <a:normAutofit/>
          </a:bodyPr>
          <a:lstStyle/>
          <a:p>
            <a:pPr algn="ctr">
              <a:buNone/>
            </a:pPr>
            <a:r>
              <a:rPr lang="en-US" sz="2000" b="1" dirty="0">
                <a:latin typeface="Times New Roman" pitchFamily="18" charset="0"/>
                <a:cs typeface="Times New Roman" pitchFamily="18" charset="0"/>
              </a:rPr>
              <a:t>Tried to reduce government involvement in the </a:t>
            </a:r>
            <a:r>
              <a:rPr lang="en-US" sz="2000" b="1" dirty="0" smtClean="0">
                <a:latin typeface="Times New Roman" pitchFamily="18" charset="0"/>
                <a:cs typeface="Times New Roman" pitchFamily="18" charset="0"/>
              </a:rPr>
              <a:t>economy</a:t>
            </a:r>
          </a:p>
          <a:p>
            <a:pPr algn="ctr">
              <a:buNone/>
            </a:pPr>
            <a:endParaRPr lang="en-US" sz="2000" b="1" dirty="0">
              <a:latin typeface="Times New Roman" pitchFamily="18" charset="0"/>
              <a:cs typeface="Times New Roman" pitchFamily="18" charset="0"/>
            </a:endParaRPr>
          </a:p>
          <a:p>
            <a:pPr algn="ctr">
              <a:buNone/>
            </a:pPr>
            <a:r>
              <a:rPr lang="en-US" sz="2000" b="1" dirty="0">
                <a:latin typeface="Times New Roman" pitchFamily="18" charset="0"/>
                <a:cs typeface="Times New Roman" pitchFamily="18" charset="0"/>
              </a:rPr>
              <a:t>Wanted to increase economic freedom and </a:t>
            </a:r>
            <a:r>
              <a:rPr lang="en-US" sz="2000" b="1" dirty="0" smtClean="0">
                <a:latin typeface="Times New Roman" pitchFamily="18" charset="0"/>
                <a:cs typeface="Times New Roman" pitchFamily="18" charset="0"/>
              </a:rPr>
              <a:t>entrepreneurship</a:t>
            </a:r>
          </a:p>
          <a:p>
            <a:pPr algn="ctr">
              <a:buNone/>
            </a:pPr>
            <a:endParaRPr lang="en-US" sz="2000" b="1" dirty="0">
              <a:latin typeface="Times New Roman" pitchFamily="18" charset="0"/>
              <a:cs typeface="Times New Roman" pitchFamily="18" charset="0"/>
            </a:endParaRPr>
          </a:p>
          <a:p>
            <a:pPr algn="ctr">
              <a:buNone/>
            </a:pPr>
            <a:r>
              <a:rPr lang="en-US" sz="2000" b="1" dirty="0">
                <a:latin typeface="Times New Roman" pitchFamily="18" charset="0"/>
                <a:cs typeface="Times New Roman" pitchFamily="18" charset="0"/>
              </a:rPr>
              <a:t>Privatized many utility </a:t>
            </a:r>
            <a:r>
              <a:rPr lang="en-US" sz="2000" b="1" dirty="0" smtClean="0">
                <a:latin typeface="Times New Roman" pitchFamily="18" charset="0"/>
                <a:cs typeface="Times New Roman" pitchFamily="18" charset="0"/>
              </a:rPr>
              <a:t>companies</a:t>
            </a:r>
          </a:p>
          <a:p>
            <a:pPr algn="ctr">
              <a:buNone/>
            </a:pPr>
            <a:endParaRPr lang="en-US" sz="2000" b="1" dirty="0">
              <a:latin typeface="Times New Roman" pitchFamily="18" charset="0"/>
              <a:cs typeface="Times New Roman" pitchFamily="18" charset="0"/>
            </a:endParaRPr>
          </a:p>
          <a:p>
            <a:pPr algn="ctr">
              <a:buNone/>
            </a:pPr>
            <a:r>
              <a:rPr lang="en-US" sz="2000" b="1" dirty="0">
                <a:latin typeface="Times New Roman" pitchFamily="18" charset="0"/>
                <a:cs typeface="Times New Roman" pitchFamily="18" charset="0"/>
              </a:rPr>
              <a:t>Took a hard line with labour unions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to="" calcmode="lin" valueType="num">
                                      <p:cBhvr>
                                        <p:cTn id="7" dur="1" fill="hold"/>
                                        <p:tgtEl>
                                          <p:spTgt spid="1331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 to="" calcmode="lin" valueType="num">
                                      <p:cBhvr>
                                        <p:cTn id="12" dur="1" fill="hold"/>
                                        <p:tgtEl>
                                          <p:spTgt spid="13315">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 to="" calcmode="lin" valueType="num">
                                      <p:cBhvr>
                                        <p:cTn id="17" dur="1" fill="hold"/>
                                        <p:tgtEl>
                                          <p:spTgt spid="13315">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 to="" calcmode="lin" valueType="num">
                                      <p:cBhvr>
                                        <p:cTn id="22" dur="1" fill="hold"/>
                                        <p:tgtEl>
                                          <p:spTgt spid="1331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alpha val="20000"/>
          </a:srgbClr>
        </a:solidFill>
        <a:effectLst/>
      </p:bgPr>
    </p:bg>
    <p:spTree>
      <p:nvGrpSpPr>
        <p:cNvPr id="1" name=""/>
        <p:cNvGrpSpPr/>
        <p:nvPr/>
      </p:nvGrpSpPr>
      <p:grpSpPr>
        <a:xfrm>
          <a:off x="0" y="0"/>
          <a:ext cx="0" cy="0"/>
          <a:chOff x="0" y="0"/>
          <a:chExt cx="0" cy="0"/>
        </a:xfrm>
      </p:grpSpPr>
      <p:pic>
        <p:nvPicPr>
          <p:cNvPr id="56322" name="Picture 2" descr="http://www.historyking.com/images/Tony-Blair-Biography.jpg"/>
          <p:cNvPicPr>
            <a:picLocks noChangeAspect="1" noChangeArrowheads="1"/>
          </p:cNvPicPr>
          <p:nvPr/>
        </p:nvPicPr>
        <p:blipFill>
          <a:blip r:embed="rId2" cstate="print">
            <a:lum bright="70000" contrast="-70000"/>
          </a:blip>
          <a:srcRect/>
          <a:stretch>
            <a:fillRect/>
          </a:stretch>
        </p:blipFill>
        <p:spPr bwMode="auto">
          <a:xfrm>
            <a:off x="2286000" y="0"/>
            <a:ext cx="4572000" cy="6858000"/>
          </a:xfrm>
          <a:prstGeom prst="rect">
            <a:avLst/>
          </a:prstGeom>
          <a:noFill/>
        </p:spPr>
      </p:pic>
      <p:sp>
        <p:nvSpPr>
          <p:cNvPr id="13314" name="Rectangle 2"/>
          <p:cNvSpPr>
            <a:spLocks noGrp="1" noChangeArrowheads="1"/>
          </p:cNvSpPr>
          <p:nvPr>
            <p:ph type="title"/>
          </p:nvPr>
        </p:nvSpPr>
        <p:spPr>
          <a:xfrm>
            <a:off x="0" y="274638"/>
            <a:ext cx="9144000" cy="792162"/>
          </a:xfrm>
        </p:spPr>
        <p:txBody>
          <a:bodyPr>
            <a:normAutofit/>
          </a:bodyPr>
          <a:lstStyle/>
          <a:p>
            <a:r>
              <a:rPr lang="en-US" sz="2800" b="1" dirty="0" smtClean="0">
                <a:solidFill>
                  <a:srgbClr val="002060"/>
                </a:solidFill>
                <a:latin typeface="Times New Roman" pitchFamily="18" charset="0"/>
                <a:cs typeface="Times New Roman" pitchFamily="18" charset="0"/>
              </a:rPr>
              <a:t>Blair’s Third Way</a:t>
            </a:r>
            <a:endParaRPr lang="en-US" sz="2800" b="1" dirty="0">
              <a:solidFill>
                <a:srgbClr val="002060"/>
              </a:solidFill>
              <a:latin typeface="Times New Roman" pitchFamily="18" charset="0"/>
              <a:cs typeface="Times New Roman" pitchFamily="18" charset="0"/>
            </a:endParaRPr>
          </a:p>
        </p:txBody>
      </p:sp>
      <p:sp>
        <p:nvSpPr>
          <p:cNvPr id="13315" name="Rectangle 3"/>
          <p:cNvSpPr>
            <a:spLocks noGrp="1" noChangeArrowheads="1"/>
          </p:cNvSpPr>
          <p:nvPr>
            <p:ph type="body" idx="1"/>
          </p:nvPr>
        </p:nvSpPr>
        <p:spPr>
          <a:xfrm>
            <a:off x="0" y="2286000"/>
            <a:ext cx="9144000" cy="2819400"/>
          </a:xfrm>
        </p:spPr>
        <p:txBody>
          <a:bodyPr>
            <a:normAutofit/>
          </a:bodyPr>
          <a:lstStyle/>
          <a:p>
            <a:pPr algn="ctr">
              <a:buNone/>
            </a:pPr>
            <a:r>
              <a:rPr lang="en-US" sz="1800" b="1" dirty="0" smtClean="0">
                <a:latin typeface="Times New Roman" pitchFamily="18" charset="0"/>
                <a:cs typeface="Times New Roman" pitchFamily="18" charset="0"/>
              </a:rPr>
              <a:t>Tony Blair’s 1997 political platform was seen as a shift to more moderation that would adopt some </a:t>
            </a:r>
            <a:r>
              <a:rPr lang="en-US" sz="1800" b="1" dirty="0" err="1" smtClean="0">
                <a:latin typeface="Times New Roman" pitchFamily="18" charset="0"/>
                <a:cs typeface="Times New Roman" pitchFamily="18" charset="0"/>
              </a:rPr>
              <a:t>Thatcherite</a:t>
            </a:r>
            <a:r>
              <a:rPr lang="en-US" sz="1800" b="1" dirty="0" smtClean="0">
                <a:latin typeface="Times New Roman" pitchFamily="18" charset="0"/>
                <a:cs typeface="Times New Roman" pitchFamily="18" charset="0"/>
              </a:rPr>
              <a:t> and free-market policies, while maintaining some social programs</a:t>
            </a:r>
          </a:p>
          <a:p>
            <a:pPr algn="ctr">
              <a:buNone/>
            </a:pPr>
            <a:endParaRPr lang="en-US" sz="1800" b="1" dirty="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It would be a compromise between the Keynesian economics of the postwar  period and the more recent monetarism</a:t>
            </a:r>
          </a:p>
          <a:p>
            <a:pPr algn="ctr">
              <a:buNone/>
            </a:pPr>
            <a:endParaRPr lang="en-US" sz="1800" b="1" dirty="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It was an attempt to balance the individualist values of monetarism with the collectivist values of social justice</a:t>
            </a:r>
          </a:p>
          <a:p>
            <a:pPr algn="ctr">
              <a:buNone/>
            </a:pPr>
            <a:endParaRPr lang="en-US" sz="2000" b="1" dirty="0">
              <a:latin typeface="Times New Roman" pitchFamily="18" charset="0"/>
              <a:cs typeface="Times New Roman" pitchFamily="18" charset="0"/>
            </a:endParaRPr>
          </a:p>
        </p:txBody>
      </p:sp>
      <p:sp>
        <p:nvSpPr>
          <p:cNvPr id="6" name="TextBox 5"/>
          <p:cNvSpPr txBox="1"/>
          <p:nvPr/>
        </p:nvSpPr>
        <p:spPr>
          <a:xfrm>
            <a:off x="0" y="57912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Complete:  </a:t>
            </a:r>
            <a:r>
              <a:rPr lang="en-US" b="1" i="1" dirty="0" smtClean="0">
                <a:latin typeface="Times New Roman" pitchFamily="18" charset="0"/>
                <a:cs typeface="Times New Roman" pitchFamily="18" charset="0"/>
              </a:rPr>
              <a:t>Reaganomics – Supply-side Economics in Practice News Articles Questions</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to="" calcmode="lin" valueType="num">
                                      <p:cBhvr>
                                        <p:cTn id="12" dur="1" fill="hold"/>
                                        <p:tgtEl>
                                          <p:spTgt spid="1331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 to="" calcmode="lin" valueType="num">
                                      <p:cBhvr>
                                        <p:cTn id="17" dur="1" fill="hold"/>
                                        <p:tgtEl>
                                          <p:spTgt spid="1331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 to="" calcmode="lin" valueType="num">
                                      <p:cBhvr>
                                        <p:cTn id="22" dur="1" fill="hold"/>
                                        <p:tgtEl>
                                          <p:spTgt spid="1331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ngw.nl/int/afr/images/kenya.jpg"/>
          <p:cNvPicPr>
            <a:picLocks noChangeAspect="1" noChangeArrowheads="1"/>
          </p:cNvPicPr>
          <p:nvPr/>
        </p:nvPicPr>
        <p:blipFill>
          <a:blip r:embed="rId2" cstate="print">
            <a:lum bright="70000" contrast="-70000"/>
          </a:blip>
          <a:srcRect/>
          <a:stretch>
            <a:fillRect/>
          </a:stretch>
        </p:blipFill>
        <p:spPr bwMode="auto">
          <a:xfrm>
            <a:off x="805346" y="-1"/>
            <a:ext cx="7576654" cy="6858001"/>
          </a:xfrm>
          <a:prstGeom prst="rect">
            <a:avLst/>
          </a:prstGeom>
          <a:noFill/>
        </p:spPr>
      </p:pic>
      <p:sp>
        <p:nvSpPr>
          <p:cNvPr id="11266"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Balancing Laissez-Faire Economics and Socialist Interventionism</a:t>
            </a:r>
            <a:endParaRPr lang="en-US" sz="2800" b="1" dirty="0">
              <a:solidFill>
                <a:srgbClr val="002060"/>
              </a:solidFill>
              <a:latin typeface="Times New Roman" pitchFamily="18" charset="0"/>
              <a:cs typeface="Times New Roman" pitchFamily="18" charset="0"/>
            </a:endParaRPr>
          </a:p>
        </p:txBody>
      </p:sp>
      <p:sp>
        <p:nvSpPr>
          <p:cNvPr id="11267" name="Rectangle 3"/>
          <p:cNvSpPr>
            <a:spLocks noGrp="1" noChangeArrowheads="1"/>
          </p:cNvSpPr>
          <p:nvPr>
            <p:ph type="body" idx="1"/>
          </p:nvPr>
        </p:nvSpPr>
        <p:spPr>
          <a:xfrm>
            <a:off x="0" y="2895600"/>
            <a:ext cx="9144000" cy="533400"/>
          </a:xfrm>
        </p:spPr>
        <p:txBody>
          <a:bodyPr>
            <a:normAutofit/>
          </a:bodyPr>
          <a:lstStyle/>
          <a:p>
            <a:pPr algn="ctr">
              <a:buNone/>
            </a:pPr>
            <a:r>
              <a:rPr lang="en-US" sz="1800" b="1" dirty="0" smtClean="0">
                <a:latin typeface="Times New Roman" pitchFamily="18" charset="0"/>
                <a:cs typeface="Times New Roman" pitchFamily="18" charset="0"/>
              </a:rPr>
              <a:t>Using the handout provided, read pages 222-227 and complete the chart as required</a:t>
            </a: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to="" calcmode="lin" valueType="num">
                                      <p:cBhvr>
                                        <p:cTn id="12" dur="1" fill="hold"/>
                                        <p:tgtEl>
                                          <p:spTgt spid="1126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ersonneltoday.com/assets/getAsset.aspx?ItemID=567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7" name="Rectangle 6"/>
          <p:cNvSpPr/>
          <p:nvPr/>
        </p:nvSpPr>
        <p:spPr>
          <a:xfrm>
            <a:off x="0" y="9144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272– 273 </a:t>
            </a:r>
          </a:p>
        </p:txBody>
      </p:sp>
      <p:sp>
        <p:nvSpPr>
          <p:cNvPr id="9" name="Rectangle 8"/>
          <p:cNvSpPr/>
          <p:nvPr/>
        </p:nvSpPr>
        <p:spPr>
          <a:xfrm>
            <a:off x="0" y="6138446"/>
            <a:ext cx="9144000" cy="338554"/>
          </a:xfrm>
          <a:prstGeom prst="rect">
            <a:avLst/>
          </a:prstGeom>
        </p:spPr>
        <p:txBody>
          <a:bodyPr wrap="square">
            <a:spAutoFit/>
          </a:bodyPr>
          <a:lstStyle/>
          <a:p>
            <a:pPr algn="ctr"/>
            <a:r>
              <a:rPr lang="en-US" sz="1600" b="1" dirty="0" smtClean="0">
                <a:solidFill>
                  <a:schemeClr val="accent2"/>
                </a:solidFill>
                <a:latin typeface="Times New Roman" pitchFamily="18" charset="0"/>
                <a:cs typeface="Times New Roman" pitchFamily="18" charset="0"/>
              </a:rPr>
              <a:t>Write out the issue question for Chapter Eight from page 273</a:t>
            </a:r>
          </a:p>
        </p:txBody>
      </p:sp>
      <p:sp>
        <p:nvSpPr>
          <p:cNvPr id="10" name="TextBox 9"/>
          <p:cNvSpPr txBox="1"/>
          <p:nvPr/>
        </p:nvSpPr>
        <p:spPr>
          <a:xfrm>
            <a:off x="2971800" y="1600200"/>
            <a:ext cx="5867400" cy="1477328"/>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How much do we want or need the government to be involved in our lives, and how much </a:t>
            </a:r>
            <a:r>
              <a:rPr lang="en-US" b="1" dirty="0" smtClean="0">
                <a:solidFill>
                  <a:srgbClr val="FF0000"/>
                </a:solidFill>
                <a:latin typeface="Times New Roman" pitchFamily="18" charset="0"/>
                <a:cs typeface="Times New Roman" pitchFamily="18" charset="0"/>
              </a:rPr>
              <a:t>freedom</a:t>
            </a:r>
            <a:r>
              <a:rPr lang="en-US" b="1" dirty="0" smtClean="0">
                <a:latin typeface="Times New Roman" pitchFamily="18" charset="0"/>
                <a:cs typeface="Times New Roman" pitchFamily="18" charset="0"/>
              </a:rPr>
              <a:t> are we willing to give up in exchange for </a:t>
            </a:r>
            <a:r>
              <a:rPr lang="en-US" b="1" dirty="0" smtClean="0">
                <a:solidFill>
                  <a:srgbClr val="FF0000"/>
                </a:solidFill>
                <a:latin typeface="Times New Roman" pitchFamily="18" charset="0"/>
                <a:cs typeface="Times New Roman" pitchFamily="18" charset="0"/>
              </a:rPr>
              <a:t>security</a:t>
            </a:r>
            <a:r>
              <a:rPr lang="en-US" b="1" dirty="0" smtClean="0">
                <a:latin typeface="Times New Roman" pitchFamily="18" charset="0"/>
                <a:cs typeface="Times New Roman" pitchFamily="18" charset="0"/>
              </a:rPr>
              <a:t>?</a:t>
            </a:r>
          </a:p>
          <a:p>
            <a:pPr algn="ctr"/>
            <a:endParaRPr lang="en-US" b="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Possibly…</a:t>
            </a:r>
            <a:endParaRPr lang="en-US" b="1" i="1" dirty="0">
              <a:latin typeface="Times New Roman" pitchFamily="18" charset="0"/>
              <a:cs typeface="Times New Roman" pitchFamily="18" charset="0"/>
            </a:endParaRPr>
          </a:p>
        </p:txBody>
      </p:sp>
      <p:sp>
        <p:nvSpPr>
          <p:cNvPr id="11" name="TextBox 10"/>
          <p:cNvSpPr txBox="1"/>
          <p:nvPr/>
        </p:nvSpPr>
        <p:spPr>
          <a:xfrm>
            <a:off x="2971800" y="3455075"/>
            <a:ext cx="5867400" cy="2031325"/>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They should be virtually invisible, except in times of crisis.</a:t>
            </a:r>
          </a:p>
          <a:p>
            <a:pPr algn="ctr"/>
            <a:endParaRPr lang="en-US" b="1" dirty="0">
              <a:solidFill>
                <a:srgbClr val="FF0000"/>
              </a:solidFill>
              <a:latin typeface="Times New Roman" pitchFamily="18" charset="0"/>
              <a:cs typeface="Times New Roman" pitchFamily="18" charset="0"/>
            </a:endParaRPr>
          </a:p>
          <a:p>
            <a:pPr algn="ctr"/>
            <a:r>
              <a:rPr lang="en-US" b="1" dirty="0" smtClean="0">
                <a:solidFill>
                  <a:srgbClr val="FF0000"/>
                </a:solidFill>
                <a:latin typeface="Times New Roman" pitchFamily="18" charset="0"/>
                <a:cs typeface="Times New Roman" pitchFamily="18" charset="0"/>
              </a:rPr>
              <a:t>They should have no right to limit my freedom with respect to my personal life.</a:t>
            </a:r>
          </a:p>
          <a:p>
            <a:pPr algn="ctr"/>
            <a:endParaRPr lang="en-US" b="1" dirty="0" smtClean="0">
              <a:solidFill>
                <a:srgbClr val="FF0000"/>
              </a:solidFill>
              <a:latin typeface="Times New Roman" pitchFamily="18" charset="0"/>
              <a:cs typeface="Times New Roman" pitchFamily="18" charset="0"/>
            </a:endParaRPr>
          </a:p>
          <a:p>
            <a:pPr algn="ctr"/>
            <a:r>
              <a:rPr lang="en-US" b="1" dirty="0" smtClean="0">
                <a:solidFill>
                  <a:srgbClr val="FF0000"/>
                </a:solidFill>
                <a:latin typeface="Times New Roman" pitchFamily="18" charset="0"/>
                <a:cs typeface="Times New Roman" pitchFamily="18" charset="0"/>
              </a:rPr>
              <a:t>Government is responsible for providing security for all citizens with respect to our public lives.</a:t>
            </a:r>
            <a:endParaRPr lang="en-US" b="1" dirty="0" smtClean="0">
              <a:latin typeface="Times New Roman" pitchFamily="18" charset="0"/>
              <a:cs typeface="Times New Roman" pitchFamily="18" charset="0"/>
            </a:endParaRPr>
          </a:p>
        </p:txBody>
      </p:sp>
      <p:sp>
        <p:nvSpPr>
          <p:cNvPr id="14" name="TextBox 13"/>
          <p:cNvSpPr txBox="1"/>
          <p:nvPr/>
        </p:nvSpPr>
        <p:spPr>
          <a:xfrm>
            <a:off x="0" y="0"/>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Contemporary Challenges to Liberalism</a:t>
            </a:r>
          </a:p>
          <a:p>
            <a:pPr algn="ctr"/>
            <a:r>
              <a:rPr lang="en-US" sz="1200" b="1" dirty="0" smtClean="0">
                <a:latin typeface="Times New Roman" pitchFamily="18" charset="0"/>
                <a:cs typeface="Times New Roman" pitchFamily="18" charset="0"/>
              </a:rPr>
              <a:t>Chapter Eight</a:t>
            </a:r>
            <a:endParaRPr lang="en-US" sz="1200" b="1" dirty="0">
              <a:latin typeface="Times New Roman" pitchFamily="18" charset="0"/>
              <a:cs typeface="Times New Roman" pitchFamily="18" charset="0"/>
            </a:endParaRPr>
          </a:p>
        </p:txBody>
      </p:sp>
      <p:pic>
        <p:nvPicPr>
          <p:cNvPr id="1028" name="Picture 4" descr="http://www.extremewisdom.com/images/Freedom.jpg"/>
          <p:cNvPicPr>
            <a:picLocks noChangeAspect="1" noChangeArrowheads="1"/>
          </p:cNvPicPr>
          <p:nvPr/>
        </p:nvPicPr>
        <p:blipFill>
          <a:blip r:embed="rId3" cstate="print"/>
          <a:srcRect/>
          <a:stretch>
            <a:fillRect/>
          </a:stretch>
        </p:blipFill>
        <p:spPr bwMode="auto">
          <a:xfrm rot="16200000">
            <a:off x="-1051410" y="2499209"/>
            <a:ext cx="4495800" cy="17833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to="" calcmode="lin" valueType="num">
                                      <p:cBhvr>
                                        <p:cTn id="15" dur="1" fill="hold"/>
                                        <p:tgtEl>
                                          <p:spTgt spid="10">
                                            <p:txEl>
                                              <p:pRg st="0" end="0"/>
                                            </p:txEl>
                                          </p:spTgt>
                                        </p:tgtEl>
                                        <p:attrNameLst>
                                          <p:attrName/>
                                        </p:attrNameLst>
                                      </p:cBhvr>
                                    </p:anim>
                                  </p:childTnLst>
                                </p:cTn>
                              </p:par>
                              <p:par>
                                <p:cTn id="16" presetID="24" presetClass="entr" presetSubtype="0" fill="hold" nodeType="withEffect">
                                  <p:stCondLst>
                                    <p:cond delay="8000"/>
                                  </p:stCondLst>
                                  <p:childTnLst>
                                    <p:set>
                                      <p:cBhvr>
                                        <p:cTn id="17" dur="1" fill="hold">
                                          <p:stCondLst>
                                            <p:cond delay="0"/>
                                          </p:stCondLst>
                                        </p:cTn>
                                        <p:tgtEl>
                                          <p:spTgt spid="10">
                                            <p:txEl>
                                              <p:pRg st="2" end="2"/>
                                            </p:txEl>
                                          </p:spTgt>
                                        </p:tgtEl>
                                        <p:attrNameLst>
                                          <p:attrName>style.visibility</p:attrName>
                                        </p:attrNameLst>
                                      </p:cBhvr>
                                      <p:to>
                                        <p:strVal val="visible"/>
                                      </p:to>
                                    </p:set>
                                    <p:anim to="" calcmode="lin" valueType="num">
                                      <p:cBhvr>
                                        <p:cTn id="18" dur="1" fill="hold"/>
                                        <p:tgtEl>
                                          <p:spTgt spid="10">
                                            <p:txEl>
                                              <p:pRg st="2" end="2"/>
                                            </p:txEl>
                                          </p:spTgt>
                                        </p:tgtEl>
                                        <p:attrNameLst>
                                          <p:attrName/>
                                        </p:attrNameLst>
                                      </p:cBhvr>
                                    </p:anim>
                                  </p:childTnLst>
                                </p:cTn>
                              </p:par>
                              <p:par>
                                <p:cTn id="19" presetID="24" presetClass="entr" presetSubtype="0" fill="hold" nodeType="withEffect">
                                  <p:stCondLst>
                                    <p:cond delay="4000"/>
                                  </p:stCondLst>
                                  <p:childTnLst>
                                    <p:set>
                                      <p:cBhvr>
                                        <p:cTn id="20" dur="1" fill="hold">
                                          <p:stCondLst>
                                            <p:cond delay="0"/>
                                          </p:stCondLst>
                                        </p:cTn>
                                        <p:tgtEl>
                                          <p:spTgt spid="1028"/>
                                        </p:tgtEl>
                                        <p:attrNameLst>
                                          <p:attrName>style.visibility</p:attrName>
                                        </p:attrNameLst>
                                      </p:cBhvr>
                                      <p:to>
                                        <p:strVal val="visible"/>
                                      </p:to>
                                    </p:set>
                                    <p:anim to="" calcmode="lin" valueType="num">
                                      <p:cBhvr>
                                        <p:cTn id="21" dur="1" fill="hold"/>
                                        <p:tgtEl>
                                          <p:spTgt spid="1028"/>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to="" calcmode="lin" valueType="num">
                                      <p:cBhvr>
                                        <p:cTn id="26" dur="1" fill="hold"/>
                                        <p:tgtEl>
                                          <p:spTgt spid="11">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to="" calcmode="lin" valueType="num">
                                      <p:cBhvr>
                                        <p:cTn id="31" dur="1" fill="hold"/>
                                        <p:tgtEl>
                                          <p:spTgt spid="11">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 to="" calcmode="lin" valueType="num">
                                      <p:cBhvr>
                                        <p:cTn id="36" dur="1" fill="hold"/>
                                        <p:tgtEl>
                                          <p:spTgt spid="11">
                                            <p:txEl>
                                              <p:pRg st="4" end="4"/>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to="" calcmode="lin" valueType="num">
                                      <p:cBhvr>
                                        <p:cTn id="4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allAtOnce"/>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descr="http://eternaltrooper.files.wordpress.com/2009/06/freedom.jpg"/>
          <p:cNvPicPr>
            <a:picLocks noChangeAspect="1" noChangeArrowheads="1"/>
          </p:cNvPicPr>
          <p:nvPr/>
        </p:nvPicPr>
        <p:blipFill>
          <a:blip r:embed="rId2" cstate="print">
            <a:lum bright="70000" contrast="-70000"/>
          </a:blip>
          <a:srcRect/>
          <a:stretch>
            <a:fillRect/>
          </a:stretch>
        </p:blipFill>
        <p:spPr bwMode="auto">
          <a:xfrm>
            <a:off x="-1" y="0"/>
            <a:ext cx="9166917" cy="6858000"/>
          </a:xfrm>
          <a:prstGeom prst="rect">
            <a:avLst/>
          </a:prstGeom>
          <a:noFill/>
        </p:spPr>
      </p:pic>
      <p:sp>
        <p:nvSpPr>
          <p:cNvPr id="7" name="Rectangle 6"/>
          <p:cNvSpPr/>
          <p:nvPr/>
        </p:nvSpPr>
        <p:spPr>
          <a:xfrm>
            <a:off x="0" y="9144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274– 279 </a:t>
            </a:r>
          </a:p>
        </p:txBody>
      </p:sp>
      <p:sp>
        <p:nvSpPr>
          <p:cNvPr id="9" name="Rectangle 8"/>
          <p:cNvSpPr/>
          <p:nvPr/>
        </p:nvSpPr>
        <p:spPr>
          <a:xfrm>
            <a:off x="0" y="2514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Complete questions 1, 2(a) and 2(b) from </a:t>
            </a:r>
            <a:r>
              <a:rPr lang="en-US" b="1" i="1" dirty="0" smtClean="0">
                <a:latin typeface="Times New Roman" pitchFamily="18" charset="0"/>
                <a:cs typeface="Times New Roman" pitchFamily="18" charset="0"/>
              </a:rPr>
              <a:t>Explore the Issues </a:t>
            </a:r>
            <a:r>
              <a:rPr lang="en-US" b="1" dirty="0" smtClean="0">
                <a:latin typeface="Times New Roman" pitchFamily="18" charset="0"/>
                <a:cs typeface="Times New Roman" pitchFamily="18" charset="0"/>
              </a:rPr>
              <a:t>on page 279</a:t>
            </a:r>
          </a:p>
        </p:txBody>
      </p:sp>
      <p:sp>
        <p:nvSpPr>
          <p:cNvPr id="14" name="TextBox 13"/>
          <p:cNvSpPr txBox="1"/>
          <p:nvPr/>
        </p:nvSpPr>
        <p:spPr>
          <a:xfrm>
            <a:off x="0" y="228600"/>
            <a:ext cx="9144000" cy="523220"/>
          </a:xfrm>
          <a:prstGeom prst="rect">
            <a:avLst/>
          </a:prstGeom>
          <a:noFill/>
        </p:spPr>
        <p:txBody>
          <a:bodyPr wrap="square" rtlCol="0">
            <a:spAutoFit/>
          </a:bodyPr>
          <a:lstStyle/>
          <a:p>
            <a:pPr algn="ctr"/>
            <a:r>
              <a:rPr lang="en-US" sz="2800" b="1" dirty="0" smtClean="0">
                <a:solidFill>
                  <a:srgbClr val="002060"/>
                </a:solidFill>
                <a:latin typeface="Times New Roman" pitchFamily="18" charset="0"/>
                <a:cs typeface="Times New Roman" pitchFamily="18" charset="0"/>
              </a:rPr>
              <a:t>Classical Liberalism and Modern Liberalism</a:t>
            </a:r>
          </a:p>
        </p:txBody>
      </p:sp>
      <p:pic>
        <p:nvPicPr>
          <p:cNvPr id="58370" name="Picture 2" descr="http://blogs.e-rockford.com/applesauce/files/2008/03/liberal_crap.jpg"/>
          <p:cNvPicPr>
            <a:picLocks noChangeAspect="1" noChangeArrowheads="1"/>
          </p:cNvPicPr>
          <p:nvPr/>
        </p:nvPicPr>
        <p:blipFill>
          <a:blip r:embed="rId3" cstate="print"/>
          <a:srcRect/>
          <a:stretch>
            <a:fillRect/>
          </a:stretch>
        </p:blipFill>
        <p:spPr bwMode="auto">
          <a:xfrm>
            <a:off x="304800" y="4230369"/>
            <a:ext cx="1752600" cy="2284223"/>
          </a:xfrm>
          <a:prstGeom prst="rect">
            <a:avLst/>
          </a:prstGeom>
          <a:noFill/>
        </p:spPr>
      </p:pic>
      <p:sp>
        <p:nvSpPr>
          <p:cNvPr id="58376" name="AutoShape 8" descr="Bart Simpson"/>
          <p:cNvSpPr>
            <a:spLocks noChangeAspect="1" noChangeArrowheads="1"/>
          </p:cNvSpPr>
          <p:nvPr/>
        </p:nvSpPr>
        <p:spPr bwMode="auto">
          <a:xfrm>
            <a:off x="63500" y="-1189038"/>
            <a:ext cx="3257550" cy="2476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667000" y="5410200"/>
            <a:ext cx="60198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Use the handout: </a:t>
            </a:r>
            <a:r>
              <a:rPr lang="en-US" b="1" i="1" dirty="0" smtClean="0">
                <a:latin typeface="Times New Roman" pitchFamily="18" charset="0"/>
                <a:cs typeface="Times New Roman" pitchFamily="18" charset="0"/>
              </a:rPr>
              <a:t>Positive and Negative Liberty </a:t>
            </a:r>
            <a:r>
              <a:rPr lang="en-US" b="1" dirty="0" smtClean="0">
                <a:latin typeface="Times New Roman" pitchFamily="18" charset="0"/>
                <a:cs typeface="Times New Roman" pitchFamily="18" charset="0"/>
              </a:rPr>
              <a:t>to help you</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childTnLst>
                          </p:cTn>
                        </p:par>
                        <p:par>
                          <p:cTn id="19" fill="hold">
                            <p:stCondLst>
                              <p:cond delay="0"/>
                            </p:stCondLst>
                            <p:childTnLst>
                              <p:par>
                                <p:cTn id="20" presetID="24" presetClass="entr" presetSubtype="0" fill="hold" nodeType="afterEffect">
                                  <p:stCondLst>
                                    <p:cond delay="20000"/>
                                  </p:stCondLst>
                                  <p:childTnLst>
                                    <p:set>
                                      <p:cBhvr>
                                        <p:cTn id="21" dur="1" fill="hold">
                                          <p:stCondLst>
                                            <p:cond delay="0"/>
                                          </p:stCondLst>
                                        </p:cTn>
                                        <p:tgtEl>
                                          <p:spTgt spid="58370"/>
                                        </p:tgtEl>
                                        <p:attrNameLst>
                                          <p:attrName>style.visibility</p:attrName>
                                        </p:attrNameLst>
                                      </p:cBhvr>
                                      <p:to>
                                        <p:strVal val="visible"/>
                                      </p:to>
                                    </p:set>
                                    <p:anim to="" calcmode="lin" valueType="num">
                                      <p:cBhvr>
                                        <p:cTn id="22" dur="1" fill="hold"/>
                                        <p:tgtEl>
                                          <p:spTgt spid="583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nvironmentkrishna.files.wordpress.com/2007/11/environmentalism.jpg"/>
          <p:cNvPicPr>
            <a:picLocks noChangeAspect="1" noChangeArrowheads="1"/>
          </p:cNvPicPr>
          <p:nvPr/>
        </p:nvPicPr>
        <p:blipFill>
          <a:blip r:embed="rId2" cstate="print">
            <a:lum bright="70000" contrast="-70000"/>
          </a:blip>
          <a:srcRect/>
          <a:stretch>
            <a:fillRect/>
          </a:stretch>
        </p:blipFill>
        <p:spPr bwMode="auto">
          <a:xfrm>
            <a:off x="0" y="-1"/>
            <a:ext cx="9144000" cy="6841067"/>
          </a:xfrm>
          <a:prstGeom prst="rect">
            <a:avLst/>
          </a:prstGeom>
          <a:noFill/>
        </p:spPr>
      </p:pic>
      <p:sp>
        <p:nvSpPr>
          <p:cNvPr id="7" name="Rectangle 6"/>
          <p:cNvSpPr/>
          <p:nvPr/>
        </p:nvSpPr>
        <p:spPr>
          <a:xfrm>
            <a:off x="0" y="9144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280 – 296 </a:t>
            </a:r>
          </a:p>
        </p:txBody>
      </p:sp>
      <p:sp>
        <p:nvSpPr>
          <p:cNvPr id="9" name="Rectangle 8"/>
          <p:cNvSpPr/>
          <p:nvPr/>
        </p:nvSpPr>
        <p:spPr>
          <a:xfrm>
            <a:off x="0" y="31242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Also, using the pages above, complete the handout: </a:t>
            </a:r>
            <a:r>
              <a:rPr lang="en-US" b="1" i="1" dirty="0" smtClean="0">
                <a:latin typeface="Times New Roman" pitchFamily="18" charset="0"/>
                <a:cs typeface="Times New Roman" pitchFamily="18" charset="0"/>
              </a:rPr>
              <a:t>Examining Alternative Ideologies </a:t>
            </a:r>
          </a:p>
        </p:txBody>
      </p:sp>
      <p:sp>
        <p:nvSpPr>
          <p:cNvPr id="14" name="TextBox 13"/>
          <p:cNvSpPr txBox="1"/>
          <p:nvPr/>
        </p:nvSpPr>
        <p:spPr>
          <a:xfrm>
            <a:off x="0" y="228600"/>
            <a:ext cx="9144000" cy="523220"/>
          </a:xfrm>
          <a:prstGeom prst="rect">
            <a:avLst/>
          </a:prstGeom>
          <a:noFill/>
        </p:spPr>
        <p:txBody>
          <a:bodyPr wrap="square" rtlCol="0">
            <a:spAutoFit/>
          </a:bodyPr>
          <a:lstStyle/>
          <a:p>
            <a:pPr algn="ctr"/>
            <a:r>
              <a:rPr lang="en-US" sz="2800" b="1" dirty="0" smtClean="0">
                <a:solidFill>
                  <a:srgbClr val="002060"/>
                </a:solidFill>
                <a:latin typeface="Times New Roman" pitchFamily="18" charset="0"/>
                <a:cs typeface="Times New Roman" pitchFamily="18" charset="0"/>
              </a:rPr>
              <a:t>Liberalism Evolves</a:t>
            </a:r>
          </a:p>
        </p:txBody>
      </p:sp>
      <p:sp>
        <p:nvSpPr>
          <p:cNvPr id="8" name="Rectangle 7"/>
          <p:cNvSpPr/>
          <p:nvPr/>
        </p:nvSpPr>
        <p:spPr>
          <a:xfrm>
            <a:off x="0" y="2514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With a partner, complete question 1 from </a:t>
            </a:r>
            <a:r>
              <a:rPr lang="en-US" b="1" i="1" dirty="0" smtClean="0">
                <a:latin typeface="Times New Roman" pitchFamily="18" charset="0"/>
                <a:cs typeface="Times New Roman" pitchFamily="18" charset="0"/>
              </a:rPr>
              <a:t>Explore the Issues </a:t>
            </a:r>
            <a:r>
              <a:rPr lang="en-US" b="1" dirty="0" smtClean="0">
                <a:latin typeface="Times New Roman" pitchFamily="18" charset="0"/>
                <a:cs typeface="Times New Roman" pitchFamily="18" charset="0"/>
              </a:rPr>
              <a:t>on page 296</a:t>
            </a:r>
          </a:p>
        </p:txBody>
      </p:sp>
      <p:pic>
        <p:nvPicPr>
          <p:cNvPr id="10" name="Picture 12" descr="liberal_boy.gif Bart image by TrustyShellback"/>
          <p:cNvPicPr>
            <a:picLocks noChangeAspect="1" noChangeArrowheads="1"/>
          </p:cNvPicPr>
          <p:nvPr/>
        </p:nvPicPr>
        <p:blipFill>
          <a:blip r:embed="rId3" cstate="print"/>
          <a:srcRect/>
          <a:stretch>
            <a:fillRect/>
          </a:stretch>
        </p:blipFill>
        <p:spPr bwMode="auto">
          <a:xfrm>
            <a:off x="2895600" y="4114800"/>
            <a:ext cx="3390900" cy="23657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childTnLst>
                          </p:cTn>
                        </p:par>
                        <p:par>
                          <p:cTn id="17" fill="hold">
                            <p:stCondLst>
                              <p:cond delay="0"/>
                            </p:stCondLst>
                            <p:childTnLst>
                              <p:par>
                                <p:cTn id="18" presetID="24" presetClass="entr" presetSubtype="0" fill="hold" nodeType="afterEffect">
                                  <p:stCondLst>
                                    <p:cond delay="20000"/>
                                  </p:stCondLst>
                                  <p:childTnLst>
                                    <p:set>
                                      <p:cBhvr>
                                        <p:cTn id="19" dur="1" fill="hold">
                                          <p:stCondLst>
                                            <p:cond delay="0"/>
                                          </p:stCondLst>
                                        </p:cTn>
                                        <p:tgtEl>
                                          <p:spTgt spid="10"/>
                                        </p:tgtEl>
                                        <p:attrNameLst>
                                          <p:attrName>style.visibility</p:attrName>
                                        </p:attrNameLst>
                                      </p:cBhvr>
                                      <p:to>
                                        <p:strVal val="visible"/>
                                      </p:to>
                                    </p:set>
                                    <p:anim to="" calcmode="lin" valueType="num">
                                      <p:cBhvr>
                                        <p:cTn id="20"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descr="http://eternaltrooper.files.wordpress.com/2009/06/freedom.jpg"/>
          <p:cNvPicPr>
            <a:picLocks noChangeAspect="1" noChangeArrowheads="1"/>
          </p:cNvPicPr>
          <p:nvPr/>
        </p:nvPicPr>
        <p:blipFill>
          <a:blip r:embed="rId2" cstate="print">
            <a:lum bright="70000" contrast="-70000"/>
          </a:blip>
          <a:srcRect/>
          <a:stretch>
            <a:fillRect/>
          </a:stretch>
        </p:blipFill>
        <p:spPr bwMode="auto">
          <a:xfrm>
            <a:off x="-1" y="0"/>
            <a:ext cx="9166917" cy="6858000"/>
          </a:xfrm>
          <a:prstGeom prst="rect">
            <a:avLst/>
          </a:prstGeom>
          <a:noFill/>
        </p:spPr>
      </p:pic>
      <p:sp>
        <p:nvSpPr>
          <p:cNvPr id="9" name="Rectangle 8"/>
          <p:cNvSpPr/>
          <p:nvPr/>
        </p:nvSpPr>
        <p:spPr>
          <a:xfrm>
            <a:off x="0" y="990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Complete questions 1, 2(a) and 2(b) from </a:t>
            </a:r>
            <a:r>
              <a:rPr lang="en-US" b="1" i="1" dirty="0" smtClean="0">
                <a:latin typeface="Times New Roman" pitchFamily="18" charset="0"/>
                <a:cs typeface="Times New Roman" pitchFamily="18" charset="0"/>
              </a:rPr>
              <a:t>Explore the Issues </a:t>
            </a:r>
            <a:r>
              <a:rPr lang="en-US" b="1" dirty="0" smtClean="0">
                <a:latin typeface="Times New Roman" pitchFamily="18" charset="0"/>
                <a:cs typeface="Times New Roman" pitchFamily="18" charset="0"/>
              </a:rPr>
              <a:t>on page 279</a:t>
            </a:r>
          </a:p>
        </p:txBody>
      </p:sp>
      <p:sp>
        <p:nvSpPr>
          <p:cNvPr id="14" name="TextBox 13"/>
          <p:cNvSpPr txBox="1"/>
          <p:nvPr/>
        </p:nvSpPr>
        <p:spPr>
          <a:xfrm>
            <a:off x="0" y="228600"/>
            <a:ext cx="9144000" cy="523220"/>
          </a:xfrm>
          <a:prstGeom prst="rect">
            <a:avLst/>
          </a:prstGeom>
          <a:noFill/>
        </p:spPr>
        <p:txBody>
          <a:bodyPr wrap="square" rtlCol="0">
            <a:spAutoFit/>
          </a:bodyPr>
          <a:lstStyle/>
          <a:p>
            <a:pPr algn="ctr"/>
            <a:r>
              <a:rPr lang="en-US" sz="2800" b="1" dirty="0" smtClean="0">
                <a:solidFill>
                  <a:srgbClr val="002060"/>
                </a:solidFill>
                <a:latin typeface="Times New Roman" pitchFamily="18" charset="0"/>
                <a:cs typeface="Times New Roman" pitchFamily="18" charset="0"/>
              </a:rPr>
              <a:t>Classical Liberalism and Modern Liberalism</a:t>
            </a:r>
          </a:p>
        </p:txBody>
      </p:sp>
      <p:sp>
        <p:nvSpPr>
          <p:cNvPr id="58376" name="AutoShape 8" descr="Bart Simpson"/>
          <p:cNvSpPr>
            <a:spLocks noChangeAspect="1" noChangeArrowheads="1"/>
          </p:cNvSpPr>
          <p:nvPr/>
        </p:nvSpPr>
        <p:spPr bwMode="auto">
          <a:xfrm>
            <a:off x="63500" y="-1189038"/>
            <a:ext cx="3257550" cy="2476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0" y="16002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1 (a) – Answers  may include…</a:t>
            </a:r>
          </a:p>
        </p:txBody>
      </p:sp>
      <p:sp>
        <p:nvSpPr>
          <p:cNvPr id="11" name="TextBox 10"/>
          <p:cNvSpPr txBox="1"/>
          <p:nvPr/>
        </p:nvSpPr>
        <p:spPr>
          <a:xfrm>
            <a:off x="228600" y="3048000"/>
            <a:ext cx="4419600" cy="3139321"/>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Laissez-faire government</a:t>
            </a:r>
          </a:p>
          <a:p>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Government  should act to protect</a:t>
            </a:r>
          </a:p>
          <a:p>
            <a:endParaRPr lang="en-US" b="1" dirty="0" smtClean="0">
              <a:solidFill>
                <a:srgbClr val="FF0000"/>
              </a:solidFill>
              <a:latin typeface="Times New Roman" pitchFamily="18" charset="0"/>
              <a:cs typeface="Times New Roman" pitchFamily="18" charset="0"/>
            </a:endParaRPr>
          </a:p>
          <a:p>
            <a:pPr>
              <a:buFont typeface="Arial" pitchFamily="34" charset="0"/>
              <a:buChar char="•"/>
            </a:pPr>
            <a:r>
              <a:rPr lang="en-US" b="1" dirty="0" smtClean="0">
                <a:solidFill>
                  <a:srgbClr val="FF0000"/>
                </a:solidFill>
                <a:latin typeface="Times New Roman" pitchFamily="18" charset="0"/>
                <a:cs typeface="Times New Roman" pitchFamily="18" charset="0"/>
              </a:rPr>
              <a:t> Individuals rights, freedoms and property</a:t>
            </a:r>
          </a:p>
          <a:p>
            <a:endParaRPr lang="en-US" b="1" dirty="0" smtClean="0">
              <a:solidFill>
                <a:srgbClr val="FF0000"/>
              </a:solidFill>
              <a:latin typeface="Times New Roman" pitchFamily="18" charset="0"/>
              <a:cs typeface="Times New Roman" pitchFamily="18" charset="0"/>
            </a:endParaRPr>
          </a:p>
          <a:p>
            <a:pPr>
              <a:buFont typeface="Arial" pitchFamily="34" charset="0"/>
              <a:buChar char="•"/>
            </a:pPr>
            <a:r>
              <a:rPr lang="en-US" b="1" dirty="0" smtClean="0">
                <a:solidFill>
                  <a:srgbClr val="FF0000"/>
                </a:solidFill>
                <a:latin typeface="Times New Roman" pitchFamily="18" charset="0"/>
                <a:cs typeface="Times New Roman" pitchFamily="18" charset="0"/>
              </a:rPr>
              <a:t> Economic freedom</a:t>
            </a:r>
          </a:p>
          <a:p>
            <a:endParaRPr lang="en-US" b="1" dirty="0" smtClean="0">
              <a:solidFill>
                <a:srgbClr val="FF0000"/>
              </a:solidFill>
              <a:latin typeface="Times New Roman" pitchFamily="18" charset="0"/>
              <a:cs typeface="Times New Roman" pitchFamily="18" charset="0"/>
            </a:endParaRPr>
          </a:p>
          <a:p>
            <a:pPr>
              <a:buFont typeface="Arial" pitchFamily="34" charset="0"/>
              <a:buChar char="•"/>
            </a:pPr>
            <a:r>
              <a:rPr lang="en-US" b="1" dirty="0" smtClean="0">
                <a:solidFill>
                  <a:srgbClr val="FF0000"/>
                </a:solidFill>
                <a:latin typeface="Times New Roman" pitchFamily="18" charset="0"/>
                <a:cs typeface="Times New Roman" pitchFamily="18" charset="0"/>
              </a:rPr>
              <a:t> Range of individual value</a:t>
            </a:r>
          </a:p>
          <a:p>
            <a:endParaRPr lang="en-US" b="1" dirty="0" smtClean="0">
              <a:solidFill>
                <a:srgbClr val="FF0000"/>
              </a:solidFill>
              <a:latin typeface="Times New Roman" pitchFamily="18" charset="0"/>
              <a:cs typeface="Times New Roman" pitchFamily="18" charset="0"/>
            </a:endParaRPr>
          </a:p>
          <a:p>
            <a:pPr>
              <a:buFont typeface="Arial" pitchFamily="34" charset="0"/>
              <a:buChar char="•"/>
            </a:pPr>
            <a:r>
              <a:rPr lang="en-US" b="1" dirty="0" smtClean="0">
                <a:solidFill>
                  <a:srgbClr val="FF0000"/>
                </a:solidFill>
                <a:latin typeface="Times New Roman" pitchFamily="18" charset="0"/>
                <a:cs typeface="Times New Roman" pitchFamily="18" charset="0"/>
              </a:rPr>
              <a:t> Equality of opportunity</a:t>
            </a:r>
            <a:endParaRPr lang="en-US" b="1" dirty="0">
              <a:solidFill>
                <a:srgbClr val="FF0000"/>
              </a:solidFill>
              <a:latin typeface="Times New Roman" pitchFamily="18" charset="0"/>
              <a:cs typeface="Times New Roman" pitchFamily="18" charset="0"/>
            </a:endParaRPr>
          </a:p>
        </p:txBody>
      </p:sp>
      <p:sp>
        <p:nvSpPr>
          <p:cNvPr id="12" name="TextBox 11"/>
          <p:cNvSpPr txBox="1"/>
          <p:nvPr/>
        </p:nvSpPr>
        <p:spPr>
          <a:xfrm>
            <a:off x="304800" y="2438400"/>
            <a:ext cx="4343400" cy="400110"/>
          </a:xfrm>
          <a:prstGeom prst="rect">
            <a:avLst/>
          </a:prstGeom>
          <a:noFill/>
        </p:spPr>
        <p:txBody>
          <a:bodyPr wrap="square" rtlCol="0">
            <a:spAutoFit/>
          </a:bodyPr>
          <a:lstStyle/>
          <a:p>
            <a:r>
              <a:rPr lang="en-US" sz="2000" b="1" dirty="0" smtClean="0">
                <a:solidFill>
                  <a:schemeClr val="accent2">
                    <a:lumMod val="75000"/>
                  </a:schemeClr>
                </a:solidFill>
                <a:latin typeface="Times New Roman" pitchFamily="18" charset="0"/>
                <a:cs typeface="Times New Roman" pitchFamily="18" charset="0"/>
              </a:rPr>
              <a:t>Classical Liberal:</a:t>
            </a:r>
            <a:endParaRPr lang="en-US" sz="2000" b="1" dirty="0">
              <a:solidFill>
                <a:schemeClr val="accent2">
                  <a:lumMod val="75000"/>
                </a:schemeClr>
              </a:solidFill>
              <a:latin typeface="Times New Roman" pitchFamily="18" charset="0"/>
              <a:cs typeface="Times New Roman" pitchFamily="18" charset="0"/>
            </a:endParaRPr>
          </a:p>
        </p:txBody>
      </p:sp>
      <p:sp>
        <p:nvSpPr>
          <p:cNvPr id="13" name="TextBox 12"/>
          <p:cNvSpPr txBox="1"/>
          <p:nvPr/>
        </p:nvSpPr>
        <p:spPr>
          <a:xfrm>
            <a:off x="4724400" y="3048000"/>
            <a:ext cx="4419600" cy="3108543"/>
          </a:xfrm>
          <a:prstGeom prst="rect">
            <a:avLst/>
          </a:prstGeom>
          <a:noFill/>
        </p:spPr>
        <p:txBody>
          <a:bodyPr wrap="square" rtlCol="0">
            <a:spAutoFit/>
          </a:bodyPr>
          <a:lstStyle/>
          <a:p>
            <a:r>
              <a:rPr lang="en-US" b="1" dirty="0" smtClean="0">
                <a:solidFill>
                  <a:srgbClr val="002060"/>
                </a:solidFill>
                <a:latin typeface="Times New Roman" pitchFamily="18" charset="0"/>
                <a:cs typeface="Times New Roman" pitchFamily="18" charset="0"/>
              </a:rPr>
              <a:t>Hands-on role for government</a:t>
            </a:r>
          </a:p>
          <a:p>
            <a:endParaRPr lang="en-US" b="1" dirty="0" smtClean="0">
              <a:solidFill>
                <a:srgbClr val="002060"/>
              </a:solidFill>
              <a:latin typeface="Times New Roman" pitchFamily="18" charset="0"/>
              <a:cs typeface="Times New Roman" pitchFamily="18" charset="0"/>
            </a:endParaRPr>
          </a:p>
          <a:p>
            <a:r>
              <a:rPr lang="en-US" sz="1600" b="1" dirty="0" smtClean="0">
                <a:solidFill>
                  <a:srgbClr val="002060"/>
                </a:solidFill>
                <a:latin typeface="Times New Roman" pitchFamily="18" charset="0"/>
                <a:cs typeface="Times New Roman" pitchFamily="18" charset="0"/>
              </a:rPr>
              <a:t>Government should establish programs to help</a:t>
            </a:r>
          </a:p>
          <a:p>
            <a:endParaRPr lang="en-US" b="1" dirty="0" smtClean="0">
              <a:solidFill>
                <a:srgbClr val="002060"/>
              </a:solidFill>
              <a:latin typeface="Times New Roman" pitchFamily="18" charset="0"/>
              <a:cs typeface="Times New Roman" pitchFamily="18" charset="0"/>
            </a:endParaRPr>
          </a:p>
          <a:p>
            <a:pPr>
              <a:buFont typeface="Arial" pitchFamily="34" charset="0"/>
              <a:buChar char="•"/>
            </a:pPr>
            <a:r>
              <a:rPr lang="en-US" b="1" dirty="0" smtClean="0">
                <a:solidFill>
                  <a:srgbClr val="002060"/>
                </a:solidFill>
                <a:latin typeface="Times New Roman" pitchFamily="18" charset="0"/>
                <a:cs typeface="Times New Roman" pitchFamily="18" charset="0"/>
              </a:rPr>
              <a:t> Disadvantaged individuals</a:t>
            </a:r>
          </a:p>
          <a:p>
            <a:endParaRPr lang="en-US" b="1" dirty="0" smtClean="0">
              <a:solidFill>
                <a:srgbClr val="002060"/>
              </a:solidFill>
              <a:latin typeface="Times New Roman" pitchFamily="18" charset="0"/>
              <a:cs typeface="Times New Roman" pitchFamily="18" charset="0"/>
            </a:endParaRPr>
          </a:p>
          <a:p>
            <a:pPr>
              <a:buFont typeface="Arial" pitchFamily="34" charset="0"/>
              <a:buChar char="•"/>
            </a:pPr>
            <a:r>
              <a:rPr lang="en-US" b="1" dirty="0" smtClean="0">
                <a:solidFill>
                  <a:srgbClr val="002060"/>
                </a:solidFill>
                <a:latin typeface="Times New Roman" pitchFamily="18" charset="0"/>
                <a:cs typeface="Times New Roman" pitchFamily="18" charset="0"/>
              </a:rPr>
              <a:t> Redistribution of wealth</a:t>
            </a:r>
          </a:p>
          <a:p>
            <a:endParaRPr lang="en-US" b="1" dirty="0" smtClean="0">
              <a:solidFill>
                <a:srgbClr val="002060"/>
              </a:solidFill>
              <a:latin typeface="Times New Roman" pitchFamily="18" charset="0"/>
              <a:cs typeface="Times New Roman" pitchFamily="18" charset="0"/>
            </a:endParaRPr>
          </a:p>
          <a:p>
            <a:pPr>
              <a:buFont typeface="Arial" pitchFamily="34" charset="0"/>
              <a:buChar char="•"/>
            </a:pPr>
            <a:r>
              <a:rPr lang="en-US" b="1" dirty="0" smtClean="0">
                <a:solidFill>
                  <a:srgbClr val="002060"/>
                </a:solidFill>
                <a:latin typeface="Times New Roman" pitchFamily="18" charset="0"/>
                <a:cs typeface="Times New Roman" pitchFamily="18" charset="0"/>
              </a:rPr>
              <a:t> Individuals valued equally</a:t>
            </a:r>
          </a:p>
          <a:p>
            <a:endParaRPr lang="en-US" b="1" dirty="0" smtClean="0">
              <a:solidFill>
                <a:srgbClr val="002060"/>
              </a:solidFill>
              <a:latin typeface="Times New Roman" pitchFamily="18" charset="0"/>
              <a:cs typeface="Times New Roman" pitchFamily="18" charset="0"/>
            </a:endParaRPr>
          </a:p>
          <a:p>
            <a:pPr>
              <a:buFont typeface="Arial" pitchFamily="34" charset="0"/>
              <a:buChar char="•"/>
            </a:pPr>
            <a:r>
              <a:rPr lang="en-US" b="1" dirty="0" smtClean="0">
                <a:solidFill>
                  <a:srgbClr val="002060"/>
                </a:solidFill>
                <a:latin typeface="Times New Roman" pitchFamily="18" charset="0"/>
                <a:cs typeface="Times New Roman" pitchFamily="18" charset="0"/>
              </a:rPr>
              <a:t> Equality of outcome</a:t>
            </a:r>
            <a:endParaRPr lang="en-US" b="1" dirty="0">
              <a:solidFill>
                <a:srgbClr val="002060"/>
              </a:solidFill>
              <a:latin typeface="Times New Roman" pitchFamily="18" charset="0"/>
              <a:cs typeface="Times New Roman" pitchFamily="18" charset="0"/>
            </a:endParaRPr>
          </a:p>
        </p:txBody>
      </p:sp>
      <p:sp>
        <p:nvSpPr>
          <p:cNvPr id="15" name="TextBox 14"/>
          <p:cNvSpPr txBox="1"/>
          <p:nvPr/>
        </p:nvSpPr>
        <p:spPr>
          <a:xfrm>
            <a:off x="4724400" y="2438400"/>
            <a:ext cx="3429000" cy="400110"/>
          </a:xfrm>
          <a:prstGeom prst="rect">
            <a:avLst/>
          </a:prstGeom>
          <a:noFill/>
        </p:spPr>
        <p:txBody>
          <a:bodyPr wrap="square" rtlCol="0">
            <a:spAutoFit/>
          </a:bodyPr>
          <a:lstStyle/>
          <a:p>
            <a:r>
              <a:rPr lang="en-US" sz="2000" b="1" dirty="0" smtClean="0">
                <a:solidFill>
                  <a:schemeClr val="accent2">
                    <a:lumMod val="75000"/>
                  </a:schemeClr>
                </a:solidFill>
                <a:latin typeface="Times New Roman" pitchFamily="18" charset="0"/>
                <a:cs typeface="Times New Roman" pitchFamily="18" charset="0"/>
              </a:rPr>
              <a:t>Modern Liberal:</a:t>
            </a:r>
            <a:endParaRPr lang="en-US" sz="2000" b="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to="" calcmode="lin" valueType="num">
                                      <p:cBhvr>
                                        <p:cTn id="18" dur="1" fill="hold"/>
                                        <p:tgtEl>
                                          <p:spTgt spid="12"/>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to="" calcmode="lin" valueType="num">
                                      <p:cBhvr>
                                        <p:cTn id="21" dur="1" fill="hold"/>
                                        <p:tgtEl>
                                          <p:spTgt spid="15"/>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to="" calcmode="lin" valueType="num">
                                      <p:cBhvr>
                                        <p:cTn id="26" dur="1" fill="hold"/>
                                        <p:tgtEl>
                                          <p:spTgt spid="11">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to="" calcmode="lin" valueType="num">
                                      <p:cBhvr>
                                        <p:cTn id="29" dur="1" fill="hold"/>
                                        <p:tgtEl>
                                          <p:spTgt spid="13">
                                            <p:txEl>
                                              <p:pRg st="0" end="0"/>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 to="" calcmode="lin" valueType="num">
                                      <p:cBhvr>
                                        <p:cTn id="34" dur="1" fill="hold"/>
                                        <p:tgtEl>
                                          <p:spTgt spid="11">
                                            <p:txEl>
                                              <p:pRg st="2" end="2"/>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 to="" calcmode="lin" valueType="num">
                                      <p:cBhvr>
                                        <p:cTn id="37" dur="1" fill="hold"/>
                                        <p:tgtEl>
                                          <p:spTgt spid="13">
                                            <p:txEl>
                                              <p:pRg st="2" end="2"/>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 to="" calcmode="lin" valueType="num">
                                      <p:cBhvr>
                                        <p:cTn id="42" dur="1" fill="hold"/>
                                        <p:tgtEl>
                                          <p:spTgt spid="11">
                                            <p:txEl>
                                              <p:pRg st="4" end="4"/>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 to="" calcmode="lin" valueType="num">
                                      <p:cBhvr>
                                        <p:cTn id="45" dur="1" fill="hold"/>
                                        <p:tgtEl>
                                          <p:spTgt spid="13">
                                            <p:txEl>
                                              <p:pRg st="4" end="4"/>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1">
                                            <p:txEl>
                                              <p:pRg st="6" end="6"/>
                                            </p:txEl>
                                          </p:spTgt>
                                        </p:tgtEl>
                                        <p:attrNameLst>
                                          <p:attrName>style.visibility</p:attrName>
                                        </p:attrNameLst>
                                      </p:cBhvr>
                                      <p:to>
                                        <p:strVal val="visible"/>
                                      </p:to>
                                    </p:set>
                                    <p:anim to="" calcmode="lin" valueType="num">
                                      <p:cBhvr>
                                        <p:cTn id="50" dur="1" fill="hold"/>
                                        <p:tgtEl>
                                          <p:spTgt spid="11">
                                            <p:txEl>
                                              <p:pRg st="6" end="6"/>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 to="" calcmode="lin" valueType="num">
                                      <p:cBhvr>
                                        <p:cTn id="53" dur="1" fill="hold"/>
                                        <p:tgtEl>
                                          <p:spTgt spid="13">
                                            <p:txEl>
                                              <p:pRg st="6" end="6"/>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11">
                                            <p:txEl>
                                              <p:pRg st="8" end="8"/>
                                            </p:txEl>
                                          </p:spTgt>
                                        </p:tgtEl>
                                        <p:attrNameLst>
                                          <p:attrName>style.visibility</p:attrName>
                                        </p:attrNameLst>
                                      </p:cBhvr>
                                      <p:to>
                                        <p:strVal val="visible"/>
                                      </p:to>
                                    </p:set>
                                    <p:anim to="" calcmode="lin" valueType="num">
                                      <p:cBhvr>
                                        <p:cTn id="58" dur="1" fill="hold"/>
                                        <p:tgtEl>
                                          <p:spTgt spid="11">
                                            <p:txEl>
                                              <p:pRg st="8" end="8"/>
                                            </p:txEl>
                                          </p:spTgt>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13">
                                            <p:txEl>
                                              <p:pRg st="8" end="8"/>
                                            </p:txEl>
                                          </p:spTgt>
                                        </p:tgtEl>
                                        <p:attrNameLst>
                                          <p:attrName>style.visibility</p:attrName>
                                        </p:attrNameLst>
                                      </p:cBhvr>
                                      <p:to>
                                        <p:strVal val="visible"/>
                                      </p:to>
                                    </p:set>
                                    <p:anim to="" calcmode="lin" valueType="num">
                                      <p:cBhvr>
                                        <p:cTn id="61" dur="1" fill="hold"/>
                                        <p:tgtEl>
                                          <p:spTgt spid="13">
                                            <p:txEl>
                                              <p:pRg st="8" end="8"/>
                                            </p:txEl>
                                          </p:spTgt>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nodeType="clickEffect">
                                  <p:stCondLst>
                                    <p:cond delay="0"/>
                                  </p:stCondLst>
                                  <p:childTnLst>
                                    <p:set>
                                      <p:cBhvr>
                                        <p:cTn id="65" dur="1" fill="hold">
                                          <p:stCondLst>
                                            <p:cond delay="0"/>
                                          </p:stCondLst>
                                        </p:cTn>
                                        <p:tgtEl>
                                          <p:spTgt spid="11">
                                            <p:txEl>
                                              <p:pRg st="10" end="10"/>
                                            </p:txEl>
                                          </p:spTgt>
                                        </p:tgtEl>
                                        <p:attrNameLst>
                                          <p:attrName>style.visibility</p:attrName>
                                        </p:attrNameLst>
                                      </p:cBhvr>
                                      <p:to>
                                        <p:strVal val="visible"/>
                                      </p:to>
                                    </p:set>
                                    <p:anim to="" calcmode="lin" valueType="num">
                                      <p:cBhvr>
                                        <p:cTn id="66" dur="1" fill="hold"/>
                                        <p:tgtEl>
                                          <p:spTgt spid="11">
                                            <p:txEl>
                                              <p:pRg st="10" end="10"/>
                                            </p:txEl>
                                          </p:spTgt>
                                        </p:tgtEl>
                                        <p:attrNameLst>
                                          <p:attrName/>
                                        </p:attrNameLst>
                                      </p:cBhvr>
                                    </p:anim>
                                  </p:childTnLst>
                                </p:cTn>
                              </p:par>
                              <p:par>
                                <p:cTn id="67" presetID="24" presetClass="entr" presetSubtype="0" fill="hold" nodeType="withEffect">
                                  <p:stCondLst>
                                    <p:cond delay="0"/>
                                  </p:stCondLst>
                                  <p:childTnLst>
                                    <p:set>
                                      <p:cBhvr>
                                        <p:cTn id="68" dur="1" fill="hold">
                                          <p:stCondLst>
                                            <p:cond delay="0"/>
                                          </p:stCondLst>
                                        </p:cTn>
                                        <p:tgtEl>
                                          <p:spTgt spid="13">
                                            <p:txEl>
                                              <p:pRg st="10" end="10"/>
                                            </p:txEl>
                                          </p:spTgt>
                                        </p:tgtEl>
                                        <p:attrNameLst>
                                          <p:attrName>style.visibility</p:attrName>
                                        </p:attrNameLst>
                                      </p:cBhvr>
                                      <p:to>
                                        <p:strVal val="visible"/>
                                      </p:to>
                                    </p:set>
                                    <p:anim to="" calcmode="lin" valueType="num">
                                      <p:cBhvr>
                                        <p:cTn id="69" dur="1" fill="hold"/>
                                        <p:tgtEl>
                                          <p:spTgt spid="1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0" grpId="0"/>
      <p:bldP spid="12"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descr="http://eternaltrooper.files.wordpress.com/2009/06/freedom.jpg"/>
          <p:cNvPicPr>
            <a:picLocks noChangeAspect="1" noChangeArrowheads="1"/>
          </p:cNvPicPr>
          <p:nvPr/>
        </p:nvPicPr>
        <p:blipFill>
          <a:blip r:embed="rId2" cstate="print">
            <a:lum bright="70000" contrast="-70000"/>
          </a:blip>
          <a:srcRect/>
          <a:stretch>
            <a:fillRect/>
          </a:stretch>
        </p:blipFill>
        <p:spPr bwMode="auto">
          <a:xfrm>
            <a:off x="-1" y="0"/>
            <a:ext cx="9166917" cy="6858000"/>
          </a:xfrm>
          <a:prstGeom prst="rect">
            <a:avLst/>
          </a:prstGeom>
          <a:noFill/>
        </p:spPr>
      </p:pic>
      <p:sp>
        <p:nvSpPr>
          <p:cNvPr id="14" name="TextBox 13"/>
          <p:cNvSpPr txBox="1"/>
          <p:nvPr/>
        </p:nvSpPr>
        <p:spPr>
          <a:xfrm>
            <a:off x="0" y="228600"/>
            <a:ext cx="9144000" cy="523220"/>
          </a:xfrm>
          <a:prstGeom prst="rect">
            <a:avLst/>
          </a:prstGeom>
          <a:noFill/>
        </p:spPr>
        <p:txBody>
          <a:bodyPr wrap="square" rtlCol="0">
            <a:spAutoFit/>
          </a:bodyPr>
          <a:lstStyle/>
          <a:p>
            <a:pPr algn="ctr"/>
            <a:r>
              <a:rPr lang="en-US" sz="2800" b="1" dirty="0" smtClean="0">
                <a:solidFill>
                  <a:srgbClr val="002060"/>
                </a:solidFill>
                <a:latin typeface="Times New Roman" pitchFamily="18" charset="0"/>
                <a:cs typeface="Times New Roman" pitchFamily="18" charset="0"/>
              </a:rPr>
              <a:t>Classical Liberalism and Modern Liberalism</a:t>
            </a:r>
          </a:p>
        </p:txBody>
      </p:sp>
      <p:sp>
        <p:nvSpPr>
          <p:cNvPr id="58376" name="AutoShape 8" descr="Bart Simpson"/>
          <p:cNvSpPr>
            <a:spLocks noChangeAspect="1" noChangeArrowheads="1"/>
          </p:cNvSpPr>
          <p:nvPr/>
        </p:nvSpPr>
        <p:spPr bwMode="auto">
          <a:xfrm>
            <a:off x="63500" y="-1189038"/>
            <a:ext cx="3257550" cy="2476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0" y="1078468"/>
            <a:ext cx="91440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Page </a:t>
            </a:r>
            <a:r>
              <a:rPr lang="en-US" b="1" dirty="0" smtClean="0">
                <a:latin typeface="Times New Roman" pitchFamily="18" charset="0"/>
                <a:cs typeface="Times New Roman" pitchFamily="18" charset="0"/>
              </a:rPr>
              <a:t>279</a:t>
            </a:r>
          </a:p>
          <a:p>
            <a:pPr algn="ctr"/>
            <a:r>
              <a:rPr lang="en-US" b="1" dirty="0" smtClean="0">
                <a:latin typeface="Times New Roman" pitchFamily="18" charset="0"/>
                <a:cs typeface="Times New Roman" pitchFamily="18" charset="0"/>
              </a:rPr>
              <a:t>1 (b) – Answers  may include…</a:t>
            </a:r>
          </a:p>
        </p:txBody>
      </p:sp>
      <p:sp>
        <p:nvSpPr>
          <p:cNvPr id="11" name="TextBox 10"/>
          <p:cNvSpPr txBox="1"/>
          <p:nvPr/>
        </p:nvSpPr>
        <p:spPr>
          <a:xfrm>
            <a:off x="228600" y="2590800"/>
            <a:ext cx="4419600" cy="1754326"/>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Freedom from want, freedom from prejudice</a:t>
            </a:r>
          </a:p>
          <a:p>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Freedom from religious persecution</a:t>
            </a:r>
          </a:p>
          <a:p>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Freedom from discrimination</a:t>
            </a:r>
          </a:p>
        </p:txBody>
      </p:sp>
      <p:sp>
        <p:nvSpPr>
          <p:cNvPr id="12" name="TextBox 11"/>
          <p:cNvSpPr txBox="1"/>
          <p:nvPr/>
        </p:nvSpPr>
        <p:spPr>
          <a:xfrm>
            <a:off x="304800" y="1981200"/>
            <a:ext cx="4343400" cy="369332"/>
          </a:xfrm>
          <a:prstGeom prst="rect">
            <a:avLst/>
          </a:prstGeom>
          <a:noFill/>
        </p:spPr>
        <p:txBody>
          <a:bodyPr wrap="square" rtlCol="0">
            <a:spAutoFit/>
          </a:bodyPr>
          <a:lstStyle/>
          <a:p>
            <a:r>
              <a:rPr lang="en-US" b="1" dirty="0" smtClean="0">
                <a:solidFill>
                  <a:schemeClr val="accent2">
                    <a:lumMod val="75000"/>
                  </a:schemeClr>
                </a:solidFill>
                <a:latin typeface="Times New Roman" pitchFamily="18" charset="0"/>
                <a:cs typeface="Times New Roman" pitchFamily="18" charset="0"/>
              </a:rPr>
              <a:t>Classical Liberal (Negative Freedom):</a:t>
            </a:r>
            <a:endParaRPr lang="en-US" b="1" dirty="0">
              <a:solidFill>
                <a:schemeClr val="accent2">
                  <a:lumMod val="75000"/>
                </a:schemeClr>
              </a:solidFill>
              <a:latin typeface="Times New Roman" pitchFamily="18" charset="0"/>
              <a:cs typeface="Times New Roman" pitchFamily="18" charset="0"/>
            </a:endParaRPr>
          </a:p>
        </p:txBody>
      </p:sp>
      <p:sp>
        <p:nvSpPr>
          <p:cNvPr id="13" name="TextBox 12"/>
          <p:cNvSpPr txBox="1"/>
          <p:nvPr/>
        </p:nvSpPr>
        <p:spPr>
          <a:xfrm>
            <a:off x="5029200" y="2590800"/>
            <a:ext cx="4114800" cy="1754326"/>
          </a:xfrm>
          <a:prstGeom prst="rect">
            <a:avLst/>
          </a:prstGeom>
          <a:noFill/>
        </p:spPr>
        <p:txBody>
          <a:bodyPr wrap="square" rtlCol="0">
            <a:spAutoFit/>
          </a:bodyPr>
          <a:lstStyle/>
          <a:p>
            <a:r>
              <a:rPr lang="en-US" b="1" dirty="0" smtClean="0">
                <a:solidFill>
                  <a:srgbClr val="002060"/>
                </a:solidFill>
                <a:latin typeface="Times New Roman" pitchFamily="18" charset="0"/>
                <a:cs typeface="Times New Roman" pitchFamily="18" charset="0"/>
              </a:rPr>
              <a:t>Freedom of thought, belief, opinion, and expression (freedom of the press)</a:t>
            </a:r>
          </a:p>
          <a:p>
            <a:endParaRPr lang="en-US" b="1" dirty="0" smtClean="0">
              <a:solidFill>
                <a:srgbClr val="002060"/>
              </a:solidFill>
              <a:latin typeface="Times New Roman" pitchFamily="18" charset="0"/>
              <a:cs typeface="Times New Roman" pitchFamily="18" charset="0"/>
            </a:endParaRPr>
          </a:p>
          <a:p>
            <a:r>
              <a:rPr lang="en-US" b="1" dirty="0" smtClean="0">
                <a:solidFill>
                  <a:srgbClr val="002060"/>
                </a:solidFill>
                <a:latin typeface="Times New Roman" pitchFamily="18" charset="0"/>
                <a:cs typeface="Times New Roman" pitchFamily="18" charset="0"/>
              </a:rPr>
              <a:t>Freedom of the press</a:t>
            </a:r>
          </a:p>
          <a:p>
            <a:endParaRPr lang="en-US" b="1" dirty="0" smtClean="0">
              <a:solidFill>
                <a:srgbClr val="002060"/>
              </a:solidFill>
              <a:latin typeface="Times New Roman" pitchFamily="18" charset="0"/>
              <a:cs typeface="Times New Roman" pitchFamily="18" charset="0"/>
            </a:endParaRPr>
          </a:p>
          <a:p>
            <a:r>
              <a:rPr lang="en-US" b="1" dirty="0" smtClean="0">
                <a:solidFill>
                  <a:srgbClr val="002060"/>
                </a:solidFill>
                <a:latin typeface="Times New Roman" pitchFamily="18" charset="0"/>
                <a:cs typeface="Times New Roman" pitchFamily="18" charset="0"/>
              </a:rPr>
              <a:t>Freedom of conscience and religion</a:t>
            </a:r>
          </a:p>
        </p:txBody>
      </p:sp>
      <p:sp>
        <p:nvSpPr>
          <p:cNvPr id="15" name="TextBox 14"/>
          <p:cNvSpPr txBox="1"/>
          <p:nvPr/>
        </p:nvSpPr>
        <p:spPr>
          <a:xfrm>
            <a:off x="5029200" y="1981200"/>
            <a:ext cx="3886200" cy="381000"/>
          </a:xfrm>
          <a:prstGeom prst="rect">
            <a:avLst/>
          </a:prstGeom>
          <a:noFill/>
        </p:spPr>
        <p:txBody>
          <a:bodyPr wrap="square" rtlCol="0">
            <a:spAutoFit/>
          </a:bodyPr>
          <a:lstStyle/>
          <a:p>
            <a:r>
              <a:rPr lang="en-US" b="1" dirty="0" smtClean="0">
                <a:solidFill>
                  <a:schemeClr val="accent2">
                    <a:lumMod val="75000"/>
                  </a:schemeClr>
                </a:solidFill>
                <a:latin typeface="Times New Roman" pitchFamily="18" charset="0"/>
                <a:cs typeface="Times New Roman" pitchFamily="18" charset="0"/>
              </a:rPr>
              <a:t>Modern Liberal (Positive Freedom):</a:t>
            </a:r>
            <a:endParaRPr lang="en-US" b="1" dirty="0">
              <a:solidFill>
                <a:schemeClr val="accent2">
                  <a:lumMod val="75000"/>
                </a:schemeClr>
              </a:solidFill>
              <a:latin typeface="Times New Roman" pitchFamily="18" charset="0"/>
              <a:cs typeface="Times New Roman" pitchFamily="18" charset="0"/>
            </a:endParaRPr>
          </a:p>
        </p:txBody>
      </p:sp>
      <p:sp>
        <p:nvSpPr>
          <p:cNvPr id="16" name="TextBox 15"/>
          <p:cNvSpPr txBox="1"/>
          <p:nvPr/>
        </p:nvSpPr>
        <p:spPr>
          <a:xfrm>
            <a:off x="0" y="4572000"/>
            <a:ext cx="9144000" cy="2031325"/>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Page </a:t>
            </a:r>
            <a:r>
              <a:rPr lang="en-US" b="1" dirty="0" smtClean="0">
                <a:latin typeface="Times New Roman" pitchFamily="18" charset="0"/>
                <a:cs typeface="Times New Roman" pitchFamily="18" charset="0"/>
              </a:rPr>
              <a:t>279</a:t>
            </a:r>
          </a:p>
          <a:p>
            <a:pPr algn="ctr"/>
            <a:r>
              <a:rPr lang="en-US" b="1"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(a-b) </a:t>
            </a:r>
          </a:p>
          <a:p>
            <a:pPr algn="ctr"/>
            <a:r>
              <a:rPr lang="en-US" b="1" dirty="0" smtClean="0">
                <a:latin typeface="Times New Roman" pitchFamily="18" charset="0"/>
                <a:cs typeface="Times New Roman" pitchFamily="18" charset="0"/>
              </a:rPr>
              <a:t>Compare how a classical liberal vs. a modern liberal would react to a…</a:t>
            </a:r>
          </a:p>
          <a:p>
            <a:pPr algn="ctr"/>
            <a:endParaRPr lang="en-US" b="1" dirty="0" smtClean="0">
              <a:latin typeface="Times New Roman" pitchFamily="18" charset="0"/>
              <a:cs typeface="Times New Roman" pitchFamily="18" charset="0"/>
            </a:endParaRPr>
          </a:p>
          <a:p>
            <a:pPr algn="ctr"/>
            <a:r>
              <a:rPr lang="en-US" b="1" dirty="0" smtClean="0">
                <a:solidFill>
                  <a:schemeClr val="accent2">
                    <a:lumMod val="75000"/>
                  </a:schemeClr>
                </a:solidFill>
                <a:latin typeface="Times New Roman" pitchFamily="18" charset="0"/>
                <a:cs typeface="Times New Roman" pitchFamily="18" charset="0"/>
              </a:rPr>
              <a:t>Family losing their home in a hurricane…</a:t>
            </a:r>
          </a:p>
          <a:p>
            <a:pPr algn="ctr"/>
            <a:endParaRPr lang="en-US" b="1" dirty="0" smtClean="0">
              <a:solidFill>
                <a:schemeClr val="accent2">
                  <a:lumMod val="75000"/>
                </a:schemeClr>
              </a:solidFill>
              <a:latin typeface="Times New Roman" pitchFamily="18" charset="0"/>
              <a:cs typeface="Times New Roman" pitchFamily="18" charset="0"/>
            </a:endParaRPr>
          </a:p>
          <a:p>
            <a:pPr algn="ctr"/>
            <a:r>
              <a:rPr lang="en-US" b="1" dirty="0" smtClean="0">
                <a:solidFill>
                  <a:schemeClr val="accent2">
                    <a:lumMod val="75000"/>
                  </a:schemeClr>
                </a:solidFill>
                <a:latin typeface="Times New Roman" pitchFamily="18" charset="0"/>
                <a:cs typeface="Times New Roman" pitchFamily="18" charset="0"/>
              </a:rPr>
              <a:t>A ‘low-income’ individual not being able to afford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to="" calcmode="lin" valueType="num">
                                      <p:cBhvr>
                                        <p:cTn id="15" dur="1" fill="hold"/>
                                        <p:tgtEl>
                                          <p:spTgt spid="12"/>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to="" calcmode="lin" valueType="num">
                                      <p:cBhvr>
                                        <p:cTn id="18" dur="1" fill="hold"/>
                                        <p:tgtEl>
                                          <p:spTgt spid="1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to="" calcmode="lin" valueType="num">
                                      <p:cBhvr>
                                        <p:cTn id="23" dur="1" fill="hold"/>
                                        <p:tgtEl>
                                          <p:spTgt spid="11">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 to="" calcmode="lin" valueType="num">
                                      <p:cBhvr>
                                        <p:cTn id="26" dur="1" fill="hold"/>
                                        <p:tgtEl>
                                          <p:spTgt spid="13">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to="" calcmode="lin" valueType="num">
                                      <p:cBhvr>
                                        <p:cTn id="31" dur="1" fill="hold"/>
                                        <p:tgtEl>
                                          <p:spTgt spid="11">
                                            <p:txEl>
                                              <p:pRg st="2" end="2"/>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 to="" calcmode="lin" valueType="num">
                                      <p:cBhvr>
                                        <p:cTn id="34" dur="1" fill="hold"/>
                                        <p:tgtEl>
                                          <p:spTgt spid="13">
                                            <p:txEl>
                                              <p:pRg st="2" end="2"/>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 to="" calcmode="lin" valueType="num">
                                      <p:cBhvr>
                                        <p:cTn id="39" dur="1" fill="hold"/>
                                        <p:tgtEl>
                                          <p:spTgt spid="11">
                                            <p:txEl>
                                              <p:pRg st="4" end="4"/>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 to="" calcmode="lin" valueType="num">
                                      <p:cBhvr>
                                        <p:cTn id="42" dur="1" fill="hold"/>
                                        <p:tgtEl>
                                          <p:spTgt spid="13">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to="" calcmode="lin" valueType="num">
                                      <p:cBhvr>
                                        <p:cTn id="47" dur="1" fill="hold"/>
                                        <p:tgtEl>
                                          <p:spTgt spid="16">
                                            <p:txEl>
                                              <p:pRg st="0" end="0"/>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16">
                                            <p:txEl>
                                              <p:pRg st="1" end="1"/>
                                            </p:txEl>
                                          </p:spTgt>
                                        </p:tgtEl>
                                        <p:attrNameLst>
                                          <p:attrName>style.visibility</p:attrName>
                                        </p:attrNameLst>
                                      </p:cBhvr>
                                      <p:to>
                                        <p:strVal val="visible"/>
                                      </p:to>
                                    </p:set>
                                    <p:anim to="" calcmode="lin" valueType="num">
                                      <p:cBhvr>
                                        <p:cTn id="50" dur="1" fill="hold"/>
                                        <p:tgtEl>
                                          <p:spTgt spid="16">
                                            <p:txEl>
                                              <p:pRg st="1" end="1"/>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16">
                                            <p:txEl>
                                              <p:pRg st="2" end="2"/>
                                            </p:txEl>
                                          </p:spTgt>
                                        </p:tgtEl>
                                        <p:attrNameLst>
                                          <p:attrName>style.visibility</p:attrName>
                                        </p:attrNameLst>
                                      </p:cBhvr>
                                      <p:to>
                                        <p:strVal val="visible"/>
                                      </p:to>
                                    </p:set>
                                    <p:anim to="" calcmode="lin" valueType="num">
                                      <p:cBhvr>
                                        <p:cTn id="53" dur="1" fill="hold"/>
                                        <p:tgtEl>
                                          <p:spTgt spid="16">
                                            <p:txEl>
                                              <p:pRg st="2" end="2"/>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16">
                                            <p:txEl>
                                              <p:pRg st="4" end="4"/>
                                            </p:txEl>
                                          </p:spTgt>
                                        </p:tgtEl>
                                        <p:attrNameLst>
                                          <p:attrName>style.visibility</p:attrName>
                                        </p:attrNameLst>
                                      </p:cBhvr>
                                      <p:to>
                                        <p:strVal val="visible"/>
                                      </p:to>
                                    </p:set>
                                    <p:anim to="" calcmode="lin" valueType="num">
                                      <p:cBhvr>
                                        <p:cTn id="58" dur="1" fill="hold"/>
                                        <p:tgtEl>
                                          <p:spTgt spid="16">
                                            <p:txEl>
                                              <p:pRg st="4" end="4"/>
                                            </p:tx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16">
                                            <p:txEl>
                                              <p:pRg st="6" end="6"/>
                                            </p:txEl>
                                          </p:spTgt>
                                        </p:tgtEl>
                                        <p:attrNameLst>
                                          <p:attrName>style.visibility</p:attrName>
                                        </p:attrNameLst>
                                      </p:cBhvr>
                                      <p:to>
                                        <p:strVal val="visible"/>
                                      </p:to>
                                    </p:set>
                                    <p:anim to="" calcmode="lin" valueType="num">
                                      <p:cBhvr>
                                        <p:cTn id="63" dur="1" fill="hold"/>
                                        <p:tgtEl>
                                          <p:spTgt spid="1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2"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nvironmentkrishna.files.wordpress.com/2007/11/environmentalism.jpg"/>
          <p:cNvPicPr>
            <a:picLocks noChangeAspect="1" noChangeArrowheads="1"/>
          </p:cNvPicPr>
          <p:nvPr/>
        </p:nvPicPr>
        <p:blipFill>
          <a:blip r:embed="rId2" cstate="print">
            <a:lum bright="70000" contrast="-70000"/>
          </a:blip>
          <a:srcRect/>
          <a:stretch>
            <a:fillRect/>
          </a:stretch>
        </p:blipFill>
        <p:spPr bwMode="auto">
          <a:xfrm>
            <a:off x="0" y="-1"/>
            <a:ext cx="9144000" cy="6841067"/>
          </a:xfrm>
          <a:prstGeom prst="rect">
            <a:avLst/>
          </a:prstGeom>
          <a:noFill/>
        </p:spPr>
      </p:pic>
      <p:sp>
        <p:nvSpPr>
          <p:cNvPr id="17" name="TextBox 16"/>
          <p:cNvSpPr txBox="1"/>
          <p:nvPr/>
        </p:nvSpPr>
        <p:spPr>
          <a:xfrm>
            <a:off x="0" y="152400"/>
            <a:ext cx="9144000" cy="523220"/>
          </a:xfrm>
          <a:prstGeom prst="rect">
            <a:avLst/>
          </a:prstGeom>
          <a:noFill/>
        </p:spPr>
        <p:txBody>
          <a:bodyPr wrap="square" rtlCol="0">
            <a:spAutoFit/>
          </a:bodyPr>
          <a:lstStyle/>
          <a:p>
            <a:pPr algn="ctr"/>
            <a:r>
              <a:rPr lang="en-US" sz="2800" b="1" dirty="0" smtClean="0">
                <a:solidFill>
                  <a:srgbClr val="002060"/>
                </a:solidFill>
                <a:latin typeface="Times New Roman" pitchFamily="18" charset="0"/>
                <a:cs typeface="Times New Roman" pitchFamily="18" charset="0"/>
              </a:rPr>
              <a:t>Liberalism Evolves</a:t>
            </a:r>
          </a:p>
        </p:txBody>
      </p:sp>
      <p:sp>
        <p:nvSpPr>
          <p:cNvPr id="18" name="Rectangle 17"/>
          <p:cNvSpPr/>
          <p:nvPr/>
        </p:nvSpPr>
        <p:spPr>
          <a:xfrm>
            <a:off x="0" y="7620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Q</a:t>
            </a:r>
            <a:r>
              <a:rPr lang="en-US" b="1" dirty="0" smtClean="0">
                <a:latin typeface="Times New Roman" pitchFamily="18" charset="0"/>
                <a:cs typeface="Times New Roman" pitchFamily="18" charset="0"/>
              </a:rPr>
              <a:t>uestion </a:t>
            </a:r>
            <a:r>
              <a:rPr lang="en-US" b="1" dirty="0" smtClean="0">
                <a:latin typeface="Times New Roman" pitchFamily="18" charset="0"/>
                <a:cs typeface="Times New Roman" pitchFamily="18" charset="0"/>
              </a:rPr>
              <a:t>1 </a:t>
            </a:r>
            <a:r>
              <a:rPr lang="en-US" b="1" dirty="0" smtClean="0">
                <a:latin typeface="Times New Roman" pitchFamily="18" charset="0"/>
                <a:cs typeface="Times New Roman" pitchFamily="18" charset="0"/>
              </a:rPr>
              <a:t>- page </a:t>
            </a:r>
            <a:r>
              <a:rPr lang="en-US" b="1" dirty="0" smtClean="0">
                <a:latin typeface="Times New Roman" pitchFamily="18" charset="0"/>
                <a:cs typeface="Times New Roman" pitchFamily="18" charset="0"/>
              </a:rPr>
              <a:t>296</a:t>
            </a:r>
          </a:p>
        </p:txBody>
      </p:sp>
      <p:sp>
        <p:nvSpPr>
          <p:cNvPr id="19" name="Rectangle 18"/>
          <p:cNvSpPr/>
          <p:nvPr/>
        </p:nvSpPr>
        <p:spPr>
          <a:xfrm>
            <a:off x="0" y="1524000"/>
            <a:ext cx="9144000" cy="5078313"/>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Challenges to modern liberalism may include:</a:t>
            </a:r>
          </a:p>
          <a:p>
            <a:pPr algn="ctr"/>
            <a:endParaRPr lang="en-US" b="1" dirty="0" smtClean="0">
              <a:solidFill>
                <a:schemeClr val="accent2">
                  <a:lumMod val="75000"/>
                </a:schemeClr>
              </a:solidFill>
              <a:latin typeface="Times New Roman" pitchFamily="18" charset="0"/>
              <a:cs typeface="Times New Roman" pitchFamily="18" charset="0"/>
            </a:endParaRPr>
          </a:p>
          <a:p>
            <a:pPr algn="ctr"/>
            <a:r>
              <a:rPr lang="en-US" sz="1600" b="1" dirty="0" smtClean="0">
                <a:solidFill>
                  <a:schemeClr val="accent2">
                    <a:lumMod val="75000"/>
                  </a:schemeClr>
                </a:solidFill>
                <a:latin typeface="Times New Roman" pitchFamily="18" charset="0"/>
                <a:cs typeface="Times New Roman" pitchFamily="18" charset="0"/>
              </a:rPr>
              <a:t>Who decides what is progress?  Is progress always desirable?  (</a:t>
            </a:r>
            <a:r>
              <a:rPr lang="en-US" sz="1600" b="1" dirty="0" smtClean="0">
                <a:solidFill>
                  <a:srgbClr val="FF0000"/>
                </a:solidFill>
                <a:latin typeface="Times New Roman" pitchFamily="18" charset="0"/>
                <a:cs typeface="Times New Roman" pitchFamily="18" charset="0"/>
              </a:rPr>
              <a:t>e</a:t>
            </a:r>
            <a:r>
              <a:rPr lang="en-US" sz="1600" b="1" dirty="0" smtClean="0">
                <a:solidFill>
                  <a:srgbClr val="FF0000"/>
                </a:solidFill>
                <a:latin typeface="Times New Roman" pitchFamily="18" charset="0"/>
                <a:cs typeface="Times New Roman" pitchFamily="18" charset="0"/>
              </a:rPr>
              <a:t>nvironmentalism</a:t>
            </a:r>
            <a:r>
              <a:rPr lang="en-US" sz="1600" b="1" dirty="0" smtClean="0">
                <a:solidFill>
                  <a:schemeClr val="accent2">
                    <a:lumMod val="75000"/>
                  </a:schemeClr>
                </a:solidFill>
                <a:latin typeface="Times New Roman" pitchFamily="18" charset="0"/>
                <a:cs typeface="Times New Roman" pitchFamily="18" charset="0"/>
              </a:rPr>
              <a:t>)</a:t>
            </a:r>
          </a:p>
          <a:p>
            <a:pPr algn="ctr"/>
            <a:endParaRPr lang="en-US" sz="1600" b="1" dirty="0" smtClean="0">
              <a:solidFill>
                <a:schemeClr val="accent2">
                  <a:lumMod val="75000"/>
                </a:schemeClr>
              </a:solidFill>
              <a:latin typeface="Times New Roman" pitchFamily="18" charset="0"/>
              <a:cs typeface="Times New Roman" pitchFamily="18" charset="0"/>
            </a:endParaRPr>
          </a:p>
          <a:p>
            <a:pPr algn="ctr"/>
            <a:r>
              <a:rPr lang="en-US" sz="1600" b="1" dirty="0" smtClean="0">
                <a:solidFill>
                  <a:schemeClr val="accent2">
                    <a:lumMod val="75000"/>
                  </a:schemeClr>
                </a:solidFill>
                <a:latin typeface="Times New Roman" pitchFamily="18" charset="0"/>
                <a:cs typeface="Times New Roman" pitchFamily="18" charset="0"/>
              </a:rPr>
              <a:t>What obligation do people have to others?  (</a:t>
            </a:r>
            <a:r>
              <a:rPr lang="en-US" sz="1600" b="1" dirty="0" smtClean="0">
                <a:solidFill>
                  <a:srgbClr val="FF0000"/>
                </a:solidFill>
                <a:latin typeface="Times New Roman" pitchFamily="18" charset="0"/>
                <a:cs typeface="Times New Roman" pitchFamily="18" charset="0"/>
              </a:rPr>
              <a:t>environmentalism, security, rule of law, property</a:t>
            </a:r>
            <a:r>
              <a:rPr lang="en-US" sz="1600" b="1" dirty="0" smtClean="0">
                <a:solidFill>
                  <a:schemeClr val="accent2">
                    <a:lumMod val="75000"/>
                  </a:schemeClr>
                </a:solidFill>
                <a:latin typeface="Times New Roman" pitchFamily="18" charset="0"/>
                <a:cs typeface="Times New Roman" pitchFamily="18" charset="0"/>
              </a:rPr>
              <a:t>)</a:t>
            </a:r>
          </a:p>
          <a:p>
            <a:pPr algn="ctr"/>
            <a:endParaRPr lang="en-US" sz="1600" b="1" dirty="0" smtClean="0">
              <a:solidFill>
                <a:schemeClr val="accent2">
                  <a:lumMod val="75000"/>
                </a:schemeClr>
              </a:solidFill>
              <a:latin typeface="Times New Roman" pitchFamily="18" charset="0"/>
              <a:cs typeface="Times New Roman" pitchFamily="18" charset="0"/>
            </a:endParaRPr>
          </a:p>
          <a:p>
            <a:pPr algn="ctr"/>
            <a:r>
              <a:rPr lang="en-US" sz="1600" b="1" dirty="0" smtClean="0">
                <a:solidFill>
                  <a:schemeClr val="accent2">
                    <a:lumMod val="75000"/>
                  </a:schemeClr>
                </a:solidFill>
                <a:latin typeface="Times New Roman" pitchFamily="18" charset="0"/>
                <a:cs typeface="Times New Roman" pitchFamily="18" charset="0"/>
              </a:rPr>
              <a:t>What actions take precedence: economic growth or environmental protection (</a:t>
            </a:r>
            <a:r>
              <a:rPr lang="en-US" sz="1600" b="1" dirty="0" smtClean="0">
                <a:solidFill>
                  <a:srgbClr val="FF0000"/>
                </a:solidFill>
                <a:latin typeface="Times New Roman" pitchFamily="18" charset="0"/>
                <a:cs typeface="Times New Roman" pitchFamily="18" charset="0"/>
              </a:rPr>
              <a:t>environmentalism</a:t>
            </a:r>
            <a:r>
              <a:rPr lang="en-US" sz="1600" b="1" dirty="0" smtClean="0">
                <a:solidFill>
                  <a:schemeClr val="accent2">
                    <a:lumMod val="75000"/>
                  </a:schemeClr>
                </a:solidFill>
                <a:latin typeface="Times New Roman" pitchFamily="18" charset="0"/>
                <a:cs typeface="Times New Roman" pitchFamily="18" charset="0"/>
              </a:rPr>
              <a:t>)</a:t>
            </a:r>
          </a:p>
          <a:p>
            <a:pPr algn="ctr"/>
            <a:endParaRPr lang="en-US" sz="1600" b="1" dirty="0" smtClean="0">
              <a:solidFill>
                <a:schemeClr val="accent2">
                  <a:lumMod val="75000"/>
                </a:schemeClr>
              </a:solidFill>
              <a:latin typeface="Times New Roman" pitchFamily="18" charset="0"/>
              <a:cs typeface="Times New Roman" pitchFamily="18" charset="0"/>
            </a:endParaRPr>
          </a:p>
          <a:p>
            <a:pPr algn="ctr"/>
            <a:r>
              <a:rPr lang="en-US" sz="1600" b="1" dirty="0" smtClean="0">
                <a:solidFill>
                  <a:schemeClr val="accent2">
                    <a:lumMod val="75000"/>
                  </a:schemeClr>
                </a:solidFill>
                <a:latin typeface="Times New Roman" pitchFamily="18" charset="0"/>
                <a:cs typeface="Times New Roman" pitchFamily="18" charset="0"/>
              </a:rPr>
              <a:t>Does individual self-interest take precedent over group rights? (</a:t>
            </a:r>
            <a:r>
              <a:rPr lang="en-US" sz="1600" b="1" dirty="0" smtClean="0">
                <a:solidFill>
                  <a:srgbClr val="FF0000"/>
                </a:solidFill>
                <a:latin typeface="Times New Roman" pitchFamily="18" charset="0"/>
                <a:cs typeface="Times New Roman" pitchFamily="18" charset="0"/>
              </a:rPr>
              <a:t>neo-conservatism</a:t>
            </a:r>
            <a:r>
              <a:rPr lang="en-US" sz="1600" b="1" dirty="0" smtClean="0">
                <a:solidFill>
                  <a:schemeClr val="accent2">
                    <a:lumMod val="75000"/>
                  </a:schemeClr>
                </a:solidFill>
                <a:latin typeface="Times New Roman" pitchFamily="18" charset="0"/>
                <a:cs typeface="Times New Roman" pitchFamily="18" charset="0"/>
              </a:rPr>
              <a:t>)</a:t>
            </a:r>
          </a:p>
          <a:p>
            <a:pPr algn="ctr"/>
            <a:endParaRPr lang="en-US" sz="1600" b="1" dirty="0" smtClean="0">
              <a:solidFill>
                <a:schemeClr val="accent2">
                  <a:lumMod val="75000"/>
                </a:schemeClr>
              </a:solidFill>
              <a:latin typeface="Times New Roman" pitchFamily="18" charset="0"/>
              <a:cs typeface="Times New Roman" pitchFamily="18" charset="0"/>
            </a:endParaRPr>
          </a:p>
          <a:p>
            <a:pPr algn="ctr"/>
            <a:r>
              <a:rPr lang="en-US" sz="1600" b="1" dirty="0" smtClean="0">
                <a:solidFill>
                  <a:schemeClr val="accent2">
                    <a:lumMod val="75000"/>
                  </a:schemeClr>
                </a:solidFill>
                <a:latin typeface="Times New Roman" pitchFamily="18" charset="0"/>
                <a:cs typeface="Times New Roman" pitchFamily="18" charset="0"/>
              </a:rPr>
              <a:t>What role does patriotism play in liberal ideology? (</a:t>
            </a:r>
            <a:r>
              <a:rPr lang="en-US" sz="1600" b="1" dirty="0" smtClean="0">
                <a:solidFill>
                  <a:srgbClr val="FF0000"/>
                </a:solidFill>
                <a:latin typeface="Times New Roman" pitchFamily="18" charset="0"/>
                <a:cs typeface="Times New Roman" pitchFamily="18" charset="0"/>
              </a:rPr>
              <a:t>neo-conservatism</a:t>
            </a:r>
            <a:r>
              <a:rPr lang="en-US" sz="1600" b="1" dirty="0" smtClean="0">
                <a:solidFill>
                  <a:schemeClr val="accent2">
                    <a:lumMod val="75000"/>
                  </a:schemeClr>
                </a:solidFill>
                <a:latin typeface="Times New Roman" pitchFamily="18" charset="0"/>
                <a:cs typeface="Times New Roman" pitchFamily="18" charset="0"/>
              </a:rPr>
              <a:t>)</a:t>
            </a:r>
          </a:p>
          <a:p>
            <a:pPr algn="ctr"/>
            <a:endParaRPr lang="en-US" sz="1600" b="1" dirty="0" smtClean="0">
              <a:solidFill>
                <a:schemeClr val="accent2">
                  <a:lumMod val="75000"/>
                </a:schemeClr>
              </a:solidFill>
              <a:latin typeface="Times New Roman" pitchFamily="18" charset="0"/>
              <a:cs typeface="Times New Roman" pitchFamily="18" charset="0"/>
            </a:endParaRPr>
          </a:p>
          <a:p>
            <a:pPr algn="ctr"/>
            <a:r>
              <a:rPr lang="en-US" sz="1600" b="1" dirty="0" smtClean="0">
                <a:solidFill>
                  <a:schemeClr val="accent2">
                    <a:lumMod val="75000"/>
                  </a:schemeClr>
                </a:solidFill>
                <a:latin typeface="Times New Roman" pitchFamily="18" charset="0"/>
                <a:cs typeface="Times New Roman" pitchFamily="18" charset="0"/>
              </a:rPr>
              <a:t>To what extent should government intervention be allowed? (</a:t>
            </a:r>
            <a:r>
              <a:rPr lang="en-US" sz="1600" b="1" dirty="0" smtClean="0">
                <a:solidFill>
                  <a:srgbClr val="FF0000"/>
                </a:solidFill>
                <a:latin typeface="Times New Roman" pitchFamily="18" charset="0"/>
                <a:cs typeface="Times New Roman" pitchFamily="18" charset="0"/>
              </a:rPr>
              <a:t>neo-conservatism</a:t>
            </a:r>
            <a:r>
              <a:rPr lang="en-US" sz="1600" b="1" dirty="0" smtClean="0">
                <a:solidFill>
                  <a:schemeClr val="accent2">
                    <a:lumMod val="75000"/>
                  </a:schemeClr>
                </a:solidFill>
                <a:latin typeface="Times New Roman" pitchFamily="18" charset="0"/>
                <a:cs typeface="Times New Roman" pitchFamily="18" charset="0"/>
              </a:rPr>
              <a:t>)</a:t>
            </a:r>
          </a:p>
          <a:p>
            <a:pPr algn="ctr"/>
            <a:endParaRPr lang="en-US" sz="1600" b="1" dirty="0" smtClean="0">
              <a:solidFill>
                <a:schemeClr val="accent2">
                  <a:lumMod val="75000"/>
                </a:schemeClr>
              </a:solidFill>
              <a:latin typeface="Times New Roman" pitchFamily="18" charset="0"/>
              <a:cs typeface="Times New Roman" pitchFamily="18" charset="0"/>
            </a:endParaRPr>
          </a:p>
          <a:p>
            <a:pPr algn="ctr"/>
            <a:r>
              <a:rPr lang="en-US" sz="1600" b="1" dirty="0" smtClean="0">
                <a:solidFill>
                  <a:schemeClr val="accent2">
                    <a:lumMod val="75000"/>
                  </a:schemeClr>
                </a:solidFill>
                <a:latin typeface="Times New Roman" pitchFamily="18" charset="0"/>
                <a:cs typeface="Times New Roman" pitchFamily="18" charset="0"/>
              </a:rPr>
              <a:t>Into what areas of life is government intervention acceptable (</a:t>
            </a:r>
            <a:r>
              <a:rPr lang="en-US" sz="1600" b="1" dirty="0" smtClean="0">
                <a:solidFill>
                  <a:srgbClr val="FF0000"/>
                </a:solidFill>
                <a:latin typeface="Times New Roman" pitchFamily="18" charset="0"/>
                <a:cs typeface="Times New Roman" pitchFamily="18" charset="0"/>
              </a:rPr>
              <a:t>neo-conservatism</a:t>
            </a:r>
            <a:r>
              <a:rPr lang="en-US" sz="1600" b="1" dirty="0" smtClean="0">
                <a:solidFill>
                  <a:schemeClr val="accent2">
                    <a:lumMod val="75000"/>
                  </a:schemeClr>
                </a:solidFill>
                <a:latin typeface="Times New Roman" pitchFamily="18" charset="0"/>
                <a:cs typeface="Times New Roman" pitchFamily="18" charset="0"/>
              </a:rPr>
              <a:t>)</a:t>
            </a:r>
          </a:p>
          <a:p>
            <a:pPr algn="ctr"/>
            <a:endParaRPr lang="en-US" sz="1600" b="1" dirty="0" smtClean="0">
              <a:solidFill>
                <a:schemeClr val="accent2">
                  <a:lumMod val="75000"/>
                </a:schemeClr>
              </a:solidFill>
              <a:latin typeface="Times New Roman" pitchFamily="18" charset="0"/>
              <a:cs typeface="Times New Roman" pitchFamily="18" charset="0"/>
            </a:endParaRPr>
          </a:p>
          <a:p>
            <a:pPr algn="ctr"/>
            <a:r>
              <a:rPr lang="en-US" sz="1600" b="1" dirty="0" smtClean="0">
                <a:solidFill>
                  <a:schemeClr val="accent2">
                    <a:lumMod val="75000"/>
                  </a:schemeClr>
                </a:solidFill>
                <a:latin typeface="Times New Roman" pitchFamily="18" charset="0"/>
                <a:cs typeface="Times New Roman" pitchFamily="18" charset="0"/>
              </a:rPr>
              <a:t>Are freedoms granted to all people even if they do not support liberal practices in their cultures?  (</a:t>
            </a:r>
            <a:r>
              <a:rPr lang="en-US" sz="1600" b="1" dirty="0" smtClean="0">
                <a:solidFill>
                  <a:srgbClr val="FF0000"/>
                </a:solidFill>
                <a:latin typeface="Times New Roman" pitchFamily="18" charset="0"/>
                <a:cs typeface="Times New Roman" pitchFamily="18" charset="0"/>
              </a:rPr>
              <a:t>religion</a:t>
            </a:r>
            <a:r>
              <a:rPr lang="en-US" sz="1600" b="1" dirty="0" smtClean="0">
                <a:solidFill>
                  <a:schemeClr val="accent2">
                    <a:lumMod val="75000"/>
                  </a:schemeClr>
                </a:solidFill>
                <a:latin typeface="Times New Roman" pitchFamily="18" charset="0"/>
                <a:cs typeface="Times New Roman" pitchFamily="18" charset="0"/>
              </a:rPr>
              <a:t>)</a:t>
            </a:r>
          </a:p>
          <a:p>
            <a:pPr algn="ctr"/>
            <a:endParaRPr lang="en-US" sz="1600" b="1" dirty="0" smtClean="0">
              <a:solidFill>
                <a:schemeClr val="accent2">
                  <a:lumMod val="75000"/>
                </a:schemeClr>
              </a:solidFill>
              <a:latin typeface="Times New Roman" pitchFamily="18" charset="0"/>
              <a:cs typeface="Times New Roman" pitchFamily="18" charset="0"/>
            </a:endParaRPr>
          </a:p>
          <a:p>
            <a:pPr algn="ctr"/>
            <a:r>
              <a:rPr lang="en-US" sz="1600" b="1" dirty="0" smtClean="0">
                <a:solidFill>
                  <a:schemeClr val="accent2">
                    <a:lumMod val="75000"/>
                  </a:schemeClr>
                </a:solidFill>
                <a:latin typeface="Times New Roman" pitchFamily="18" charset="0"/>
                <a:cs typeface="Times New Roman" pitchFamily="18" charset="0"/>
              </a:rPr>
              <a:t>Raises questions about the integration of church and state (</a:t>
            </a:r>
            <a:r>
              <a:rPr lang="en-US" sz="1600" b="1" dirty="0" smtClean="0">
                <a:solidFill>
                  <a:srgbClr val="FF0000"/>
                </a:solidFill>
                <a:latin typeface="Times New Roman" pitchFamily="18" charset="0"/>
                <a:cs typeface="Times New Roman" pitchFamily="18" charset="0"/>
              </a:rPr>
              <a:t>religion</a:t>
            </a:r>
            <a:r>
              <a:rPr lang="en-US" sz="1600" b="1" dirty="0" smtClean="0">
                <a:solidFill>
                  <a:schemeClr val="accent2">
                    <a:lumMod val="75000"/>
                  </a:schemeClr>
                </a:solidFill>
                <a:latin typeface="Times New Roman" pitchFamily="18" charset="0"/>
                <a:cs typeface="Times New Roman" pitchFamily="18" charset="0"/>
              </a:rPr>
              <a:t>)</a:t>
            </a:r>
            <a:endParaRPr lang="en-US" sz="1600" b="1" dirty="0" smtClean="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to="" calcmode="lin" valueType="num">
                                      <p:cBhvr>
                                        <p:cTn id="10" dur="1" fill="hold"/>
                                        <p:tgtEl>
                                          <p:spTgt spid="1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to="" calcmode="lin" valueType="num">
                                      <p:cBhvr>
                                        <p:cTn id="13" dur="1" fill="hold"/>
                                        <p:tgtEl>
                                          <p:spTgt spid="1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anim to="" calcmode="lin" valueType="num">
                                      <p:cBhvr>
                                        <p:cTn id="18" dur="1" fill="hold"/>
                                        <p:tgtEl>
                                          <p:spTgt spid="19">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 to="" calcmode="lin" valueType="num">
                                      <p:cBhvr>
                                        <p:cTn id="23" dur="1" fill="hold"/>
                                        <p:tgtEl>
                                          <p:spTgt spid="19">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9">
                                            <p:txEl>
                                              <p:pRg st="6" end="6"/>
                                            </p:txEl>
                                          </p:spTgt>
                                        </p:tgtEl>
                                        <p:attrNameLst>
                                          <p:attrName>style.visibility</p:attrName>
                                        </p:attrNameLst>
                                      </p:cBhvr>
                                      <p:to>
                                        <p:strVal val="visible"/>
                                      </p:to>
                                    </p:set>
                                    <p:anim to="" calcmode="lin" valueType="num">
                                      <p:cBhvr>
                                        <p:cTn id="28" dur="1" fill="hold"/>
                                        <p:tgtEl>
                                          <p:spTgt spid="19">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9">
                                            <p:txEl>
                                              <p:pRg st="8" end="8"/>
                                            </p:txEl>
                                          </p:spTgt>
                                        </p:tgtEl>
                                        <p:attrNameLst>
                                          <p:attrName>style.visibility</p:attrName>
                                        </p:attrNameLst>
                                      </p:cBhvr>
                                      <p:to>
                                        <p:strVal val="visible"/>
                                      </p:to>
                                    </p:set>
                                    <p:anim to="" calcmode="lin" valueType="num">
                                      <p:cBhvr>
                                        <p:cTn id="33" dur="1" fill="hold"/>
                                        <p:tgtEl>
                                          <p:spTgt spid="19">
                                            <p:txEl>
                                              <p:pRg st="8" end="8"/>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9">
                                            <p:txEl>
                                              <p:pRg st="10" end="10"/>
                                            </p:txEl>
                                          </p:spTgt>
                                        </p:tgtEl>
                                        <p:attrNameLst>
                                          <p:attrName>style.visibility</p:attrName>
                                        </p:attrNameLst>
                                      </p:cBhvr>
                                      <p:to>
                                        <p:strVal val="visible"/>
                                      </p:to>
                                    </p:set>
                                    <p:anim to="" calcmode="lin" valueType="num">
                                      <p:cBhvr>
                                        <p:cTn id="38" dur="1" fill="hold"/>
                                        <p:tgtEl>
                                          <p:spTgt spid="19">
                                            <p:txEl>
                                              <p:pRg st="10" end="10"/>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9">
                                            <p:txEl>
                                              <p:pRg st="12" end="12"/>
                                            </p:txEl>
                                          </p:spTgt>
                                        </p:tgtEl>
                                        <p:attrNameLst>
                                          <p:attrName>style.visibility</p:attrName>
                                        </p:attrNameLst>
                                      </p:cBhvr>
                                      <p:to>
                                        <p:strVal val="visible"/>
                                      </p:to>
                                    </p:set>
                                    <p:anim to="" calcmode="lin" valueType="num">
                                      <p:cBhvr>
                                        <p:cTn id="43" dur="1" fill="hold"/>
                                        <p:tgtEl>
                                          <p:spTgt spid="19">
                                            <p:txEl>
                                              <p:pRg st="12" end="12"/>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19">
                                            <p:txEl>
                                              <p:pRg st="14" end="14"/>
                                            </p:txEl>
                                          </p:spTgt>
                                        </p:tgtEl>
                                        <p:attrNameLst>
                                          <p:attrName>style.visibility</p:attrName>
                                        </p:attrNameLst>
                                      </p:cBhvr>
                                      <p:to>
                                        <p:strVal val="visible"/>
                                      </p:to>
                                    </p:set>
                                    <p:anim to="" calcmode="lin" valueType="num">
                                      <p:cBhvr>
                                        <p:cTn id="48" dur="1" fill="hold"/>
                                        <p:tgtEl>
                                          <p:spTgt spid="19">
                                            <p:txEl>
                                              <p:pRg st="14" end="14"/>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19">
                                            <p:txEl>
                                              <p:pRg st="16" end="16"/>
                                            </p:txEl>
                                          </p:spTgt>
                                        </p:tgtEl>
                                        <p:attrNameLst>
                                          <p:attrName>style.visibility</p:attrName>
                                        </p:attrNameLst>
                                      </p:cBhvr>
                                      <p:to>
                                        <p:strVal val="visible"/>
                                      </p:to>
                                    </p:set>
                                    <p:anim to="" calcmode="lin" valueType="num">
                                      <p:cBhvr>
                                        <p:cTn id="53" dur="1" fill="hold"/>
                                        <p:tgtEl>
                                          <p:spTgt spid="19">
                                            <p:txEl>
                                              <p:pRg st="16" end="16"/>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19">
                                            <p:txEl>
                                              <p:pRg st="18" end="18"/>
                                            </p:txEl>
                                          </p:spTgt>
                                        </p:tgtEl>
                                        <p:attrNameLst>
                                          <p:attrName>style.visibility</p:attrName>
                                        </p:attrNameLst>
                                      </p:cBhvr>
                                      <p:to>
                                        <p:strVal val="visible"/>
                                      </p:to>
                                    </p:set>
                                    <p:anim to="" calcmode="lin" valueType="num">
                                      <p:cBhvr>
                                        <p:cTn id="58" dur="1" fill="hold"/>
                                        <p:tgtEl>
                                          <p:spTgt spid="19">
                                            <p:txEl>
                                              <p:pRg st="18" end="1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nvironmentkrishna.files.wordpress.com/2007/11/environmentalism.jpg"/>
          <p:cNvPicPr>
            <a:picLocks noChangeAspect="1" noChangeArrowheads="1"/>
          </p:cNvPicPr>
          <p:nvPr/>
        </p:nvPicPr>
        <p:blipFill>
          <a:blip r:embed="rId2" cstate="print">
            <a:lum bright="70000" contrast="-70000"/>
          </a:blip>
          <a:srcRect/>
          <a:stretch>
            <a:fillRect/>
          </a:stretch>
        </p:blipFill>
        <p:spPr bwMode="auto">
          <a:xfrm>
            <a:off x="0" y="-1"/>
            <a:ext cx="9144000" cy="6841067"/>
          </a:xfrm>
          <a:prstGeom prst="rect">
            <a:avLst/>
          </a:prstGeom>
          <a:noFill/>
        </p:spPr>
      </p:pic>
      <p:sp>
        <p:nvSpPr>
          <p:cNvPr id="9" name="Rectangle 8"/>
          <p:cNvSpPr/>
          <p:nvPr/>
        </p:nvSpPr>
        <p:spPr>
          <a:xfrm>
            <a:off x="0" y="164068"/>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Handout: </a:t>
            </a:r>
            <a:r>
              <a:rPr lang="en-US" b="1" i="1" dirty="0" smtClean="0">
                <a:latin typeface="Times New Roman" pitchFamily="18" charset="0"/>
                <a:cs typeface="Times New Roman" pitchFamily="18" charset="0"/>
              </a:rPr>
              <a:t>Examining </a:t>
            </a:r>
            <a:r>
              <a:rPr lang="en-US" b="1" i="1" dirty="0" smtClean="0">
                <a:latin typeface="Times New Roman" pitchFamily="18" charset="0"/>
                <a:cs typeface="Times New Roman" pitchFamily="18" charset="0"/>
              </a:rPr>
              <a:t>Alternative Ideologies </a:t>
            </a:r>
          </a:p>
        </p:txBody>
      </p:sp>
      <p:pic>
        <p:nvPicPr>
          <p:cNvPr id="1027" name="Picture 3" descr="\\fhs-fs\Staff Profiles\Redirected Folders\brendan edwards\Desktop\chapter 8b.jpg"/>
          <p:cNvPicPr>
            <a:picLocks noChangeAspect="1" noChangeArrowheads="1"/>
          </p:cNvPicPr>
          <p:nvPr/>
        </p:nvPicPr>
        <p:blipFill>
          <a:blip r:embed="rId3" cstate="print"/>
          <a:srcRect/>
          <a:stretch>
            <a:fillRect/>
          </a:stretch>
        </p:blipFill>
        <p:spPr bwMode="auto">
          <a:xfrm>
            <a:off x="1143000" y="4351337"/>
            <a:ext cx="6781800" cy="2430463"/>
          </a:xfrm>
          <a:prstGeom prst="rect">
            <a:avLst/>
          </a:prstGeom>
          <a:noFill/>
        </p:spPr>
      </p:pic>
      <p:pic>
        <p:nvPicPr>
          <p:cNvPr id="1026" name="Picture 2" descr="\\fhs-fs\Staff Profiles\Redirected Folders\brendan edwards\Desktop\chapter 8a.jpg"/>
          <p:cNvPicPr>
            <a:picLocks noChangeAspect="1" noChangeArrowheads="1"/>
          </p:cNvPicPr>
          <p:nvPr/>
        </p:nvPicPr>
        <p:blipFill>
          <a:blip r:embed="rId4" cstate="print"/>
          <a:srcRect/>
          <a:stretch>
            <a:fillRect/>
          </a:stretch>
        </p:blipFill>
        <p:spPr bwMode="auto">
          <a:xfrm>
            <a:off x="1143000" y="491933"/>
            <a:ext cx="6781800" cy="4156267"/>
          </a:xfrm>
          <a:prstGeom prst="rect">
            <a:avLst/>
          </a:prstGeom>
          <a:noFill/>
        </p:spPr>
      </p:pic>
      <p:sp>
        <p:nvSpPr>
          <p:cNvPr id="7" name="Rectangle 6"/>
          <p:cNvSpPr/>
          <p:nvPr/>
        </p:nvSpPr>
        <p:spPr>
          <a:xfrm>
            <a:off x="2133600" y="914400"/>
            <a:ext cx="914400" cy="1981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914400"/>
            <a:ext cx="914400" cy="1981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38600" y="914400"/>
            <a:ext cx="914400" cy="1981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914400"/>
            <a:ext cx="990600" cy="1981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9800" y="914400"/>
            <a:ext cx="914400" cy="1981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34200" y="914400"/>
            <a:ext cx="914400" cy="1981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33600" y="2895600"/>
            <a:ext cx="914400" cy="1752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48000" y="2895600"/>
            <a:ext cx="990600" cy="1752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38600" y="2895600"/>
            <a:ext cx="914400" cy="1752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53000" y="2895600"/>
            <a:ext cx="1066800" cy="1752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19800" y="2895600"/>
            <a:ext cx="914400" cy="1752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34200" y="2895600"/>
            <a:ext cx="914400" cy="1752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57400" y="4648200"/>
            <a:ext cx="914400" cy="76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0" y="4648200"/>
            <a:ext cx="914400" cy="76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62400" y="4648200"/>
            <a:ext cx="914400" cy="76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53000" y="4648200"/>
            <a:ext cx="914400" cy="76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43600" y="4648200"/>
            <a:ext cx="914400" cy="76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34200" y="4648200"/>
            <a:ext cx="914400" cy="76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57400" y="5486400"/>
            <a:ext cx="914400" cy="1219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48000" y="5486400"/>
            <a:ext cx="914400" cy="1219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62400" y="5486400"/>
            <a:ext cx="914400" cy="1219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953000" y="5486400"/>
            <a:ext cx="914400" cy="1219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943600" y="5486400"/>
            <a:ext cx="914400" cy="1219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934200" y="5486400"/>
            <a:ext cx="914400" cy="1219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to="" calcmode="lin" valueType="num">
                                      <p:cBhvr>
                                        <p:cTn id="13" dur="1" fill="hold"/>
                                        <p:tgtEl>
                                          <p:spTgt spid="102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 to="" calcmode="lin" valueType="num">
                                      <p:cBhvr>
                                        <p:cTn id="16" dur="1" fill="hold"/>
                                        <p:tgtEl>
                                          <p:spTgt spid="1027"/>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to="" calcmode="lin" valueType="num">
                                      <p:cBhvr>
                                        <p:cTn id="28" dur="1" fill="hold"/>
                                        <p:tgtEl>
                                          <p:spTgt spid="12"/>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1" fill="hold"/>
                                        <p:tgtEl>
                                          <p:spTgt spid="13"/>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to="" calcmode="lin" valueType="num">
                                      <p:cBhvr>
                                        <p:cTn id="34" dur="1" fill="hold"/>
                                        <p:tgtEl>
                                          <p:spTgt spid="14"/>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to="" calcmode="lin" valueType="num">
                                      <p:cBhvr>
                                        <p:cTn id="37" dur="1" fill="hold"/>
                                        <p:tgtEl>
                                          <p:spTgt spid="15"/>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to="" calcmode="lin" valueType="num">
                                      <p:cBhvr>
                                        <p:cTn id="40" dur="1" fill="hold"/>
                                        <p:tgtEl>
                                          <p:spTgt spid="16"/>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to="" calcmode="lin" valueType="num">
                                      <p:cBhvr>
                                        <p:cTn id="43" dur="1" fill="hold"/>
                                        <p:tgtEl>
                                          <p:spTgt spid="17"/>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to="" calcmode="lin" valueType="num">
                                      <p:cBhvr>
                                        <p:cTn id="46" dur="1" fill="hold"/>
                                        <p:tgtEl>
                                          <p:spTgt spid="18"/>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to="" calcmode="lin" valueType="num">
                                      <p:cBhvr>
                                        <p:cTn id="49" dur="1" fill="hold"/>
                                        <p:tgtEl>
                                          <p:spTgt spid="19"/>
                                        </p:tgtEl>
                                        <p:attrNameLst>
                                          <p:attrName/>
                                        </p:attrNameLst>
                                      </p:cBhvr>
                                    </p:anim>
                                  </p:childTnLst>
                                </p:cTn>
                              </p:par>
                              <p:par>
                                <p:cTn id="50" presetID="24"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to="" calcmode="lin" valueType="num">
                                      <p:cBhvr>
                                        <p:cTn id="52" dur="1" fill="hold"/>
                                        <p:tgtEl>
                                          <p:spTgt spid="21"/>
                                        </p:tgtEl>
                                        <p:attrNameLst>
                                          <p:attrName/>
                                        </p:attrNameLst>
                                      </p:cBhvr>
                                    </p:anim>
                                  </p:childTnLst>
                                </p:cTn>
                              </p:par>
                              <p:par>
                                <p:cTn id="53" presetID="24"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to="" calcmode="lin" valueType="num">
                                      <p:cBhvr>
                                        <p:cTn id="55" dur="1" fill="hold"/>
                                        <p:tgtEl>
                                          <p:spTgt spid="22"/>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to="" calcmode="lin" valueType="num">
                                      <p:cBhvr>
                                        <p:cTn id="58" dur="1" fill="hold"/>
                                        <p:tgtEl>
                                          <p:spTgt spid="23"/>
                                        </p:tgtEl>
                                        <p:attrNameLst>
                                          <p:attrName/>
                                        </p:attrNameLst>
                                      </p:cBhvr>
                                    </p:anim>
                                  </p:childTnLst>
                                </p:cTn>
                              </p:par>
                              <p:par>
                                <p:cTn id="59" presetID="24"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to="" calcmode="lin" valueType="num">
                                      <p:cBhvr>
                                        <p:cTn id="61" dur="1" fill="hold"/>
                                        <p:tgtEl>
                                          <p:spTgt spid="24"/>
                                        </p:tgtEl>
                                        <p:attrNameLst>
                                          <p:attrName/>
                                        </p:attrNameLst>
                                      </p:cBhvr>
                                    </p:anim>
                                  </p:childTnLst>
                                </p:cTn>
                              </p:par>
                              <p:par>
                                <p:cTn id="62" presetID="24"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to="" calcmode="lin" valueType="num">
                                      <p:cBhvr>
                                        <p:cTn id="64" dur="1" fill="hold"/>
                                        <p:tgtEl>
                                          <p:spTgt spid="25"/>
                                        </p:tgtEl>
                                        <p:attrNameLst>
                                          <p:attrName/>
                                        </p:attrNameLst>
                                      </p:cBhvr>
                                    </p:anim>
                                  </p:childTnLst>
                                </p:cTn>
                              </p:par>
                              <p:par>
                                <p:cTn id="65" presetID="24"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to="" calcmode="lin" valueType="num">
                                      <p:cBhvr>
                                        <p:cTn id="67" dur="1" fill="hold"/>
                                        <p:tgtEl>
                                          <p:spTgt spid="26"/>
                                        </p:tgtEl>
                                        <p:attrNameLst>
                                          <p:attrName/>
                                        </p:attrNameLst>
                                      </p:cBhvr>
                                    </p:anim>
                                  </p:childTnLst>
                                </p:cTn>
                              </p:par>
                              <p:par>
                                <p:cTn id="68" presetID="24"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 to="" calcmode="lin" valueType="num">
                                      <p:cBhvr>
                                        <p:cTn id="70" dur="1" fill="hold"/>
                                        <p:tgtEl>
                                          <p:spTgt spid="27"/>
                                        </p:tgtEl>
                                        <p:attrNameLst>
                                          <p:attrName/>
                                        </p:attrNameLst>
                                      </p:cBhvr>
                                    </p:anim>
                                  </p:childTnLst>
                                </p:cTn>
                              </p:par>
                              <p:par>
                                <p:cTn id="71" presetID="24"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to="" calcmode="lin" valueType="num">
                                      <p:cBhvr>
                                        <p:cTn id="73" dur="1" fill="hold"/>
                                        <p:tgtEl>
                                          <p:spTgt spid="28"/>
                                        </p:tgtEl>
                                        <p:attrNameLst>
                                          <p:attrName/>
                                        </p:attrNameLst>
                                      </p:cBhvr>
                                    </p:anim>
                                  </p:childTnLst>
                                </p:cTn>
                              </p:par>
                              <p:par>
                                <p:cTn id="74" presetID="24"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to="" calcmode="lin" valueType="num">
                                      <p:cBhvr>
                                        <p:cTn id="76" dur="1" fill="hold"/>
                                        <p:tgtEl>
                                          <p:spTgt spid="29"/>
                                        </p:tgtEl>
                                        <p:attrNameLst>
                                          <p:attrName/>
                                        </p:attrNameLst>
                                      </p:cBhvr>
                                    </p:anim>
                                  </p:childTnLst>
                                </p:cTn>
                              </p:par>
                              <p:par>
                                <p:cTn id="77" presetID="24"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to="" calcmode="lin" valueType="num">
                                      <p:cBhvr>
                                        <p:cTn id="79" dur="1" fill="hold"/>
                                        <p:tgtEl>
                                          <p:spTgt spid="30"/>
                                        </p:tgtEl>
                                        <p:attrNameLst>
                                          <p:attrName/>
                                        </p:attrNameLst>
                                      </p:cBhvr>
                                    </p:anim>
                                  </p:childTnLst>
                                </p:cTn>
                              </p:par>
                              <p:par>
                                <p:cTn id="80" presetID="24"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to="" calcmode="lin" valueType="num">
                                      <p:cBhvr>
                                        <p:cTn id="82" dur="1" fill="hold"/>
                                        <p:tgtEl>
                                          <p:spTgt spid="31"/>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55" presetClass="exit" presetSubtype="0" fill="hold" grpId="1" nodeType="clickEffect">
                                  <p:stCondLst>
                                    <p:cond delay="0"/>
                                  </p:stCondLst>
                                  <p:childTnLst>
                                    <p:anim calcmode="lin" valueType="num">
                                      <p:cBhvr>
                                        <p:cTn id="86" dur="1000"/>
                                        <p:tgtEl>
                                          <p:spTgt spid="7"/>
                                        </p:tgtEl>
                                        <p:attrNameLst>
                                          <p:attrName>ppt_w</p:attrName>
                                        </p:attrNameLst>
                                      </p:cBhvr>
                                      <p:tavLst>
                                        <p:tav tm="0">
                                          <p:val>
                                            <p:strVal val="ppt_w"/>
                                          </p:val>
                                        </p:tav>
                                        <p:tav tm="100000">
                                          <p:val>
                                            <p:strVal val="ppt_w*0.70"/>
                                          </p:val>
                                        </p:tav>
                                      </p:tavLst>
                                    </p:anim>
                                    <p:anim calcmode="lin" valueType="num">
                                      <p:cBhvr>
                                        <p:cTn id="87" dur="1000"/>
                                        <p:tgtEl>
                                          <p:spTgt spid="7"/>
                                        </p:tgtEl>
                                        <p:attrNameLst>
                                          <p:attrName>ppt_h</p:attrName>
                                        </p:attrNameLst>
                                      </p:cBhvr>
                                      <p:tavLst>
                                        <p:tav tm="0">
                                          <p:val>
                                            <p:strVal val="ppt_h"/>
                                          </p:val>
                                        </p:tav>
                                        <p:tav tm="100000">
                                          <p:val>
                                            <p:strVal val="ppt_h"/>
                                          </p:val>
                                        </p:tav>
                                      </p:tavLst>
                                    </p:anim>
                                    <p:animEffect transition="out" filter="fade">
                                      <p:cBhvr>
                                        <p:cTn id="88" dur="1000"/>
                                        <p:tgtEl>
                                          <p:spTgt spid="7"/>
                                        </p:tgtEl>
                                      </p:cBhvr>
                                    </p:animEffect>
                                    <p:set>
                                      <p:cBhvr>
                                        <p:cTn id="89" dur="1" fill="hold">
                                          <p:stCondLst>
                                            <p:cond delay="999"/>
                                          </p:stCondLst>
                                        </p:cTn>
                                        <p:tgtEl>
                                          <p:spTgt spid="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55" presetClass="exit" presetSubtype="0" fill="hold" grpId="1" nodeType="clickEffect">
                                  <p:stCondLst>
                                    <p:cond delay="0"/>
                                  </p:stCondLst>
                                  <p:childTnLst>
                                    <p:anim calcmode="lin" valueType="num">
                                      <p:cBhvr>
                                        <p:cTn id="93" dur="1000"/>
                                        <p:tgtEl>
                                          <p:spTgt spid="8"/>
                                        </p:tgtEl>
                                        <p:attrNameLst>
                                          <p:attrName>ppt_w</p:attrName>
                                        </p:attrNameLst>
                                      </p:cBhvr>
                                      <p:tavLst>
                                        <p:tav tm="0">
                                          <p:val>
                                            <p:strVal val="ppt_w"/>
                                          </p:val>
                                        </p:tav>
                                        <p:tav tm="100000">
                                          <p:val>
                                            <p:strVal val="ppt_w*0.70"/>
                                          </p:val>
                                        </p:tav>
                                      </p:tavLst>
                                    </p:anim>
                                    <p:anim calcmode="lin" valueType="num">
                                      <p:cBhvr>
                                        <p:cTn id="94" dur="1000"/>
                                        <p:tgtEl>
                                          <p:spTgt spid="8"/>
                                        </p:tgtEl>
                                        <p:attrNameLst>
                                          <p:attrName>ppt_h</p:attrName>
                                        </p:attrNameLst>
                                      </p:cBhvr>
                                      <p:tavLst>
                                        <p:tav tm="0">
                                          <p:val>
                                            <p:strVal val="ppt_h"/>
                                          </p:val>
                                        </p:tav>
                                        <p:tav tm="100000">
                                          <p:val>
                                            <p:strVal val="ppt_h"/>
                                          </p:val>
                                        </p:tav>
                                      </p:tavLst>
                                    </p:anim>
                                    <p:animEffect transition="out" filter="fade">
                                      <p:cBhvr>
                                        <p:cTn id="95" dur="1000"/>
                                        <p:tgtEl>
                                          <p:spTgt spid="8"/>
                                        </p:tgtEl>
                                      </p:cBhvr>
                                    </p:animEffect>
                                    <p:set>
                                      <p:cBhvr>
                                        <p:cTn id="96" dur="1" fill="hold">
                                          <p:stCondLst>
                                            <p:cond delay="999"/>
                                          </p:stCondLst>
                                        </p:cTn>
                                        <p:tgtEl>
                                          <p:spTgt spid="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5" presetClass="exit" presetSubtype="0" fill="hold" grpId="1" nodeType="clickEffect">
                                  <p:stCondLst>
                                    <p:cond delay="0"/>
                                  </p:stCondLst>
                                  <p:childTnLst>
                                    <p:anim calcmode="lin" valueType="num">
                                      <p:cBhvr>
                                        <p:cTn id="100" dur="1000"/>
                                        <p:tgtEl>
                                          <p:spTgt spid="10"/>
                                        </p:tgtEl>
                                        <p:attrNameLst>
                                          <p:attrName>ppt_w</p:attrName>
                                        </p:attrNameLst>
                                      </p:cBhvr>
                                      <p:tavLst>
                                        <p:tav tm="0">
                                          <p:val>
                                            <p:strVal val="ppt_w"/>
                                          </p:val>
                                        </p:tav>
                                        <p:tav tm="100000">
                                          <p:val>
                                            <p:strVal val="ppt_w*0.70"/>
                                          </p:val>
                                        </p:tav>
                                      </p:tavLst>
                                    </p:anim>
                                    <p:anim calcmode="lin" valueType="num">
                                      <p:cBhvr>
                                        <p:cTn id="101" dur="1000"/>
                                        <p:tgtEl>
                                          <p:spTgt spid="10"/>
                                        </p:tgtEl>
                                        <p:attrNameLst>
                                          <p:attrName>ppt_h</p:attrName>
                                        </p:attrNameLst>
                                      </p:cBhvr>
                                      <p:tavLst>
                                        <p:tav tm="0">
                                          <p:val>
                                            <p:strVal val="ppt_h"/>
                                          </p:val>
                                        </p:tav>
                                        <p:tav tm="100000">
                                          <p:val>
                                            <p:strVal val="ppt_h"/>
                                          </p:val>
                                        </p:tav>
                                      </p:tavLst>
                                    </p:anim>
                                    <p:animEffect transition="out" filter="fade">
                                      <p:cBhvr>
                                        <p:cTn id="102" dur="1000"/>
                                        <p:tgtEl>
                                          <p:spTgt spid="10"/>
                                        </p:tgtEl>
                                      </p:cBhvr>
                                    </p:animEffect>
                                    <p:set>
                                      <p:cBhvr>
                                        <p:cTn id="103" dur="1" fill="hold">
                                          <p:stCondLst>
                                            <p:cond delay="999"/>
                                          </p:stCondLst>
                                        </p:cTn>
                                        <p:tgtEl>
                                          <p:spTgt spid="1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5" presetClass="exit" presetSubtype="0" fill="hold" grpId="1" nodeType="clickEffect">
                                  <p:stCondLst>
                                    <p:cond delay="0"/>
                                  </p:stCondLst>
                                  <p:childTnLst>
                                    <p:anim calcmode="lin" valueType="num">
                                      <p:cBhvr>
                                        <p:cTn id="107" dur="1000"/>
                                        <p:tgtEl>
                                          <p:spTgt spid="11"/>
                                        </p:tgtEl>
                                        <p:attrNameLst>
                                          <p:attrName>ppt_w</p:attrName>
                                        </p:attrNameLst>
                                      </p:cBhvr>
                                      <p:tavLst>
                                        <p:tav tm="0">
                                          <p:val>
                                            <p:strVal val="ppt_w"/>
                                          </p:val>
                                        </p:tav>
                                        <p:tav tm="100000">
                                          <p:val>
                                            <p:strVal val="ppt_w*0.70"/>
                                          </p:val>
                                        </p:tav>
                                      </p:tavLst>
                                    </p:anim>
                                    <p:anim calcmode="lin" valueType="num">
                                      <p:cBhvr>
                                        <p:cTn id="108" dur="1000"/>
                                        <p:tgtEl>
                                          <p:spTgt spid="11"/>
                                        </p:tgtEl>
                                        <p:attrNameLst>
                                          <p:attrName>ppt_h</p:attrName>
                                        </p:attrNameLst>
                                      </p:cBhvr>
                                      <p:tavLst>
                                        <p:tav tm="0">
                                          <p:val>
                                            <p:strVal val="ppt_h"/>
                                          </p:val>
                                        </p:tav>
                                        <p:tav tm="100000">
                                          <p:val>
                                            <p:strVal val="ppt_h"/>
                                          </p:val>
                                        </p:tav>
                                      </p:tavLst>
                                    </p:anim>
                                    <p:animEffect transition="out" filter="fade">
                                      <p:cBhvr>
                                        <p:cTn id="109" dur="1000"/>
                                        <p:tgtEl>
                                          <p:spTgt spid="11"/>
                                        </p:tgtEl>
                                      </p:cBhvr>
                                    </p:animEffect>
                                    <p:set>
                                      <p:cBhvr>
                                        <p:cTn id="110" dur="1" fill="hold">
                                          <p:stCondLst>
                                            <p:cond delay="999"/>
                                          </p:stCondLst>
                                        </p:cTn>
                                        <p:tgtEl>
                                          <p:spTgt spid="1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55" presetClass="exit" presetSubtype="0" fill="hold" grpId="1" nodeType="clickEffect">
                                  <p:stCondLst>
                                    <p:cond delay="0"/>
                                  </p:stCondLst>
                                  <p:childTnLst>
                                    <p:anim calcmode="lin" valueType="num">
                                      <p:cBhvr>
                                        <p:cTn id="114" dur="1000"/>
                                        <p:tgtEl>
                                          <p:spTgt spid="12"/>
                                        </p:tgtEl>
                                        <p:attrNameLst>
                                          <p:attrName>ppt_w</p:attrName>
                                        </p:attrNameLst>
                                      </p:cBhvr>
                                      <p:tavLst>
                                        <p:tav tm="0">
                                          <p:val>
                                            <p:strVal val="ppt_w"/>
                                          </p:val>
                                        </p:tav>
                                        <p:tav tm="100000">
                                          <p:val>
                                            <p:strVal val="ppt_w*0.70"/>
                                          </p:val>
                                        </p:tav>
                                      </p:tavLst>
                                    </p:anim>
                                    <p:anim calcmode="lin" valueType="num">
                                      <p:cBhvr>
                                        <p:cTn id="115" dur="1000"/>
                                        <p:tgtEl>
                                          <p:spTgt spid="12"/>
                                        </p:tgtEl>
                                        <p:attrNameLst>
                                          <p:attrName>ppt_h</p:attrName>
                                        </p:attrNameLst>
                                      </p:cBhvr>
                                      <p:tavLst>
                                        <p:tav tm="0">
                                          <p:val>
                                            <p:strVal val="ppt_h"/>
                                          </p:val>
                                        </p:tav>
                                        <p:tav tm="100000">
                                          <p:val>
                                            <p:strVal val="ppt_h"/>
                                          </p:val>
                                        </p:tav>
                                      </p:tavLst>
                                    </p:anim>
                                    <p:animEffect transition="out" filter="fade">
                                      <p:cBhvr>
                                        <p:cTn id="116" dur="1000"/>
                                        <p:tgtEl>
                                          <p:spTgt spid="12"/>
                                        </p:tgtEl>
                                      </p:cBhvr>
                                    </p:animEffect>
                                    <p:set>
                                      <p:cBhvr>
                                        <p:cTn id="117" dur="1" fill="hold">
                                          <p:stCondLst>
                                            <p:cond delay="999"/>
                                          </p:stCondLst>
                                        </p:cTn>
                                        <p:tgtEl>
                                          <p:spTgt spid="12"/>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55" presetClass="exit" presetSubtype="0" fill="hold" grpId="1" nodeType="clickEffect">
                                  <p:stCondLst>
                                    <p:cond delay="0"/>
                                  </p:stCondLst>
                                  <p:childTnLst>
                                    <p:anim calcmode="lin" valueType="num">
                                      <p:cBhvr>
                                        <p:cTn id="121" dur="1000"/>
                                        <p:tgtEl>
                                          <p:spTgt spid="13"/>
                                        </p:tgtEl>
                                        <p:attrNameLst>
                                          <p:attrName>ppt_w</p:attrName>
                                        </p:attrNameLst>
                                      </p:cBhvr>
                                      <p:tavLst>
                                        <p:tav tm="0">
                                          <p:val>
                                            <p:strVal val="ppt_w"/>
                                          </p:val>
                                        </p:tav>
                                        <p:tav tm="100000">
                                          <p:val>
                                            <p:strVal val="ppt_w*0.70"/>
                                          </p:val>
                                        </p:tav>
                                      </p:tavLst>
                                    </p:anim>
                                    <p:anim calcmode="lin" valueType="num">
                                      <p:cBhvr>
                                        <p:cTn id="122" dur="1000"/>
                                        <p:tgtEl>
                                          <p:spTgt spid="13"/>
                                        </p:tgtEl>
                                        <p:attrNameLst>
                                          <p:attrName>ppt_h</p:attrName>
                                        </p:attrNameLst>
                                      </p:cBhvr>
                                      <p:tavLst>
                                        <p:tav tm="0">
                                          <p:val>
                                            <p:strVal val="ppt_h"/>
                                          </p:val>
                                        </p:tav>
                                        <p:tav tm="100000">
                                          <p:val>
                                            <p:strVal val="ppt_h"/>
                                          </p:val>
                                        </p:tav>
                                      </p:tavLst>
                                    </p:anim>
                                    <p:animEffect transition="out" filter="fade">
                                      <p:cBhvr>
                                        <p:cTn id="123" dur="1000"/>
                                        <p:tgtEl>
                                          <p:spTgt spid="13"/>
                                        </p:tgtEl>
                                      </p:cBhvr>
                                    </p:animEffect>
                                    <p:set>
                                      <p:cBhvr>
                                        <p:cTn id="124" dur="1" fill="hold">
                                          <p:stCondLst>
                                            <p:cond delay="999"/>
                                          </p:stCondLst>
                                        </p:cTn>
                                        <p:tgtEl>
                                          <p:spTgt spid="13"/>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55" presetClass="exit" presetSubtype="0" fill="hold" grpId="1" nodeType="clickEffect">
                                  <p:stCondLst>
                                    <p:cond delay="0"/>
                                  </p:stCondLst>
                                  <p:childTnLst>
                                    <p:anim calcmode="lin" valueType="num">
                                      <p:cBhvr>
                                        <p:cTn id="128" dur="1000"/>
                                        <p:tgtEl>
                                          <p:spTgt spid="14"/>
                                        </p:tgtEl>
                                        <p:attrNameLst>
                                          <p:attrName>ppt_w</p:attrName>
                                        </p:attrNameLst>
                                      </p:cBhvr>
                                      <p:tavLst>
                                        <p:tav tm="0">
                                          <p:val>
                                            <p:strVal val="ppt_w"/>
                                          </p:val>
                                        </p:tav>
                                        <p:tav tm="100000">
                                          <p:val>
                                            <p:strVal val="ppt_w*0.70"/>
                                          </p:val>
                                        </p:tav>
                                      </p:tavLst>
                                    </p:anim>
                                    <p:anim calcmode="lin" valueType="num">
                                      <p:cBhvr>
                                        <p:cTn id="129" dur="1000"/>
                                        <p:tgtEl>
                                          <p:spTgt spid="14"/>
                                        </p:tgtEl>
                                        <p:attrNameLst>
                                          <p:attrName>ppt_h</p:attrName>
                                        </p:attrNameLst>
                                      </p:cBhvr>
                                      <p:tavLst>
                                        <p:tav tm="0">
                                          <p:val>
                                            <p:strVal val="ppt_h"/>
                                          </p:val>
                                        </p:tav>
                                        <p:tav tm="100000">
                                          <p:val>
                                            <p:strVal val="ppt_h"/>
                                          </p:val>
                                        </p:tav>
                                      </p:tavLst>
                                    </p:anim>
                                    <p:animEffect transition="out" filter="fade">
                                      <p:cBhvr>
                                        <p:cTn id="130" dur="1000"/>
                                        <p:tgtEl>
                                          <p:spTgt spid="14"/>
                                        </p:tgtEl>
                                      </p:cBhvr>
                                    </p:animEffect>
                                    <p:set>
                                      <p:cBhvr>
                                        <p:cTn id="131" dur="1" fill="hold">
                                          <p:stCondLst>
                                            <p:cond delay="999"/>
                                          </p:stCondLst>
                                        </p:cTn>
                                        <p:tgtEl>
                                          <p:spTgt spid="14"/>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55" presetClass="exit" presetSubtype="0" fill="hold" grpId="1" nodeType="clickEffect">
                                  <p:stCondLst>
                                    <p:cond delay="0"/>
                                  </p:stCondLst>
                                  <p:childTnLst>
                                    <p:anim calcmode="lin" valueType="num">
                                      <p:cBhvr>
                                        <p:cTn id="135" dur="1000"/>
                                        <p:tgtEl>
                                          <p:spTgt spid="15"/>
                                        </p:tgtEl>
                                        <p:attrNameLst>
                                          <p:attrName>ppt_w</p:attrName>
                                        </p:attrNameLst>
                                      </p:cBhvr>
                                      <p:tavLst>
                                        <p:tav tm="0">
                                          <p:val>
                                            <p:strVal val="ppt_w"/>
                                          </p:val>
                                        </p:tav>
                                        <p:tav tm="100000">
                                          <p:val>
                                            <p:strVal val="ppt_w*0.70"/>
                                          </p:val>
                                        </p:tav>
                                      </p:tavLst>
                                    </p:anim>
                                    <p:anim calcmode="lin" valueType="num">
                                      <p:cBhvr>
                                        <p:cTn id="136" dur="1000"/>
                                        <p:tgtEl>
                                          <p:spTgt spid="15"/>
                                        </p:tgtEl>
                                        <p:attrNameLst>
                                          <p:attrName>ppt_h</p:attrName>
                                        </p:attrNameLst>
                                      </p:cBhvr>
                                      <p:tavLst>
                                        <p:tav tm="0">
                                          <p:val>
                                            <p:strVal val="ppt_h"/>
                                          </p:val>
                                        </p:tav>
                                        <p:tav tm="100000">
                                          <p:val>
                                            <p:strVal val="ppt_h"/>
                                          </p:val>
                                        </p:tav>
                                      </p:tavLst>
                                    </p:anim>
                                    <p:animEffect transition="out" filter="fade">
                                      <p:cBhvr>
                                        <p:cTn id="137" dur="1000"/>
                                        <p:tgtEl>
                                          <p:spTgt spid="15"/>
                                        </p:tgtEl>
                                      </p:cBhvr>
                                    </p:animEffect>
                                    <p:set>
                                      <p:cBhvr>
                                        <p:cTn id="138" dur="1" fill="hold">
                                          <p:stCondLst>
                                            <p:cond delay="999"/>
                                          </p:stCondLst>
                                        </p:cTn>
                                        <p:tgtEl>
                                          <p:spTgt spid="1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55" presetClass="exit" presetSubtype="0" fill="hold" grpId="1" nodeType="clickEffect">
                                  <p:stCondLst>
                                    <p:cond delay="0"/>
                                  </p:stCondLst>
                                  <p:childTnLst>
                                    <p:anim calcmode="lin" valueType="num">
                                      <p:cBhvr>
                                        <p:cTn id="142" dur="1000"/>
                                        <p:tgtEl>
                                          <p:spTgt spid="16"/>
                                        </p:tgtEl>
                                        <p:attrNameLst>
                                          <p:attrName>ppt_w</p:attrName>
                                        </p:attrNameLst>
                                      </p:cBhvr>
                                      <p:tavLst>
                                        <p:tav tm="0">
                                          <p:val>
                                            <p:strVal val="ppt_w"/>
                                          </p:val>
                                        </p:tav>
                                        <p:tav tm="100000">
                                          <p:val>
                                            <p:strVal val="ppt_w*0.70"/>
                                          </p:val>
                                        </p:tav>
                                      </p:tavLst>
                                    </p:anim>
                                    <p:anim calcmode="lin" valueType="num">
                                      <p:cBhvr>
                                        <p:cTn id="143" dur="1000"/>
                                        <p:tgtEl>
                                          <p:spTgt spid="16"/>
                                        </p:tgtEl>
                                        <p:attrNameLst>
                                          <p:attrName>ppt_h</p:attrName>
                                        </p:attrNameLst>
                                      </p:cBhvr>
                                      <p:tavLst>
                                        <p:tav tm="0">
                                          <p:val>
                                            <p:strVal val="ppt_h"/>
                                          </p:val>
                                        </p:tav>
                                        <p:tav tm="100000">
                                          <p:val>
                                            <p:strVal val="ppt_h"/>
                                          </p:val>
                                        </p:tav>
                                      </p:tavLst>
                                    </p:anim>
                                    <p:animEffect transition="out" filter="fade">
                                      <p:cBhvr>
                                        <p:cTn id="144" dur="1000"/>
                                        <p:tgtEl>
                                          <p:spTgt spid="16"/>
                                        </p:tgtEl>
                                      </p:cBhvr>
                                    </p:animEffect>
                                    <p:set>
                                      <p:cBhvr>
                                        <p:cTn id="145" dur="1" fill="hold">
                                          <p:stCondLst>
                                            <p:cond delay="999"/>
                                          </p:stCondLst>
                                        </p:cTn>
                                        <p:tgtEl>
                                          <p:spTgt spid="1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55" presetClass="exit" presetSubtype="0" fill="hold" grpId="1" nodeType="clickEffect">
                                  <p:stCondLst>
                                    <p:cond delay="0"/>
                                  </p:stCondLst>
                                  <p:childTnLst>
                                    <p:anim calcmode="lin" valueType="num">
                                      <p:cBhvr>
                                        <p:cTn id="149" dur="1000"/>
                                        <p:tgtEl>
                                          <p:spTgt spid="17"/>
                                        </p:tgtEl>
                                        <p:attrNameLst>
                                          <p:attrName>ppt_w</p:attrName>
                                        </p:attrNameLst>
                                      </p:cBhvr>
                                      <p:tavLst>
                                        <p:tav tm="0">
                                          <p:val>
                                            <p:strVal val="ppt_w"/>
                                          </p:val>
                                        </p:tav>
                                        <p:tav tm="100000">
                                          <p:val>
                                            <p:strVal val="ppt_w*0.70"/>
                                          </p:val>
                                        </p:tav>
                                      </p:tavLst>
                                    </p:anim>
                                    <p:anim calcmode="lin" valueType="num">
                                      <p:cBhvr>
                                        <p:cTn id="150" dur="1000"/>
                                        <p:tgtEl>
                                          <p:spTgt spid="17"/>
                                        </p:tgtEl>
                                        <p:attrNameLst>
                                          <p:attrName>ppt_h</p:attrName>
                                        </p:attrNameLst>
                                      </p:cBhvr>
                                      <p:tavLst>
                                        <p:tav tm="0">
                                          <p:val>
                                            <p:strVal val="ppt_h"/>
                                          </p:val>
                                        </p:tav>
                                        <p:tav tm="100000">
                                          <p:val>
                                            <p:strVal val="ppt_h"/>
                                          </p:val>
                                        </p:tav>
                                      </p:tavLst>
                                    </p:anim>
                                    <p:animEffect transition="out" filter="fade">
                                      <p:cBhvr>
                                        <p:cTn id="151" dur="1000"/>
                                        <p:tgtEl>
                                          <p:spTgt spid="17"/>
                                        </p:tgtEl>
                                      </p:cBhvr>
                                    </p:animEffect>
                                    <p:set>
                                      <p:cBhvr>
                                        <p:cTn id="152" dur="1" fill="hold">
                                          <p:stCondLst>
                                            <p:cond delay="999"/>
                                          </p:stCondLst>
                                        </p:cTn>
                                        <p:tgtEl>
                                          <p:spTgt spid="17"/>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55" presetClass="exit" presetSubtype="0" fill="hold" grpId="1" nodeType="clickEffect">
                                  <p:stCondLst>
                                    <p:cond delay="0"/>
                                  </p:stCondLst>
                                  <p:childTnLst>
                                    <p:anim calcmode="lin" valueType="num">
                                      <p:cBhvr>
                                        <p:cTn id="156" dur="1000"/>
                                        <p:tgtEl>
                                          <p:spTgt spid="18"/>
                                        </p:tgtEl>
                                        <p:attrNameLst>
                                          <p:attrName>ppt_w</p:attrName>
                                        </p:attrNameLst>
                                      </p:cBhvr>
                                      <p:tavLst>
                                        <p:tav tm="0">
                                          <p:val>
                                            <p:strVal val="ppt_w"/>
                                          </p:val>
                                        </p:tav>
                                        <p:tav tm="100000">
                                          <p:val>
                                            <p:strVal val="ppt_w*0.70"/>
                                          </p:val>
                                        </p:tav>
                                      </p:tavLst>
                                    </p:anim>
                                    <p:anim calcmode="lin" valueType="num">
                                      <p:cBhvr>
                                        <p:cTn id="157" dur="1000"/>
                                        <p:tgtEl>
                                          <p:spTgt spid="18"/>
                                        </p:tgtEl>
                                        <p:attrNameLst>
                                          <p:attrName>ppt_h</p:attrName>
                                        </p:attrNameLst>
                                      </p:cBhvr>
                                      <p:tavLst>
                                        <p:tav tm="0">
                                          <p:val>
                                            <p:strVal val="ppt_h"/>
                                          </p:val>
                                        </p:tav>
                                        <p:tav tm="100000">
                                          <p:val>
                                            <p:strVal val="ppt_h"/>
                                          </p:val>
                                        </p:tav>
                                      </p:tavLst>
                                    </p:anim>
                                    <p:animEffect transition="out" filter="fade">
                                      <p:cBhvr>
                                        <p:cTn id="158" dur="1000"/>
                                        <p:tgtEl>
                                          <p:spTgt spid="18"/>
                                        </p:tgtEl>
                                      </p:cBhvr>
                                    </p:animEffect>
                                    <p:set>
                                      <p:cBhvr>
                                        <p:cTn id="159" dur="1" fill="hold">
                                          <p:stCondLst>
                                            <p:cond delay="999"/>
                                          </p:stCondLst>
                                        </p:cTn>
                                        <p:tgtEl>
                                          <p:spTgt spid="18"/>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55" presetClass="exit" presetSubtype="0" fill="hold" grpId="1" nodeType="clickEffect">
                                  <p:stCondLst>
                                    <p:cond delay="0"/>
                                  </p:stCondLst>
                                  <p:childTnLst>
                                    <p:anim calcmode="lin" valueType="num">
                                      <p:cBhvr>
                                        <p:cTn id="163" dur="1000"/>
                                        <p:tgtEl>
                                          <p:spTgt spid="19"/>
                                        </p:tgtEl>
                                        <p:attrNameLst>
                                          <p:attrName>ppt_w</p:attrName>
                                        </p:attrNameLst>
                                      </p:cBhvr>
                                      <p:tavLst>
                                        <p:tav tm="0">
                                          <p:val>
                                            <p:strVal val="ppt_w"/>
                                          </p:val>
                                        </p:tav>
                                        <p:tav tm="100000">
                                          <p:val>
                                            <p:strVal val="ppt_w*0.70"/>
                                          </p:val>
                                        </p:tav>
                                      </p:tavLst>
                                    </p:anim>
                                    <p:anim calcmode="lin" valueType="num">
                                      <p:cBhvr>
                                        <p:cTn id="164" dur="1000"/>
                                        <p:tgtEl>
                                          <p:spTgt spid="19"/>
                                        </p:tgtEl>
                                        <p:attrNameLst>
                                          <p:attrName>ppt_h</p:attrName>
                                        </p:attrNameLst>
                                      </p:cBhvr>
                                      <p:tavLst>
                                        <p:tav tm="0">
                                          <p:val>
                                            <p:strVal val="ppt_h"/>
                                          </p:val>
                                        </p:tav>
                                        <p:tav tm="100000">
                                          <p:val>
                                            <p:strVal val="ppt_h"/>
                                          </p:val>
                                        </p:tav>
                                      </p:tavLst>
                                    </p:anim>
                                    <p:animEffect transition="out" filter="fade">
                                      <p:cBhvr>
                                        <p:cTn id="165" dur="1000"/>
                                        <p:tgtEl>
                                          <p:spTgt spid="19"/>
                                        </p:tgtEl>
                                      </p:cBhvr>
                                    </p:animEffect>
                                    <p:set>
                                      <p:cBhvr>
                                        <p:cTn id="166" dur="1" fill="hold">
                                          <p:stCondLst>
                                            <p:cond delay="999"/>
                                          </p:stCondLst>
                                        </p:cTn>
                                        <p:tgtEl>
                                          <p:spTgt spid="19"/>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55" presetClass="exit" presetSubtype="0" fill="hold" grpId="0" nodeType="clickEffect">
                                  <p:stCondLst>
                                    <p:cond delay="0"/>
                                  </p:stCondLst>
                                  <p:childTnLst>
                                    <p:anim calcmode="lin" valueType="num">
                                      <p:cBhvr>
                                        <p:cTn id="170" dur="1000"/>
                                        <p:tgtEl>
                                          <p:spTgt spid="20"/>
                                        </p:tgtEl>
                                        <p:attrNameLst>
                                          <p:attrName>ppt_w</p:attrName>
                                        </p:attrNameLst>
                                      </p:cBhvr>
                                      <p:tavLst>
                                        <p:tav tm="0">
                                          <p:val>
                                            <p:strVal val="ppt_w"/>
                                          </p:val>
                                        </p:tav>
                                        <p:tav tm="100000">
                                          <p:val>
                                            <p:strVal val="ppt_w*0.70"/>
                                          </p:val>
                                        </p:tav>
                                      </p:tavLst>
                                    </p:anim>
                                    <p:anim calcmode="lin" valueType="num">
                                      <p:cBhvr>
                                        <p:cTn id="171" dur="1000"/>
                                        <p:tgtEl>
                                          <p:spTgt spid="20"/>
                                        </p:tgtEl>
                                        <p:attrNameLst>
                                          <p:attrName>ppt_h</p:attrName>
                                        </p:attrNameLst>
                                      </p:cBhvr>
                                      <p:tavLst>
                                        <p:tav tm="0">
                                          <p:val>
                                            <p:strVal val="ppt_h"/>
                                          </p:val>
                                        </p:tav>
                                        <p:tav tm="100000">
                                          <p:val>
                                            <p:strVal val="ppt_h"/>
                                          </p:val>
                                        </p:tav>
                                      </p:tavLst>
                                    </p:anim>
                                    <p:animEffect transition="out" filter="fade">
                                      <p:cBhvr>
                                        <p:cTn id="172" dur="1000"/>
                                        <p:tgtEl>
                                          <p:spTgt spid="20"/>
                                        </p:tgtEl>
                                      </p:cBhvr>
                                    </p:animEffect>
                                    <p:set>
                                      <p:cBhvr>
                                        <p:cTn id="173" dur="1" fill="hold">
                                          <p:stCondLst>
                                            <p:cond delay="999"/>
                                          </p:stCondLst>
                                        </p:cTn>
                                        <p:tgtEl>
                                          <p:spTgt spid="20"/>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55" presetClass="exit" presetSubtype="0" fill="hold" grpId="1" nodeType="clickEffect">
                                  <p:stCondLst>
                                    <p:cond delay="0"/>
                                  </p:stCondLst>
                                  <p:childTnLst>
                                    <p:anim calcmode="lin" valueType="num">
                                      <p:cBhvr>
                                        <p:cTn id="177" dur="1000"/>
                                        <p:tgtEl>
                                          <p:spTgt spid="21"/>
                                        </p:tgtEl>
                                        <p:attrNameLst>
                                          <p:attrName>ppt_w</p:attrName>
                                        </p:attrNameLst>
                                      </p:cBhvr>
                                      <p:tavLst>
                                        <p:tav tm="0">
                                          <p:val>
                                            <p:strVal val="ppt_w"/>
                                          </p:val>
                                        </p:tav>
                                        <p:tav tm="100000">
                                          <p:val>
                                            <p:strVal val="ppt_w*0.70"/>
                                          </p:val>
                                        </p:tav>
                                      </p:tavLst>
                                    </p:anim>
                                    <p:anim calcmode="lin" valueType="num">
                                      <p:cBhvr>
                                        <p:cTn id="178" dur="1000"/>
                                        <p:tgtEl>
                                          <p:spTgt spid="21"/>
                                        </p:tgtEl>
                                        <p:attrNameLst>
                                          <p:attrName>ppt_h</p:attrName>
                                        </p:attrNameLst>
                                      </p:cBhvr>
                                      <p:tavLst>
                                        <p:tav tm="0">
                                          <p:val>
                                            <p:strVal val="ppt_h"/>
                                          </p:val>
                                        </p:tav>
                                        <p:tav tm="100000">
                                          <p:val>
                                            <p:strVal val="ppt_h"/>
                                          </p:val>
                                        </p:tav>
                                      </p:tavLst>
                                    </p:anim>
                                    <p:animEffect transition="out" filter="fade">
                                      <p:cBhvr>
                                        <p:cTn id="179" dur="1000"/>
                                        <p:tgtEl>
                                          <p:spTgt spid="21"/>
                                        </p:tgtEl>
                                      </p:cBhvr>
                                    </p:animEffect>
                                    <p:set>
                                      <p:cBhvr>
                                        <p:cTn id="180" dur="1" fill="hold">
                                          <p:stCondLst>
                                            <p:cond delay="999"/>
                                          </p:stCondLst>
                                        </p:cTn>
                                        <p:tgtEl>
                                          <p:spTgt spid="21"/>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55" presetClass="exit" presetSubtype="0" fill="hold" grpId="1" nodeType="clickEffect">
                                  <p:stCondLst>
                                    <p:cond delay="0"/>
                                  </p:stCondLst>
                                  <p:childTnLst>
                                    <p:anim calcmode="lin" valueType="num">
                                      <p:cBhvr>
                                        <p:cTn id="184" dur="1000"/>
                                        <p:tgtEl>
                                          <p:spTgt spid="22"/>
                                        </p:tgtEl>
                                        <p:attrNameLst>
                                          <p:attrName>ppt_w</p:attrName>
                                        </p:attrNameLst>
                                      </p:cBhvr>
                                      <p:tavLst>
                                        <p:tav tm="0">
                                          <p:val>
                                            <p:strVal val="ppt_w"/>
                                          </p:val>
                                        </p:tav>
                                        <p:tav tm="100000">
                                          <p:val>
                                            <p:strVal val="ppt_w*0.70"/>
                                          </p:val>
                                        </p:tav>
                                      </p:tavLst>
                                    </p:anim>
                                    <p:anim calcmode="lin" valueType="num">
                                      <p:cBhvr>
                                        <p:cTn id="185" dur="1000"/>
                                        <p:tgtEl>
                                          <p:spTgt spid="22"/>
                                        </p:tgtEl>
                                        <p:attrNameLst>
                                          <p:attrName>ppt_h</p:attrName>
                                        </p:attrNameLst>
                                      </p:cBhvr>
                                      <p:tavLst>
                                        <p:tav tm="0">
                                          <p:val>
                                            <p:strVal val="ppt_h"/>
                                          </p:val>
                                        </p:tav>
                                        <p:tav tm="100000">
                                          <p:val>
                                            <p:strVal val="ppt_h"/>
                                          </p:val>
                                        </p:tav>
                                      </p:tavLst>
                                    </p:anim>
                                    <p:animEffect transition="out" filter="fade">
                                      <p:cBhvr>
                                        <p:cTn id="186" dur="1000"/>
                                        <p:tgtEl>
                                          <p:spTgt spid="22"/>
                                        </p:tgtEl>
                                      </p:cBhvr>
                                    </p:animEffect>
                                    <p:set>
                                      <p:cBhvr>
                                        <p:cTn id="187" dur="1" fill="hold">
                                          <p:stCondLst>
                                            <p:cond delay="999"/>
                                          </p:stCondLst>
                                        </p:cTn>
                                        <p:tgtEl>
                                          <p:spTgt spid="2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5" presetClass="exit" presetSubtype="0" fill="hold" grpId="1" nodeType="clickEffect">
                                  <p:stCondLst>
                                    <p:cond delay="0"/>
                                  </p:stCondLst>
                                  <p:childTnLst>
                                    <p:anim calcmode="lin" valueType="num">
                                      <p:cBhvr>
                                        <p:cTn id="191" dur="1000"/>
                                        <p:tgtEl>
                                          <p:spTgt spid="23"/>
                                        </p:tgtEl>
                                        <p:attrNameLst>
                                          <p:attrName>ppt_w</p:attrName>
                                        </p:attrNameLst>
                                      </p:cBhvr>
                                      <p:tavLst>
                                        <p:tav tm="0">
                                          <p:val>
                                            <p:strVal val="ppt_w"/>
                                          </p:val>
                                        </p:tav>
                                        <p:tav tm="100000">
                                          <p:val>
                                            <p:strVal val="ppt_w*0.70"/>
                                          </p:val>
                                        </p:tav>
                                      </p:tavLst>
                                    </p:anim>
                                    <p:anim calcmode="lin" valueType="num">
                                      <p:cBhvr>
                                        <p:cTn id="192" dur="1000"/>
                                        <p:tgtEl>
                                          <p:spTgt spid="23"/>
                                        </p:tgtEl>
                                        <p:attrNameLst>
                                          <p:attrName>ppt_h</p:attrName>
                                        </p:attrNameLst>
                                      </p:cBhvr>
                                      <p:tavLst>
                                        <p:tav tm="0">
                                          <p:val>
                                            <p:strVal val="ppt_h"/>
                                          </p:val>
                                        </p:tav>
                                        <p:tav tm="100000">
                                          <p:val>
                                            <p:strVal val="ppt_h"/>
                                          </p:val>
                                        </p:tav>
                                      </p:tavLst>
                                    </p:anim>
                                    <p:animEffect transition="out" filter="fade">
                                      <p:cBhvr>
                                        <p:cTn id="193" dur="1000"/>
                                        <p:tgtEl>
                                          <p:spTgt spid="23"/>
                                        </p:tgtEl>
                                      </p:cBhvr>
                                    </p:animEffect>
                                    <p:set>
                                      <p:cBhvr>
                                        <p:cTn id="194" dur="1" fill="hold">
                                          <p:stCondLst>
                                            <p:cond delay="999"/>
                                          </p:stCondLst>
                                        </p:cTn>
                                        <p:tgtEl>
                                          <p:spTgt spid="23"/>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55" presetClass="exit" presetSubtype="0" fill="hold" grpId="1" nodeType="clickEffect">
                                  <p:stCondLst>
                                    <p:cond delay="0"/>
                                  </p:stCondLst>
                                  <p:childTnLst>
                                    <p:anim calcmode="lin" valueType="num">
                                      <p:cBhvr>
                                        <p:cTn id="198" dur="1000"/>
                                        <p:tgtEl>
                                          <p:spTgt spid="24"/>
                                        </p:tgtEl>
                                        <p:attrNameLst>
                                          <p:attrName>ppt_w</p:attrName>
                                        </p:attrNameLst>
                                      </p:cBhvr>
                                      <p:tavLst>
                                        <p:tav tm="0">
                                          <p:val>
                                            <p:strVal val="ppt_w"/>
                                          </p:val>
                                        </p:tav>
                                        <p:tav tm="100000">
                                          <p:val>
                                            <p:strVal val="ppt_w*0.70"/>
                                          </p:val>
                                        </p:tav>
                                      </p:tavLst>
                                    </p:anim>
                                    <p:anim calcmode="lin" valueType="num">
                                      <p:cBhvr>
                                        <p:cTn id="199" dur="1000"/>
                                        <p:tgtEl>
                                          <p:spTgt spid="24"/>
                                        </p:tgtEl>
                                        <p:attrNameLst>
                                          <p:attrName>ppt_h</p:attrName>
                                        </p:attrNameLst>
                                      </p:cBhvr>
                                      <p:tavLst>
                                        <p:tav tm="0">
                                          <p:val>
                                            <p:strVal val="ppt_h"/>
                                          </p:val>
                                        </p:tav>
                                        <p:tav tm="100000">
                                          <p:val>
                                            <p:strVal val="ppt_h"/>
                                          </p:val>
                                        </p:tav>
                                      </p:tavLst>
                                    </p:anim>
                                    <p:animEffect transition="out" filter="fade">
                                      <p:cBhvr>
                                        <p:cTn id="200" dur="1000"/>
                                        <p:tgtEl>
                                          <p:spTgt spid="24"/>
                                        </p:tgtEl>
                                      </p:cBhvr>
                                    </p:animEffect>
                                    <p:set>
                                      <p:cBhvr>
                                        <p:cTn id="201" dur="1" fill="hold">
                                          <p:stCondLst>
                                            <p:cond delay="999"/>
                                          </p:stCondLst>
                                        </p:cTn>
                                        <p:tgtEl>
                                          <p:spTgt spid="24"/>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55" presetClass="exit" presetSubtype="0" fill="hold" grpId="1" nodeType="clickEffect">
                                  <p:stCondLst>
                                    <p:cond delay="0"/>
                                  </p:stCondLst>
                                  <p:childTnLst>
                                    <p:anim calcmode="lin" valueType="num">
                                      <p:cBhvr>
                                        <p:cTn id="205" dur="1000"/>
                                        <p:tgtEl>
                                          <p:spTgt spid="25"/>
                                        </p:tgtEl>
                                        <p:attrNameLst>
                                          <p:attrName>ppt_w</p:attrName>
                                        </p:attrNameLst>
                                      </p:cBhvr>
                                      <p:tavLst>
                                        <p:tav tm="0">
                                          <p:val>
                                            <p:strVal val="ppt_w"/>
                                          </p:val>
                                        </p:tav>
                                        <p:tav tm="100000">
                                          <p:val>
                                            <p:strVal val="ppt_w*0.70"/>
                                          </p:val>
                                        </p:tav>
                                      </p:tavLst>
                                    </p:anim>
                                    <p:anim calcmode="lin" valueType="num">
                                      <p:cBhvr>
                                        <p:cTn id="206" dur="1000"/>
                                        <p:tgtEl>
                                          <p:spTgt spid="25"/>
                                        </p:tgtEl>
                                        <p:attrNameLst>
                                          <p:attrName>ppt_h</p:attrName>
                                        </p:attrNameLst>
                                      </p:cBhvr>
                                      <p:tavLst>
                                        <p:tav tm="0">
                                          <p:val>
                                            <p:strVal val="ppt_h"/>
                                          </p:val>
                                        </p:tav>
                                        <p:tav tm="100000">
                                          <p:val>
                                            <p:strVal val="ppt_h"/>
                                          </p:val>
                                        </p:tav>
                                      </p:tavLst>
                                    </p:anim>
                                    <p:animEffect transition="out" filter="fade">
                                      <p:cBhvr>
                                        <p:cTn id="207" dur="1000"/>
                                        <p:tgtEl>
                                          <p:spTgt spid="25"/>
                                        </p:tgtEl>
                                      </p:cBhvr>
                                    </p:animEffect>
                                    <p:set>
                                      <p:cBhvr>
                                        <p:cTn id="208" dur="1" fill="hold">
                                          <p:stCondLst>
                                            <p:cond delay="999"/>
                                          </p:stCondLst>
                                        </p:cTn>
                                        <p:tgtEl>
                                          <p:spTgt spid="25"/>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55" presetClass="exit" presetSubtype="0" fill="hold" grpId="1" nodeType="clickEffect">
                                  <p:stCondLst>
                                    <p:cond delay="0"/>
                                  </p:stCondLst>
                                  <p:childTnLst>
                                    <p:anim calcmode="lin" valueType="num">
                                      <p:cBhvr>
                                        <p:cTn id="212" dur="1000"/>
                                        <p:tgtEl>
                                          <p:spTgt spid="26"/>
                                        </p:tgtEl>
                                        <p:attrNameLst>
                                          <p:attrName>ppt_w</p:attrName>
                                        </p:attrNameLst>
                                      </p:cBhvr>
                                      <p:tavLst>
                                        <p:tav tm="0">
                                          <p:val>
                                            <p:strVal val="ppt_w"/>
                                          </p:val>
                                        </p:tav>
                                        <p:tav tm="100000">
                                          <p:val>
                                            <p:strVal val="ppt_w*0.70"/>
                                          </p:val>
                                        </p:tav>
                                      </p:tavLst>
                                    </p:anim>
                                    <p:anim calcmode="lin" valueType="num">
                                      <p:cBhvr>
                                        <p:cTn id="213" dur="1000"/>
                                        <p:tgtEl>
                                          <p:spTgt spid="26"/>
                                        </p:tgtEl>
                                        <p:attrNameLst>
                                          <p:attrName>ppt_h</p:attrName>
                                        </p:attrNameLst>
                                      </p:cBhvr>
                                      <p:tavLst>
                                        <p:tav tm="0">
                                          <p:val>
                                            <p:strVal val="ppt_h"/>
                                          </p:val>
                                        </p:tav>
                                        <p:tav tm="100000">
                                          <p:val>
                                            <p:strVal val="ppt_h"/>
                                          </p:val>
                                        </p:tav>
                                      </p:tavLst>
                                    </p:anim>
                                    <p:animEffect transition="out" filter="fade">
                                      <p:cBhvr>
                                        <p:cTn id="214" dur="1000"/>
                                        <p:tgtEl>
                                          <p:spTgt spid="26"/>
                                        </p:tgtEl>
                                      </p:cBhvr>
                                    </p:animEffect>
                                    <p:set>
                                      <p:cBhvr>
                                        <p:cTn id="215" dur="1" fill="hold">
                                          <p:stCondLst>
                                            <p:cond delay="999"/>
                                          </p:stCondLst>
                                        </p:cTn>
                                        <p:tgtEl>
                                          <p:spTgt spid="26"/>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55" presetClass="exit" presetSubtype="0" fill="hold" grpId="1" nodeType="clickEffect">
                                  <p:stCondLst>
                                    <p:cond delay="0"/>
                                  </p:stCondLst>
                                  <p:childTnLst>
                                    <p:anim calcmode="lin" valueType="num">
                                      <p:cBhvr>
                                        <p:cTn id="219" dur="1000"/>
                                        <p:tgtEl>
                                          <p:spTgt spid="27"/>
                                        </p:tgtEl>
                                        <p:attrNameLst>
                                          <p:attrName>ppt_w</p:attrName>
                                        </p:attrNameLst>
                                      </p:cBhvr>
                                      <p:tavLst>
                                        <p:tav tm="0">
                                          <p:val>
                                            <p:strVal val="ppt_w"/>
                                          </p:val>
                                        </p:tav>
                                        <p:tav tm="100000">
                                          <p:val>
                                            <p:strVal val="ppt_w*0.70"/>
                                          </p:val>
                                        </p:tav>
                                      </p:tavLst>
                                    </p:anim>
                                    <p:anim calcmode="lin" valueType="num">
                                      <p:cBhvr>
                                        <p:cTn id="220" dur="1000"/>
                                        <p:tgtEl>
                                          <p:spTgt spid="27"/>
                                        </p:tgtEl>
                                        <p:attrNameLst>
                                          <p:attrName>ppt_h</p:attrName>
                                        </p:attrNameLst>
                                      </p:cBhvr>
                                      <p:tavLst>
                                        <p:tav tm="0">
                                          <p:val>
                                            <p:strVal val="ppt_h"/>
                                          </p:val>
                                        </p:tav>
                                        <p:tav tm="100000">
                                          <p:val>
                                            <p:strVal val="ppt_h"/>
                                          </p:val>
                                        </p:tav>
                                      </p:tavLst>
                                    </p:anim>
                                    <p:animEffect transition="out" filter="fade">
                                      <p:cBhvr>
                                        <p:cTn id="221" dur="1000"/>
                                        <p:tgtEl>
                                          <p:spTgt spid="27"/>
                                        </p:tgtEl>
                                      </p:cBhvr>
                                    </p:animEffect>
                                    <p:set>
                                      <p:cBhvr>
                                        <p:cTn id="222" dur="1" fill="hold">
                                          <p:stCondLst>
                                            <p:cond delay="999"/>
                                          </p:stCondLst>
                                        </p:cTn>
                                        <p:tgtEl>
                                          <p:spTgt spid="27"/>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55" presetClass="exit" presetSubtype="0" fill="hold" grpId="1" nodeType="clickEffect">
                                  <p:stCondLst>
                                    <p:cond delay="0"/>
                                  </p:stCondLst>
                                  <p:childTnLst>
                                    <p:anim calcmode="lin" valueType="num">
                                      <p:cBhvr>
                                        <p:cTn id="226" dur="1000"/>
                                        <p:tgtEl>
                                          <p:spTgt spid="28"/>
                                        </p:tgtEl>
                                        <p:attrNameLst>
                                          <p:attrName>ppt_w</p:attrName>
                                        </p:attrNameLst>
                                      </p:cBhvr>
                                      <p:tavLst>
                                        <p:tav tm="0">
                                          <p:val>
                                            <p:strVal val="ppt_w"/>
                                          </p:val>
                                        </p:tav>
                                        <p:tav tm="100000">
                                          <p:val>
                                            <p:strVal val="ppt_w*0.70"/>
                                          </p:val>
                                        </p:tav>
                                      </p:tavLst>
                                    </p:anim>
                                    <p:anim calcmode="lin" valueType="num">
                                      <p:cBhvr>
                                        <p:cTn id="227" dur="1000"/>
                                        <p:tgtEl>
                                          <p:spTgt spid="28"/>
                                        </p:tgtEl>
                                        <p:attrNameLst>
                                          <p:attrName>ppt_h</p:attrName>
                                        </p:attrNameLst>
                                      </p:cBhvr>
                                      <p:tavLst>
                                        <p:tav tm="0">
                                          <p:val>
                                            <p:strVal val="ppt_h"/>
                                          </p:val>
                                        </p:tav>
                                        <p:tav tm="100000">
                                          <p:val>
                                            <p:strVal val="ppt_h"/>
                                          </p:val>
                                        </p:tav>
                                      </p:tavLst>
                                    </p:anim>
                                    <p:animEffect transition="out" filter="fade">
                                      <p:cBhvr>
                                        <p:cTn id="228" dur="1000"/>
                                        <p:tgtEl>
                                          <p:spTgt spid="28"/>
                                        </p:tgtEl>
                                      </p:cBhvr>
                                    </p:animEffect>
                                    <p:set>
                                      <p:cBhvr>
                                        <p:cTn id="229" dur="1" fill="hold">
                                          <p:stCondLst>
                                            <p:cond delay="999"/>
                                          </p:stCondLst>
                                        </p:cTn>
                                        <p:tgtEl>
                                          <p:spTgt spid="28"/>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55" presetClass="exit" presetSubtype="0" fill="hold" grpId="1" nodeType="clickEffect">
                                  <p:stCondLst>
                                    <p:cond delay="0"/>
                                  </p:stCondLst>
                                  <p:childTnLst>
                                    <p:anim calcmode="lin" valueType="num">
                                      <p:cBhvr>
                                        <p:cTn id="233" dur="1000"/>
                                        <p:tgtEl>
                                          <p:spTgt spid="29"/>
                                        </p:tgtEl>
                                        <p:attrNameLst>
                                          <p:attrName>ppt_w</p:attrName>
                                        </p:attrNameLst>
                                      </p:cBhvr>
                                      <p:tavLst>
                                        <p:tav tm="0">
                                          <p:val>
                                            <p:strVal val="ppt_w"/>
                                          </p:val>
                                        </p:tav>
                                        <p:tav tm="100000">
                                          <p:val>
                                            <p:strVal val="ppt_w*0.70"/>
                                          </p:val>
                                        </p:tav>
                                      </p:tavLst>
                                    </p:anim>
                                    <p:anim calcmode="lin" valueType="num">
                                      <p:cBhvr>
                                        <p:cTn id="234" dur="1000"/>
                                        <p:tgtEl>
                                          <p:spTgt spid="29"/>
                                        </p:tgtEl>
                                        <p:attrNameLst>
                                          <p:attrName>ppt_h</p:attrName>
                                        </p:attrNameLst>
                                      </p:cBhvr>
                                      <p:tavLst>
                                        <p:tav tm="0">
                                          <p:val>
                                            <p:strVal val="ppt_h"/>
                                          </p:val>
                                        </p:tav>
                                        <p:tav tm="100000">
                                          <p:val>
                                            <p:strVal val="ppt_h"/>
                                          </p:val>
                                        </p:tav>
                                      </p:tavLst>
                                    </p:anim>
                                    <p:animEffect transition="out" filter="fade">
                                      <p:cBhvr>
                                        <p:cTn id="235" dur="1000"/>
                                        <p:tgtEl>
                                          <p:spTgt spid="29"/>
                                        </p:tgtEl>
                                      </p:cBhvr>
                                    </p:animEffect>
                                    <p:set>
                                      <p:cBhvr>
                                        <p:cTn id="236" dur="1" fill="hold">
                                          <p:stCondLst>
                                            <p:cond delay="999"/>
                                          </p:stCondLst>
                                        </p:cTn>
                                        <p:tgtEl>
                                          <p:spTgt spid="29"/>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55" presetClass="exit" presetSubtype="0" fill="hold" grpId="1" nodeType="clickEffect">
                                  <p:stCondLst>
                                    <p:cond delay="0"/>
                                  </p:stCondLst>
                                  <p:childTnLst>
                                    <p:anim calcmode="lin" valueType="num">
                                      <p:cBhvr>
                                        <p:cTn id="240" dur="1000"/>
                                        <p:tgtEl>
                                          <p:spTgt spid="30"/>
                                        </p:tgtEl>
                                        <p:attrNameLst>
                                          <p:attrName>ppt_w</p:attrName>
                                        </p:attrNameLst>
                                      </p:cBhvr>
                                      <p:tavLst>
                                        <p:tav tm="0">
                                          <p:val>
                                            <p:strVal val="ppt_w"/>
                                          </p:val>
                                        </p:tav>
                                        <p:tav tm="100000">
                                          <p:val>
                                            <p:strVal val="ppt_w*0.70"/>
                                          </p:val>
                                        </p:tav>
                                      </p:tavLst>
                                    </p:anim>
                                    <p:anim calcmode="lin" valueType="num">
                                      <p:cBhvr>
                                        <p:cTn id="241" dur="1000"/>
                                        <p:tgtEl>
                                          <p:spTgt spid="30"/>
                                        </p:tgtEl>
                                        <p:attrNameLst>
                                          <p:attrName>ppt_h</p:attrName>
                                        </p:attrNameLst>
                                      </p:cBhvr>
                                      <p:tavLst>
                                        <p:tav tm="0">
                                          <p:val>
                                            <p:strVal val="ppt_h"/>
                                          </p:val>
                                        </p:tav>
                                        <p:tav tm="100000">
                                          <p:val>
                                            <p:strVal val="ppt_h"/>
                                          </p:val>
                                        </p:tav>
                                      </p:tavLst>
                                    </p:anim>
                                    <p:animEffect transition="out" filter="fade">
                                      <p:cBhvr>
                                        <p:cTn id="242" dur="1000"/>
                                        <p:tgtEl>
                                          <p:spTgt spid="30"/>
                                        </p:tgtEl>
                                      </p:cBhvr>
                                    </p:animEffect>
                                    <p:set>
                                      <p:cBhvr>
                                        <p:cTn id="243" dur="1" fill="hold">
                                          <p:stCondLst>
                                            <p:cond delay="999"/>
                                          </p:stCondLst>
                                        </p:cTn>
                                        <p:tgtEl>
                                          <p:spTgt spid="30"/>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55" presetClass="exit" presetSubtype="0" fill="hold" grpId="1" nodeType="clickEffect">
                                  <p:stCondLst>
                                    <p:cond delay="0"/>
                                  </p:stCondLst>
                                  <p:childTnLst>
                                    <p:anim calcmode="lin" valueType="num">
                                      <p:cBhvr>
                                        <p:cTn id="247" dur="1000"/>
                                        <p:tgtEl>
                                          <p:spTgt spid="31"/>
                                        </p:tgtEl>
                                        <p:attrNameLst>
                                          <p:attrName>ppt_w</p:attrName>
                                        </p:attrNameLst>
                                      </p:cBhvr>
                                      <p:tavLst>
                                        <p:tav tm="0">
                                          <p:val>
                                            <p:strVal val="ppt_w"/>
                                          </p:val>
                                        </p:tav>
                                        <p:tav tm="100000">
                                          <p:val>
                                            <p:strVal val="ppt_w*0.70"/>
                                          </p:val>
                                        </p:tav>
                                      </p:tavLst>
                                    </p:anim>
                                    <p:anim calcmode="lin" valueType="num">
                                      <p:cBhvr>
                                        <p:cTn id="248" dur="1000"/>
                                        <p:tgtEl>
                                          <p:spTgt spid="31"/>
                                        </p:tgtEl>
                                        <p:attrNameLst>
                                          <p:attrName>ppt_h</p:attrName>
                                        </p:attrNameLst>
                                      </p:cBhvr>
                                      <p:tavLst>
                                        <p:tav tm="0">
                                          <p:val>
                                            <p:strVal val="ppt_h"/>
                                          </p:val>
                                        </p:tav>
                                        <p:tav tm="100000">
                                          <p:val>
                                            <p:strVal val="ppt_h"/>
                                          </p:val>
                                        </p:tav>
                                      </p:tavLst>
                                    </p:anim>
                                    <p:animEffect transition="out" filter="fade">
                                      <p:cBhvr>
                                        <p:cTn id="249" dur="1000"/>
                                        <p:tgtEl>
                                          <p:spTgt spid="31"/>
                                        </p:tgtEl>
                                      </p:cBhvr>
                                    </p:animEffect>
                                    <p:set>
                                      <p:cBhvr>
                                        <p:cTn id="250"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iws.ccccd.edu/kwilkison/online1302home/20th%20Century/Truman.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4098" name="Rectangle 2"/>
          <p:cNvSpPr>
            <a:spLocks noGrp="1" noChangeArrowheads="1"/>
          </p:cNvSpPr>
          <p:nvPr>
            <p:ph type="title"/>
          </p:nvPr>
        </p:nvSpPr>
        <p:spPr>
          <a:xfrm>
            <a:off x="0" y="838200"/>
            <a:ext cx="9144000" cy="685800"/>
          </a:xfrm>
        </p:spPr>
        <p:txBody>
          <a:bodyPr>
            <a:normAutofit/>
          </a:bodyPr>
          <a:lstStyle/>
          <a:p>
            <a:r>
              <a:rPr lang="en-US" sz="2800" b="1" dirty="0">
                <a:solidFill>
                  <a:srgbClr val="C00000"/>
                </a:solidFill>
                <a:latin typeface="Times New Roman" pitchFamily="18" charset="0"/>
                <a:cs typeface="Times New Roman" pitchFamily="18" charset="0"/>
              </a:rPr>
              <a:t>Truman Doctrine (1947)</a:t>
            </a:r>
          </a:p>
        </p:txBody>
      </p:sp>
      <p:sp>
        <p:nvSpPr>
          <p:cNvPr id="4099" name="Rectangle 3"/>
          <p:cNvSpPr>
            <a:spLocks noGrp="1" noChangeArrowheads="1"/>
          </p:cNvSpPr>
          <p:nvPr>
            <p:ph type="body" idx="1"/>
          </p:nvPr>
        </p:nvSpPr>
        <p:spPr>
          <a:xfrm>
            <a:off x="0" y="2209800"/>
            <a:ext cx="9144000" cy="1600200"/>
          </a:xfrm>
        </p:spPr>
        <p:txBody>
          <a:bodyPr>
            <a:normAutofit/>
          </a:bodyPr>
          <a:lstStyle/>
          <a:p>
            <a:pPr algn="ctr">
              <a:buNone/>
            </a:pPr>
            <a:r>
              <a:rPr lang="en-US" sz="1800" b="1" dirty="0">
                <a:latin typeface="Times New Roman" pitchFamily="18" charset="0"/>
                <a:cs typeface="Times New Roman" pitchFamily="18" charset="0"/>
              </a:rPr>
              <a:t>Aimed to contain the communist threat in </a:t>
            </a:r>
            <a:r>
              <a:rPr lang="en-US" sz="1800" b="1" dirty="0" smtClean="0">
                <a:latin typeface="Times New Roman" pitchFamily="18" charset="0"/>
                <a:cs typeface="Times New Roman" pitchFamily="18" charset="0"/>
              </a:rPr>
              <a:t>Europe </a:t>
            </a:r>
            <a:r>
              <a:rPr lang="en-US" sz="1800" b="1" dirty="0">
                <a:latin typeface="Times New Roman" pitchFamily="18" charset="0"/>
                <a:cs typeface="Times New Roman" pitchFamily="18" charset="0"/>
              </a:rPr>
              <a:t>(stop it from spreading</a:t>
            </a:r>
            <a:r>
              <a:rPr lang="en-US" sz="1800" b="1" dirty="0" smtClean="0">
                <a:latin typeface="Times New Roman" pitchFamily="18" charset="0"/>
                <a:cs typeface="Times New Roman" pitchFamily="18" charset="0"/>
              </a:rPr>
              <a:t>)</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Sent military aid ($400 million) to Greece and </a:t>
            </a:r>
            <a:r>
              <a:rPr lang="en-US" sz="1800" b="1" dirty="0" smtClean="0">
                <a:latin typeface="Times New Roman" pitchFamily="18" charset="0"/>
                <a:cs typeface="Times New Roman" pitchFamily="18" charset="0"/>
              </a:rPr>
              <a:t>Turkey </a:t>
            </a:r>
            <a:r>
              <a:rPr lang="en-US" sz="1800" b="1" dirty="0">
                <a:latin typeface="Times New Roman" pitchFamily="18" charset="0"/>
                <a:cs typeface="Times New Roman" pitchFamily="18" charset="0"/>
              </a:rPr>
              <a:t>to allow the authoritarian governments to </a:t>
            </a:r>
            <a:r>
              <a:rPr lang="en-US" sz="1800" b="1" dirty="0" smtClean="0">
                <a:latin typeface="Times New Roman" pitchFamily="18" charset="0"/>
                <a:cs typeface="Times New Roman" pitchFamily="18" charset="0"/>
              </a:rPr>
              <a:t>win </a:t>
            </a:r>
            <a:r>
              <a:rPr lang="en-US" sz="1800" b="1" dirty="0">
                <a:latin typeface="Times New Roman" pitchFamily="18" charset="0"/>
                <a:cs typeface="Times New Roman" pitchFamily="18" charset="0"/>
              </a:rPr>
              <a:t>the civil war – not the communist guerillas</a:t>
            </a:r>
          </a:p>
        </p:txBody>
      </p:sp>
      <p:sp>
        <p:nvSpPr>
          <p:cNvPr id="5" name="Rectangle 4"/>
          <p:cNvSpPr/>
          <p:nvPr/>
        </p:nvSpPr>
        <p:spPr>
          <a:xfrm>
            <a:off x="0" y="152400"/>
            <a:ext cx="9144000" cy="584775"/>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Containing Communism</a:t>
            </a:r>
            <a:endParaRPr lang="en-US" sz="3200" b="1" dirty="0">
              <a:solidFill>
                <a:schemeClr val="accent5">
                  <a:lumMod val="50000"/>
                </a:schemeClr>
              </a:solidFill>
            </a:endParaRPr>
          </a:p>
        </p:txBody>
      </p:sp>
      <p:pic>
        <p:nvPicPr>
          <p:cNvPr id="7" name="Truman Doctrine_WMV V9.wmv">
            <a:hlinkClick r:id="" action="ppaction://media"/>
          </p:cNvPr>
          <p:cNvPicPr>
            <a:picLocks noRot="1" noChangeAspect="1"/>
          </p:cNvPicPr>
          <p:nvPr>
            <a:videoFile r:link="rId1"/>
          </p:nvPr>
        </p:nvPicPr>
        <p:blipFill>
          <a:blip r:embed="rId4" cstate="print"/>
          <a:stretch>
            <a:fillRect/>
          </a:stretch>
        </p:blipFill>
        <p:spPr>
          <a:xfrm>
            <a:off x="3505200" y="4419600"/>
            <a:ext cx="2133600" cy="1600200"/>
          </a:xfrm>
          <a:prstGeom prst="rect">
            <a:avLst/>
          </a:prstGeom>
        </p:spPr>
      </p:pic>
      <p:sp>
        <p:nvSpPr>
          <p:cNvPr id="8" name="TextBox 7"/>
          <p:cNvSpPr txBox="1"/>
          <p:nvPr/>
        </p:nvSpPr>
        <p:spPr>
          <a:xfrm>
            <a:off x="3657600" y="6172200"/>
            <a:ext cx="18288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3:00</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8"/>
                                        </p:tgtEl>
                                        <p:attrNameLst>
                                          <p:attrName>style.visibility</p:attrName>
                                        </p:attrNameLst>
                                      </p:cBhvr>
                                      <p:to>
                                        <p:strVal val="visible"/>
                                      </p:to>
                                    </p:set>
                                    <p:anim to="" calcmode="lin" valueType="num">
                                      <p:cBhvr>
                                        <p:cTn id="10" dur="1" fill="hold"/>
                                        <p:tgtEl>
                                          <p:spTgt spid="409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 to="" calcmode="lin" valueType="num">
                                      <p:cBhvr>
                                        <p:cTn id="15" dur="1" fill="hold"/>
                                        <p:tgtEl>
                                          <p:spTgt spid="4099">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099">
                                            <p:txEl>
                                              <p:pRg st="2" end="2"/>
                                            </p:txEl>
                                          </p:spTgt>
                                        </p:tgtEl>
                                        <p:attrNameLst>
                                          <p:attrName>style.visibility</p:attrName>
                                        </p:attrNameLst>
                                      </p:cBhvr>
                                      <p:to>
                                        <p:strVal val="visible"/>
                                      </p:to>
                                    </p:set>
                                    <p:anim to="" calcmode="lin" valueType="num">
                                      <p:cBhvr>
                                        <p:cTn id="20" dur="1" fill="hold"/>
                                        <p:tgtEl>
                                          <p:spTgt spid="4099">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to="" calcmode="lin" valueType="num">
                                      <p:cBhvr>
                                        <p:cTn id="25" dur="1" fill="hold"/>
                                        <p:tgtEl>
                                          <p:spTgt spid="7"/>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9"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4098" grpId="0"/>
      <p:bldP spid="5"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newsimg.bbc.co.uk/media/images/44643000/jpg/_44643786_hand_exams512.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0" y="0"/>
            <a:ext cx="9144000" cy="6001643"/>
          </a:xfrm>
          <a:prstGeom prst="rect">
            <a:avLst/>
          </a:prstGeom>
          <a:noFill/>
        </p:spPr>
        <p:txBody>
          <a:bodyPr wrap="square" rtlCol="0">
            <a:spAutoFit/>
          </a:bodyPr>
          <a:lstStyle/>
          <a:p>
            <a:pPr algn="ctr"/>
            <a:endParaRPr lang="en-US" sz="3200" b="1" dirty="0" smtClean="0">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Cold War, Modern Challenges and Responses to Liberalism</a:t>
            </a:r>
          </a:p>
          <a:p>
            <a:pPr algn="ct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Chapter’s 6*, 7 and 8 Exam</a:t>
            </a: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b="1" dirty="0" smtClean="0">
                <a:solidFill>
                  <a:schemeClr val="accent5">
                    <a:lumMod val="50000"/>
                  </a:schemeClr>
                </a:solidFill>
                <a:latin typeface="Times New Roman" pitchFamily="18" charset="0"/>
                <a:cs typeface="Times New Roman" pitchFamily="18" charset="0"/>
              </a:rPr>
              <a:t>Consists of:</a:t>
            </a:r>
          </a:p>
          <a:p>
            <a:pPr algn="ctr"/>
            <a:endParaRPr lang="en-US" sz="3200" b="1" dirty="0" smtClean="0">
              <a:solidFill>
                <a:schemeClr val="accent5">
                  <a:lumMod val="50000"/>
                </a:schemeClr>
              </a:solidFill>
              <a:latin typeface="Times New Roman" pitchFamily="18" charset="0"/>
              <a:cs typeface="Times New Roman" pitchFamily="18" charset="0"/>
            </a:endParaRPr>
          </a:p>
          <a:p>
            <a:pPr algn="ctr"/>
            <a:r>
              <a:rPr lang="en-US" sz="2400" b="1" dirty="0" smtClean="0">
                <a:solidFill>
                  <a:schemeClr val="accent5">
                    <a:lumMod val="50000"/>
                  </a:schemeClr>
                </a:solidFill>
                <a:latin typeface="Times New Roman" pitchFamily="18" charset="0"/>
                <a:cs typeface="Times New Roman" pitchFamily="18" charset="0"/>
              </a:rPr>
              <a:t>50 M.C. Questions</a:t>
            </a:r>
          </a:p>
          <a:p>
            <a:pPr algn="ctr"/>
            <a:endParaRPr lang="en-US" sz="2400" b="1" dirty="0" smtClean="0">
              <a:solidFill>
                <a:schemeClr val="accent5">
                  <a:lumMod val="50000"/>
                </a:schemeClr>
              </a:solidFill>
              <a:latin typeface="Times New Roman" pitchFamily="18" charset="0"/>
              <a:cs typeface="Times New Roman" pitchFamily="18" charset="0"/>
            </a:endParaRPr>
          </a:p>
          <a:p>
            <a:pPr algn="ctr"/>
            <a:r>
              <a:rPr lang="en-US" sz="1600" b="1" dirty="0" smtClean="0">
                <a:solidFill>
                  <a:schemeClr val="accent5">
                    <a:lumMod val="50000"/>
                  </a:schemeClr>
                </a:solidFill>
                <a:latin typeface="Times New Roman" pitchFamily="18" charset="0"/>
                <a:cs typeface="Times New Roman" pitchFamily="18" charset="0"/>
              </a:rPr>
              <a:t>(*Only pages 214-227 of chapter six)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 to="" calcmode="lin" valueType="num">
                                      <p:cBhvr>
                                        <p:cTn id="10" dur="1" fill="hold"/>
                                        <p:tgtEl>
                                          <p:spTgt spid="2">
                                            <p:txEl>
                                              <p:pRg st="7" end="7"/>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 to="" calcmode="lin" valueType="num">
                                      <p:cBhvr>
                                        <p:cTn id="13" dur="1" fill="hold"/>
                                        <p:tgtEl>
                                          <p:spTgt spid="2">
                                            <p:txEl>
                                              <p:pRg st="9" end="9"/>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 to="" calcmode="lin" valueType="num">
                                      <p:cBhvr>
                                        <p:cTn id="16" dur="1" fill="hold"/>
                                        <p:tgtEl>
                                          <p:spTgt spid="2">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100000">
              <a:schemeClr val="tx1">
                <a:lumMod val="75000"/>
                <a:lumOff val="2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304801"/>
            <a:ext cx="3183885" cy="830997"/>
          </a:xfrm>
          <a:prstGeom prst="rect">
            <a:avLst/>
          </a:prstGeom>
          <a:noFill/>
        </p:spPr>
        <p:txBody>
          <a:bodyPr wrap="square" rtlCol="0">
            <a:spAutoFit/>
          </a:bodyPr>
          <a:lstStyle/>
          <a:p>
            <a:r>
              <a:rPr lang="en-US" sz="4800" dirty="0" smtClean="0">
                <a:latin typeface="Algerian" pitchFamily="82" charset="0"/>
              </a:rPr>
              <a:t>inflation</a:t>
            </a:r>
            <a:endParaRPr lang="en-US" sz="4800" dirty="0">
              <a:latin typeface="Algerian" pitchFamily="82" charset="0"/>
            </a:endParaRPr>
          </a:p>
        </p:txBody>
      </p:sp>
      <p:sp>
        <p:nvSpPr>
          <p:cNvPr id="3" name="TextBox 2"/>
          <p:cNvSpPr txBox="1"/>
          <p:nvPr/>
        </p:nvSpPr>
        <p:spPr>
          <a:xfrm>
            <a:off x="381000" y="1066800"/>
            <a:ext cx="8382000"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An increase in the general price level of products, the cost of labour and interest rates </a:t>
            </a:r>
            <a:endParaRPr lang="en-US" sz="2800" b="1" dirty="0">
              <a:latin typeface="Times New Roman" pitchFamily="18" charset="0"/>
              <a:cs typeface="Times New Roman" pitchFamily="18" charset="0"/>
            </a:endParaRPr>
          </a:p>
        </p:txBody>
      </p:sp>
      <p:pic>
        <p:nvPicPr>
          <p:cNvPr id="4" name="Picture 3" descr="dollar_toilet.jpg"/>
          <p:cNvPicPr>
            <a:picLocks noChangeAspect="1"/>
          </p:cNvPicPr>
          <p:nvPr/>
        </p:nvPicPr>
        <p:blipFill>
          <a:blip r:embed="rId2" cstate="print"/>
          <a:stretch>
            <a:fillRect/>
          </a:stretch>
        </p:blipFill>
        <p:spPr>
          <a:xfrm>
            <a:off x="3505200" y="2590800"/>
            <a:ext cx="5105400" cy="407155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52400" y="0"/>
            <a:ext cx="6324600" cy="830997"/>
          </a:xfrm>
          <a:prstGeom prst="rect">
            <a:avLst/>
          </a:prstGeom>
          <a:noFill/>
        </p:spPr>
        <p:txBody>
          <a:bodyPr wrap="square" rtlCol="0">
            <a:spAutoFit/>
          </a:bodyPr>
          <a:lstStyle/>
          <a:p>
            <a:r>
              <a:rPr lang="en-US" sz="4800" dirty="0" smtClean="0">
                <a:solidFill>
                  <a:schemeClr val="bg1"/>
                </a:solidFill>
                <a:latin typeface="Algerian" pitchFamily="82" charset="0"/>
              </a:rPr>
              <a:t>Social programs</a:t>
            </a:r>
            <a:endParaRPr lang="en-US" sz="4800" dirty="0">
              <a:solidFill>
                <a:schemeClr val="bg1"/>
              </a:solidFill>
              <a:latin typeface="Algerian" pitchFamily="82" charset="0"/>
            </a:endParaRPr>
          </a:p>
        </p:txBody>
      </p:sp>
      <p:sp>
        <p:nvSpPr>
          <p:cNvPr id="3" name="TextBox 2"/>
          <p:cNvSpPr txBox="1"/>
          <p:nvPr/>
        </p:nvSpPr>
        <p:spPr>
          <a:xfrm>
            <a:off x="152400" y="1981200"/>
            <a:ext cx="5867400" cy="3108543"/>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Programs that affect human welfare in a society.  Social programs are intended to benefit citizens in areas such as education,</a:t>
            </a:r>
            <a:r>
              <a:rPr lang="en-US" sz="2800" b="1" dirty="0" smtClean="0">
                <a:solidFill>
                  <a:schemeClr val="bg1"/>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health and income support.  Supporters' base their support both on humanitarian principles and economic principles.</a:t>
            </a:r>
            <a:endParaRPr lang="en-US" sz="2800" b="1" dirty="0">
              <a:latin typeface="Times New Roman" pitchFamily="18" charset="0"/>
              <a:cs typeface="Times New Roman" pitchFamily="18" charset="0"/>
            </a:endParaRPr>
          </a:p>
        </p:txBody>
      </p:sp>
      <p:pic>
        <p:nvPicPr>
          <p:cNvPr id="4" name="Picture 3" descr="wpe5.jpg"/>
          <p:cNvPicPr>
            <a:picLocks noChangeAspect="1"/>
          </p:cNvPicPr>
          <p:nvPr/>
        </p:nvPicPr>
        <p:blipFill>
          <a:blip r:embed="rId2" cstate="print"/>
          <a:stretch>
            <a:fillRect/>
          </a:stretch>
        </p:blipFill>
        <p:spPr>
          <a:xfrm>
            <a:off x="6400800" y="1066800"/>
            <a:ext cx="2743200" cy="533704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152400"/>
            <a:ext cx="7755649" cy="830997"/>
          </a:xfrm>
          <a:prstGeom prst="rect">
            <a:avLst/>
          </a:prstGeom>
          <a:noFill/>
        </p:spPr>
        <p:txBody>
          <a:bodyPr wrap="square" rtlCol="0">
            <a:spAutoFit/>
          </a:bodyPr>
          <a:lstStyle/>
          <a:p>
            <a:r>
              <a:rPr lang="en-US" sz="4800" dirty="0" smtClean="0">
                <a:solidFill>
                  <a:schemeClr val="bg1"/>
                </a:solidFill>
                <a:latin typeface="Algerian" pitchFamily="82" charset="0"/>
              </a:rPr>
              <a:t>Trickle-down economics</a:t>
            </a:r>
            <a:endParaRPr lang="en-US" sz="4800" dirty="0">
              <a:solidFill>
                <a:schemeClr val="bg1"/>
              </a:solidFill>
              <a:latin typeface="Algerian" pitchFamily="82" charset="0"/>
            </a:endParaRPr>
          </a:p>
        </p:txBody>
      </p:sp>
      <p:sp>
        <p:nvSpPr>
          <p:cNvPr id="3" name="TextBox 2"/>
          <p:cNvSpPr txBox="1"/>
          <p:nvPr/>
        </p:nvSpPr>
        <p:spPr>
          <a:xfrm>
            <a:off x="0" y="990600"/>
            <a:ext cx="9144000" cy="3108543"/>
          </a:xfrm>
          <a:prstGeom prst="rect">
            <a:avLst/>
          </a:prstGeom>
          <a:noFill/>
        </p:spPr>
        <p:txBody>
          <a:bodyPr wrap="square" rtlCol="0">
            <a:spAutoFit/>
          </a:bodyPr>
          <a:lstStyle/>
          <a:p>
            <a:pPr algn="ctr"/>
            <a:r>
              <a:rPr lang="en-US" sz="2800" b="1" dirty="0" smtClean="0">
                <a:solidFill>
                  <a:schemeClr val="bg1"/>
                </a:solidFill>
                <a:latin typeface="Times New Roman" pitchFamily="18" charset="0"/>
                <a:cs typeface="Times New Roman" pitchFamily="18" charset="0"/>
              </a:rPr>
              <a:t>Government economic policies that include reduced income and business taxes, reduced regulation (controls on business), and increased government spending on the military, also known supply-side economics.  Generally these policies favour industry, assuming that if industry prospers then everyone will prosper as wealth “trickles down” to the ordinary workers and consumers.</a:t>
            </a:r>
            <a:endParaRPr lang="en-US" sz="2800" b="1" dirty="0">
              <a:solidFill>
                <a:schemeClr val="bg1"/>
              </a:solidFill>
              <a:latin typeface="Times New Roman" pitchFamily="18" charset="0"/>
              <a:cs typeface="Times New Roman" pitchFamily="18" charset="0"/>
            </a:endParaRPr>
          </a:p>
        </p:txBody>
      </p:sp>
      <p:pic>
        <p:nvPicPr>
          <p:cNvPr id="4" name="Picture 3" descr="large_trickikii.jpg"/>
          <p:cNvPicPr>
            <a:picLocks noChangeAspect="1"/>
          </p:cNvPicPr>
          <p:nvPr/>
        </p:nvPicPr>
        <p:blipFill>
          <a:blip r:embed="rId2" cstate="print"/>
          <a:stretch>
            <a:fillRect/>
          </a:stretch>
        </p:blipFill>
        <p:spPr>
          <a:xfrm>
            <a:off x="3124200" y="4232380"/>
            <a:ext cx="2841436" cy="232082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914400" y="0"/>
            <a:ext cx="5027338" cy="830997"/>
          </a:xfrm>
          <a:prstGeom prst="rect">
            <a:avLst/>
          </a:prstGeom>
          <a:noFill/>
        </p:spPr>
        <p:txBody>
          <a:bodyPr wrap="square" rtlCol="0">
            <a:spAutoFit/>
          </a:bodyPr>
          <a:lstStyle/>
          <a:p>
            <a:r>
              <a:rPr lang="en-US" sz="4800" dirty="0" smtClean="0">
                <a:solidFill>
                  <a:schemeClr val="bg1"/>
                </a:solidFill>
                <a:latin typeface="Algerian" pitchFamily="82" charset="0"/>
              </a:rPr>
              <a:t>Welfare state</a:t>
            </a:r>
            <a:endParaRPr lang="en-US" sz="4800" dirty="0">
              <a:solidFill>
                <a:schemeClr val="bg1"/>
              </a:solidFill>
              <a:latin typeface="Algerian" pitchFamily="82" charset="0"/>
            </a:endParaRPr>
          </a:p>
        </p:txBody>
      </p:sp>
      <p:sp>
        <p:nvSpPr>
          <p:cNvPr id="3" name="TextBox 2"/>
          <p:cNvSpPr txBox="1"/>
          <p:nvPr/>
        </p:nvSpPr>
        <p:spPr>
          <a:xfrm>
            <a:off x="0" y="838200"/>
            <a:ext cx="9144000" cy="2246769"/>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A state in which the economy is capitalist, but the government uses policy that directly or indirectly modify the market forces in order to ensure economic stability and a basic standard of living for its citizens, usually through social programs.</a:t>
            </a:r>
            <a:endParaRPr lang="en-US" sz="2800" b="1" dirty="0">
              <a:solidFill>
                <a:schemeClr val="bg1"/>
              </a:solidFill>
              <a:latin typeface="Times New Roman" pitchFamily="18" charset="0"/>
              <a:cs typeface="Times New Roman" pitchFamily="18" charset="0"/>
            </a:endParaRPr>
          </a:p>
        </p:txBody>
      </p:sp>
      <p:pic>
        <p:nvPicPr>
          <p:cNvPr id="4" name="Picture 3" descr="welfare-state2.jpg"/>
          <p:cNvPicPr>
            <a:picLocks noChangeAspect="1"/>
          </p:cNvPicPr>
          <p:nvPr/>
        </p:nvPicPr>
        <p:blipFill>
          <a:blip r:embed="rId2" cstate="print"/>
          <a:stretch>
            <a:fillRect/>
          </a:stretch>
        </p:blipFill>
        <p:spPr>
          <a:xfrm>
            <a:off x="2895600" y="3200400"/>
            <a:ext cx="3321294" cy="3289663"/>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609600" y="0"/>
            <a:ext cx="4514377" cy="830997"/>
          </a:xfrm>
          <a:prstGeom prst="rect">
            <a:avLst/>
          </a:prstGeom>
          <a:noFill/>
        </p:spPr>
        <p:txBody>
          <a:bodyPr wrap="square" rtlCol="0">
            <a:spAutoFit/>
          </a:bodyPr>
          <a:lstStyle/>
          <a:p>
            <a:r>
              <a:rPr lang="en-US" sz="4800" dirty="0" smtClean="0">
                <a:latin typeface="Algerian" pitchFamily="82" charset="0"/>
              </a:rPr>
              <a:t>brinkmanship</a:t>
            </a:r>
            <a:endParaRPr lang="en-US" sz="4800" dirty="0">
              <a:latin typeface="Algerian" pitchFamily="82" charset="0"/>
            </a:endParaRPr>
          </a:p>
        </p:txBody>
      </p:sp>
      <p:pic>
        <p:nvPicPr>
          <p:cNvPr id="3" name="Picture 2" descr="image002.jpg"/>
          <p:cNvPicPr>
            <a:picLocks noChangeAspect="1"/>
          </p:cNvPicPr>
          <p:nvPr/>
        </p:nvPicPr>
        <p:blipFill>
          <a:blip r:embed="rId2" cstate="print"/>
          <a:stretch>
            <a:fillRect/>
          </a:stretch>
        </p:blipFill>
        <p:spPr>
          <a:xfrm>
            <a:off x="-1" y="1981200"/>
            <a:ext cx="8024129" cy="4876801"/>
          </a:xfrm>
          <a:prstGeom prst="rect">
            <a:avLst/>
          </a:prstGeom>
        </p:spPr>
      </p:pic>
      <p:sp>
        <p:nvSpPr>
          <p:cNvPr id="5" name="TextBox 4"/>
          <p:cNvSpPr txBox="1"/>
          <p:nvPr/>
        </p:nvSpPr>
        <p:spPr>
          <a:xfrm>
            <a:off x="762000" y="762000"/>
            <a:ext cx="731520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International behavior or foreign policy that takes a country to the brink of war; pushing one’s demands to the point of threatening military action; usually refers to the showdown between the United States and the Soviet Union over Cuba in October 1962.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8610" name="Picture 2" descr="http://images2.layoutsparks.com/1/41037/ice-berg-water-ocean.jpg">
            <a:hlinkClick r:id="rId2"/>
          </p:cNvPr>
          <p:cNvPicPr>
            <a:picLocks noChangeAspect="1" noChangeArrowheads="1"/>
          </p:cNvPicPr>
          <p:nvPr/>
        </p:nvPicPr>
        <p:blipFill>
          <a:blip r:embed="rId3" cstate="print">
            <a:lum bright="20000"/>
          </a:blip>
          <a:srcRect/>
          <a:stretch>
            <a:fillRect/>
          </a:stretch>
        </p:blipFill>
        <p:spPr bwMode="auto">
          <a:xfrm>
            <a:off x="-1" y="0"/>
            <a:ext cx="9145809" cy="6858000"/>
          </a:xfrm>
          <a:prstGeom prst="rect">
            <a:avLst/>
          </a:prstGeom>
          <a:noFill/>
        </p:spPr>
      </p:pic>
      <p:sp>
        <p:nvSpPr>
          <p:cNvPr id="2" name="TextBox 1"/>
          <p:cNvSpPr txBox="1"/>
          <p:nvPr/>
        </p:nvSpPr>
        <p:spPr>
          <a:xfrm>
            <a:off x="609600" y="609600"/>
            <a:ext cx="3134191" cy="830997"/>
          </a:xfrm>
          <a:prstGeom prst="rect">
            <a:avLst/>
          </a:prstGeom>
          <a:noFill/>
        </p:spPr>
        <p:txBody>
          <a:bodyPr wrap="none" rtlCol="0">
            <a:spAutoFit/>
          </a:bodyPr>
          <a:lstStyle/>
          <a:p>
            <a:r>
              <a:rPr lang="en-US" sz="4800" dirty="0" smtClean="0">
                <a:latin typeface="Algerian" pitchFamily="82" charset="0"/>
              </a:rPr>
              <a:t>Cold war</a:t>
            </a:r>
            <a:endParaRPr lang="en-US" sz="4800" dirty="0">
              <a:latin typeface="Algerian" pitchFamily="82" charset="0"/>
            </a:endParaRPr>
          </a:p>
        </p:txBody>
      </p:sp>
      <p:sp>
        <p:nvSpPr>
          <p:cNvPr id="3" name="TextBox 2"/>
          <p:cNvSpPr txBox="1"/>
          <p:nvPr/>
        </p:nvSpPr>
        <p:spPr>
          <a:xfrm>
            <a:off x="0" y="4038600"/>
            <a:ext cx="5105400" cy="1477328"/>
          </a:xfrm>
          <a:prstGeom prst="rect">
            <a:avLst/>
          </a:prstGeom>
          <a:noFill/>
        </p:spPr>
        <p:txBody>
          <a:bodyPr wrap="square" rtlCol="0">
            <a:spAutoFit/>
          </a:bodyPr>
          <a:lstStyle/>
          <a:p>
            <a:r>
              <a:rPr lang="en-US" b="1" dirty="0" smtClean="0">
                <a:latin typeface="Times New Roman" pitchFamily="18" charset="0"/>
                <a:cs typeface="Times New Roman" pitchFamily="18" charset="0"/>
              </a:rPr>
              <a:t>The political, economic and social struggle between the Soviet Union and its allies, and the United States and its allies, conducted using propaganda, economic measures and espionage rather than military means.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45000">
              <a:srgbClr val="FF0000"/>
            </a:gs>
            <a:gs pos="61000">
              <a:schemeClr val="accent1">
                <a:tint val="44500"/>
                <a:satMod val="160000"/>
              </a:schemeClr>
            </a:gs>
            <a:gs pos="54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762000" y="685800"/>
            <a:ext cx="4924461" cy="830997"/>
          </a:xfrm>
          <a:prstGeom prst="rect">
            <a:avLst/>
          </a:prstGeom>
          <a:noFill/>
        </p:spPr>
        <p:txBody>
          <a:bodyPr wrap="square" rtlCol="0">
            <a:spAutoFit/>
          </a:bodyPr>
          <a:lstStyle/>
          <a:p>
            <a:r>
              <a:rPr lang="en-US" sz="4800" dirty="0" smtClean="0">
                <a:solidFill>
                  <a:srgbClr val="0070C0"/>
                </a:solidFill>
                <a:latin typeface="Algerian" pitchFamily="82" charset="0"/>
              </a:rPr>
              <a:t>containment</a:t>
            </a:r>
            <a:endParaRPr lang="en-US" sz="4800" dirty="0">
              <a:solidFill>
                <a:srgbClr val="0070C0"/>
              </a:solidFill>
              <a:latin typeface="Algerian" pitchFamily="82" charset="0"/>
            </a:endParaRPr>
          </a:p>
        </p:txBody>
      </p:sp>
      <p:pic>
        <p:nvPicPr>
          <p:cNvPr id="3" name="Picture 2" descr="image002.jpg"/>
          <p:cNvPicPr>
            <a:picLocks noChangeAspect="1"/>
          </p:cNvPicPr>
          <p:nvPr/>
        </p:nvPicPr>
        <p:blipFill>
          <a:blip r:embed="rId2" cstate="print"/>
          <a:stretch>
            <a:fillRect/>
          </a:stretch>
        </p:blipFill>
        <p:spPr>
          <a:xfrm>
            <a:off x="0" y="2993292"/>
            <a:ext cx="3276600" cy="3864708"/>
          </a:xfrm>
          <a:prstGeom prst="rect">
            <a:avLst/>
          </a:prstGeom>
        </p:spPr>
      </p:pic>
      <p:pic>
        <p:nvPicPr>
          <p:cNvPr id="4" name="Picture 3" descr="image004.jpg"/>
          <p:cNvPicPr>
            <a:picLocks noChangeAspect="1"/>
          </p:cNvPicPr>
          <p:nvPr/>
        </p:nvPicPr>
        <p:blipFill>
          <a:blip r:embed="rId3" cstate="print"/>
          <a:stretch>
            <a:fillRect/>
          </a:stretch>
        </p:blipFill>
        <p:spPr>
          <a:xfrm>
            <a:off x="5696353" y="0"/>
            <a:ext cx="3447647" cy="3657600"/>
          </a:xfrm>
          <a:prstGeom prst="rect">
            <a:avLst/>
          </a:prstGeom>
        </p:spPr>
      </p:pic>
      <p:sp>
        <p:nvSpPr>
          <p:cNvPr id="5" name="TextBox 4"/>
          <p:cNvSpPr txBox="1"/>
          <p:nvPr/>
        </p:nvSpPr>
        <p:spPr>
          <a:xfrm>
            <a:off x="5334000" y="4038600"/>
            <a:ext cx="2971800" cy="2031325"/>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An American Cold War foreign policy of containing the spread of communism by establishing strategic allies around the world through trade and military alliances.</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accent3">
                <a:lumMod val="60000"/>
                <a:lumOff val="40000"/>
              </a:schemeClr>
            </a:gs>
            <a:gs pos="61000">
              <a:schemeClr val="accent1">
                <a:tint val="44500"/>
                <a:satMod val="160000"/>
              </a:schemeClr>
            </a:gs>
            <a:gs pos="54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1981200"/>
            <a:ext cx="3245143" cy="830997"/>
          </a:xfrm>
          <a:prstGeom prst="rect">
            <a:avLst/>
          </a:prstGeom>
          <a:noFill/>
        </p:spPr>
        <p:txBody>
          <a:bodyPr wrap="square" rtlCol="0">
            <a:spAutoFit/>
          </a:bodyPr>
          <a:lstStyle/>
          <a:p>
            <a:r>
              <a:rPr lang="en-US" sz="4800" dirty="0" smtClean="0">
                <a:solidFill>
                  <a:schemeClr val="bg1"/>
                </a:solidFill>
                <a:latin typeface="Algerian" pitchFamily="82" charset="0"/>
              </a:rPr>
              <a:t>detente</a:t>
            </a:r>
            <a:endParaRPr lang="en-US" sz="4800" dirty="0">
              <a:solidFill>
                <a:schemeClr val="bg1"/>
              </a:solidFill>
              <a:latin typeface="Algerian" pitchFamily="82" charset="0"/>
            </a:endParaRPr>
          </a:p>
        </p:txBody>
      </p:sp>
      <p:pic>
        <p:nvPicPr>
          <p:cNvPr id="3" name="Picture 2" descr="Russia-AmericanWebImage.gif"/>
          <p:cNvPicPr>
            <a:picLocks noChangeAspect="1"/>
          </p:cNvPicPr>
          <p:nvPr/>
        </p:nvPicPr>
        <p:blipFill>
          <a:blip r:embed="rId2" cstate="print"/>
          <a:stretch>
            <a:fillRect/>
          </a:stretch>
        </p:blipFill>
        <p:spPr>
          <a:xfrm>
            <a:off x="3228298" y="0"/>
            <a:ext cx="5915703" cy="5029200"/>
          </a:xfrm>
          <a:prstGeom prst="rect">
            <a:avLst/>
          </a:prstGeom>
        </p:spPr>
      </p:pic>
      <p:sp>
        <p:nvSpPr>
          <p:cNvPr id="4" name="TextBox 3"/>
          <p:cNvSpPr txBox="1"/>
          <p:nvPr/>
        </p:nvSpPr>
        <p:spPr>
          <a:xfrm>
            <a:off x="381000" y="5715000"/>
            <a:ext cx="83820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A period of the Cold War during which the major powers tried to lessen the tensions between them through diplomacy, arms reductions and cultural exchanges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55000">
              <a:srgbClr val="002060"/>
            </a:gs>
            <a:gs pos="61000">
              <a:schemeClr val="accent1">
                <a:tint val="44500"/>
                <a:satMod val="160000"/>
              </a:schemeClr>
            </a:gs>
            <a:gs pos="54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extBox 1"/>
          <p:cNvSpPr txBox="1"/>
          <p:nvPr/>
        </p:nvSpPr>
        <p:spPr>
          <a:xfrm>
            <a:off x="609600" y="1066800"/>
            <a:ext cx="4185132" cy="830997"/>
          </a:xfrm>
          <a:prstGeom prst="rect">
            <a:avLst/>
          </a:prstGeom>
          <a:noFill/>
        </p:spPr>
        <p:txBody>
          <a:bodyPr wrap="square" rtlCol="0">
            <a:spAutoFit/>
          </a:bodyPr>
          <a:lstStyle/>
          <a:p>
            <a:r>
              <a:rPr lang="en-US" sz="4800" dirty="0" smtClean="0">
                <a:latin typeface="Algerian" pitchFamily="82" charset="0"/>
              </a:rPr>
              <a:t>deterrence</a:t>
            </a:r>
            <a:endParaRPr lang="en-US" sz="4800" dirty="0">
              <a:latin typeface="Algerian" pitchFamily="82" charset="0"/>
            </a:endParaRPr>
          </a:p>
        </p:txBody>
      </p:sp>
      <p:pic>
        <p:nvPicPr>
          <p:cNvPr id="3" name="Picture 2" descr="guilloti.jpg"/>
          <p:cNvPicPr>
            <a:picLocks noChangeAspect="1"/>
          </p:cNvPicPr>
          <p:nvPr/>
        </p:nvPicPr>
        <p:blipFill>
          <a:blip r:embed="rId2" cstate="print"/>
          <a:stretch>
            <a:fillRect/>
          </a:stretch>
        </p:blipFill>
        <p:spPr>
          <a:xfrm>
            <a:off x="4877006" y="1143000"/>
            <a:ext cx="4266994" cy="5715000"/>
          </a:xfrm>
          <a:prstGeom prst="rect">
            <a:avLst/>
          </a:prstGeom>
        </p:spPr>
      </p:pic>
      <p:sp>
        <p:nvSpPr>
          <p:cNvPr id="4" name="TextBox 3"/>
          <p:cNvSpPr txBox="1"/>
          <p:nvPr/>
        </p:nvSpPr>
        <p:spPr>
          <a:xfrm>
            <a:off x="914400" y="2590800"/>
            <a:ext cx="3505199" cy="2585323"/>
          </a:xfrm>
          <a:prstGeom prst="rect">
            <a:avLst/>
          </a:prstGeom>
          <a:noFill/>
        </p:spPr>
        <p:txBody>
          <a:bodyPr wrap="square" rtlCol="0">
            <a:spAutoFit/>
          </a:bodyPr>
          <a:lstStyle/>
          <a:p>
            <a:r>
              <a:rPr lang="en-US" b="1" dirty="0" smtClean="0"/>
              <a:t>The Cold War foreign policy of both major powers aiming to deter the strategic advances of the other through arms development and arms build up.  Deterrence depends on each combatant creating the perception that each is willing to resort to military confrontation.</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marshallfoundation.org/images/timeline_images/marshall_plan_signing.jpg"/>
          <p:cNvPicPr>
            <a:picLocks noChangeAspect="1" noChangeArrowheads="1"/>
          </p:cNvPicPr>
          <p:nvPr/>
        </p:nvPicPr>
        <p:blipFill>
          <a:blip r:embed="rId3" cstate="print">
            <a:lum bright="70000" contrast="-70000"/>
          </a:blip>
          <a:srcRect/>
          <a:stretch>
            <a:fillRect/>
          </a:stretch>
        </p:blipFill>
        <p:spPr bwMode="auto">
          <a:xfrm>
            <a:off x="0" y="-1"/>
            <a:ext cx="9144000" cy="7543801"/>
          </a:xfrm>
          <a:prstGeom prst="rect">
            <a:avLst/>
          </a:prstGeom>
          <a:noFill/>
        </p:spPr>
      </p:pic>
      <p:sp>
        <p:nvSpPr>
          <p:cNvPr id="3074" name="Rectangle 2"/>
          <p:cNvSpPr>
            <a:spLocks noGrp="1" noChangeArrowheads="1"/>
          </p:cNvSpPr>
          <p:nvPr>
            <p:ph type="title"/>
          </p:nvPr>
        </p:nvSpPr>
        <p:spPr>
          <a:xfrm>
            <a:off x="0" y="152400"/>
            <a:ext cx="9144000" cy="792162"/>
          </a:xfrm>
        </p:spPr>
        <p:txBody>
          <a:bodyPr>
            <a:normAutofit/>
          </a:bodyPr>
          <a:lstStyle/>
          <a:p>
            <a:r>
              <a:rPr lang="en-US" sz="2800" b="1" dirty="0">
                <a:solidFill>
                  <a:srgbClr val="C00000"/>
                </a:solidFill>
                <a:latin typeface="Times New Roman" pitchFamily="18" charset="0"/>
                <a:cs typeface="Times New Roman" pitchFamily="18" charset="0"/>
              </a:rPr>
              <a:t>Marshall Plan (1947 – 1952)</a:t>
            </a:r>
          </a:p>
        </p:txBody>
      </p:sp>
      <p:sp>
        <p:nvSpPr>
          <p:cNvPr id="3075" name="Rectangle 3"/>
          <p:cNvSpPr>
            <a:spLocks noGrp="1" noChangeArrowheads="1"/>
          </p:cNvSpPr>
          <p:nvPr>
            <p:ph type="body" idx="1"/>
          </p:nvPr>
        </p:nvSpPr>
        <p:spPr>
          <a:xfrm>
            <a:off x="0" y="2438400"/>
            <a:ext cx="9144000" cy="1981200"/>
          </a:xfrm>
        </p:spPr>
        <p:txBody>
          <a:bodyPr>
            <a:normAutofit/>
          </a:bodyPr>
          <a:lstStyle/>
          <a:p>
            <a:pPr algn="ctr">
              <a:buNone/>
            </a:pPr>
            <a:r>
              <a:rPr lang="en-US" sz="1800" b="1" dirty="0">
                <a:latin typeface="Times New Roman" pitchFamily="18" charset="0"/>
                <a:cs typeface="Times New Roman" pitchFamily="18" charset="0"/>
              </a:rPr>
              <a:t>US made reconstruction of Europe a </a:t>
            </a:r>
            <a:r>
              <a:rPr lang="en-US" sz="1800" b="1" dirty="0" smtClean="0">
                <a:latin typeface="Times New Roman" pitchFamily="18" charset="0"/>
                <a:cs typeface="Times New Roman" pitchFamily="18" charset="0"/>
              </a:rPr>
              <a:t>priority</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They believed that a prosperous Europe would find communism less </a:t>
            </a:r>
            <a:r>
              <a:rPr lang="en-US" sz="1800" b="1" dirty="0" smtClean="0">
                <a:latin typeface="Times New Roman" pitchFamily="18" charset="0"/>
                <a:cs typeface="Times New Roman" pitchFamily="18" charset="0"/>
              </a:rPr>
              <a:t>attractive</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Began a massive economic aid program for western Europe </a:t>
            </a:r>
          </a:p>
        </p:txBody>
      </p:sp>
      <p:sp>
        <p:nvSpPr>
          <p:cNvPr id="8" name="TextBox 7"/>
          <p:cNvSpPr txBox="1"/>
          <p:nvPr/>
        </p:nvSpPr>
        <p:spPr>
          <a:xfrm>
            <a:off x="3581400" y="6553200"/>
            <a:ext cx="18288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3:00</a:t>
            </a:r>
            <a:endParaRPr lang="en-US" sz="1000" b="1" dirty="0">
              <a:latin typeface="Times New Roman" pitchFamily="18" charset="0"/>
              <a:cs typeface="Times New Roman" pitchFamily="18" charset="0"/>
            </a:endParaRPr>
          </a:p>
        </p:txBody>
      </p:sp>
      <p:pic>
        <p:nvPicPr>
          <p:cNvPr id="10" name="Marshall Plan 60th Anniversary.wmv">
            <a:hlinkClick r:id="" action="ppaction://media"/>
          </p:cNvPr>
          <p:cNvPicPr>
            <a:picLocks noRot="1" noChangeAspect="1"/>
          </p:cNvPicPr>
          <p:nvPr>
            <a:videoFile r:link="rId1"/>
          </p:nvPr>
        </p:nvPicPr>
        <p:blipFill>
          <a:blip r:embed="rId4" cstate="print"/>
          <a:stretch>
            <a:fillRect/>
          </a:stretch>
        </p:blipFill>
        <p:spPr>
          <a:xfrm>
            <a:off x="3657600" y="5162550"/>
            <a:ext cx="1752600" cy="1314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to="" calcmode="lin" valueType="num">
                                      <p:cBhvr>
                                        <p:cTn id="12" dur="1" fill="hold"/>
                                        <p:tgtEl>
                                          <p:spTgt spid="307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to="" calcmode="lin" valueType="num">
                                      <p:cBhvr>
                                        <p:cTn id="17" dur="1" fill="hold"/>
                                        <p:tgtEl>
                                          <p:spTgt spid="307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 to="" calcmode="lin" valueType="num">
                                      <p:cBhvr>
                                        <p:cTn id="22" dur="1" fill="hold"/>
                                        <p:tgtEl>
                                          <p:spTgt spid="307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par>
                                <p:cTn id="28" presetID="24" presetClass="entr" presetSubtype="0" fill="hold" grpId="1" nodeType="withEffect">
                                  <p:stCondLst>
                                    <p:cond delay="0"/>
                                  </p:stCondLst>
                                  <p:childTnLst>
                                    <p:set>
                                      <p:cBhvr>
                                        <p:cTn id="29" dur="1" fill="hold">
                                          <p:stCondLst>
                                            <p:cond delay="0"/>
                                          </p:stCondLst>
                                        </p:cTn>
                                        <p:tgtEl>
                                          <p:spTgt spid="8"/>
                                        </p:tgtEl>
                                        <p:attrNameLst>
                                          <p:attrName>style.visibility</p:attrName>
                                        </p:attrNameLst>
                                      </p:cBhvr>
                                      <p:to>
                                        <p:strVal val="visible"/>
                                      </p:to>
                                    </p:set>
                                    <p:anim to="" calcmode="lin" valueType="num">
                                      <p:cBhvr>
                                        <p:cTn id="30"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1"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3074" grpId="0"/>
      <p:bldP spid="8" grpId="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47000">
              <a:srgbClr val="00B050"/>
            </a:gs>
            <a:gs pos="61000">
              <a:schemeClr val="accent1">
                <a:tint val="44500"/>
                <a:satMod val="160000"/>
              </a:schemeClr>
            </a:gs>
            <a:gs pos="54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extBox 1"/>
          <p:cNvSpPr txBox="1"/>
          <p:nvPr/>
        </p:nvSpPr>
        <p:spPr>
          <a:xfrm>
            <a:off x="228600" y="1447800"/>
            <a:ext cx="5147278" cy="830997"/>
          </a:xfrm>
          <a:prstGeom prst="rect">
            <a:avLst/>
          </a:prstGeom>
          <a:noFill/>
        </p:spPr>
        <p:txBody>
          <a:bodyPr wrap="square" rtlCol="0">
            <a:spAutoFit/>
          </a:bodyPr>
          <a:lstStyle/>
          <a:p>
            <a:r>
              <a:rPr lang="en-US" sz="4800" dirty="0" smtClean="0">
                <a:solidFill>
                  <a:srgbClr val="FF0000"/>
                </a:solidFill>
                <a:latin typeface="Algerian" pitchFamily="82" charset="0"/>
              </a:rPr>
              <a:t>expansionism</a:t>
            </a:r>
            <a:endParaRPr lang="en-US" sz="4800" dirty="0">
              <a:solidFill>
                <a:srgbClr val="FF0000"/>
              </a:solidFill>
              <a:latin typeface="Algerian" pitchFamily="82" charset="0"/>
            </a:endParaRPr>
          </a:p>
        </p:txBody>
      </p:sp>
      <p:pic>
        <p:nvPicPr>
          <p:cNvPr id="3" name="Picture 2" descr="FightForCanada.jpg"/>
          <p:cNvPicPr>
            <a:picLocks noChangeAspect="1"/>
          </p:cNvPicPr>
          <p:nvPr/>
        </p:nvPicPr>
        <p:blipFill>
          <a:blip r:embed="rId2" cstate="print"/>
          <a:stretch>
            <a:fillRect/>
          </a:stretch>
        </p:blipFill>
        <p:spPr>
          <a:xfrm>
            <a:off x="5334000" y="1143000"/>
            <a:ext cx="3810000" cy="5715000"/>
          </a:xfrm>
          <a:prstGeom prst="rect">
            <a:avLst/>
          </a:prstGeom>
        </p:spPr>
      </p:pic>
      <p:sp>
        <p:nvSpPr>
          <p:cNvPr id="4" name="TextBox 3"/>
          <p:cNvSpPr txBox="1"/>
          <p:nvPr/>
        </p:nvSpPr>
        <p:spPr>
          <a:xfrm>
            <a:off x="838200" y="3581400"/>
            <a:ext cx="37338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A country’s foreign policy of acquiring additional territory through the violation of another country’s sovereignty for reasons of defense, resources, markets, national pride or perceived racial superiority.</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47000">
              <a:srgbClr val="FFFF00"/>
            </a:gs>
            <a:gs pos="61000">
              <a:schemeClr val="accent1">
                <a:tint val="44500"/>
                <a:satMod val="160000"/>
              </a:schemeClr>
            </a:gs>
            <a:gs pos="54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extBox 1"/>
          <p:cNvSpPr txBox="1"/>
          <p:nvPr/>
        </p:nvSpPr>
        <p:spPr>
          <a:xfrm>
            <a:off x="152400" y="457200"/>
            <a:ext cx="8214796" cy="830997"/>
          </a:xfrm>
          <a:prstGeom prst="rect">
            <a:avLst/>
          </a:prstGeom>
          <a:noFill/>
        </p:spPr>
        <p:txBody>
          <a:bodyPr wrap="square" rtlCol="0">
            <a:spAutoFit/>
          </a:bodyPr>
          <a:lstStyle/>
          <a:p>
            <a:r>
              <a:rPr lang="en-US" sz="4800" dirty="0" smtClean="0">
                <a:latin typeface="Algerian" pitchFamily="82" charset="0"/>
              </a:rPr>
              <a:t>Liberation movements</a:t>
            </a:r>
            <a:endParaRPr lang="en-US" sz="4800" dirty="0">
              <a:latin typeface="Algerian" pitchFamily="82" charset="0"/>
            </a:endParaRPr>
          </a:p>
        </p:txBody>
      </p:sp>
      <p:pic>
        <p:nvPicPr>
          <p:cNvPr id="3" name="Picture 2" descr="liberation.jpg"/>
          <p:cNvPicPr>
            <a:picLocks noChangeAspect="1"/>
          </p:cNvPicPr>
          <p:nvPr/>
        </p:nvPicPr>
        <p:blipFill>
          <a:blip r:embed="rId2" cstate="print"/>
          <a:stretch>
            <a:fillRect/>
          </a:stretch>
        </p:blipFill>
        <p:spPr>
          <a:xfrm>
            <a:off x="5181600" y="1277155"/>
            <a:ext cx="3962400" cy="5580845"/>
          </a:xfrm>
          <a:prstGeom prst="rect">
            <a:avLst/>
          </a:prstGeom>
        </p:spPr>
      </p:pic>
      <p:sp>
        <p:nvSpPr>
          <p:cNvPr id="4" name="TextBox 3"/>
          <p:cNvSpPr txBox="1"/>
          <p:nvPr/>
        </p:nvSpPr>
        <p:spPr>
          <a:xfrm>
            <a:off x="228600" y="3352800"/>
            <a:ext cx="4953000"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Military and political struggles of people for independence from countries that have colonized or otherwise oppressed them.</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61000">
              <a:schemeClr val="accent3">
                <a:lumMod val="75000"/>
              </a:schemeClr>
            </a:gs>
            <a:gs pos="61000">
              <a:schemeClr val="accent1">
                <a:tint val="44500"/>
                <a:satMod val="160000"/>
              </a:schemeClr>
            </a:gs>
            <a:gs pos="54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extBox 1"/>
          <p:cNvSpPr txBox="1"/>
          <p:nvPr/>
        </p:nvSpPr>
        <p:spPr>
          <a:xfrm>
            <a:off x="762000" y="457200"/>
            <a:ext cx="4326826" cy="830997"/>
          </a:xfrm>
          <a:prstGeom prst="rect">
            <a:avLst/>
          </a:prstGeom>
          <a:noFill/>
        </p:spPr>
        <p:txBody>
          <a:bodyPr wrap="none" rtlCol="0">
            <a:spAutoFit/>
          </a:bodyPr>
          <a:lstStyle/>
          <a:p>
            <a:r>
              <a:rPr lang="en-US" sz="4800" dirty="0" smtClean="0">
                <a:latin typeface="Algerian" pitchFamily="82" charset="0"/>
              </a:rPr>
              <a:t>McCarthyism</a:t>
            </a:r>
            <a:endParaRPr lang="en-US" sz="4800" dirty="0">
              <a:latin typeface="Algerian" pitchFamily="82" charset="0"/>
            </a:endParaRPr>
          </a:p>
        </p:txBody>
      </p:sp>
      <p:sp>
        <p:nvSpPr>
          <p:cNvPr id="3" name="TextBox 2"/>
          <p:cNvSpPr txBox="1"/>
          <p:nvPr/>
        </p:nvSpPr>
        <p:spPr>
          <a:xfrm>
            <a:off x="5562600" y="2514600"/>
            <a:ext cx="3581400" cy="2585323"/>
          </a:xfrm>
          <a:prstGeom prst="rect">
            <a:avLst/>
          </a:prstGeom>
          <a:noFill/>
        </p:spPr>
        <p:txBody>
          <a:bodyPr wrap="square" rtlCol="0">
            <a:spAutoFit/>
          </a:bodyPr>
          <a:lstStyle/>
          <a:p>
            <a:r>
              <a:rPr lang="en-US" b="1" dirty="0" smtClean="0">
                <a:latin typeface="Times New Roman" pitchFamily="18" charset="0"/>
                <a:cs typeface="Times New Roman" pitchFamily="18" charset="0"/>
              </a:rPr>
              <a:t>An anti-communist movement in the United States during the 1950’s led by Republican senator Joseph McCarthy.  It was intended to uncover and persecute those with perceived ties to communism within the US government, universities and entertainment industries.</a:t>
            </a:r>
            <a:endParaRPr lang="en-US" b="1" dirty="0">
              <a:latin typeface="Times New Roman" pitchFamily="18" charset="0"/>
              <a:cs typeface="Times New Roman" pitchFamily="18" charset="0"/>
            </a:endParaRPr>
          </a:p>
        </p:txBody>
      </p:sp>
      <p:pic>
        <p:nvPicPr>
          <p:cNvPr id="4" name="Picture 3" descr="huac.jpg"/>
          <p:cNvPicPr>
            <a:picLocks noChangeAspect="1"/>
          </p:cNvPicPr>
          <p:nvPr/>
        </p:nvPicPr>
        <p:blipFill>
          <a:blip r:embed="rId2" cstate="print"/>
          <a:stretch>
            <a:fillRect/>
          </a:stretch>
        </p:blipFill>
        <p:spPr>
          <a:xfrm>
            <a:off x="0" y="3352799"/>
            <a:ext cx="5405216" cy="3505201"/>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52000">
              <a:srgbClr val="C00000">
                <a:alpha val="74000"/>
              </a:srgbClr>
            </a:gs>
            <a:gs pos="61000">
              <a:schemeClr val="accent1">
                <a:tint val="44500"/>
                <a:satMod val="160000"/>
              </a:schemeClr>
            </a:gs>
            <a:gs pos="54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extBox 1"/>
          <p:cNvSpPr txBox="1"/>
          <p:nvPr/>
        </p:nvSpPr>
        <p:spPr>
          <a:xfrm>
            <a:off x="304800" y="990600"/>
            <a:ext cx="5184032" cy="830997"/>
          </a:xfrm>
          <a:prstGeom prst="rect">
            <a:avLst/>
          </a:prstGeom>
          <a:noFill/>
        </p:spPr>
        <p:txBody>
          <a:bodyPr wrap="square" rtlCol="0">
            <a:spAutoFit/>
          </a:bodyPr>
          <a:lstStyle/>
          <a:p>
            <a:r>
              <a:rPr lang="en-US" sz="4800" dirty="0" smtClean="0">
                <a:latin typeface="Algerian" pitchFamily="82" charset="0"/>
              </a:rPr>
              <a:t>nonalignment</a:t>
            </a:r>
            <a:endParaRPr lang="en-US" sz="4800" dirty="0">
              <a:latin typeface="Algerian" pitchFamily="82" charset="0"/>
            </a:endParaRPr>
          </a:p>
        </p:txBody>
      </p:sp>
      <p:sp>
        <p:nvSpPr>
          <p:cNvPr id="3" name="TextBox 2"/>
          <p:cNvSpPr txBox="1"/>
          <p:nvPr/>
        </p:nvSpPr>
        <p:spPr>
          <a:xfrm>
            <a:off x="1143000" y="4953000"/>
            <a:ext cx="7696199"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The position taken during the Cold War by those countries in the United Nations that did not form an alliance with either the United States or the Soviet Union.  This group of countries became a third voting bloc within the UN and pushed for more aid for the developing world.</a:t>
            </a:r>
            <a:endParaRPr lang="en-US" b="1" dirty="0">
              <a:latin typeface="Times New Roman" pitchFamily="18" charset="0"/>
              <a:cs typeface="Times New Roman" pitchFamily="18" charset="0"/>
            </a:endParaRPr>
          </a:p>
        </p:txBody>
      </p:sp>
      <p:pic>
        <p:nvPicPr>
          <p:cNvPr id="4" name="Picture 3" descr="tmjlink.jpg"/>
          <p:cNvPicPr>
            <a:picLocks noChangeAspect="1"/>
          </p:cNvPicPr>
          <p:nvPr/>
        </p:nvPicPr>
        <p:blipFill>
          <a:blip r:embed="rId2" cstate="print"/>
          <a:stretch>
            <a:fillRect/>
          </a:stretch>
        </p:blipFill>
        <p:spPr>
          <a:xfrm>
            <a:off x="4953001" y="0"/>
            <a:ext cx="4191000" cy="4806062"/>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52000">
              <a:schemeClr val="accent4">
                <a:lumMod val="75000"/>
              </a:schemeClr>
            </a:gs>
            <a:gs pos="61000">
              <a:schemeClr val="accent1">
                <a:tint val="44500"/>
                <a:satMod val="160000"/>
              </a:schemeClr>
            </a:gs>
            <a:gs pos="54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TextBox 1"/>
          <p:cNvSpPr txBox="1"/>
          <p:nvPr/>
        </p:nvSpPr>
        <p:spPr>
          <a:xfrm>
            <a:off x="3276600" y="4800600"/>
            <a:ext cx="4953000" cy="830997"/>
          </a:xfrm>
          <a:prstGeom prst="rect">
            <a:avLst/>
          </a:prstGeom>
          <a:noFill/>
        </p:spPr>
        <p:txBody>
          <a:bodyPr wrap="square" rtlCol="0">
            <a:spAutoFit/>
          </a:bodyPr>
          <a:lstStyle/>
          <a:p>
            <a:r>
              <a:rPr lang="en-US" sz="4800" dirty="0" smtClean="0">
                <a:solidFill>
                  <a:srgbClr val="FF0000"/>
                </a:solidFill>
                <a:latin typeface="Algerian" pitchFamily="82" charset="0"/>
              </a:rPr>
              <a:t>Proxy wars</a:t>
            </a:r>
            <a:endParaRPr lang="en-US" sz="4800" dirty="0">
              <a:solidFill>
                <a:srgbClr val="FF0000"/>
              </a:solidFill>
              <a:latin typeface="Algerian" pitchFamily="82" charset="0"/>
            </a:endParaRPr>
          </a:p>
        </p:txBody>
      </p:sp>
      <p:sp>
        <p:nvSpPr>
          <p:cNvPr id="3" name="TextBox 2"/>
          <p:cNvSpPr txBox="1"/>
          <p:nvPr/>
        </p:nvSpPr>
        <p:spPr>
          <a:xfrm>
            <a:off x="5867400" y="1905000"/>
            <a:ext cx="3124200" cy="1754326"/>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Conflicts in which one superpower provides support to a group or state that opposes the rival superpower.  The support may consist of money, arms and personnel.</a:t>
            </a:r>
            <a:endParaRPr lang="en-US" b="1" dirty="0">
              <a:solidFill>
                <a:srgbClr val="FF0000"/>
              </a:solidFill>
              <a:latin typeface="Times New Roman" pitchFamily="18" charset="0"/>
              <a:cs typeface="Times New Roman" pitchFamily="18" charset="0"/>
            </a:endParaRPr>
          </a:p>
        </p:txBody>
      </p:sp>
      <p:pic>
        <p:nvPicPr>
          <p:cNvPr id="4" name="Picture 3" descr="coldwarunicorns.jpg"/>
          <p:cNvPicPr>
            <a:picLocks noChangeAspect="1"/>
          </p:cNvPicPr>
          <p:nvPr/>
        </p:nvPicPr>
        <p:blipFill>
          <a:blip r:embed="rId2" cstate="print"/>
          <a:stretch>
            <a:fillRect/>
          </a:stretch>
        </p:blipFill>
        <p:spPr>
          <a:xfrm>
            <a:off x="0" y="-228600"/>
            <a:ext cx="5892800" cy="44196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rgbClr val="FF0000"/>
            </a:gs>
            <a:gs pos="61000">
              <a:schemeClr val="accent1">
                <a:tint val="44500"/>
                <a:satMod val="160000"/>
              </a:schemeClr>
            </a:gs>
            <a:gs pos="54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1066800" y="152400"/>
            <a:ext cx="7528023" cy="830997"/>
          </a:xfrm>
          <a:prstGeom prst="rect">
            <a:avLst/>
          </a:prstGeom>
          <a:noFill/>
        </p:spPr>
        <p:txBody>
          <a:bodyPr wrap="square" rtlCol="0">
            <a:spAutoFit/>
          </a:bodyPr>
          <a:lstStyle/>
          <a:p>
            <a:r>
              <a:rPr lang="en-US" sz="4800" dirty="0" smtClean="0">
                <a:solidFill>
                  <a:srgbClr val="FF0000"/>
                </a:solidFill>
                <a:latin typeface="Algerian" pitchFamily="82" charset="0"/>
              </a:rPr>
              <a:t>Civil</a:t>
            </a:r>
            <a:r>
              <a:rPr lang="en-US" sz="4800" dirty="0" smtClean="0">
                <a:solidFill>
                  <a:schemeClr val="tx2">
                    <a:lumMod val="75000"/>
                  </a:schemeClr>
                </a:solidFill>
                <a:latin typeface="Algerian" pitchFamily="82" charset="0"/>
              </a:rPr>
              <a:t> </a:t>
            </a:r>
            <a:r>
              <a:rPr lang="en-US" sz="4800" dirty="0" smtClean="0">
                <a:solidFill>
                  <a:schemeClr val="bg1"/>
                </a:solidFill>
                <a:latin typeface="Algerian" pitchFamily="82" charset="0"/>
              </a:rPr>
              <a:t>rights</a:t>
            </a:r>
            <a:r>
              <a:rPr lang="en-US" sz="4800" dirty="0" smtClean="0">
                <a:solidFill>
                  <a:schemeClr val="tx2">
                    <a:lumMod val="75000"/>
                  </a:schemeClr>
                </a:solidFill>
                <a:latin typeface="Algerian" pitchFamily="82" charset="0"/>
              </a:rPr>
              <a:t> movements</a:t>
            </a:r>
            <a:endParaRPr lang="en-US" sz="4800" dirty="0">
              <a:solidFill>
                <a:schemeClr val="tx2">
                  <a:lumMod val="75000"/>
                </a:schemeClr>
              </a:solidFill>
              <a:latin typeface="Algerian" pitchFamily="82" charset="0"/>
            </a:endParaRPr>
          </a:p>
        </p:txBody>
      </p:sp>
      <p:sp>
        <p:nvSpPr>
          <p:cNvPr id="5" name="TextBox 4"/>
          <p:cNvSpPr txBox="1"/>
          <p:nvPr/>
        </p:nvSpPr>
        <p:spPr>
          <a:xfrm>
            <a:off x="5029200" y="3657600"/>
            <a:ext cx="3657600" cy="2308324"/>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opular movements, notably in the United States in the 1950s and 1960s that work to extend rights to marginalized members of society.  </a:t>
            </a:r>
            <a:r>
              <a:rPr lang="en-US" b="1" dirty="0" smtClean="0">
                <a:solidFill>
                  <a:schemeClr val="bg1"/>
                </a:solidFill>
                <a:latin typeface="Times New Roman" pitchFamily="18" charset="0"/>
                <a:cs typeface="Times New Roman" pitchFamily="18" charset="0"/>
              </a:rPr>
              <a:t>Often these struggles aim not only for legal and civic rights, </a:t>
            </a:r>
            <a:r>
              <a:rPr lang="en-US" b="1" dirty="0" smtClean="0">
                <a:solidFill>
                  <a:srgbClr val="0070C0"/>
                </a:solidFill>
                <a:latin typeface="Times New Roman" pitchFamily="18" charset="0"/>
                <a:cs typeface="Times New Roman" pitchFamily="18" charset="0"/>
              </a:rPr>
              <a:t>but also for respect, dignity and economic and social equality for all. </a:t>
            </a:r>
            <a:endParaRPr lang="en-US" b="1" dirty="0">
              <a:solidFill>
                <a:srgbClr val="0070C0"/>
              </a:solidFill>
              <a:latin typeface="Times New Roman" pitchFamily="18" charset="0"/>
              <a:cs typeface="Times New Roman" pitchFamily="18" charset="0"/>
            </a:endParaRPr>
          </a:p>
        </p:txBody>
      </p:sp>
      <p:pic>
        <p:nvPicPr>
          <p:cNvPr id="6" name="Picture 5" descr="en_civilrights_600.jpg"/>
          <p:cNvPicPr>
            <a:picLocks noChangeAspect="1"/>
          </p:cNvPicPr>
          <p:nvPr/>
        </p:nvPicPr>
        <p:blipFill>
          <a:blip r:embed="rId2" cstate="print"/>
          <a:stretch>
            <a:fillRect/>
          </a:stretch>
        </p:blipFill>
        <p:spPr>
          <a:xfrm>
            <a:off x="0" y="847397"/>
            <a:ext cx="4648200" cy="6010603"/>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295400" y="533400"/>
            <a:ext cx="6183103" cy="830997"/>
          </a:xfrm>
          <a:prstGeom prst="rect">
            <a:avLst/>
          </a:prstGeom>
          <a:noFill/>
        </p:spPr>
        <p:txBody>
          <a:bodyPr wrap="square" rtlCol="0">
            <a:spAutoFit/>
          </a:bodyPr>
          <a:lstStyle/>
          <a:p>
            <a:r>
              <a:rPr lang="en-US" sz="4800" dirty="0" smtClean="0">
                <a:solidFill>
                  <a:schemeClr val="bg1"/>
                </a:solidFill>
                <a:latin typeface="Algerian" pitchFamily="82" charset="0"/>
              </a:rPr>
              <a:t>environmental</a:t>
            </a:r>
            <a:r>
              <a:rPr lang="en-US" sz="4800" dirty="0" smtClean="0">
                <a:latin typeface="Algerian" pitchFamily="82" charset="0"/>
              </a:rPr>
              <a:t>ism</a:t>
            </a:r>
            <a:endParaRPr lang="en-US" sz="4800" dirty="0">
              <a:latin typeface="Algerian" pitchFamily="82" charset="0"/>
            </a:endParaRPr>
          </a:p>
        </p:txBody>
      </p:sp>
      <p:pic>
        <p:nvPicPr>
          <p:cNvPr id="3" name="Picture 2" descr="consumerism.jpg"/>
          <p:cNvPicPr>
            <a:picLocks noChangeAspect="1"/>
          </p:cNvPicPr>
          <p:nvPr/>
        </p:nvPicPr>
        <p:blipFill>
          <a:blip r:embed="rId2" cstate="print"/>
          <a:stretch>
            <a:fillRect/>
          </a:stretch>
        </p:blipFill>
        <p:spPr>
          <a:xfrm>
            <a:off x="5293043" y="1905000"/>
            <a:ext cx="3850957" cy="4953000"/>
          </a:xfrm>
          <a:prstGeom prst="rect">
            <a:avLst/>
          </a:prstGeom>
        </p:spPr>
      </p:pic>
      <p:sp>
        <p:nvSpPr>
          <p:cNvPr id="4" name="TextBox 3"/>
          <p:cNvSpPr txBox="1"/>
          <p:nvPr/>
        </p:nvSpPr>
        <p:spPr>
          <a:xfrm>
            <a:off x="533401" y="3429000"/>
            <a:ext cx="4495800" cy="1200329"/>
          </a:xfrm>
          <a:prstGeom prst="rect">
            <a:avLst/>
          </a:prstGeom>
          <a:noFill/>
        </p:spPr>
        <p:txBody>
          <a:bodyPr wrap="square" rtlCol="0">
            <a:spAutoFit/>
          </a:bodyPr>
          <a:lstStyle/>
          <a:p>
            <a:r>
              <a:rPr lang="en-US" b="1" dirty="0">
                <a:solidFill>
                  <a:schemeClr val="bg1"/>
                </a:solidFill>
                <a:latin typeface="Times New Roman" pitchFamily="18" charset="0"/>
                <a:cs typeface="Times New Roman" pitchFamily="18" charset="0"/>
              </a:rPr>
              <a:t>A</a:t>
            </a:r>
            <a:r>
              <a:rPr lang="en-US" b="1" dirty="0" smtClean="0">
                <a:solidFill>
                  <a:schemeClr val="bg1"/>
                </a:solidFill>
                <a:latin typeface="Times New Roman" pitchFamily="18" charset="0"/>
                <a:cs typeface="Times New Roman" pitchFamily="18" charset="0"/>
              </a:rPr>
              <a:t> political and ethical ideology </a:t>
            </a:r>
            <a:r>
              <a:rPr lang="en-US" b="1" dirty="0" smtClean="0">
                <a:latin typeface="Times New Roman" pitchFamily="18" charset="0"/>
                <a:cs typeface="Times New Roman" pitchFamily="18" charset="0"/>
              </a:rPr>
              <a:t>that focuses </a:t>
            </a:r>
            <a:r>
              <a:rPr lang="en-US" b="1" dirty="0" smtClean="0">
                <a:solidFill>
                  <a:schemeClr val="bg1"/>
                </a:solidFill>
                <a:latin typeface="Times New Roman" pitchFamily="18" charset="0"/>
                <a:cs typeface="Times New Roman" pitchFamily="18" charset="0"/>
              </a:rPr>
              <a:t>on protecting the natural </a:t>
            </a:r>
            <a:r>
              <a:rPr lang="en-US" b="1" dirty="0" smtClean="0">
                <a:latin typeface="Times New Roman" pitchFamily="18" charset="0"/>
                <a:cs typeface="Times New Roman" pitchFamily="18" charset="0"/>
              </a:rPr>
              <a:t>environment and </a:t>
            </a:r>
            <a:r>
              <a:rPr lang="en-US" b="1" dirty="0" smtClean="0">
                <a:solidFill>
                  <a:schemeClr val="bg1"/>
                </a:solidFill>
                <a:latin typeface="Times New Roman" pitchFamily="18" charset="0"/>
                <a:cs typeface="Times New Roman" pitchFamily="18" charset="0"/>
              </a:rPr>
              <a:t>lessening the harmful effects </a:t>
            </a:r>
            <a:r>
              <a:rPr lang="en-US" b="1" dirty="0" smtClean="0">
                <a:latin typeface="Times New Roman" pitchFamily="18" charset="0"/>
                <a:cs typeface="Times New Roman" pitchFamily="18" charset="0"/>
              </a:rPr>
              <a:t>that human </a:t>
            </a:r>
            <a:r>
              <a:rPr lang="en-US" b="1" dirty="0" smtClean="0">
                <a:solidFill>
                  <a:schemeClr val="bg1"/>
                </a:solidFill>
                <a:latin typeface="Times New Roman" pitchFamily="18" charset="0"/>
                <a:cs typeface="Times New Roman" pitchFamily="18" charset="0"/>
              </a:rPr>
              <a:t>activities have on the </a:t>
            </a:r>
            <a:r>
              <a:rPr lang="en-US" b="1" dirty="0" smtClean="0">
                <a:latin typeface="Times New Roman" pitchFamily="18" charset="0"/>
                <a:cs typeface="Times New Roman" pitchFamily="18" charset="0"/>
              </a:rPr>
              <a:t>ecosystem.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3200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066800" y="228600"/>
            <a:ext cx="5929828" cy="830997"/>
          </a:xfrm>
          <a:prstGeom prst="rect">
            <a:avLst/>
          </a:prstGeom>
          <a:noFill/>
        </p:spPr>
        <p:txBody>
          <a:bodyPr wrap="square" rtlCol="0">
            <a:spAutoFit/>
          </a:bodyPr>
          <a:lstStyle/>
          <a:p>
            <a:r>
              <a:rPr lang="en-US" sz="4800" dirty="0" smtClean="0">
                <a:solidFill>
                  <a:srgbClr val="FF0000"/>
                </a:solidFill>
                <a:latin typeface="Algerian" pitchFamily="82" charset="0"/>
              </a:rPr>
              <a:t>Neo-conservatism</a:t>
            </a:r>
            <a:endParaRPr lang="en-US" sz="4800" dirty="0">
              <a:solidFill>
                <a:srgbClr val="FF0000"/>
              </a:solidFill>
              <a:latin typeface="Algerian" pitchFamily="82" charset="0"/>
            </a:endParaRPr>
          </a:p>
        </p:txBody>
      </p:sp>
      <p:pic>
        <p:nvPicPr>
          <p:cNvPr id="3" name="Picture 2" descr="33388675v2147483647_350x350_Front.jpg"/>
          <p:cNvPicPr>
            <a:picLocks noChangeAspect="1"/>
          </p:cNvPicPr>
          <p:nvPr/>
        </p:nvPicPr>
        <p:blipFill>
          <a:blip r:embed="rId2" cstate="print"/>
          <a:stretch>
            <a:fillRect/>
          </a:stretch>
        </p:blipFill>
        <p:spPr>
          <a:xfrm>
            <a:off x="5695950" y="2743200"/>
            <a:ext cx="4114800" cy="4114800"/>
          </a:xfrm>
          <a:prstGeom prst="rect">
            <a:avLst/>
          </a:prstGeom>
        </p:spPr>
      </p:pic>
      <p:sp>
        <p:nvSpPr>
          <p:cNvPr id="4" name="TextBox 3"/>
          <p:cNvSpPr txBox="1"/>
          <p:nvPr/>
        </p:nvSpPr>
        <p:spPr>
          <a:xfrm>
            <a:off x="0" y="1981200"/>
            <a:ext cx="5715000" cy="2585323"/>
          </a:xfrm>
          <a:prstGeom prst="rect">
            <a:avLst/>
          </a:prstGeom>
          <a:noFill/>
        </p:spPr>
        <p:txBody>
          <a:bodyPr wrap="square" rtlCol="0">
            <a:spAutoFit/>
          </a:bodyPr>
          <a:lstStyle/>
          <a:p>
            <a:r>
              <a:rPr lang="en-US" b="1" dirty="0">
                <a:solidFill>
                  <a:schemeClr val="tx1">
                    <a:lumMod val="95000"/>
                    <a:lumOff val="5000"/>
                  </a:schemeClr>
                </a:solidFill>
                <a:latin typeface="Times New Roman" pitchFamily="18" charset="0"/>
                <a:cs typeface="Times New Roman" pitchFamily="18" charset="0"/>
              </a:rPr>
              <a:t>A</a:t>
            </a:r>
            <a:r>
              <a:rPr lang="en-US" b="1" dirty="0" smtClean="0">
                <a:solidFill>
                  <a:schemeClr val="tx1">
                    <a:lumMod val="95000"/>
                    <a:lumOff val="5000"/>
                  </a:schemeClr>
                </a:solidFill>
                <a:latin typeface="Times New Roman" pitchFamily="18" charset="0"/>
                <a:cs typeface="Times New Roman" pitchFamily="18" charset="0"/>
              </a:rPr>
              <a:t>n ideology that emerged in the United States during the 1950s and 1960s as a reaction against modern liberal principles.  Some aspects of neo-conservatism challenge modern liberal principles and favour a return to particular values of classical liberalism.  Other neo-conservative ideas challenge both classical and modern liberal principles and favour values identifies as “family values” and traditional values, often resting on a religious foundation.</a:t>
            </a:r>
            <a:endParaRPr lang="en-US"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rshallfoundation.org/images/timeline_images/marshall_plan_signing.jpg"/>
          <p:cNvPicPr>
            <a:picLocks noChangeAspect="1" noChangeArrowheads="1"/>
          </p:cNvPicPr>
          <p:nvPr/>
        </p:nvPicPr>
        <p:blipFill>
          <a:blip r:embed="rId2" cstate="print">
            <a:lum bright="70000" contrast="-70000"/>
          </a:blip>
          <a:srcRect/>
          <a:stretch>
            <a:fillRect/>
          </a:stretch>
        </p:blipFill>
        <p:spPr bwMode="auto">
          <a:xfrm>
            <a:off x="0" y="-1"/>
            <a:ext cx="9144000" cy="7543801"/>
          </a:xfrm>
          <a:prstGeom prst="rect">
            <a:avLst/>
          </a:prstGeom>
          <a:noFill/>
        </p:spPr>
      </p:pic>
      <p:pic>
        <p:nvPicPr>
          <p:cNvPr id="18437" name="Picture 5" descr="DIVI594"/>
          <p:cNvPicPr>
            <a:picLocks noChangeAspect="1" noChangeArrowheads="1"/>
          </p:cNvPicPr>
          <p:nvPr/>
        </p:nvPicPr>
        <p:blipFill>
          <a:blip r:embed="rId3" cstate="print"/>
          <a:srcRect/>
          <a:stretch>
            <a:fillRect/>
          </a:stretch>
        </p:blipFill>
        <p:spPr bwMode="auto">
          <a:xfrm>
            <a:off x="1524000" y="152400"/>
            <a:ext cx="5792788" cy="6477000"/>
          </a:xfrm>
          <a:prstGeom prst="rect">
            <a:avLst/>
          </a:prstGeom>
          <a:noFill/>
        </p:spPr>
      </p:pic>
      <p:sp>
        <p:nvSpPr>
          <p:cNvPr id="5" name="TextBox 4"/>
          <p:cNvSpPr txBox="1"/>
          <p:nvPr/>
        </p:nvSpPr>
        <p:spPr>
          <a:xfrm>
            <a:off x="228600" y="2971800"/>
            <a:ext cx="1219200" cy="1477328"/>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Review Figure 7-6 and its caption on page 243</a:t>
            </a:r>
            <a:endParaRPr lang="en-US" b="1" dirty="0">
              <a:latin typeface="Times New Roman" pitchFamily="18" charset="0"/>
              <a:cs typeface="Times New Roman" pitchFamily="18" charset="0"/>
            </a:endParaRPr>
          </a:p>
        </p:txBody>
      </p:sp>
      <p:sp>
        <p:nvSpPr>
          <p:cNvPr id="6" name="TextBox 5"/>
          <p:cNvSpPr txBox="1"/>
          <p:nvPr/>
        </p:nvSpPr>
        <p:spPr>
          <a:xfrm>
            <a:off x="7315200" y="2971800"/>
            <a:ext cx="1828800" cy="1754326"/>
          </a:xfrm>
          <a:prstGeom prst="rect">
            <a:avLst/>
          </a:prstGeom>
          <a:noFill/>
        </p:spPr>
        <p:txBody>
          <a:bodyPr wrap="square" rtlCol="0">
            <a:spAutoFit/>
          </a:bodyPr>
          <a:lstStyle/>
          <a:p>
            <a:pPr algn="ctr"/>
            <a:r>
              <a:rPr lang="en-US" b="1" i="1" dirty="0" smtClean="0">
                <a:solidFill>
                  <a:srgbClr val="002060"/>
                </a:solidFill>
                <a:latin typeface="Times New Roman" pitchFamily="18" charset="0"/>
                <a:cs typeface="Times New Roman" pitchFamily="18" charset="0"/>
              </a:rPr>
              <a:t>Why did the Soviet Union (and its Eastern European allies) reject the Marshall Plan</a:t>
            </a:r>
            <a:endParaRPr lang="en-US"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7"/>
                                        </p:tgtEl>
                                        <p:attrNameLst>
                                          <p:attrName>style.visibility</p:attrName>
                                        </p:attrNameLst>
                                      </p:cBhvr>
                                      <p:to>
                                        <p:strVal val="visible"/>
                                      </p:to>
                                    </p:set>
                                    <p:anim to="" calcmode="lin" valueType="num">
                                      <p:cBhvr>
                                        <p:cTn id="7" dur="1" fill="hold"/>
                                        <p:tgtEl>
                                          <p:spTgt spid="1843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to="" calcmode="lin" valueType="num">
                                      <p:cBhvr>
                                        <p:cTn id="15"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telegraph.co.uk/telegraph/multimedia/archive/01482/Molotov-Ribbentrop_1482654a.jpg"/>
          <p:cNvPicPr>
            <a:picLocks noChangeAspect="1" noChangeArrowheads="1"/>
          </p:cNvPicPr>
          <p:nvPr/>
        </p:nvPicPr>
        <p:blipFill>
          <a:blip r:embed="rId2" cstate="print">
            <a:lum bright="70000" contrast="-70000"/>
          </a:blip>
          <a:srcRect/>
          <a:stretch>
            <a:fillRect/>
          </a:stretch>
        </p:blipFill>
        <p:spPr bwMode="auto">
          <a:xfrm>
            <a:off x="0" y="0"/>
            <a:ext cx="9144000" cy="6835140"/>
          </a:xfrm>
          <a:prstGeom prst="rect">
            <a:avLst/>
          </a:prstGeom>
          <a:noFill/>
        </p:spPr>
      </p:pic>
      <p:sp>
        <p:nvSpPr>
          <p:cNvPr id="16386" name="Rectangle 2"/>
          <p:cNvSpPr>
            <a:spLocks noGrp="1" noChangeArrowheads="1"/>
          </p:cNvSpPr>
          <p:nvPr>
            <p:ph type="title"/>
          </p:nvPr>
        </p:nvSpPr>
        <p:spPr>
          <a:xfrm>
            <a:off x="0" y="274638"/>
            <a:ext cx="9144000" cy="639762"/>
          </a:xfrm>
        </p:spPr>
        <p:txBody>
          <a:bodyPr>
            <a:normAutofit/>
          </a:bodyPr>
          <a:lstStyle/>
          <a:p>
            <a:r>
              <a:rPr lang="en-US" sz="2800" b="1" dirty="0">
                <a:solidFill>
                  <a:srgbClr val="C00000"/>
                </a:solidFill>
                <a:latin typeface="Times New Roman" pitchFamily="18" charset="0"/>
                <a:cs typeface="Times New Roman" pitchFamily="18" charset="0"/>
              </a:rPr>
              <a:t>The Molotov Plan</a:t>
            </a:r>
          </a:p>
        </p:txBody>
      </p:sp>
      <p:sp>
        <p:nvSpPr>
          <p:cNvPr id="16387" name="Rectangle 3"/>
          <p:cNvSpPr>
            <a:spLocks noGrp="1" noChangeArrowheads="1"/>
          </p:cNvSpPr>
          <p:nvPr>
            <p:ph type="body" idx="1"/>
          </p:nvPr>
        </p:nvSpPr>
        <p:spPr>
          <a:xfrm>
            <a:off x="0" y="2438400"/>
            <a:ext cx="9144000" cy="2286000"/>
          </a:xfrm>
        </p:spPr>
        <p:txBody>
          <a:bodyPr>
            <a:normAutofit/>
          </a:bodyPr>
          <a:lstStyle/>
          <a:p>
            <a:pPr algn="ctr">
              <a:lnSpc>
                <a:spcPct val="90000"/>
              </a:lnSpc>
              <a:buNone/>
            </a:pPr>
            <a:r>
              <a:rPr lang="en-US" sz="1800" b="1" dirty="0">
                <a:latin typeface="Times New Roman" pitchFamily="18" charset="0"/>
                <a:cs typeface="Times New Roman" pitchFamily="18" charset="0"/>
              </a:rPr>
              <a:t>Developed by the Soviets to counter the Marshall </a:t>
            </a:r>
            <a:r>
              <a:rPr lang="en-US" sz="1800" b="1" dirty="0" smtClean="0">
                <a:latin typeface="Times New Roman" pitchFamily="18" charset="0"/>
                <a:cs typeface="Times New Roman" pitchFamily="18" charset="0"/>
              </a:rPr>
              <a:t>Plan</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Involved trade agreements that helped consolidate the economics of </a:t>
            </a:r>
            <a:r>
              <a:rPr lang="en-US" sz="1800" b="1" dirty="0" smtClean="0">
                <a:latin typeface="Times New Roman" pitchFamily="18" charset="0"/>
                <a:cs typeface="Times New Roman" pitchFamily="18" charset="0"/>
              </a:rPr>
              <a:t>Poland,</a:t>
            </a:r>
          </a:p>
          <a:p>
            <a:pPr algn="ctr">
              <a:lnSpc>
                <a:spcPct val="90000"/>
              </a:lnSpc>
              <a:buNone/>
            </a:pPr>
            <a:r>
              <a:rPr lang="en-US" sz="1800" b="1" dirty="0" smtClean="0">
                <a:latin typeface="Times New Roman" pitchFamily="18" charset="0"/>
                <a:cs typeface="Times New Roman" pitchFamily="18" charset="0"/>
              </a:rPr>
              <a:t>Czechoslovakia</a:t>
            </a:r>
            <a:r>
              <a:rPr lang="en-US" sz="1800" b="1" dirty="0">
                <a:latin typeface="Times New Roman" pitchFamily="18" charset="0"/>
                <a:cs typeface="Times New Roman" pitchFamily="18" charset="0"/>
              </a:rPr>
              <a:t>, East Germany, Hungary, Romania, </a:t>
            </a:r>
            <a:r>
              <a:rPr lang="en-US" sz="1800" b="1" dirty="0" smtClean="0">
                <a:latin typeface="Times New Roman" pitchFamily="18" charset="0"/>
                <a:cs typeface="Times New Roman" pitchFamily="18" charset="0"/>
              </a:rPr>
              <a:t>Bulgaria</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Helped solidify the Soviet presence in Europe</a:t>
            </a:r>
          </a:p>
        </p:txBody>
      </p:sp>
      <p:sp>
        <p:nvSpPr>
          <p:cNvPr id="5" name="TextBox 4"/>
          <p:cNvSpPr txBox="1"/>
          <p:nvPr/>
        </p:nvSpPr>
        <p:spPr>
          <a:xfrm>
            <a:off x="0" y="5562600"/>
            <a:ext cx="9144000" cy="923330"/>
          </a:xfrm>
          <a:prstGeom prst="rect">
            <a:avLst/>
          </a:prstGeom>
          <a:noFill/>
        </p:spPr>
        <p:txBody>
          <a:bodyPr wrap="square" rtlCol="0">
            <a:spAutoFit/>
          </a:bodyPr>
          <a:lstStyle/>
          <a:p>
            <a:pPr algn="ctr"/>
            <a:r>
              <a:rPr lang="en-US" b="1" dirty="0" smtClean="0">
                <a:solidFill>
                  <a:srgbClr val="002060"/>
                </a:solidFill>
                <a:latin typeface="Times New Roman" pitchFamily="18" charset="0"/>
                <a:cs typeface="Times New Roman" pitchFamily="18" charset="0"/>
              </a:rPr>
              <a:t>Read pages 244 – 248</a:t>
            </a:r>
          </a:p>
          <a:p>
            <a:pPr algn="ctr"/>
            <a:endParaRPr lang="en-US" b="1" dirty="0" smtClean="0">
              <a:solidFill>
                <a:srgbClr val="00206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Write out the following notes…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to="" calcmode="lin" valueType="num">
                                      <p:cBhvr>
                                        <p:cTn id="12" dur="1" fill="hold"/>
                                        <p:tgtEl>
                                          <p:spTgt spid="1638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to="" calcmode="lin" valueType="num">
                                      <p:cBhvr>
                                        <p:cTn id="17" dur="1" fill="hold"/>
                                        <p:tgtEl>
                                          <p:spTgt spid="16387">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 to="" calcmode="lin" valueType="num">
                                      <p:cBhvr>
                                        <p:cTn id="20" dur="1" fill="hold"/>
                                        <p:tgtEl>
                                          <p:spTgt spid="16387">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 to="" calcmode="lin" valueType="num">
                                      <p:cBhvr>
                                        <p:cTn id="25" dur="1" fill="hold"/>
                                        <p:tgtEl>
                                          <p:spTgt spid="16387">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to="" calcmode="lin" valueType="num">
                                      <p:cBhvr>
                                        <p:cTn id="30" dur="1" fill="hold"/>
                                        <p:tgtEl>
                                          <p:spTgt spid="5">
                                            <p:txEl>
                                              <p:pRg st="0" end="0"/>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to="" calcmode="lin" valueType="num">
                                      <p:cBhvr>
                                        <p:cTn id="35"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richardwillisuk.files.wordpress.com/2009/05/berlin-airlift-one.jpg"/>
          <p:cNvPicPr>
            <a:picLocks noChangeAspect="1" noChangeArrowheads="1"/>
          </p:cNvPicPr>
          <p:nvPr/>
        </p:nvPicPr>
        <p:blipFill>
          <a:blip r:embed="rId2" cstate="print">
            <a:lum bright="70000" contrast="-70000"/>
          </a:blip>
          <a:srcRect/>
          <a:stretch>
            <a:fillRect/>
          </a:stretch>
        </p:blipFill>
        <p:spPr bwMode="auto">
          <a:xfrm>
            <a:off x="-1" y="0"/>
            <a:ext cx="9144001" cy="6858000"/>
          </a:xfrm>
          <a:prstGeom prst="rect">
            <a:avLst/>
          </a:prstGeom>
          <a:noFill/>
        </p:spPr>
      </p:pic>
      <p:sp>
        <p:nvSpPr>
          <p:cNvPr id="5122" name="Rectangle 2"/>
          <p:cNvSpPr>
            <a:spLocks noGrp="1" noChangeArrowheads="1"/>
          </p:cNvSpPr>
          <p:nvPr>
            <p:ph type="title"/>
          </p:nvPr>
        </p:nvSpPr>
        <p:spPr>
          <a:xfrm>
            <a:off x="0" y="228600"/>
            <a:ext cx="9144000" cy="715962"/>
          </a:xfrm>
        </p:spPr>
        <p:txBody>
          <a:bodyPr>
            <a:normAutofit/>
          </a:bodyPr>
          <a:lstStyle/>
          <a:p>
            <a:r>
              <a:rPr lang="en-US" sz="2800" b="1" dirty="0">
                <a:solidFill>
                  <a:srgbClr val="C00000"/>
                </a:solidFill>
                <a:latin typeface="Times New Roman" pitchFamily="18" charset="0"/>
                <a:cs typeface="Times New Roman" pitchFamily="18" charset="0"/>
              </a:rPr>
              <a:t>Berlin Airlift</a:t>
            </a:r>
          </a:p>
        </p:txBody>
      </p:sp>
      <p:sp>
        <p:nvSpPr>
          <p:cNvPr id="5123" name="Rectangle 3"/>
          <p:cNvSpPr>
            <a:spLocks noGrp="1" noChangeArrowheads="1"/>
          </p:cNvSpPr>
          <p:nvPr>
            <p:ph type="body" idx="1"/>
          </p:nvPr>
        </p:nvSpPr>
        <p:spPr>
          <a:xfrm>
            <a:off x="0" y="1143000"/>
            <a:ext cx="9144000" cy="914399"/>
          </a:xfrm>
        </p:spPr>
        <p:txBody>
          <a:bodyPr>
            <a:normAutofit/>
          </a:bodyPr>
          <a:lstStyle/>
          <a:p>
            <a:pPr algn="ctr">
              <a:buNone/>
            </a:pPr>
            <a:r>
              <a:rPr lang="en-US" sz="1800" b="1" dirty="0">
                <a:latin typeface="Times New Roman" pitchFamily="18" charset="0"/>
                <a:cs typeface="Times New Roman" pitchFamily="18" charset="0"/>
              </a:rPr>
              <a:t>Berlin, like Germany, was divided into four parts, even though Berlin was in the Soviet </a:t>
            </a:r>
            <a:r>
              <a:rPr lang="en-US" sz="1800" b="1" dirty="0" smtClean="0">
                <a:latin typeface="Times New Roman" pitchFamily="18" charset="0"/>
                <a:cs typeface="Times New Roman" pitchFamily="18" charset="0"/>
              </a:rPr>
              <a:t>zone </a:t>
            </a:r>
          </a:p>
          <a:p>
            <a:pPr algn="ctr">
              <a:buNone/>
            </a:pPr>
            <a:r>
              <a:rPr lang="en-US" sz="1800" b="1" dirty="0" smtClean="0">
                <a:latin typeface="Times New Roman" pitchFamily="18" charset="0"/>
                <a:cs typeface="Times New Roman" pitchFamily="18" charset="0"/>
              </a:rPr>
              <a:t>of Germany</a:t>
            </a:r>
            <a:endParaRPr lang="en-US" sz="1800" b="1" dirty="0">
              <a:latin typeface="Times New Roman" pitchFamily="18" charset="0"/>
              <a:cs typeface="Times New Roman" pitchFamily="18" charset="0"/>
            </a:endParaRPr>
          </a:p>
        </p:txBody>
      </p:sp>
      <p:pic>
        <p:nvPicPr>
          <p:cNvPr id="5126" name="Picture 6" descr="history-of-germany0"/>
          <p:cNvPicPr>
            <a:picLocks noChangeAspect="1" noChangeArrowheads="1"/>
          </p:cNvPicPr>
          <p:nvPr/>
        </p:nvPicPr>
        <p:blipFill>
          <a:blip r:embed="rId3" cstate="print"/>
          <a:srcRect/>
          <a:stretch>
            <a:fillRect/>
          </a:stretch>
        </p:blipFill>
        <p:spPr bwMode="auto">
          <a:xfrm>
            <a:off x="2341211" y="1981200"/>
            <a:ext cx="4745389"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to="" calcmode="lin" valueType="num">
                                      <p:cBhvr>
                                        <p:cTn id="15" dur="1" fill="hold"/>
                                        <p:tgtEl>
                                          <p:spTgt spid="512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 to="" calcmode="lin" valueType="num">
                                      <p:cBhvr>
                                        <p:cTn id="18" dur="1" fill="hold"/>
                                        <p:tgtEl>
                                          <p:spTgt spid="51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2436</TotalTime>
  <Words>3594</Words>
  <Application>Microsoft Office PowerPoint</Application>
  <PresentationFormat>On-screen Show (4:3)</PresentationFormat>
  <Paragraphs>553</Paragraphs>
  <Slides>67</Slides>
  <Notes>0</Notes>
  <HiddenSlides>0</HiddenSlides>
  <MMClips>14</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Slide 2</vt:lpstr>
      <vt:lpstr>The Iron Curtain</vt:lpstr>
      <vt:lpstr>The End of WWII is Near…</vt:lpstr>
      <vt:lpstr>Truman Doctrine (1947)</vt:lpstr>
      <vt:lpstr>Marshall Plan (1947 – 1952)</vt:lpstr>
      <vt:lpstr>Slide 7</vt:lpstr>
      <vt:lpstr>The Molotov Plan</vt:lpstr>
      <vt:lpstr>Berlin Airlift</vt:lpstr>
      <vt:lpstr>Slide 10</vt:lpstr>
      <vt:lpstr>Berlin Airlift (Con’t)</vt:lpstr>
      <vt:lpstr>Slide 12</vt:lpstr>
      <vt:lpstr>The Cold War Heats Up</vt:lpstr>
      <vt:lpstr>Bandung Conference</vt:lpstr>
      <vt:lpstr>Deterrence</vt:lpstr>
      <vt:lpstr>France’s Dissuasion Policy</vt:lpstr>
      <vt:lpstr>The Cuban Missile Crisis and Brinkmanship</vt:lpstr>
      <vt:lpstr>Castro Becomes Dictator of Cuba</vt:lpstr>
      <vt:lpstr>Bay of Pigs Invasion</vt:lpstr>
      <vt:lpstr>Tension Increases</vt:lpstr>
      <vt:lpstr>The Cuban Missile Crisis</vt:lpstr>
      <vt:lpstr>The Cuban Missile Crisis  (Con’t)</vt:lpstr>
      <vt:lpstr>Détente </vt:lpstr>
      <vt:lpstr>The Fall of the Soviet Union</vt:lpstr>
      <vt:lpstr>Proxy Wars</vt:lpstr>
      <vt:lpstr>Cold War Hysteria</vt:lpstr>
      <vt:lpstr>Fallout Shelters</vt:lpstr>
      <vt:lpstr>Espionage</vt:lpstr>
      <vt:lpstr>1960 U-2 Incident</vt:lpstr>
      <vt:lpstr>McCarthyism</vt:lpstr>
      <vt:lpstr>Economic Liberalism Since the Second World War: The Ebb and Flow</vt:lpstr>
      <vt:lpstr>The Postwar Economy in Canada</vt:lpstr>
      <vt:lpstr>Economic Crises of the 1970s</vt:lpstr>
      <vt:lpstr>Monetarism: Friedman and Hayek</vt:lpstr>
      <vt:lpstr>What is Monetarism?</vt:lpstr>
      <vt:lpstr>Who Supports Supply-Side Economics?</vt:lpstr>
      <vt:lpstr>Milton Friedman</vt:lpstr>
      <vt:lpstr>Friedrich Hayek</vt:lpstr>
      <vt:lpstr>Reaganomics</vt:lpstr>
      <vt:lpstr>Thatcherism</vt:lpstr>
      <vt:lpstr>Blair’s Third Way</vt:lpstr>
      <vt:lpstr>Balancing Laissez-Faire Economics and Socialist Interventionism</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164</cp:revision>
  <dcterms:created xsi:type="dcterms:W3CDTF">2010-04-16T23:36:34Z</dcterms:created>
  <dcterms:modified xsi:type="dcterms:W3CDTF">2010-05-03T21:20:03Z</dcterms:modified>
</cp:coreProperties>
</file>