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1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991350" cy="92821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27031-8688-4EA3-9C8A-C41276E4A5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A70B1-98BD-44A2-913F-2CF5C7F0A8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D0817-C0EF-45B1-9255-1849112075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9CDAD-2F5A-4247-9CC8-4048AABC89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F0D18-FFC6-4D03-AA74-A4CCE03EFD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7A2A3-C51C-42CE-9E76-00021293F2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49D5A-DE9D-4134-AB47-8F677AA112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25BD6-BD97-4783-8AC4-7E1935C9ED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5F5EB-25F2-4B40-9CF7-AE88D256D4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3CB94-D2EA-40F9-8FA7-0C9B8C1405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CF2C8-63EC-4E85-9CAA-F66797973B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9C8660C-BE9C-41E4-AEA1-A7D53C07AB3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Boys%20in%20Rwanda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470025"/>
          </a:xfrm>
        </p:spPr>
        <p:txBody>
          <a:bodyPr/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To What Extent Have Attempts to Respond to the Legacies of Historical Globalization Been Effective?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33400" y="1905000"/>
            <a:ext cx="7924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What might </a:t>
            </a:r>
            <a:r>
              <a:rPr lang="en-US" sz="2400" b="1" i="1">
                <a:latin typeface="Times New Roman" pitchFamily="18" charset="0"/>
              </a:rPr>
              <a:t>effective</a:t>
            </a:r>
            <a:r>
              <a:rPr lang="en-US" sz="2400" b="1">
                <a:latin typeface="Times New Roman" pitchFamily="18" charset="0"/>
              </a:rPr>
              <a:t> responses look like?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Ensuring peace and prosperity…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What might </a:t>
            </a:r>
            <a:r>
              <a:rPr lang="en-US" sz="2400" b="1" i="1">
                <a:latin typeface="Times New Roman" pitchFamily="18" charset="0"/>
              </a:rPr>
              <a:t>ineffective</a:t>
            </a:r>
            <a:r>
              <a:rPr lang="en-US" sz="2400" b="1">
                <a:latin typeface="Times New Roman" pitchFamily="18" charset="0"/>
              </a:rPr>
              <a:t> responses look like?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Conflict and poverty…</a:t>
            </a:r>
          </a:p>
          <a:p>
            <a:pPr algn="ctr">
              <a:spcBef>
                <a:spcPct val="50000"/>
              </a:spcBef>
            </a:pPr>
            <a:endParaRPr lang="en-US" sz="2400" b="1">
              <a:solidFill>
                <a:schemeClr val="accent2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1994 Genocide in Rwanda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What do you know about this tragic event?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oys%20in%20Rwanda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Shake Hands With The Devil</a:t>
            </a:r>
          </a:p>
        </p:txBody>
      </p:sp>
      <p:pic>
        <p:nvPicPr>
          <p:cNvPr id="32774" name="Picture 6" descr="ShakeHands3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1313" y="1247775"/>
            <a:ext cx="3381375" cy="5000625"/>
          </a:xfrm>
          <a:prstGeom prst="rect">
            <a:avLst/>
          </a:prstGeom>
          <a:noFill/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3429000" y="6400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Times New Roman" pitchFamily="18" charset="0"/>
              </a:rPr>
              <a:t>91 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oys%20in%20Rwanda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How Effectively Have Governments Responded to the Legacies Of Historical Globalization?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14400" y="2743200"/>
            <a:ext cx="7162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What is the difference between this and the previous </a:t>
            </a:r>
            <a:r>
              <a:rPr lang="en-US" sz="2400" b="1" i="1">
                <a:latin typeface="Times New Roman" pitchFamily="18" charset="0"/>
              </a:rPr>
              <a:t>Inquiry Question</a:t>
            </a:r>
            <a:r>
              <a:rPr lang="en-US" sz="2400" b="1">
                <a:latin typeface="Times New Roman" pitchFamily="18" charset="0"/>
              </a:rPr>
              <a:t>?</a:t>
            </a:r>
          </a:p>
          <a:p>
            <a:pPr algn="ctr"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Read the opening paragraph on page 196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800px-Flag_of_the_United_Nation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United Nations and Indigenous Peoples</a:t>
            </a:r>
          </a:p>
        </p:txBody>
      </p:sp>
      <p:pic>
        <p:nvPicPr>
          <p:cNvPr id="17412" name="Picture 4" descr="Figure 8-10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13075" y="1600200"/>
            <a:ext cx="3117850" cy="4525963"/>
          </a:xfrm>
          <a:noFill/>
          <a:ln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990600" y="2268538"/>
            <a:ext cx="16002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Discuss the caption on page 196 that goes with this picture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066800" y="46482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Read the rest of the page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629400" y="354965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Complete the </a:t>
            </a:r>
            <a:r>
              <a:rPr lang="en-US" b="1" i="1">
                <a:latin typeface="Times New Roman" pitchFamily="18" charset="0"/>
              </a:rPr>
              <a:t>Activity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3" grpId="0"/>
      <p:bldP spid="17414" grpId="0"/>
      <p:bldP spid="174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800px-Flag_of_the_United_Nation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United Nations and Indigenous Peoples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14400" y="1752600"/>
            <a:ext cx="7239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Would the goals of the Canadian government be the same as the goals of First Nations people?</a:t>
            </a:r>
          </a:p>
          <a:p>
            <a:pPr algn="ctr"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What might be some of these differences?</a:t>
            </a:r>
          </a:p>
          <a:p>
            <a:pPr algn="ctr"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Perhaps conflict may arise about where and how certain rights should be claimed and the limits of how to express these rights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partheid_sign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Apartheid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5243513"/>
            <a:ext cx="91440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Read pages 197 and 198 – Including the Profile on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 Nelson Mandela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Respond to the </a:t>
            </a:r>
            <a:r>
              <a:rPr lang="en-US" sz="2400" b="1" i="1">
                <a:latin typeface="Times New Roman" pitchFamily="18" charset="0"/>
              </a:rPr>
              <a:t>Activity</a:t>
            </a:r>
          </a:p>
        </p:txBody>
      </p:sp>
      <p:pic>
        <p:nvPicPr>
          <p:cNvPr id="19461" name="Picture 5" descr="Figure 8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524000"/>
            <a:ext cx="5181600" cy="3128963"/>
          </a:xfrm>
          <a:prstGeom prst="rect">
            <a:avLst/>
          </a:prstGeom>
          <a:noFill/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57200" y="1981200"/>
            <a:ext cx="12954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How would you feel if you saw a similar sign in Canada?</a:t>
            </a:r>
          </a:p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7315200" y="1676400"/>
            <a:ext cx="152400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Define </a:t>
            </a:r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Apartheid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Provide two examples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Write two reasons why you think it lasted as long as it did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nternment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Legacies of Historical Globalization in Canada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1600200"/>
            <a:ext cx="9144000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After reading page 199, respond to the following questions on paper:</a:t>
            </a:r>
          </a:p>
          <a:p>
            <a:pPr algn="ctr">
              <a:spcBef>
                <a:spcPct val="50000"/>
              </a:spcBef>
            </a:pPr>
            <a:endParaRPr lang="en-US" sz="12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700" b="1" i="1">
                <a:solidFill>
                  <a:schemeClr val="tx2"/>
                </a:solidFill>
                <a:latin typeface="Times New Roman" pitchFamily="18" charset="0"/>
              </a:rPr>
              <a:t>What does the word INTERN mean?</a:t>
            </a:r>
          </a:p>
          <a:p>
            <a:pPr algn="ctr">
              <a:spcBef>
                <a:spcPct val="50000"/>
              </a:spcBef>
            </a:pPr>
            <a:r>
              <a:rPr lang="en-US" sz="2700" b="1" i="1">
                <a:solidFill>
                  <a:schemeClr val="tx2"/>
                </a:solidFill>
                <a:latin typeface="Times New Roman" pitchFamily="18" charset="0"/>
              </a:rPr>
              <a:t>Why did the government of Canada intern these people?</a:t>
            </a:r>
          </a:p>
          <a:p>
            <a:pPr algn="ctr">
              <a:spcBef>
                <a:spcPct val="50000"/>
              </a:spcBef>
            </a:pPr>
            <a:r>
              <a:rPr lang="en-US" sz="2700" b="1" i="1">
                <a:solidFill>
                  <a:schemeClr val="tx2"/>
                </a:solidFill>
                <a:latin typeface="Times New Roman" pitchFamily="18" charset="0"/>
              </a:rPr>
              <a:t>Is it fair to lock up a whole group of people because you suspect some members of the group may feel bad for the enemy?  </a:t>
            </a:r>
          </a:p>
          <a:p>
            <a:pPr algn="ctr">
              <a:spcBef>
                <a:spcPct val="50000"/>
              </a:spcBef>
            </a:pPr>
            <a:r>
              <a:rPr lang="en-US" sz="2700" b="1" i="1">
                <a:solidFill>
                  <a:schemeClr val="tx2"/>
                </a:solidFill>
                <a:latin typeface="Times New Roman" pitchFamily="18" charset="0"/>
              </a:rPr>
              <a:t>Why or why not?</a:t>
            </a:r>
          </a:p>
          <a:p>
            <a:pPr algn="ctr">
              <a:spcBef>
                <a:spcPct val="50000"/>
              </a:spcBef>
            </a:pPr>
            <a:r>
              <a:rPr lang="en-US" sz="2700" b="1" i="1">
                <a:solidFill>
                  <a:schemeClr val="tx2"/>
                </a:solidFill>
                <a:latin typeface="Times New Roman" pitchFamily="18" charset="0"/>
              </a:rPr>
              <a:t>What should Canadians do when they see government-supported discrimination?</a:t>
            </a:r>
          </a:p>
          <a:p>
            <a:pPr>
              <a:spcBef>
                <a:spcPct val="50000"/>
              </a:spcBef>
            </a:pPr>
            <a:endParaRPr lang="en-US" sz="2700" b="1" i="1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rade Act. Commissioners of the Indian Trade. Journal of the Commissioners of the Indian Trade, 1710-1718, p.16. S175001.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Legacies of the Indian Act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Do you remember the goal of the Indian Act of 1876?</a:t>
            </a:r>
          </a:p>
          <a:p>
            <a:pPr algn="ctr">
              <a:spcBef>
                <a:spcPct val="50000"/>
              </a:spcBef>
            </a:pPr>
            <a:endParaRPr lang="en-US" sz="10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To assimilate Indigenous peoples into mainstream society</a:t>
            </a:r>
          </a:p>
          <a:p>
            <a:pPr algn="ctr">
              <a:spcBef>
                <a:spcPct val="50000"/>
              </a:spcBef>
            </a:pPr>
            <a:endParaRPr lang="en-US" sz="1000" b="1" i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Read pages 200 and 201 and respond to the following:</a:t>
            </a:r>
          </a:p>
          <a:p>
            <a:pPr algn="ctr">
              <a:spcBef>
                <a:spcPct val="50000"/>
              </a:spcBef>
            </a:pPr>
            <a:endParaRPr lang="en-US" sz="10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chemeClr val="accent2"/>
                </a:solidFill>
                <a:latin typeface="Times New Roman" pitchFamily="18" charset="0"/>
              </a:rPr>
              <a:t>How would you feel if your family was negatively singled out by the government?</a:t>
            </a:r>
          </a:p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chemeClr val="accent2"/>
                </a:solidFill>
                <a:latin typeface="Times New Roman" pitchFamily="18" charset="0"/>
              </a:rPr>
              <a:t>How would this make you feel about yourself?</a:t>
            </a:r>
          </a:p>
          <a:p>
            <a:pPr algn="ctr">
              <a:spcBef>
                <a:spcPct val="50000"/>
              </a:spcBef>
            </a:pPr>
            <a:endParaRPr lang="en-US" sz="1000" b="1" i="1">
              <a:solidFill>
                <a:schemeClr val="accent2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chemeClr val="accent2"/>
                </a:solidFill>
                <a:latin typeface="Times New Roman" pitchFamily="18" charset="0"/>
              </a:rPr>
              <a:t>How do you think the Indian Act should be changed?</a:t>
            </a:r>
          </a:p>
          <a:p>
            <a:pPr algn="ctr">
              <a:spcBef>
                <a:spcPct val="50000"/>
              </a:spcBef>
            </a:pPr>
            <a:endParaRPr lang="en-US" sz="1000" b="1" i="1">
              <a:solidFill>
                <a:schemeClr val="accent2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chemeClr val="accent2"/>
                </a:solidFill>
                <a:latin typeface="Times New Roman" pitchFamily="18" charset="0"/>
              </a:rPr>
              <a:t>Can you think of new goals for the Indian Act?  How would they be reached?</a:t>
            </a:r>
          </a:p>
          <a:p>
            <a:pPr algn="ctr">
              <a:spcBef>
                <a:spcPct val="50000"/>
              </a:spcBef>
            </a:pPr>
            <a:endParaRPr lang="en-US" sz="2000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1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15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ebat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Think About Your Challenge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2127250"/>
            <a:ext cx="91440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Is there anything so far in Chapter Eight that could be used for your </a:t>
            </a:r>
            <a:r>
              <a:rPr lang="en-US" sz="2800" b="1" i="1">
                <a:latin typeface="Times New Roman" pitchFamily="18" charset="0"/>
              </a:rPr>
              <a:t>Four Corners Debate</a:t>
            </a:r>
            <a:r>
              <a:rPr lang="en-US" sz="2800" b="1">
                <a:latin typeface="Times New Roman" pitchFamily="18" charset="0"/>
              </a:rPr>
              <a:t>?</a:t>
            </a:r>
          </a:p>
          <a:p>
            <a:pPr algn="ctr">
              <a:spcBef>
                <a:spcPct val="50000"/>
              </a:spcBef>
            </a:pPr>
            <a:endParaRPr lang="en-US" sz="28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And don’t forget to add…</a:t>
            </a:r>
          </a:p>
          <a:p>
            <a:pPr algn="ctr">
              <a:spcBef>
                <a:spcPct val="50000"/>
              </a:spcBef>
            </a:pPr>
            <a:endParaRPr lang="en-US" sz="28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Terms to your Chapter Eight List!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j0289538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295400"/>
          </a:xfrm>
        </p:spPr>
        <p:txBody>
          <a:bodyPr/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How Effectively Have Organizations Responded to the Legacies Of Historical Globalization?</a:t>
            </a:r>
          </a:p>
        </p:txBody>
      </p:sp>
      <p:pic>
        <p:nvPicPr>
          <p:cNvPr id="23556" name="Picture 4" descr="Figure 8-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2713" y="2205038"/>
            <a:ext cx="5805487" cy="3843337"/>
          </a:xfrm>
          <a:prstGeom prst="rect">
            <a:avLst/>
          </a:prstGeom>
          <a:noFill/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28600" y="2598738"/>
            <a:ext cx="1524000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What do you know about Greenpeace?</a:t>
            </a:r>
          </a:p>
          <a:p>
            <a:pPr algn="ctr">
              <a:spcBef>
                <a:spcPct val="50000"/>
              </a:spcBef>
            </a:pPr>
            <a:endParaRPr lang="en-US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What is it’s purpose?</a:t>
            </a:r>
          </a:p>
          <a:p>
            <a:pPr algn="ctr">
              <a:spcBef>
                <a:spcPct val="50000"/>
              </a:spcBef>
            </a:pPr>
            <a:endParaRPr lang="en-US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Who are it’s members?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362200" y="6186488"/>
            <a:ext cx="647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Greenpeace is a non-governmental organization – (NGO)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j0289538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How Effectively Have Organizations Responded to the Legacies Of Historical Globalization?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0" y="2209800"/>
            <a:ext cx="9144000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>
                <a:latin typeface="Times New Roman" pitchFamily="18" charset="0"/>
              </a:rPr>
              <a:t>In this </a:t>
            </a:r>
            <a:r>
              <a:rPr lang="en-US" sz="2600" b="1" i="1">
                <a:latin typeface="Times New Roman" pitchFamily="18" charset="0"/>
              </a:rPr>
              <a:t>Inquiry Question</a:t>
            </a:r>
            <a:r>
              <a:rPr lang="en-US" sz="2600" b="1">
                <a:latin typeface="Times New Roman" pitchFamily="18" charset="0"/>
              </a:rPr>
              <a:t>, what does the word </a:t>
            </a:r>
            <a:r>
              <a:rPr lang="en-US" sz="2600" b="1" i="1">
                <a:latin typeface="Times New Roman" pitchFamily="18" charset="0"/>
              </a:rPr>
              <a:t>effectively</a:t>
            </a:r>
            <a:r>
              <a:rPr lang="en-US" sz="2600" b="1">
                <a:latin typeface="Times New Roman" pitchFamily="18" charset="0"/>
              </a:rPr>
              <a:t> mean?</a:t>
            </a:r>
          </a:p>
          <a:p>
            <a:pPr algn="ctr">
              <a:spcBef>
                <a:spcPct val="50000"/>
              </a:spcBef>
            </a:pPr>
            <a:endParaRPr lang="en-US" sz="8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600" b="1">
                <a:latin typeface="Times New Roman" pitchFamily="18" charset="0"/>
              </a:rPr>
              <a:t>As you read pages 202 – 203…</a:t>
            </a:r>
          </a:p>
          <a:p>
            <a:pPr algn="ctr">
              <a:spcBef>
                <a:spcPct val="50000"/>
              </a:spcBef>
            </a:pPr>
            <a:endParaRPr lang="en-US" sz="8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600" b="1">
                <a:latin typeface="Times New Roman" pitchFamily="18" charset="0"/>
              </a:rPr>
              <a:t>Record in your notebook the names of the NGO’s, along with any important details of their </a:t>
            </a:r>
            <a:r>
              <a:rPr lang="en-US" sz="2600" b="1" i="1">
                <a:latin typeface="Times New Roman" pitchFamily="18" charset="0"/>
              </a:rPr>
              <a:t>Campaigns</a:t>
            </a:r>
            <a:r>
              <a:rPr lang="en-US" sz="2600" b="1">
                <a:latin typeface="Times New Roman" pitchFamily="18" charset="0"/>
              </a:rPr>
              <a:t> and </a:t>
            </a:r>
            <a:r>
              <a:rPr lang="en-US" sz="2600" b="1" i="1">
                <a:latin typeface="Times New Roman" pitchFamily="18" charset="0"/>
              </a:rPr>
              <a:t>Programs</a:t>
            </a:r>
            <a:r>
              <a:rPr lang="en-US" sz="2600" b="1">
                <a:latin typeface="Times New Roman" pitchFamily="18" charset="0"/>
              </a:rPr>
              <a:t>:</a:t>
            </a:r>
            <a:r>
              <a:rPr lang="en-US" sz="2600">
                <a:latin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endParaRPr lang="en-US" sz="2600">
              <a:latin typeface="Times New Roman" pitchFamily="18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105400"/>
            <a:ext cx="8313738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Boys%20in%20Rwanda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Living with the Legacies of Historical Globalization</a:t>
            </a:r>
          </a:p>
        </p:txBody>
      </p:sp>
      <p:pic>
        <p:nvPicPr>
          <p:cNvPr id="3078" name="Picture 6" descr="Figure 8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447800"/>
            <a:ext cx="4305300" cy="3236913"/>
          </a:xfrm>
          <a:prstGeom prst="rect">
            <a:avLst/>
          </a:prstGeom>
          <a:noFill/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0" y="4800600"/>
            <a:ext cx="91440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Review this picture with it’s caption on page 186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Read the introduction and questions on page 187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Write out the third and fourth questions in order to help you with your </a:t>
            </a:r>
            <a:r>
              <a:rPr lang="en-US" sz="2000" b="1" i="1">
                <a:latin typeface="Times New Roman" pitchFamily="18" charset="0"/>
              </a:rPr>
              <a:t>Debate </a:t>
            </a:r>
            <a:endParaRPr lang="en-US" sz="20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Can you answer them?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ebat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  <a:ln/>
        </p:spPr>
        <p:txBody>
          <a:bodyPr/>
          <a:lstStyle/>
          <a:p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Think About Your Challenge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2133600"/>
            <a:ext cx="91440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Is there anything from this section of Chapter Eight that could be used for your </a:t>
            </a:r>
            <a:r>
              <a:rPr lang="en-US" sz="2800" b="1" i="1">
                <a:latin typeface="Times New Roman" pitchFamily="18" charset="0"/>
              </a:rPr>
              <a:t>Four Corners Debate</a:t>
            </a:r>
            <a:r>
              <a:rPr lang="en-US" sz="2800" b="1">
                <a:latin typeface="Times New Roman" pitchFamily="18" charset="0"/>
              </a:rPr>
              <a:t>?</a:t>
            </a:r>
          </a:p>
          <a:p>
            <a:pPr algn="ctr">
              <a:spcBef>
                <a:spcPct val="50000"/>
              </a:spcBef>
            </a:pPr>
            <a:endParaRPr lang="en-US" sz="28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And don’t forget to add…</a:t>
            </a:r>
          </a:p>
          <a:p>
            <a:pPr algn="ctr">
              <a:spcBef>
                <a:spcPct val="50000"/>
              </a:spcBef>
            </a:pPr>
            <a:endParaRPr lang="en-US" sz="28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Terms to your Chapter Eight List!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eashore1_250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067800" cy="1470025"/>
          </a:xfrm>
        </p:spPr>
        <p:txBody>
          <a:bodyPr/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How Does Historical Globalization Continue to Affect the World?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648200" y="1752600"/>
            <a:ext cx="41148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Read all of page 206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Refer to the map on the page and answer the following: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What is the map’s title?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What do the colours mean?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What geographic areas are shown?</a:t>
            </a:r>
          </a:p>
        </p:txBody>
      </p:sp>
      <p:pic>
        <p:nvPicPr>
          <p:cNvPr id="27653" name="Picture 5" descr="Figure 8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3933825" cy="2767013"/>
          </a:xfrm>
          <a:prstGeom prst="rect">
            <a:avLst/>
          </a:prstGeom>
          <a:noFill/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0" y="4495800"/>
            <a:ext cx="91440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900" b="1">
                <a:latin typeface="Times New Roman" pitchFamily="18" charset="0"/>
              </a:rPr>
              <a:t>Refer to both this map and the world map in the classroom and answer the following:</a:t>
            </a:r>
          </a:p>
          <a:p>
            <a:pPr algn="ctr">
              <a:spcBef>
                <a:spcPct val="50000"/>
              </a:spcBef>
            </a:pPr>
            <a:r>
              <a:rPr lang="en-US" sz="1900" b="1">
                <a:solidFill>
                  <a:schemeClr val="accent2"/>
                </a:solidFill>
                <a:latin typeface="Times New Roman" pitchFamily="18" charset="0"/>
              </a:rPr>
              <a:t>What areas of the world have high income?</a:t>
            </a:r>
          </a:p>
          <a:p>
            <a:pPr algn="ctr">
              <a:spcBef>
                <a:spcPct val="50000"/>
              </a:spcBef>
            </a:pPr>
            <a:r>
              <a:rPr lang="en-US" sz="1900" b="1">
                <a:solidFill>
                  <a:schemeClr val="accent2"/>
                </a:solidFill>
                <a:latin typeface="Times New Roman" pitchFamily="18" charset="0"/>
              </a:rPr>
              <a:t>Where in the world do people have low incomes?</a:t>
            </a:r>
          </a:p>
          <a:p>
            <a:pPr algn="ctr">
              <a:spcBef>
                <a:spcPct val="50000"/>
              </a:spcBef>
            </a:pPr>
            <a:r>
              <a:rPr lang="en-US" sz="1900" b="1">
                <a:solidFill>
                  <a:schemeClr val="accent2"/>
                </a:solidFill>
                <a:latin typeface="Times New Roman" pitchFamily="18" charset="0"/>
              </a:rPr>
              <a:t>Which countries in Africa and the Indian subcontinent have low incomes?</a:t>
            </a:r>
          </a:p>
          <a:p>
            <a:pPr algn="ctr">
              <a:spcBef>
                <a:spcPct val="50000"/>
              </a:spcBef>
            </a:pPr>
            <a:r>
              <a:rPr lang="en-US" sz="1900" b="1">
                <a:solidFill>
                  <a:schemeClr val="accent2"/>
                </a:solidFill>
                <a:latin typeface="Times New Roman" pitchFamily="18" charset="0"/>
              </a:rPr>
              <a:t>What patterns are apparent in the map?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eashore1_250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Foreign Aid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524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What is it?</a:t>
            </a:r>
          </a:p>
          <a:p>
            <a:pPr algn="ctr"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Foreign Aid </a:t>
            </a:r>
            <a:r>
              <a:rPr lang="en-US" sz="2400" b="1" i="1">
                <a:latin typeface="Times New Roman" pitchFamily="18" charset="0"/>
              </a:rPr>
              <a:t>could</a:t>
            </a:r>
            <a:r>
              <a:rPr lang="en-US" sz="2400" b="1">
                <a:latin typeface="Times New Roman" pitchFamily="18" charset="0"/>
              </a:rPr>
              <a:t> be viewed as a response to the </a:t>
            </a:r>
            <a:r>
              <a:rPr lang="en-US" sz="2400" b="1" i="1">
                <a:latin typeface="Times New Roman" pitchFamily="18" charset="0"/>
              </a:rPr>
              <a:t>income inequalities</a:t>
            </a:r>
            <a:r>
              <a:rPr lang="en-US" sz="2400" b="1">
                <a:latin typeface="Times New Roman" pitchFamily="18" charset="0"/>
              </a:rPr>
              <a:t> identified in the map</a:t>
            </a:r>
          </a:p>
          <a:p>
            <a:pPr algn="ctr">
              <a:spcBef>
                <a:spcPct val="50000"/>
              </a:spcBef>
            </a:pPr>
            <a:endParaRPr lang="en-US" sz="10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Countries like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Canada</a:t>
            </a:r>
            <a:r>
              <a:rPr lang="en-US" sz="2400" b="1">
                <a:latin typeface="Times New Roman" pitchFamily="18" charset="0"/>
              </a:rPr>
              <a:t> contribute a portion of our yearly budget to Foreign Aid, yet </a:t>
            </a:r>
            <a:r>
              <a:rPr lang="en-US" sz="2400" b="1" i="1">
                <a:latin typeface="Times New Roman" pitchFamily="18" charset="0"/>
              </a:rPr>
              <a:t>seldom</a:t>
            </a:r>
            <a:r>
              <a:rPr lang="en-US" sz="2400" b="1">
                <a:latin typeface="Times New Roman" pitchFamily="18" charset="0"/>
              </a:rPr>
              <a:t> is the budgeted amount reached</a:t>
            </a:r>
          </a:p>
          <a:p>
            <a:pPr algn="ctr"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Read </a:t>
            </a:r>
            <a:r>
              <a:rPr lang="en-US" sz="2400" b="1" i="1">
                <a:latin typeface="Times New Roman" pitchFamily="18" charset="0"/>
              </a:rPr>
              <a:t>Foreign Aid</a:t>
            </a:r>
            <a:r>
              <a:rPr lang="en-US" sz="2400" b="1">
                <a:latin typeface="Times New Roman" pitchFamily="18" charset="0"/>
              </a:rPr>
              <a:t> on page 207</a:t>
            </a:r>
          </a:p>
          <a:p>
            <a:pPr algn="ctr"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eashore1_250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  <a:ln/>
        </p:spPr>
        <p:txBody>
          <a:bodyPr/>
          <a:lstStyle/>
          <a:p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Foreign Aid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Review the cartoon</a:t>
            </a:r>
          </a:p>
        </p:txBody>
      </p:sp>
      <p:pic>
        <p:nvPicPr>
          <p:cNvPr id="29701" name="Picture 5" descr="Figure 8-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600200"/>
            <a:ext cx="3952875" cy="3922713"/>
          </a:xfrm>
          <a:prstGeom prst="rect">
            <a:avLst/>
          </a:prstGeom>
          <a:noFill/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28600" y="1600200"/>
            <a:ext cx="20574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What is the cartoonist message?</a:t>
            </a:r>
          </a:p>
          <a:p>
            <a:pPr algn="ctr">
              <a:spcBef>
                <a:spcPct val="50000"/>
              </a:spcBef>
            </a:pPr>
            <a:endParaRPr lang="en-US" sz="20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What is the story behind the cartoon?</a:t>
            </a:r>
          </a:p>
          <a:p>
            <a:pPr algn="ctr">
              <a:spcBef>
                <a:spcPct val="50000"/>
              </a:spcBef>
            </a:pPr>
            <a:endParaRPr lang="en-US" sz="20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What issues does the cartoon deal with?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705600" y="2438400"/>
            <a:ext cx="2057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What is Aislin’s message?</a:t>
            </a:r>
          </a:p>
          <a:p>
            <a:pPr algn="ctr">
              <a:spcBef>
                <a:spcPct val="50000"/>
              </a:spcBef>
            </a:pPr>
            <a:endParaRPr lang="en-US" sz="20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What clues does the cartoonist give about his point of view?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eashore1_250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How Can I Respond Effectively to the Legacies of Historical Globalization?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0" y="16764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CA" sz="2000">
              <a:latin typeface="Times New Roman" pitchFamily="18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0" y="1744663"/>
            <a:ext cx="9144000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In the </a:t>
            </a:r>
            <a:r>
              <a:rPr lang="en-US" sz="2400" b="1" i="1">
                <a:latin typeface="Times New Roman" pitchFamily="18" charset="0"/>
              </a:rPr>
              <a:t>Ideas </a:t>
            </a:r>
            <a:r>
              <a:rPr lang="en-US" sz="2400" b="1">
                <a:latin typeface="Times New Roman" pitchFamily="18" charset="0"/>
              </a:rPr>
              <a:t>section on page 207, three students are responding to the question above.  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Read all three responses aloud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Each of the three students responded differently: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Tom – Government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Ling – Organizations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Katerina – Individuals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Which of these three choices best represents how you would answer the question?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Is there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another point of view</a:t>
            </a:r>
            <a:r>
              <a:rPr lang="en-US" sz="2400" b="1">
                <a:latin typeface="Times New Roman" pitchFamily="18" charset="0"/>
              </a:rPr>
              <a:t> you’d choose?</a:t>
            </a:r>
          </a:p>
          <a:p>
            <a:pPr algn="ctr"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0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ebat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Think About Your Challenge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0" y="2432050"/>
            <a:ext cx="91440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Is there anything from this final section of Chapter Eight that could be used for your </a:t>
            </a:r>
            <a:r>
              <a:rPr lang="en-US" sz="2800" b="1" i="1">
                <a:latin typeface="Times New Roman" pitchFamily="18" charset="0"/>
              </a:rPr>
              <a:t>Four Corners Debate</a:t>
            </a:r>
            <a:r>
              <a:rPr lang="en-US" sz="2800" b="1">
                <a:latin typeface="Times New Roman" pitchFamily="18" charset="0"/>
              </a:rPr>
              <a:t>?</a:t>
            </a:r>
          </a:p>
          <a:p>
            <a:pPr algn="ctr">
              <a:spcBef>
                <a:spcPct val="50000"/>
              </a:spcBef>
            </a:pPr>
            <a:endParaRPr lang="en-US" sz="28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And don’t forget to add…</a:t>
            </a:r>
          </a:p>
          <a:p>
            <a:pPr algn="ctr">
              <a:spcBef>
                <a:spcPct val="50000"/>
              </a:spcBef>
            </a:pPr>
            <a:endParaRPr lang="en-US" sz="28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Terms to your Chapter Eight List!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Boys%20in%20Rwanda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2300288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Read page 188</a:t>
            </a:r>
          </a:p>
          <a:p>
            <a:pPr algn="ctr">
              <a:spcBef>
                <a:spcPct val="50000"/>
              </a:spcBef>
            </a:pPr>
            <a:endParaRPr lang="en-US" sz="32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Can you complete the </a:t>
            </a:r>
            <a:r>
              <a:rPr lang="en-US" sz="3200" b="1" i="1" dirty="0">
                <a:latin typeface="Times New Roman" pitchFamily="18" charset="0"/>
              </a:rPr>
              <a:t>Activity</a:t>
            </a:r>
            <a:r>
              <a:rPr lang="en-US" sz="3200" b="1" dirty="0" smtClean="0">
                <a:latin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How Effectively Have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People Responded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to the Legacies Of Historical Globalization?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uiExpand="1" build="allAtOnce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oys%20in%20Rwanda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Rwanda: </a:t>
            </a:r>
            <a:b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A Response to Historical Globalization</a:t>
            </a:r>
          </a:p>
        </p:txBody>
      </p:sp>
      <p:pic>
        <p:nvPicPr>
          <p:cNvPr id="5125" name="Picture 5" descr="Figure 8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752600"/>
            <a:ext cx="6181725" cy="3282950"/>
          </a:xfrm>
          <a:prstGeom prst="rect">
            <a:avLst/>
          </a:prstGeom>
          <a:noFill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5029200"/>
            <a:ext cx="91440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Who are the people in the photograph and what are they doing?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Where are they going and where are they coming from?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How are they traveling and why are they traveling this way?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0" y="2057400"/>
            <a:ext cx="1295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Review this picture on page 189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620000" y="2771775"/>
            <a:ext cx="1295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Can you imagine yourself on the bridge?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0" y="3429000"/>
            <a:ext cx="1371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What does the word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Genocide</a:t>
            </a:r>
            <a:r>
              <a:rPr lang="en-US" b="1">
                <a:latin typeface="Times New Roman" pitchFamily="18" charset="0"/>
              </a:rPr>
              <a:t> mean?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Boys%20in%20Rwanda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8077200" cy="914400"/>
          </a:xfrm>
        </p:spPr>
        <p:txBody>
          <a:bodyPr/>
          <a:lstStyle/>
          <a:p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Genocide in Rwanda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409825" y="28575"/>
            <a:ext cx="432435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762000" y="1035050"/>
            <a:ext cx="731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In small groups, read page 189 and on the left-hand side of the chart, make a list of the various </a:t>
            </a:r>
            <a:r>
              <a:rPr lang="en-US" b="1" i="1">
                <a:latin typeface="Times New Roman" pitchFamily="18" charset="0"/>
              </a:rPr>
              <a:t>Causes</a:t>
            </a:r>
            <a:r>
              <a:rPr lang="en-US" b="1">
                <a:latin typeface="Times New Roman" pitchFamily="18" charset="0"/>
              </a:rPr>
              <a:t> to the Rwandan Genocide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0" y="60960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The </a:t>
            </a:r>
            <a:r>
              <a:rPr lang="en-US" b="1" i="1">
                <a:latin typeface="Times New Roman" pitchFamily="18" charset="0"/>
              </a:rPr>
              <a:t>Activity</a:t>
            </a:r>
            <a:r>
              <a:rPr lang="en-US" b="1">
                <a:latin typeface="Times New Roman" pitchFamily="18" charset="0"/>
              </a:rPr>
              <a:t> in the middle of the page should guide your thinking about these </a:t>
            </a:r>
            <a:r>
              <a:rPr lang="en-US" b="1" i="1">
                <a:latin typeface="Times New Roman" pitchFamily="18" charset="0"/>
              </a:rPr>
              <a:t>causes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990600" y="3994150"/>
            <a:ext cx="1981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The purposeful influence of the Tutsis against the Hutus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066800" y="3200400"/>
            <a:ext cx="1981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Eurocentric attitude of the imperial powers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066800" y="2028825"/>
            <a:ext cx="1981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European countries interfering with Rwanda as they ‘Scramble for Africa’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990600" y="51816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More?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8001000" y="2209800"/>
            <a:ext cx="1143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Read pages 190, 192 and 193, taking notes on the effects of the Rwandan Genocide</a:t>
            </a:r>
          </a:p>
          <a:p>
            <a:pPr algn="ctr">
              <a:spcBef>
                <a:spcPct val="50000"/>
              </a:spcBef>
            </a:pPr>
            <a:endParaRPr lang="en-US" sz="14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 Complete the </a:t>
            </a:r>
            <a:r>
              <a:rPr lang="en-US" sz="1400" b="1" i="1">
                <a:latin typeface="Times New Roman" pitchFamily="18" charset="0"/>
              </a:rPr>
              <a:t>Effects</a:t>
            </a:r>
            <a:r>
              <a:rPr lang="en-US" sz="1400" b="1">
                <a:latin typeface="Times New Roman" pitchFamily="18" charset="0"/>
              </a:rPr>
              <a:t> side of the chart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5943600" y="3200400"/>
            <a:ext cx="1981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Justice and Reconciliation’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5943600" y="4206875"/>
            <a:ext cx="1981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Rebuilding through Coffee Exports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943600" y="51816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International Support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5943600" y="2286000"/>
            <a:ext cx="1981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Response by the United 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6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2" grpId="0"/>
      <p:bldP spid="6153" grpId="0"/>
      <p:bldP spid="6154" grpId="0"/>
      <p:bldP spid="6155" grpId="0"/>
      <p:bldP spid="6156" grpId="0"/>
      <p:bldP spid="6157" grpId="0"/>
      <p:bldP spid="6158" grpId="0" uiExpand="1" build="allAtOnce"/>
      <p:bldP spid="6161" grpId="0"/>
      <p:bldP spid="6162" grpId="0"/>
      <p:bldP spid="6163" grpId="0"/>
      <p:bldP spid="61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Boys%20in%20Rwanda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76200"/>
            <a:ext cx="7772400" cy="1066800"/>
          </a:xfrm>
        </p:spPr>
        <p:txBody>
          <a:bodyPr/>
          <a:lstStyle/>
          <a:p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Point of View</a:t>
            </a:r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en-US" b="1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(Page 191)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2514600"/>
            <a:ext cx="9144000" cy="236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latin typeface="Times New Roman" pitchFamily="18" charset="0"/>
              </a:rPr>
              <a:t>Read the statement of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Romeo Dallaire</a:t>
            </a:r>
            <a:r>
              <a:rPr lang="en-US" sz="2800" b="1">
                <a:latin typeface="Times New Roman" pitchFamily="18" charset="0"/>
              </a:rPr>
              <a:t>, the commander of the United Nations in Rwanda, before and during the Genocide</a:t>
            </a:r>
          </a:p>
          <a:p>
            <a:pPr>
              <a:lnSpc>
                <a:spcPct val="90000"/>
              </a:lnSpc>
            </a:pPr>
            <a:endParaRPr lang="en-US" sz="2800" b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b="1">
                <a:latin typeface="Times New Roman" pitchFamily="18" charset="0"/>
              </a:rPr>
              <a:t>Do you think the final two questions can be answered?</a:t>
            </a:r>
          </a:p>
          <a:p>
            <a:pPr>
              <a:lnSpc>
                <a:spcPct val="90000"/>
              </a:lnSpc>
            </a:pPr>
            <a:endParaRPr lang="en-US" sz="28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Boys%20in%20Rwanda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Assessing the Responses to the           Rwandan Genocide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7938" y="1524000"/>
            <a:ext cx="40449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04800" y="2892425"/>
            <a:ext cx="20574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Using what you have learned about the effectiveness of many of the responses to the Rwandan Genocide, complete the chart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781800" y="3136900"/>
            <a:ext cx="2057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Use the column “Actions” to summarize what each of the groups did to rebuild Rwandan Society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0" y="62484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After ranking the level of success, be prepared to explain your ranking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7" grpId="0"/>
      <p:bldP spid="10248" grpId="0"/>
      <p:bldP spid="102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debat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And Finally…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981200"/>
            <a:ext cx="9144000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latin typeface="Times New Roman" pitchFamily="18" charset="0"/>
              </a:rPr>
              <a:t>Begin a 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list</a:t>
            </a:r>
            <a:r>
              <a:rPr lang="en-US" sz="2800" b="1">
                <a:latin typeface="Times New Roman" pitchFamily="18" charset="0"/>
              </a:rPr>
              <a:t> of terms from this chapter, which include… </a:t>
            </a:r>
          </a:p>
          <a:p>
            <a:pPr>
              <a:lnSpc>
                <a:spcPct val="90000"/>
              </a:lnSpc>
            </a:pPr>
            <a:endParaRPr lang="en-US" sz="2800" b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b="1">
                <a:latin typeface="Times New Roman" pitchFamily="18" charset="0"/>
              </a:rPr>
              <a:t>Any term or phrase that would be considered important in helping you with your …</a:t>
            </a:r>
          </a:p>
          <a:p>
            <a:pPr>
              <a:lnSpc>
                <a:spcPct val="90000"/>
              </a:lnSpc>
            </a:pPr>
            <a:endParaRPr lang="en-US" sz="2800" b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Four Corners Debate!</a:t>
            </a:r>
          </a:p>
          <a:p>
            <a:pPr>
              <a:lnSpc>
                <a:spcPct val="90000"/>
              </a:lnSpc>
            </a:pPr>
            <a:endParaRPr lang="en-US" sz="2800" b="1">
              <a:solidFill>
                <a:srgbClr val="FF33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b="1">
                <a:latin typeface="Times New Roman" pitchFamily="18" charset="0"/>
              </a:rPr>
              <a:t>Any suggestions as to what you should include?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oys%20in%20Rwanda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Rwandan Genocide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1981200"/>
            <a:ext cx="914400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How can people try to prevent genocides from happening again?</a:t>
            </a:r>
          </a:p>
          <a:p>
            <a:pPr algn="ctr">
              <a:spcBef>
                <a:spcPct val="50000"/>
              </a:spcBef>
            </a:pPr>
            <a:endParaRPr lang="en-US" sz="32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What background information do you need to have to answer this appropriately?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1248</Words>
  <Application>Microsoft Office PowerPoint</Application>
  <PresentationFormat>On-screen Show (4:3)</PresentationFormat>
  <Paragraphs>171</Paragraphs>
  <Slides>25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To What Extent Have Attempts to Respond to the Legacies of Historical Globalization Been Effective?</vt:lpstr>
      <vt:lpstr>Living with the Legacies of Historical Globalization</vt:lpstr>
      <vt:lpstr>How Effectively Have People Responded to the Legacies Of Historical Globalization?</vt:lpstr>
      <vt:lpstr>Rwanda:  A Response to Historical Globalization</vt:lpstr>
      <vt:lpstr>Genocide in Rwanda</vt:lpstr>
      <vt:lpstr>Point of View (Page 191)</vt:lpstr>
      <vt:lpstr>Assessing the Responses to the           Rwandan Genocide</vt:lpstr>
      <vt:lpstr>And Finally…</vt:lpstr>
      <vt:lpstr>Rwandan Genocide</vt:lpstr>
      <vt:lpstr>Shake Hands With The Devil</vt:lpstr>
      <vt:lpstr>How Effectively Have Governments Responded to the Legacies Of Historical Globalization?</vt:lpstr>
      <vt:lpstr>United Nations and Indigenous Peoples</vt:lpstr>
      <vt:lpstr>United Nations and Indigenous Peoples</vt:lpstr>
      <vt:lpstr>Apartheid</vt:lpstr>
      <vt:lpstr>Legacies of Historical Globalization in Canada</vt:lpstr>
      <vt:lpstr>Legacies of the Indian Act</vt:lpstr>
      <vt:lpstr>Think About Your Challenge</vt:lpstr>
      <vt:lpstr>How Effectively Have Organizations Responded to the Legacies Of Historical Globalization?</vt:lpstr>
      <vt:lpstr>How Effectively Have Organizations Responded to the Legacies Of Historical Globalization?</vt:lpstr>
      <vt:lpstr>Think About Your Challenge</vt:lpstr>
      <vt:lpstr>How Does Historical Globalization Continue to Affect the World?</vt:lpstr>
      <vt:lpstr>Foreign Aid</vt:lpstr>
      <vt:lpstr>Foreign Aid</vt:lpstr>
      <vt:lpstr>How Can I Respond Effectively to the Legacies of Historical Globalization?</vt:lpstr>
      <vt:lpstr>Think About Your Challenge</vt:lpstr>
    </vt:vector>
  </TitlesOfParts>
  <Company>Elk Island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What Extent Have Attempts to Respond to the Legacies of Historical Globalization Been Effective?</dc:title>
  <dc:creator>fhs-student</dc:creator>
  <cp:lastModifiedBy>brendan edwards</cp:lastModifiedBy>
  <cp:revision>37</cp:revision>
  <dcterms:created xsi:type="dcterms:W3CDTF">2007-11-21T16:38:15Z</dcterms:created>
  <dcterms:modified xsi:type="dcterms:W3CDTF">2010-05-04T19:58:42Z</dcterms:modified>
</cp:coreProperties>
</file>