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2" r:id="rId4"/>
    <p:sldId id="259" r:id="rId5"/>
    <p:sldId id="260" r:id="rId6"/>
    <p:sldId id="261" r:id="rId7"/>
    <p:sldId id="262" r:id="rId8"/>
    <p:sldId id="264" r:id="rId9"/>
    <p:sldId id="265" r:id="rId10"/>
    <p:sldId id="267" r:id="rId11"/>
    <p:sldId id="268" r:id="rId12"/>
    <p:sldId id="269" r:id="rId13"/>
    <p:sldId id="283" r:id="rId14"/>
    <p:sldId id="284" r:id="rId15"/>
    <p:sldId id="285" r:id="rId16"/>
    <p:sldId id="286" r:id="rId17"/>
    <p:sldId id="287" r:id="rId18"/>
    <p:sldId id="289" r:id="rId19"/>
    <p:sldId id="291" r:id="rId20"/>
    <p:sldId id="280" r:id="rId21"/>
    <p:sldId id="290" r:id="rId22"/>
    <p:sldId id="292" r:id="rId23"/>
    <p:sldId id="293" r:id="rId24"/>
    <p:sldId id="294" r:id="rId25"/>
    <p:sldId id="295" r:id="rId26"/>
    <p:sldId id="296"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C0B38-C025-47BF-BF78-A6F04610E5D6}" type="datetimeFigureOut">
              <a:rPr lang="en-US" smtClean="0"/>
              <a:pPr/>
              <a:t>5/5/2010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6F220-E1B3-4072-87F9-5228E9077C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9F01B4-3CF6-41F1-8CEF-8895285B13D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CD7DBD-B7B3-41BF-8DF8-3A12F0F2D3F5}" type="datetimeFigureOut">
              <a:rPr lang="en-US" smtClean="0"/>
              <a:pPr/>
              <a:t>5/5/2010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D7DBD-B7B3-41BF-8DF8-3A12F0F2D3F5}" type="datetimeFigureOut">
              <a:rPr lang="en-US" smtClean="0"/>
              <a:pPr/>
              <a:t>5/5/2010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D7DBD-B7B3-41BF-8DF8-3A12F0F2D3F5}" type="datetimeFigureOut">
              <a:rPr lang="en-US" smtClean="0"/>
              <a:pPr/>
              <a:t>5/5/2010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6B6011-95C0-4CC7-87F1-7880E5AC7F8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E710F11E-E731-4C33-A2D7-45E67C7C0E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D7DBD-B7B3-41BF-8DF8-3A12F0F2D3F5}" type="datetimeFigureOut">
              <a:rPr lang="en-US" smtClean="0"/>
              <a:pPr/>
              <a:t>5/5/2010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CD7DBD-B7B3-41BF-8DF8-3A12F0F2D3F5}" type="datetimeFigureOut">
              <a:rPr lang="en-US" smtClean="0"/>
              <a:pPr/>
              <a:t>5/5/2010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CD7DBD-B7B3-41BF-8DF8-3A12F0F2D3F5}" type="datetimeFigureOut">
              <a:rPr lang="en-US" smtClean="0"/>
              <a:pPr/>
              <a:t>5/5/2010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CD7DBD-B7B3-41BF-8DF8-3A12F0F2D3F5}" type="datetimeFigureOut">
              <a:rPr lang="en-US" smtClean="0"/>
              <a:pPr/>
              <a:t>5/5/2010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CD7DBD-B7B3-41BF-8DF8-3A12F0F2D3F5}" type="datetimeFigureOut">
              <a:rPr lang="en-US" smtClean="0"/>
              <a:pPr/>
              <a:t>5/5/2010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D7DBD-B7B3-41BF-8DF8-3A12F0F2D3F5}" type="datetimeFigureOut">
              <a:rPr lang="en-US" smtClean="0"/>
              <a:pPr/>
              <a:t>5/5/2010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D7DBD-B7B3-41BF-8DF8-3A12F0F2D3F5}" type="datetimeFigureOut">
              <a:rPr lang="en-US" smtClean="0"/>
              <a:pPr/>
              <a:t>5/5/2010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D7DBD-B7B3-41BF-8DF8-3A12F0F2D3F5}" type="datetimeFigureOut">
              <a:rPr lang="en-US" smtClean="0"/>
              <a:pPr/>
              <a:t>5/5/2010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009E-D616-4EA2-B6DB-189C91444F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D7DBD-B7B3-41BF-8DF8-3A12F0F2D3F5}" type="datetimeFigureOut">
              <a:rPr lang="en-US" smtClean="0"/>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0009E-D616-4EA2-B6DB-189C91444F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3\Chapter%209\Canadian%20Res%20Propaganda%201955.WMV" TargetMode="External"/><Relationship Id="rId5" Type="http://schemas.openxmlformats.org/officeDocument/2006/relationships/image" Target="../media/image20.png"/><Relationship Id="rId4" Type="http://schemas.openxmlformats.org/officeDocument/2006/relationships/hyperlink" Target="http://archives.cbc.ca/society/native_issues/topics/69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anadiana.org/citm/glossaire/glossaire1_e.html" TargetMode="External"/><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file:///\\fhs-ms\MSDATA\Staff\Brendan%20Edwards\Social\Social%2030-1\Related%20Issue%20%233\Chapter%209\Zimbabwe%20-%20A%20Failed%20State.WMV"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bc.ca/news/background/aboriginals/faqs.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ohawktribe.com/constitution/iroquois_constitution_001.htm" TargetMode="External"/><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zentrader.ca/blog/images/june2008/090807pic.pn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7" name="Rectangle 6"/>
          <p:cNvSpPr/>
          <p:nvPr/>
        </p:nvSpPr>
        <p:spPr>
          <a:xfrm>
            <a:off x="0" y="1371600"/>
            <a:ext cx="9144000" cy="1754326"/>
          </a:xfrm>
          <a:prstGeom prst="rect">
            <a:avLst/>
          </a:prstGeom>
        </p:spPr>
        <p:txBody>
          <a:bodyPr wrap="square">
            <a:spAutoFit/>
          </a:bodyPr>
          <a:lstStyle/>
          <a:p>
            <a:pPr algn="ctr"/>
            <a:r>
              <a:rPr lang="en-US" b="1" dirty="0" smtClean="0">
                <a:latin typeface="Times New Roman" pitchFamily="18" charset="0"/>
                <a:cs typeface="Times New Roman" pitchFamily="18" charset="0"/>
              </a:rPr>
              <a:t>Read the opening two paragraphs page 300</a:t>
            </a:r>
          </a:p>
          <a:p>
            <a:pPr algn="ctr"/>
            <a:r>
              <a:rPr lang="en-US" b="1" dirty="0">
                <a:latin typeface="Times New Roman" pitchFamily="18" charset="0"/>
                <a:cs typeface="Times New Roman" pitchFamily="18" charset="0"/>
              </a:rPr>
              <a:t>R</a:t>
            </a:r>
            <a:r>
              <a:rPr lang="en-US" b="1" dirty="0" smtClean="0">
                <a:latin typeface="Times New Roman" pitchFamily="18" charset="0"/>
                <a:cs typeface="Times New Roman" pitchFamily="18" charset="0"/>
              </a:rPr>
              <a:t>eview each of the images</a:t>
            </a: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Read the three quotations on pages 300-301 and decide </a:t>
            </a:r>
          </a:p>
          <a:p>
            <a:pPr algn="ctr"/>
            <a:r>
              <a:rPr lang="en-US" b="1" dirty="0">
                <a:latin typeface="Times New Roman" pitchFamily="18" charset="0"/>
                <a:cs typeface="Times New Roman" pitchFamily="18" charset="0"/>
              </a:rPr>
              <a:t>w</a:t>
            </a:r>
            <a:r>
              <a:rPr lang="en-US" b="1" dirty="0" smtClean="0">
                <a:latin typeface="Times New Roman" pitchFamily="18" charset="0"/>
                <a:cs typeface="Times New Roman" pitchFamily="18" charset="0"/>
              </a:rPr>
              <a:t>hat the point of view is in each of them:</a:t>
            </a:r>
          </a:p>
        </p:txBody>
      </p:sp>
      <p:sp>
        <p:nvSpPr>
          <p:cNvPr id="9" name="Rectangle 8"/>
          <p:cNvSpPr/>
          <p:nvPr/>
        </p:nvSpPr>
        <p:spPr>
          <a:xfrm>
            <a:off x="0" y="2209800"/>
            <a:ext cx="1752600" cy="1077218"/>
          </a:xfrm>
          <a:prstGeom prst="rect">
            <a:avLst/>
          </a:prstGeom>
        </p:spPr>
        <p:txBody>
          <a:bodyPr wrap="square">
            <a:spAutoFit/>
          </a:bodyPr>
          <a:lstStyle/>
          <a:p>
            <a:pPr algn="ctr"/>
            <a:r>
              <a:rPr lang="en-US" sz="1600" b="1" dirty="0" smtClean="0">
                <a:solidFill>
                  <a:schemeClr val="accent2"/>
                </a:solidFill>
                <a:latin typeface="Times New Roman" pitchFamily="18" charset="0"/>
                <a:cs typeface="Times New Roman" pitchFamily="18" charset="0"/>
              </a:rPr>
              <a:t>Write out the issue question for Related Issue #3  from page 301</a:t>
            </a:r>
          </a:p>
        </p:txBody>
      </p:sp>
      <p:sp>
        <p:nvSpPr>
          <p:cNvPr id="11" name="TextBox 10"/>
          <p:cNvSpPr txBox="1"/>
          <p:nvPr/>
        </p:nvSpPr>
        <p:spPr>
          <a:xfrm>
            <a:off x="0" y="5983069"/>
            <a:ext cx="9144000" cy="646331"/>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Understandings of liberalism, citizenship, ideology, political and economic systems and government practices are integral to your study of Related Issue #3.</a:t>
            </a:r>
            <a:endParaRPr lang="en-US" b="1" dirty="0" smtClean="0">
              <a:latin typeface="Times New Roman" pitchFamily="18" charset="0"/>
              <a:cs typeface="Times New Roman" pitchFamily="18" charset="0"/>
            </a:endParaRPr>
          </a:p>
        </p:txBody>
      </p:sp>
      <p:sp>
        <p:nvSpPr>
          <p:cNvPr id="14" name="TextBox 13"/>
          <p:cNvSpPr txBox="1"/>
          <p:nvPr/>
        </p:nvSpPr>
        <p:spPr>
          <a:xfrm>
            <a:off x="0" y="2065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Viability of Liberalism</a:t>
            </a:r>
          </a:p>
          <a:p>
            <a:pPr algn="ctr"/>
            <a:r>
              <a:rPr lang="en-US" sz="1200" b="1" dirty="0" smtClean="0">
                <a:latin typeface="Times New Roman" pitchFamily="18" charset="0"/>
                <a:cs typeface="Times New Roman" pitchFamily="18" charset="0"/>
              </a:rPr>
              <a:t>Related Issue #3</a:t>
            </a:r>
            <a:endParaRPr lang="en-US" sz="1200" b="1" dirty="0">
              <a:latin typeface="Times New Roman" pitchFamily="18" charset="0"/>
              <a:cs typeface="Times New Roman" pitchFamily="18" charset="0"/>
            </a:endParaRPr>
          </a:p>
        </p:txBody>
      </p:sp>
      <p:pic>
        <p:nvPicPr>
          <p:cNvPr id="1026" name="Picture 2" descr="http://www.actnow.com.au/files/1494/penguins.jpg"/>
          <p:cNvPicPr>
            <a:picLocks noChangeAspect="1" noChangeArrowheads="1"/>
          </p:cNvPicPr>
          <p:nvPr/>
        </p:nvPicPr>
        <p:blipFill>
          <a:blip r:embed="rId3" cstate="print"/>
          <a:srcRect/>
          <a:stretch>
            <a:fillRect/>
          </a:stretch>
        </p:blipFill>
        <p:spPr bwMode="auto">
          <a:xfrm>
            <a:off x="228600" y="3505201"/>
            <a:ext cx="1388745" cy="2057400"/>
          </a:xfrm>
          <a:prstGeom prst="rect">
            <a:avLst/>
          </a:prstGeom>
          <a:noFill/>
        </p:spPr>
      </p:pic>
      <p:pic>
        <p:nvPicPr>
          <p:cNvPr id="1028" name="Picture 4" descr="http://img.scoop.co.nz/stories/images/0808/d4a84708468550debf95.jpeg"/>
          <p:cNvPicPr>
            <a:picLocks noChangeAspect="1" noChangeArrowheads="1"/>
          </p:cNvPicPr>
          <p:nvPr/>
        </p:nvPicPr>
        <p:blipFill>
          <a:blip r:embed="rId4" cstate="print"/>
          <a:srcRect/>
          <a:stretch>
            <a:fillRect/>
          </a:stretch>
        </p:blipFill>
        <p:spPr bwMode="auto">
          <a:xfrm>
            <a:off x="6858000" y="381000"/>
            <a:ext cx="1895475" cy="1908028"/>
          </a:xfrm>
          <a:prstGeom prst="rect">
            <a:avLst/>
          </a:prstGeom>
          <a:noFill/>
        </p:spPr>
      </p:pic>
      <p:pic>
        <p:nvPicPr>
          <p:cNvPr id="1030" name="Picture 6" descr="http://www.frontlinemediasolutions.com/files/imagecache/width460/images/signs/bankruptcy-liquidation-sign.jpg"/>
          <p:cNvPicPr>
            <a:picLocks noChangeAspect="1" noChangeArrowheads="1"/>
          </p:cNvPicPr>
          <p:nvPr/>
        </p:nvPicPr>
        <p:blipFill>
          <a:blip r:embed="rId5" cstate="print"/>
          <a:srcRect/>
          <a:stretch>
            <a:fillRect/>
          </a:stretch>
        </p:blipFill>
        <p:spPr bwMode="auto">
          <a:xfrm>
            <a:off x="228600" y="304800"/>
            <a:ext cx="2133600" cy="1679051"/>
          </a:xfrm>
          <a:prstGeom prst="rect">
            <a:avLst/>
          </a:prstGeom>
          <a:noFill/>
        </p:spPr>
      </p:pic>
      <p:sp>
        <p:nvSpPr>
          <p:cNvPr id="20" name="TextBox 19"/>
          <p:cNvSpPr txBox="1"/>
          <p:nvPr/>
        </p:nvSpPr>
        <p:spPr>
          <a:xfrm>
            <a:off x="1676400" y="3778984"/>
            <a:ext cx="1981200" cy="1631216"/>
          </a:xfrm>
          <a:prstGeom prst="rect">
            <a:avLst/>
          </a:prstGeom>
          <a:noFill/>
        </p:spPr>
        <p:txBody>
          <a:bodyPr wrap="square" rtlCol="0">
            <a:spAutoFit/>
          </a:bodyPr>
          <a:lstStyle/>
          <a:p>
            <a:pPr algn="ctr"/>
            <a:r>
              <a:rPr lang="en-US" sz="1600" b="1" i="1" dirty="0" smtClean="0">
                <a:solidFill>
                  <a:srgbClr val="FF0000"/>
                </a:solidFill>
                <a:latin typeface="Times New Roman" pitchFamily="18" charset="0"/>
                <a:cs typeface="Times New Roman" pitchFamily="18" charset="0"/>
              </a:rPr>
              <a:t>Quote #1</a:t>
            </a:r>
          </a:p>
          <a:p>
            <a:pPr algn="ctr"/>
            <a:r>
              <a:rPr lang="en-US" sz="1400" b="1" dirty="0" smtClean="0">
                <a:solidFill>
                  <a:srgbClr val="002060"/>
                </a:solidFill>
                <a:latin typeface="Times New Roman" pitchFamily="18" charset="0"/>
                <a:cs typeface="Times New Roman" pitchFamily="18" charset="0"/>
              </a:rPr>
              <a:t>Liberalism is about how its beliefs are held and not about specific opinions regarding those beliefs…it is in constant evolution</a:t>
            </a:r>
            <a:endParaRPr lang="en-US" sz="1400" b="1" dirty="0">
              <a:solidFill>
                <a:srgbClr val="002060"/>
              </a:solidFill>
              <a:latin typeface="Times New Roman" pitchFamily="18" charset="0"/>
              <a:cs typeface="Times New Roman" pitchFamily="18" charset="0"/>
            </a:endParaRPr>
          </a:p>
        </p:txBody>
      </p:sp>
      <p:sp>
        <p:nvSpPr>
          <p:cNvPr id="23" name="TextBox 22"/>
          <p:cNvSpPr txBox="1"/>
          <p:nvPr/>
        </p:nvSpPr>
        <p:spPr>
          <a:xfrm>
            <a:off x="4267200" y="4057471"/>
            <a:ext cx="1905000" cy="1200329"/>
          </a:xfrm>
          <a:prstGeom prst="rect">
            <a:avLst/>
          </a:prstGeom>
          <a:noFill/>
        </p:spPr>
        <p:txBody>
          <a:bodyPr wrap="square" rtlCol="0">
            <a:spAutoFit/>
          </a:bodyPr>
          <a:lstStyle/>
          <a:p>
            <a:pPr algn="ctr"/>
            <a:r>
              <a:rPr lang="en-US" sz="1600" b="1" i="1" dirty="0" smtClean="0">
                <a:solidFill>
                  <a:srgbClr val="FF0000"/>
                </a:solidFill>
                <a:latin typeface="Times New Roman" pitchFamily="18" charset="0"/>
                <a:cs typeface="Times New Roman" pitchFamily="18" charset="0"/>
              </a:rPr>
              <a:t>Quote #2</a:t>
            </a:r>
          </a:p>
          <a:p>
            <a:pPr algn="ctr"/>
            <a:r>
              <a:rPr lang="en-US" sz="1400" b="1" dirty="0" smtClean="0">
                <a:solidFill>
                  <a:srgbClr val="002060"/>
                </a:solidFill>
                <a:latin typeface="Times New Roman" pitchFamily="18" charset="0"/>
                <a:cs typeface="Times New Roman" pitchFamily="18" charset="0"/>
              </a:rPr>
              <a:t>Liberalism is the fairest ideology with respect to minority groups in society</a:t>
            </a:r>
            <a:endParaRPr lang="en-US" sz="1400" b="1" dirty="0">
              <a:solidFill>
                <a:srgbClr val="002060"/>
              </a:solidFill>
              <a:latin typeface="Times New Roman" pitchFamily="18" charset="0"/>
              <a:cs typeface="Times New Roman" pitchFamily="18" charset="0"/>
            </a:endParaRPr>
          </a:p>
        </p:txBody>
      </p:sp>
      <p:sp>
        <p:nvSpPr>
          <p:cNvPr id="24" name="TextBox 23"/>
          <p:cNvSpPr txBox="1"/>
          <p:nvPr/>
        </p:nvSpPr>
        <p:spPr>
          <a:xfrm>
            <a:off x="6400800" y="3657600"/>
            <a:ext cx="2514600" cy="1846659"/>
          </a:xfrm>
          <a:prstGeom prst="rect">
            <a:avLst/>
          </a:prstGeom>
          <a:noFill/>
        </p:spPr>
        <p:txBody>
          <a:bodyPr wrap="square" rtlCol="0">
            <a:spAutoFit/>
          </a:bodyPr>
          <a:lstStyle/>
          <a:p>
            <a:pPr algn="ctr"/>
            <a:r>
              <a:rPr lang="en-US" sz="1600" b="1" i="1" dirty="0" smtClean="0">
                <a:solidFill>
                  <a:srgbClr val="FF0000"/>
                </a:solidFill>
                <a:latin typeface="Times New Roman" pitchFamily="18" charset="0"/>
                <a:cs typeface="Times New Roman" pitchFamily="18" charset="0"/>
              </a:rPr>
              <a:t>Quote #3</a:t>
            </a:r>
          </a:p>
          <a:p>
            <a:pPr algn="ctr"/>
            <a:r>
              <a:rPr lang="en-US" sz="1400" b="1" dirty="0" smtClean="0">
                <a:solidFill>
                  <a:srgbClr val="002060"/>
                </a:solidFill>
                <a:latin typeface="Times New Roman" pitchFamily="18" charset="0"/>
                <a:cs typeface="Times New Roman" pitchFamily="18" charset="0"/>
              </a:rPr>
              <a:t>More modern liberal principles are embraced by people who are younger and more classical or conservative liberal principles are embraced by people who are older</a:t>
            </a:r>
            <a:endParaRPr lang="en-US" sz="1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 to="" calcmode="lin" valueType="num">
                                      <p:cBhvr>
                                        <p:cTn id="16" dur="1" fill="hold"/>
                                        <p:tgtEl>
                                          <p:spTgt spid="1030"/>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to="" calcmode="lin" valueType="num">
                                      <p:cBhvr>
                                        <p:cTn id="19" dur="1" fill="hold"/>
                                        <p:tgtEl>
                                          <p:spTgt spid="1028"/>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to="" calcmode="lin" valueType="num">
                                      <p:cBhvr>
                                        <p:cTn id="22" dur="1" fill="hold"/>
                                        <p:tgtEl>
                                          <p:spTgt spid="102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to="" calcmode="lin" valueType="num">
                                      <p:cBhvr>
                                        <p:cTn id="30" dur="1" fill="hold"/>
                                        <p:tgtEl>
                                          <p:spTgt spid="7">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 to="" calcmode="lin" valueType="num">
                                      <p:cBhvr>
                                        <p:cTn id="35" dur="1" fill="hold"/>
                                        <p:tgtEl>
                                          <p:spTgt spid="20">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 to="" calcmode="lin" valueType="num">
                                      <p:cBhvr>
                                        <p:cTn id="40" dur="1" fill="hold"/>
                                        <p:tgtEl>
                                          <p:spTgt spid="20">
                                            <p:txEl>
                                              <p:pRg st="1" end="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to="" calcmode="lin" valueType="num">
                                      <p:cBhvr>
                                        <p:cTn id="45" dur="1" fill="hold"/>
                                        <p:tgtEl>
                                          <p:spTgt spid="23">
                                            <p:txEl>
                                              <p:pRg st="0" end="0"/>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3">
                                            <p:txEl>
                                              <p:pRg st="1" end="1"/>
                                            </p:txEl>
                                          </p:spTgt>
                                        </p:tgtEl>
                                        <p:attrNameLst>
                                          <p:attrName>style.visibility</p:attrName>
                                        </p:attrNameLst>
                                      </p:cBhvr>
                                      <p:to>
                                        <p:strVal val="visible"/>
                                      </p:to>
                                    </p:set>
                                    <p:anim to="" calcmode="lin" valueType="num">
                                      <p:cBhvr>
                                        <p:cTn id="50" dur="1" fill="hold"/>
                                        <p:tgtEl>
                                          <p:spTgt spid="23">
                                            <p:txEl>
                                              <p:pRg st="1" end="1"/>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to="" calcmode="lin" valueType="num">
                                      <p:cBhvr>
                                        <p:cTn id="55" dur="1" fill="hold"/>
                                        <p:tgtEl>
                                          <p:spTgt spid="24">
                                            <p:txEl>
                                              <p:pRg st="0" end="0"/>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anim to="" calcmode="lin" valueType="num">
                                      <p:cBhvr>
                                        <p:cTn id="60" dur="1" fill="hold"/>
                                        <p:tgtEl>
                                          <p:spTgt spid="24">
                                            <p:txEl>
                                              <p:pRg st="1" end="1"/>
                                            </p:txEl>
                                          </p:spTgt>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to="" calcmode="lin" valueType="num">
                                      <p:cBhvr>
                                        <p:cTn id="65" dur="1" fill="hold"/>
                                        <p:tgtEl>
                                          <p:spTgt spid="11"/>
                                        </p:tgtEl>
                                        <p:attrNameLst>
                                          <p:attrName/>
                                        </p:attrNameLst>
                                      </p:cBhvr>
                                    </p:anim>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 to="" calcmode="lin" valueType="num">
                                      <p:cBhvr>
                                        <p:cTn id="70"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refootsworld.net/graphics/sweatcrow2.jpg"/>
          <p:cNvPicPr>
            <a:picLocks noChangeAspect="1" noChangeArrowheads="1"/>
          </p:cNvPicPr>
          <p:nvPr/>
        </p:nvPicPr>
        <p:blipFill>
          <a:blip r:embed="rId3" cstate="print">
            <a:lum bright="70000" contrast="-70000"/>
          </a:blip>
          <a:srcRect/>
          <a:stretch>
            <a:fillRect/>
          </a:stretch>
        </p:blipFill>
        <p:spPr bwMode="auto">
          <a:xfrm>
            <a:off x="0" y="-1"/>
            <a:ext cx="9144000" cy="6863225"/>
          </a:xfrm>
          <a:prstGeom prst="rect">
            <a:avLst/>
          </a:prstGeom>
          <a:noFill/>
        </p:spPr>
      </p:pic>
      <p:sp>
        <p:nvSpPr>
          <p:cNvPr id="2" name="Title 1"/>
          <p:cNvSpPr>
            <a:spLocks noGrp="1"/>
          </p:cNvSpPr>
          <p:nvPr>
            <p:ph type="title"/>
          </p:nvPr>
        </p:nvSpPr>
        <p:spPr>
          <a:xfrm>
            <a:off x="0" y="213360"/>
            <a:ext cx="9144000" cy="853440"/>
          </a:xfrm>
        </p:spPr>
        <p:txBody>
          <a:bodyPr>
            <a:noAutofit/>
          </a:bodyPr>
          <a:lstStyle/>
          <a:p>
            <a:pPr marL="514350" indent="-514350"/>
            <a:r>
              <a:rPr lang="en-US" sz="2800" b="1" dirty="0" smtClean="0">
                <a:solidFill>
                  <a:schemeClr val="accent5">
                    <a:lumMod val="50000"/>
                  </a:schemeClr>
                </a:solidFill>
                <a:latin typeface="Times New Roman" pitchFamily="18" charset="0"/>
                <a:cs typeface="Times New Roman" pitchFamily="18" charset="0"/>
              </a:rPr>
              <a:t>Aboriginal Experiences of Liberalism in Canada Assignment</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4800600"/>
          </a:xfrm>
        </p:spPr>
        <p:txBody>
          <a:bodyPr>
            <a:normAutofit/>
          </a:bodyPr>
          <a:lstStyle/>
          <a:p>
            <a:pPr>
              <a:buNone/>
            </a:pPr>
            <a:r>
              <a:rPr lang="en-US" sz="1800" b="1" dirty="0" smtClean="0">
                <a:latin typeface="Times New Roman" pitchFamily="18" charset="0"/>
                <a:cs typeface="Times New Roman" pitchFamily="18" charset="0"/>
              </a:rPr>
              <a:t>Using the CBC Radio and Television Archives Web site along with other relevant sources of information:</a:t>
            </a:r>
          </a:p>
          <a:p>
            <a:pPr>
              <a:buNone/>
            </a:pPr>
            <a:endParaRPr lang="en-US" sz="1800" b="1" dirty="0" smtClean="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 Prepare a summary or overview of one of the following issues involving First Nations peoples and governments in Canada: </a:t>
            </a:r>
          </a:p>
          <a:p>
            <a:pPr>
              <a:buNone/>
            </a:pPr>
            <a:endParaRPr lang="en-US" sz="1800" b="1" dirty="0" smtClean="0">
              <a:latin typeface="Times New Roman" pitchFamily="18" charset="0"/>
              <a:cs typeface="Times New Roman" pitchFamily="18" charset="0"/>
            </a:endParaRPr>
          </a:p>
          <a:p>
            <a:r>
              <a:rPr lang="en-US" sz="1800" b="1" dirty="0" smtClean="0">
                <a:solidFill>
                  <a:srgbClr val="002060"/>
                </a:solidFill>
                <a:latin typeface="Times New Roman" pitchFamily="18" charset="0"/>
                <a:cs typeface="Times New Roman" pitchFamily="18" charset="0"/>
              </a:rPr>
              <a:t>Standoff at </a:t>
            </a:r>
            <a:r>
              <a:rPr lang="en-US" sz="1800" b="1" dirty="0" err="1" smtClean="0">
                <a:solidFill>
                  <a:srgbClr val="002060"/>
                </a:solidFill>
                <a:latin typeface="Times New Roman" pitchFamily="18" charset="0"/>
                <a:cs typeface="Times New Roman" pitchFamily="18" charset="0"/>
              </a:rPr>
              <a:t>Ipperwash</a:t>
            </a:r>
            <a:r>
              <a:rPr lang="en-US" sz="1800" b="1" dirty="0" smtClean="0">
                <a:solidFill>
                  <a:srgbClr val="002060"/>
                </a:solidFill>
                <a:latin typeface="Times New Roman" pitchFamily="18" charset="0"/>
                <a:cs typeface="Times New Roman" pitchFamily="18" charset="0"/>
              </a:rPr>
              <a:t> Provincial Park, Ontario </a:t>
            </a:r>
          </a:p>
          <a:p>
            <a:r>
              <a:rPr lang="en-US" sz="1800" b="1" dirty="0" smtClean="0">
                <a:solidFill>
                  <a:srgbClr val="002060"/>
                </a:solidFill>
                <a:latin typeface="Times New Roman" pitchFamily="18" charset="0"/>
                <a:cs typeface="Times New Roman" pitchFamily="18" charset="0"/>
              </a:rPr>
              <a:t>Dispute over </a:t>
            </a:r>
            <a:r>
              <a:rPr lang="en-US" sz="1800" b="1" dirty="0" err="1" smtClean="0">
                <a:solidFill>
                  <a:srgbClr val="002060"/>
                </a:solidFill>
                <a:latin typeface="Times New Roman" pitchFamily="18" charset="0"/>
                <a:cs typeface="Times New Roman" pitchFamily="18" charset="0"/>
              </a:rPr>
              <a:t>Mic’maq</a:t>
            </a:r>
            <a:r>
              <a:rPr lang="en-US" sz="1800" b="1" dirty="0" smtClean="0">
                <a:solidFill>
                  <a:srgbClr val="002060"/>
                </a:solidFill>
                <a:latin typeface="Times New Roman" pitchFamily="18" charset="0"/>
                <a:cs typeface="Times New Roman" pitchFamily="18" charset="0"/>
              </a:rPr>
              <a:t> lobster fishing rights at Burnt Church, N.B. </a:t>
            </a:r>
          </a:p>
          <a:p>
            <a:r>
              <a:rPr lang="en-US" sz="1800" b="1" dirty="0" smtClean="0">
                <a:solidFill>
                  <a:srgbClr val="002060"/>
                </a:solidFill>
                <a:latin typeface="Times New Roman" pitchFamily="18" charset="0"/>
                <a:cs typeface="Times New Roman" pitchFamily="18" charset="0"/>
              </a:rPr>
              <a:t>Nisga’a land claims treaty and controversy over it in British Columbia. </a:t>
            </a:r>
          </a:p>
          <a:p>
            <a:r>
              <a:rPr lang="en-US" sz="1800" b="1" dirty="0" smtClean="0">
                <a:solidFill>
                  <a:srgbClr val="002060"/>
                </a:solidFill>
                <a:latin typeface="Times New Roman" pitchFamily="18" charset="0"/>
                <a:cs typeface="Times New Roman" pitchFamily="18" charset="0"/>
              </a:rPr>
              <a:t>Land claims negotiations between Quebec government and James Bay Cree </a:t>
            </a:r>
          </a:p>
          <a:p>
            <a:r>
              <a:rPr lang="en-US" sz="1800" b="1" dirty="0" smtClean="0">
                <a:solidFill>
                  <a:srgbClr val="002060"/>
                </a:solidFill>
                <a:latin typeface="Times New Roman" pitchFamily="18" charset="0"/>
                <a:cs typeface="Times New Roman" pitchFamily="18" charset="0"/>
              </a:rPr>
              <a:t>The Royal Commission on Aboriginal Peoples and its impact </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You may also choose another important issue involving an attempt by the Canadian government to impose liberalism on Aboriginal peoples in Canada.</a:t>
            </a:r>
            <a:endParaRPr lang="en-US" sz="1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to="" calcmode="lin" valueType="num">
                                      <p:cBhvr>
                                        <p:cTn id="31" dur="1" fill="hold"/>
                                        <p:tgtEl>
                                          <p:spTgt spid="3">
                                            <p:txEl>
                                              <p:pRg st="7" end="7"/>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to="" calcmode="lin" valueType="num">
                                      <p:cBhvr>
                                        <p:cTn id="34" dur="1" fill="hold"/>
                                        <p:tgtEl>
                                          <p:spTgt spid="3">
                                            <p:txEl>
                                              <p:pRg st="8" end="8"/>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to="" calcmode="lin" valueType="num">
                                      <p:cBhvr>
                                        <p:cTn id="39"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arefootsworld.net/graphics/sweatcrow2.jpg"/>
          <p:cNvPicPr>
            <a:picLocks noChangeAspect="1" noChangeArrowheads="1"/>
          </p:cNvPicPr>
          <p:nvPr/>
        </p:nvPicPr>
        <p:blipFill>
          <a:blip r:embed="rId2" cstate="print">
            <a:lum bright="70000" contrast="-70000"/>
          </a:blip>
          <a:srcRect/>
          <a:stretch>
            <a:fillRect/>
          </a:stretch>
        </p:blipFill>
        <p:spPr bwMode="auto">
          <a:xfrm>
            <a:off x="0" y="-1"/>
            <a:ext cx="9144000" cy="6863225"/>
          </a:xfrm>
          <a:prstGeom prst="rect">
            <a:avLst/>
          </a:prstGeom>
          <a:noFill/>
        </p:spPr>
      </p:pic>
      <p:sp>
        <p:nvSpPr>
          <p:cNvPr id="2" name="Title 1"/>
          <p:cNvSpPr>
            <a:spLocks noGrp="1"/>
          </p:cNvSpPr>
          <p:nvPr>
            <p:ph type="title"/>
          </p:nvPr>
        </p:nvSpPr>
        <p:spPr>
          <a:xfrm>
            <a:off x="0" y="1143000"/>
            <a:ext cx="9144000" cy="685800"/>
          </a:xfrm>
        </p:spPr>
        <p:txBody>
          <a:bodyPr>
            <a:normAutofit/>
          </a:bodyPr>
          <a:lstStyle/>
          <a:p>
            <a:r>
              <a:rPr lang="en-US" sz="1800" b="1" dirty="0" smtClean="0">
                <a:latin typeface="Times New Roman" pitchFamily="18" charset="0"/>
                <a:cs typeface="Times New Roman" pitchFamily="18" charset="0"/>
              </a:rPr>
              <a:t>What to include:</a:t>
            </a:r>
            <a:endParaRPr lang="en-US" sz="1800" b="1" dirty="0">
              <a:latin typeface="Times New Roman" pitchFamily="18" charset="0"/>
              <a:cs typeface="Times New Roman" pitchFamily="18" charset="0"/>
            </a:endParaRPr>
          </a:p>
        </p:txBody>
      </p:sp>
      <p:sp>
        <p:nvSpPr>
          <p:cNvPr id="3" name="Content Placeholder 2"/>
          <p:cNvSpPr>
            <a:spLocks noGrp="1"/>
          </p:cNvSpPr>
          <p:nvPr>
            <p:ph idx="1"/>
          </p:nvPr>
        </p:nvSpPr>
        <p:spPr>
          <a:xfrm>
            <a:off x="0" y="2057400"/>
            <a:ext cx="9144000" cy="4343400"/>
          </a:xfrm>
        </p:spPr>
        <p:txBody>
          <a:bodyPr>
            <a:normAutofit fontScale="92500" lnSpcReduction="10000"/>
          </a:bodyPr>
          <a:lstStyle/>
          <a:p>
            <a:pPr lvl="1">
              <a:buFont typeface="Arial" pitchFamily="34" charset="0"/>
              <a:buChar char="•"/>
            </a:pPr>
            <a:r>
              <a:rPr lang="en-US" sz="1900" b="1" dirty="0" smtClean="0">
                <a:solidFill>
                  <a:srgbClr val="002060"/>
                </a:solidFill>
                <a:latin typeface="Times New Roman" pitchFamily="18" charset="0"/>
                <a:cs typeface="Times New Roman" pitchFamily="18" charset="0"/>
              </a:rPr>
              <a:t>Brief introduction /explanation of event/issue   </a:t>
            </a:r>
          </a:p>
          <a:p>
            <a:pPr lvl="1">
              <a:buNone/>
            </a:pPr>
            <a:endParaRPr lang="en-US" sz="1900" b="1" dirty="0" smtClean="0">
              <a:solidFill>
                <a:srgbClr val="002060"/>
              </a:solidFill>
              <a:latin typeface="Times New Roman" pitchFamily="18" charset="0"/>
              <a:cs typeface="Times New Roman" pitchFamily="18" charset="0"/>
            </a:endParaRPr>
          </a:p>
          <a:p>
            <a:pPr lvl="1">
              <a:buFont typeface="Arial" pitchFamily="34" charset="0"/>
              <a:buChar char="•"/>
            </a:pPr>
            <a:r>
              <a:rPr lang="en-US" sz="1900" b="1" dirty="0" smtClean="0">
                <a:solidFill>
                  <a:srgbClr val="002060"/>
                </a:solidFill>
                <a:latin typeface="Times New Roman" pitchFamily="18" charset="0"/>
                <a:cs typeface="Times New Roman" pitchFamily="18" charset="0"/>
              </a:rPr>
              <a:t>Explanation of why the issue/event is important to First Nations</a:t>
            </a:r>
          </a:p>
          <a:p>
            <a:pPr lvl="1">
              <a:buFont typeface="Arial" pitchFamily="34" charset="0"/>
              <a:buChar char="•"/>
            </a:pPr>
            <a:endParaRPr lang="en-US" sz="1900" b="1" dirty="0" smtClean="0">
              <a:solidFill>
                <a:srgbClr val="002060"/>
              </a:solidFill>
              <a:latin typeface="Times New Roman" pitchFamily="18" charset="0"/>
              <a:cs typeface="Times New Roman" pitchFamily="18" charset="0"/>
            </a:endParaRPr>
          </a:p>
          <a:p>
            <a:pPr lvl="1">
              <a:buFont typeface="Arial" pitchFamily="34" charset="0"/>
              <a:buChar char="•"/>
            </a:pPr>
            <a:r>
              <a:rPr lang="en-US" sz="1900" b="1" dirty="0" smtClean="0">
                <a:solidFill>
                  <a:srgbClr val="002060"/>
                </a:solidFill>
                <a:latin typeface="Times New Roman" pitchFamily="18" charset="0"/>
                <a:cs typeface="Times New Roman" pitchFamily="18" charset="0"/>
              </a:rPr>
              <a:t>Explanation of why the issue/ event is an example of the imposition of liberalism on Aboriginal peoples.</a:t>
            </a:r>
          </a:p>
          <a:p>
            <a:pPr lvl="1">
              <a:buFont typeface="Arial" pitchFamily="34" charset="0"/>
              <a:buChar char="•"/>
            </a:pPr>
            <a:endParaRPr lang="en-US" sz="1900" b="1" dirty="0" smtClean="0">
              <a:solidFill>
                <a:srgbClr val="002060"/>
              </a:solidFill>
              <a:latin typeface="Times New Roman" pitchFamily="18" charset="0"/>
              <a:cs typeface="Times New Roman" pitchFamily="18" charset="0"/>
            </a:endParaRPr>
          </a:p>
          <a:p>
            <a:pPr lvl="1">
              <a:buFont typeface="Arial" pitchFamily="34" charset="0"/>
              <a:buChar char="•"/>
            </a:pPr>
            <a:r>
              <a:rPr lang="en-US" sz="1900" b="1" dirty="0" smtClean="0">
                <a:solidFill>
                  <a:srgbClr val="002060"/>
                </a:solidFill>
                <a:latin typeface="Times New Roman" pitchFamily="18" charset="0"/>
                <a:cs typeface="Times New Roman" pitchFamily="18" charset="0"/>
              </a:rPr>
              <a:t>Explanation of actions taken to resist the policies or practices imposed by the Canadian (or other government)</a:t>
            </a:r>
          </a:p>
          <a:p>
            <a:pPr lvl="1">
              <a:buFont typeface="Arial" pitchFamily="34" charset="0"/>
              <a:buChar char="•"/>
            </a:pPr>
            <a:endParaRPr lang="en-US" sz="1900" b="1" dirty="0" smtClean="0">
              <a:solidFill>
                <a:srgbClr val="002060"/>
              </a:solidFill>
              <a:latin typeface="Times New Roman" pitchFamily="18" charset="0"/>
              <a:cs typeface="Times New Roman" pitchFamily="18" charset="0"/>
            </a:endParaRPr>
          </a:p>
          <a:p>
            <a:pPr lvl="1">
              <a:buFont typeface="Arial" pitchFamily="34" charset="0"/>
              <a:buChar char="•"/>
            </a:pPr>
            <a:r>
              <a:rPr lang="en-US" sz="1900" b="1" dirty="0" smtClean="0">
                <a:solidFill>
                  <a:srgbClr val="002060"/>
                </a:solidFill>
                <a:latin typeface="Times New Roman" pitchFamily="18" charset="0"/>
                <a:cs typeface="Times New Roman" pitchFamily="18" charset="0"/>
              </a:rPr>
              <a:t>Explanation of whether or not the attempt to resist the imposition of liberalism was successful</a:t>
            </a:r>
          </a:p>
          <a:p>
            <a:pPr lvl="1">
              <a:buFont typeface="Arial" pitchFamily="34" charset="0"/>
              <a:buChar char="•"/>
            </a:pPr>
            <a:endParaRPr lang="en-US" sz="1900" b="1" dirty="0" smtClean="0">
              <a:solidFill>
                <a:srgbClr val="002060"/>
              </a:solidFill>
              <a:latin typeface="Times New Roman" pitchFamily="18" charset="0"/>
              <a:cs typeface="Times New Roman" pitchFamily="18" charset="0"/>
            </a:endParaRPr>
          </a:p>
          <a:p>
            <a:pPr lvl="1">
              <a:buFont typeface="Arial" pitchFamily="34" charset="0"/>
              <a:buChar char="•"/>
            </a:pPr>
            <a:r>
              <a:rPr lang="en-US" sz="1900" b="1" dirty="0" smtClean="0">
                <a:solidFill>
                  <a:srgbClr val="002060"/>
                </a:solidFill>
                <a:latin typeface="Times New Roman" pitchFamily="18" charset="0"/>
                <a:cs typeface="Times New Roman" pitchFamily="18" charset="0"/>
              </a:rPr>
              <a:t>Closure: Leave your audience with a question or thought to ponder</a:t>
            </a:r>
          </a:p>
          <a:p>
            <a:pPr lvl="0"/>
            <a:endParaRPr lang="en-US" sz="2000" dirty="0"/>
          </a:p>
        </p:txBody>
      </p:sp>
      <p:sp>
        <p:nvSpPr>
          <p:cNvPr id="4" name="Title 1"/>
          <p:cNvSpPr txBox="1">
            <a:spLocks/>
          </p:cNvSpPr>
          <p:nvPr/>
        </p:nvSpPr>
        <p:spPr>
          <a:xfrm>
            <a:off x="0" y="213360"/>
            <a:ext cx="9144000" cy="853440"/>
          </a:xfrm>
          <a:prstGeom prst="rect">
            <a:avLst/>
          </a:prstGeom>
        </p:spPr>
        <p:txBody>
          <a:bodyPr vert="horz" lIns="91440" tIns="45720" rIns="91440" bIns="45720" rtlCol="0" anchor="ctr">
            <a:no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Aboriginal Experiences of Liberalism in Canada Assignment</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to="" calcmode="lin" valueType="num">
                                      <p:cBhvr>
                                        <p:cTn id="35" dur="1" fill="hold"/>
                                        <p:tgtEl>
                                          <p:spTgt spid="3">
                                            <p:txEl>
                                              <p:pRg st="8" end="8"/>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to="" calcmode="lin" valueType="num">
                                      <p:cBhvr>
                                        <p:cTn id="40"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arefootsworld.net/graphics/sweatcrow2.jpg"/>
          <p:cNvPicPr>
            <a:picLocks noChangeAspect="1" noChangeArrowheads="1"/>
          </p:cNvPicPr>
          <p:nvPr/>
        </p:nvPicPr>
        <p:blipFill>
          <a:blip r:embed="rId2" cstate="print">
            <a:lum bright="70000" contrast="-70000"/>
          </a:blip>
          <a:srcRect/>
          <a:stretch>
            <a:fillRect/>
          </a:stretch>
        </p:blipFill>
        <p:spPr bwMode="auto">
          <a:xfrm>
            <a:off x="0" y="-1"/>
            <a:ext cx="9144000" cy="6863225"/>
          </a:xfrm>
          <a:prstGeom prst="rect">
            <a:avLst/>
          </a:prstGeom>
          <a:noFill/>
        </p:spPr>
      </p:pic>
      <p:sp>
        <p:nvSpPr>
          <p:cNvPr id="2" name="Title 1"/>
          <p:cNvSpPr>
            <a:spLocks noGrp="1"/>
          </p:cNvSpPr>
          <p:nvPr>
            <p:ph type="ctrTitle" idx="4294967295"/>
          </p:nvPr>
        </p:nvSpPr>
        <p:spPr>
          <a:xfrm>
            <a:off x="0" y="228600"/>
            <a:ext cx="9144000" cy="533400"/>
          </a:xfrm>
          <a:noFill/>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Aboriginal Experiences of Liberalism in Canada</a:t>
            </a:r>
            <a:endParaRPr lang="en-US" sz="2800" b="1" dirty="0">
              <a:solidFill>
                <a:schemeClr val="accent5">
                  <a:lumMod val="50000"/>
                </a:schemeClr>
              </a:solidFill>
              <a:latin typeface="Times New Roman" pitchFamily="18" charset="0"/>
              <a:cs typeface="Times New Roman" pitchFamily="18" charset="0"/>
            </a:endParaRPr>
          </a:p>
        </p:txBody>
      </p:sp>
      <p:sp>
        <p:nvSpPr>
          <p:cNvPr id="8" name="Title 1"/>
          <p:cNvSpPr txBox="1">
            <a:spLocks/>
          </p:cNvSpPr>
          <p:nvPr/>
        </p:nvSpPr>
        <p:spPr>
          <a:xfrm>
            <a:off x="1524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Rectangle 11"/>
          <p:cNvSpPr/>
          <p:nvPr/>
        </p:nvSpPr>
        <p:spPr>
          <a:xfrm>
            <a:off x="4724400" y="4419600"/>
            <a:ext cx="4419600" cy="923330"/>
          </a:xfrm>
          <a:prstGeom prst="rect">
            <a:avLst/>
          </a:prstGeom>
        </p:spPr>
        <p:txBody>
          <a:bodyPr wrap="square">
            <a:spAutoFit/>
          </a:bodyPr>
          <a:lstStyle/>
          <a:p>
            <a:r>
              <a:rPr lang="en-US" dirty="0" smtClean="0"/>
              <a:t/>
            </a:r>
            <a:br>
              <a:rPr lang="en-US" dirty="0" smtClean="0"/>
            </a:br>
            <a:r>
              <a:rPr lang="en-US" dirty="0" smtClean="0"/>
              <a:t/>
            </a:r>
            <a:br>
              <a:rPr lang="en-US" dirty="0" smtClean="0"/>
            </a:br>
            <a:endParaRPr lang="en-US" dirty="0"/>
          </a:p>
        </p:txBody>
      </p:sp>
      <p:sp>
        <p:nvSpPr>
          <p:cNvPr id="7" name="TextBox 6"/>
          <p:cNvSpPr txBox="1"/>
          <p:nvPr/>
        </p:nvSpPr>
        <p:spPr>
          <a:xfrm>
            <a:off x="0" y="1447800"/>
            <a:ext cx="9144000" cy="1354217"/>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After reading </a:t>
            </a:r>
            <a:r>
              <a:rPr lang="en-US" b="1" dirty="0" smtClean="0">
                <a:latin typeface="Times New Roman" pitchFamily="18" charset="0"/>
                <a:cs typeface="Times New Roman" pitchFamily="18" charset="0"/>
              </a:rPr>
              <a:t>up </a:t>
            </a:r>
            <a:r>
              <a:rPr lang="en-US" b="1" dirty="0" smtClean="0">
                <a:latin typeface="Times New Roman" pitchFamily="18" charset="0"/>
                <a:cs typeface="Times New Roman" pitchFamily="18" charset="0"/>
              </a:rPr>
              <a:t>to page 310, take the following notes on:</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sz="2800" b="1" dirty="0" smtClean="0">
                <a:solidFill>
                  <a:srgbClr val="002060"/>
                </a:solidFill>
                <a:latin typeface="Times New Roman" pitchFamily="18" charset="0"/>
                <a:cs typeface="Times New Roman" pitchFamily="18" charset="0"/>
              </a:rPr>
              <a:t>Early Conflict</a:t>
            </a:r>
            <a:endParaRPr lang="en-US"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to="" calcmode="lin" valueType="num">
                                      <p:cBhvr>
                                        <p:cTn id="17" dur="1" fill="hold"/>
                                        <p:tgtEl>
                                          <p:spTgt spid="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grandriveruel.ca/images/UELNative_Loyalist_Native.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0" y="225425"/>
            <a:ext cx="9144000" cy="765175"/>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Conflicting Ideologies</a:t>
            </a:r>
            <a:endParaRPr lang="en-US" sz="2800" b="1" dirty="0">
              <a:solidFill>
                <a:schemeClr val="accent5">
                  <a:lumMod val="50000"/>
                </a:schemeClr>
              </a:solidFill>
              <a:latin typeface="Times New Roman" pitchFamily="18" charset="0"/>
              <a:cs typeface="Times New Roman" pitchFamily="18" charset="0"/>
            </a:endParaRPr>
          </a:p>
        </p:txBody>
      </p:sp>
      <p:sp>
        <p:nvSpPr>
          <p:cNvPr id="4" name="TextBox 3"/>
          <p:cNvSpPr txBox="1"/>
          <p:nvPr/>
        </p:nvSpPr>
        <p:spPr>
          <a:xfrm>
            <a:off x="0" y="1447800"/>
            <a:ext cx="9144000" cy="4370427"/>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In the 19</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century, the ideology of classical liberalism, and the concept of progress associated with it, became a dominant force in the thinking of many European and North American colonial leaders.</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This ‘faith in progress’ had become an ideology:</a:t>
            </a:r>
          </a:p>
          <a:p>
            <a:pPr algn="ctr"/>
            <a:endParaRPr lang="en-US" sz="8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“…it consists of irreversible changes in one direction only, and that this direction is towards improvement”</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This ideology contrasted sharply with beliefs that are considered common in most aboriginal cultures, known as:</a:t>
            </a:r>
          </a:p>
          <a:p>
            <a:pPr algn="ctr"/>
            <a:endParaRPr lang="en-US" b="1" dirty="0" smtClean="0">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 “The Laws of Sacred Life” “Laws of Nature” and “Laws of Mutual Support”</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The principles included in these laws (as found on page 306) lead to misunderstandings in areas such as land ownership, education, work and governance</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to="" calcmode="lin" valueType="num">
                                      <p:cBhvr>
                                        <p:cTn id="20" dur="1" fill="hold"/>
                                        <p:tgtEl>
                                          <p:spTgt spid="4">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to="" calcmode="lin" valueType="num">
                                      <p:cBhvr>
                                        <p:cTn id="25" dur="1" fill="hold"/>
                                        <p:tgtEl>
                                          <p:spTgt spid="4">
                                            <p:txEl>
                                              <p:pRg st="6" end="6"/>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to="" calcmode="lin" valueType="num">
                                      <p:cBhvr>
                                        <p:cTn id="28" dur="1" fill="hold"/>
                                        <p:tgtEl>
                                          <p:spTgt spid="4">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 to="" calcmode="lin" valueType="num">
                                      <p:cBhvr>
                                        <p:cTn id="33" dur="1" fill="hold"/>
                                        <p:tgtEl>
                                          <p:spTgt spid="4">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kotare.typepad.com/photos/uncategorized/2007/07/27/a1897atl.jpg"/>
          <p:cNvPicPr>
            <a:picLocks noChangeAspect="1" noChangeArrowheads="1"/>
          </p:cNvPicPr>
          <p:nvPr/>
        </p:nvPicPr>
        <p:blipFill>
          <a:blip r:embed="rId2" cstate="print">
            <a:lum bright="70000" contrast="-70000"/>
          </a:blip>
          <a:srcRect/>
          <a:stretch>
            <a:fillRect/>
          </a:stretch>
        </p:blipFill>
        <p:spPr bwMode="auto">
          <a:xfrm>
            <a:off x="-1" y="0"/>
            <a:ext cx="9174221" cy="6858000"/>
          </a:xfrm>
          <a:prstGeom prst="rect">
            <a:avLst/>
          </a:prstGeom>
          <a:noFill/>
        </p:spPr>
      </p:pic>
      <p:sp>
        <p:nvSpPr>
          <p:cNvPr id="3074" name="Rectangle 2"/>
          <p:cNvSpPr>
            <a:spLocks noGrp="1" noChangeArrowheads="1"/>
          </p:cNvSpPr>
          <p:nvPr>
            <p:ph type="title"/>
          </p:nvPr>
        </p:nvSpPr>
        <p:spPr>
          <a:xfrm>
            <a:off x="0" y="198438"/>
            <a:ext cx="9144000" cy="639762"/>
          </a:xfrm>
        </p:spPr>
        <p:txBody>
          <a:bodyPr>
            <a:normAutofit/>
          </a:bodyPr>
          <a:lstStyle/>
          <a:p>
            <a:r>
              <a:rPr lang="en-US" sz="2800" b="1" dirty="0">
                <a:solidFill>
                  <a:schemeClr val="accent5">
                    <a:lumMod val="50000"/>
                  </a:schemeClr>
                </a:solidFill>
                <a:latin typeface="Times New Roman" pitchFamily="18" charset="0"/>
                <a:cs typeface="Times New Roman" pitchFamily="18" charset="0"/>
              </a:rPr>
              <a:t>Land Holding Conflicts</a:t>
            </a:r>
          </a:p>
        </p:txBody>
      </p:sp>
      <p:sp>
        <p:nvSpPr>
          <p:cNvPr id="3075" name="Rectangle 3"/>
          <p:cNvSpPr>
            <a:spLocks noGrp="1" noChangeArrowheads="1"/>
          </p:cNvSpPr>
          <p:nvPr>
            <p:ph type="body" idx="1"/>
          </p:nvPr>
        </p:nvSpPr>
        <p:spPr>
          <a:xfrm>
            <a:off x="0" y="1371600"/>
            <a:ext cx="9144000" cy="4419599"/>
          </a:xfrm>
        </p:spPr>
        <p:txBody>
          <a:bodyPr>
            <a:normAutofit/>
          </a:bodyPr>
          <a:lstStyle/>
          <a:p>
            <a:pPr algn="ctr">
              <a:buNone/>
            </a:pPr>
            <a:r>
              <a:rPr lang="en-US" sz="1800" b="1" dirty="0">
                <a:latin typeface="Times New Roman" pitchFamily="18" charset="0"/>
                <a:cs typeface="Times New Roman" pitchFamily="18" charset="0"/>
              </a:rPr>
              <a:t>Viewed land ownership </a:t>
            </a:r>
            <a:r>
              <a:rPr lang="en-US" sz="1800" b="1" dirty="0" smtClean="0">
                <a:latin typeface="Times New Roman" pitchFamily="18" charset="0"/>
                <a:cs typeface="Times New Roman" pitchFamily="18" charset="0"/>
              </a:rPr>
              <a:t>differently</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Europeans </a:t>
            </a:r>
            <a:r>
              <a:rPr lang="en-US" sz="1800" b="1" dirty="0">
                <a:latin typeface="Times New Roman" pitchFamily="18" charset="0"/>
                <a:cs typeface="Times New Roman" pitchFamily="18" charset="0"/>
              </a:rPr>
              <a:t>believed that they personally could own the </a:t>
            </a:r>
            <a:r>
              <a:rPr lang="en-US" sz="1800" b="1" dirty="0" smtClean="0">
                <a:latin typeface="Times New Roman" pitchFamily="18" charset="0"/>
                <a:cs typeface="Times New Roman" pitchFamily="18" charset="0"/>
              </a:rPr>
              <a:t>land</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First </a:t>
            </a:r>
            <a:r>
              <a:rPr lang="en-US" sz="1800" b="1" dirty="0">
                <a:latin typeface="Times New Roman" pitchFamily="18" charset="0"/>
                <a:cs typeface="Times New Roman" pitchFamily="18" charset="0"/>
              </a:rPr>
              <a:t>Nations believed that land was borrowed from the Creator – not something that </a:t>
            </a:r>
            <a:r>
              <a:rPr lang="en-US" sz="1800" b="1" dirty="0" smtClean="0">
                <a:latin typeface="Times New Roman" pitchFamily="18" charset="0"/>
                <a:cs typeface="Times New Roman" pitchFamily="18" charset="0"/>
              </a:rPr>
              <a:t>was</a:t>
            </a:r>
          </a:p>
          <a:p>
            <a:pPr algn="ctr">
              <a:buNone/>
            </a:pPr>
            <a:r>
              <a:rPr lang="en-US" sz="1800" b="1" dirty="0" smtClean="0">
                <a:latin typeface="Times New Roman" pitchFamily="18" charset="0"/>
                <a:cs typeface="Times New Roman" pitchFamily="18" charset="0"/>
              </a:rPr>
              <a:t>owned</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As more immigrants arrived, more land was </a:t>
            </a:r>
            <a:r>
              <a:rPr lang="en-US" sz="1800" b="1" dirty="0" smtClean="0">
                <a:latin typeface="Times New Roman" pitchFamily="18" charset="0"/>
                <a:cs typeface="Times New Roman" pitchFamily="18" charset="0"/>
              </a:rPr>
              <a:t>needed</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Treaties were </a:t>
            </a:r>
            <a:r>
              <a:rPr lang="en-US" sz="1800" b="1" dirty="0" smtClean="0">
                <a:latin typeface="Times New Roman" pitchFamily="18" charset="0"/>
                <a:cs typeface="Times New Roman" pitchFamily="18" charset="0"/>
              </a:rPr>
              <a:t>signed</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In </a:t>
            </a:r>
            <a:r>
              <a:rPr lang="en-US" sz="1800" b="1" dirty="0">
                <a:latin typeface="Times New Roman" pitchFamily="18" charset="0"/>
                <a:cs typeface="Times New Roman" pitchFamily="18" charset="0"/>
              </a:rPr>
              <a:t>exchange for the land, First Nations were given annual payments, social and </a:t>
            </a:r>
            <a:r>
              <a:rPr lang="en-US" sz="1800" b="1" dirty="0" smtClean="0">
                <a:latin typeface="Times New Roman" pitchFamily="18" charset="0"/>
                <a:cs typeface="Times New Roman" pitchFamily="18" charset="0"/>
              </a:rPr>
              <a:t>economic</a:t>
            </a:r>
          </a:p>
          <a:p>
            <a:pPr algn="ctr">
              <a:buNone/>
            </a:pPr>
            <a:r>
              <a:rPr lang="en-US" sz="1800" b="1" dirty="0" smtClean="0">
                <a:latin typeface="Times New Roman" pitchFamily="18" charset="0"/>
                <a:cs typeface="Times New Roman" pitchFamily="18" charset="0"/>
              </a:rPr>
              <a:t>benefits</a:t>
            </a:r>
            <a:r>
              <a:rPr lang="en-US" sz="1800" b="1" dirty="0">
                <a:latin typeface="Times New Roman" pitchFamily="18" charset="0"/>
                <a:cs typeface="Times New Roman" pitchFamily="18" charset="0"/>
              </a:rPr>
              <a:t>, and continued use of some land and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to="" calcmode="lin" valueType="num">
                                      <p:cBhvr>
                                        <p:cTn id="17" dur="1" fill="hold"/>
                                        <p:tgtEl>
                                          <p:spTgt spid="307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 to="" calcmode="lin" valueType="num">
                                      <p:cBhvr>
                                        <p:cTn id="22" dur="1" fill="hold"/>
                                        <p:tgtEl>
                                          <p:spTgt spid="3075">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anim to="" calcmode="lin" valueType="num">
                                      <p:cBhvr>
                                        <p:cTn id="25" dur="1" fill="hold"/>
                                        <p:tgtEl>
                                          <p:spTgt spid="3075">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5">
                                            <p:txEl>
                                              <p:pRg st="7" end="7"/>
                                            </p:txEl>
                                          </p:spTgt>
                                        </p:tgtEl>
                                        <p:attrNameLst>
                                          <p:attrName>style.visibility</p:attrName>
                                        </p:attrNameLst>
                                      </p:cBhvr>
                                      <p:to>
                                        <p:strVal val="visible"/>
                                      </p:to>
                                    </p:set>
                                    <p:anim to="" calcmode="lin" valueType="num">
                                      <p:cBhvr>
                                        <p:cTn id="30" dur="1" fill="hold"/>
                                        <p:tgtEl>
                                          <p:spTgt spid="3075">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5">
                                            <p:txEl>
                                              <p:pRg st="9" end="9"/>
                                            </p:txEl>
                                          </p:spTgt>
                                        </p:tgtEl>
                                        <p:attrNameLst>
                                          <p:attrName>style.visibility</p:attrName>
                                        </p:attrNameLst>
                                      </p:cBhvr>
                                      <p:to>
                                        <p:strVal val="visible"/>
                                      </p:to>
                                    </p:set>
                                    <p:anim to="" calcmode="lin" valueType="num">
                                      <p:cBhvr>
                                        <p:cTn id="35" dur="1" fill="hold"/>
                                        <p:tgtEl>
                                          <p:spTgt spid="3075">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075">
                                            <p:txEl>
                                              <p:pRg st="11" end="11"/>
                                            </p:txEl>
                                          </p:spTgt>
                                        </p:tgtEl>
                                        <p:attrNameLst>
                                          <p:attrName>style.visibility</p:attrName>
                                        </p:attrNameLst>
                                      </p:cBhvr>
                                      <p:to>
                                        <p:strVal val="visible"/>
                                      </p:to>
                                    </p:set>
                                    <p:anim to="" calcmode="lin" valueType="num">
                                      <p:cBhvr>
                                        <p:cTn id="40" dur="1" fill="hold"/>
                                        <p:tgtEl>
                                          <p:spTgt spid="3075">
                                            <p:txEl>
                                              <p:pRg st="11" end="11"/>
                                            </p:txEl>
                                          </p:spTgt>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3075">
                                            <p:txEl>
                                              <p:pRg st="12" end="12"/>
                                            </p:txEl>
                                          </p:spTgt>
                                        </p:tgtEl>
                                        <p:attrNameLst>
                                          <p:attrName>style.visibility</p:attrName>
                                        </p:attrNameLst>
                                      </p:cBhvr>
                                      <p:to>
                                        <p:strVal val="visible"/>
                                      </p:to>
                                    </p:set>
                                    <p:anim to="" calcmode="lin" valueType="num">
                                      <p:cBhvr>
                                        <p:cTn id="43" dur="1" fill="hold"/>
                                        <p:tgtEl>
                                          <p:spTgt spid="307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upload.wikimedia.org/wikipedia/commons/c/ce/Treaty_of_Dovydi%C5%A1k%C4%97s_between_Jogaila_and_Order.pn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p:nvPr>
        </p:nvSpPr>
        <p:spPr>
          <a:xfrm>
            <a:off x="0" y="198438"/>
            <a:ext cx="9144000" cy="639762"/>
          </a:xfrm>
        </p:spPr>
        <p:txBody>
          <a:bodyPr>
            <a:normAutofit/>
          </a:bodyPr>
          <a:lstStyle/>
          <a:p>
            <a:r>
              <a:rPr lang="en-US" sz="2800" b="1" dirty="0">
                <a:solidFill>
                  <a:schemeClr val="accent5">
                    <a:lumMod val="50000"/>
                  </a:schemeClr>
                </a:solidFill>
                <a:latin typeface="Times New Roman" pitchFamily="18" charset="0"/>
                <a:cs typeface="Times New Roman" pitchFamily="18" charset="0"/>
              </a:rPr>
              <a:t>The Problem with Treaties…</a:t>
            </a:r>
          </a:p>
        </p:txBody>
      </p:sp>
      <p:sp>
        <p:nvSpPr>
          <p:cNvPr id="4099" name="Rectangle 3"/>
          <p:cNvSpPr>
            <a:spLocks noGrp="1" noChangeArrowheads="1"/>
          </p:cNvSpPr>
          <p:nvPr>
            <p:ph type="body" idx="1"/>
          </p:nvPr>
        </p:nvSpPr>
        <p:spPr>
          <a:xfrm>
            <a:off x="0" y="990600"/>
            <a:ext cx="9144000" cy="3581400"/>
          </a:xfrm>
        </p:spPr>
        <p:txBody>
          <a:bodyPr>
            <a:normAutofit/>
          </a:bodyPr>
          <a:lstStyle/>
          <a:p>
            <a:pPr algn="ctr">
              <a:lnSpc>
                <a:spcPct val="90000"/>
              </a:lnSpc>
              <a:buNone/>
            </a:pPr>
            <a:r>
              <a:rPr lang="en-US" sz="1800" b="1" dirty="0">
                <a:latin typeface="Times New Roman" pitchFamily="18" charset="0"/>
                <a:cs typeface="Times New Roman" pitchFamily="18" charset="0"/>
              </a:rPr>
              <a:t>First Nations used oral agreements and traditions, Europeans had a history of written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documents</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Language was a barrier – interpreters didn’t grasp both languages, some  words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a:t>
            </a:r>
            <a:r>
              <a:rPr lang="en-US" sz="1800" b="1" dirty="0">
                <a:latin typeface="Times New Roman" pitchFamily="18" charset="0"/>
                <a:cs typeface="Times New Roman" pitchFamily="18" charset="0"/>
              </a:rPr>
              <a:t>exclusive land ownership) had no equivalent in First Nations </a:t>
            </a:r>
            <a:r>
              <a:rPr lang="en-US" sz="1800" b="1" dirty="0" smtClean="0">
                <a:latin typeface="Times New Roman" pitchFamily="18" charset="0"/>
                <a:cs typeface="Times New Roman" pitchFamily="18" charset="0"/>
              </a:rPr>
              <a:t>languages</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Europeans called the legal status of these agreements into question, even though they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were written</a:t>
            </a:r>
          </a:p>
          <a:p>
            <a:pPr algn="ctr">
              <a:lnSpc>
                <a:spcPct val="90000"/>
              </a:lnSpc>
              <a:buNone/>
            </a:pP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Came </a:t>
            </a:r>
            <a:r>
              <a:rPr lang="en-US" sz="1800" b="1" dirty="0">
                <a:latin typeface="Times New Roman" pitchFamily="18" charset="0"/>
                <a:cs typeface="Times New Roman" pitchFamily="18" charset="0"/>
              </a:rPr>
              <a:t>to believe that First Nations were not sovereign nations and stopped treating the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treaties </a:t>
            </a:r>
            <a:r>
              <a:rPr lang="en-US" sz="1800" b="1" dirty="0">
                <a:latin typeface="Times New Roman" pitchFamily="18" charset="0"/>
                <a:cs typeface="Times New Roman" pitchFamily="18" charset="0"/>
              </a:rPr>
              <a:t>as valid international agreements</a:t>
            </a:r>
          </a:p>
        </p:txBody>
      </p:sp>
      <p:pic>
        <p:nvPicPr>
          <p:cNvPr id="5" name="Picture 2" descr="http://www.manitobachiefs.com/multimedia/images/maps/Canada%20Treaties%2001.jpg"/>
          <p:cNvPicPr>
            <a:picLocks noChangeAspect="1" noChangeArrowheads="1"/>
          </p:cNvPicPr>
          <p:nvPr/>
        </p:nvPicPr>
        <p:blipFill>
          <a:blip r:embed="rId3" cstate="print"/>
          <a:srcRect/>
          <a:stretch>
            <a:fillRect/>
          </a:stretch>
        </p:blipFill>
        <p:spPr bwMode="auto">
          <a:xfrm>
            <a:off x="381000" y="4343400"/>
            <a:ext cx="2644499" cy="23361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to="" calcmode="lin" valueType="num">
                                      <p:cBhvr>
                                        <p:cTn id="15" dur="1" fill="hold"/>
                                        <p:tgtEl>
                                          <p:spTgt spid="409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 to="" calcmode="lin" valueType="num">
                                      <p:cBhvr>
                                        <p:cTn id="20" dur="1" fill="hold"/>
                                        <p:tgtEl>
                                          <p:spTgt spid="4099">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to="" calcmode="lin" valueType="num">
                                      <p:cBhvr>
                                        <p:cTn id="23" dur="1" fill="hold"/>
                                        <p:tgtEl>
                                          <p:spTgt spid="4099">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 to="" calcmode="lin" valueType="num">
                                      <p:cBhvr>
                                        <p:cTn id="28" dur="1" fill="hold"/>
                                        <p:tgtEl>
                                          <p:spTgt spid="4099">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 to="" calcmode="lin" valueType="num">
                                      <p:cBhvr>
                                        <p:cTn id="31" dur="1" fill="hold"/>
                                        <p:tgtEl>
                                          <p:spTgt spid="4099">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4099">
                                            <p:txEl>
                                              <p:pRg st="9" end="9"/>
                                            </p:txEl>
                                          </p:spTgt>
                                        </p:tgtEl>
                                        <p:attrNameLst>
                                          <p:attrName>style.visibility</p:attrName>
                                        </p:attrNameLst>
                                      </p:cBhvr>
                                      <p:to>
                                        <p:strVal val="visible"/>
                                      </p:to>
                                    </p:set>
                                    <p:anim to="" calcmode="lin" valueType="num">
                                      <p:cBhvr>
                                        <p:cTn id="36" dur="1" fill="hold"/>
                                        <p:tgtEl>
                                          <p:spTgt spid="4099">
                                            <p:txEl>
                                              <p:pRg st="9" end="9"/>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4099">
                                            <p:txEl>
                                              <p:pRg st="10" end="10"/>
                                            </p:txEl>
                                          </p:spTgt>
                                        </p:tgtEl>
                                        <p:attrNameLst>
                                          <p:attrName>style.visibility</p:attrName>
                                        </p:attrNameLst>
                                      </p:cBhvr>
                                      <p:to>
                                        <p:strVal val="visible"/>
                                      </p:to>
                                    </p:set>
                                    <p:anim to="" calcmode="lin" valueType="num">
                                      <p:cBhvr>
                                        <p:cTn id="39" dur="1" fill="hold"/>
                                        <p:tgtEl>
                                          <p:spTgt spid="4099">
                                            <p:txEl>
                                              <p:pRg st="10" end="1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lancs.ac.uk/fass/projects/manorialrecords/gfx/IMG_0190.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a:xfrm>
            <a:off x="0" y="198438"/>
            <a:ext cx="9144000" cy="7159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Assimilation via…Enfranchisement</a:t>
            </a:r>
            <a:endParaRPr lang="en-US" sz="2800" b="1" dirty="0">
              <a:solidFill>
                <a:schemeClr val="accent5">
                  <a:lumMod val="50000"/>
                </a:schemeClr>
              </a:solidFill>
              <a:latin typeface="Times New Roman" pitchFamily="18" charset="0"/>
              <a:cs typeface="Times New Roman" pitchFamily="18" charset="0"/>
            </a:endParaRPr>
          </a:p>
        </p:txBody>
      </p:sp>
      <p:sp>
        <p:nvSpPr>
          <p:cNvPr id="6147" name="Rectangle 3"/>
          <p:cNvSpPr>
            <a:spLocks noGrp="1" noChangeArrowheads="1"/>
          </p:cNvSpPr>
          <p:nvPr>
            <p:ph type="body" idx="1"/>
          </p:nvPr>
        </p:nvSpPr>
        <p:spPr>
          <a:xfrm>
            <a:off x="0" y="1752600"/>
            <a:ext cx="9144000" cy="3276600"/>
          </a:xfrm>
        </p:spPr>
        <p:txBody>
          <a:bodyPr>
            <a:normAutofit/>
          </a:bodyPr>
          <a:lstStyle/>
          <a:p>
            <a:pPr algn="ctr">
              <a:buNone/>
            </a:pPr>
            <a:r>
              <a:rPr lang="en-US" sz="1800" b="1" dirty="0" smtClean="0">
                <a:latin typeface="Times New Roman" pitchFamily="18" charset="0"/>
                <a:cs typeface="Times New Roman" pitchFamily="18" charset="0"/>
              </a:rPr>
              <a:t>Gradual </a:t>
            </a:r>
            <a:r>
              <a:rPr lang="en-US" sz="1800" b="1" dirty="0">
                <a:latin typeface="Times New Roman" pitchFamily="18" charset="0"/>
                <a:cs typeface="Times New Roman" pitchFamily="18" charset="0"/>
              </a:rPr>
              <a:t>Civilization Act (</a:t>
            </a:r>
            <a:r>
              <a:rPr lang="en-US" sz="1800" b="1" dirty="0" smtClean="0">
                <a:latin typeface="Times New Roman" pitchFamily="18" charset="0"/>
                <a:cs typeface="Times New Roman" pitchFamily="18" charset="0"/>
              </a:rPr>
              <a:t>1857)</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Any </a:t>
            </a:r>
            <a:r>
              <a:rPr lang="en-US" sz="1800" b="1" dirty="0">
                <a:latin typeface="Times New Roman" pitchFamily="18" charset="0"/>
                <a:cs typeface="Times New Roman" pitchFamily="18" charset="0"/>
              </a:rPr>
              <a:t>First Nations male who gave up his official Indian status would be </a:t>
            </a:r>
            <a:r>
              <a:rPr lang="en-US" sz="1800" b="1" dirty="0" smtClean="0">
                <a:latin typeface="Times New Roman" pitchFamily="18" charset="0"/>
                <a:cs typeface="Times New Roman" pitchFamily="18" charset="0"/>
              </a:rPr>
              <a:t>considered</a:t>
            </a:r>
          </a:p>
          <a:p>
            <a:pPr algn="ctr">
              <a:buNone/>
            </a:pPr>
            <a:r>
              <a:rPr lang="en-US" sz="1800" b="1" dirty="0" smtClean="0">
                <a:latin typeface="Times New Roman" pitchFamily="18" charset="0"/>
                <a:cs typeface="Times New Roman" pitchFamily="18" charset="0"/>
              </a:rPr>
              <a:t>enfranchised </a:t>
            </a:r>
            <a:r>
              <a:rPr lang="en-US" sz="1800" b="1" dirty="0">
                <a:latin typeface="Times New Roman" pitchFamily="18" charset="0"/>
                <a:cs typeface="Times New Roman" pitchFamily="18" charset="0"/>
              </a:rPr>
              <a:t>and given 50 acres of land for his personal </a:t>
            </a:r>
            <a:r>
              <a:rPr lang="en-US" sz="1800" b="1" dirty="0" smtClean="0">
                <a:latin typeface="Times New Roman" pitchFamily="18" charset="0"/>
                <a:cs typeface="Times New Roman" pitchFamily="18" charset="0"/>
              </a:rPr>
              <a:t>use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He </a:t>
            </a:r>
            <a:r>
              <a:rPr lang="en-US" sz="1800" b="1" dirty="0">
                <a:latin typeface="Times New Roman" pitchFamily="18" charset="0"/>
                <a:cs typeface="Times New Roman" pitchFamily="18" charset="0"/>
              </a:rPr>
              <a:t>would continue to receive his share of treaty settlements and band </a:t>
            </a:r>
            <a:r>
              <a:rPr lang="en-US" sz="1800" b="1" dirty="0" smtClean="0">
                <a:latin typeface="Times New Roman" pitchFamily="18" charset="0"/>
                <a:cs typeface="Times New Roman" pitchFamily="18" charset="0"/>
              </a:rPr>
              <a:t>money</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When </a:t>
            </a:r>
            <a:r>
              <a:rPr lang="en-US" sz="1800" b="1" dirty="0">
                <a:latin typeface="Times New Roman" pitchFamily="18" charset="0"/>
                <a:cs typeface="Times New Roman" pitchFamily="18" charset="0"/>
              </a:rPr>
              <a:t>he died, ownership of land would be given to his children and removed from the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band’s </a:t>
            </a:r>
            <a:r>
              <a:rPr lang="en-US" sz="1800" b="1" dirty="0">
                <a:latin typeface="Times New Roman" pitchFamily="18" charset="0"/>
                <a:cs typeface="Times New Roman" pitchFamily="18" charset="0"/>
              </a:rPr>
              <a:t>reserve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 to="" calcmode="lin" valueType="num">
                                      <p:cBhvr>
                                        <p:cTn id="20" dur="1" fill="hold"/>
                                        <p:tgtEl>
                                          <p:spTgt spid="614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to="" calcmode="lin" valueType="num">
                                      <p:cBhvr>
                                        <p:cTn id="25" dur="1" fill="hold"/>
                                        <p:tgtEl>
                                          <p:spTgt spid="6147">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to="" calcmode="lin" valueType="num">
                                      <p:cBhvr>
                                        <p:cTn id="30" dur="1" fill="hold"/>
                                        <p:tgtEl>
                                          <p:spTgt spid="6147">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6147">
                                            <p:txEl>
                                              <p:pRg st="8" end="8"/>
                                            </p:txEl>
                                          </p:spTgt>
                                        </p:tgtEl>
                                        <p:attrNameLst>
                                          <p:attrName>style.visibility</p:attrName>
                                        </p:attrNameLst>
                                      </p:cBhvr>
                                      <p:to>
                                        <p:strVal val="visible"/>
                                      </p:to>
                                    </p:set>
                                    <p:anim to="" calcmode="lin" valueType="num">
                                      <p:cBhvr>
                                        <p:cTn id="33" dur="1" fill="hold"/>
                                        <p:tgtEl>
                                          <p:spTgt spid="614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2.bp.blogspot.com/_5wGjUT74pzo/SA0CYRVpGzI/AAAAAAAAAIw/cMGDPa0RxCY/s320/aaaaaa.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5122" name="Rectangle 2"/>
          <p:cNvSpPr>
            <a:spLocks noGrp="1" noChangeArrowheads="1"/>
          </p:cNvSpPr>
          <p:nvPr>
            <p:ph type="title"/>
          </p:nvPr>
        </p:nvSpPr>
        <p:spPr>
          <a:xfrm>
            <a:off x="0" y="198438"/>
            <a:ext cx="9144000" cy="792162"/>
          </a:xfrm>
        </p:spPr>
        <p:txBody>
          <a:bodyPr>
            <a:normAutofit/>
          </a:bodyPr>
          <a:lstStyle/>
          <a:p>
            <a:r>
              <a:rPr lang="en-US" sz="2800" b="1" dirty="0">
                <a:solidFill>
                  <a:schemeClr val="accent5">
                    <a:lumMod val="50000"/>
                  </a:schemeClr>
                </a:solidFill>
                <a:latin typeface="Times New Roman" pitchFamily="18" charset="0"/>
                <a:cs typeface="Times New Roman" pitchFamily="18" charset="0"/>
              </a:rPr>
              <a:t>Assimilation via…Indian Act (1876)</a:t>
            </a:r>
          </a:p>
        </p:txBody>
      </p:sp>
      <p:sp>
        <p:nvSpPr>
          <p:cNvPr id="5123" name="Rectangle 3"/>
          <p:cNvSpPr>
            <a:spLocks noGrp="1" noChangeArrowheads="1"/>
          </p:cNvSpPr>
          <p:nvPr>
            <p:ph type="body" idx="1"/>
          </p:nvPr>
        </p:nvSpPr>
        <p:spPr>
          <a:xfrm>
            <a:off x="0" y="1524000"/>
            <a:ext cx="9144000" cy="4648200"/>
          </a:xfrm>
        </p:spPr>
        <p:txBody>
          <a:bodyPr>
            <a:normAutofit/>
          </a:bodyPr>
          <a:lstStyle/>
          <a:p>
            <a:pPr algn="ctr">
              <a:buNone/>
            </a:pPr>
            <a:r>
              <a:rPr lang="en-US" sz="1800" b="1" dirty="0">
                <a:latin typeface="Times New Roman" pitchFamily="18" charset="0"/>
                <a:cs typeface="Times New Roman" pitchFamily="18" charset="0"/>
              </a:rPr>
              <a:t>Defined what First Nations could and could not </a:t>
            </a:r>
            <a:r>
              <a:rPr lang="en-US" sz="1800" b="1" dirty="0" smtClean="0">
                <a:latin typeface="Times New Roman" pitchFamily="18" charset="0"/>
                <a:cs typeface="Times New Roman" pitchFamily="18" charset="0"/>
              </a:rPr>
              <a:t>do</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Defined who was considered to be a First Nations </a:t>
            </a:r>
            <a:r>
              <a:rPr lang="en-US" sz="1800" b="1" dirty="0" smtClean="0">
                <a:latin typeface="Times New Roman" pitchFamily="18" charset="0"/>
                <a:cs typeface="Times New Roman" pitchFamily="18" charset="0"/>
              </a:rPr>
              <a:t>person</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Encouraged Aboriginals to abandon their Indian status and identity to become members of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Canadian society</a:t>
            </a:r>
          </a:p>
          <a:p>
            <a:pPr algn="ctr">
              <a:buNone/>
            </a:pPr>
            <a:endParaRPr lang="en-US" sz="1800" b="1" dirty="0">
              <a:latin typeface="Times New Roman" pitchFamily="18" charset="0"/>
              <a:cs typeface="Times New Roman" pitchFamily="18" charset="0"/>
            </a:endParaRPr>
          </a:p>
          <a:p>
            <a:pPr algn="ctr">
              <a:buNone/>
            </a:pPr>
            <a:r>
              <a:rPr lang="en-US" sz="1800" b="1" dirty="0">
                <a:latin typeface="Times New Roman" pitchFamily="18" charset="0"/>
                <a:cs typeface="Times New Roman" pitchFamily="18" charset="0"/>
              </a:rPr>
              <a:t>Regarded First </a:t>
            </a:r>
            <a:r>
              <a:rPr lang="en-US" sz="1800" b="1" dirty="0" smtClean="0">
                <a:latin typeface="Times New Roman" pitchFamily="18" charset="0"/>
                <a:cs typeface="Times New Roman" pitchFamily="18" charset="0"/>
              </a:rPr>
              <a:t>Nations’ </a:t>
            </a:r>
            <a:r>
              <a:rPr lang="en-US" sz="1800" b="1" dirty="0">
                <a:latin typeface="Times New Roman" pitchFamily="18" charset="0"/>
                <a:cs typeface="Times New Roman" pitchFamily="18" charset="0"/>
              </a:rPr>
              <a:t>children </a:t>
            </a:r>
            <a:r>
              <a:rPr lang="en-US" sz="1800" b="1" dirty="0" smtClean="0">
                <a:latin typeface="Times New Roman" pitchFamily="18" charset="0"/>
                <a:cs typeface="Times New Roman" pitchFamily="18" charset="0"/>
              </a:rPr>
              <a:t>as wards </a:t>
            </a:r>
            <a:r>
              <a:rPr lang="en-US" sz="1800" b="1" dirty="0">
                <a:latin typeface="Times New Roman" pitchFamily="18" charset="0"/>
                <a:cs typeface="Times New Roman" pitchFamily="18" charset="0"/>
              </a:rPr>
              <a:t>of the </a:t>
            </a:r>
            <a:r>
              <a:rPr lang="en-US" sz="1800" b="1" dirty="0" smtClean="0">
                <a:latin typeface="Times New Roman" pitchFamily="18" charset="0"/>
                <a:cs typeface="Times New Roman" pitchFamily="18" charset="0"/>
              </a:rPr>
              <a:t>state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Tried to suppress cultures by banning traditional practices (see page 315 for an example)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Until 1960, voting was only allowed for those who moved off of the reserve                       (and was therefore not considered to be a status Indian) and gave up their treaty rights</a:t>
            </a:r>
          </a:p>
          <a:p>
            <a:pPr algn="ctr">
              <a:buNone/>
            </a:pPr>
            <a:endParaRPr lang="en-US" sz="1800" b="1" dirty="0">
              <a:latin typeface="Times New Roman" pitchFamily="18" charset="0"/>
              <a:cs typeface="Times New Roman" pitchFamily="18" charset="0"/>
            </a:endParaRPr>
          </a:p>
          <a:p>
            <a:pPr lvl="1"/>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to="" calcmode="lin" valueType="num">
                                      <p:cBhvr>
                                        <p:cTn id="17" dur="1" fill="hold"/>
                                        <p:tgtEl>
                                          <p:spTgt spid="51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to="" calcmode="lin" valueType="num">
                                      <p:cBhvr>
                                        <p:cTn id="22" dur="1" fill="hold"/>
                                        <p:tgtEl>
                                          <p:spTgt spid="512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to="" calcmode="lin" valueType="num">
                                      <p:cBhvr>
                                        <p:cTn id="25" dur="1" fill="hold"/>
                                        <p:tgtEl>
                                          <p:spTgt spid="512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123">
                                            <p:txEl>
                                              <p:pRg st="7" end="7"/>
                                            </p:txEl>
                                          </p:spTgt>
                                        </p:tgtEl>
                                        <p:attrNameLst>
                                          <p:attrName>style.visibility</p:attrName>
                                        </p:attrNameLst>
                                      </p:cBhvr>
                                      <p:to>
                                        <p:strVal val="visible"/>
                                      </p:to>
                                    </p:set>
                                    <p:anim to="" calcmode="lin" valueType="num">
                                      <p:cBhvr>
                                        <p:cTn id="30" dur="1" fill="hold"/>
                                        <p:tgtEl>
                                          <p:spTgt spid="5123">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123">
                                            <p:txEl>
                                              <p:pRg st="9" end="9"/>
                                            </p:txEl>
                                          </p:spTgt>
                                        </p:tgtEl>
                                        <p:attrNameLst>
                                          <p:attrName>style.visibility</p:attrName>
                                        </p:attrNameLst>
                                      </p:cBhvr>
                                      <p:to>
                                        <p:strVal val="visible"/>
                                      </p:to>
                                    </p:set>
                                    <p:anim to="" calcmode="lin" valueType="num">
                                      <p:cBhvr>
                                        <p:cTn id="35" dur="1" fill="hold"/>
                                        <p:tgtEl>
                                          <p:spTgt spid="5123">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5123">
                                            <p:txEl>
                                              <p:pRg st="11" end="11"/>
                                            </p:txEl>
                                          </p:spTgt>
                                        </p:tgtEl>
                                        <p:attrNameLst>
                                          <p:attrName>style.visibility</p:attrName>
                                        </p:attrNameLst>
                                      </p:cBhvr>
                                      <p:to>
                                        <p:strVal val="visible"/>
                                      </p:to>
                                    </p:set>
                                    <p:anim to="" calcmode="lin" valueType="num">
                                      <p:cBhvr>
                                        <p:cTn id="40" dur="1" fill="hold"/>
                                        <p:tgtEl>
                                          <p:spTgt spid="512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fallenfeatherproductions.com/bwth/lg/Kamloops%20Indian%20Residential%20School%20small%20church%202%20km%20from%20school%20fallenfeatherproductions.com.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7170" name="Rectangle 2"/>
          <p:cNvSpPr>
            <a:spLocks noGrp="1" noChangeArrowheads="1"/>
          </p:cNvSpPr>
          <p:nvPr>
            <p:ph type="title"/>
          </p:nvPr>
        </p:nvSpPr>
        <p:spPr>
          <a:xfrm>
            <a:off x="0" y="198438"/>
            <a:ext cx="9144000" cy="639762"/>
          </a:xfrm>
        </p:spPr>
        <p:txBody>
          <a:bodyPr>
            <a:normAutofit/>
          </a:bodyPr>
          <a:lstStyle/>
          <a:p>
            <a:r>
              <a:rPr lang="en-US" sz="2800" b="1" dirty="0">
                <a:solidFill>
                  <a:schemeClr val="accent5">
                    <a:lumMod val="50000"/>
                  </a:schemeClr>
                </a:solidFill>
                <a:latin typeface="Times New Roman" pitchFamily="18" charset="0"/>
                <a:cs typeface="Times New Roman" pitchFamily="18" charset="0"/>
              </a:rPr>
              <a:t>Assimilation via…Residential Schools</a:t>
            </a:r>
          </a:p>
        </p:txBody>
      </p:sp>
      <p:sp>
        <p:nvSpPr>
          <p:cNvPr id="7171" name="Rectangle 3"/>
          <p:cNvSpPr>
            <a:spLocks noGrp="1" noChangeArrowheads="1"/>
          </p:cNvSpPr>
          <p:nvPr>
            <p:ph type="body" idx="1"/>
          </p:nvPr>
        </p:nvSpPr>
        <p:spPr>
          <a:xfrm>
            <a:off x="0" y="1600201"/>
            <a:ext cx="9144000" cy="4038600"/>
          </a:xfrm>
        </p:spPr>
        <p:txBody>
          <a:bodyPr>
            <a:normAutofit/>
          </a:bodyPr>
          <a:lstStyle/>
          <a:p>
            <a:pPr algn="ctr">
              <a:lnSpc>
                <a:spcPct val="90000"/>
              </a:lnSpc>
              <a:buNone/>
            </a:pPr>
            <a:r>
              <a:rPr lang="en-US" sz="1800" b="1" dirty="0">
                <a:latin typeface="Times New Roman" pitchFamily="18" charset="0"/>
                <a:cs typeface="Times New Roman" pitchFamily="18" charset="0"/>
              </a:rPr>
              <a:t>Mandatory boarding schools for Aboriginal children that had the primary goal of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assimilating </a:t>
            </a:r>
            <a:r>
              <a:rPr lang="en-US" sz="1800" b="1" dirty="0">
                <a:latin typeface="Times New Roman" pitchFamily="18" charset="0"/>
                <a:cs typeface="Times New Roman" pitchFamily="18" charset="0"/>
              </a:rPr>
              <a:t>them into Western cultures and </a:t>
            </a:r>
            <a:r>
              <a:rPr lang="en-US" sz="1800" b="1" dirty="0" smtClean="0">
                <a:latin typeface="Times New Roman" pitchFamily="18" charset="0"/>
                <a:cs typeface="Times New Roman" pitchFamily="18" charset="0"/>
              </a:rPr>
              <a:t>traditions</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According to the Indian Act, the federal government was responsible for the education of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First </a:t>
            </a:r>
            <a:r>
              <a:rPr lang="en-US" sz="1800" b="1" dirty="0">
                <a:latin typeface="Times New Roman" pitchFamily="18" charset="0"/>
                <a:cs typeface="Times New Roman" pitchFamily="18" charset="0"/>
              </a:rPr>
              <a:t>Nations </a:t>
            </a:r>
            <a:r>
              <a:rPr lang="en-US" sz="1800" b="1" dirty="0" smtClean="0">
                <a:latin typeface="Times New Roman" pitchFamily="18" charset="0"/>
                <a:cs typeface="Times New Roman" pitchFamily="18" charset="0"/>
              </a:rPr>
              <a:t>children</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School age children were taken from their families and placed in these schools where they </a:t>
            </a:r>
            <a:endParaRPr lang="en-US" sz="1800" b="1" dirty="0" smtClean="0">
              <a:latin typeface="Times New Roman" pitchFamily="18" charset="0"/>
              <a:cs typeface="Times New Roman" pitchFamily="18" charset="0"/>
            </a:endParaRPr>
          </a:p>
          <a:p>
            <a:pPr algn="ctr">
              <a:lnSpc>
                <a:spcPct val="90000"/>
              </a:lnSpc>
              <a:buNone/>
            </a:pPr>
            <a:r>
              <a:rPr lang="en-US" sz="1800" b="1" dirty="0" smtClean="0">
                <a:latin typeface="Times New Roman" pitchFamily="18" charset="0"/>
                <a:cs typeface="Times New Roman" pitchFamily="18" charset="0"/>
              </a:rPr>
              <a:t>lived</a:t>
            </a:r>
            <a:r>
              <a:rPr lang="en-US" sz="1800" b="1" dirty="0">
                <a:latin typeface="Times New Roman" pitchFamily="18" charset="0"/>
                <a:cs typeface="Times New Roman" pitchFamily="18" charset="0"/>
              </a:rPr>
              <a:t>, worked, and </a:t>
            </a:r>
            <a:r>
              <a:rPr lang="en-US" sz="1800" b="1" dirty="0" smtClean="0">
                <a:latin typeface="Times New Roman" pitchFamily="18" charset="0"/>
                <a:cs typeface="Times New Roman" pitchFamily="18" charset="0"/>
              </a:rPr>
              <a:t>studied</a:t>
            </a:r>
          </a:p>
          <a:p>
            <a:pPr algn="ctr">
              <a:lnSpc>
                <a:spcPct val="90000"/>
              </a:lnSpc>
              <a:buNone/>
            </a:pPr>
            <a:endParaRPr lang="en-US" sz="1800" b="1" dirty="0">
              <a:latin typeface="Times New Roman" pitchFamily="18" charset="0"/>
              <a:cs typeface="Times New Roman" pitchFamily="18" charset="0"/>
            </a:endParaRPr>
          </a:p>
          <a:p>
            <a:pPr algn="ctr">
              <a:lnSpc>
                <a:spcPct val="90000"/>
              </a:lnSpc>
              <a:buNone/>
            </a:pPr>
            <a:r>
              <a:rPr lang="en-US" sz="1800" b="1" dirty="0">
                <a:latin typeface="Times New Roman" pitchFamily="18" charset="0"/>
                <a:cs typeface="Times New Roman" pitchFamily="18" charset="0"/>
              </a:rPr>
              <a:t>Returned home for the summer and required to return in </a:t>
            </a:r>
            <a:r>
              <a:rPr lang="en-US" sz="1800" b="1" dirty="0" smtClean="0">
                <a:latin typeface="Times New Roman" pitchFamily="18" charset="0"/>
                <a:cs typeface="Times New Roman" pitchFamily="18" charset="0"/>
              </a:rPr>
              <a:t>August </a:t>
            </a:r>
          </a:p>
          <a:p>
            <a:pPr algn="ctr">
              <a:lnSpc>
                <a:spcPct val="90000"/>
              </a:lnSpc>
              <a:buNone/>
            </a:pPr>
            <a:endParaRPr lang="en-US" sz="1800" b="1" dirty="0" smtClean="0">
              <a:latin typeface="Times New Roman" pitchFamily="18" charset="0"/>
              <a:cs typeface="Times New Roman" pitchFamily="18" charset="0"/>
            </a:endParaRPr>
          </a:p>
          <a:p>
            <a:pPr algn="ctr">
              <a:lnSpc>
                <a:spcPct val="90000"/>
              </a:lnSpc>
              <a:buNone/>
            </a:pPr>
            <a:r>
              <a:rPr lang="en-US" sz="1200" b="1" dirty="0" smtClean="0">
                <a:latin typeface="Times New Roman" pitchFamily="18" charset="0"/>
                <a:cs typeface="Times New Roman" pitchFamily="18" charset="0"/>
              </a:rPr>
              <a:t>More Info:</a:t>
            </a:r>
            <a:endParaRPr lang="en-US" sz="1200" b="1" dirty="0">
              <a:latin typeface="Times New Roman" pitchFamily="18" charset="0"/>
              <a:cs typeface="Times New Roman" pitchFamily="18" charset="0"/>
              <a:hlinkClick r:id="rId4"/>
            </a:endParaRPr>
          </a:p>
          <a:p>
            <a:pPr algn="ctr">
              <a:lnSpc>
                <a:spcPct val="90000"/>
              </a:lnSpc>
              <a:buNone/>
            </a:pPr>
            <a:r>
              <a:rPr lang="en-US" sz="1200" b="1" dirty="0" smtClean="0">
                <a:latin typeface="Times New Roman" pitchFamily="18" charset="0"/>
                <a:cs typeface="Times New Roman" pitchFamily="18" charset="0"/>
                <a:hlinkClick r:id="rId4"/>
              </a:rPr>
              <a:t>http</a:t>
            </a:r>
            <a:r>
              <a:rPr lang="en-US" sz="1200" b="1" dirty="0">
                <a:latin typeface="Times New Roman" pitchFamily="18" charset="0"/>
                <a:cs typeface="Times New Roman" pitchFamily="18" charset="0"/>
                <a:hlinkClick r:id="rId4"/>
              </a:rPr>
              <a:t>://archives.cbc.ca/society/native_issues/topics/692/</a:t>
            </a:r>
            <a:endParaRPr lang="en-US" sz="1200" b="1" dirty="0">
              <a:latin typeface="Times New Roman" pitchFamily="18" charset="0"/>
              <a:cs typeface="Times New Roman" pitchFamily="18" charset="0"/>
            </a:endParaRPr>
          </a:p>
          <a:p>
            <a:pPr>
              <a:lnSpc>
                <a:spcPct val="90000"/>
              </a:lnSpc>
            </a:pPr>
            <a:endParaRPr lang="en-US" sz="2200" dirty="0"/>
          </a:p>
          <a:p>
            <a:pPr>
              <a:lnSpc>
                <a:spcPct val="90000"/>
              </a:lnSpc>
            </a:pPr>
            <a:endParaRPr lang="en-US" sz="2200" dirty="0"/>
          </a:p>
          <a:p>
            <a:pPr>
              <a:lnSpc>
                <a:spcPct val="90000"/>
              </a:lnSpc>
            </a:pPr>
            <a:endParaRPr lang="en-US" sz="2200" dirty="0"/>
          </a:p>
        </p:txBody>
      </p:sp>
      <p:sp>
        <p:nvSpPr>
          <p:cNvPr id="5" name="TextBox 4"/>
          <p:cNvSpPr txBox="1"/>
          <p:nvPr/>
        </p:nvSpPr>
        <p:spPr>
          <a:xfrm>
            <a:off x="3276600" y="6396335"/>
            <a:ext cx="26670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Residential Propaganda: CBC - 1955</a:t>
            </a:r>
          </a:p>
          <a:p>
            <a:pPr algn="ctr"/>
            <a:r>
              <a:rPr lang="en-US" sz="1200" b="1" dirty="0" smtClean="0">
                <a:latin typeface="Times New Roman" pitchFamily="18" charset="0"/>
                <a:cs typeface="Times New Roman" pitchFamily="18" charset="0"/>
              </a:rPr>
              <a:t>(3:00)</a:t>
            </a:r>
            <a:endParaRPr lang="en-US" sz="1200" b="1" dirty="0">
              <a:latin typeface="Times New Roman" pitchFamily="18" charset="0"/>
              <a:cs typeface="Times New Roman" pitchFamily="18" charset="0"/>
            </a:endParaRPr>
          </a:p>
        </p:txBody>
      </p:sp>
      <p:pic>
        <p:nvPicPr>
          <p:cNvPr id="7" name="Canadian Res Propaganda 1955.WMV">
            <a:hlinkClick r:id="" action="ppaction://media"/>
          </p:cNvPr>
          <p:cNvPicPr>
            <a:picLocks noRot="1" noChangeAspect="1"/>
          </p:cNvPicPr>
          <p:nvPr>
            <a:videoFile r:link="rId1"/>
          </p:nvPr>
        </p:nvPicPr>
        <p:blipFill>
          <a:blip r:embed="rId5" cstate="print"/>
          <a:stretch>
            <a:fillRect/>
          </a:stretch>
        </p:blipFill>
        <p:spPr>
          <a:xfrm>
            <a:off x="3962400" y="5410200"/>
            <a:ext cx="1219200" cy="997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to="" calcmode="lin" valueType="num">
                                      <p:cBhvr>
                                        <p:cTn id="15" dur="1" fill="hold"/>
                                        <p:tgtEl>
                                          <p:spTgt spid="7171">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 to="" calcmode="lin" valueType="num">
                                      <p:cBhvr>
                                        <p:cTn id="20" dur="1" fill="hold"/>
                                        <p:tgtEl>
                                          <p:spTgt spid="7171">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to="" calcmode="lin" valueType="num">
                                      <p:cBhvr>
                                        <p:cTn id="23" dur="1" fill="hold"/>
                                        <p:tgtEl>
                                          <p:spTgt spid="7171">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 to="" calcmode="lin" valueType="num">
                                      <p:cBhvr>
                                        <p:cTn id="28" dur="1" fill="hold"/>
                                        <p:tgtEl>
                                          <p:spTgt spid="7171">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to="" calcmode="lin" valueType="num">
                                      <p:cBhvr>
                                        <p:cTn id="31" dur="1" fill="hold"/>
                                        <p:tgtEl>
                                          <p:spTgt spid="7171">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171">
                                            <p:txEl>
                                              <p:pRg st="9" end="9"/>
                                            </p:txEl>
                                          </p:spTgt>
                                        </p:tgtEl>
                                        <p:attrNameLst>
                                          <p:attrName>style.visibility</p:attrName>
                                        </p:attrNameLst>
                                      </p:cBhvr>
                                      <p:to>
                                        <p:strVal val="visible"/>
                                      </p:to>
                                    </p:set>
                                    <p:anim to="" calcmode="lin" valueType="num">
                                      <p:cBhvr>
                                        <p:cTn id="36" dur="1" fill="hold"/>
                                        <p:tgtEl>
                                          <p:spTgt spid="7171">
                                            <p:txEl>
                                              <p:pRg st="9" end="9"/>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to="" calcmode="lin" valueType="num">
                                      <p:cBhvr>
                                        <p:cTn id="41" dur="1" fill="hold"/>
                                        <p:tgtEl>
                                          <p:spTgt spid="7"/>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to="" calcmode="lin" valueType="num">
                                      <p:cBhvr>
                                        <p:cTn id="44" dur="1" fill="hold"/>
                                        <p:tgtEl>
                                          <p:spTgt spid="5"/>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7171">
                                            <p:txEl>
                                              <p:pRg st="11" end="11"/>
                                            </p:txEl>
                                          </p:spTgt>
                                        </p:tgtEl>
                                        <p:attrNameLst>
                                          <p:attrName>style.visibility</p:attrName>
                                        </p:attrNameLst>
                                      </p:cBhvr>
                                      <p:to>
                                        <p:strVal val="visible"/>
                                      </p:to>
                                    </p:set>
                                    <p:anim to="" calcmode="lin" valueType="num">
                                      <p:cBhvr>
                                        <p:cTn id="49" dur="1" fill="hold"/>
                                        <p:tgtEl>
                                          <p:spTgt spid="7171">
                                            <p:txEl>
                                              <p:pRg st="11" end="11"/>
                                            </p:txEl>
                                          </p:spTgt>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7171">
                                            <p:txEl>
                                              <p:pRg st="12" end="12"/>
                                            </p:txEl>
                                          </p:spTgt>
                                        </p:tgtEl>
                                        <p:attrNameLst>
                                          <p:attrName>style.visibility</p:attrName>
                                        </p:attrNameLst>
                                      </p:cBhvr>
                                      <p:to>
                                        <p:strVal val="visible"/>
                                      </p:to>
                                    </p:set>
                                    <p:anim to="" calcmode="lin" valueType="num">
                                      <p:cBhvr>
                                        <p:cTn id="52" dur="1" fill="hold"/>
                                        <p:tgtEl>
                                          <p:spTgt spid="7171">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3"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7170"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drawingsociety.com/dscgallery/images/drawingmasters_pics/myfanwy_pavelic/trudeau_lg.jpg"/>
          <p:cNvPicPr>
            <a:picLocks noChangeAspect="1" noChangeArrowheads="1"/>
          </p:cNvPicPr>
          <p:nvPr/>
        </p:nvPicPr>
        <p:blipFill>
          <a:blip r:embed="rId2" cstate="print">
            <a:lum bright="70000" contrast="-70000"/>
          </a:blip>
          <a:srcRect/>
          <a:stretch>
            <a:fillRect/>
          </a:stretch>
        </p:blipFill>
        <p:spPr bwMode="auto">
          <a:xfrm>
            <a:off x="0" y="0"/>
            <a:ext cx="9103540" cy="6858000"/>
          </a:xfrm>
          <a:prstGeom prst="rect">
            <a:avLst/>
          </a:prstGeom>
          <a:noFill/>
        </p:spPr>
      </p:pic>
      <p:pic>
        <p:nvPicPr>
          <p:cNvPr id="53252" name="Picture 4" descr="http://www.nwcbooks.com/Images/Covers/UV/UnjustSociety.jpg"/>
          <p:cNvPicPr>
            <a:picLocks noChangeAspect="1" noChangeArrowheads="1"/>
          </p:cNvPicPr>
          <p:nvPr/>
        </p:nvPicPr>
        <p:blipFill>
          <a:blip r:embed="rId3" cstate="print">
            <a:lum bright="70000" contrast="-70000"/>
          </a:blip>
          <a:srcRect/>
          <a:stretch>
            <a:fillRect/>
          </a:stretch>
        </p:blipFill>
        <p:spPr bwMode="auto">
          <a:xfrm>
            <a:off x="2971800" y="1295400"/>
            <a:ext cx="3276600" cy="4920813"/>
          </a:xfrm>
          <a:prstGeom prst="rect">
            <a:avLst/>
          </a:prstGeom>
          <a:noFill/>
        </p:spPr>
      </p:pic>
      <p:sp>
        <p:nvSpPr>
          <p:cNvPr id="2" name="TextBox 1"/>
          <p:cNvSpPr txBox="1"/>
          <p:nvPr/>
        </p:nvSpPr>
        <p:spPr>
          <a:xfrm>
            <a:off x="0" y="1143000"/>
            <a:ext cx="9144000" cy="4585871"/>
          </a:xfrm>
          <a:prstGeom prst="rect">
            <a:avLst/>
          </a:prstGeom>
          <a:noFill/>
        </p:spPr>
        <p:txBody>
          <a:bodyPr wrap="square" rtlCol="0">
            <a:spAutoFit/>
          </a:bodyPr>
          <a:lstStyle/>
          <a:p>
            <a:pPr algn="ctr"/>
            <a:r>
              <a:rPr lang="en-US" sz="1700" b="1" dirty="0" smtClean="0">
                <a:latin typeface="Times New Roman" pitchFamily="18" charset="0"/>
                <a:cs typeface="Times New Roman" pitchFamily="18" charset="0"/>
              </a:rPr>
              <a:t>Aboriginal people in Canada took hope with the election of Pierre Trudeau's Liberals in 1968. </a:t>
            </a:r>
          </a:p>
          <a:p>
            <a:pPr algn="ctr"/>
            <a:endParaRPr lang="en-US" sz="1700" b="1" dirty="0" smtClean="0">
              <a:latin typeface="Times New Roman" pitchFamily="18" charset="0"/>
              <a:cs typeface="Times New Roman" pitchFamily="18" charset="0"/>
            </a:endParaRPr>
          </a:p>
          <a:p>
            <a:pPr algn="ctr"/>
            <a:r>
              <a:rPr lang="en-US" sz="1600" b="1" dirty="0" smtClean="0">
                <a:latin typeface="Times New Roman" pitchFamily="18" charset="0"/>
                <a:cs typeface="Times New Roman" pitchFamily="18" charset="0"/>
              </a:rPr>
              <a:t>They were outraged when the White Paper introduced by Minister of Indian and Northern Affairs Jean Chretien a year later amounted to </a:t>
            </a:r>
            <a:r>
              <a:rPr lang="en-US" sz="1600" b="1" i="1" dirty="0" smtClean="0">
                <a:latin typeface="Times New Roman" pitchFamily="18" charset="0"/>
                <a:cs typeface="Times New Roman" pitchFamily="18" charset="0"/>
              </a:rPr>
              <a:t>an assimilation program: </a:t>
            </a:r>
            <a:r>
              <a:rPr lang="en-US" sz="1600" b="1" dirty="0" smtClean="0">
                <a:latin typeface="Times New Roman" pitchFamily="18" charset="0"/>
                <a:cs typeface="Times New Roman" pitchFamily="18" charset="0"/>
              </a:rPr>
              <a:t>the repeal of the Indian Act, the transfer of Indian affairs to the provinces, the elimination of separate legal status native people. </a:t>
            </a:r>
          </a:p>
          <a:p>
            <a:pPr algn="ctr"/>
            <a:endParaRPr lang="en-US" b="1" dirty="0" smtClean="0">
              <a:latin typeface="Times New Roman" pitchFamily="18" charset="0"/>
              <a:cs typeface="Times New Roman" pitchFamily="18" charset="0"/>
            </a:endParaRPr>
          </a:p>
          <a:p>
            <a:pPr algn="ctr"/>
            <a:r>
              <a:rPr lang="en-US" sz="1600" b="1" i="1" dirty="0" smtClean="0">
                <a:latin typeface="Times New Roman" pitchFamily="18" charset="0"/>
                <a:cs typeface="Times New Roman" pitchFamily="18" charset="0"/>
              </a:rPr>
              <a:t>The</a:t>
            </a:r>
            <a:r>
              <a:rPr lang="en-US" sz="1600" b="1"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Unjust Society</a:t>
            </a:r>
            <a:r>
              <a:rPr lang="en-US" sz="1600" b="1" dirty="0" smtClean="0">
                <a:latin typeface="Times New Roman" pitchFamily="18" charset="0"/>
                <a:cs typeface="Times New Roman" pitchFamily="18" charset="0"/>
              </a:rPr>
              <a:t>, Cree leader Harold Cardinal's stinging rebuttal, was an immediate best-seller, and it remains one of the most important books ever published.</a:t>
            </a:r>
          </a:p>
          <a:p>
            <a:pPr algn="ct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Cardinal summed up the government's approach as "The only good Indian is a non-Indian." He coined the term "buckskin curtain" to describe the barriers that indifference, ignorance and bigotry had placed in the way of his people. He insisted on his right to remain "a red tile in the Canadian mosaic." Above all, he called for radical changes in policy on aboriginal rights, education, social programs and economic development.</a:t>
            </a:r>
          </a:p>
          <a:p>
            <a:pPr algn="ct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b="1" i="1" dirty="0" smtClean="0">
                <a:latin typeface="Times New Roman" pitchFamily="18" charset="0"/>
                <a:cs typeface="Times New Roman" pitchFamily="18" charset="0"/>
              </a:rPr>
              <a:t>The Unjust Society</a:t>
            </a:r>
            <a:r>
              <a:rPr lang="en-US" sz="1600" b="1" dirty="0" smtClean="0">
                <a:latin typeface="Times New Roman" pitchFamily="18" charset="0"/>
                <a:cs typeface="Times New Roman" pitchFamily="18" charset="0"/>
              </a:rPr>
              <a:t> heralded a profound change in the political landscape. Thirty years later, however, the buckskin curtain has still not disappeared. Canada's First Nations continue their fight for justice. And Harold Cardinal's vision is as compelling and powerful as ever.</a:t>
            </a:r>
            <a:endParaRPr lang="en-US" sz="1600" b="1" dirty="0">
              <a:latin typeface="Times New Roman" pitchFamily="18" charset="0"/>
              <a:cs typeface="Times New Roman" pitchFamily="18" charset="0"/>
            </a:endParaRPr>
          </a:p>
        </p:txBody>
      </p:sp>
      <p:sp>
        <p:nvSpPr>
          <p:cNvPr id="4" name="Rectangle 2"/>
          <p:cNvSpPr txBox="1">
            <a:spLocks noChangeArrowheads="1"/>
          </p:cNvSpPr>
          <p:nvPr/>
        </p:nvSpPr>
        <p:spPr>
          <a:xfrm>
            <a:off x="0" y="198438"/>
            <a:ext cx="91440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The White Paper</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0" y="3124200"/>
            <a:ext cx="9144000" cy="353943"/>
          </a:xfrm>
          <a:prstGeom prst="rect">
            <a:avLst/>
          </a:prstGeom>
          <a:noFill/>
        </p:spPr>
        <p:txBody>
          <a:bodyPr wrap="square" rtlCol="0">
            <a:spAutoFit/>
          </a:bodyPr>
          <a:lstStyle/>
          <a:p>
            <a:pPr algn="ctr"/>
            <a:r>
              <a:rPr lang="en-US" sz="1700" b="1" dirty="0" smtClean="0">
                <a:latin typeface="Times New Roman" pitchFamily="18" charset="0"/>
                <a:cs typeface="Times New Roman" pitchFamily="18" charset="0"/>
              </a:rPr>
              <a:t>Read pages 310 </a:t>
            </a:r>
            <a:r>
              <a:rPr lang="en-US" sz="1700" b="1" smtClean="0">
                <a:latin typeface="Times New Roman" pitchFamily="18" charset="0"/>
                <a:cs typeface="Times New Roman" pitchFamily="18" charset="0"/>
              </a:rPr>
              <a:t>– </a:t>
            </a:r>
            <a:r>
              <a:rPr lang="en-US" sz="1700" b="1" smtClean="0">
                <a:latin typeface="Times New Roman" pitchFamily="18" charset="0"/>
                <a:cs typeface="Times New Roman" pitchFamily="18" charset="0"/>
              </a:rPr>
              <a:t>top </a:t>
            </a:r>
            <a:r>
              <a:rPr lang="en-US" sz="1700" b="1" dirty="0" smtClean="0">
                <a:latin typeface="Times New Roman" pitchFamily="18" charset="0"/>
                <a:cs typeface="Times New Roman" pitchFamily="18" charset="0"/>
              </a:rPr>
              <a:t>312 in </a:t>
            </a:r>
            <a:r>
              <a:rPr lang="en-US" sz="1700" b="1" dirty="0" smtClean="0">
                <a:latin typeface="Times New Roman" pitchFamily="18" charset="0"/>
                <a:cs typeface="Times New Roman" pitchFamily="18" charset="0"/>
              </a:rPr>
              <a:t>preparation for taking the following notes</a:t>
            </a:r>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xit" presetSubtype="0" fill="hold" grpId="0" nodeType="withEffect">
                                  <p:stCondLst>
                                    <p:cond delay="0"/>
                                  </p:stCondLst>
                                  <p:childTnLst>
                                    <p:anim to="" calcmode="lin" valueType="num">
                                      <p:cBhvr>
                                        <p:cTn id="14" dur="1"/>
                                        <p:tgtEl>
                                          <p:spTgt spid="6">
                                            <p:txEl>
                                              <p:pRg st="0" end="0"/>
                                            </p:txEl>
                                          </p:spTgt>
                                        </p:tgtEl>
                                        <p:attrNameLst>
                                          <p:attrName/>
                                        </p:attrNameLst>
                                      </p:cBhvr>
                                    </p:anim>
                                    <p:set>
                                      <p:cBhvr>
                                        <p:cTn id="15"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to="" calcmode="lin" valueType="num">
                                      <p:cBhvr>
                                        <p:cTn id="20" dur="1" fill="hold"/>
                                        <p:tgtEl>
                                          <p:spTgt spid="2">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to="" calcmode="lin" valueType="num">
                                      <p:cBhvr>
                                        <p:cTn id="25" dur="1" fill="hold"/>
                                        <p:tgtEl>
                                          <p:spTgt spid="2">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to="" calcmode="lin" valueType="num">
                                      <p:cBhvr>
                                        <p:cTn id="30" dur="1" fill="hold"/>
                                        <p:tgtEl>
                                          <p:spTgt spid="2">
                                            <p:txEl>
                                              <p:pRg st="4" end="4"/>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3252"/>
                                        </p:tgtEl>
                                        <p:attrNameLst>
                                          <p:attrName>style.visibility</p:attrName>
                                        </p:attrNameLst>
                                      </p:cBhvr>
                                      <p:to>
                                        <p:strVal val="visible"/>
                                      </p:to>
                                    </p:set>
                                    <p:anim to="" calcmode="lin" valueType="num">
                                      <p:cBhvr>
                                        <p:cTn id="33" dur="1" fill="hold"/>
                                        <p:tgtEl>
                                          <p:spTgt spid="53252"/>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to="" calcmode="lin" valueType="num">
                                      <p:cBhvr>
                                        <p:cTn id="38" dur="1" fill="hold"/>
                                        <p:tgtEl>
                                          <p:spTgt spid="2">
                                            <p:txEl>
                                              <p:pRg st="5" end="5"/>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to="" calcmode="lin" valueType="num">
                                      <p:cBhvr>
                                        <p:cTn id="43"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www.cbc.ca/gfx/images/news/photos/2008/09/18/Kashechewan-cp-694106.jpg"/>
          <p:cNvPicPr>
            <a:picLocks noChangeAspect="1" noChangeArrowheads="1"/>
          </p:cNvPicPr>
          <p:nvPr/>
        </p:nvPicPr>
        <p:blipFill>
          <a:blip r:embed="rId2" cstate="print">
            <a:lum bright="70000" contrast="-70000"/>
          </a:blip>
          <a:srcRect/>
          <a:stretch>
            <a:fillRect/>
          </a:stretch>
        </p:blipFill>
        <p:spPr bwMode="auto">
          <a:xfrm>
            <a:off x="0" y="990600"/>
            <a:ext cx="9144000" cy="5135671"/>
          </a:xfrm>
          <a:prstGeom prst="rect">
            <a:avLst/>
          </a:prstGeom>
          <a:noFill/>
        </p:spPr>
      </p:pic>
      <p:sp>
        <p:nvSpPr>
          <p:cNvPr id="4" name="TextBox 3"/>
          <p:cNvSpPr txBox="1"/>
          <p:nvPr/>
        </p:nvSpPr>
        <p:spPr>
          <a:xfrm>
            <a:off x="0" y="2065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Imposing Liberalism</a:t>
            </a:r>
          </a:p>
          <a:p>
            <a:pPr algn="ctr"/>
            <a:r>
              <a:rPr lang="en-US" sz="1200" b="1" dirty="0" smtClean="0">
                <a:latin typeface="Times New Roman" pitchFamily="18" charset="0"/>
                <a:cs typeface="Times New Roman" pitchFamily="18" charset="0"/>
              </a:rPr>
              <a:t>Chapter Nine</a:t>
            </a:r>
            <a:endParaRPr lang="en-US" sz="1200" b="1" dirty="0">
              <a:latin typeface="Times New Roman" pitchFamily="18" charset="0"/>
              <a:cs typeface="Times New Roman" pitchFamily="18" charset="0"/>
            </a:endParaRPr>
          </a:p>
        </p:txBody>
      </p:sp>
      <p:sp>
        <p:nvSpPr>
          <p:cNvPr id="7" name="Rectangle 6"/>
          <p:cNvSpPr/>
          <p:nvPr/>
        </p:nvSpPr>
        <p:spPr>
          <a:xfrm>
            <a:off x="0" y="1219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302– 303 </a:t>
            </a:r>
          </a:p>
        </p:txBody>
      </p:sp>
      <p:sp>
        <p:nvSpPr>
          <p:cNvPr id="8" name="TextBox 7"/>
          <p:cNvSpPr txBox="1"/>
          <p:nvPr/>
        </p:nvSpPr>
        <p:spPr>
          <a:xfrm>
            <a:off x="0" y="2990671"/>
            <a:ext cx="9144000" cy="1200329"/>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How is it possible that Canada consistently ranks within the top ten best countries in the world in which to live, according to the United Nations'’ human development scale, when many Aboriginal communities in Canada are living in conditions similar to those of a developing country?</a:t>
            </a:r>
            <a:endParaRPr lang="en-US" b="1" dirty="0">
              <a:solidFill>
                <a:srgbClr val="C00000"/>
              </a:solidFill>
              <a:latin typeface="Times New Roman" pitchFamily="18" charset="0"/>
              <a:cs typeface="Times New Roman" pitchFamily="18" charset="0"/>
            </a:endParaRPr>
          </a:p>
        </p:txBody>
      </p:sp>
      <p:sp>
        <p:nvSpPr>
          <p:cNvPr id="11" name="Rectangle 10"/>
          <p:cNvSpPr/>
          <p:nvPr/>
        </p:nvSpPr>
        <p:spPr>
          <a:xfrm>
            <a:off x="0" y="5562600"/>
            <a:ext cx="9144000" cy="338554"/>
          </a:xfrm>
          <a:prstGeom prst="rect">
            <a:avLst/>
          </a:prstGeom>
        </p:spPr>
        <p:txBody>
          <a:bodyPr wrap="square">
            <a:spAutoFit/>
          </a:bodyPr>
          <a:lstStyle/>
          <a:p>
            <a:pPr algn="ctr"/>
            <a:r>
              <a:rPr lang="en-US" sz="1600" b="1" dirty="0" smtClean="0">
                <a:solidFill>
                  <a:srgbClr val="002060"/>
                </a:solidFill>
                <a:latin typeface="Times New Roman" pitchFamily="18" charset="0"/>
                <a:cs typeface="Times New Roman" pitchFamily="18" charset="0"/>
              </a:rPr>
              <a:t>Write out the issue question for Chapter Nine from page 303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to="" calcmode="lin" valueType="num">
                                      <p:cBhvr>
                                        <p:cTn id="15" dur="1" fill="hold"/>
                                        <p:tgtEl>
                                          <p:spTgt spid="8">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to="" calcmode="lin" valueType="num">
                                      <p:cBhvr>
                                        <p:cTn id="20"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astorneworleans.com/img/bg_red_paper.gif"/>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3" name="TextBox 2"/>
          <p:cNvSpPr txBox="1"/>
          <p:nvPr/>
        </p:nvSpPr>
        <p:spPr>
          <a:xfrm>
            <a:off x="0" y="1273314"/>
            <a:ext cx="9144000" cy="707886"/>
          </a:xfrm>
          <a:prstGeom prst="rect">
            <a:avLst/>
          </a:prstGeom>
          <a:noFill/>
        </p:spPr>
        <p:txBody>
          <a:bodyPr wrap="square" rtlCol="0">
            <a:spAutoFit/>
          </a:bodyPr>
          <a:lstStyle/>
          <a:p>
            <a:pPr algn="ctr"/>
            <a:r>
              <a:rPr lang="en-US" sz="2000" b="1" dirty="0" smtClean="0">
                <a:solidFill>
                  <a:srgbClr val="C00000"/>
                </a:solidFill>
                <a:latin typeface="Times New Roman" pitchFamily="18" charset="0"/>
                <a:cs typeface="Times New Roman" pitchFamily="18" charset="0"/>
              </a:rPr>
              <a:t>National Indian Brotherhood published:</a:t>
            </a:r>
          </a:p>
          <a:p>
            <a:pPr algn="ctr"/>
            <a:r>
              <a:rPr lang="en-US" sz="2000" b="1" dirty="0" smtClean="0">
                <a:solidFill>
                  <a:srgbClr val="C00000"/>
                </a:solidFill>
                <a:latin typeface="Times New Roman" pitchFamily="18" charset="0"/>
                <a:cs typeface="Times New Roman" pitchFamily="18" charset="0"/>
              </a:rPr>
              <a:t>“Citizen Plus”</a:t>
            </a:r>
          </a:p>
        </p:txBody>
      </p:sp>
      <p:sp>
        <p:nvSpPr>
          <p:cNvPr id="6" name="Rectangle 5"/>
          <p:cNvSpPr/>
          <p:nvPr/>
        </p:nvSpPr>
        <p:spPr>
          <a:xfrm>
            <a:off x="0" y="2672477"/>
            <a:ext cx="9144000" cy="2585323"/>
          </a:xfrm>
          <a:prstGeom prst="rect">
            <a:avLst/>
          </a:prstGeom>
        </p:spPr>
        <p:txBody>
          <a:bodyPr wrap="square">
            <a:spAutoFit/>
          </a:bodyPr>
          <a:lstStyle/>
          <a:p>
            <a:pPr algn="ctr"/>
            <a:r>
              <a:rPr lang="en-US" b="1" dirty="0" smtClean="0">
                <a:latin typeface="Times New Roman" pitchFamily="18" charset="0"/>
                <a:cs typeface="Times New Roman" pitchFamily="18" charset="0"/>
              </a:rPr>
              <a:t>Aboriginals responded with their own document, named Citizens Plus, in 1970</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This became more commonly known as the </a:t>
            </a:r>
            <a:r>
              <a:rPr lang="en-US" b="1" dirty="0" smtClean="0">
                <a:latin typeface="Times New Roman" pitchFamily="18" charset="0"/>
                <a:cs typeface="Times New Roman" pitchFamily="18" charset="0"/>
                <a:hlinkClick r:id="rId3" action="ppaction://hlinkfile"/>
              </a:rPr>
              <a:t>Red Paper</a:t>
            </a: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The Red Paper countered all of the proposals of the White Paper</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An Aboriginal delegation, backed by other Canadian citizens, met with the government and successfully convinced it to radically change its policies and positions</a:t>
            </a:r>
            <a:r>
              <a:rPr lang="en-US" dirty="0" smtClean="0"/>
              <a:t/>
            </a:r>
            <a:br>
              <a:rPr lang="en-US" dirty="0" smtClean="0"/>
            </a:br>
            <a:endParaRPr lang="en-US" dirty="0"/>
          </a:p>
        </p:txBody>
      </p:sp>
      <p:sp>
        <p:nvSpPr>
          <p:cNvPr id="7" name="Rectangle 2"/>
          <p:cNvSpPr txBox="1">
            <a:spLocks noChangeArrowheads="1"/>
          </p:cNvSpPr>
          <p:nvPr/>
        </p:nvSpPr>
        <p:spPr>
          <a:xfrm>
            <a:off x="0" y="198438"/>
            <a:ext cx="9144000" cy="1020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Taking a Stand against </a:t>
            </a:r>
            <a:r>
              <a:rPr lang="en-US" sz="2800" b="1" dirty="0" smtClean="0">
                <a:solidFill>
                  <a:schemeClr val="accent5">
                    <a:lumMod val="50000"/>
                  </a:schemeClr>
                </a:solidFill>
                <a:latin typeface="Times New Roman" pitchFamily="18" charset="0"/>
                <a:ea typeface="+mj-ea"/>
                <a:cs typeface="Times New Roman" pitchFamily="18" charset="0"/>
              </a:rPr>
              <a:t>Assimilation: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The Red Paper</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Rectangle 7"/>
          <p:cNvSpPr/>
          <p:nvPr/>
        </p:nvSpPr>
        <p:spPr>
          <a:xfrm>
            <a:off x="5943600" y="6096000"/>
            <a:ext cx="2681247" cy="369332"/>
          </a:xfrm>
          <a:prstGeom prst="rect">
            <a:avLst/>
          </a:prstGeom>
        </p:spPr>
        <p:txBody>
          <a:bodyPr wrap="none">
            <a:spAutoFit/>
          </a:bodyPr>
          <a:lstStyle/>
          <a:p>
            <a:pPr algn="ctr"/>
            <a:r>
              <a:rPr lang="en-US" b="1" dirty="0" smtClean="0">
                <a:solidFill>
                  <a:srgbClr val="C00000"/>
                </a:solidFill>
                <a:latin typeface="Times New Roman" pitchFamily="18" charset="0"/>
                <a:cs typeface="Times New Roman" pitchFamily="18" charset="0"/>
              </a:rPr>
              <a:t>See page 311 of your text.</a:t>
            </a: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to="" calcmode="lin" valueType="num">
                                      <p:cBhvr>
                                        <p:cTn id="20" dur="1" fill="hold"/>
                                        <p:tgtEl>
                                          <p:spTgt spid="6">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to="" calcmode="lin" valueType="num">
                                      <p:cBhvr>
                                        <p:cTn id="25" dur="1" fill="hold"/>
                                        <p:tgtEl>
                                          <p:spTgt spid="6">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to="" calcmode="lin" valueType="num">
                                      <p:cBhvr>
                                        <p:cTn id="30" dur="1" fill="hold"/>
                                        <p:tgtEl>
                                          <p:spTgt spid="6">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to="" calcmode="lin" valueType="num">
                                      <p:cBhvr>
                                        <p:cTn id="35"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data2.collectionscanada.gc.ca/ap/a/a141503.jpg"/>
          <p:cNvPicPr>
            <a:picLocks noChangeAspect="1" noChangeArrowheads="1"/>
          </p:cNvPicPr>
          <p:nvPr/>
        </p:nvPicPr>
        <p:blipFill>
          <a:blip r:embed="rId2" cstate="print">
            <a:lum bright="70000" contrast="-70000"/>
          </a:blip>
          <a:srcRect/>
          <a:stretch>
            <a:fillRect/>
          </a:stretch>
        </p:blipFill>
        <p:spPr bwMode="auto">
          <a:xfrm>
            <a:off x="0" y="0"/>
            <a:ext cx="9136862" cy="6858000"/>
          </a:xfrm>
          <a:prstGeom prst="rect">
            <a:avLst/>
          </a:prstGeom>
          <a:noFill/>
        </p:spPr>
      </p:pic>
      <p:sp>
        <p:nvSpPr>
          <p:cNvPr id="3" name="Rectangle 2"/>
          <p:cNvSpPr txBox="1">
            <a:spLocks noChangeArrowheads="1"/>
          </p:cNvSpPr>
          <p:nvPr/>
        </p:nvSpPr>
        <p:spPr>
          <a:xfrm>
            <a:off x="0" y="198438"/>
            <a:ext cx="91440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Constitutional Act - 1982</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
        <p:nvSpPr>
          <p:cNvPr id="4" name="TextBox 3"/>
          <p:cNvSpPr txBox="1"/>
          <p:nvPr/>
        </p:nvSpPr>
        <p:spPr>
          <a:xfrm>
            <a:off x="0" y="1600200"/>
            <a:ext cx="9144000" cy="313932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The constitutional document was signed by the Queen in Canada on April 17, 1982 </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It included two additional sections dealing with the aboriginal peoples</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Section 25 which provides guarantees and protection of aboriginal and treaty rights in relation to the Charter of Rights</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Section 37 which dealt with a future constitutional conference which would include Aboriginal Representatives</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 series of constitutional conferences on Aboriginal rights were held between 1983 and 1987</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to="" calcmode="lin" valueType="num">
                                      <p:cBhvr>
                                        <p:cTn id="27" dur="1" fill="hold"/>
                                        <p:tgtEl>
                                          <p:spTgt spid="4">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 to="" calcmode="lin" valueType="num">
                                      <p:cBhvr>
                                        <p:cTn id="32" dur="1" fill="hold"/>
                                        <p:tgtEl>
                                          <p:spTgt spid="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0" name="Picture 8" descr="http://www.safecom.org.au/images/royal-commission.jpg"/>
          <p:cNvPicPr>
            <a:picLocks noChangeAspect="1" noChangeArrowheads="1"/>
          </p:cNvPicPr>
          <p:nvPr/>
        </p:nvPicPr>
        <p:blipFill>
          <a:blip r:embed="rId2" cstate="print">
            <a:lum bright="70000" contrast="-70000"/>
          </a:blip>
          <a:srcRect/>
          <a:stretch>
            <a:fillRect/>
          </a:stretch>
        </p:blipFill>
        <p:spPr bwMode="auto">
          <a:xfrm>
            <a:off x="2667000" y="3641959"/>
            <a:ext cx="4114800" cy="3216041"/>
          </a:xfrm>
          <a:prstGeom prst="rect">
            <a:avLst/>
          </a:prstGeom>
          <a:noFill/>
        </p:spPr>
      </p:pic>
      <p:pic>
        <p:nvPicPr>
          <p:cNvPr id="64518" name="Picture 6" descr="http://www.historyofrights.com/assets/charter.jpg"/>
          <p:cNvPicPr>
            <a:picLocks noChangeAspect="1" noChangeArrowheads="1"/>
          </p:cNvPicPr>
          <p:nvPr/>
        </p:nvPicPr>
        <p:blipFill>
          <a:blip r:embed="rId3" cstate="print">
            <a:lum bright="70000" contrast="-70000"/>
          </a:blip>
          <a:srcRect/>
          <a:stretch>
            <a:fillRect/>
          </a:stretch>
        </p:blipFill>
        <p:spPr bwMode="auto">
          <a:xfrm>
            <a:off x="2362200" y="0"/>
            <a:ext cx="4673600" cy="3505200"/>
          </a:xfrm>
          <a:prstGeom prst="rect">
            <a:avLst/>
          </a:prstGeom>
          <a:noFill/>
        </p:spPr>
      </p:pic>
      <p:sp>
        <p:nvSpPr>
          <p:cNvPr id="2" name="TextBox 1"/>
          <p:cNvSpPr txBox="1"/>
          <p:nvPr/>
        </p:nvSpPr>
        <p:spPr>
          <a:xfrm>
            <a:off x="0" y="950893"/>
            <a:ext cx="9144000" cy="954107"/>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Contemporary Solutions: </a:t>
            </a:r>
          </a:p>
          <a:p>
            <a:pPr algn="ctr"/>
            <a:r>
              <a:rPr lang="en-US" sz="2800" b="1" dirty="0" smtClean="0">
                <a:solidFill>
                  <a:schemeClr val="accent5">
                    <a:lumMod val="50000"/>
                  </a:schemeClr>
                </a:solidFill>
                <a:latin typeface="Times New Roman" pitchFamily="18" charset="0"/>
                <a:cs typeface="Times New Roman" pitchFamily="18" charset="0"/>
              </a:rPr>
              <a:t>Land Claims and the Constitution</a:t>
            </a:r>
            <a:endParaRPr lang="en-US" sz="2800" b="1" dirty="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0" y="4343400"/>
            <a:ext cx="9144000" cy="954107"/>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Royal Commission on Aboriginal Peoples and the Healing Fund</a:t>
            </a:r>
            <a:endParaRPr lang="en-US" sz="2800" b="1" dirty="0">
              <a:solidFill>
                <a:schemeClr val="accent5">
                  <a:lumMod val="50000"/>
                </a:schemeClr>
              </a:solidFill>
              <a:latin typeface="Times New Roman" pitchFamily="18" charset="0"/>
              <a:cs typeface="Times New Roman" pitchFamily="18" charset="0"/>
            </a:endParaRPr>
          </a:p>
        </p:txBody>
      </p:sp>
      <p:sp>
        <p:nvSpPr>
          <p:cNvPr id="5" name="TextBox 4"/>
          <p:cNvSpPr txBox="1"/>
          <p:nvPr/>
        </p:nvSpPr>
        <p:spPr>
          <a:xfrm>
            <a:off x="0" y="3135868"/>
            <a:ext cx="9144000" cy="369332"/>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Read the rest of page 312 – 314 and take your own summary notes on these two sections</a:t>
            </a:r>
            <a:endParaRPr lang="en-US" b="1" dirty="0">
              <a:solidFill>
                <a:srgbClr val="002060"/>
              </a:solidFill>
              <a:latin typeface="Times New Roman" pitchFamily="18" charset="0"/>
              <a:cs typeface="Times New Roman" pitchFamily="18" charset="0"/>
            </a:endParaRPr>
          </a:p>
        </p:txBody>
      </p:sp>
      <p:sp>
        <p:nvSpPr>
          <p:cNvPr id="10" name="TextBox 9"/>
          <p:cNvSpPr txBox="1"/>
          <p:nvPr/>
        </p:nvSpPr>
        <p:spPr>
          <a:xfrm>
            <a:off x="0" y="5638800"/>
            <a:ext cx="9144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When finished…</a:t>
            </a:r>
          </a:p>
          <a:p>
            <a:pPr algn="ctr"/>
            <a:endParaRPr lang="en-US"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1(a) &amp; 1(b) on page 316</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4518"/>
                                        </p:tgtEl>
                                        <p:attrNameLst>
                                          <p:attrName>style.visibility</p:attrName>
                                        </p:attrNameLst>
                                      </p:cBhvr>
                                      <p:to>
                                        <p:strVal val="visible"/>
                                      </p:to>
                                    </p:set>
                                    <p:anim to="" calcmode="lin" valueType="num">
                                      <p:cBhvr>
                                        <p:cTn id="15" dur="1" fill="hold"/>
                                        <p:tgtEl>
                                          <p:spTgt spid="64518"/>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to="" calcmode="lin" valueType="num">
                                      <p:cBhvr>
                                        <p:cTn id="18" dur="1" fill="hold"/>
                                        <p:tgtEl>
                                          <p:spTgt spid="3"/>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4520"/>
                                        </p:tgtEl>
                                        <p:attrNameLst>
                                          <p:attrName>style.visibility</p:attrName>
                                        </p:attrNameLst>
                                      </p:cBhvr>
                                      <p:to>
                                        <p:strVal val="visible"/>
                                      </p:to>
                                    </p:set>
                                    <p:anim to="" calcmode="lin" valueType="num">
                                      <p:cBhvr>
                                        <p:cTn id="21" dur="1" fill="hold"/>
                                        <p:tgtEl>
                                          <p:spTgt spid="64520"/>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to="" calcmode="lin" valueType="num">
                                      <p:cBhvr>
                                        <p:cTn id="24" dur="1" fill="hold"/>
                                        <p:tgtEl>
                                          <p:spTgt spid="10">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to="" calcmode="lin" valueType="num">
                                      <p:cBhvr>
                                        <p:cTn id="29" dur="1" fill="hold"/>
                                        <p:tgtEl>
                                          <p:spTgt spid="1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http://www.wdavidphillips.com/wp-content/uploads/multiculturalism.jpg"/>
          <p:cNvPicPr>
            <a:picLocks noChangeAspect="1" noChangeArrowheads="1"/>
          </p:cNvPicPr>
          <p:nvPr/>
        </p:nvPicPr>
        <p:blipFill>
          <a:blip r:embed="rId2" cstate="print">
            <a:lum bright="70000" contrast="-70000"/>
          </a:blip>
          <a:srcRect/>
          <a:stretch>
            <a:fillRect/>
          </a:stretch>
        </p:blipFill>
        <p:spPr bwMode="auto">
          <a:xfrm>
            <a:off x="0" y="1"/>
            <a:ext cx="9144000" cy="6858000"/>
          </a:xfrm>
          <a:prstGeom prst="rect">
            <a:avLst/>
          </a:prstGeom>
          <a:noFill/>
        </p:spPr>
      </p:pic>
      <p:sp>
        <p:nvSpPr>
          <p:cNvPr id="66561" name="Rectangle 1"/>
          <p:cNvSpPr>
            <a:spLocks noChangeArrowheads="1"/>
          </p:cNvSpPr>
          <p:nvPr/>
        </p:nvSpPr>
        <p:spPr bwMode="auto">
          <a:xfrm>
            <a:off x="0" y="23878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Bringing Liberalism to the World</a:t>
            </a:r>
            <a:endParaRPr kumimoji="0" lang="en-US" sz="28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
        <p:nvSpPr>
          <p:cNvPr id="3" name="Rectangle 2"/>
          <p:cNvSpPr/>
          <p:nvPr/>
        </p:nvSpPr>
        <p:spPr>
          <a:xfrm>
            <a:off x="0" y="1371600"/>
            <a:ext cx="9144000" cy="3785652"/>
          </a:xfrm>
          <a:prstGeom prst="rect">
            <a:avLst/>
          </a:prstGeom>
        </p:spPr>
        <p:txBody>
          <a:bodyPr wrap="square">
            <a:spAutoFit/>
          </a:bodyPr>
          <a:lstStyle/>
          <a:p>
            <a:pPr algn="ctr"/>
            <a:r>
              <a:rPr lang="en-CA" sz="1600" b="1" i="1" dirty="0" smtClean="0">
                <a:latin typeface="Times New Roman" pitchFamily="18" charset="0"/>
                <a:cs typeface="Times New Roman" pitchFamily="18" charset="0"/>
              </a:rPr>
              <a:t>From a </a:t>
            </a:r>
            <a:r>
              <a:rPr lang="en-CA" sz="1600" b="1" i="1" dirty="0" err="1" smtClean="0">
                <a:latin typeface="Times New Roman" pitchFamily="18" charset="0"/>
                <a:cs typeface="Times New Roman" pitchFamily="18" charset="0"/>
              </a:rPr>
              <a:t>multiculturalist</a:t>
            </a:r>
            <a:r>
              <a:rPr lang="en-CA" sz="1600" b="1" i="1" dirty="0" smtClean="0">
                <a:latin typeface="Times New Roman" pitchFamily="18" charset="0"/>
                <a:cs typeface="Times New Roman" pitchFamily="18" charset="0"/>
              </a:rPr>
              <a:t> perspective, no political doctrine or ideology can represent the full truth of human life. Each of them – be it liberalism, conservatism, socialism or nationalism – is embedded in a particular culture, represents a particular vision of the good life, and is necessarily narrow and partial. Liberalism, for example, is an inspiring political doctrine stressing such great values as human dignity, autonomy, liberty, critical thought and equality. However, they can be defined in several different ways, of which the liberal is only one and not always the most coherent.</a:t>
            </a:r>
          </a:p>
          <a:p>
            <a:pPr algn="ctr"/>
            <a:endParaRPr lang="en-CA" sz="1600" b="1" i="1" dirty="0" smtClean="0">
              <a:latin typeface="Times New Roman" pitchFamily="18" charset="0"/>
              <a:cs typeface="Times New Roman" pitchFamily="18" charset="0"/>
            </a:endParaRPr>
          </a:p>
          <a:p>
            <a:pPr algn="ctr"/>
            <a:r>
              <a:rPr lang="en-CA" sz="1600" b="1" i="1" dirty="0" smtClean="0">
                <a:latin typeface="Times New Roman" pitchFamily="18" charset="0"/>
                <a:cs typeface="Times New Roman" pitchFamily="18" charset="0"/>
              </a:rPr>
              <a:t>And [liberalism]also ignores or marginalizes such other great values as human solidarity, community, a sense of rootedness, selflessness, deep and self-effacing humility and contentment. Since it grasps only some aspects of the immensely complex human existence and misses out too much of what gives value to life, liberalism, socialism or for that matter any other political doctrine cannot provide the sole basis of the good society. Political doctrines are ways of structuring political life and do not offer a comprehensive philosophy of life. And even so far as political life is concerned, they need to be interpreted and defined in the light of the wider culture and the unique history and political circumstances of the community concerned.</a:t>
            </a:r>
            <a:endParaRPr lang="en-CA" sz="1600" b="1" i="1" dirty="0">
              <a:latin typeface="Times New Roman" pitchFamily="18" charset="0"/>
              <a:cs typeface="Times New Roman" pitchFamily="18" charset="0"/>
            </a:endParaRPr>
          </a:p>
        </p:txBody>
      </p:sp>
      <p:sp>
        <p:nvSpPr>
          <p:cNvPr id="4" name="TextBox 3"/>
          <p:cNvSpPr txBox="1"/>
          <p:nvPr/>
        </p:nvSpPr>
        <p:spPr>
          <a:xfrm>
            <a:off x="0" y="7620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over the quote on page 318</a:t>
            </a:r>
            <a:endParaRPr lang="en-US" b="1" dirty="0">
              <a:latin typeface="Times New Roman" pitchFamily="18" charset="0"/>
              <a:cs typeface="Times New Roman" pitchFamily="18" charset="0"/>
            </a:endParaRPr>
          </a:p>
        </p:txBody>
      </p:sp>
      <p:sp>
        <p:nvSpPr>
          <p:cNvPr id="5" name="TextBox 4"/>
          <p:cNvSpPr txBox="1"/>
          <p:nvPr/>
        </p:nvSpPr>
        <p:spPr>
          <a:xfrm>
            <a:off x="0" y="5224046"/>
            <a:ext cx="9144000" cy="338554"/>
          </a:xfrm>
          <a:prstGeom prst="rect">
            <a:avLst/>
          </a:prstGeom>
          <a:noFill/>
        </p:spPr>
        <p:txBody>
          <a:bodyPr wrap="square" rtlCol="0">
            <a:spAutoFit/>
          </a:bodyPr>
          <a:lstStyle/>
          <a:p>
            <a:pPr algn="ctr"/>
            <a:r>
              <a:rPr lang="en-US" sz="1600" b="1" dirty="0" smtClean="0">
                <a:solidFill>
                  <a:srgbClr val="C00000"/>
                </a:solidFill>
                <a:latin typeface="Times New Roman" pitchFamily="18" charset="0"/>
                <a:cs typeface="Times New Roman" pitchFamily="18" charset="0"/>
              </a:rPr>
              <a:t>To what extent is the position expressed in the quotation consistent with the principles of liberalism?</a:t>
            </a:r>
            <a:endParaRPr lang="en-US" sz="1600" b="1" dirty="0">
              <a:solidFill>
                <a:srgbClr val="C00000"/>
              </a:solidFill>
              <a:latin typeface="Times New Roman" pitchFamily="18" charset="0"/>
              <a:cs typeface="Times New Roman" pitchFamily="18" charset="0"/>
            </a:endParaRPr>
          </a:p>
        </p:txBody>
      </p:sp>
      <p:sp>
        <p:nvSpPr>
          <p:cNvPr id="6" name="TextBox 5"/>
          <p:cNvSpPr txBox="1"/>
          <p:nvPr/>
        </p:nvSpPr>
        <p:spPr>
          <a:xfrm>
            <a:off x="0" y="5663625"/>
            <a:ext cx="9144000" cy="584775"/>
          </a:xfrm>
          <a:prstGeom prst="rect">
            <a:avLst/>
          </a:prstGeom>
          <a:noFill/>
        </p:spPr>
        <p:txBody>
          <a:bodyPr wrap="square" rtlCol="0">
            <a:spAutoFit/>
          </a:bodyPr>
          <a:lstStyle/>
          <a:p>
            <a:pPr algn="ctr"/>
            <a:r>
              <a:rPr lang="en-US" sz="1600" b="1" dirty="0" smtClean="0">
                <a:solidFill>
                  <a:srgbClr val="C00000"/>
                </a:solidFill>
                <a:latin typeface="Times New Roman" pitchFamily="18" charset="0"/>
                <a:cs typeface="Times New Roman" pitchFamily="18" charset="0"/>
              </a:rPr>
              <a:t>Does the quotation provided an argument based on individualism, on concern for collectivism, or on aspects of both of these ideas?</a:t>
            </a:r>
            <a:endParaRPr lang="en-US" sz="1600" b="1" dirty="0">
              <a:solidFill>
                <a:srgbClr val="C00000"/>
              </a:solidFill>
              <a:latin typeface="Times New Roman" pitchFamily="18" charset="0"/>
              <a:cs typeface="Times New Roman" pitchFamily="18" charset="0"/>
            </a:endParaRPr>
          </a:p>
        </p:txBody>
      </p:sp>
      <p:sp>
        <p:nvSpPr>
          <p:cNvPr id="7" name="TextBox 6"/>
          <p:cNvSpPr txBox="1"/>
          <p:nvPr/>
        </p:nvSpPr>
        <p:spPr>
          <a:xfrm>
            <a:off x="0" y="6367046"/>
            <a:ext cx="9144000" cy="338554"/>
          </a:xfrm>
          <a:prstGeom prst="rect">
            <a:avLst/>
          </a:prstGeom>
          <a:noFill/>
        </p:spPr>
        <p:txBody>
          <a:bodyPr wrap="square" rtlCol="0">
            <a:spAutoFit/>
          </a:bodyPr>
          <a:lstStyle/>
          <a:p>
            <a:pPr algn="ctr"/>
            <a:r>
              <a:rPr lang="en-US" sz="1600" b="1" dirty="0" smtClean="0">
                <a:solidFill>
                  <a:srgbClr val="C00000"/>
                </a:solidFill>
                <a:latin typeface="Times New Roman" pitchFamily="18" charset="0"/>
                <a:cs typeface="Times New Roman" pitchFamily="18" charset="0"/>
              </a:rPr>
              <a:t>Who, if anyone, has the right to impose his or her ideology on another?</a:t>
            </a:r>
            <a:endParaRPr lang="en-US" sz="1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1"/>
                                        </p:tgtEl>
                                        <p:attrNameLst>
                                          <p:attrName>style.visibility</p:attrName>
                                        </p:attrNameLst>
                                      </p:cBhvr>
                                      <p:to>
                                        <p:strVal val="visible"/>
                                      </p:to>
                                    </p:set>
                                    <p:anim to="" calcmode="lin" valueType="num">
                                      <p:cBhvr>
                                        <p:cTn id="7" dur="1" fill="hold"/>
                                        <p:tgtEl>
                                          <p:spTgt spid="6656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eikongraphia.com/wordpress/wp-content/TheWorldDubai.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66561" name="Rectangle 1"/>
          <p:cNvSpPr>
            <a:spLocks noChangeArrowheads="1"/>
          </p:cNvSpPr>
          <p:nvPr/>
        </p:nvSpPr>
        <p:spPr bwMode="auto">
          <a:xfrm>
            <a:off x="0" y="23878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Bringing Liberalism to the World</a:t>
            </a:r>
            <a:endParaRPr kumimoji="0" lang="en-US" sz="28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
        <p:nvSpPr>
          <p:cNvPr id="4" name="TextBox 3"/>
          <p:cNvSpPr txBox="1"/>
          <p:nvPr/>
        </p:nvSpPr>
        <p:spPr>
          <a:xfrm>
            <a:off x="0" y="762000"/>
            <a:ext cx="9144000" cy="369332"/>
          </a:xfrm>
          <a:prstGeom prst="rect">
            <a:avLst/>
          </a:prstGeom>
          <a:noFill/>
        </p:spPr>
        <p:txBody>
          <a:bodyPr wrap="square" rtlCol="0">
            <a:spAutoFit/>
          </a:bodyPr>
          <a:lstStyle/>
          <a:p>
            <a:pPr algn="ctr"/>
            <a:endParaRPr lang="en-US" b="1" dirty="0">
              <a:latin typeface="Times New Roman" pitchFamily="18" charset="0"/>
              <a:cs typeface="Times New Roman" pitchFamily="18" charset="0"/>
            </a:endParaRPr>
          </a:p>
        </p:txBody>
      </p:sp>
      <p:sp>
        <p:nvSpPr>
          <p:cNvPr id="10" name="TextBox 9"/>
          <p:cNvSpPr txBox="1"/>
          <p:nvPr/>
        </p:nvSpPr>
        <p:spPr>
          <a:xfrm>
            <a:off x="0" y="1676400"/>
            <a:ext cx="9144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While reading pages 318 - </a:t>
            </a:r>
            <a:r>
              <a:rPr lang="en-US" b="1" dirty="0" smtClean="0">
                <a:latin typeface="Times New Roman" pitchFamily="18" charset="0"/>
                <a:cs typeface="Times New Roman" pitchFamily="18" charset="0"/>
              </a:rPr>
              <a:t>325 complete questions 1-5 in </a:t>
            </a:r>
            <a:r>
              <a:rPr lang="en-US" b="1" dirty="0" smtClean="0">
                <a:latin typeface="Times New Roman" pitchFamily="18" charset="0"/>
                <a:cs typeface="Times New Roman" pitchFamily="18" charset="0"/>
              </a:rPr>
              <a:t>the handout: </a:t>
            </a:r>
          </a:p>
          <a:p>
            <a:pPr algn="ctr"/>
            <a:endParaRPr lang="en-US" b="1" i="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Bringing Liberalism to the </a:t>
            </a:r>
            <a:r>
              <a:rPr lang="en-US" b="1" i="1" dirty="0" smtClean="0">
                <a:latin typeface="Times New Roman" pitchFamily="18" charset="0"/>
                <a:cs typeface="Times New Roman" pitchFamily="18" charset="0"/>
              </a:rPr>
              <a:t>World</a:t>
            </a:r>
            <a:endParaRPr lang="en-US" b="1" i="1" dirty="0" smtClean="0">
              <a:latin typeface="Times New Roman" pitchFamily="18" charset="0"/>
              <a:cs typeface="Times New Roman" pitchFamily="18" charset="0"/>
            </a:endParaRPr>
          </a:p>
        </p:txBody>
      </p:sp>
      <p:sp>
        <p:nvSpPr>
          <p:cNvPr id="11" name="TextBox 10"/>
          <p:cNvSpPr txBox="1"/>
          <p:nvPr/>
        </p:nvSpPr>
        <p:spPr>
          <a:xfrm>
            <a:off x="0" y="5638800"/>
            <a:ext cx="9144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When finished…</a:t>
            </a:r>
          </a:p>
          <a:p>
            <a:pPr algn="ctr"/>
            <a:endParaRPr lang="en-US"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 on page 330</a:t>
            </a:r>
            <a:endParaRPr lang="en-US" b="1" dirty="0">
              <a:latin typeface="Times New Roman" pitchFamily="18" charset="0"/>
              <a:cs typeface="Times New Roman" pitchFamily="18" charset="0"/>
            </a:endParaRPr>
          </a:p>
        </p:txBody>
      </p:sp>
      <p:sp>
        <p:nvSpPr>
          <p:cNvPr id="7" name="TextBox 6"/>
          <p:cNvSpPr txBox="1"/>
          <p:nvPr/>
        </p:nvSpPr>
        <p:spPr>
          <a:xfrm>
            <a:off x="0" y="4563070"/>
            <a:ext cx="9144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Continue reading up to page 329 and complete </a:t>
            </a:r>
            <a:r>
              <a:rPr lang="en-US" b="1"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rest of the handout</a:t>
            </a:r>
            <a:r>
              <a:rPr lang="en-US" b="1" dirty="0" smtClean="0">
                <a:latin typeface="Times New Roman" pitchFamily="18" charset="0"/>
                <a:cs typeface="Times New Roman" pitchFamily="18" charset="0"/>
              </a:rPr>
              <a:t>: </a:t>
            </a:r>
          </a:p>
          <a:p>
            <a:pPr algn="ctr"/>
            <a:endParaRPr lang="en-US" b="1" i="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Bringing Liberalism to the </a:t>
            </a:r>
            <a:r>
              <a:rPr lang="en-US" b="1" i="1" dirty="0" smtClean="0">
                <a:latin typeface="Times New Roman" pitchFamily="18" charset="0"/>
                <a:cs typeface="Times New Roman" pitchFamily="18" charset="0"/>
              </a:rPr>
              <a:t>World</a:t>
            </a:r>
            <a:endParaRPr lang="en-US" b="1" i="1" dirty="0" smtClean="0">
              <a:latin typeface="Times New Roman" pitchFamily="18" charset="0"/>
              <a:cs typeface="Times New Roman" pitchFamily="18" charset="0"/>
            </a:endParaRPr>
          </a:p>
        </p:txBody>
      </p:sp>
      <p:sp>
        <p:nvSpPr>
          <p:cNvPr id="8" name="TextBox 7"/>
          <p:cNvSpPr txBox="1"/>
          <p:nvPr/>
        </p:nvSpPr>
        <p:spPr>
          <a:xfrm>
            <a:off x="3276600" y="3962400"/>
            <a:ext cx="26670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Zimbabwe – A Failed State</a:t>
            </a:r>
          </a:p>
          <a:p>
            <a:pPr algn="ctr"/>
            <a:r>
              <a:rPr lang="en-US" sz="1200" b="1" dirty="0" smtClean="0">
                <a:latin typeface="Times New Roman" pitchFamily="18" charset="0"/>
                <a:cs typeface="Times New Roman" pitchFamily="18" charset="0"/>
              </a:rPr>
              <a:t>(25:00)</a:t>
            </a:r>
            <a:endParaRPr lang="en-US" sz="1200" b="1" dirty="0">
              <a:latin typeface="Times New Roman" pitchFamily="18" charset="0"/>
              <a:cs typeface="Times New Roman" pitchFamily="18" charset="0"/>
            </a:endParaRPr>
          </a:p>
        </p:txBody>
      </p:sp>
      <p:sp>
        <p:nvSpPr>
          <p:cNvPr id="9" name="TextBox 8"/>
          <p:cNvSpPr txBox="1"/>
          <p:nvPr/>
        </p:nvSpPr>
        <p:spPr>
          <a:xfrm>
            <a:off x="228600" y="2667000"/>
            <a:ext cx="1981200" cy="1384995"/>
          </a:xfrm>
          <a:prstGeom prst="rect">
            <a:avLst/>
          </a:prstGeom>
          <a:noFill/>
        </p:spPr>
        <p:txBody>
          <a:bodyPr wrap="square" rtlCol="0">
            <a:spAutoFit/>
          </a:bodyPr>
          <a:lstStyle/>
          <a:p>
            <a:pPr algn="ctr"/>
            <a:r>
              <a:rPr lang="en-CA" sz="1400" b="1" dirty="0" smtClean="0">
                <a:solidFill>
                  <a:srgbClr val="FF0000"/>
                </a:solidFill>
                <a:latin typeface="Times New Roman" pitchFamily="18" charset="0"/>
                <a:cs typeface="Times New Roman" pitchFamily="18" charset="0"/>
              </a:rPr>
              <a:t>Zimbabwe </a:t>
            </a:r>
          </a:p>
          <a:p>
            <a:pPr algn="ctr"/>
            <a:r>
              <a:rPr lang="en-CA" sz="1400" b="1" dirty="0" smtClean="0">
                <a:latin typeface="Times New Roman" pitchFamily="18" charset="0"/>
                <a:cs typeface="Times New Roman" pitchFamily="18" charset="0"/>
              </a:rPr>
              <a:t>Political </a:t>
            </a:r>
            <a:r>
              <a:rPr lang="en-CA" sz="1400" b="1" dirty="0" smtClean="0">
                <a:latin typeface="Times New Roman" pitchFamily="18" charset="0"/>
                <a:cs typeface="Times New Roman" pitchFamily="18" charset="0"/>
              </a:rPr>
              <a:t>turmoil and poor management of the economy have led to considerable economic hardships.</a:t>
            </a:r>
            <a:endParaRPr lang="en-US" sz="1400" b="1" dirty="0">
              <a:latin typeface="Times New Roman" pitchFamily="18" charset="0"/>
              <a:cs typeface="Times New Roman" pitchFamily="18" charset="0"/>
            </a:endParaRPr>
          </a:p>
        </p:txBody>
      </p:sp>
      <p:sp>
        <p:nvSpPr>
          <p:cNvPr id="12" name="TextBox 11"/>
          <p:cNvSpPr txBox="1"/>
          <p:nvPr/>
        </p:nvSpPr>
        <p:spPr>
          <a:xfrm>
            <a:off x="6858000" y="2743200"/>
            <a:ext cx="1981200" cy="1169551"/>
          </a:xfrm>
          <a:prstGeom prst="rect">
            <a:avLst/>
          </a:prstGeom>
          <a:noFill/>
        </p:spPr>
        <p:txBody>
          <a:bodyPr wrap="square" rtlCol="0">
            <a:spAutoFit/>
          </a:bodyPr>
          <a:lstStyle/>
          <a:p>
            <a:pPr algn="ctr"/>
            <a:r>
              <a:rPr lang="en-CA" sz="1400" b="1" dirty="0" smtClean="0">
                <a:solidFill>
                  <a:srgbClr val="FF0000"/>
                </a:solidFill>
                <a:latin typeface="Times New Roman" pitchFamily="18" charset="0"/>
                <a:cs typeface="Times New Roman" pitchFamily="18" charset="0"/>
              </a:rPr>
              <a:t>Zimbabwe </a:t>
            </a:r>
          </a:p>
          <a:p>
            <a:pPr algn="ctr"/>
            <a:r>
              <a:rPr lang="en-CA" sz="1400" b="1" dirty="0" smtClean="0">
                <a:latin typeface="Times New Roman" pitchFamily="18" charset="0"/>
                <a:cs typeface="Times New Roman" pitchFamily="18" charset="0"/>
              </a:rPr>
              <a:t>As you watch this report, decide if Mugabe’s reaction   (pg. 324) is warranted.</a:t>
            </a:r>
            <a:endParaRPr lang="en-US" sz="1400" b="1" dirty="0">
              <a:latin typeface="Times New Roman" pitchFamily="18" charset="0"/>
              <a:cs typeface="Times New Roman" pitchFamily="18" charset="0"/>
            </a:endParaRPr>
          </a:p>
        </p:txBody>
      </p:sp>
      <p:pic>
        <p:nvPicPr>
          <p:cNvPr id="13" name="Zimbabwe - A Failed State.WMV">
            <a:hlinkClick r:id="" action="ppaction://media"/>
          </p:cNvPr>
          <p:cNvPicPr>
            <a:picLocks noRot="1" noChangeAspect="1"/>
          </p:cNvPicPr>
          <p:nvPr>
            <a:videoFile r:link="rId1"/>
          </p:nvPr>
        </p:nvPicPr>
        <p:blipFill>
          <a:blip r:embed="rId4" cstate="print"/>
          <a:stretch>
            <a:fillRect/>
          </a:stretch>
        </p:blipFill>
        <p:spPr>
          <a:xfrm>
            <a:off x="3810000" y="2667000"/>
            <a:ext cx="16256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1"/>
                                        </p:tgtEl>
                                        <p:attrNameLst>
                                          <p:attrName>style.visibility</p:attrName>
                                        </p:attrNameLst>
                                      </p:cBhvr>
                                      <p:to>
                                        <p:strVal val="visible"/>
                                      </p:to>
                                    </p:set>
                                    <p:anim to="" calcmode="lin" valueType="num">
                                      <p:cBhvr>
                                        <p:cTn id="7" dur="1" fill="hold"/>
                                        <p:tgtEl>
                                          <p:spTgt spid="6656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to="" calcmode="lin" valueType="num">
                                      <p:cBhvr>
                                        <p:cTn id="12" dur="1" fill="hold"/>
                                        <p:tgtEl>
                                          <p:spTgt spid="10">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to="" calcmode="lin" valueType="num">
                                      <p:cBhvr>
                                        <p:cTn id="15" dur="1" fill="hold"/>
                                        <p:tgtEl>
                                          <p:spTgt spid="10">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to="" calcmode="lin" valueType="num">
                                      <p:cBhvr>
                                        <p:cTn id="30" dur="1" fill="hold"/>
                                        <p:tgtEl>
                                          <p:spTgt spid="8"/>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to="" calcmode="lin" valueType="num">
                                      <p:cBhvr>
                                        <p:cTn id="33" dur="1" fill="hold"/>
                                        <p:tgtEl>
                                          <p:spTgt spid="13"/>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to="" calcmode="lin" valueType="num">
                                      <p:cBhvr>
                                        <p:cTn id="38" dur="1" fill="hold"/>
                                        <p:tgtEl>
                                          <p:spTgt spid="7">
                                            <p:txEl>
                                              <p:pRg st="0" end="0"/>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to="" calcmode="lin" valueType="num">
                                      <p:cBhvr>
                                        <p:cTn id="41" dur="1" fill="hold"/>
                                        <p:tgtEl>
                                          <p:spTgt spid="7">
                                            <p:txEl>
                                              <p:pRg st="2" end="2"/>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 to="" calcmode="lin" valueType="num">
                                      <p:cBhvr>
                                        <p:cTn id="44" dur="1" fill="hold"/>
                                        <p:tgtEl>
                                          <p:spTgt spid="11">
                                            <p:txEl>
                                              <p:pRg st="0" end="0"/>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 to="" calcmode="lin" valueType="num">
                                      <p:cBhvr>
                                        <p:cTn id="47" dur="1" fill="hold"/>
                                        <p:tgtEl>
                                          <p:spTgt spid="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8"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66561" grpId="0"/>
      <p:bldP spid="8" grpId="0"/>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66800" y="533400"/>
            <a:ext cx="4261103" cy="830997"/>
          </a:xfrm>
          <a:prstGeom prst="rect">
            <a:avLst/>
          </a:prstGeom>
          <a:noFill/>
        </p:spPr>
        <p:txBody>
          <a:bodyPr wrap="square" rtlCol="0">
            <a:spAutoFit/>
          </a:bodyPr>
          <a:lstStyle/>
          <a:p>
            <a:r>
              <a:rPr lang="en-US" sz="4800" dirty="0" smtClean="0">
                <a:solidFill>
                  <a:srgbClr val="FF832F"/>
                </a:solidFill>
                <a:latin typeface="Algerian" pitchFamily="82" charset="0"/>
              </a:rPr>
              <a:t>assimilation</a:t>
            </a:r>
            <a:endParaRPr lang="en-US" sz="4800" dirty="0">
              <a:solidFill>
                <a:srgbClr val="FF832F"/>
              </a:solidFill>
              <a:latin typeface="Algerian" pitchFamily="82" charset="0"/>
            </a:endParaRPr>
          </a:p>
        </p:txBody>
      </p:sp>
      <p:pic>
        <p:nvPicPr>
          <p:cNvPr id="5" name="Picture 4" descr="borg-assimilation-star-trek.jpg"/>
          <p:cNvPicPr>
            <a:picLocks noChangeAspect="1"/>
          </p:cNvPicPr>
          <p:nvPr/>
        </p:nvPicPr>
        <p:blipFill>
          <a:blip r:embed="rId2" cstate="print"/>
          <a:stretch>
            <a:fillRect/>
          </a:stretch>
        </p:blipFill>
        <p:spPr>
          <a:xfrm>
            <a:off x="0" y="2819400"/>
            <a:ext cx="6456924" cy="4038600"/>
          </a:xfrm>
          <a:prstGeom prst="rect">
            <a:avLst/>
          </a:prstGeom>
        </p:spPr>
      </p:pic>
      <p:sp>
        <p:nvSpPr>
          <p:cNvPr id="6" name="TextBox 5"/>
          <p:cNvSpPr txBox="1"/>
          <p:nvPr/>
        </p:nvSpPr>
        <p:spPr>
          <a:xfrm>
            <a:off x="6477001" y="0"/>
            <a:ext cx="2666999" cy="5262979"/>
          </a:xfrm>
          <a:prstGeom prst="rect">
            <a:avLst/>
          </a:prstGeom>
          <a:noFill/>
        </p:spPr>
        <p:txBody>
          <a:bodyPr wrap="square" rtlCol="0">
            <a:spAutoFit/>
          </a:bodyPr>
          <a:lstStyle/>
          <a:p>
            <a:r>
              <a:rPr lang="en-US" sz="2400" b="1" dirty="0" smtClean="0">
                <a:solidFill>
                  <a:srgbClr val="FF832F"/>
                </a:solidFill>
                <a:latin typeface="Times New Roman" pitchFamily="18" charset="0"/>
                <a:cs typeface="Times New Roman" pitchFamily="18" charset="0"/>
              </a:rPr>
              <a:t>The </a:t>
            </a:r>
            <a:r>
              <a:rPr lang="en-US" sz="2400" b="1" dirty="0">
                <a:solidFill>
                  <a:srgbClr val="FF832F"/>
                </a:solidFill>
                <a:latin typeface="Times New Roman" pitchFamily="18" charset="0"/>
                <a:cs typeface="Times New Roman" pitchFamily="18" charset="0"/>
              </a:rPr>
              <a:t>drive to assimilate </a:t>
            </a:r>
            <a:r>
              <a:rPr lang="en-US" sz="2400" b="1" dirty="0" smtClean="0">
                <a:solidFill>
                  <a:srgbClr val="FF832F"/>
                </a:solidFill>
                <a:latin typeface="Times New Roman" pitchFamily="18" charset="0"/>
                <a:cs typeface="Times New Roman" pitchFamily="18" charset="0"/>
              </a:rPr>
              <a:t>First Nations </a:t>
            </a:r>
            <a:r>
              <a:rPr lang="en-US" sz="2400" b="1" dirty="0">
                <a:solidFill>
                  <a:srgbClr val="FF832F"/>
                </a:solidFill>
                <a:latin typeface="Times New Roman" pitchFamily="18" charset="0"/>
                <a:cs typeface="Times New Roman" pitchFamily="18" charset="0"/>
              </a:rPr>
              <a:t>into the mainstream of </a:t>
            </a:r>
            <a:r>
              <a:rPr lang="en-US" sz="2400" b="1" dirty="0" smtClean="0">
                <a:solidFill>
                  <a:srgbClr val="FF832F"/>
                </a:solidFill>
                <a:latin typeface="Times New Roman" pitchFamily="18" charset="0"/>
                <a:cs typeface="Times New Roman" pitchFamily="18" charset="0"/>
              </a:rPr>
              <a:t>Canadian </a:t>
            </a:r>
            <a:r>
              <a:rPr lang="en-US" sz="2400" b="1" dirty="0">
                <a:solidFill>
                  <a:srgbClr val="FF832F"/>
                </a:solidFill>
                <a:latin typeface="Times New Roman" pitchFamily="18" charset="0"/>
                <a:cs typeface="Times New Roman" pitchFamily="18" charset="0"/>
              </a:rPr>
              <a:t>life by changing their customs, dress, occupations, language, religion and </a:t>
            </a:r>
            <a:r>
              <a:rPr lang="en-US" sz="2400" b="1" dirty="0" smtClean="0">
                <a:solidFill>
                  <a:srgbClr val="FF832F"/>
                </a:solidFill>
                <a:latin typeface="Times New Roman" pitchFamily="18" charset="0"/>
                <a:cs typeface="Times New Roman" pitchFamily="18" charset="0"/>
              </a:rPr>
              <a:t>philosophy.  This </a:t>
            </a:r>
            <a:r>
              <a:rPr lang="en-US" sz="2400" b="1" dirty="0">
                <a:solidFill>
                  <a:srgbClr val="FF832F"/>
                </a:solidFill>
                <a:latin typeface="Times New Roman" pitchFamily="18" charset="0"/>
                <a:cs typeface="Times New Roman" pitchFamily="18" charset="0"/>
              </a:rPr>
              <a:t>has always been an element in </a:t>
            </a:r>
            <a:r>
              <a:rPr lang="en-US" sz="2400" b="1" dirty="0" smtClean="0">
                <a:solidFill>
                  <a:srgbClr val="FF832F"/>
                </a:solidFill>
                <a:latin typeface="Times New Roman" pitchFamily="18" charset="0"/>
                <a:cs typeface="Times New Roman" pitchFamily="18" charset="0"/>
              </a:rPr>
              <a:t>Federal-First Nations </a:t>
            </a:r>
            <a:r>
              <a:rPr lang="en-US" sz="2400" b="1" dirty="0">
                <a:solidFill>
                  <a:srgbClr val="FF832F"/>
                </a:solidFill>
                <a:latin typeface="Times New Roman" pitchFamily="18" charset="0"/>
                <a:cs typeface="Times New Roman" pitchFamily="18" charset="0"/>
              </a:rPr>
              <a:t>relations.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humanitarianismafrica.typepad.com/.a/6a0105367ee94e970b0115703dfb44970b-800w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0" y="228600"/>
            <a:ext cx="6703279" cy="830997"/>
          </a:xfrm>
          <a:prstGeom prst="rect">
            <a:avLst/>
          </a:prstGeom>
          <a:noFill/>
        </p:spPr>
        <p:txBody>
          <a:bodyPr wrap="square" rtlCol="0">
            <a:spAutoFit/>
          </a:bodyPr>
          <a:lstStyle/>
          <a:p>
            <a:r>
              <a:rPr lang="en-US" sz="4800" dirty="0" smtClean="0">
                <a:solidFill>
                  <a:srgbClr val="00B0F0"/>
                </a:solidFill>
                <a:latin typeface="Algerian" pitchFamily="82" charset="0"/>
              </a:rPr>
              <a:t>humanitarianism</a:t>
            </a:r>
            <a:endParaRPr lang="en-US" sz="4800" dirty="0">
              <a:solidFill>
                <a:srgbClr val="00B0F0"/>
              </a:solidFill>
              <a:latin typeface="Algerian" pitchFamily="82" charset="0"/>
            </a:endParaRPr>
          </a:p>
        </p:txBody>
      </p:sp>
      <p:sp>
        <p:nvSpPr>
          <p:cNvPr id="3" name="TextBox 2"/>
          <p:cNvSpPr txBox="1"/>
          <p:nvPr/>
        </p:nvSpPr>
        <p:spPr>
          <a:xfrm>
            <a:off x="0" y="4800600"/>
            <a:ext cx="9144000" cy="1384995"/>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T</a:t>
            </a:r>
            <a:r>
              <a:rPr lang="en-US" sz="2800" b="1" dirty="0" smtClean="0">
                <a:solidFill>
                  <a:srgbClr val="0070C0"/>
                </a:solidFill>
                <a:latin typeface="Times New Roman" pitchFamily="18" charset="0"/>
                <a:cs typeface="Times New Roman" pitchFamily="18" charset="0"/>
              </a:rPr>
              <a:t>rying to improve the lives of others and to reduce their sufferings through various means, including social reform and aid.</a:t>
            </a:r>
            <a:endParaRPr lang="en-US" sz="28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rgbClr val="C00000"/>
            </a:gs>
            <a:gs pos="82000">
              <a:schemeClr val="accent1">
                <a:tint val="44500"/>
                <a:satMod val="160000"/>
              </a:schemeClr>
            </a:gs>
            <a:gs pos="76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762000" y="2895600"/>
            <a:ext cx="3474028" cy="830997"/>
          </a:xfrm>
          <a:prstGeom prst="rect">
            <a:avLst/>
          </a:prstGeom>
          <a:noFill/>
        </p:spPr>
        <p:txBody>
          <a:bodyPr wrap="square" rtlCol="0">
            <a:spAutoFit/>
          </a:bodyPr>
          <a:lstStyle/>
          <a:p>
            <a:r>
              <a:rPr lang="en-US" sz="4800" dirty="0" smtClean="0">
                <a:latin typeface="Algerian" pitchFamily="82" charset="0"/>
              </a:rPr>
              <a:t>Indian</a:t>
            </a:r>
            <a:r>
              <a:rPr lang="en-US" sz="4800" dirty="0" smtClean="0">
                <a:solidFill>
                  <a:srgbClr val="C00000"/>
                </a:solidFill>
                <a:latin typeface="Algerian" pitchFamily="82" charset="0"/>
              </a:rPr>
              <a:t> </a:t>
            </a:r>
            <a:r>
              <a:rPr lang="en-US" sz="4800" dirty="0" smtClean="0">
                <a:solidFill>
                  <a:schemeClr val="bg1"/>
                </a:solidFill>
                <a:latin typeface="Algerian" pitchFamily="82" charset="0"/>
              </a:rPr>
              <a:t>act</a:t>
            </a:r>
            <a:endParaRPr lang="en-US" sz="4800" dirty="0">
              <a:solidFill>
                <a:schemeClr val="bg1"/>
              </a:solidFill>
              <a:latin typeface="Algerian" pitchFamily="82" charset="0"/>
            </a:endParaRPr>
          </a:p>
        </p:txBody>
      </p:sp>
      <p:pic>
        <p:nvPicPr>
          <p:cNvPr id="3" name="Picture 2" descr="kkkrskin.gif"/>
          <p:cNvPicPr>
            <a:picLocks noChangeAspect="1"/>
          </p:cNvPicPr>
          <p:nvPr/>
        </p:nvPicPr>
        <p:blipFill>
          <a:blip r:embed="rId2" cstate="print"/>
          <a:stretch>
            <a:fillRect/>
          </a:stretch>
        </p:blipFill>
        <p:spPr>
          <a:xfrm>
            <a:off x="4625607" y="-1"/>
            <a:ext cx="4518393" cy="4495801"/>
          </a:xfrm>
          <a:prstGeom prst="rect">
            <a:avLst/>
          </a:prstGeom>
        </p:spPr>
      </p:pic>
      <p:sp>
        <p:nvSpPr>
          <p:cNvPr id="4" name="TextBox 3"/>
          <p:cNvSpPr txBox="1"/>
          <p:nvPr/>
        </p:nvSpPr>
        <p:spPr>
          <a:xfrm>
            <a:off x="0" y="3962400"/>
            <a:ext cx="4648200" cy="2554545"/>
          </a:xfrm>
          <a:prstGeom prst="rect">
            <a:avLst/>
          </a:prstGeom>
          <a:noFill/>
        </p:spPr>
        <p:txBody>
          <a:bodyPr wrap="square" rtlCol="0">
            <a:spAutoFit/>
          </a:bodyPr>
          <a:lstStyle/>
          <a:p>
            <a:r>
              <a:rPr lang="en-US" sz="2000" b="1" dirty="0">
                <a:latin typeface="Times New Roman" pitchFamily="18" charset="0"/>
                <a:cs typeface="Times New Roman" pitchFamily="18" charset="0"/>
              </a:rPr>
              <a:t>A</a:t>
            </a:r>
            <a:r>
              <a:rPr lang="en-US" sz="2000" b="1" dirty="0" smtClean="0">
                <a:latin typeface="Times New Roman" pitchFamily="18" charset="0"/>
                <a:cs typeface="Times New Roman" pitchFamily="18" charset="0"/>
              </a:rPr>
              <a:t>n act of Parliament first passed in 1867, since amended many times, dealing with the governance of reserves, and the rights and benefits of registered individuals.  Included under the act are First Nations peoples (and other descendants) who signed treaties or were otherwise registered in the act.</a:t>
            </a:r>
            <a:endParaRPr lang="en-US" sz="2000" b="1" dirty="0">
              <a:latin typeface="Times New Roman" pitchFamily="18" charset="0"/>
              <a:cs typeface="Times New Roman" pitchFamily="18" charset="0"/>
            </a:endParaRPr>
          </a:p>
        </p:txBody>
      </p:sp>
      <p:pic>
        <p:nvPicPr>
          <p:cNvPr id="6" name="Picture 5" descr="images.jpg"/>
          <p:cNvPicPr>
            <a:picLocks noChangeAspect="1"/>
          </p:cNvPicPr>
          <p:nvPr/>
        </p:nvPicPr>
        <p:blipFill>
          <a:blip r:embed="rId3" cstate="print"/>
          <a:stretch>
            <a:fillRect/>
          </a:stretch>
        </p:blipFill>
        <p:spPr>
          <a:xfrm>
            <a:off x="-1" y="0"/>
            <a:ext cx="4013703" cy="2895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arefootsworld.net/graphics/sweatcrow2.jpg"/>
          <p:cNvPicPr>
            <a:picLocks noChangeAspect="1" noChangeArrowheads="1"/>
          </p:cNvPicPr>
          <p:nvPr/>
        </p:nvPicPr>
        <p:blipFill>
          <a:blip r:embed="rId2" cstate="print">
            <a:lum bright="70000" contrast="-70000"/>
          </a:blip>
          <a:srcRect/>
          <a:stretch>
            <a:fillRect/>
          </a:stretch>
        </p:blipFill>
        <p:spPr bwMode="auto">
          <a:xfrm>
            <a:off x="0" y="-1"/>
            <a:ext cx="9144000" cy="6863225"/>
          </a:xfrm>
          <a:prstGeom prst="rect">
            <a:avLst/>
          </a:prstGeom>
          <a:noFill/>
        </p:spPr>
      </p:pic>
      <p:sp>
        <p:nvSpPr>
          <p:cNvPr id="3" name="Subtitle 2"/>
          <p:cNvSpPr>
            <a:spLocks noGrp="1"/>
          </p:cNvSpPr>
          <p:nvPr>
            <p:ph type="subTitle" idx="1"/>
          </p:nvPr>
        </p:nvSpPr>
        <p:spPr>
          <a:xfrm>
            <a:off x="0" y="2286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Aboriginal Experiences of Liberalism in Canada</a:t>
            </a:r>
            <a:endParaRPr lang="en-US" sz="2800" b="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0" y="1905000"/>
            <a:ext cx="9144000" cy="3170099"/>
          </a:xfrm>
          <a:prstGeom prst="rect">
            <a:avLst/>
          </a:prstGeom>
        </p:spPr>
        <p:txBody>
          <a:bodyPr wrap="square">
            <a:spAutoFit/>
          </a:bodyPr>
          <a:lstStyle/>
          <a:p>
            <a:pPr algn="ctr">
              <a:buNone/>
            </a:pPr>
            <a:r>
              <a:rPr lang="en-US" sz="2000" b="1" dirty="0" smtClean="0">
                <a:solidFill>
                  <a:srgbClr val="002060"/>
                </a:solidFill>
                <a:latin typeface="Times New Roman" pitchFamily="18" charset="0"/>
                <a:cs typeface="Times New Roman" pitchFamily="18" charset="0"/>
              </a:rPr>
              <a:t>The opening section of chapter nine will be focusing on…</a:t>
            </a:r>
          </a:p>
          <a:p>
            <a:pPr algn="ctr">
              <a:buNone/>
            </a:pPr>
            <a:endParaRPr lang="en-US" b="1" dirty="0" smtClean="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effects of the imposition of liberalism on First Nations, </a:t>
            </a:r>
            <a:r>
              <a:rPr lang="en-US" b="1" dirty="0" smtClean="0">
                <a:latin typeface="Times New Roman" pitchFamily="18" charset="0"/>
                <a:cs typeface="Times New Roman" pitchFamily="18" charset="0"/>
              </a:rPr>
              <a:t>Métis </a:t>
            </a:r>
            <a:r>
              <a:rPr lang="en-US" b="1" dirty="0">
                <a:latin typeface="Times New Roman" pitchFamily="18" charset="0"/>
                <a:cs typeface="Times New Roman" pitchFamily="18" charset="0"/>
              </a:rPr>
              <a:t>and Inuit peoples by North </a:t>
            </a:r>
            <a:r>
              <a:rPr lang="en-US" b="1" dirty="0" smtClean="0">
                <a:latin typeface="Times New Roman" pitchFamily="18" charset="0"/>
                <a:cs typeface="Times New Roman" pitchFamily="18" charset="0"/>
              </a:rPr>
              <a:t>American </a:t>
            </a:r>
            <a:r>
              <a:rPr lang="en-US" b="1" dirty="0">
                <a:latin typeface="Times New Roman" pitchFamily="18" charset="0"/>
                <a:cs typeface="Times New Roman" pitchFamily="18" charset="0"/>
              </a:rPr>
              <a:t>colonial governments- and later by the Canadian </a:t>
            </a:r>
            <a:r>
              <a:rPr lang="en-US" b="1" dirty="0" smtClean="0">
                <a:latin typeface="Times New Roman" pitchFamily="18" charset="0"/>
                <a:cs typeface="Times New Roman" pitchFamily="18" charset="0"/>
              </a:rPr>
              <a:t>government</a:t>
            </a:r>
          </a:p>
          <a:p>
            <a:pPr algn="ctr">
              <a:buNone/>
            </a:pPr>
            <a:endParaRPr lang="en-US" b="1"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The differences between Aboriginal and European </a:t>
            </a:r>
            <a:r>
              <a:rPr lang="en-US" b="1" dirty="0" smtClean="0">
                <a:latin typeface="Times New Roman" pitchFamily="18" charset="0"/>
                <a:cs typeface="Times New Roman" pitchFamily="18" charset="0"/>
              </a:rPr>
              <a:t>ideologies</a:t>
            </a:r>
          </a:p>
          <a:p>
            <a:pPr algn="ctr">
              <a:buNone/>
            </a:pPr>
            <a:endParaRPr lang="en-US" b="1"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How the above differences led to conflicts over issues such as governance and land </a:t>
            </a:r>
            <a:r>
              <a:rPr lang="en-US" b="1" dirty="0" smtClean="0">
                <a:latin typeface="Times New Roman" pitchFamily="18" charset="0"/>
                <a:cs typeface="Times New Roman" pitchFamily="18" charset="0"/>
              </a:rPr>
              <a:t>holding</a:t>
            </a:r>
          </a:p>
          <a:p>
            <a:pPr algn="ctr">
              <a:buNone/>
            </a:pPr>
            <a:endParaRPr lang="en-US" b="1"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Efforts taken to assimilate Aboriginal peoples into non-Aboriginal Canadian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to="" calcmode="lin" valueType="num">
                                      <p:cBhvr>
                                        <p:cTn id="12" dur="1" fill="hold"/>
                                        <p:tgtEl>
                                          <p:spTgt spid="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to="" calcmode="lin" valueType="num">
                                      <p:cBhvr>
                                        <p:cTn id="17" dur="1" fill="hold"/>
                                        <p:tgtEl>
                                          <p:spTgt spid="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 to="" calcmode="lin" valueType="num">
                                      <p:cBhvr>
                                        <p:cTn id="22" dur="1" fill="hold"/>
                                        <p:tgtEl>
                                          <p:spTgt spid="9">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 to="" calcmode="lin" valueType="num">
                                      <p:cBhvr>
                                        <p:cTn id="27" dur="1" fill="hold"/>
                                        <p:tgtEl>
                                          <p:spTgt spid="9">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 to="" calcmode="lin" valueType="num">
                                      <p:cBhvr>
                                        <p:cTn id="32" dur="1" fill="hold"/>
                                        <p:tgtEl>
                                          <p:spTgt spid="9">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refootsworld.net/graphics/sweatcrow2.jpg"/>
          <p:cNvPicPr>
            <a:picLocks noChangeAspect="1" noChangeArrowheads="1"/>
          </p:cNvPicPr>
          <p:nvPr/>
        </p:nvPicPr>
        <p:blipFill>
          <a:blip r:embed="rId2" cstate="print">
            <a:lum bright="70000" contrast="-70000"/>
          </a:blip>
          <a:srcRect/>
          <a:stretch>
            <a:fillRect/>
          </a:stretch>
        </p:blipFill>
        <p:spPr bwMode="auto">
          <a:xfrm>
            <a:off x="0" y="-1"/>
            <a:ext cx="9144000" cy="6863225"/>
          </a:xfrm>
          <a:prstGeom prst="rect">
            <a:avLst/>
          </a:prstGeom>
          <a:noFill/>
        </p:spPr>
      </p:pic>
      <p:sp>
        <p:nvSpPr>
          <p:cNvPr id="2" name="Title 1"/>
          <p:cNvSpPr>
            <a:spLocks noGrp="1"/>
          </p:cNvSpPr>
          <p:nvPr>
            <p:ph type="title"/>
          </p:nvPr>
        </p:nvSpPr>
        <p:spPr>
          <a:xfrm>
            <a:off x="0" y="274638"/>
            <a:ext cx="9144000" cy="7159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Important Terms to Know</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76400"/>
            <a:ext cx="9144000" cy="3505200"/>
          </a:xfrm>
          <a:noFill/>
        </p:spPr>
        <p:txBody>
          <a:bodyPr>
            <a:normAutofit/>
          </a:bodyPr>
          <a:lstStyle/>
          <a:p>
            <a:pPr algn="ctr">
              <a:buNone/>
            </a:pPr>
            <a:r>
              <a:rPr lang="en-US" sz="1800" b="1" dirty="0" smtClean="0">
                <a:latin typeface="Times New Roman" pitchFamily="18" charset="0"/>
                <a:cs typeface="Times New Roman" pitchFamily="18" charset="0"/>
              </a:rPr>
              <a:t>In Canada, </a:t>
            </a:r>
            <a:r>
              <a:rPr lang="en-US" sz="1800" b="1" i="1" dirty="0" smtClean="0">
                <a:latin typeface="Times New Roman" pitchFamily="18" charset="0"/>
                <a:cs typeface="Times New Roman" pitchFamily="18" charset="0"/>
              </a:rPr>
              <a:t>Aboriginal peoples  </a:t>
            </a:r>
            <a:r>
              <a:rPr lang="en-US" sz="1800" b="1" dirty="0" smtClean="0">
                <a:latin typeface="Times New Roman" pitchFamily="18" charset="0"/>
                <a:cs typeface="Times New Roman" pitchFamily="18" charset="0"/>
              </a:rPr>
              <a:t>includes First Nations, Metis and Inuit peoples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Use this term when a specific group is not named</a:t>
            </a:r>
          </a:p>
          <a:p>
            <a:pPr algn="ctr">
              <a:buNone/>
            </a:pPr>
            <a:endParaRPr lang="en-US" sz="1800" b="1" dirty="0" smtClean="0">
              <a:latin typeface="Times New Roman" pitchFamily="18" charset="0"/>
              <a:cs typeface="Times New Roman" pitchFamily="18" charset="0"/>
            </a:endParaRPr>
          </a:p>
          <a:p>
            <a:pPr algn="ctr">
              <a:buNone/>
            </a:pPr>
            <a:r>
              <a:rPr lang="en-US" sz="1800" b="1" i="1" dirty="0" smtClean="0">
                <a:latin typeface="Times New Roman" pitchFamily="18" charset="0"/>
                <a:cs typeface="Times New Roman" pitchFamily="18" charset="0"/>
              </a:rPr>
              <a:t>Indigenous peoples </a:t>
            </a:r>
            <a:r>
              <a:rPr lang="en-US" sz="1800" b="1" dirty="0" smtClean="0">
                <a:latin typeface="Times New Roman" pitchFamily="18" charset="0"/>
                <a:cs typeface="Times New Roman" pitchFamily="18" charset="0"/>
              </a:rPr>
              <a:t>is the most appropriate general term to use when discussing first peoples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term </a:t>
            </a:r>
            <a:r>
              <a:rPr lang="en-US" sz="1800" b="1" i="1" dirty="0" smtClean="0">
                <a:latin typeface="Times New Roman" pitchFamily="18" charset="0"/>
                <a:cs typeface="Times New Roman" pitchFamily="18" charset="0"/>
              </a:rPr>
              <a:t>Indian</a:t>
            </a:r>
            <a:r>
              <a:rPr lang="en-US" sz="1800" b="1" dirty="0" smtClean="0">
                <a:latin typeface="Times New Roman" pitchFamily="18" charset="0"/>
                <a:cs typeface="Times New Roman" pitchFamily="18" charset="0"/>
              </a:rPr>
              <a:t> is considered offensive to many in Canada, but is actually preferred by </a:t>
            </a:r>
          </a:p>
          <a:p>
            <a:pPr algn="ctr">
              <a:buNone/>
            </a:pPr>
            <a:r>
              <a:rPr lang="en-US" sz="1800" b="1" dirty="0" smtClean="0">
                <a:latin typeface="Times New Roman" pitchFamily="18" charset="0"/>
                <a:cs typeface="Times New Roman" pitchFamily="18" charset="0"/>
              </a:rPr>
              <a:t>others </a:t>
            </a:r>
            <a:r>
              <a:rPr lang="en-US" sz="1800" b="1" i="1" dirty="0" smtClean="0">
                <a:latin typeface="Times New Roman" pitchFamily="18" charset="0"/>
                <a:cs typeface="Times New Roman" pitchFamily="18" charset="0"/>
              </a:rPr>
              <a:t>outside</a:t>
            </a:r>
            <a:r>
              <a:rPr lang="en-US" sz="1800" b="1" dirty="0" smtClean="0">
                <a:latin typeface="Times New Roman" pitchFamily="18" charset="0"/>
                <a:cs typeface="Times New Roman" pitchFamily="18" charset="0"/>
              </a:rPr>
              <a:t> of Canada</a:t>
            </a:r>
          </a:p>
          <a:p>
            <a:pPr algn="ctr">
              <a:buNone/>
            </a:pPr>
            <a:endParaRPr lang="en-US" sz="1800" b="1" dirty="0" smtClean="0">
              <a:latin typeface="Times New Roman" pitchFamily="18" charset="0"/>
              <a:cs typeface="Times New Roman" pitchFamily="18" charset="0"/>
            </a:endParaRPr>
          </a:p>
          <a:p>
            <a:pPr algn="ctr">
              <a:buNone/>
            </a:pPr>
            <a:r>
              <a:rPr lang="en-US" sz="1200" b="1" dirty="0" smtClean="0">
                <a:latin typeface="Times New Roman" pitchFamily="18" charset="0"/>
                <a:cs typeface="Times New Roman" pitchFamily="18" charset="0"/>
                <a:hlinkClick r:id="rId3"/>
              </a:rPr>
              <a:t>Click here for more information</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to="" calcmode="lin" valueType="num">
                                      <p:cBhvr>
                                        <p:cTn id="33"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heparagraph.com/wp-content/articles/post135/onondagaJohnHancock.gif"/>
          <p:cNvPicPr>
            <a:picLocks noChangeAspect="1" noChangeArrowheads="1"/>
          </p:cNvPicPr>
          <p:nvPr/>
        </p:nvPicPr>
        <p:blipFill>
          <a:blip r:embed="rId2" cstate="print">
            <a:lum bright="70000" contrast="-70000"/>
          </a:blip>
          <a:srcRect/>
          <a:stretch>
            <a:fillRect/>
          </a:stretch>
        </p:blipFill>
        <p:spPr bwMode="auto">
          <a:xfrm>
            <a:off x="0" y="0"/>
            <a:ext cx="9152514" cy="6858000"/>
          </a:xfrm>
          <a:prstGeom prst="rect">
            <a:avLst/>
          </a:prstGeom>
          <a:noFill/>
        </p:spPr>
      </p:pic>
      <p:sp>
        <p:nvSpPr>
          <p:cNvPr id="29698" name="Rectangle 2"/>
          <p:cNvSpPr>
            <a:spLocks noGrp="1" noChangeArrowheads="1"/>
          </p:cNvSpPr>
          <p:nvPr>
            <p:ph type="title"/>
          </p:nvPr>
        </p:nvSpPr>
        <p:spPr>
          <a:xfrm>
            <a:off x="0" y="228600"/>
            <a:ext cx="9144000" cy="609600"/>
          </a:xfrm>
        </p:spPr>
        <p:txBody>
          <a:bodyPr>
            <a:normAutofit/>
          </a:bodyPr>
          <a:lstStyle/>
          <a:p>
            <a:pPr algn="ctr" eaLnBrk="1" hangingPunct="1">
              <a:defRPr/>
            </a:pPr>
            <a:r>
              <a:rPr lang="en-US" sz="2800" b="1" dirty="0" smtClean="0">
                <a:solidFill>
                  <a:schemeClr val="accent5">
                    <a:lumMod val="50000"/>
                  </a:schemeClr>
                </a:solidFill>
                <a:latin typeface="Times New Roman" pitchFamily="18" charset="0"/>
                <a:cs typeface="Times New Roman" pitchFamily="18" charset="0"/>
              </a:rPr>
              <a:t>Great Law of Peace</a:t>
            </a:r>
          </a:p>
        </p:txBody>
      </p:sp>
      <p:sp>
        <p:nvSpPr>
          <p:cNvPr id="29699" name="Rectangle 3"/>
          <p:cNvSpPr>
            <a:spLocks noGrp="1" noChangeArrowheads="1"/>
          </p:cNvSpPr>
          <p:nvPr>
            <p:ph type="body" sz="half" idx="1"/>
          </p:nvPr>
        </p:nvSpPr>
        <p:spPr>
          <a:xfrm>
            <a:off x="457200" y="1905000"/>
            <a:ext cx="4267200" cy="3657600"/>
          </a:xfrm>
        </p:spPr>
        <p:txBody>
          <a:bodyPr>
            <a:normAutofit/>
          </a:bodyPr>
          <a:lstStyle/>
          <a:p>
            <a:pPr eaLnBrk="1" hangingPunct="1">
              <a:buFontTx/>
              <a:buNone/>
              <a:defRPr/>
            </a:pPr>
            <a:r>
              <a:rPr lang="en-US" sz="1800" b="1" dirty="0" smtClean="0">
                <a:latin typeface="Times New Roman" pitchFamily="18" charset="0"/>
                <a:cs typeface="Times New Roman" pitchFamily="18" charset="0"/>
              </a:rPr>
              <a:t>The Great Law of Peace provided the </a:t>
            </a:r>
            <a:r>
              <a:rPr lang="en-US" sz="1800" b="1" dirty="0" err="1" smtClean="0">
                <a:latin typeface="Times New Roman" pitchFamily="18" charset="0"/>
                <a:cs typeface="Times New Roman" pitchFamily="18" charset="0"/>
              </a:rPr>
              <a:t>Haudenosaunee</a:t>
            </a:r>
            <a:r>
              <a:rPr lang="en-US" sz="1800" b="1" dirty="0" smtClean="0">
                <a:latin typeface="Times New Roman" pitchFamily="18" charset="0"/>
                <a:cs typeface="Times New Roman" pitchFamily="18" charset="0"/>
              </a:rPr>
              <a:t> (Iroquois) peoples with a constitution that dates back to the 15</a:t>
            </a:r>
            <a:r>
              <a:rPr lang="en-US" sz="1800" b="1" baseline="30000" dirty="0" smtClean="0">
                <a:latin typeface="Times New Roman" pitchFamily="18" charset="0"/>
                <a:cs typeface="Times New Roman" pitchFamily="18" charset="0"/>
              </a:rPr>
              <a:t>th</a:t>
            </a:r>
            <a:r>
              <a:rPr lang="en-US" sz="1800" b="1" dirty="0" smtClean="0">
                <a:latin typeface="Times New Roman" pitchFamily="18" charset="0"/>
                <a:cs typeface="Times New Roman" pitchFamily="18" charset="0"/>
              </a:rPr>
              <a:t> century. </a:t>
            </a:r>
          </a:p>
          <a:p>
            <a:pPr eaLnBrk="1" hangingPunct="1">
              <a:buFontTx/>
              <a:buNone/>
              <a:defRPr/>
            </a:pPr>
            <a:endParaRPr lang="en-US" sz="1800" b="1" dirty="0" smtClean="0">
              <a:latin typeface="Times New Roman" pitchFamily="18" charset="0"/>
              <a:cs typeface="Times New Roman" pitchFamily="18" charset="0"/>
            </a:endParaRPr>
          </a:p>
          <a:p>
            <a:pPr eaLnBrk="1" hangingPunct="1">
              <a:buFontTx/>
              <a:buNone/>
              <a:defRPr/>
            </a:pPr>
            <a:endParaRPr lang="en-US" sz="1800" b="1" dirty="0" smtClean="0">
              <a:latin typeface="Times New Roman" pitchFamily="18" charset="0"/>
              <a:cs typeface="Times New Roman" pitchFamily="18" charset="0"/>
            </a:endParaRPr>
          </a:p>
          <a:p>
            <a:pPr eaLnBrk="1" hangingPunct="1">
              <a:buFontTx/>
              <a:buNone/>
              <a:defRPr/>
            </a:pPr>
            <a:r>
              <a:rPr lang="en-US" sz="1800" b="1" i="1" dirty="0" smtClean="0">
                <a:latin typeface="Times New Roman" pitchFamily="18" charset="0"/>
                <a:cs typeface="Times New Roman" pitchFamily="18" charset="0"/>
              </a:rPr>
              <a:t>The Great Binding Law</a:t>
            </a:r>
            <a:r>
              <a:rPr lang="en-US" sz="1800" b="1" dirty="0" smtClean="0">
                <a:latin typeface="Times New Roman" pitchFamily="18" charset="0"/>
                <a:cs typeface="Times New Roman" pitchFamily="18" charset="0"/>
              </a:rPr>
              <a:t>, as it sometimes is referred to, has three main principles: righteousness, health and power – all characteristics of liberalism.</a:t>
            </a:r>
          </a:p>
          <a:p>
            <a:pPr eaLnBrk="1" hangingPunct="1">
              <a:buFontTx/>
              <a:buNone/>
              <a:defRPr/>
            </a:pPr>
            <a:endParaRPr lang="en-US" sz="1800" dirty="0" smtClean="0">
              <a:latin typeface="Times New Roman" pitchFamily="18" charset="0"/>
              <a:cs typeface="Times New Roman" pitchFamily="18" charset="0"/>
            </a:endParaRPr>
          </a:p>
          <a:p>
            <a:pPr eaLnBrk="1" hangingPunct="1">
              <a:buFontTx/>
              <a:buNone/>
              <a:defRPr/>
            </a:pPr>
            <a:r>
              <a:rPr lang="en-US" sz="1000" b="1" dirty="0" smtClean="0">
                <a:latin typeface="Times New Roman" pitchFamily="18" charset="0"/>
                <a:cs typeface="Times New Roman" pitchFamily="18" charset="0"/>
                <a:hlinkClick r:id="rId3"/>
              </a:rPr>
              <a:t>Take a look at the original document.</a:t>
            </a:r>
            <a:endParaRPr lang="en-US" sz="1000" b="1" dirty="0" smtClean="0">
              <a:latin typeface="Times New Roman" pitchFamily="18" charset="0"/>
              <a:cs typeface="Times New Roman" pitchFamily="18" charset="0"/>
            </a:endParaRPr>
          </a:p>
          <a:p>
            <a:pPr eaLnBrk="1" hangingPunct="1">
              <a:buFontTx/>
              <a:buNone/>
              <a:defRPr/>
            </a:pPr>
            <a:endParaRPr lang="en-US" sz="1400" dirty="0" smtClean="0">
              <a:latin typeface="Comic Sans MS" pitchFamily="66" charset="0"/>
            </a:endParaRPr>
          </a:p>
        </p:txBody>
      </p:sp>
      <p:pic>
        <p:nvPicPr>
          <p:cNvPr id="24580" name="Picture 6" descr="fathers"/>
          <p:cNvPicPr>
            <a:picLocks noGrp="1" noChangeAspect="1" noChangeArrowheads="1"/>
          </p:cNvPicPr>
          <p:nvPr>
            <p:ph sz="half" idx="2"/>
          </p:nvPr>
        </p:nvPicPr>
        <p:blipFill>
          <a:blip r:embed="rId4" cstate="print"/>
          <a:stretch>
            <a:fillRect/>
          </a:stretch>
        </p:blipFill>
        <p:spPr>
          <a:xfrm>
            <a:off x="5791200" y="1676400"/>
            <a:ext cx="2743200" cy="4181527"/>
          </a:xfrm>
          <a:noFill/>
        </p:spPr>
      </p:pic>
      <p:sp>
        <p:nvSpPr>
          <p:cNvPr id="6" name="TextBox 5"/>
          <p:cNvSpPr txBox="1"/>
          <p:nvPr/>
        </p:nvSpPr>
        <p:spPr>
          <a:xfrm>
            <a:off x="0" y="990600"/>
            <a:ext cx="9144000" cy="646331"/>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Refer to page 116 to remind yourself how this historical Iroquois document is related to classical liberalism</a:t>
            </a:r>
            <a:endParaRPr lang="en-US"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to="" calcmode="lin" valueType="num">
                                      <p:cBhvr>
                                        <p:cTn id="7" dur="1" fill="hold"/>
                                        <p:tgtEl>
                                          <p:spTgt spid="2969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 to="" calcmode="lin" valueType="num">
                                      <p:cBhvr>
                                        <p:cTn id="15" dur="1" fill="hold"/>
                                        <p:tgtEl>
                                          <p:spTgt spid="29699">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4580"/>
                                        </p:tgtEl>
                                        <p:attrNameLst>
                                          <p:attrName>style.visibility</p:attrName>
                                        </p:attrNameLst>
                                      </p:cBhvr>
                                      <p:to>
                                        <p:strVal val="visible"/>
                                      </p:to>
                                    </p:set>
                                    <p:anim to="" calcmode="lin" valueType="num">
                                      <p:cBhvr>
                                        <p:cTn id="18" dur="1" fill="hold"/>
                                        <p:tgtEl>
                                          <p:spTgt spid="2458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to="" calcmode="lin" valueType="num">
                                      <p:cBhvr>
                                        <p:cTn id="23" dur="1" fill="hold"/>
                                        <p:tgtEl>
                                          <p:spTgt spid="29699">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9699">
                                            <p:txEl>
                                              <p:pRg st="5" end="5"/>
                                            </p:txEl>
                                          </p:spTgt>
                                        </p:tgtEl>
                                        <p:attrNameLst>
                                          <p:attrName>style.visibility</p:attrName>
                                        </p:attrNameLst>
                                      </p:cBhvr>
                                      <p:to>
                                        <p:strVal val="visible"/>
                                      </p:to>
                                    </p:set>
                                    <p:anim to="" calcmode="lin" valueType="num">
                                      <p:cBhvr>
                                        <p:cTn id="26" dur="1" fill="hold"/>
                                        <p:tgtEl>
                                          <p:spTgt spid="2969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arefootsworld.net/graphics/sweatcrow2.jpg"/>
          <p:cNvPicPr>
            <a:picLocks noChangeAspect="1" noChangeArrowheads="1"/>
          </p:cNvPicPr>
          <p:nvPr/>
        </p:nvPicPr>
        <p:blipFill>
          <a:blip r:embed="rId2" cstate="print">
            <a:lum bright="70000" contrast="-70000"/>
          </a:blip>
          <a:srcRect/>
          <a:stretch>
            <a:fillRect/>
          </a:stretch>
        </p:blipFill>
        <p:spPr bwMode="auto">
          <a:xfrm>
            <a:off x="0" y="-1"/>
            <a:ext cx="9144000" cy="6863225"/>
          </a:xfrm>
          <a:prstGeom prst="rect">
            <a:avLst/>
          </a:prstGeom>
          <a:noFill/>
        </p:spPr>
      </p:pic>
      <p:sp>
        <p:nvSpPr>
          <p:cNvPr id="26626" name="Rectangle 2"/>
          <p:cNvSpPr>
            <a:spLocks noGrp="1" noChangeArrowheads="1"/>
          </p:cNvSpPr>
          <p:nvPr>
            <p:ph type="title"/>
          </p:nvPr>
        </p:nvSpPr>
        <p:spPr>
          <a:xfrm>
            <a:off x="0" y="228600"/>
            <a:ext cx="9144000" cy="609600"/>
          </a:xfrm>
        </p:spPr>
        <p:txBody>
          <a:bodyPr>
            <a:normAutofit/>
          </a:bodyPr>
          <a:lstStyle/>
          <a:p>
            <a:pPr algn="ctr" eaLnBrk="1" hangingPunct="1">
              <a:defRPr/>
            </a:pPr>
            <a:r>
              <a:rPr lang="en-US" sz="2800" b="1" dirty="0" smtClean="0">
                <a:solidFill>
                  <a:schemeClr val="accent5">
                    <a:lumMod val="50000"/>
                  </a:schemeClr>
                </a:solidFill>
                <a:latin typeface="Times New Roman" pitchFamily="18" charset="0"/>
                <a:cs typeface="Times New Roman" pitchFamily="18" charset="0"/>
              </a:rPr>
              <a:t>Aboriginal Contributions to Liberalism</a:t>
            </a:r>
          </a:p>
        </p:txBody>
      </p:sp>
      <p:sp>
        <p:nvSpPr>
          <p:cNvPr id="26627" name="Rectangle 3"/>
          <p:cNvSpPr>
            <a:spLocks noGrp="1" noChangeArrowheads="1"/>
          </p:cNvSpPr>
          <p:nvPr>
            <p:ph type="body" sz="half" idx="1"/>
          </p:nvPr>
        </p:nvSpPr>
        <p:spPr>
          <a:xfrm>
            <a:off x="152400" y="2133600"/>
            <a:ext cx="4267200" cy="2819400"/>
          </a:xfrm>
        </p:spPr>
        <p:txBody>
          <a:bodyPr>
            <a:normAutofit/>
          </a:bodyPr>
          <a:lstStyle/>
          <a:p>
            <a:pPr eaLnBrk="1" hangingPunct="1">
              <a:lnSpc>
                <a:spcPct val="90000"/>
              </a:lnSpc>
              <a:buFontTx/>
              <a:buNone/>
              <a:defRPr/>
            </a:pPr>
            <a:r>
              <a:rPr lang="en-US" sz="1800" b="1" dirty="0" smtClean="0">
                <a:latin typeface="Times New Roman" pitchFamily="18" charset="0"/>
                <a:cs typeface="Times New Roman" pitchFamily="18" charset="0"/>
              </a:rPr>
              <a:t>It has been argued that many of the principles of liberalism originated in traditional Aboriginal societies.</a:t>
            </a:r>
          </a:p>
          <a:p>
            <a:pPr eaLnBrk="1" hangingPunct="1">
              <a:lnSpc>
                <a:spcPct val="90000"/>
              </a:lnSpc>
              <a:buFontTx/>
              <a:buNone/>
              <a:defRPr/>
            </a:pPr>
            <a:endParaRPr lang="en-US" sz="1800" b="1" dirty="0" smtClean="0">
              <a:latin typeface="Times New Roman" pitchFamily="18" charset="0"/>
              <a:cs typeface="Times New Roman" pitchFamily="18" charset="0"/>
            </a:endParaRPr>
          </a:p>
          <a:p>
            <a:pPr eaLnBrk="1" hangingPunct="1">
              <a:lnSpc>
                <a:spcPct val="90000"/>
              </a:lnSpc>
              <a:buFontTx/>
              <a:buNone/>
              <a:defRPr/>
            </a:pPr>
            <a:r>
              <a:rPr lang="en-US" sz="1800" b="1" dirty="0" smtClean="0">
                <a:latin typeface="Times New Roman" pitchFamily="18" charset="0"/>
                <a:cs typeface="Times New Roman" pitchFamily="18" charset="0"/>
              </a:rPr>
              <a:t>In Canada, our Aboriginal communities use liberal ideas such as elected leaders, government by consensus, leadership on the basis of merit, just punishment, and concepts of equality and equality before the law.</a:t>
            </a:r>
          </a:p>
        </p:txBody>
      </p:sp>
      <p:pic>
        <p:nvPicPr>
          <p:cNvPr id="23556" name="Picture 7" descr="Iroquois_5_Nation_Map_c1650"/>
          <p:cNvPicPr>
            <a:picLocks noGrp="1" noChangeAspect="1" noChangeArrowheads="1"/>
          </p:cNvPicPr>
          <p:nvPr>
            <p:ph sz="quarter" idx="2"/>
          </p:nvPr>
        </p:nvPicPr>
        <p:blipFill>
          <a:blip r:embed="rId3" cstate="print"/>
          <a:srcRect/>
          <a:stretch>
            <a:fillRect/>
          </a:stretch>
        </p:blipFill>
        <p:spPr>
          <a:xfrm>
            <a:off x="5105400" y="1116793"/>
            <a:ext cx="3124200" cy="2693207"/>
          </a:xfrm>
          <a:noFill/>
        </p:spPr>
      </p:pic>
      <p:pic>
        <p:nvPicPr>
          <p:cNvPr id="23557" name="Picture 8" descr="2_Grand_Council%201898"/>
          <p:cNvPicPr>
            <a:picLocks noGrp="1" noChangeAspect="1" noChangeArrowheads="1"/>
          </p:cNvPicPr>
          <p:nvPr>
            <p:ph sz="quarter" idx="3"/>
          </p:nvPr>
        </p:nvPicPr>
        <p:blipFill>
          <a:blip r:embed="rId4" cstate="print"/>
          <a:srcRect/>
          <a:stretch>
            <a:fillRect/>
          </a:stretch>
        </p:blipFill>
        <p:spPr>
          <a:xfrm>
            <a:off x="4495800" y="4038600"/>
            <a:ext cx="4114800" cy="2655611"/>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 to="" calcmode="lin" valueType="num">
                                      <p:cBhvr>
                                        <p:cTn id="10" dur="1" fill="hold"/>
                                        <p:tgtEl>
                                          <p:spTgt spid="2355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3557"/>
                                        </p:tgtEl>
                                        <p:attrNameLst>
                                          <p:attrName>style.visibility</p:attrName>
                                        </p:attrNameLst>
                                      </p:cBhvr>
                                      <p:to>
                                        <p:strVal val="visible"/>
                                      </p:to>
                                    </p:set>
                                    <p:anim to="" calcmode="lin" valueType="num">
                                      <p:cBhvr>
                                        <p:cTn id="13" dur="1" fill="hold"/>
                                        <p:tgtEl>
                                          <p:spTgt spid="2355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6627">
                                            <p:txEl>
                                              <p:pRg st="0" end="0"/>
                                            </p:txEl>
                                          </p:spTgt>
                                        </p:tgtEl>
                                        <p:attrNameLst>
                                          <p:attrName>style.visibility</p:attrName>
                                        </p:attrNameLst>
                                      </p:cBhvr>
                                      <p:to>
                                        <p:strVal val="visible"/>
                                      </p:to>
                                    </p:set>
                                    <p:anim to="" calcmode="lin" valueType="num">
                                      <p:cBhvr>
                                        <p:cTn id="18" dur="1" fill="hold"/>
                                        <p:tgtEl>
                                          <p:spTgt spid="26627">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to="" calcmode="lin" valueType="num">
                                      <p:cBhvr>
                                        <p:cTn id="23" dur="1" fill="hold"/>
                                        <p:tgtEl>
                                          <p:spTgt spid="2662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refootsworld.net/graphics/sweatcrow2.jpg"/>
          <p:cNvPicPr>
            <a:picLocks noChangeAspect="1" noChangeArrowheads="1"/>
          </p:cNvPicPr>
          <p:nvPr/>
        </p:nvPicPr>
        <p:blipFill>
          <a:blip r:embed="rId2" cstate="print">
            <a:lum bright="70000" contrast="-70000"/>
          </a:blip>
          <a:srcRect/>
          <a:stretch>
            <a:fillRect/>
          </a:stretch>
        </p:blipFill>
        <p:spPr bwMode="auto">
          <a:xfrm>
            <a:off x="0" y="-1"/>
            <a:ext cx="9144000" cy="6863225"/>
          </a:xfrm>
          <a:prstGeom prst="rect">
            <a:avLst/>
          </a:prstGeom>
          <a:noFill/>
        </p:spPr>
      </p:pic>
      <p:sp>
        <p:nvSpPr>
          <p:cNvPr id="2" name="Title 1"/>
          <p:cNvSpPr>
            <a:spLocks noGrp="1"/>
          </p:cNvSpPr>
          <p:nvPr>
            <p:ph type="title"/>
          </p:nvPr>
        </p:nvSpPr>
        <p:spPr>
          <a:xfrm>
            <a:off x="0" y="198438"/>
            <a:ext cx="9144000" cy="7159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Conflicting Ideologies</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990600"/>
            <a:ext cx="9144000" cy="5638800"/>
          </a:xfrm>
        </p:spPr>
        <p:txBody>
          <a:bodyPr>
            <a:normAutofit/>
          </a:bodyPr>
          <a:lstStyle/>
          <a:p>
            <a:pPr marL="457200" lvl="0" indent="-457200">
              <a:buFont typeface="+mj-lt"/>
              <a:buAutoNum type="arabicPeriod"/>
            </a:pPr>
            <a:r>
              <a:rPr lang="en-US" sz="1800" b="1" dirty="0">
                <a:latin typeface="Times New Roman" pitchFamily="18" charset="0"/>
                <a:cs typeface="Times New Roman" pitchFamily="18" charset="0"/>
              </a:rPr>
              <a:t>Read the introduction on page 304 and “</a:t>
            </a:r>
            <a:r>
              <a:rPr lang="en-US" sz="1800" b="1" i="1" dirty="0">
                <a:latin typeface="Times New Roman" pitchFamily="18" charset="0"/>
                <a:cs typeface="Times New Roman" pitchFamily="18" charset="0"/>
              </a:rPr>
              <a:t>Conflicting Ideologies” </a:t>
            </a:r>
            <a:r>
              <a:rPr lang="en-US" sz="1800" b="1" dirty="0">
                <a:latin typeface="Times New Roman" pitchFamily="18" charset="0"/>
                <a:cs typeface="Times New Roman" pitchFamily="18" charset="0"/>
              </a:rPr>
              <a:t>(Pages 305 -306) and explain the difference in ideologies between the Europeans and Aboriginal peoples. </a:t>
            </a:r>
            <a:endParaRPr lang="en-US" sz="1800" b="1" dirty="0" smtClean="0">
              <a:latin typeface="Times New Roman" pitchFamily="18" charset="0"/>
              <a:cs typeface="Times New Roman" pitchFamily="18" charset="0"/>
            </a:endParaRPr>
          </a:p>
          <a:p>
            <a:pPr marL="457200" lvl="0" indent="-457200">
              <a:buFont typeface="+mj-lt"/>
              <a:buAutoNum type="arabicPeriod"/>
            </a:pPr>
            <a:endParaRPr lang="en-US" sz="1800" dirty="0">
              <a:latin typeface="Times New Roman" pitchFamily="18" charset="0"/>
              <a:cs typeface="Times New Roman" pitchFamily="18" charset="0"/>
            </a:endParaRPr>
          </a:p>
          <a:p>
            <a:pPr marL="457200" lvl="0" indent="-457200">
              <a:buFont typeface="+mj-lt"/>
              <a:buAutoNum type="arabicPeriod"/>
            </a:pPr>
            <a:r>
              <a:rPr lang="en-US" sz="1800" b="1" dirty="0">
                <a:latin typeface="Times New Roman" pitchFamily="18" charset="0"/>
                <a:cs typeface="Times New Roman" pitchFamily="18" charset="0"/>
              </a:rPr>
              <a:t>Read “</a:t>
            </a:r>
            <a:r>
              <a:rPr lang="en-US" sz="1800" b="1" i="1" dirty="0">
                <a:latin typeface="Times New Roman" pitchFamily="18" charset="0"/>
                <a:cs typeface="Times New Roman" pitchFamily="18" charset="0"/>
              </a:rPr>
              <a:t>Conflicting Land-Holding Ideologies </a:t>
            </a:r>
            <a:r>
              <a:rPr lang="en-US" sz="1800" b="1" dirty="0">
                <a:latin typeface="Times New Roman" pitchFamily="18" charset="0"/>
                <a:cs typeface="Times New Roman" pitchFamily="18" charset="0"/>
              </a:rPr>
              <a:t>(Pgs. 307-308 </a:t>
            </a:r>
            <a:r>
              <a:rPr lang="en-US" sz="1800" b="1" dirty="0" smtClean="0">
                <a:latin typeface="Times New Roman" pitchFamily="18" charset="0"/>
                <a:cs typeface="Times New Roman" pitchFamily="18" charset="0"/>
              </a:rPr>
              <a:t>)</a:t>
            </a:r>
          </a:p>
          <a:p>
            <a:pPr marL="457200" lvl="0" indent="-457200">
              <a:buFont typeface="+mj-lt"/>
              <a:buAutoNum type="arabicPeriod"/>
            </a:pPr>
            <a:endParaRPr lang="en-US" sz="1800" dirty="0">
              <a:latin typeface="Times New Roman" pitchFamily="18" charset="0"/>
              <a:cs typeface="Times New Roman" pitchFamily="18" charset="0"/>
            </a:endParaRPr>
          </a:p>
          <a:p>
            <a:pPr lvl="1">
              <a:buFont typeface="Arial" pitchFamily="34" charset="0"/>
              <a:buChar char="•"/>
            </a:pPr>
            <a:r>
              <a:rPr lang="en-US" sz="1800" b="1" dirty="0">
                <a:latin typeface="Times New Roman" pitchFamily="18" charset="0"/>
                <a:cs typeface="Times New Roman" pitchFamily="18" charset="0"/>
              </a:rPr>
              <a:t>How are the conceptions of land described in the quotes on page 307 different from liberal ideologies of property and ownership</a:t>
            </a:r>
            <a:r>
              <a:rPr lang="en-US" sz="1800" b="1" dirty="0" smtClean="0">
                <a:latin typeface="Times New Roman" pitchFamily="18" charset="0"/>
                <a:cs typeface="Times New Roman" pitchFamily="18" charset="0"/>
              </a:rPr>
              <a:t>?</a:t>
            </a:r>
          </a:p>
          <a:p>
            <a:pPr lvl="1">
              <a:buFont typeface="Arial" pitchFamily="34" charset="0"/>
              <a:buChar char="•"/>
            </a:pPr>
            <a:endParaRPr lang="en-US" sz="1800" dirty="0">
              <a:latin typeface="Times New Roman" pitchFamily="18" charset="0"/>
              <a:cs typeface="Times New Roman" pitchFamily="18" charset="0"/>
            </a:endParaRPr>
          </a:p>
          <a:p>
            <a:pPr lvl="1">
              <a:buFont typeface="Arial" pitchFamily="34" charset="0"/>
              <a:buChar char="•"/>
            </a:pPr>
            <a:r>
              <a:rPr lang="en-US" sz="1800" b="1" dirty="0">
                <a:latin typeface="Times New Roman" pitchFamily="18" charset="0"/>
                <a:cs typeface="Times New Roman" pitchFamily="18" charset="0"/>
              </a:rPr>
              <a:t>Given the differences between these views and principles of liberalism, what potential conflicts might arise over land use</a:t>
            </a:r>
            <a:r>
              <a:rPr lang="en-US" sz="1800" b="1" dirty="0" smtClean="0">
                <a:latin typeface="Times New Roman" pitchFamily="18" charset="0"/>
                <a:cs typeface="Times New Roman" pitchFamily="18" charset="0"/>
              </a:rPr>
              <a:t>?</a:t>
            </a:r>
          </a:p>
          <a:p>
            <a:pPr lvl="1">
              <a:buFont typeface="Arial" pitchFamily="34" charset="0"/>
              <a:buChar char="•"/>
            </a:pPr>
            <a:endParaRPr lang="en-US" sz="1800" dirty="0">
              <a:latin typeface="Times New Roman" pitchFamily="18" charset="0"/>
              <a:cs typeface="Times New Roman" pitchFamily="18" charset="0"/>
            </a:endParaRPr>
          </a:p>
          <a:p>
            <a:pPr lvl="1">
              <a:buFont typeface="Arial" pitchFamily="34" charset="0"/>
              <a:buChar char="•"/>
            </a:pPr>
            <a:r>
              <a:rPr lang="en-US" sz="1800" b="1" dirty="0">
                <a:latin typeface="Times New Roman" pitchFamily="18" charset="0"/>
                <a:cs typeface="Times New Roman" pitchFamily="18" charset="0"/>
              </a:rPr>
              <a:t>What do you think was the root cause of this attitude that the Europeans brought to treaty negotiations</a:t>
            </a:r>
            <a:r>
              <a:rPr lang="en-US" sz="1800" b="1" dirty="0" smtClean="0">
                <a:latin typeface="Times New Roman" pitchFamily="18" charset="0"/>
                <a:cs typeface="Times New Roman" pitchFamily="18" charset="0"/>
              </a:rPr>
              <a:t>?</a:t>
            </a:r>
          </a:p>
          <a:p>
            <a:pPr lvl="1">
              <a:buFont typeface="Arial" pitchFamily="34" charset="0"/>
              <a:buChar char="•"/>
            </a:pPr>
            <a:endParaRPr lang="en-US" sz="1800" dirty="0">
              <a:latin typeface="Times New Roman" pitchFamily="18" charset="0"/>
              <a:cs typeface="Times New Roman" pitchFamily="18" charset="0"/>
            </a:endParaRPr>
          </a:p>
          <a:p>
            <a:pPr lvl="1">
              <a:buFont typeface="Arial" pitchFamily="34" charset="0"/>
              <a:buChar char="•"/>
            </a:pPr>
            <a:r>
              <a:rPr lang="en-US" sz="1800" b="1" dirty="0">
                <a:latin typeface="Times New Roman" pitchFamily="18" charset="0"/>
                <a:cs typeface="Times New Roman" pitchFamily="18" charset="0"/>
              </a:rPr>
              <a:t>How does this difference in understandings of historical agreements between First Nations and the Canadian government help explain the large number of land claims currently being negotiated between various First Nations and the Canadian government?</a:t>
            </a:r>
            <a:endParaRPr lang="en-US" sz="1800" dirty="0">
              <a:latin typeface="Times New Roman" pitchFamily="18" charset="0"/>
              <a:cs typeface="Times New Roman" pitchFamily="18" charset="0"/>
            </a:endParaRPr>
          </a:p>
          <a:p>
            <a:pPr marL="594360" indent="-457200">
              <a:buFont typeface="+mj-lt"/>
              <a:buAutoNum type="alphaU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to="" calcmode="lin" valueType="num">
                                      <p:cBhvr>
                                        <p:cTn id="32" dur="1" fill="hold"/>
                                        <p:tgtEl>
                                          <p:spTgt spid="3">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to="" calcmode="lin" valueType="num">
                                      <p:cBhvr>
                                        <p:cTn id="3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designsbymkg.com/store/images/brainstorm.jpg"/>
          <p:cNvPicPr>
            <a:picLocks noChangeAspect="1" noChangeArrowheads="1"/>
          </p:cNvPicPr>
          <p:nvPr/>
        </p:nvPicPr>
        <p:blipFill>
          <a:blip r:embed="rId2" cstate="print">
            <a:lum bright="70000" contrast="-70000"/>
          </a:blip>
          <a:srcRect/>
          <a:stretch>
            <a:fillRect/>
          </a:stretch>
        </p:blipFill>
        <p:spPr bwMode="auto">
          <a:xfrm>
            <a:off x="0" y="0"/>
            <a:ext cx="9122784" cy="6858000"/>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Brainstorming</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905000"/>
            <a:ext cx="9144000" cy="3733800"/>
          </a:xfrm>
        </p:spPr>
        <p:txBody>
          <a:bodyPr>
            <a:normAutofit fontScale="85000" lnSpcReduction="20000"/>
          </a:bodyPr>
          <a:lstStyle/>
          <a:p>
            <a:pPr algn="ctr">
              <a:buNone/>
            </a:pPr>
            <a:r>
              <a:rPr lang="en-US" sz="2100" b="1" dirty="0" smtClean="0">
                <a:latin typeface="Times New Roman" pitchFamily="18" charset="0"/>
                <a:cs typeface="Times New Roman" pitchFamily="18" charset="0"/>
              </a:rPr>
              <a:t>Name some situations where Aboriginal peoples and Canadian governments have come into conflict .</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Why do you think the relationship between Canada’s First Nations peoples and governments has occasionally been marked by troubles and conflicts?</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What are the main concerns of Canada’s First Nations peoples?</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How have the First Nations sought to present these concerns to governments and society as a whole? </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How successful have First Nations been in having their issues addressed, and gaining a resolution to their main concerns? </a:t>
            </a:r>
          </a:p>
          <a:p>
            <a:endParaRPr lang="en-US" dirty="0"/>
          </a:p>
        </p:txBody>
      </p:sp>
      <p:pic>
        <p:nvPicPr>
          <p:cNvPr id="7" name="Picture 2" descr="http://www.barefootsworld.net/graphics/sweatcrow2.jpg"/>
          <p:cNvPicPr>
            <a:picLocks noChangeAspect="1" noChangeArrowheads="1"/>
          </p:cNvPicPr>
          <p:nvPr/>
        </p:nvPicPr>
        <p:blipFill>
          <a:blip r:embed="rId3" cstate="print">
            <a:lum bright="70000" contrast="-70000"/>
          </a:blip>
          <a:srcRect/>
          <a:stretch>
            <a:fillRect/>
          </a:stretch>
        </p:blipFill>
        <p:spPr bwMode="auto">
          <a:xfrm>
            <a:off x="0" y="-1"/>
            <a:ext cx="9144000" cy="6863225"/>
          </a:xfrm>
          <a:prstGeom prst="rect">
            <a:avLst/>
          </a:prstGeom>
          <a:noFill/>
        </p:spPr>
      </p:pic>
      <p:sp>
        <p:nvSpPr>
          <p:cNvPr id="5" name="Rectangle 4"/>
          <p:cNvSpPr/>
          <p:nvPr/>
        </p:nvSpPr>
        <p:spPr>
          <a:xfrm>
            <a:off x="0" y="2514600"/>
            <a:ext cx="9144000" cy="523220"/>
          </a:xfrm>
          <a:prstGeom prst="rect">
            <a:avLst/>
          </a:prstGeom>
        </p:spPr>
        <p:txBody>
          <a:bodyPr wrap="square">
            <a:spAutoFit/>
          </a:bodyPr>
          <a:lstStyle/>
          <a:p>
            <a:pPr algn="ctr"/>
            <a:r>
              <a:rPr lang="en-US" sz="2800" b="1" dirty="0" smtClean="0">
                <a:solidFill>
                  <a:srgbClr val="C00000"/>
                </a:solidFill>
                <a:latin typeface="Times New Roman" pitchFamily="18" charset="0"/>
                <a:cs typeface="Times New Roman" pitchFamily="18" charset="0"/>
              </a:rPr>
              <a:t>Aboriginal Experiences in Canada</a:t>
            </a:r>
            <a:endParaRPr lang="en-US" sz="2800" dirty="0">
              <a:solidFill>
                <a:srgbClr val="C00000"/>
              </a:solidFill>
            </a:endParaRPr>
          </a:p>
        </p:txBody>
      </p:sp>
      <p:sp>
        <p:nvSpPr>
          <p:cNvPr id="6" name="Rectangle 5"/>
          <p:cNvSpPr/>
          <p:nvPr/>
        </p:nvSpPr>
        <p:spPr>
          <a:xfrm>
            <a:off x="0" y="3244334"/>
            <a:ext cx="9143999" cy="523220"/>
          </a:xfrm>
          <a:prstGeom prst="rect">
            <a:avLst/>
          </a:prstGeom>
        </p:spPr>
        <p:txBody>
          <a:bodyPr wrap="square">
            <a:spAutoFit/>
          </a:bodyPr>
          <a:lstStyle/>
          <a:p>
            <a:pPr algn="ctr"/>
            <a:r>
              <a:rPr lang="en-US" sz="2800" b="1" dirty="0" smtClean="0">
                <a:solidFill>
                  <a:schemeClr val="accent4">
                    <a:lumMod val="50000"/>
                  </a:schemeClr>
                </a:solidFill>
                <a:latin typeface="Times New Roman" pitchFamily="18" charset="0"/>
                <a:cs typeface="Times New Roman" pitchFamily="18" charset="0"/>
              </a:rPr>
              <a:t>A Closer Look</a:t>
            </a:r>
            <a:endParaRPr lang="en-US" sz="280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xit" presetSubtype="0" fill="hold" grpId="0" nodeType="clickEffect">
                                  <p:stCondLst>
                                    <p:cond delay="0"/>
                                  </p:stCondLst>
                                  <p:childTnLst>
                                    <p:anim to="" calcmode="lin" valueType="num">
                                      <p:cBhvr>
                                        <p:cTn id="14" dur="1"/>
                                        <p:tgtEl>
                                          <p:spTgt spid="5">
                                            <p:txEl>
                                              <p:pRg st="0" end="0"/>
                                            </p:txEl>
                                          </p:spTgt>
                                        </p:tgtEl>
                                        <p:attrNameLst>
                                          <p:attrName/>
                                        </p:attrNameLst>
                                      </p:cBhvr>
                                    </p:anim>
                                    <p:set>
                                      <p:cBhvr>
                                        <p:cTn id="15" dur="1" fill="hold">
                                          <p:stCondLst>
                                            <p:cond delay="0"/>
                                          </p:stCondLst>
                                        </p:cTn>
                                        <p:tgtEl>
                                          <p:spTgt spid="5">
                                            <p:txEl>
                                              <p:pRg st="0" end="0"/>
                                            </p:txEl>
                                          </p:spTgt>
                                        </p:tgtEl>
                                        <p:attrNameLst>
                                          <p:attrName>style.visibility</p:attrName>
                                        </p:attrNameLst>
                                      </p:cBhvr>
                                      <p:to>
                                        <p:strVal val="hidden"/>
                                      </p:to>
                                    </p:set>
                                  </p:childTnLst>
                                </p:cTn>
                              </p:par>
                              <p:par>
                                <p:cTn id="16" presetID="24" presetClass="exit" presetSubtype="0" fill="hold" grpId="1" nodeType="withEffect">
                                  <p:stCondLst>
                                    <p:cond delay="0"/>
                                  </p:stCondLst>
                                  <p:childTnLst>
                                    <p:anim to="" calcmode="lin" valueType="num">
                                      <p:cBhvr>
                                        <p:cTn id="17" dur="1"/>
                                        <p:tgtEl>
                                          <p:spTgt spid="6"/>
                                        </p:tgtEl>
                                        <p:attrNameLst>
                                          <p:attrName/>
                                        </p:attrNameLst>
                                      </p:cBhvr>
                                    </p:anim>
                                    <p:set>
                                      <p:cBhvr>
                                        <p:cTn id="18" dur="1" fill="hold">
                                          <p:stCondLst>
                                            <p:cond delay="0"/>
                                          </p:stCondLst>
                                        </p:cTn>
                                        <p:tgtEl>
                                          <p:spTgt spid="6"/>
                                        </p:tgtEl>
                                        <p:attrNameLst>
                                          <p:attrName>style.visibility</p:attrName>
                                        </p:attrNameLst>
                                      </p:cBhvr>
                                      <p:to>
                                        <p:strVal val="hidden"/>
                                      </p:to>
                                    </p:set>
                                  </p:childTnLst>
                                </p:cTn>
                              </p:par>
                              <p:par>
                                <p:cTn id="19" presetID="24" presetClass="exit" presetSubtype="0" fill="hold" nodeType="withEffect">
                                  <p:stCondLst>
                                    <p:cond delay="0"/>
                                  </p:stCondLst>
                                  <p:childTnLst>
                                    <p:anim to="" calcmode="lin" valueType="num">
                                      <p:cBhvr>
                                        <p:cTn id="20" dur="1"/>
                                        <p:tgtEl>
                                          <p:spTgt spid="7"/>
                                        </p:tgtEl>
                                        <p:attrNameLst>
                                          <p:attrName/>
                                        </p:attrNameLst>
                                      </p:cBhvr>
                                    </p:anim>
                                    <p:set>
                                      <p:cBhvr>
                                        <p:cTn id="21" dur="1" fill="hold">
                                          <p:stCondLst>
                                            <p:cond delay="0"/>
                                          </p:stCondLst>
                                        </p:cTn>
                                        <p:tgtEl>
                                          <p:spTgt spid="7"/>
                                        </p:tgtEl>
                                        <p:attrNameLst>
                                          <p:attrName>style.visibility</p:attrName>
                                        </p:attrNameLst>
                                      </p:cBhvr>
                                      <p:to>
                                        <p:strVal val="hidden"/>
                                      </p:to>
                                    </p:set>
                                  </p:childTnLst>
                                </p:cTn>
                              </p:par>
                              <p:par>
                                <p:cTn id="22" presetID="24"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to="" calcmode="lin" valueType="num">
                                      <p:cBhvr>
                                        <p:cTn id="24" dur="1" fill="hold"/>
                                        <p:tgtEl>
                                          <p:spTgt spid="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to="" calcmode="lin" valueType="num">
                                      <p:cBhvr>
                                        <p:cTn id="29" dur="1" fill="hold"/>
                                        <p:tgtEl>
                                          <p:spTgt spid="3">
                                            <p:txEl>
                                              <p:pRg st="0" end="0"/>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to="" calcmode="lin" valueType="num">
                                      <p:cBhvr>
                                        <p:cTn id="34" dur="1" fill="hold"/>
                                        <p:tgtEl>
                                          <p:spTgt spid="3">
                                            <p:txEl>
                                              <p:pRg st="2" end="2"/>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to="" calcmode="lin" valueType="num">
                                      <p:cBhvr>
                                        <p:cTn id="39" dur="1" fill="hold"/>
                                        <p:tgtEl>
                                          <p:spTgt spid="3">
                                            <p:txEl>
                                              <p:pRg st="4" end="4"/>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to="" calcmode="lin" valueType="num">
                                      <p:cBhvr>
                                        <p:cTn id="44" dur="1" fill="hold"/>
                                        <p:tgtEl>
                                          <p:spTgt spid="3">
                                            <p:txEl>
                                              <p:pRg st="6" end="6"/>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to="" calcmode="lin" valueType="num">
                                      <p:cBhvr>
                                        <p:cTn id="49"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thecanadianencyclopedia.com/media/oka-confrontation-4025.jpg"/>
          <p:cNvPicPr>
            <a:picLocks noChangeAspect="1" noChangeArrowheads="1"/>
          </p:cNvPicPr>
          <p:nvPr/>
        </p:nvPicPr>
        <p:blipFill>
          <a:blip r:embed="rId2" cstate="print">
            <a:lum bright="70000" contrast="-70000"/>
          </a:blip>
          <a:srcRect/>
          <a:stretch>
            <a:fillRect/>
          </a:stretch>
        </p:blipFill>
        <p:spPr bwMode="auto">
          <a:xfrm>
            <a:off x="0" y="0"/>
            <a:ext cx="9144000" cy="6864858"/>
          </a:xfrm>
          <a:prstGeom prst="rect">
            <a:avLst/>
          </a:prstGeom>
          <a:noFill/>
        </p:spPr>
      </p:pic>
      <p:sp>
        <p:nvSpPr>
          <p:cNvPr id="2" name="Title 1"/>
          <p:cNvSpPr>
            <a:spLocks noGrp="1"/>
          </p:cNvSpPr>
          <p:nvPr>
            <p:ph type="title"/>
          </p:nvPr>
        </p:nvSpPr>
        <p:spPr>
          <a:xfrm>
            <a:off x="0" y="198438"/>
            <a:ext cx="9144000" cy="7159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The Oka Crisis</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257800"/>
          </a:xfrm>
        </p:spPr>
        <p:txBody>
          <a:bodyPr>
            <a:normAutofit fontScale="92500" lnSpcReduction="10000"/>
          </a:bodyPr>
          <a:lstStyle/>
          <a:p>
            <a:pPr algn="ctr">
              <a:buNone/>
            </a:pPr>
            <a:r>
              <a:rPr lang="en-US" sz="1900" b="1" dirty="0" smtClean="0">
                <a:latin typeface="Times New Roman" pitchFamily="18" charset="0"/>
                <a:cs typeface="Times New Roman" pitchFamily="18" charset="0"/>
              </a:rPr>
              <a:t>Browse the Oka topic for 15 to 20 minutes (CBC archives) watching and listening to the </a:t>
            </a:r>
          </a:p>
          <a:p>
            <a:pPr algn="ctr">
              <a:buNone/>
            </a:pPr>
            <a:r>
              <a:rPr lang="en-US" sz="1900" b="1" dirty="0" smtClean="0">
                <a:latin typeface="Times New Roman" pitchFamily="18" charset="0"/>
                <a:cs typeface="Times New Roman" pitchFamily="18" charset="0"/>
              </a:rPr>
              <a:t>video and audio clips in any order you wish. </a:t>
            </a:r>
          </a:p>
          <a:p>
            <a:pPr algn="ctr">
              <a:buNone/>
            </a:pPr>
            <a:endParaRPr lang="en-US" sz="1900" b="1" dirty="0" smtClean="0">
              <a:latin typeface="Times New Roman" pitchFamily="18" charset="0"/>
              <a:cs typeface="Times New Roman" pitchFamily="18" charset="0"/>
            </a:endParaRPr>
          </a:p>
          <a:p>
            <a:pPr algn="ctr">
              <a:buNone/>
            </a:pPr>
            <a:r>
              <a:rPr lang="en-US" sz="1900" b="1" dirty="0" smtClean="0">
                <a:solidFill>
                  <a:srgbClr val="002060"/>
                </a:solidFill>
                <a:latin typeface="Times New Roman" pitchFamily="18" charset="0"/>
                <a:cs typeface="Times New Roman" pitchFamily="18" charset="0"/>
              </a:rPr>
              <a:t>As you explore, make notes about the following:</a:t>
            </a:r>
          </a:p>
          <a:p>
            <a:pPr algn="ctr">
              <a:buNone/>
            </a:pPr>
            <a:endParaRPr lang="en-US" sz="1900" b="1" dirty="0" smtClean="0">
              <a:solidFill>
                <a:srgbClr val="002060"/>
              </a:solidFill>
              <a:latin typeface="Times New Roman" pitchFamily="18" charset="0"/>
              <a:cs typeface="Times New Roman" pitchFamily="18" charset="0"/>
            </a:endParaRPr>
          </a:p>
          <a:p>
            <a:pPr algn="ctr">
              <a:buNone/>
            </a:pPr>
            <a:r>
              <a:rPr lang="en-US" sz="1900" b="1" dirty="0" smtClean="0">
                <a:solidFill>
                  <a:srgbClr val="002060"/>
                </a:solidFill>
                <a:latin typeface="Times New Roman" pitchFamily="18" charset="0"/>
                <a:cs typeface="Times New Roman" pitchFamily="18" charset="0"/>
              </a:rPr>
              <a:t>What were the main causes of the Oka crisis? </a:t>
            </a:r>
          </a:p>
          <a:p>
            <a:pPr marL="457200" indent="-457200" algn="ctr">
              <a:buNone/>
            </a:pPr>
            <a:endParaRPr lang="en-US" sz="1900" b="1" dirty="0" smtClean="0">
              <a:solidFill>
                <a:srgbClr val="002060"/>
              </a:solidFill>
              <a:latin typeface="Times New Roman" pitchFamily="18" charset="0"/>
              <a:cs typeface="Times New Roman" pitchFamily="18" charset="0"/>
            </a:endParaRPr>
          </a:p>
          <a:p>
            <a:pPr marL="457200" indent="-457200" algn="ctr">
              <a:buNone/>
            </a:pPr>
            <a:r>
              <a:rPr lang="en-US" sz="1900" b="1" dirty="0" smtClean="0">
                <a:solidFill>
                  <a:srgbClr val="002060"/>
                </a:solidFill>
                <a:latin typeface="Times New Roman" pitchFamily="18" charset="0"/>
                <a:cs typeface="Times New Roman" pitchFamily="18" charset="0"/>
              </a:rPr>
              <a:t>Who were the major individuals involved in it? </a:t>
            </a:r>
          </a:p>
          <a:p>
            <a:pPr marL="457200" indent="-457200" algn="ctr">
              <a:buNone/>
            </a:pPr>
            <a:endParaRPr lang="en-US" sz="1900" b="1" dirty="0" smtClean="0">
              <a:solidFill>
                <a:srgbClr val="002060"/>
              </a:solidFill>
              <a:latin typeface="Times New Roman" pitchFamily="18" charset="0"/>
              <a:cs typeface="Times New Roman" pitchFamily="18" charset="0"/>
            </a:endParaRPr>
          </a:p>
          <a:p>
            <a:pPr marL="457200" indent="-457200" algn="ctr">
              <a:buNone/>
            </a:pPr>
            <a:r>
              <a:rPr lang="en-US" sz="1900" b="1" dirty="0" smtClean="0">
                <a:solidFill>
                  <a:srgbClr val="002060"/>
                </a:solidFill>
                <a:latin typeface="Times New Roman" pitchFamily="18" charset="0"/>
                <a:cs typeface="Times New Roman" pitchFamily="18" charset="0"/>
              </a:rPr>
              <a:t>What were the main events of the crisis during the summer of 1990? </a:t>
            </a:r>
          </a:p>
          <a:p>
            <a:pPr marL="457200" indent="-457200" algn="ctr">
              <a:buNone/>
            </a:pPr>
            <a:endParaRPr lang="en-US" sz="1900" b="1" dirty="0" smtClean="0">
              <a:solidFill>
                <a:srgbClr val="002060"/>
              </a:solidFill>
              <a:latin typeface="Times New Roman" pitchFamily="18" charset="0"/>
              <a:cs typeface="Times New Roman" pitchFamily="18" charset="0"/>
            </a:endParaRPr>
          </a:p>
          <a:p>
            <a:pPr marL="457200" indent="-457200" algn="ctr">
              <a:buNone/>
            </a:pPr>
            <a:r>
              <a:rPr lang="en-US" sz="1900" b="1" dirty="0" smtClean="0">
                <a:solidFill>
                  <a:srgbClr val="002060"/>
                </a:solidFill>
                <a:latin typeface="Times New Roman" pitchFamily="18" charset="0"/>
                <a:cs typeface="Times New Roman" pitchFamily="18" charset="0"/>
              </a:rPr>
              <a:t>How was the crisis eventually ended? </a:t>
            </a:r>
          </a:p>
          <a:p>
            <a:pPr algn="ctr">
              <a:buNone/>
            </a:pPr>
            <a:endParaRPr lang="en-US" sz="1900" b="1" dirty="0" smtClean="0">
              <a:solidFill>
                <a:srgbClr val="002060"/>
              </a:solidFill>
              <a:latin typeface="Times New Roman" pitchFamily="18" charset="0"/>
              <a:cs typeface="Times New Roman" pitchFamily="18" charset="0"/>
            </a:endParaRPr>
          </a:p>
          <a:p>
            <a:pPr algn="ctr">
              <a:buNone/>
            </a:pPr>
            <a:r>
              <a:rPr lang="en-US" sz="1900" b="1" dirty="0" smtClean="0">
                <a:solidFill>
                  <a:srgbClr val="002060"/>
                </a:solidFill>
                <a:latin typeface="Times New Roman" pitchFamily="18" charset="0"/>
                <a:cs typeface="Times New Roman" pitchFamily="18" charset="0"/>
              </a:rPr>
              <a:t>    What was the impact of the crisis on relations between First Nations peoples and governments in Canada? </a:t>
            </a:r>
          </a:p>
          <a:p>
            <a:pPr algn="ctr">
              <a:buNone/>
            </a:pPr>
            <a:endParaRPr lang="en-US" sz="1900" b="1" dirty="0">
              <a:solidFill>
                <a:srgbClr val="002060"/>
              </a:solidFill>
              <a:latin typeface="Times New Roman" pitchFamily="18" charset="0"/>
              <a:cs typeface="Times New Roman" pitchFamily="18" charset="0"/>
            </a:endParaRPr>
          </a:p>
          <a:p>
            <a:pPr algn="ctr">
              <a:buNone/>
            </a:pPr>
            <a:r>
              <a:rPr lang="en-US" sz="1900" b="1" dirty="0" smtClean="0">
                <a:solidFill>
                  <a:srgbClr val="002060"/>
                </a:solidFill>
                <a:latin typeface="Times New Roman" pitchFamily="18" charset="0"/>
                <a:cs typeface="Times New Roman" pitchFamily="18" charset="0"/>
              </a:rPr>
              <a:t>Why did the Oka crisis receive so much attention in Canada during the summer of 1990?</a:t>
            </a:r>
          </a:p>
          <a:p>
            <a:pPr algn="ctr">
              <a:buNone/>
            </a:pPr>
            <a:endParaRPr lang="en-US" sz="1900"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to="" calcmode="lin" valueType="num">
                                      <p:cBhvr>
                                        <p:cTn id="35" dur="1" fill="hold"/>
                                        <p:tgtEl>
                                          <p:spTgt spid="3">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 to="" calcmode="lin" valueType="num">
                                      <p:cBhvr>
                                        <p:cTn id="40" dur="1" fill="hold"/>
                                        <p:tgtEl>
                                          <p:spTgt spid="3">
                                            <p:txEl>
                                              <p:pRg st="11" end="1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to="" calcmode="lin" valueType="num">
                                      <p:cBhvr>
                                        <p:cTn id="45" dur="1" fill="hold"/>
                                        <p:tgtEl>
                                          <p:spTgt spid="3">
                                            <p:txEl>
                                              <p:pRg st="13" end="13"/>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 to="" calcmode="lin" valueType="num">
                                      <p:cBhvr>
                                        <p:cTn id="50" dur="1" fill="hold"/>
                                        <p:tgtEl>
                                          <p:spTgt spid="3">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2365</Words>
  <Application>Microsoft Office PowerPoint</Application>
  <PresentationFormat>On-screen Show (4:3)</PresentationFormat>
  <Paragraphs>274</Paragraphs>
  <Slides>27</Slides>
  <Notes>1</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Important Terms to Know</vt:lpstr>
      <vt:lpstr>Great Law of Peace</vt:lpstr>
      <vt:lpstr>Aboriginal Contributions to Liberalism</vt:lpstr>
      <vt:lpstr>Conflicting Ideologies</vt:lpstr>
      <vt:lpstr>Brainstorming</vt:lpstr>
      <vt:lpstr>The Oka Crisis</vt:lpstr>
      <vt:lpstr>Aboriginal Experiences of Liberalism in Canada Assignment</vt:lpstr>
      <vt:lpstr>What to include:</vt:lpstr>
      <vt:lpstr>Aboriginal Experiences of Liberalism in Canada</vt:lpstr>
      <vt:lpstr>Conflicting Ideologies</vt:lpstr>
      <vt:lpstr>Land Holding Conflicts</vt:lpstr>
      <vt:lpstr>The Problem with Treaties…</vt:lpstr>
      <vt:lpstr>Assimilation via…Enfranchisement</vt:lpstr>
      <vt:lpstr>Assimilation via…Indian Act (1876)</vt:lpstr>
      <vt:lpstr>Assimilation via…Residential Schools</vt:lpstr>
      <vt:lpstr>Slide 19</vt:lpstr>
      <vt:lpstr>Slide 20</vt:lpstr>
      <vt:lpstr>Slide 21</vt:lpstr>
      <vt:lpstr>Slide 22</vt:lpstr>
      <vt:lpstr>Slide 23</vt:lpstr>
      <vt:lpstr>Slide 24</vt:lpstr>
      <vt:lpstr>Slide 25</vt:lpstr>
      <vt:lpstr>Slide 26</vt:lpstr>
      <vt:lpstr>Slide 27</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59</cp:revision>
  <dcterms:created xsi:type="dcterms:W3CDTF">2010-05-04T00:22:11Z</dcterms:created>
  <dcterms:modified xsi:type="dcterms:W3CDTF">2010-05-05T23:55:09Z</dcterms:modified>
</cp:coreProperties>
</file>