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80" r:id="rId16"/>
    <p:sldId id="270" r:id="rId17"/>
    <p:sldId id="271" r:id="rId18"/>
    <p:sldId id="272" r:id="rId19"/>
    <p:sldId id="273" r:id="rId20"/>
    <p:sldId id="274" r:id="rId21"/>
    <p:sldId id="283" r:id="rId22"/>
    <p:sldId id="281" r:id="rId23"/>
    <p:sldId id="284" r:id="rId24"/>
    <p:sldId id="285" r:id="rId25"/>
    <p:sldId id="276" r:id="rId26"/>
    <p:sldId id="277" r:id="rId27"/>
    <p:sldId id="278" r:id="rId28"/>
    <p:sldId id="279" r:id="rId29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7" autoAdjust="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7850"/>
            <a:ext cx="54864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012BAAD-23CC-45E1-80AF-BA734B5C2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5A683-38E2-4EAE-8E01-9A9AA9863412}" type="slidenum">
              <a:rPr lang="en-US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2150"/>
            <a:ext cx="4618038" cy="346392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FB343-8745-400C-9ADC-E9A7C2EC7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0CAAE-C901-44F9-9A9D-A1E15E03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28E03-6E5E-4260-9052-8FA53AB99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B6676-AB64-4556-897B-F816FC2A0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BC71F-97CE-4D88-A26D-DDF241DA8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F7F64-FC57-4F74-AE8A-BF523EF40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1B36B-EA57-482F-9793-80ED0A300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48B73-B206-4A4E-ACA1-D98A683BD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26F3B-B74A-45FD-9757-89E5A8097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65E74-B58B-4BB9-AFF2-3781313A0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7ACDC-A23F-48E2-AE86-FB794841E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8F5938F-564B-4AD6-9C89-06D1C1DE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fhs-ms\MSDATA\Staff\Brendan%20Edwards\Social\Social%2010-1-2\Related%20Issue%203\Did%20You%20Know.WMV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://www.youtube.com/watch?v=jpEnFwiqdx8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hs-ms\MSDATA\Staff\Brendan%20Edwards\Social\Social%2010-1-2\Related%20Issue%203\India%20Rising%20-%20ABC%20News_WMV%20V9.wmv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fhs-ms\MSDATA\Staff\Brendan%20Edwards\Social\Social%2010-1-2\Related%20Issue%203\Ecuadorians%20sue%20Chevron%20(May%203,%202009).wmv" TargetMode="Externa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15603"/>
          <p:cNvPicPr>
            <a:picLocks noChangeAspect="1" noChangeArrowheads="1"/>
          </p:cNvPicPr>
          <p:nvPr/>
        </p:nvPicPr>
        <p:blipFill>
          <a:blip r:embed="rId3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Expanding Globalization</a:t>
            </a:r>
          </a:p>
        </p:txBody>
      </p:sp>
      <p:pic>
        <p:nvPicPr>
          <p:cNvPr id="2054" name="Picture 6" descr="Figure 1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447800"/>
            <a:ext cx="51736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086600" y="1600200"/>
            <a:ext cx="2057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Do political cartoons lead to solutions to controversial issues?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04800" y="3184525"/>
            <a:ext cx="1600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is the main idea of each of these cartoons?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239000" y="4022725"/>
            <a:ext cx="1600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the introduction on page 237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&amp; 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Review the bulleted questions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5638800"/>
            <a:ext cx="1905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Times New Roman" pitchFamily="18" charset="0"/>
                <a:hlinkClick r:id="rId5"/>
              </a:rPr>
              <a:t>Did You </a:t>
            </a:r>
            <a:r>
              <a:rPr lang="en-US" sz="1400" b="1" dirty="0" smtClean="0">
                <a:latin typeface="Times New Roman" pitchFamily="18" charset="0"/>
                <a:hlinkClick r:id="rId5"/>
              </a:rPr>
              <a:t>Know</a:t>
            </a:r>
            <a:endParaRPr lang="en-US" sz="14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800" b="1" dirty="0" smtClean="0">
                <a:latin typeface="Times New Roman" pitchFamily="18" charset="0"/>
              </a:rPr>
              <a:t>(5:00)</a:t>
            </a:r>
            <a:endParaRPr lang="en-US" sz="800" b="1" dirty="0">
              <a:latin typeface="Times New Roman" pitchFamily="18" charset="0"/>
            </a:endParaRPr>
          </a:p>
        </p:txBody>
      </p:sp>
      <p:pic>
        <p:nvPicPr>
          <p:cNvPr id="9" name="Did You Kno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81000" y="4800600"/>
            <a:ext cx="1066800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" grpId="0"/>
      <p:bldP spid="2055" grpId="0"/>
      <p:bldP spid="2057" grpId="0"/>
      <p:bldP spid="20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sci_02_img023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How Do International Agreements And Organizations Contribute To Expanding Globalization?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2286000"/>
            <a:ext cx="91440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Scan pages 244 to 249</a:t>
            </a:r>
          </a:p>
          <a:p>
            <a:pPr algn="ctr">
              <a:spcBef>
                <a:spcPct val="50000"/>
              </a:spcBef>
            </a:pPr>
            <a:endParaRPr lang="en-US" sz="32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What is the above 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Inquiry Question</a:t>
            </a:r>
            <a:r>
              <a:rPr lang="en-US" sz="3200" b="1">
                <a:latin typeface="Times New Roman" pitchFamily="18" charset="0"/>
              </a:rPr>
              <a:t> referring to?</a:t>
            </a:r>
          </a:p>
          <a:p>
            <a:pPr algn="ctr">
              <a:spcBef>
                <a:spcPct val="50000"/>
              </a:spcBef>
            </a:pPr>
            <a:endParaRPr lang="en-US" sz="32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the introduction on page 244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TO_LOGO-w"/>
          <p:cNvPicPr>
            <a:picLocks noChangeAspect="1" noChangeArrowheads="1"/>
          </p:cNvPicPr>
          <p:nvPr/>
        </p:nvPicPr>
        <p:blipFill>
          <a:blip r:embed="rId3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The World Trade Organization</a:t>
            </a:r>
            <a:r>
              <a:rPr lang="en-US" sz="3600" b="1" smtClean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701131" y="2175669"/>
            <a:ext cx="40719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1524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Review the information below (page 244) that describes how the Canadian clothing industry was effected by different trade agreements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2743200"/>
            <a:ext cx="25908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One goal of expanding globalization is to: </a:t>
            </a:r>
            <a:r>
              <a:rPr lang="en-US" sz="2000" b="1" i="1">
                <a:latin typeface="Times New Roman" pitchFamily="18" charset="0"/>
              </a:rPr>
              <a:t>Help reduce barriers to trade</a:t>
            </a:r>
            <a:r>
              <a:rPr lang="en-US" sz="2000" b="1">
                <a:latin typeface="Times New Roman" pitchFamily="18" charset="0"/>
              </a:rPr>
              <a:t>.  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This way, goods and services can move around the world easily.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33400" y="6248400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Overall, have the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Effects</a:t>
            </a:r>
            <a:r>
              <a:rPr lang="en-US" sz="2000" b="1">
                <a:latin typeface="Times New Roman" pitchFamily="18" charset="0"/>
              </a:rPr>
              <a:t> been more positive or negative?  Explain.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010400" y="2438400"/>
            <a:ext cx="19050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The World Trade Organization</a:t>
            </a:r>
            <a:r>
              <a:rPr lang="en-US" sz="2000" b="1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Read and summarize the opening paragraph of this section</a:t>
            </a:r>
          </a:p>
          <a:p>
            <a:pPr algn="ctr">
              <a:spcBef>
                <a:spcPct val="50000"/>
              </a:spcBef>
            </a:pPr>
            <a:endParaRPr lang="en-US" sz="16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Complete reading pages 244 - 245</a:t>
            </a:r>
            <a:endParaRPr lang="en-US" sz="2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orthameric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</a:rPr>
              <a:t>North American Free Trade Agreement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2590800"/>
            <a:ext cx="9144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Review page 248 and write out the answers to the following:</a:t>
            </a:r>
          </a:p>
          <a:p>
            <a:pPr algn="ctr">
              <a:spcBef>
                <a:spcPct val="50000"/>
              </a:spcBef>
            </a:pPr>
            <a:endParaRPr lang="en-US" sz="1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What countries are involved in this agreement?</a:t>
            </a:r>
          </a:p>
          <a:p>
            <a:pPr algn="ctr">
              <a:spcBef>
                <a:spcPct val="50000"/>
              </a:spcBef>
            </a:pPr>
            <a:endParaRPr lang="en-US" sz="14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What is/was the goal of NAFTA?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u_Img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European Union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2057400"/>
            <a:ext cx="9144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Review page 249 and write out the answers the following:</a:t>
            </a:r>
          </a:p>
          <a:p>
            <a:pPr algn="ctr">
              <a:spcBef>
                <a:spcPct val="50000"/>
              </a:spcBef>
            </a:pPr>
            <a:endParaRPr lang="en-US" sz="16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Why was the </a:t>
            </a:r>
            <a:r>
              <a:rPr lang="en-US" sz="2800" b="1" i="1">
                <a:latin typeface="Times New Roman" pitchFamily="18" charset="0"/>
              </a:rPr>
              <a:t>European Union</a:t>
            </a:r>
            <a:r>
              <a:rPr lang="en-US" sz="2800" b="1">
                <a:latin typeface="Times New Roman" pitchFamily="18" charset="0"/>
              </a:rPr>
              <a:t> created?</a:t>
            </a:r>
          </a:p>
          <a:p>
            <a:pPr algn="ctr">
              <a:spcBef>
                <a:spcPct val="50000"/>
              </a:spcBef>
            </a:pPr>
            <a:endParaRPr lang="en-US" sz="16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What are the similarities </a:t>
            </a:r>
            <a:r>
              <a:rPr lang="en-US" sz="2800" b="1" i="1">
                <a:latin typeface="Times New Roman" pitchFamily="18" charset="0"/>
              </a:rPr>
              <a:t>and</a:t>
            </a:r>
            <a:r>
              <a:rPr lang="en-US" sz="2800" b="1">
                <a:latin typeface="Times New Roman" pitchFamily="18" charset="0"/>
              </a:rPr>
              <a:t> differences between the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European Union</a:t>
            </a:r>
            <a:r>
              <a:rPr lang="en-US" sz="2800" b="1">
                <a:latin typeface="Times New Roman" pitchFamily="18" charset="0"/>
              </a:rPr>
              <a:t> and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NAFTA</a:t>
            </a:r>
            <a:r>
              <a:rPr lang="en-US" sz="2800" b="1"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sc1277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How Do Transnational Corporations Contribute to Expanding Globalization?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2286000"/>
            <a:ext cx="91440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Use the glossary and review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Transnational Corporation</a:t>
            </a: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What is the above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Inquiry Question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asking?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48768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Read the introduction on page 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sc1277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An Example of How Corporations and One Country Contribute to Expanding Globalization</a:t>
            </a:r>
          </a:p>
        </p:txBody>
      </p:sp>
      <p:pic>
        <p:nvPicPr>
          <p:cNvPr id="31751" name="India Rising - ABC News_WMV V9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47800" y="3733800"/>
            <a:ext cx="2228851" cy="1671638"/>
          </a:xfrm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981200" y="54864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10:00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video fullScrn="1"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51"/>
                </p:tgtEl>
              </p:cMediaNode>
            </p:video>
          </p:childTnLst>
        </p:cTn>
      </p:par>
    </p:tnLst>
    <p:bldLst>
      <p:bldP spid="31750" grpId="0"/>
      <p:bldP spid="317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cdonald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Contributions of Transnational Corporations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86919" y="437356"/>
            <a:ext cx="4465638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2400" y="2362200"/>
            <a:ext cx="1905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Using the lists of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Transnational Organizations</a:t>
            </a:r>
            <a:r>
              <a:rPr lang="en-US" sz="2000" b="1">
                <a:latin typeface="Times New Roman" pitchFamily="18" charset="0"/>
              </a:rPr>
              <a:t> on either page 250 or page 45, complete the handout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743200" y="6019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When finished, read the rest of page 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2_faith-poverty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Transnational's and Poverty</a:t>
            </a:r>
          </a:p>
        </p:txBody>
      </p:sp>
      <p:pic>
        <p:nvPicPr>
          <p:cNvPr id="22532" name="Picture 4" descr="map2_h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" y="2590800"/>
            <a:ext cx="23780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the first section on page 251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105400" y="5105400"/>
            <a:ext cx="3505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do you think would happen to people in developing countries if transnational corporations ruled the world?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396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Do you think that transnational corporations can bring greater prosperity to all people?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267200" y="3124200"/>
            <a:ext cx="2362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When finished, respond to the questions below in written form: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3" grpId="0"/>
      <p:bldP spid="22534" grpId="0"/>
      <p:bldP spid="22535" grpId="0"/>
      <p:bldP spid="225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594_Talisman%20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The Calgary Connection</a:t>
            </a:r>
          </a:p>
        </p:txBody>
      </p:sp>
      <p:pic>
        <p:nvPicPr>
          <p:cNvPr id="23556" name="Picture 4" descr="Figure 10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278288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Figure 10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111500"/>
            <a:ext cx="389572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1000" y="1660525"/>
            <a:ext cx="4267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Review these two pictures and their captions on pages 251 and 252.  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How are these two events related?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715000" y="5181600"/>
            <a:ext cx="281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both of the </a:t>
            </a:r>
            <a:r>
              <a:rPr lang="en-US" sz="2000" b="1" i="1">
                <a:latin typeface="Times New Roman" pitchFamily="18" charset="0"/>
              </a:rPr>
              <a:t>Talisman</a:t>
            </a:r>
            <a:r>
              <a:rPr lang="en-US" sz="2000" b="1">
                <a:latin typeface="Times New Roman" pitchFamily="18" charset="0"/>
              </a:rPr>
              <a:t> sections on pages 251 and 252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ortland.indymedia.org/media/images/2007/02/354125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blackcommentator.com/274/274_images/274_cartoon_happy_earth_day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00063"/>
            <a:ext cx="3119438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www.blackcommentator.com/244/244_images/244_cartoon_corporation_minkler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432050"/>
            <a:ext cx="3429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15603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What Factors Contribute to Expanding Globalization?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1905000"/>
            <a:ext cx="9144000" cy="1905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Communication</a:t>
            </a:r>
            <a:r>
              <a:rPr lang="en-US" sz="2800" b="1" smtClean="0">
                <a:latin typeface="Times New Roman" pitchFamily="18" charset="0"/>
              </a:rPr>
              <a:t/>
            </a:r>
            <a:br>
              <a:rPr lang="en-US" sz="2800" b="1" smtClean="0">
                <a:latin typeface="Times New Roman" pitchFamily="18" charset="0"/>
              </a:rPr>
            </a:br>
            <a:endParaRPr lang="en-US" sz="2800" b="1" smtClean="0">
              <a:latin typeface="Times New Roman" pitchFamily="18" charset="0"/>
            </a:endParaRPr>
          </a:p>
          <a:p>
            <a:pPr eaLnBrk="1" hangingPunct="1"/>
            <a:r>
              <a:rPr lang="en-US" sz="2400" b="1" smtClean="0">
                <a:latin typeface="Times New Roman" pitchFamily="18" charset="0"/>
              </a:rPr>
              <a:t>Read page 238, responding to the </a:t>
            </a:r>
            <a:r>
              <a:rPr lang="en-US" sz="2400" b="1" i="1" smtClean="0">
                <a:latin typeface="Times New Roman" pitchFamily="18" charset="0"/>
              </a:rPr>
              <a:t>Activity</a:t>
            </a:r>
          </a:p>
        </p:txBody>
      </p:sp>
      <p:pic>
        <p:nvPicPr>
          <p:cNvPr id="2" name="Picture 8" descr="teleph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962400"/>
            <a:ext cx="1771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apple-iph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886200"/>
            <a:ext cx="16319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ortland.indymedia.org/media/images/2007/02/354125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57225"/>
            <a:ext cx="91440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200" b="1">
                <a:latin typeface="Times New Roman" pitchFamily="18" charset="0"/>
                <a:cs typeface="Times New Roman" pitchFamily="18" charset="0"/>
              </a:rPr>
              <a:t>This film is about ‘corporations’.  What are some examples?</a:t>
            </a:r>
          </a:p>
          <a:p>
            <a:pPr algn="ctr"/>
            <a:endParaRPr lang="en-CA" sz="2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2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200" b="1">
                <a:latin typeface="Times New Roman" pitchFamily="18" charset="0"/>
                <a:cs typeface="Times New Roman" pitchFamily="18" charset="0"/>
              </a:rPr>
              <a:t>What is a corporation?</a:t>
            </a:r>
          </a:p>
          <a:p>
            <a:pPr algn="ctr"/>
            <a:endParaRPr lang="en-CA" sz="2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2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200" b="1">
                <a:latin typeface="Times New Roman" pitchFamily="18" charset="0"/>
                <a:cs typeface="Times New Roman" pitchFamily="18" charset="0"/>
              </a:rPr>
              <a:t>Amongst other things, a corporation permits groups of people to become shareholders, who participate in the profit of the company while only the organization itself is legally responsible for any wrong doing.</a:t>
            </a:r>
          </a:p>
          <a:p>
            <a:pPr algn="ctr"/>
            <a:endParaRPr lang="en-CA" sz="2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2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200" b="1">
                <a:latin typeface="Times New Roman" pitchFamily="18" charset="0"/>
                <a:cs typeface="Times New Roman" pitchFamily="18" charset="0"/>
              </a:rPr>
              <a:t>If a corporation causes harm to others, who is held responsible?</a:t>
            </a:r>
          </a:p>
          <a:p>
            <a:pPr algn="ctr"/>
            <a:endParaRPr lang="en-CA" sz="22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2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100" b="1">
                <a:latin typeface="Times New Roman" pitchFamily="18" charset="0"/>
                <a:cs typeface="Times New Roman" pitchFamily="18" charset="0"/>
              </a:rPr>
              <a:t>Can you think of any corporations that have possibly caused harm to others?</a:t>
            </a:r>
          </a:p>
          <a:p>
            <a:pPr algn="ctr"/>
            <a:endParaRPr lang="en-CA" sz="21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100" b="1">
                <a:latin typeface="Times New Roman" pitchFamily="18" charset="0"/>
                <a:cs typeface="Times New Roman" pitchFamily="18" charset="0"/>
              </a:rPr>
              <a:t>Complete the </a:t>
            </a:r>
            <a:r>
              <a:rPr lang="en-CA" sz="2100" b="1" i="1">
                <a:latin typeface="Times New Roman" pitchFamily="18" charset="0"/>
                <a:cs typeface="Times New Roman" pitchFamily="18" charset="0"/>
              </a:rPr>
              <a:t>Handout</a:t>
            </a:r>
            <a:r>
              <a:rPr lang="en-CA" sz="2100" b="1">
                <a:latin typeface="Times New Roman" pitchFamily="18" charset="0"/>
                <a:cs typeface="Times New Roman" pitchFamily="18" charset="0"/>
              </a:rPr>
              <a:t> while watching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iojobblog.com/uploads/image/walmart(1)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Wal-Mart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How much do you know about Wal-Mart?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 you like Wal-Mart?  </a:t>
            </a: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 you shop there?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504801"/>
            <a:ext cx="899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95 minutes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freefilmsonline.files.wordpress.com/2009/12/wal-mart-the-high-cost-of-low-pric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92185" y="3699088"/>
            <a:ext cx="1870415" cy="27779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705600" y="62484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Handout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ortland.indymedia.org/media/images/2007/02/354125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76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Ecuador and Chevron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63849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An example for today…</a:t>
            </a:r>
          </a:p>
        </p:txBody>
      </p:sp>
      <p:pic>
        <p:nvPicPr>
          <p:cNvPr id="33798" name="Ecuadorians sue Chevron (May 3, 2009)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2860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038600" y="40386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Times New Roman" pitchFamily="18" charset="0"/>
              </a:rPr>
              <a:t>14:00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video>
          </p:childTnLst>
        </p:cTn>
      </p:par>
    </p:tnLst>
    <p:bldLst>
      <p:bldP spid="33796" grpId="0"/>
      <p:bldP spid="337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derndomestic.files.wordpress.com/2009/06/foodinc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7214" y="0"/>
            <a:ext cx="9196754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Food Inc.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 you know where your food comes from?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58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Food for Sustainability or Just Plain Scary Food?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6248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94 minutes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njoyfrance.com/images/stories/world/tech/Facebook-logo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Socializing Online…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057400"/>
            <a:ext cx="9144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How many of you have sent or received a message on a social networking web site yesterday or today?</a:t>
            </a: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Why is this form of communication used?</a:t>
            </a: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Is this typical of teenagers in Canada?  Around the world?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echnology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9445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Technology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38200" y="3733800"/>
            <a:ext cx="78486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do all three photographs have in common?</a:t>
            </a:r>
          </a:p>
          <a:p>
            <a:pPr algn="ctr">
              <a:spcBef>
                <a:spcPct val="50000"/>
              </a:spcBef>
            </a:pPr>
            <a:endParaRPr lang="en-US" sz="1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benefits of technology do the photos present?</a:t>
            </a:r>
          </a:p>
          <a:p>
            <a:pPr algn="ctr">
              <a:spcBef>
                <a:spcPct val="50000"/>
              </a:spcBef>
            </a:pPr>
            <a:endParaRPr lang="en-US" sz="1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Where were the photographs taken?</a:t>
            </a:r>
          </a:p>
          <a:p>
            <a:pPr algn="ctr">
              <a:spcBef>
                <a:spcPct val="50000"/>
              </a:spcBef>
            </a:pPr>
            <a:endParaRPr lang="en-US" sz="1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can people in Canada and Japan do that people in developing countries may not be able to do?</a:t>
            </a:r>
          </a:p>
        </p:txBody>
      </p:sp>
      <p:pic>
        <p:nvPicPr>
          <p:cNvPr id="27653" name="Picture 5" descr="Figure 10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7813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Figure 10-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5538" y="76200"/>
            <a:ext cx="15922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Figure 10-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789113"/>
            <a:ext cx="350520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57200" y="2514600"/>
            <a:ext cx="2590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Review these photographs and their captions on page 254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echnology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How Do Communication Technologies Contribute To Expanding Globalization?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the opening two paragraphs on page 254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</a:t>
            </a:r>
            <a:r>
              <a:rPr lang="en-US" sz="2400" b="1" i="1">
                <a:latin typeface="Times New Roman" pitchFamily="18" charset="0"/>
              </a:rPr>
              <a:t>E-Commerce</a:t>
            </a:r>
            <a:r>
              <a:rPr lang="en-US" sz="2400" b="1">
                <a:latin typeface="Times New Roman" pitchFamily="18" charset="0"/>
              </a:rPr>
              <a:t> on the same page and write a response to all of the questions in the </a:t>
            </a:r>
            <a:r>
              <a:rPr lang="en-US" sz="2400" b="1" i="1">
                <a:latin typeface="Times New Roman" pitchFamily="18" charset="0"/>
              </a:rPr>
              <a:t>Activity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the top of page 255 and write a written response to the </a:t>
            </a:r>
            <a:r>
              <a:rPr lang="en-US" sz="2400" b="1" i="1">
                <a:latin typeface="Times New Roman" pitchFamily="18" charset="0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ocabular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And…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4357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Continue With Your Chapter Ten Term List!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1_brubaker_essay1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44563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2209800"/>
            <a:ext cx="9144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Is there anything in these sections of  Chapter Ten that could be used for your… </a:t>
            </a:r>
          </a:p>
          <a:p>
            <a:pPr algn="ctr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Persuasive Essay?</a:t>
            </a: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Chapter 9-10 Quiz…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15603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What Factors Contribute to Expanding Globalization?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1752600"/>
            <a:ext cx="91440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Trade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Just-in-Time Delivery Systems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Read the above sections on pages 239 and 241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Respond to the </a:t>
            </a:r>
            <a:r>
              <a:rPr lang="en-US" sz="2400" b="1" i="1" smtClean="0">
                <a:latin typeface="Times New Roman" pitchFamily="18" charset="0"/>
              </a:rPr>
              <a:t>Activity</a:t>
            </a:r>
            <a:r>
              <a:rPr lang="en-US" sz="2400" b="1" smtClean="0">
                <a:latin typeface="Times New Roman" pitchFamily="18" charset="0"/>
              </a:rPr>
              <a:t> on page 239</a:t>
            </a:r>
          </a:p>
        </p:txBody>
      </p:sp>
      <p:pic>
        <p:nvPicPr>
          <p:cNvPr id="5128" name="Picture 8" descr="Passing%20Trade%20by%20Flcker%20user%20RuthieLac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4391025"/>
            <a:ext cx="318611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Shipping_and_Trade_rdax_4256x28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386263"/>
            <a:ext cx="358140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15603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What Factors Contribute to Expanding Globalization?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6324600" cy="1828800"/>
          </a:xfrm>
        </p:spPr>
        <p:txBody>
          <a:bodyPr/>
          <a:lstStyle/>
          <a:p>
            <a:pPr eaLnBrk="1" hangingPunct="1"/>
            <a:r>
              <a:rPr lang="en-US" sz="2400" b="1" smtClean="0">
                <a:latin typeface="Times New Roman" pitchFamily="18" charset="0"/>
              </a:rPr>
              <a:t>Read</a:t>
            </a:r>
            <a:r>
              <a:rPr lang="en-US" sz="3600" b="1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Reshaping Trade Patterns</a:t>
            </a:r>
            <a:r>
              <a:rPr lang="en-US" sz="2800" b="1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2800" b="1" smtClean="0">
                <a:latin typeface="Times New Roman" pitchFamily="18" charset="0"/>
              </a:rPr>
              <a:t>Page 240</a:t>
            </a:r>
          </a:p>
        </p:txBody>
      </p:sp>
      <p:pic>
        <p:nvPicPr>
          <p:cNvPr id="7176" name="Picture 8" descr="ruta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3434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5603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44563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What Factors Contribute to Expanding Globalization?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22860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</a:rPr>
              <a:t>Read</a:t>
            </a:r>
            <a:r>
              <a:rPr lang="en-US" sz="3600" b="1">
                <a:latin typeface="Times New Roman" pitchFamily="18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Transportation</a:t>
            </a:r>
            <a:endParaRPr lang="en-US" sz="2800" b="1"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Page 240</a:t>
            </a:r>
          </a:p>
        </p:txBody>
      </p:sp>
      <p:pic>
        <p:nvPicPr>
          <p:cNvPr id="9223" name="Picture 7" descr="pg3pi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56100"/>
            <a:ext cx="3048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img_faci_ser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5" y="4343400"/>
            <a:ext cx="31718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5603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What Factors Contribute to Expanding Globalization?</a:t>
            </a:r>
          </a:p>
        </p:txBody>
      </p:sp>
      <p:pic>
        <p:nvPicPr>
          <p:cNvPr id="10247" name="Picture 7" descr="622810585_93864f11d7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1946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madonna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86000"/>
            <a:ext cx="25908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2438400" y="1981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762000" y="1981200"/>
            <a:ext cx="45624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Read</a:t>
            </a:r>
            <a:r>
              <a:rPr lang="en-US" sz="3200" b="1"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The Media</a:t>
            </a:r>
            <a:endParaRPr lang="en-US" sz="2800" b="1">
              <a:latin typeface="Times New Roman" pitchFamily="18" charset="0"/>
            </a:endParaRPr>
          </a:p>
          <a:p>
            <a:pPr algn="ctr"/>
            <a:r>
              <a:rPr lang="en-US" sz="2800" b="1">
                <a:latin typeface="Times New Roman" pitchFamily="18" charset="0"/>
              </a:rPr>
              <a:t>Page 241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419600" y="5181600"/>
            <a:ext cx="3648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Respond to the question in the picture’s caption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5603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Reflect and Respond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133600" y="2819400"/>
            <a:ext cx="495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Factors Contributing to Expanding Globalization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Communication Technologies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33400" y="44196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Trade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6629400" y="4572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Transportation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6705600" y="1905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Media</a:t>
            </a:r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 flipH="1" flipV="1">
            <a:off x="2057400" y="2438400"/>
            <a:ext cx="381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 flipH="1">
            <a:off x="1981200" y="3886200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>
            <a:off x="6248400" y="3962400"/>
            <a:ext cx="381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 flipV="1">
            <a:off x="6553200" y="228600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990600" y="5470525"/>
            <a:ext cx="7239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Using point form, add at least two reasons/examples </a:t>
            </a:r>
            <a:r>
              <a:rPr lang="en-US" sz="2000" b="1" dirty="0" smtClean="0">
                <a:latin typeface="Times New Roman" pitchFamily="18" charset="0"/>
              </a:rPr>
              <a:t>                (</a:t>
            </a:r>
            <a:r>
              <a:rPr lang="en-US" sz="2000" b="1" dirty="0">
                <a:latin typeface="Times New Roman" pitchFamily="18" charset="0"/>
              </a:rPr>
              <a:t>for every one) as to why each of the above are included </a:t>
            </a:r>
            <a:r>
              <a:rPr lang="en-US" sz="2000" b="1" dirty="0" smtClean="0">
                <a:latin typeface="Times New Roman" pitchFamily="18" charset="0"/>
              </a:rPr>
              <a:t>as: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Factors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Contributing to Expanding Globalization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7" grpId="0"/>
      <p:bldP spid="8198" grpId="0"/>
      <p:bldP spid="8199" grpId="0"/>
      <p:bldP spid="8200" grpId="0"/>
      <p:bldP spid="8201" grpId="0" animBg="1"/>
      <p:bldP spid="8202" grpId="0" animBg="1"/>
      <p:bldP spid="8203" grpId="0" animBg="1"/>
      <p:bldP spid="8204" grpId="0" animBg="1"/>
      <p:bldP spid="82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5603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And…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676400" y="30480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Begin a Chapter Ten Term List!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5603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2862263"/>
            <a:ext cx="8991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Is there anything in this opening section of  Chapter Ten that could be used for your </a:t>
            </a:r>
            <a:r>
              <a:rPr lang="en-US" sz="2800" b="1" i="1" dirty="0">
                <a:latin typeface="Times New Roman" pitchFamily="18" charset="0"/>
              </a:rPr>
              <a:t>Persuasive Essay?</a:t>
            </a:r>
            <a:endParaRPr lang="en-US" sz="28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858</Words>
  <Application>Microsoft Office PowerPoint</Application>
  <PresentationFormat>On-screen Show (4:3)</PresentationFormat>
  <Paragraphs>149</Paragraphs>
  <Slides>28</Slides>
  <Notes>1</Notes>
  <HiddenSlides>2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Expanding Globalization</vt:lpstr>
      <vt:lpstr>What Factors Contribute to Expanding Globalization?</vt:lpstr>
      <vt:lpstr>What Factors Contribute to Expanding Globalization?</vt:lpstr>
      <vt:lpstr>What Factors Contribute to Expanding Globalization?</vt:lpstr>
      <vt:lpstr>What Factors Contribute to Expanding Globalization?</vt:lpstr>
      <vt:lpstr>What Factors Contribute to Expanding Globalization?</vt:lpstr>
      <vt:lpstr>Reflect and Respond</vt:lpstr>
      <vt:lpstr>And…</vt:lpstr>
      <vt:lpstr>Slide 9</vt:lpstr>
      <vt:lpstr>How Do International Agreements And Organizations Contribute To Expanding Globalization?</vt:lpstr>
      <vt:lpstr>The World Trade Organization </vt:lpstr>
      <vt:lpstr>North American Free Trade Agreement</vt:lpstr>
      <vt:lpstr>European Union</vt:lpstr>
      <vt:lpstr>How Do Transnational Corporations Contribute to Expanding Globalization?</vt:lpstr>
      <vt:lpstr>An Example of How Corporations and One Country Contribute to Expanding Globalization</vt:lpstr>
      <vt:lpstr>Contributions of Transnational Corporations</vt:lpstr>
      <vt:lpstr>Transnational's and Poverty</vt:lpstr>
      <vt:lpstr>The Calgary Connection</vt:lpstr>
      <vt:lpstr>Slide 19</vt:lpstr>
      <vt:lpstr>Slide 20</vt:lpstr>
      <vt:lpstr>Slide 21</vt:lpstr>
      <vt:lpstr>Slide 22</vt:lpstr>
      <vt:lpstr>Slide 23</vt:lpstr>
      <vt:lpstr>Socializing Online…</vt:lpstr>
      <vt:lpstr>Technology</vt:lpstr>
      <vt:lpstr>How Do Communication Technologies Contribute To Expanding Globalization?</vt:lpstr>
      <vt:lpstr>And…</vt:lpstr>
      <vt:lpstr>Think About Your Challenge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Globalization</dc:title>
  <dc:creator>fhs-student</dc:creator>
  <cp:lastModifiedBy>brendan edwards</cp:lastModifiedBy>
  <cp:revision>50</cp:revision>
  <dcterms:created xsi:type="dcterms:W3CDTF">2007-12-11T19:21:27Z</dcterms:created>
  <dcterms:modified xsi:type="dcterms:W3CDTF">2010-12-07T17:25:43Z</dcterms:modified>
</cp:coreProperties>
</file>