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A4AFD-8F7F-4436-974A-4BAE62BB79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78462-A57C-46DB-98FA-E17D9BC80B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1E261-DA1A-4D8C-B392-DE5ACD64B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343AB-D4F4-4330-973F-5B0B10A75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FB256-3707-4166-B3F4-C526FF55A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77C3F-196A-4EE3-BA02-C07965051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95ADE-8451-4535-AC0D-5521EC0FD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B551A-9468-4AA9-A291-234C5E583D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84F17-4DA1-47B3-8C45-654FF9574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F1EE-9B99-428F-A3F8-93007D68A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4ED2-F7B4-4B8F-B803-B61F015AE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05BC51-364F-40DB-86CB-40F6329AB7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fhs-ms\MSDATA\Staff\Brendan%20Edwards\Social\Social%2010-1-2\Related%20Issue%203\Berlin%20Wall.WMV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ca.youtube.com/watch?v=4FfeF_KZENI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4437_CAT~Prosperity-Scroll-Posters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1"/>
            <a:ext cx="9144000" cy="8382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Related Issue #3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57400"/>
            <a:ext cx="9144000" cy="2362200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Does globalization contribute to sustainable prosperity for all people?</a:t>
            </a: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OR</a:t>
            </a:r>
          </a:p>
          <a:p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Does globalization help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keep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 the people of the world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continuously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successful</a:t>
            </a:r>
            <a:r>
              <a:rPr lang="en-US" sz="2000" b="1" i="1" dirty="0" smtClean="0">
                <a:solidFill>
                  <a:schemeClr val="accent2"/>
                </a:solidFill>
                <a:latin typeface="Times New Roman" pitchFamily="18" charset="0"/>
              </a:rPr>
              <a:t>?</a:t>
            </a:r>
            <a:endParaRPr lang="en-US" sz="20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rzmsupplyco.com/prod_pics/WI_03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CA" sz="32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C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Century World Events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557339"/>
            <a:ext cx="9144000" cy="40052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Write out a list of 20</a:t>
            </a:r>
            <a:r>
              <a:rPr lang="en-CA" sz="2000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 Century World Events</a:t>
            </a:r>
          </a:p>
          <a:p>
            <a:pPr algn="ctr">
              <a:lnSpc>
                <a:spcPct val="80000"/>
              </a:lnSpc>
            </a:pP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 makes an event worthy of the title ‘world event’?</a:t>
            </a:r>
          </a:p>
          <a:p>
            <a:pPr algn="ctr">
              <a:lnSpc>
                <a:spcPct val="80000"/>
              </a:lnSpc>
            </a:pPr>
            <a:endParaRPr lang="en-C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What criteria did you use?</a:t>
            </a:r>
          </a:p>
          <a:p>
            <a:pPr algn="ctr">
              <a:lnSpc>
                <a:spcPct val="80000"/>
              </a:lnSpc>
            </a:pPr>
            <a:endParaRPr lang="en-C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 many countries have to be involved to make something a world event?</a:t>
            </a:r>
          </a:p>
          <a:p>
            <a:pPr algn="ctr">
              <a:lnSpc>
                <a:spcPct val="80000"/>
              </a:lnSpc>
            </a:pPr>
            <a:endParaRPr lang="en-C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 many people?</a:t>
            </a:r>
          </a:p>
          <a:p>
            <a:pPr algn="ctr">
              <a:lnSpc>
                <a:spcPct val="80000"/>
              </a:lnSpc>
            </a:pPr>
            <a:endParaRPr lang="en-C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How widespread does the impact have to be</a:t>
            </a:r>
            <a:r>
              <a:rPr lang="en-CA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</a:pPr>
            <a:endParaRPr lang="en-C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en-CA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Do all the events on page 219 fit ‘the criteria’?</a:t>
            </a:r>
            <a:endParaRPr lang="en-CA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ational-army-museum.ac.uk/exhibitions/tanks/images/10292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61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Did 20</a:t>
            </a:r>
            <a:r>
              <a:rPr lang="en-CA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C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Century World Events Shape Contemporary Economic Globalization?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98120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Read the Introduction on Page 219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Consider Possible Responses to the Activity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Read ‘The Cost of World War I’ up to ‘The Russian Revolution’ (Pages 219 – 220)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When finished, make a list of both the </a:t>
            </a:r>
            <a:r>
              <a:rPr lang="en-CA" sz="2000" b="1" i="1" dirty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CA" sz="2000" b="1" i="1" dirty="0">
                <a:latin typeface="Times New Roman" pitchFamily="18" charset="0"/>
                <a:cs typeface="Times New Roman" pitchFamily="18" charset="0"/>
              </a:rPr>
              <a:t>Human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 Costs of </a:t>
            </a:r>
            <a:r>
              <a:rPr lang="en-CA" sz="2000" b="1" dirty="0" smtClean="0">
                <a:latin typeface="Times New Roman" pitchFamily="18" charset="0"/>
                <a:cs typeface="Times New Roman" pitchFamily="18" charset="0"/>
              </a:rPr>
              <a:t>            World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War One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If you were alive at the time, how would these costs have changed your plans for the future?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www.web-and-flow.com/mugshots/lhayman20hotlist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Russian Revolution</a:t>
            </a:r>
          </a:p>
        </p:txBody>
      </p:sp>
      <p:pic>
        <p:nvPicPr>
          <p:cNvPr id="16386" name="Picture 2" descr="E:\files\Related Issue 3\Chapter 9\Figure 9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16075"/>
            <a:ext cx="8143875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79107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Do you see examples of disparities like these in Alberta or Canada?  Around the world?</a:t>
            </a:r>
          </a:p>
          <a:p>
            <a:pPr algn="ctr"/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Read the remains of page 220 - 221 </a:t>
            </a:r>
          </a:p>
          <a:p>
            <a:pPr algn="ctr"/>
            <a:endParaRPr lang="en-CA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Consider Possible Responses to the Activity</a:t>
            </a:r>
          </a:p>
          <a:p>
            <a:pPr algn="ctr"/>
            <a:endParaRPr lang="en-C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0719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>
                <a:latin typeface="Times New Roman" pitchFamily="18" charset="0"/>
                <a:cs typeface="Times New Roman" pitchFamily="18" charset="0"/>
              </a:rPr>
              <a:t>Russia 1891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indianchild.com/images/great_depression_photograph.gi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1958340" y="0"/>
            <a:ext cx="52806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Great Depression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146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3200" b="1" dirty="0">
                <a:latin typeface="Times New Roman" pitchFamily="18" charset="0"/>
                <a:cs typeface="Times New Roman" pitchFamily="18" charset="0"/>
              </a:rPr>
              <a:t>Read page 222</a:t>
            </a:r>
          </a:p>
          <a:p>
            <a:pPr algn="ctr"/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3200" b="1" dirty="0">
                <a:latin typeface="Times New Roman" pitchFamily="18" charset="0"/>
                <a:cs typeface="Times New Roman" pitchFamily="18" charset="0"/>
              </a:rPr>
              <a:t>Respond to the Second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ouregypt.net/featurestories/wwii1-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982663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World War 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981200"/>
            <a:ext cx="9144000" cy="28035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Read page 223</a:t>
            </a:r>
          </a:p>
          <a:p>
            <a:pPr marL="0" indent="0" algn="ctr">
              <a:buFontTx/>
              <a:buNone/>
            </a:pP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Be sure to read the caption to Figure 9-14</a:t>
            </a:r>
          </a:p>
          <a:p>
            <a:pPr marL="0" indent="0" algn="ctr">
              <a:buFontTx/>
              <a:buNone/>
            </a:pP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Do you know how many people were killed in this war.... Guesses?</a:t>
            </a:r>
          </a:p>
          <a:p>
            <a:pPr marL="0" indent="0" algn="ctr">
              <a:buFontTx/>
              <a:buNone/>
            </a:pP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Approximately 72,609,600 or 3.70% or the worlds population!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vision-therapy.com/images/j0309617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Chapter Nine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146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CA" sz="2000" b="1" i="1" dirty="0">
                <a:latin typeface="Times New Roman" pitchFamily="18" charset="0"/>
                <a:cs typeface="Times New Roman" pitchFamily="18" charset="0"/>
              </a:rPr>
              <a:t>Reflect and Respond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on page 223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Continue with your list of terms for this section of the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sdl.ksbe.edu/writingresource/graphics/writing01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Persuasive Essay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7963"/>
            <a:ext cx="9144000" cy="6048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Write out any ideas from this section that may be useful for your essay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f/f9/Reichstag_flag.jpg/300px-Reichstag_fla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World War One, The Great Depression and </a:t>
            </a:r>
            <a:r>
              <a:rPr lang="en-CA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World </a:t>
            </a:r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War Two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1714500"/>
            <a:ext cx="91440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How do you think people would have responded to the legacies of these events?</a:t>
            </a:r>
          </a:p>
          <a:p>
            <a:pPr algn="ctr"/>
            <a:endParaRPr lang="en-CA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400" b="1" dirty="0">
                <a:latin typeface="Times New Roman" pitchFamily="18" charset="0"/>
                <a:cs typeface="Times New Roman" pitchFamily="18" charset="0"/>
              </a:rPr>
              <a:t>What kind of questions do you think people may have been asking immediately after their conclusion?</a:t>
            </a:r>
          </a:p>
          <a:p>
            <a:pPr algn="ctr"/>
            <a:endParaRPr lang="en-CA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Who would pay for the damage caused by the wars?  For reconstruction?</a:t>
            </a:r>
          </a:p>
          <a:p>
            <a:pPr algn="ctr"/>
            <a:endParaRPr lang="en-C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could they prevent another world war?</a:t>
            </a:r>
          </a:p>
          <a:p>
            <a:pPr algn="ctr"/>
            <a:endParaRPr lang="en-C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could they prevent such losses of wealth and unemployment?</a:t>
            </a:r>
          </a:p>
          <a:p>
            <a:pPr algn="ctr"/>
            <a:endParaRPr lang="en-C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could they do about the environmental problems like the ones in Alberta during the Depression?</a:t>
            </a:r>
            <a:endParaRPr lang="en-CA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dkimages.com/discover/previews/783/38790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200" b="1" kern="1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Factors Laid the Foundations of Contemporary Global Economics?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00025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Read the introduction on page 226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Why would Canada be interested in an organization that focused on the four bulleted items?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Read the rest of page 226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Consider responses to the </a:t>
            </a:r>
            <a:r>
              <a:rPr lang="en-CA" sz="2000" b="1" i="1" dirty="0">
                <a:latin typeface="Times New Roman" pitchFamily="18" charset="0"/>
                <a:cs typeface="Times New Roman" pitchFamily="18" charset="0"/>
              </a:rPr>
              <a:t>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cs.utah.edu/~hatch/images/europe/berlin.buildwal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Capitalism vs. Communism</a:t>
            </a:r>
          </a:p>
        </p:txBody>
      </p:sp>
      <p:pic>
        <p:nvPicPr>
          <p:cNvPr id="16386" name="Picture 2" descr="E:\files\Related Issue 3\Chapter 9\Figure 9-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900238"/>
            <a:ext cx="3571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00813" y="1714500"/>
            <a:ext cx="2428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After reading the caption to this picture on page 230 review the terms ‘</a:t>
            </a:r>
            <a:r>
              <a:rPr lang="en-C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r>
              <a:rPr lang="en-CA" b="1" dirty="0">
                <a:latin typeface="Times New Roman" pitchFamily="18" charset="0"/>
                <a:cs typeface="Times New Roman" pitchFamily="18" charset="0"/>
              </a:rPr>
              <a:t>’ and ‘</a:t>
            </a:r>
            <a:r>
              <a:rPr lang="en-C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Communism</a:t>
            </a:r>
            <a:r>
              <a:rPr lang="en-CA" b="1" dirty="0">
                <a:latin typeface="Times New Roman" pitchFamily="18" charset="0"/>
                <a:cs typeface="Times New Roman" pitchFamily="18" charset="0"/>
              </a:rPr>
              <a:t>’ from the textbooks glossary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1928813"/>
            <a:ext cx="1928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What do you know about the history of the Berlin Wall?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3857625"/>
            <a:ext cx="1928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Why do you think the Berlin Wall became such a symbol to people around the world?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15125" y="4000500"/>
            <a:ext cx="1928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What would the destruction of the wall have meant to Berliners and to people around the world?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4119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b="1" dirty="0">
                <a:latin typeface="Times New Roman" pitchFamily="18" charset="0"/>
                <a:cs typeface="Times New Roman" pitchFamily="18" charset="0"/>
              </a:rPr>
              <a:t>Read the opening half of page 230 and respond to the 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Activity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810000" y="1524000"/>
            <a:ext cx="15128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Times New Roman" pitchFamily="18" charset="0"/>
                <a:cs typeface="Arial" charset="0"/>
                <a:hlinkClick r:id="rId5"/>
              </a:rPr>
              <a:t>Berlin </a:t>
            </a:r>
            <a:r>
              <a:rPr lang="en-US" sz="1400" b="1" dirty="0" smtClean="0">
                <a:latin typeface="Times New Roman" pitchFamily="18" charset="0"/>
                <a:cs typeface="Arial" charset="0"/>
                <a:hlinkClick r:id="rId5"/>
              </a:rPr>
              <a:t>Wall</a:t>
            </a:r>
            <a:endParaRPr lang="en-US" sz="1400" b="1" dirty="0" smtClean="0">
              <a:latin typeface="Times New Roman" pitchFamily="18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800" b="1" dirty="0" smtClean="0">
                <a:latin typeface="Times New Roman" pitchFamily="18" charset="0"/>
                <a:cs typeface="Arial" charset="0"/>
              </a:rPr>
              <a:t>1:00</a:t>
            </a:r>
            <a:endParaRPr lang="en-US" sz="800" b="1" dirty="0">
              <a:latin typeface="Times New Roman" pitchFamily="18" charset="0"/>
              <a:cs typeface="Arial" charset="0"/>
            </a:endParaRPr>
          </a:p>
        </p:txBody>
      </p:sp>
      <p:pic>
        <p:nvPicPr>
          <p:cNvPr id="11" name="Berlin Wa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191000" y="914400"/>
            <a:ext cx="7620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22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4437_CAT~Prosperity-Scroll-Posters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The Big Picture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29540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After reviewing and reading pages 210 and 211, answer the following questions: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How would you define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prosperity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latin typeface="Times New Roman" pitchFamily="18" charset="0"/>
              </a:rPr>
              <a:t>Wealth, health, happiness…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How would prosperity be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measured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latin typeface="Times New Roman" pitchFamily="18" charset="0"/>
              </a:rPr>
              <a:t>Having lots of $$, being happy, being healthy…</a:t>
            </a:r>
          </a:p>
          <a:p>
            <a:pPr algn="ctr"/>
            <a:endParaRPr lang="en-US" sz="2000" b="1" dirty="0">
              <a:latin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How would you explain the idea of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sustainability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latin typeface="Times New Roman" pitchFamily="18" charset="0"/>
              </a:rPr>
              <a:t>Making things last forever, using only what can be replaced…</a:t>
            </a:r>
          </a:p>
          <a:p>
            <a:pPr algn="ctr"/>
            <a:endParaRPr lang="en-US" sz="2000" b="1" dirty="0">
              <a:latin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How do you think your way of life is connected to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sustainability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latin typeface="Times New Roman" pitchFamily="18" charset="0"/>
              </a:rPr>
              <a:t>Your way of life may depend on a constant supply of resources and if these resources run out, your life will change drastically!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0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0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bn0.google.com/images?q=tbn:18nVMLrKw1V6ZM:http://www.wmnet.org.uk/resources/stern/stern/commonimages/moneycog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Market Economy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214563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Read the rest of page 230 and 231</a:t>
            </a: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What is the difference between a </a:t>
            </a:r>
            <a:r>
              <a:rPr lang="en-CA" sz="2000" b="1" i="1" dirty="0">
                <a:latin typeface="Times New Roman" pitchFamily="18" charset="0"/>
                <a:cs typeface="Times New Roman" pitchFamily="18" charset="0"/>
              </a:rPr>
              <a:t>Market Economy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and a </a:t>
            </a:r>
            <a:r>
              <a:rPr lang="en-CA" sz="2000" b="1" i="1" dirty="0">
                <a:latin typeface="Times New Roman" pitchFamily="18" charset="0"/>
                <a:cs typeface="Times New Roman" pitchFamily="18" charset="0"/>
              </a:rPr>
              <a:t>Mixed Economy</a:t>
            </a:r>
            <a:r>
              <a:rPr lang="en-CA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vision-therapy.com/images/j0309617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9144000" cy="1143000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Chapter Nine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514600"/>
            <a:ext cx="9143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b="1" dirty="0" smtClean="0">
                <a:latin typeface="Times New Roman" pitchFamily="18" charset="0"/>
                <a:cs typeface="Times New Roman" pitchFamily="18" charset="0"/>
              </a:rPr>
              <a:t>Continue </a:t>
            </a: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with your list of terms for this section of the chapter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sdl.ksbe.edu/writingresource/graphics/writing01.jpg"/>
          <p:cNvPicPr>
            <a:picLocks noChangeAspect="1" noChangeArrowheads="1"/>
          </p:cNvPicPr>
          <p:nvPr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4288"/>
            <a:ext cx="9144000" cy="1182687"/>
          </a:xfrm>
        </p:spPr>
        <p:txBody>
          <a:bodyPr/>
          <a:lstStyle/>
          <a:p>
            <a:r>
              <a:rPr lang="en-CA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Persuasive Essay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47963"/>
            <a:ext cx="9144000" cy="4524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Write out any ideas from this section that may be useful for your essay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4437_CAT~Prosperity-Scroll-Posters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Your Challenge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globalization contribute to sustainable prosperity for all people?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A Persuasive Essay</a:t>
            </a:r>
          </a:p>
          <a:p>
            <a:pPr algn="ctr"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Times New Roman" pitchFamily="18" charset="0"/>
              </a:rPr>
              <a:t>See Handout</a:t>
            </a:r>
            <a:endParaRPr lang="en-US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property_investment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How Does Economic Globalization Affect You?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If the term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Economics</a:t>
            </a:r>
            <a:r>
              <a:rPr lang="en-US" sz="2000" b="1" dirty="0">
                <a:latin typeface="Times New Roman" pitchFamily="18" charset="0"/>
              </a:rPr>
              <a:t> is defined as: </a:t>
            </a:r>
            <a:endParaRPr lang="en-US" sz="2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 dirty="0">
                <a:latin typeface="Times New Roman" pitchFamily="18" charset="0"/>
              </a:rPr>
              <a:t>Any consideration dealing with </a:t>
            </a:r>
            <a:r>
              <a:rPr lang="en-US" sz="2000" b="1" i="1" dirty="0" smtClean="0">
                <a:latin typeface="Times New Roman" pitchFamily="18" charset="0"/>
              </a:rPr>
              <a:t>finances</a:t>
            </a:r>
          </a:p>
          <a:p>
            <a:pPr algn="ctr">
              <a:spcBef>
                <a:spcPct val="50000"/>
              </a:spcBef>
            </a:pPr>
            <a:endParaRPr lang="en-US" sz="2000" b="1" i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What does the above inquiry question mean?</a:t>
            </a:r>
          </a:p>
          <a:p>
            <a:pPr algn="ctr">
              <a:spcBef>
                <a:spcPct val="50000"/>
              </a:spcBef>
            </a:pP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How are Economics and Globalization related?</a:t>
            </a:r>
          </a:p>
          <a:p>
            <a:pPr algn="ctr">
              <a:spcBef>
                <a:spcPct val="50000"/>
              </a:spcBef>
            </a:pP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Does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Economic Globalization</a:t>
            </a:r>
            <a:r>
              <a:rPr lang="en-US" sz="2000" b="1" dirty="0">
                <a:latin typeface="Times New Roman" pitchFamily="18" charset="0"/>
              </a:rPr>
              <a:t> affect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roperty_investment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To What Extent Did World Events Shape Contemporary Economic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Globalization?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" y="2667000"/>
            <a:ext cx="1600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Read the caption to this picture on page 214</a:t>
            </a:r>
          </a:p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Read page 215 including the questions</a:t>
            </a:r>
          </a:p>
          <a:p>
            <a:pPr algn="ctr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5126" name="Picture 6" descr="Figure 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447800"/>
            <a:ext cx="4810125" cy="4735513"/>
          </a:xfrm>
          <a:prstGeom prst="rect">
            <a:avLst/>
          </a:prstGeom>
          <a:noFill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239000" y="2590800"/>
            <a:ext cx="1600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How do international conflicts arise from competition for economic power?</a:t>
            </a:r>
          </a:p>
          <a:p>
            <a:pPr algn="ctr">
              <a:spcBef>
                <a:spcPct val="50000"/>
              </a:spcBef>
            </a:pPr>
            <a:endParaRPr lang="en-US" sz="2000" dirty="0">
              <a:latin typeface="Times New Roman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752600" y="62484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Read: </a:t>
            </a:r>
            <a:r>
              <a:rPr lang="en-US" sz="2000" b="1" i="1">
                <a:latin typeface="Times New Roman" pitchFamily="18" charset="0"/>
              </a:rPr>
              <a:t>Looking Ahead</a:t>
            </a:r>
            <a:endParaRPr lang="en-US" sz="2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operty_investment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Read </a:t>
            </a:r>
            <a:r>
              <a:rPr lang="en-US" sz="2000" b="1" dirty="0" smtClean="0">
                <a:latin typeface="Times New Roman" pitchFamily="18" charset="0"/>
              </a:rPr>
              <a:t>page 216, including the caption for each photograph</a:t>
            </a: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Answer the above </a:t>
            </a:r>
            <a:r>
              <a:rPr lang="en-US" sz="2000" b="1" dirty="0" smtClean="0">
                <a:latin typeface="Times New Roman" pitchFamily="18" charset="0"/>
              </a:rPr>
              <a:t>question…again</a:t>
            </a: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6150" name="Picture 6" descr="Figure 9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2351088" cy="2914650"/>
          </a:xfrm>
          <a:prstGeom prst="rect">
            <a:avLst/>
          </a:prstGeom>
          <a:noFill/>
        </p:spPr>
      </p:pic>
      <p:pic>
        <p:nvPicPr>
          <p:cNvPr id="6151" name="Picture 7" descr="Figure 9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338" y="3657600"/>
            <a:ext cx="2328862" cy="2943225"/>
          </a:xfrm>
          <a:prstGeom prst="rect">
            <a:avLst/>
          </a:prstGeom>
          <a:noFill/>
        </p:spPr>
      </p:pic>
      <p:pic>
        <p:nvPicPr>
          <p:cNvPr id="6152" name="Picture 8" descr="Figure 9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2538" y="3657600"/>
            <a:ext cx="2354262" cy="2971800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What Does Economic Globalization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property_investment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4" name="Picture 6" descr="Figure 9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9144000" cy="3135313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0" y="990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Review the Chart on page 218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0" y="5791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Can you think of anything else to add to the above?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?module=images&amp;func=display&amp;fileId=138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22860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Is there anything in this opening section of  Chapter Nine that could be used for your </a:t>
            </a:r>
            <a:r>
              <a:rPr lang="en-US" sz="2000" b="1" i="1" dirty="0">
                <a:latin typeface="Times New Roman" pitchFamily="18" charset="0"/>
              </a:rPr>
              <a:t>Persuasive Essay?</a:t>
            </a: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And don’t forget to begin a list of…</a:t>
            </a:r>
          </a:p>
          <a:p>
            <a:pPr algn="ctr">
              <a:spcBef>
                <a:spcPct val="50000"/>
              </a:spcBef>
            </a:pPr>
            <a:endParaRPr lang="en-US" sz="2000" b="1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Terms for Chapter Nine!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http://www.gorving.com/uploads/image/accents/history9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r>
              <a:rPr lang="en-C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Has the Past Shaped the Present?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590800"/>
            <a:ext cx="9144000" cy="13573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Do Historical Events Influence Who You Are and Who You Want to Be?</a:t>
            </a:r>
          </a:p>
          <a:p>
            <a:pPr marL="0" indent="0" algn="ctr">
              <a:buFontTx/>
              <a:buNone/>
            </a:pP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en-CA" sz="2000" b="1" dirty="0">
                <a:latin typeface="Times New Roman" pitchFamily="18" charset="0"/>
                <a:cs typeface="Times New Roman" pitchFamily="18" charset="0"/>
              </a:rPr>
              <a:t>Is Where You Are Today a Result of Random Events</a:t>
            </a:r>
            <a:r>
              <a:rPr lang="en-CA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CA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893</Words>
  <Application>Microsoft Office PowerPoint</Application>
  <PresentationFormat>On-screen Show (4:3)</PresentationFormat>
  <Paragraphs>149</Paragraphs>
  <Slides>22</Slides>
  <Notes>0</Notes>
  <HiddenSlides>4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Related Issue #3</vt:lpstr>
      <vt:lpstr>The Big Picture</vt:lpstr>
      <vt:lpstr>Your Challenge</vt:lpstr>
      <vt:lpstr>How Does Economic Globalization Affect You?</vt:lpstr>
      <vt:lpstr>To What Extent Did World Events Shape Contemporary Economic Globalization?</vt:lpstr>
      <vt:lpstr>What Does Economic Globalization Mean?</vt:lpstr>
      <vt:lpstr>Slide 7</vt:lpstr>
      <vt:lpstr>Slide 8</vt:lpstr>
      <vt:lpstr>How Has the Past Shaped the Present?</vt:lpstr>
      <vt:lpstr>20th Century World Events</vt:lpstr>
      <vt:lpstr>How Did 20th Century World Events Shape Contemporary Economic Globalization?</vt:lpstr>
      <vt:lpstr>The Russian Revolution</vt:lpstr>
      <vt:lpstr>The Great Depression</vt:lpstr>
      <vt:lpstr>World War Two</vt:lpstr>
      <vt:lpstr>Chapter Nine</vt:lpstr>
      <vt:lpstr>Persuasive Essay</vt:lpstr>
      <vt:lpstr>World War One, The Great Depression and   World War Two</vt:lpstr>
      <vt:lpstr>What Factors Laid the Foundations of Contemporary Global Economics?</vt:lpstr>
      <vt:lpstr>Capitalism vs. Communism</vt:lpstr>
      <vt:lpstr>Market Economy</vt:lpstr>
      <vt:lpstr>Chapter Nine</vt:lpstr>
      <vt:lpstr>Persuasive Essay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Related Issue #3</dc:title>
  <dc:creator>fhs-student</dc:creator>
  <cp:lastModifiedBy>brendan edwards</cp:lastModifiedBy>
  <cp:revision>63</cp:revision>
  <dcterms:created xsi:type="dcterms:W3CDTF">2007-12-06T22:21:38Z</dcterms:created>
  <dcterms:modified xsi:type="dcterms:W3CDTF">2011-05-13T22:45:38Z</dcterms:modified>
</cp:coreProperties>
</file>