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3" r:id="rId6"/>
    <p:sldId id="262" r:id="rId7"/>
    <p:sldId id="264" r:id="rId8"/>
    <p:sldId id="265" r:id="rId9"/>
    <p:sldId id="278" r:id="rId10"/>
    <p:sldId id="266" r:id="rId11"/>
    <p:sldId id="267" r:id="rId12"/>
    <p:sldId id="279"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08"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B92C4F-A1E3-45DC-B5FA-B91AE55ABA49}"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FDF78-9FF9-4E3F-A20F-754346A1F0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92C4F-A1E3-45DC-B5FA-B91AE55ABA49}"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FDF78-9FF9-4E3F-A20F-754346A1F0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92C4F-A1E3-45DC-B5FA-B91AE55ABA49}"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FDF78-9FF9-4E3F-A20F-754346A1F0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B92C4F-A1E3-45DC-B5FA-B91AE55ABA49}"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FDF78-9FF9-4E3F-A20F-754346A1F0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B92C4F-A1E3-45DC-B5FA-B91AE55ABA49}" type="datetimeFigureOut">
              <a:rPr lang="en-US" smtClean="0"/>
              <a:pPr/>
              <a:t>5/25/2010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2FDF78-9FF9-4E3F-A20F-754346A1F0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B92C4F-A1E3-45DC-B5FA-B91AE55ABA49}" type="datetimeFigureOut">
              <a:rPr lang="en-US" smtClean="0"/>
              <a:pPr/>
              <a:t>5/25/2010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FDF78-9FF9-4E3F-A20F-754346A1F0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B92C4F-A1E3-45DC-B5FA-B91AE55ABA49}" type="datetimeFigureOut">
              <a:rPr lang="en-US" smtClean="0"/>
              <a:pPr/>
              <a:t>5/25/2010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2FDF78-9FF9-4E3F-A20F-754346A1F0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B92C4F-A1E3-45DC-B5FA-B91AE55ABA49}" type="datetimeFigureOut">
              <a:rPr lang="en-US" smtClean="0"/>
              <a:pPr/>
              <a:t>5/25/2010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2FDF78-9FF9-4E3F-A20F-754346A1F0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B92C4F-A1E3-45DC-B5FA-B91AE55ABA49}" type="datetimeFigureOut">
              <a:rPr lang="en-US" smtClean="0"/>
              <a:pPr/>
              <a:t>5/25/2010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2FDF78-9FF9-4E3F-A20F-754346A1F0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B92C4F-A1E3-45DC-B5FA-B91AE55ABA49}" type="datetimeFigureOut">
              <a:rPr lang="en-US" smtClean="0"/>
              <a:pPr/>
              <a:t>5/25/2010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FDF78-9FF9-4E3F-A20F-754346A1F0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B92C4F-A1E3-45DC-B5FA-B91AE55ABA49}" type="datetimeFigureOut">
              <a:rPr lang="en-US" smtClean="0"/>
              <a:pPr/>
              <a:t>5/25/2010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2FDF78-9FF9-4E3F-A20F-754346A1F0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B92C4F-A1E3-45DC-B5FA-B91AE55ABA49}" type="datetimeFigureOut">
              <a:rPr lang="en-US" smtClean="0"/>
              <a:pPr/>
              <a:t>5/25/2010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DF78-9FF9-4E3F-A20F-754346A1F0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ideo" Target="file:///\\fhs-ms\MSDATA\Staff\Brendan%20Edwards\Social\Social%2030-1\Related%20Issue%20%233\Chapter%2011\Quebec%20Lang%2060%20Minutes%20(Feb.%208,%201998).wmv" TargetMode="Externa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video" Target="file:///\\fhs-ms\MSDATA\Staff\Brendan%20Edwards\Social\Social%2030-1\Related%20Issue%20%233\Chapter%2011\Belgian-Veils%20in%20public-April%202010.wmv" TargetMode="External"/><Relationship Id="rId7" Type="http://schemas.openxmlformats.org/officeDocument/2006/relationships/image" Target="../media/image12.png"/><Relationship Id="rId2" Type="http://schemas.openxmlformats.org/officeDocument/2006/relationships/video" Target="file:///\\fhs-ms\MSDATA\Staff\Brendan%20Edwards\Social\Social%2030-1\Related%20Issue%20%233\Chapter%2011\France-Veils%20in%20Public%20-April,%202010.wmv" TargetMode="External"/><Relationship Id="rId1" Type="http://schemas.openxmlformats.org/officeDocument/2006/relationships/video" Target="file:///\\fhs-ms\MSDATA\Staff\Brendan%20Edwards\Social\Social%2030-1\Related%20Issue%20%233\Chapter%2011\Headscarves%20-%20France-%20Feb,%202004.wmv" TargetMode="Externa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timeinc.net/time/time100/2007/images/maher_arar.jpg"/>
          <p:cNvPicPr>
            <a:picLocks noChangeAspect="1" noChangeArrowheads="1"/>
          </p:cNvPicPr>
          <p:nvPr/>
        </p:nvPicPr>
        <p:blipFill>
          <a:blip r:embed="rId2" cstate="print">
            <a:lum bright="70000" contrast="-70000"/>
          </a:blip>
          <a:srcRect/>
          <a:stretch>
            <a:fillRect/>
          </a:stretch>
        </p:blipFill>
        <p:spPr bwMode="auto">
          <a:xfrm>
            <a:off x="1819275" y="0"/>
            <a:ext cx="5572125" cy="6858000"/>
          </a:xfrm>
          <a:prstGeom prst="rect">
            <a:avLst/>
          </a:prstGeom>
          <a:noFill/>
        </p:spPr>
      </p:pic>
      <p:sp>
        <p:nvSpPr>
          <p:cNvPr id="4" name="TextBox 3"/>
          <p:cNvSpPr txBox="1"/>
          <p:nvPr/>
        </p:nvSpPr>
        <p:spPr>
          <a:xfrm>
            <a:off x="0" y="130314"/>
            <a:ext cx="9144000" cy="707886"/>
          </a:xfrm>
          <a:prstGeom prst="rect">
            <a:avLst/>
          </a:prstGeom>
          <a:noFill/>
        </p:spPr>
        <p:txBody>
          <a:bodyPr wrap="square" rtlCol="0">
            <a:spAutoFit/>
          </a:bodyPr>
          <a:lstStyle/>
          <a:p>
            <a:pPr algn="ctr"/>
            <a:r>
              <a:rPr lang="en-US" sz="2800" b="1" dirty="0" smtClean="0">
                <a:solidFill>
                  <a:schemeClr val="accent5">
                    <a:lumMod val="50000"/>
                  </a:schemeClr>
                </a:solidFill>
                <a:latin typeface="Times New Roman" pitchFamily="18" charset="0"/>
                <a:cs typeface="Times New Roman" pitchFamily="18" charset="0"/>
              </a:rPr>
              <a:t>Complexities of Liberalism in Practice</a:t>
            </a:r>
          </a:p>
          <a:p>
            <a:pPr algn="ctr"/>
            <a:r>
              <a:rPr lang="en-US" sz="1200" b="1" dirty="0" smtClean="0">
                <a:latin typeface="Times New Roman" pitchFamily="18" charset="0"/>
                <a:cs typeface="Times New Roman" pitchFamily="18" charset="0"/>
              </a:rPr>
              <a:t>Chapter Eleven</a:t>
            </a:r>
            <a:endParaRPr lang="en-US" sz="1200" b="1" dirty="0">
              <a:latin typeface="Times New Roman" pitchFamily="18" charset="0"/>
              <a:cs typeface="Times New Roman" pitchFamily="18" charset="0"/>
            </a:endParaRPr>
          </a:p>
        </p:txBody>
      </p:sp>
      <p:sp>
        <p:nvSpPr>
          <p:cNvPr id="7" name="Rectangle 6"/>
          <p:cNvSpPr/>
          <p:nvPr/>
        </p:nvSpPr>
        <p:spPr>
          <a:xfrm>
            <a:off x="0" y="1219200"/>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 368 </a:t>
            </a:r>
          </a:p>
        </p:txBody>
      </p:sp>
      <p:sp>
        <p:nvSpPr>
          <p:cNvPr id="8" name="TextBox 7"/>
          <p:cNvSpPr txBox="1"/>
          <p:nvPr/>
        </p:nvSpPr>
        <p:spPr>
          <a:xfrm>
            <a:off x="0" y="2438400"/>
            <a:ext cx="9144000" cy="1754326"/>
          </a:xfrm>
          <a:prstGeom prst="rect">
            <a:avLst/>
          </a:prstGeom>
          <a:noFill/>
        </p:spPr>
        <p:txBody>
          <a:bodyPr wrap="square" rtlCol="0">
            <a:spAutoFit/>
          </a:bodyPr>
          <a:lstStyle/>
          <a:p>
            <a:pPr algn="ctr"/>
            <a:r>
              <a:rPr lang="en-US" b="1" dirty="0" smtClean="0">
                <a:solidFill>
                  <a:srgbClr val="C00000"/>
                </a:solidFill>
                <a:latin typeface="Times New Roman" pitchFamily="18" charset="0"/>
                <a:cs typeface="Times New Roman" pitchFamily="18" charset="0"/>
              </a:rPr>
              <a:t>To what extent do you think the actions of the US and Syrian governments challenged individual or collective rights?</a:t>
            </a:r>
          </a:p>
          <a:p>
            <a:pPr algn="ctr"/>
            <a:endParaRPr lang="en-US" b="1" i="1" dirty="0" smtClean="0">
              <a:solidFill>
                <a:srgbClr val="C00000"/>
              </a:solidFill>
              <a:latin typeface="Times New Roman" pitchFamily="18" charset="0"/>
              <a:cs typeface="Times New Roman" pitchFamily="18" charset="0"/>
            </a:endParaRPr>
          </a:p>
          <a:p>
            <a:pPr algn="ctr"/>
            <a:endParaRPr lang="en-US" b="1" i="1" dirty="0">
              <a:solidFill>
                <a:srgbClr val="C00000"/>
              </a:solidFill>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Is it ever acceptable for a liberal democracy to suspend people’s rights to protect the common good?</a:t>
            </a:r>
            <a:endParaRPr lang="en-US" b="1" i="1" dirty="0">
              <a:solidFill>
                <a:srgbClr val="002060"/>
              </a:solidFill>
              <a:latin typeface="Times New Roman" pitchFamily="18" charset="0"/>
              <a:cs typeface="Times New Roman" pitchFamily="18" charset="0"/>
            </a:endParaRPr>
          </a:p>
        </p:txBody>
      </p:sp>
      <p:sp>
        <p:nvSpPr>
          <p:cNvPr id="11" name="Rectangle 10"/>
          <p:cNvSpPr/>
          <p:nvPr/>
        </p:nvSpPr>
        <p:spPr>
          <a:xfrm>
            <a:off x="0" y="6062246"/>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Write out the issue question for Chapter Eleven from page 369</a:t>
            </a:r>
          </a:p>
        </p:txBody>
      </p:sp>
      <p:sp>
        <p:nvSpPr>
          <p:cNvPr id="10" name="Rectangle 9"/>
          <p:cNvSpPr/>
          <p:nvPr/>
        </p:nvSpPr>
        <p:spPr>
          <a:xfrm>
            <a:off x="0" y="4888468"/>
            <a:ext cx="9144000" cy="369332"/>
          </a:xfrm>
          <a:prstGeom prst="rect">
            <a:avLst/>
          </a:prstGeom>
        </p:spPr>
        <p:txBody>
          <a:bodyPr wrap="square">
            <a:spAutoFit/>
          </a:bodyPr>
          <a:lstStyle/>
          <a:p>
            <a:pPr algn="ctr"/>
            <a:r>
              <a:rPr lang="en-US" b="1" dirty="0" smtClean="0">
                <a:latin typeface="Times New Roman" pitchFamily="18" charset="0"/>
                <a:cs typeface="Times New Roman" pitchFamily="18" charset="0"/>
              </a:rPr>
              <a:t>Read Page 369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 to="" calcmode="lin" valueType="num">
                                      <p:cBhvr>
                                        <p:cTn id="10" dur="1" fill="hold"/>
                                        <p:tgtEl>
                                          <p:spTgt spid="7">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to="" calcmode="lin" valueType="num">
                                      <p:cBhvr>
                                        <p:cTn id="15" dur="1" fill="hold"/>
                                        <p:tgtEl>
                                          <p:spTgt spid="8">
                                            <p:txEl>
                                              <p:pRg st="0" end="0"/>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 to="" calcmode="lin" valueType="num">
                                      <p:cBhvr>
                                        <p:cTn id="20" dur="1" fill="hold"/>
                                        <p:tgtEl>
                                          <p:spTgt spid="8">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to="" calcmode="lin" valueType="num">
                                      <p:cBhvr>
                                        <p:cTn id="25" dur="1" fill="hold"/>
                                        <p:tgtEl>
                                          <p:spTgt spid="10">
                                            <p:txEl>
                                              <p:pRg st="0" end="0"/>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to="" calcmode="lin" valueType="num">
                                      <p:cBhvr>
                                        <p:cTn id="28"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saskschools.ca/curr_content/history_30/module4/images/october_crisis.jpg"/>
          <p:cNvPicPr>
            <a:picLocks noChangeAspect="1" noChangeArrowheads="1"/>
          </p:cNvPicPr>
          <p:nvPr/>
        </p:nvPicPr>
        <p:blipFill>
          <a:blip r:embed="rId2" cstate="print">
            <a:lum bright="70000" contrast="-70000"/>
          </a:blip>
          <a:srcRect/>
          <a:stretch>
            <a:fillRect/>
          </a:stretch>
        </p:blipFill>
        <p:spPr bwMode="auto">
          <a:xfrm>
            <a:off x="0" y="228600"/>
            <a:ext cx="9144000" cy="6400800"/>
          </a:xfrm>
          <a:prstGeom prst="rect">
            <a:avLst/>
          </a:prstGeom>
          <a:noFill/>
        </p:spPr>
      </p:pic>
      <p:sp>
        <p:nvSpPr>
          <p:cNvPr id="3" name="Subtitle 2"/>
          <p:cNvSpPr>
            <a:spLocks noGrp="1"/>
          </p:cNvSpPr>
          <p:nvPr>
            <p:ph type="subTitle" idx="1"/>
          </p:nvPr>
        </p:nvSpPr>
        <p:spPr>
          <a:xfrm>
            <a:off x="0" y="152400"/>
            <a:ext cx="9144000" cy="609600"/>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Rejecting the Principles of Liberalism</a:t>
            </a:r>
            <a:endParaRPr lang="en-US" sz="2800" b="1" dirty="0">
              <a:solidFill>
                <a:schemeClr val="accent5">
                  <a:lumMod val="50000"/>
                </a:schemeClr>
              </a:solidFill>
              <a:latin typeface="Times New Roman" pitchFamily="18" charset="0"/>
              <a:cs typeface="Times New Roman" pitchFamily="18" charset="0"/>
            </a:endParaRPr>
          </a:p>
        </p:txBody>
      </p:sp>
      <p:sp>
        <p:nvSpPr>
          <p:cNvPr id="9" name="Rectangle 8"/>
          <p:cNvSpPr/>
          <p:nvPr/>
        </p:nvSpPr>
        <p:spPr>
          <a:xfrm>
            <a:off x="0" y="990600"/>
            <a:ext cx="9144000" cy="5847755"/>
          </a:xfrm>
          <a:prstGeom prst="rect">
            <a:avLst/>
          </a:prstGeom>
        </p:spPr>
        <p:txBody>
          <a:bodyPr wrap="square">
            <a:spAutoFit/>
          </a:bodyPr>
          <a:lstStyle/>
          <a:p>
            <a:pPr algn="ctr">
              <a:buNone/>
            </a:pPr>
            <a:r>
              <a:rPr lang="en-US" b="1" dirty="0" smtClean="0">
                <a:solidFill>
                  <a:srgbClr val="C00000"/>
                </a:solidFill>
                <a:latin typeface="Times New Roman" pitchFamily="18" charset="0"/>
                <a:cs typeface="Times New Roman" pitchFamily="18" charset="0"/>
              </a:rPr>
              <a:t>As part of our discussion on </a:t>
            </a:r>
            <a:r>
              <a:rPr lang="en-US" b="1" i="1" dirty="0" smtClean="0">
                <a:solidFill>
                  <a:srgbClr val="C00000"/>
                </a:solidFill>
                <a:latin typeface="Times New Roman" pitchFamily="18" charset="0"/>
                <a:cs typeface="Times New Roman" pitchFamily="18" charset="0"/>
              </a:rPr>
              <a:t>Individualism</a:t>
            </a:r>
            <a:r>
              <a:rPr lang="en-US" b="1" dirty="0" smtClean="0">
                <a:solidFill>
                  <a:srgbClr val="C00000"/>
                </a:solidFill>
                <a:latin typeface="Times New Roman" pitchFamily="18" charset="0"/>
                <a:cs typeface="Times New Roman" pitchFamily="18" charset="0"/>
              </a:rPr>
              <a:t> and </a:t>
            </a:r>
            <a:r>
              <a:rPr lang="en-US" b="1" i="1" dirty="0" smtClean="0">
                <a:solidFill>
                  <a:srgbClr val="C00000"/>
                </a:solidFill>
                <a:latin typeface="Times New Roman" pitchFamily="18" charset="0"/>
                <a:cs typeface="Times New Roman" pitchFamily="18" charset="0"/>
              </a:rPr>
              <a:t>Collectivism</a:t>
            </a:r>
            <a:r>
              <a:rPr lang="en-US" b="1" dirty="0" smtClean="0">
                <a:solidFill>
                  <a:srgbClr val="C00000"/>
                </a:solidFill>
                <a:latin typeface="Times New Roman" pitchFamily="18" charset="0"/>
                <a:cs typeface="Times New Roman" pitchFamily="18" charset="0"/>
              </a:rPr>
              <a:t> from Related Issue #1,             we reviewed the material in this section (page 393 – 404) of chapter 11 </a:t>
            </a:r>
          </a:p>
          <a:p>
            <a:pPr algn="ctr">
              <a:buNone/>
            </a:pPr>
            <a:r>
              <a:rPr lang="en-US" b="1" dirty="0" smtClean="0">
                <a:latin typeface="Times New Roman" pitchFamily="18" charset="0"/>
                <a:cs typeface="Times New Roman" pitchFamily="18" charset="0"/>
              </a:rPr>
              <a:t>Can you find the handout?</a:t>
            </a:r>
          </a:p>
          <a:p>
            <a:pPr algn="ctr">
              <a:buNone/>
            </a:pPr>
            <a:endParaRPr lang="en-US" b="1" dirty="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Be sure you re-familiarize yourself with the following:</a:t>
            </a:r>
          </a:p>
          <a:p>
            <a:pPr algn="ctr">
              <a:buNone/>
            </a:pPr>
            <a:endParaRPr lang="en-US" b="1" dirty="0">
              <a:latin typeface="Times New Roman" pitchFamily="18" charset="0"/>
              <a:cs typeface="Times New Roman" pitchFamily="18" charset="0"/>
            </a:endParaRPr>
          </a:p>
          <a:p>
            <a:pPr algn="ctr">
              <a:buNone/>
            </a:pPr>
            <a:r>
              <a:rPr lang="en-US" sz="1600" b="1" i="1" dirty="0" smtClean="0">
                <a:solidFill>
                  <a:srgbClr val="002060"/>
                </a:solidFill>
                <a:latin typeface="Times New Roman" pitchFamily="18" charset="0"/>
                <a:cs typeface="Times New Roman" pitchFamily="18" charset="0"/>
              </a:rPr>
              <a:t>The War Measures Act</a:t>
            </a:r>
          </a:p>
          <a:p>
            <a:pPr algn="ctr">
              <a:buNone/>
            </a:pPr>
            <a:endParaRPr lang="en-US" sz="1600" b="1" i="1" dirty="0">
              <a:solidFill>
                <a:srgbClr val="002060"/>
              </a:solidFill>
              <a:latin typeface="Times New Roman" pitchFamily="18" charset="0"/>
              <a:cs typeface="Times New Roman" pitchFamily="18" charset="0"/>
            </a:endParaRPr>
          </a:p>
          <a:p>
            <a:pPr algn="ctr">
              <a:buNone/>
            </a:pPr>
            <a:r>
              <a:rPr lang="en-US" sz="1600" b="1" i="1" dirty="0" smtClean="0">
                <a:solidFill>
                  <a:srgbClr val="002060"/>
                </a:solidFill>
                <a:latin typeface="Times New Roman" pitchFamily="18" charset="0"/>
                <a:cs typeface="Times New Roman" pitchFamily="18" charset="0"/>
              </a:rPr>
              <a:t>The First World War and Enemy Aliens</a:t>
            </a:r>
          </a:p>
          <a:p>
            <a:pPr algn="ctr">
              <a:buNone/>
            </a:pPr>
            <a:endParaRPr lang="en-US" sz="1600" b="1" i="1" dirty="0">
              <a:solidFill>
                <a:srgbClr val="002060"/>
              </a:solidFill>
              <a:latin typeface="Times New Roman" pitchFamily="18" charset="0"/>
              <a:cs typeface="Times New Roman" pitchFamily="18" charset="0"/>
            </a:endParaRPr>
          </a:p>
          <a:p>
            <a:pPr algn="ctr">
              <a:buNone/>
            </a:pPr>
            <a:r>
              <a:rPr lang="en-US" sz="1600" b="1" i="1" dirty="0" smtClean="0">
                <a:solidFill>
                  <a:srgbClr val="002060"/>
                </a:solidFill>
                <a:latin typeface="Times New Roman" pitchFamily="18" charset="0"/>
                <a:cs typeface="Times New Roman" pitchFamily="18" charset="0"/>
              </a:rPr>
              <a:t>The Second World War and Japanese Internment</a:t>
            </a:r>
          </a:p>
          <a:p>
            <a:pPr algn="ctr">
              <a:buNone/>
            </a:pPr>
            <a:endParaRPr lang="en-US" sz="1600" b="1" i="1" dirty="0">
              <a:solidFill>
                <a:srgbClr val="002060"/>
              </a:solidFill>
              <a:latin typeface="Times New Roman" pitchFamily="18" charset="0"/>
              <a:cs typeface="Times New Roman" pitchFamily="18" charset="0"/>
            </a:endParaRPr>
          </a:p>
          <a:p>
            <a:pPr algn="ctr">
              <a:buNone/>
            </a:pPr>
            <a:r>
              <a:rPr lang="en-US" sz="1600" b="1" i="1" dirty="0" smtClean="0">
                <a:solidFill>
                  <a:srgbClr val="002060"/>
                </a:solidFill>
                <a:latin typeface="Times New Roman" pitchFamily="18" charset="0"/>
                <a:cs typeface="Times New Roman" pitchFamily="18" charset="0"/>
              </a:rPr>
              <a:t>October Crisis 1970</a:t>
            </a:r>
          </a:p>
          <a:p>
            <a:pPr algn="ctr">
              <a:buNone/>
            </a:pPr>
            <a:endParaRPr lang="en-US" sz="1600" b="1" i="1" dirty="0">
              <a:solidFill>
                <a:srgbClr val="002060"/>
              </a:solidFill>
              <a:latin typeface="Times New Roman" pitchFamily="18" charset="0"/>
              <a:cs typeface="Times New Roman" pitchFamily="18" charset="0"/>
            </a:endParaRPr>
          </a:p>
          <a:p>
            <a:pPr algn="ctr">
              <a:buNone/>
            </a:pPr>
            <a:r>
              <a:rPr lang="en-US" sz="1600" b="1" i="1" dirty="0" smtClean="0">
                <a:solidFill>
                  <a:srgbClr val="002060"/>
                </a:solidFill>
                <a:latin typeface="Times New Roman" pitchFamily="18" charset="0"/>
                <a:cs typeface="Times New Roman" pitchFamily="18" charset="0"/>
              </a:rPr>
              <a:t>The USA Patriot Act</a:t>
            </a:r>
          </a:p>
          <a:p>
            <a:pPr algn="ctr">
              <a:buNone/>
            </a:pPr>
            <a:endParaRPr lang="en-US" sz="1600" b="1" i="1" dirty="0">
              <a:solidFill>
                <a:srgbClr val="002060"/>
              </a:solidFill>
              <a:latin typeface="Times New Roman" pitchFamily="18" charset="0"/>
              <a:cs typeface="Times New Roman" pitchFamily="18" charset="0"/>
            </a:endParaRPr>
          </a:p>
          <a:p>
            <a:pPr algn="ctr">
              <a:buNone/>
            </a:pPr>
            <a:r>
              <a:rPr lang="en-US" sz="1600" b="1" i="1" dirty="0" smtClean="0">
                <a:solidFill>
                  <a:srgbClr val="002060"/>
                </a:solidFill>
                <a:latin typeface="Times New Roman" pitchFamily="18" charset="0"/>
                <a:cs typeface="Times New Roman" pitchFamily="18" charset="0"/>
              </a:rPr>
              <a:t>Canada’s No-Fly List</a:t>
            </a:r>
          </a:p>
          <a:p>
            <a:pPr algn="ctr">
              <a:buNone/>
            </a:pPr>
            <a:endParaRPr lang="en-US" b="1" i="1" dirty="0">
              <a:solidFill>
                <a:srgbClr val="002060"/>
              </a:solidFill>
              <a:latin typeface="Times New Roman" pitchFamily="18" charset="0"/>
              <a:cs typeface="Times New Roman" pitchFamily="18" charset="0"/>
            </a:endParaRPr>
          </a:p>
          <a:p>
            <a:pPr algn="ctr">
              <a:buNone/>
            </a:pPr>
            <a:r>
              <a:rPr lang="en-US" b="1" dirty="0" smtClean="0">
                <a:solidFill>
                  <a:srgbClr val="C00000"/>
                </a:solidFill>
                <a:latin typeface="Times New Roman" pitchFamily="18" charset="0"/>
                <a:cs typeface="Times New Roman" pitchFamily="18" charset="0"/>
              </a:rPr>
              <a:t>After considering each of the above, answer the following:</a:t>
            </a:r>
          </a:p>
          <a:p>
            <a:pPr algn="ctr">
              <a:buNone/>
            </a:pPr>
            <a:endParaRPr lang="en-US" b="1" i="1" dirty="0">
              <a:solidFill>
                <a:srgbClr val="002060"/>
              </a:solidFill>
              <a:latin typeface="Times New Roman" pitchFamily="18" charset="0"/>
              <a:cs typeface="Times New Roman" pitchFamily="18" charset="0"/>
            </a:endParaRPr>
          </a:p>
          <a:p>
            <a:pPr algn="ctr">
              <a:buNone/>
            </a:pPr>
            <a:r>
              <a:rPr lang="en-US" b="1" i="1" dirty="0" smtClean="0">
                <a:latin typeface="Times New Roman" pitchFamily="18" charset="0"/>
                <a:cs typeface="Times New Roman" pitchFamily="18" charset="0"/>
              </a:rPr>
              <a:t>Is there a better way to address the need for national security that does not involve actions that infringe on the rights of individuals?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 to="" calcmode="lin" valueType="num">
                                      <p:cBhvr>
                                        <p:cTn id="10" dur="1" fill="hold"/>
                                        <p:tgtEl>
                                          <p:spTgt spid="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 to="" calcmode="lin" valueType="num">
                                      <p:cBhvr>
                                        <p:cTn id="15" dur="1" fill="hold"/>
                                        <p:tgtEl>
                                          <p:spTgt spid="9">
                                            <p:txEl>
                                              <p:pRg st="1" end="1"/>
                                            </p:txEl>
                                          </p:spTgt>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 to="" calcmode="lin" valueType="num">
                                      <p:cBhvr>
                                        <p:cTn id="20" dur="1" fill="hold"/>
                                        <p:tgtEl>
                                          <p:spTgt spid="9">
                                            <p:txEl>
                                              <p:pRg st="3" end="3"/>
                                            </p:txEl>
                                          </p:spTgt>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to="" calcmode="lin" valueType="num">
                                      <p:cBhvr>
                                        <p:cTn id="25" dur="1" fill="hold"/>
                                        <p:tgtEl>
                                          <p:spTgt spid="9">
                                            <p:txEl>
                                              <p:pRg st="5" end="5"/>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 to="" calcmode="lin" valueType="num">
                                      <p:cBhvr>
                                        <p:cTn id="28" dur="1" fill="hold"/>
                                        <p:tgtEl>
                                          <p:spTgt spid="9">
                                            <p:txEl>
                                              <p:pRg st="7" end="7"/>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9">
                                            <p:txEl>
                                              <p:pRg st="9" end="9"/>
                                            </p:txEl>
                                          </p:spTgt>
                                        </p:tgtEl>
                                        <p:attrNameLst>
                                          <p:attrName>style.visibility</p:attrName>
                                        </p:attrNameLst>
                                      </p:cBhvr>
                                      <p:to>
                                        <p:strVal val="visible"/>
                                      </p:to>
                                    </p:set>
                                    <p:anim to="" calcmode="lin" valueType="num">
                                      <p:cBhvr>
                                        <p:cTn id="31" dur="1" fill="hold"/>
                                        <p:tgtEl>
                                          <p:spTgt spid="9">
                                            <p:txEl>
                                              <p:pRg st="9" end="9"/>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9">
                                            <p:txEl>
                                              <p:pRg st="11" end="11"/>
                                            </p:txEl>
                                          </p:spTgt>
                                        </p:tgtEl>
                                        <p:attrNameLst>
                                          <p:attrName>style.visibility</p:attrName>
                                        </p:attrNameLst>
                                      </p:cBhvr>
                                      <p:to>
                                        <p:strVal val="visible"/>
                                      </p:to>
                                    </p:set>
                                    <p:anim to="" calcmode="lin" valueType="num">
                                      <p:cBhvr>
                                        <p:cTn id="34" dur="1" fill="hold"/>
                                        <p:tgtEl>
                                          <p:spTgt spid="9">
                                            <p:txEl>
                                              <p:pRg st="11" end="11"/>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9">
                                            <p:txEl>
                                              <p:pRg st="13" end="13"/>
                                            </p:txEl>
                                          </p:spTgt>
                                        </p:tgtEl>
                                        <p:attrNameLst>
                                          <p:attrName>style.visibility</p:attrName>
                                        </p:attrNameLst>
                                      </p:cBhvr>
                                      <p:to>
                                        <p:strVal val="visible"/>
                                      </p:to>
                                    </p:set>
                                    <p:anim to="" calcmode="lin" valueType="num">
                                      <p:cBhvr>
                                        <p:cTn id="37" dur="1" fill="hold"/>
                                        <p:tgtEl>
                                          <p:spTgt spid="9">
                                            <p:txEl>
                                              <p:pRg st="13" end="13"/>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9">
                                            <p:txEl>
                                              <p:pRg st="15" end="15"/>
                                            </p:txEl>
                                          </p:spTgt>
                                        </p:tgtEl>
                                        <p:attrNameLst>
                                          <p:attrName>style.visibility</p:attrName>
                                        </p:attrNameLst>
                                      </p:cBhvr>
                                      <p:to>
                                        <p:strVal val="visible"/>
                                      </p:to>
                                    </p:set>
                                    <p:anim to="" calcmode="lin" valueType="num">
                                      <p:cBhvr>
                                        <p:cTn id="40" dur="1" fill="hold"/>
                                        <p:tgtEl>
                                          <p:spTgt spid="9">
                                            <p:txEl>
                                              <p:pRg st="15" end="15"/>
                                            </p:txEl>
                                          </p:spTgt>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nodeType="clickEffect">
                                  <p:stCondLst>
                                    <p:cond delay="0"/>
                                  </p:stCondLst>
                                  <p:childTnLst>
                                    <p:set>
                                      <p:cBhvr>
                                        <p:cTn id="44" dur="1" fill="hold">
                                          <p:stCondLst>
                                            <p:cond delay="0"/>
                                          </p:stCondLst>
                                        </p:cTn>
                                        <p:tgtEl>
                                          <p:spTgt spid="9">
                                            <p:txEl>
                                              <p:pRg st="17" end="17"/>
                                            </p:txEl>
                                          </p:spTgt>
                                        </p:tgtEl>
                                        <p:attrNameLst>
                                          <p:attrName>style.visibility</p:attrName>
                                        </p:attrNameLst>
                                      </p:cBhvr>
                                      <p:to>
                                        <p:strVal val="visible"/>
                                      </p:to>
                                    </p:set>
                                    <p:anim to="" calcmode="lin" valueType="num">
                                      <p:cBhvr>
                                        <p:cTn id="45" dur="1" fill="hold"/>
                                        <p:tgtEl>
                                          <p:spTgt spid="9">
                                            <p:txEl>
                                              <p:pRg st="17" end="17"/>
                                            </p:txEl>
                                          </p:spTgt>
                                        </p:tgtEl>
                                        <p:attrNameLst>
                                          <p:attrName/>
                                        </p:attrNameLst>
                                      </p:cBhvr>
                                    </p:anim>
                                  </p:childTnLst>
                                </p:cTn>
                              </p:par>
                              <p:par>
                                <p:cTn id="46" presetID="24" presetClass="entr" presetSubtype="0" fill="hold" nodeType="withEffect">
                                  <p:stCondLst>
                                    <p:cond delay="0"/>
                                  </p:stCondLst>
                                  <p:childTnLst>
                                    <p:set>
                                      <p:cBhvr>
                                        <p:cTn id="47" dur="1" fill="hold">
                                          <p:stCondLst>
                                            <p:cond delay="0"/>
                                          </p:stCondLst>
                                        </p:cTn>
                                        <p:tgtEl>
                                          <p:spTgt spid="9">
                                            <p:txEl>
                                              <p:pRg st="19" end="19"/>
                                            </p:txEl>
                                          </p:spTgt>
                                        </p:tgtEl>
                                        <p:attrNameLst>
                                          <p:attrName>style.visibility</p:attrName>
                                        </p:attrNameLst>
                                      </p:cBhvr>
                                      <p:to>
                                        <p:strVal val="visible"/>
                                      </p:to>
                                    </p:set>
                                    <p:anim to="" calcmode="lin" valueType="num">
                                      <p:cBhvr>
                                        <p:cTn id="48" dur="1" fill="hold"/>
                                        <p:tgtEl>
                                          <p:spTgt spid="9">
                                            <p:txEl>
                                              <p:pRg st="19" end="1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foci.files.wordpress.com/2007/09/usa-patriot1.jpg"/>
          <p:cNvPicPr>
            <a:picLocks noChangeAspect="1" noChangeArrowheads="1"/>
          </p:cNvPicPr>
          <p:nvPr/>
        </p:nvPicPr>
        <p:blipFill>
          <a:blip r:embed="rId2" cstate="print">
            <a:lum bright="70000" contrast="-70000"/>
          </a:blip>
          <a:srcRect/>
          <a:stretch>
            <a:fillRect/>
          </a:stretch>
        </p:blipFill>
        <p:spPr bwMode="auto">
          <a:xfrm>
            <a:off x="0" y="144294"/>
            <a:ext cx="9144000" cy="6485106"/>
          </a:xfrm>
          <a:prstGeom prst="rect">
            <a:avLst/>
          </a:prstGeom>
          <a:noFill/>
        </p:spPr>
      </p:pic>
      <p:sp>
        <p:nvSpPr>
          <p:cNvPr id="9" name="TextBox 8"/>
          <p:cNvSpPr txBox="1"/>
          <p:nvPr/>
        </p:nvSpPr>
        <p:spPr>
          <a:xfrm>
            <a:off x="0" y="2819400"/>
            <a:ext cx="91440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Explore the Issues</a:t>
            </a:r>
            <a:r>
              <a:rPr lang="en-US" b="1" dirty="0" smtClean="0">
                <a:latin typeface="Times New Roman" pitchFamily="18" charset="0"/>
                <a:cs typeface="Times New Roman" pitchFamily="18" charset="0"/>
              </a:rPr>
              <a:t>: Complete #1 on page 404</a:t>
            </a:r>
          </a:p>
        </p:txBody>
      </p:sp>
      <p:sp>
        <p:nvSpPr>
          <p:cNvPr id="12" name="Subtitle 2"/>
          <p:cNvSpPr>
            <a:spLocks noGrp="1"/>
          </p:cNvSpPr>
          <p:nvPr>
            <p:ph type="subTitle" idx="1"/>
          </p:nvPr>
        </p:nvSpPr>
        <p:spPr>
          <a:xfrm>
            <a:off x="0" y="152400"/>
            <a:ext cx="9144000" cy="609600"/>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Rejecting the Principles of Liberalism</a:t>
            </a:r>
            <a:endParaRPr lang="en-US" sz="2800" b="1" dirty="0">
              <a:solidFill>
                <a:schemeClr val="accent5">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to="" calcmode="lin" valueType="num">
                                      <p:cBhvr>
                                        <p:cTn id="7" dur="1" fill="hold"/>
                                        <p:tgtEl>
                                          <p:spTgt spid="12">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 to="" calcmode="lin" valueType="num">
                                      <p:cBhvr>
                                        <p:cTn id="10" dur="1" fill="hold"/>
                                        <p:tgtEl>
                                          <p:spTgt spid="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foci.files.wordpress.com/2007/09/usa-patriot1.jpg"/>
          <p:cNvPicPr>
            <a:picLocks noChangeAspect="1" noChangeArrowheads="1"/>
          </p:cNvPicPr>
          <p:nvPr/>
        </p:nvPicPr>
        <p:blipFill>
          <a:blip r:embed="rId2" cstate="print">
            <a:lum bright="70000" contrast="-70000"/>
          </a:blip>
          <a:srcRect/>
          <a:stretch>
            <a:fillRect/>
          </a:stretch>
        </p:blipFill>
        <p:spPr bwMode="auto">
          <a:xfrm>
            <a:off x="0" y="144294"/>
            <a:ext cx="9144000" cy="6485106"/>
          </a:xfrm>
          <a:prstGeom prst="rect">
            <a:avLst/>
          </a:prstGeom>
          <a:noFill/>
        </p:spPr>
      </p:pic>
      <p:sp>
        <p:nvSpPr>
          <p:cNvPr id="9" name="TextBox 8"/>
          <p:cNvSpPr txBox="1"/>
          <p:nvPr/>
        </p:nvSpPr>
        <p:spPr>
          <a:xfrm>
            <a:off x="0" y="914400"/>
            <a:ext cx="91440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Explore the Issues</a:t>
            </a:r>
            <a:r>
              <a:rPr lang="en-US" b="1" dirty="0" smtClean="0">
                <a:latin typeface="Times New Roman" pitchFamily="18" charset="0"/>
                <a:cs typeface="Times New Roman" pitchFamily="18" charset="0"/>
              </a:rPr>
              <a:t>: Complete #1 on page 404</a:t>
            </a:r>
          </a:p>
        </p:txBody>
      </p:sp>
      <p:sp>
        <p:nvSpPr>
          <p:cNvPr id="12" name="Subtitle 2"/>
          <p:cNvSpPr>
            <a:spLocks noGrp="1"/>
          </p:cNvSpPr>
          <p:nvPr>
            <p:ph type="subTitle" idx="1"/>
          </p:nvPr>
        </p:nvSpPr>
        <p:spPr>
          <a:xfrm>
            <a:off x="0" y="152400"/>
            <a:ext cx="9144000" cy="609600"/>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Rejecting the Principles of Liberalism</a:t>
            </a:r>
            <a:endParaRPr lang="en-US" sz="2800" b="1" dirty="0">
              <a:solidFill>
                <a:schemeClr val="accent5">
                  <a:lumMod val="50000"/>
                </a:schemeClr>
              </a:solidFill>
              <a:latin typeface="Times New Roman" pitchFamily="18" charset="0"/>
              <a:cs typeface="Times New Roman" pitchFamily="18" charset="0"/>
            </a:endParaRPr>
          </a:p>
        </p:txBody>
      </p:sp>
      <p:pic>
        <p:nvPicPr>
          <p:cNvPr id="24579" name="Picture 3"/>
          <p:cNvPicPr>
            <a:picLocks noChangeAspect="1" noChangeArrowheads="1"/>
          </p:cNvPicPr>
          <p:nvPr/>
        </p:nvPicPr>
        <p:blipFill>
          <a:blip r:embed="rId3" cstate="print"/>
          <a:srcRect/>
          <a:stretch>
            <a:fillRect/>
          </a:stretch>
        </p:blipFill>
        <p:spPr bwMode="auto">
          <a:xfrm>
            <a:off x="2057400" y="1410223"/>
            <a:ext cx="4972050" cy="529537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to="" calcmode="lin" valueType="num">
                                      <p:cBhvr>
                                        <p:cTn id="7" dur="1" fill="hold"/>
                                        <p:tgtEl>
                                          <p:spTgt spid="12">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 to="" calcmode="lin" valueType="num">
                                      <p:cBhvr>
                                        <p:cTn id="10" dur="1" fill="hold"/>
                                        <p:tgtEl>
                                          <p:spTgt spid="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24579"/>
                                        </p:tgtEl>
                                        <p:attrNameLst>
                                          <p:attrName>style.visibility</p:attrName>
                                        </p:attrNameLst>
                                      </p:cBhvr>
                                      <p:to>
                                        <p:strVal val="visible"/>
                                      </p:to>
                                    </p:set>
                                    <p:anim to="" calcmode="lin" valueType="num">
                                      <p:cBhvr>
                                        <p:cTn id="15" dur="1" fill="hold"/>
                                        <p:tgtEl>
                                          <p:spTgt spid="2457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formermuslimsunited.americancommunityexchange.org/files/2009/09/bill_of_rights_rectangle.jpg"/>
          <p:cNvPicPr>
            <a:picLocks noChangeAspect="1" noChangeArrowheads="1"/>
          </p:cNvPicPr>
          <p:nvPr/>
        </p:nvPicPr>
        <p:blipFill>
          <a:blip r:embed="rId2" cstate="print">
            <a:lum bright="36000"/>
          </a:blip>
          <a:srcRect/>
          <a:stretch>
            <a:fillRect/>
          </a:stretch>
        </p:blipFill>
        <p:spPr bwMode="auto">
          <a:xfrm>
            <a:off x="0" y="0"/>
            <a:ext cx="9172236" cy="6858000"/>
          </a:xfrm>
          <a:prstGeom prst="rect">
            <a:avLst/>
          </a:prstGeom>
          <a:noFill/>
        </p:spPr>
      </p:pic>
      <p:sp>
        <p:nvSpPr>
          <p:cNvPr id="3" name="TextBox 2"/>
          <p:cNvSpPr txBox="1"/>
          <p:nvPr/>
        </p:nvSpPr>
        <p:spPr>
          <a:xfrm>
            <a:off x="1219200" y="228600"/>
            <a:ext cx="7924800" cy="830997"/>
          </a:xfrm>
          <a:prstGeom prst="rect">
            <a:avLst/>
          </a:prstGeom>
          <a:noFill/>
        </p:spPr>
        <p:txBody>
          <a:bodyPr wrap="square" rtlCol="0">
            <a:spAutoFit/>
          </a:bodyPr>
          <a:lstStyle/>
          <a:p>
            <a:r>
              <a:rPr lang="en-US" sz="4800" dirty="0" smtClean="0">
                <a:solidFill>
                  <a:srgbClr val="FF0000"/>
                </a:solidFill>
                <a:latin typeface="Algerian" pitchFamily="82" charset="0"/>
              </a:rPr>
              <a:t>A</a:t>
            </a:r>
            <a:r>
              <a:rPr lang="en-US" sz="4800" dirty="0" smtClean="0">
                <a:solidFill>
                  <a:schemeClr val="bg1"/>
                </a:solidFill>
                <a:latin typeface="Algerian" pitchFamily="82" charset="0"/>
              </a:rPr>
              <a:t>m</a:t>
            </a:r>
            <a:r>
              <a:rPr lang="en-US" sz="4800" dirty="0" smtClean="0">
                <a:solidFill>
                  <a:srgbClr val="0070C0"/>
                </a:solidFill>
                <a:latin typeface="Algerian" pitchFamily="82" charset="0"/>
              </a:rPr>
              <a:t>e</a:t>
            </a:r>
            <a:r>
              <a:rPr lang="en-US" sz="4800" dirty="0" smtClean="0">
                <a:solidFill>
                  <a:srgbClr val="FF0000"/>
                </a:solidFill>
                <a:latin typeface="Algerian" pitchFamily="82" charset="0"/>
              </a:rPr>
              <a:t>r</a:t>
            </a:r>
            <a:r>
              <a:rPr lang="en-US" sz="4800" dirty="0" smtClean="0">
                <a:solidFill>
                  <a:schemeClr val="bg1"/>
                </a:solidFill>
                <a:latin typeface="Algerian" pitchFamily="82" charset="0"/>
              </a:rPr>
              <a:t>i</a:t>
            </a:r>
            <a:r>
              <a:rPr lang="en-US" sz="4800" dirty="0" smtClean="0">
                <a:solidFill>
                  <a:srgbClr val="0070C0"/>
                </a:solidFill>
                <a:latin typeface="Algerian" pitchFamily="82" charset="0"/>
              </a:rPr>
              <a:t>c</a:t>
            </a:r>
            <a:r>
              <a:rPr lang="en-US" sz="4800" dirty="0" smtClean="0">
                <a:solidFill>
                  <a:srgbClr val="FF0000"/>
                </a:solidFill>
                <a:latin typeface="Algerian" pitchFamily="82" charset="0"/>
              </a:rPr>
              <a:t>a</a:t>
            </a:r>
            <a:r>
              <a:rPr lang="en-US" sz="4800" dirty="0" smtClean="0">
                <a:solidFill>
                  <a:schemeClr val="bg1"/>
                </a:solidFill>
                <a:latin typeface="Algerian" pitchFamily="82" charset="0"/>
              </a:rPr>
              <a:t>n</a:t>
            </a:r>
            <a:r>
              <a:rPr lang="en-US" sz="4800" dirty="0" smtClean="0">
                <a:solidFill>
                  <a:srgbClr val="FF0000"/>
                </a:solidFill>
                <a:latin typeface="Algerian" pitchFamily="82" charset="0"/>
              </a:rPr>
              <a:t> </a:t>
            </a:r>
            <a:r>
              <a:rPr lang="en-US" sz="4800" dirty="0" smtClean="0">
                <a:solidFill>
                  <a:srgbClr val="0070C0"/>
                </a:solidFill>
                <a:latin typeface="Algerian" pitchFamily="82" charset="0"/>
              </a:rPr>
              <a:t>b</a:t>
            </a:r>
            <a:r>
              <a:rPr lang="en-US" sz="4800" dirty="0" smtClean="0">
                <a:solidFill>
                  <a:srgbClr val="FF0000"/>
                </a:solidFill>
                <a:latin typeface="Algerian" pitchFamily="82" charset="0"/>
              </a:rPr>
              <a:t>i</a:t>
            </a:r>
            <a:r>
              <a:rPr lang="en-US" sz="4800" dirty="0" smtClean="0">
                <a:solidFill>
                  <a:schemeClr val="bg1"/>
                </a:solidFill>
                <a:latin typeface="Algerian" pitchFamily="82" charset="0"/>
              </a:rPr>
              <a:t>l</a:t>
            </a:r>
            <a:r>
              <a:rPr lang="en-US" sz="4800" dirty="0" smtClean="0">
                <a:solidFill>
                  <a:srgbClr val="0070C0"/>
                </a:solidFill>
                <a:latin typeface="Algerian" pitchFamily="82" charset="0"/>
              </a:rPr>
              <a:t>l</a:t>
            </a:r>
            <a:r>
              <a:rPr lang="en-US" sz="4800" dirty="0" smtClean="0">
                <a:solidFill>
                  <a:srgbClr val="FF0000"/>
                </a:solidFill>
                <a:latin typeface="Algerian" pitchFamily="82" charset="0"/>
              </a:rPr>
              <a:t> o</a:t>
            </a:r>
            <a:r>
              <a:rPr lang="en-US" sz="4800" dirty="0" smtClean="0">
                <a:solidFill>
                  <a:schemeClr val="bg1"/>
                </a:solidFill>
                <a:latin typeface="Algerian" pitchFamily="82" charset="0"/>
              </a:rPr>
              <a:t>f</a:t>
            </a:r>
            <a:r>
              <a:rPr lang="en-US" sz="4800" dirty="0" smtClean="0">
                <a:solidFill>
                  <a:srgbClr val="FF0000"/>
                </a:solidFill>
                <a:latin typeface="Algerian" pitchFamily="82" charset="0"/>
              </a:rPr>
              <a:t> </a:t>
            </a:r>
            <a:r>
              <a:rPr lang="en-US" sz="4800" dirty="0" smtClean="0">
                <a:solidFill>
                  <a:srgbClr val="0070C0"/>
                </a:solidFill>
                <a:latin typeface="Algerian" pitchFamily="82" charset="0"/>
              </a:rPr>
              <a:t>r</a:t>
            </a:r>
            <a:r>
              <a:rPr lang="en-US" sz="4800" dirty="0" smtClean="0">
                <a:solidFill>
                  <a:srgbClr val="FF0000"/>
                </a:solidFill>
                <a:latin typeface="Algerian" pitchFamily="82" charset="0"/>
              </a:rPr>
              <a:t>i</a:t>
            </a:r>
            <a:r>
              <a:rPr lang="en-US" sz="4800" dirty="0" smtClean="0">
                <a:solidFill>
                  <a:schemeClr val="bg1"/>
                </a:solidFill>
                <a:latin typeface="Algerian" pitchFamily="82" charset="0"/>
              </a:rPr>
              <a:t>g</a:t>
            </a:r>
            <a:r>
              <a:rPr lang="en-US" sz="4800" dirty="0" smtClean="0">
                <a:solidFill>
                  <a:srgbClr val="0070C0"/>
                </a:solidFill>
                <a:latin typeface="Algerian" pitchFamily="82" charset="0"/>
              </a:rPr>
              <a:t>h</a:t>
            </a:r>
            <a:r>
              <a:rPr lang="en-US" sz="4800" dirty="0" smtClean="0">
                <a:solidFill>
                  <a:srgbClr val="FF0000"/>
                </a:solidFill>
                <a:latin typeface="Algerian" pitchFamily="82" charset="0"/>
              </a:rPr>
              <a:t>t</a:t>
            </a:r>
            <a:r>
              <a:rPr lang="en-US" sz="4800" dirty="0" smtClean="0">
                <a:solidFill>
                  <a:schemeClr val="bg1"/>
                </a:solidFill>
                <a:latin typeface="Algerian" pitchFamily="82" charset="0"/>
              </a:rPr>
              <a:t>s</a:t>
            </a:r>
            <a:endParaRPr lang="en-US" sz="4800" dirty="0">
              <a:solidFill>
                <a:schemeClr val="bg1"/>
              </a:solidFill>
              <a:latin typeface="Algerian" pitchFamily="82" charset="0"/>
            </a:endParaRPr>
          </a:p>
        </p:txBody>
      </p:sp>
      <p:sp>
        <p:nvSpPr>
          <p:cNvPr id="4" name="TextBox 3"/>
          <p:cNvSpPr txBox="1"/>
          <p:nvPr/>
        </p:nvSpPr>
        <p:spPr>
          <a:xfrm>
            <a:off x="1981200" y="3962400"/>
            <a:ext cx="5791200" cy="1477328"/>
          </a:xfrm>
          <a:prstGeom prst="rect">
            <a:avLst/>
          </a:prstGeom>
          <a:noFill/>
        </p:spPr>
        <p:txBody>
          <a:bodyPr wrap="square" rtlCol="0">
            <a:spAutoFit/>
          </a:bodyPr>
          <a:lstStyle/>
          <a:p>
            <a:r>
              <a:rPr lang="en-US" b="1" dirty="0" smtClean="0">
                <a:latin typeface="Times New Roman" pitchFamily="18" charset="0"/>
                <a:cs typeface="Times New Roman" pitchFamily="18" charset="0"/>
              </a:rPr>
              <a:t>The first 10 amendments to the US Constitution.  Ratified by the original 13 states by 1791, it is based primarily on John Locke’s concept of “natural rights” for all individuals, including life, liberty and the protection of property. </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304800"/>
            <a:ext cx="6370655" cy="830997"/>
          </a:xfrm>
          <a:prstGeom prst="rect">
            <a:avLst/>
          </a:prstGeom>
          <a:noFill/>
        </p:spPr>
        <p:txBody>
          <a:bodyPr wrap="square" rtlCol="0">
            <a:spAutoFit/>
          </a:bodyPr>
          <a:lstStyle/>
          <a:p>
            <a:r>
              <a:rPr lang="en-US" sz="4800" dirty="0" smtClean="0">
                <a:latin typeface="Algerian" pitchFamily="82" charset="0"/>
              </a:rPr>
              <a:t>Anti-terrorism act</a:t>
            </a:r>
            <a:endParaRPr lang="en-US" sz="4800" dirty="0">
              <a:latin typeface="Algerian" pitchFamily="82" charset="0"/>
            </a:endParaRPr>
          </a:p>
        </p:txBody>
      </p:sp>
      <p:pic>
        <p:nvPicPr>
          <p:cNvPr id="4" name="Picture 3" descr="sept11.jpg"/>
          <p:cNvPicPr>
            <a:picLocks noChangeAspect="1"/>
          </p:cNvPicPr>
          <p:nvPr/>
        </p:nvPicPr>
        <p:blipFill>
          <a:blip r:embed="rId2" cstate="print"/>
          <a:stretch>
            <a:fillRect/>
          </a:stretch>
        </p:blipFill>
        <p:spPr>
          <a:xfrm>
            <a:off x="4419600" y="3498963"/>
            <a:ext cx="4724401" cy="3359037"/>
          </a:xfrm>
          <a:prstGeom prst="rect">
            <a:avLst/>
          </a:prstGeom>
        </p:spPr>
      </p:pic>
      <p:sp>
        <p:nvSpPr>
          <p:cNvPr id="5" name="TextBox 4"/>
          <p:cNvSpPr txBox="1"/>
          <p:nvPr/>
        </p:nvSpPr>
        <p:spPr>
          <a:xfrm>
            <a:off x="1295401" y="1219200"/>
            <a:ext cx="5029200" cy="2308324"/>
          </a:xfrm>
          <a:prstGeom prst="rect">
            <a:avLst/>
          </a:prstGeom>
          <a:noFill/>
        </p:spPr>
        <p:txBody>
          <a:bodyPr wrap="square" rtlCol="0">
            <a:spAutoFit/>
          </a:bodyPr>
          <a:lstStyle/>
          <a:p>
            <a:r>
              <a:rPr lang="en-US" b="1" dirty="0">
                <a:latin typeface="Times New Roman" pitchFamily="18" charset="0"/>
                <a:cs typeface="Times New Roman" pitchFamily="18" charset="0"/>
              </a:rPr>
              <a:t>A</a:t>
            </a:r>
            <a:r>
              <a:rPr lang="en-US" b="1" dirty="0" smtClean="0">
                <a:latin typeface="Times New Roman" pitchFamily="18" charset="0"/>
                <a:cs typeface="Times New Roman" pitchFamily="18" charset="0"/>
              </a:rPr>
              <a:t> set of laws passed in December 2001, in response to the September 11, 2001 attacks, it gave the Canadian government special powers, such as surveillance and detention, for dealing with people carrying out activities thought to be associated with terrorism.  Some of the act’s measures, such as that of preventative arrest, expired in March 2007. </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a3.twimg.com/profile_images/110699243/_3802_MapleLeaf_normal.jpg"/>
          <p:cNvPicPr>
            <a:picLocks noChangeAspect="1" noChangeArrowheads="1"/>
          </p:cNvPicPr>
          <p:nvPr/>
        </p:nvPicPr>
        <p:blipFill>
          <a:blip r:embed="rId2" cstate="print">
            <a:lum bright="70000" contrast="-70000"/>
          </a:blip>
          <a:srcRect/>
          <a:stretch>
            <a:fillRect/>
          </a:stretch>
        </p:blipFill>
        <p:spPr bwMode="auto">
          <a:xfrm>
            <a:off x="0" y="0"/>
            <a:ext cx="9144000" cy="6858000"/>
          </a:xfrm>
          <a:prstGeom prst="rect">
            <a:avLst/>
          </a:prstGeom>
          <a:noFill/>
        </p:spPr>
      </p:pic>
      <p:sp>
        <p:nvSpPr>
          <p:cNvPr id="2" name="TextBox 1"/>
          <p:cNvSpPr txBox="1"/>
          <p:nvPr/>
        </p:nvSpPr>
        <p:spPr>
          <a:xfrm>
            <a:off x="381000" y="0"/>
            <a:ext cx="7574395" cy="1569660"/>
          </a:xfrm>
          <a:prstGeom prst="rect">
            <a:avLst/>
          </a:prstGeom>
          <a:noFill/>
        </p:spPr>
        <p:txBody>
          <a:bodyPr wrap="square" rtlCol="0">
            <a:spAutoFit/>
          </a:bodyPr>
          <a:lstStyle/>
          <a:p>
            <a:r>
              <a:rPr lang="en-US" sz="4800" dirty="0" smtClean="0">
                <a:latin typeface="Algerian" pitchFamily="82" charset="0"/>
              </a:rPr>
              <a:t>Canadian Charter of</a:t>
            </a:r>
          </a:p>
          <a:p>
            <a:r>
              <a:rPr lang="en-US" sz="4800" dirty="0" smtClean="0">
                <a:latin typeface="Algerian" pitchFamily="82" charset="0"/>
              </a:rPr>
              <a:t>    rights </a:t>
            </a:r>
            <a:r>
              <a:rPr lang="en-US" sz="4800" dirty="0" smtClean="0">
                <a:solidFill>
                  <a:schemeClr val="bg1"/>
                </a:solidFill>
                <a:latin typeface="Algerian" pitchFamily="82" charset="0"/>
              </a:rPr>
              <a:t>and</a:t>
            </a:r>
            <a:r>
              <a:rPr lang="en-US" sz="4800" dirty="0" smtClean="0">
                <a:latin typeface="Algerian" pitchFamily="82" charset="0"/>
              </a:rPr>
              <a:t> freedoms</a:t>
            </a:r>
            <a:endParaRPr lang="en-US" sz="4800" dirty="0">
              <a:latin typeface="Algerian" pitchFamily="82" charset="0"/>
            </a:endParaRPr>
          </a:p>
        </p:txBody>
      </p:sp>
      <p:sp>
        <p:nvSpPr>
          <p:cNvPr id="3" name="TextBox 2"/>
          <p:cNvSpPr txBox="1"/>
          <p:nvPr/>
        </p:nvSpPr>
        <p:spPr>
          <a:xfrm>
            <a:off x="762000" y="5029200"/>
            <a:ext cx="5334000" cy="923330"/>
          </a:xfrm>
          <a:prstGeom prst="rect">
            <a:avLst/>
          </a:prstGeom>
          <a:noFill/>
        </p:spPr>
        <p:txBody>
          <a:bodyPr wrap="square" rtlCol="0">
            <a:spAutoFit/>
          </a:bodyPr>
          <a:lstStyle/>
          <a:p>
            <a:r>
              <a:rPr lang="en-US" b="1" dirty="0" smtClean="0">
                <a:latin typeface="Times New Roman" pitchFamily="18" charset="0"/>
                <a:cs typeface="Times New Roman" pitchFamily="18" charset="0"/>
              </a:rPr>
              <a:t>A document entrenched in the Constitutional Act, 1982 that lists and describes the fundamental rights and freedoms guaranteed to Canadians.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8175636" cy="1569660"/>
          </a:xfrm>
          <a:prstGeom prst="rect">
            <a:avLst/>
          </a:prstGeom>
          <a:noFill/>
        </p:spPr>
        <p:txBody>
          <a:bodyPr wrap="square" rtlCol="0">
            <a:spAutoFit/>
          </a:bodyPr>
          <a:lstStyle/>
          <a:p>
            <a:r>
              <a:rPr lang="en-US" sz="4800" dirty="0" smtClean="0">
                <a:latin typeface="Algerian" pitchFamily="82" charset="0"/>
              </a:rPr>
              <a:t>Emergency and security </a:t>
            </a:r>
          </a:p>
          <a:p>
            <a:r>
              <a:rPr lang="en-US" sz="4800" dirty="0" smtClean="0">
                <a:latin typeface="Algerian" pitchFamily="82" charset="0"/>
              </a:rPr>
              <a:t>            legislation</a:t>
            </a:r>
            <a:endParaRPr lang="en-US" sz="4800" dirty="0">
              <a:latin typeface="Algerian" pitchFamily="82" charset="0"/>
            </a:endParaRPr>
          </a:p>
        </p:txBody>
      </p:sp>
      <p:pic>
        <p:nvPicPr>
          <p:cNvPr id="3" name="Picture 2" descr="security-camera.jpg"/>
          <p:cNvPicPr>
            <a:picLocks noChangeAspect="1"/>
          </p:cNvPicPr>
          <p:nvPr/>
        </p:nvPicPr>
        <p:blipFill>
          <a:blip r:embed="rId2" cstate="print"/>
          <a:stretch>
            <a:fillRect/>
          </a:stretch>
        </p:blipFill>
        <p:spPr>
          <a:xfrm>
            <a:off x="6000750" y="3057525"/>
            <a:ext cx="3143250" cy="3800475"/>
          </a:xfrm>
          <a:prstGeom prst="rect">
            <a:avLst/>
          </a:prstGeom>
        </p:spPr>
      </p:pic>
      <p:sp>
        <p:nvSpPr>
          <p:cNvPr id="4" name="TextBox 3"/>
          <p:cNvSpPr txBox="1"/>
          <p:nvPr/>
        </p:nvSpPr>
        <p:spPr>
          <a:xfrm>
            <a:off x="685800" y="2667000"/>
            <a:ext cx="3962399" cy="3416320"/>
          </a:xfrm>
          <a:prstGeom prst="rect">
            <a:avLst/>
          </a:prstGeom>
          <a:noFill/>
        </p:spPr>
        <p:txBody>
          <a:bodyPr wrap="square" rtlCol="0">
            <a:spAutoFit/>
          </a:bodyPr>
          <a:lstStyle/>
          <a:p>
            <a:r>
              <a:rPr lang="en-US" b="1" dirty="0" smtClean="0">
                <a:latin typeface="Times New Roman" pitchFamily="18" charset="0"/>
                <a:cs typeface="Times New Roman" pitchFamily="18" charset="0"/>
              </a:rPr>
              <a:t>A set of laws that permits the Canadian government to invoke special measures to deal with emergencies.  It replaced the War Measures Act in 1988.  Emergencies can include those that affect public welfare and order,  Canadian security, or war or other armed conflict.  The legislation is designed to protect Canadians fundamental rights and freedoms even in a time of crisis.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457200" y="1371600"/>
            <a:ext cx="3207929" cy="830997"/>
          </a:xfrm>
          <a:prstGeom prst="rect">
            <a:avLst/>
          </a:prstGeom>
          <a:noFill/>
        </p:spPr>
        <p:txBody>
          <a:bodyPr wrap="square" rtlCol="0">
            <a:spAutoFit/>
          </a:bodyPr>
          <a:lstStyle/>
          <a:p>
            <a:r>
              <a:rPr lang="en-US" sz="4800" dirty="0" smtClean="0">
                <a:solidFill>
                  <a:schemeClr val="bg1"/>
                </a:solidFill>
                <a:latin typeface="Algerian" pitchFamily="82" charset="0"/>
              </a:rPr>
              <a:t>illiberal</a:t>
            </a:r>
            <a:endParaRPr lang="en-US" sz="4800" dirty="0">
              <a:solidFill>
                <a:schemeClr val="bg1"/>
              </a:solidFill>
              <a:latin typeface="Algerian" pitchFamily="82" charset="0"/>
            </a:endParaRPr>
          </a:p>
        </p:txBody>
      </p:sp>
      <p:pic>
        <p:nvPicPr>
          <p:cNvPr id="3" name="Picture 2" descr="burka.jpg"/>
          <p:cNvPicPr>
            <a:picLocks noChangeAspect="1"/>
          </p:cNvPicPr>
          <p:nvPr/>
        </p:nvPicPr>
        <p:blipFill>
          <a:blip r:embed="rId2" cstate="print"/>
          <a:stretch>
            <a:fillRect/>
          </a:stretch>
        </p:blipFill>
        <p:spPr>
          <a:xfrm>
            <a:off x="5450527" y="0"/>
            <a:ext cx="3693474" cy="4953000"/>
          </a:xfrm>
          <a:prstGeom prst="rect">
            <a:avLst/>
          </a:prstGeom>
        </p:spPr>
      </p:pic>
      <p:sp>
        <p:nvSpPr>
          <p:cNvPr id="4" name="TextBox 3"/>
          <p:cNvSpPr txBox="1"/>
          <p:nvPr/>
        </p:nvSpPr>
        <p:spPr>
          <a:xfrm>
            <a:off x="685801" y="5029200"/>
            <a:ext cx="7315199" cy="923330"/>
          </a:xfrm>
          <a:prstGeom prst="rect">
            <a:avLst/>
          </a:prstGeom>
          <a:noFill/>
        </p:spPr>
        <p:txBody>
          <a:bodyPr wrap="square" rtlCol="0">
            <a:spAutoFit/>
          </a:bodyPr>
          <a:lstStyle/>
          <a:p>
            <a:r>
              <a:rPr lang="en-US" b="1" dirty="0">
                <a:solidFill>
                  <a:schemeClr val="bg1"/>
                </a:solidFill>
                <a:latin typeface="Times New Roman" pitchFamily="18" charset="0"/>
                <a:cs typeface="Times New Roman" pitchFamily="18" charset="0"/>
              </a:rPr>
              <a:t>I</a:t>
            </a:r>
            <a:r>
              <a:rPr lang="en-US" b="1" dirty="0" smtClean="0">
                <a:solidFill>
                  <a:schemeClr val="bg1"/>
                </a:solidFill>
                <a:latin typeface="Times New Roman" pitchFamily="18" charset="0"/>
                <a:cs typeface="Times New Roman" pitchFamily="18" charset="0"/>
              </a:rPr>
              <a:t>deologies opposed to the values, beliefs and principals of liberalism, usually refers to undemocratic actions but may be found in democratic countries during times of crisis.</a:t>
            </a:r>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extBox 1"/>
          <p:cNvSpPr txBox="1"/>
          <p:nvPr/>
        </p:nvSpPr>
        <p:spPr>
          <a:xfrm>
            <a:off x="838200" y="1524000"/>
            <a:ext cx="7345281" cy="830997"/>
          </a:xfrm>
          <a:prstGeom prst="rect">
            <a:avLst/>
          </a:prstGeom>
          <a:noFill/>
        </p:spPr>
        <p:txBody>
          <a:bodyPr wrap="none" rtlCol="0">
            <a:spAutoFit/>
          </a:bodyPr>
          <a:lstStyle/>
          <a:p>
            <a:r>
              <a:rPr lang="en-US" sz="4800" dirty="0" smtClean="0">
                <a:latin typeface="Algerian" pitchFamily="82" charset="0"/>
              </a:rPr>
              <a:t>Language legislation</a:t>
            </a:r>
            <a:endParaRPr lang="en-US" sz="4800" dirty="0">
              <a:latin typeface="Algerian" pitchFamily="82" charset="0"/>
            </a:endParaRPr>
          </a:p>
        </p:txBody>
      </p:sp>
      <p:pic>
        <p:nvPicPr>
          <p:cNvPr id="3" name="Picture 2" descr="no-english-only-photo.jpg"/>
          <p:cNvPicPr>
            <a:picLocks noChangeAspect="1"/>
          </p:cNvPicPr>
          <p:nvPr/>
        </p:nvPicPr>
        <p:blipFill>
          <a:blip r:embed="rId2" cstate="print"/>
          <a:stretch>
            <a:fillRect/>
          </a:stretch>
        </p:blipFill>
        <p:spPr>
          <a:xfrm>
            <a:off x="-1" y="3048000"/>
            <a:ext cx="5080001" cy="3810001"/>
          </a:xfrm>
          <a:prstGeom prst="rect">
            <a:avLst/>
          </a:prstGeom>
        </p:spPr>
      </p:pic>
      <p:sp>
        <p:nvSpPr>
          <p:cNvPr id="4" name="TextBox 3"/>
          <p:cNvSpPr txBox="1"/>
          <p:nvPr/>
        </p:nvSpPr>
        <p:spPr>
          <a:xfrm>
            <a:off x="5105401" y="2971800"/>
            <a:ext cx="3505200" cy="2862322"/>
          </a:xfrm>
          <a:prstGeom prst="rect">
            <a:avLst/>
          </a:prstGeom>
          <a:noFill/>
        </p:spPr>
        <p:txBody>
          <a:bodyPr wrap="square" rtlCol="0">
            <a:spAutoFit/>
          </a:bodyPr>
          <a:lstStyle/>
          <a:p>
            <a:r>
              <a:rPr lang="en-US" b="1" dirty="0">
                <a:latin typeface="Times New Roman" pitchFamily="18" charset="0"/>
                <a:cs typeface="Times New Roman" pitchFamily="18" charset="0"/>
              </a:rPr>
              <a:t>L</a:t>
            </a:r>
            <a:r>
              <a:rPr lang="en-US" b="1" dirty="0" smtClean="0">
                <a:latin typeface="Times New Roman" pitchFamily="18" charset="0"/>
                <a:cs typeface="Times New Roman" pitchFamily="18" charset="0"/>
              </a:rPr>
              <a:t>aws regarding the official language of a state.  In the Canadian context, such legislation is related either to Canada’s official languages (for example, the Official Languages Act, 1969) or to Quebec’s </a:t>
            </a:r>
            <a:r>
              <a:rPr lang="en-US" b="1" i="1" dirty="0" err="1" smtClean="0">
                <a:latin typeface="Times New Roman" pitchFamily="18" charset="0"/>
                <a:cs typeface="Times New Roman" pitchFamily="18" charset="0"/>
              </a:rPr>
              <a:t>Charte</a:t>
            </a:r>
            <a:r>
              <a:rPr lang="en-US" b="1" i="1" dirty="0" smtClean="0">
                <a:latin typeface="Times New Roman" pitchFamily="18" charset="0"/>
                <a:cs typeface="Times New Roman" pitchFamily="18" charset="0"/>
              </a:rPr>
              <a:t> de la langue </a:t>
            </a:r>
            <a:r>
              <a:rPr lang="en-US" b="1" i="1" dirty="0" err="1" smtClean="0">
                <a:latin typeface="Times New Roman" pitchFamily="18" charset="0"/>
                <a:cs typeface="Times New Roman" pitchFamily="18" charset="0"/>
              </a:rPr>
              <a:t>francaise</a:t>
            </a:r>
            <a:r>
              <a:rPr lang="en-US" b="1" dirty="0" smtClean="0">
                <a:latin typeface="Times New Roman" pitchFamily="18" charset="0"/>
                <a:cs typeface="Times New Roman" pitchFamily="18" charset="0"/>
              </a:rPr>
              <a:t> (Charter of the French Language, such as Bill 101, 1977.)</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isicanada.ca/wp-content/uploads/quebec-fla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extBox 1"/>
          <p:cNvSpPr txBox="1"/>
          <p:nvPr/>
        </p:nvSpPr>
        <p:spPr>
          <a:xfrm>
            <a:off x="457200" y="2667000"/>
            <a:ext cx="8441735" cy="1569660"/>
          </a:xfrm>
          <a:prstGeom prst="rect">
            <a:avLst/>
          </a:prstGeom>
          <a:noFill/>
        </p:spPr>
        <p:txBody>
          <a:bodyPr wrap="square" rtlCol="0">
            <a:spAutoFit/>
          </a:bodyPr>
          <a:lstStyle/>
          <a:p>
            <a:r>
              <a:rPr lang="en-US" sz="4800" dirty="0" smtClean="0">
                <a:latin typeface="Algerian" pitchFamily="82" charset="0"/>
              </a:rPr>
              <a:t>Quebec Charter of Human</a:t>
            </a:r>
          </a:p>
          <a:p>
            <a:r>
              <a:rPr lang="en-US" sz="4800" dirty="0" smtClean="0">
                <a:latin typeface="Algerian" pitchFamily="82" charset="0"/>
              </a:rPr>
              <a:t>     rights and freedoms</a:t>
            </a:r>
            <a:endParaRPr lang="en-US" sz="4800" dirty="0">
              <a:latin typeface="Algerian" pitchFamily="82" charset="0"/>
            </a:endParaRPr>
          </a:p>
        </p:txBody>
      </p:sp>
      <p:sp>
        <p:nvSpPr>
          <p:cNvPr id="3" name="TextBox 2"/>
          <p:cNvSpPr txBox="1"/>
          <p:nvPr/>
        </p:nvSpPr>
        <p:spPr>
          <a:xfrm>
            <a:off x="2438400" y="4876800"/>
            <a:ext cx="4572000" cy="1200329"/>
          </a:xfrm>
          <a:prstGeom prst="rect">
            <a:avLst/>
          </a:prstGeom>
          <a:noFill/>
        </p:spPr>
        <p:txBody>
          <a:bodyPr wrap="square" rtlCol="0">
            <a:spAutoFit/>
          </a:bodyPr>
          <a:lstStyle/>
          <a:p>
            <a:r>
              <a:rPr lang="en-US" b="1" i="1" dirty="0" smtClean="0">
                <a:solidFill>
                  <a:schemeClr val="bg1"/>
                </a:solidFill>
                <a:latin typeface="Times New Roman" pitchFamily="18" charset="0"/>
                <a:cs typeface="Times New Roman" pitchFamily="18" charset="0"/>
              </a:rPr>
              <a:t>(La </a:t>
            </a:r>
            <a:r>
              <a:rPr lang="en-US" b="1" i="1" dirty="0" err="1" smtClean="0">
                <a:solidFill>
                  <a:schemeClr val="bg1"/>
                </a:solidFill>
                <a:latin typeface="Times New Roman" pitchFamily="18" charset="0"/>
                <a:cs typeface="Times New Roman" pitchFamily="18" charset="0"/>
              </a:rPr>
              <a:t>Charte</a:t>
            </a:r>
            <a:r>
              <a:rPr lang="en-US" b="1" i="1" dirty="0" smtClean="0">
                <a:solidFill>
                  <a:schemeClr val="bg1"/>
                </a:solidFill>
                <a:latin typeface="Times New Roman" pitchFamily="18" charset="0"/>
                <a:cs typeface="Times New Roman" pitchFamily="18" charset="0"/>
              </a:rPr>
              <a:t> des </a:t>
            </a:r>
            <a:r>
              <a:rPr lang="en-US" b="1" i="1" dirty="0" err="1" smtClean="0">
                <a:latin typeface="Times New Roman" pitchFamily="18" charset="0"/>
                <a:cs typeface="Times New Roman" pitchFamily="18" charset="0"/>
              </a:rPr>
              <a:t>droits</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st</a:t>
            </a:r>
            <a:r>
              <a:rPr lang="en-US" b="1" i="1" dirty="0" smtClean="0">
                <a:latin typeface="Times New Roman" pitchFamily="18" charset="0"/>
                <a:cs typeface="Times New Roman" pitchFamily="18" charset="0"/>
              </a:rPr>
              <a:t> </a:t>
            </a:r>
            <a:r>
              <a:rPr lang="en-US" b="1" i="1" dirty="0" err="1" smtClean="0">
                <a:latin typeface="Times New Roman" pitchFamily="18" charset="0"/>
                <a:cs typeface="Times New Roman" pitchFamily="18" charset="0"/>
              </a:rPr>
              <a:t>linerte</a:t>
            </a:r>
            <a:r>
              <a:rPr lang="en-US" b="1" i="1" dirty="0" err="1" smtClean="0">
                <a:solidFill>
                  <a:schemeClr val="bg1"/>
                </a:solidFill>
                <a:latin typeface="Times New Roman" pitchFamily="18" charset="0"/>
                <a:cs typeface="Times New Roman" pitchFamily="18" charset="0"/>
              </a:rPr>
              <a:t>s</a:t>
            </a:r>
            <a:r>
              <a:rPr lang="en-US" b="1" i="1" dirty="0" smtClean="0">
                <a:solidFill>
                  <a:schemeClr val="bg1"/>
                </a:solidFill>
                <a:latin typeface="Times New Roman" pitchFamily="18" charset="0"/>
                <a:cs typeface="Times New Roman" pitchFamily="18" charset="0"/>
              </a:rPr>
              <a:t> de la </a:t>
            </a:r>
            <a:r>
              <a:rPr lang="en-US" b="1" i="1" dirty="0" err="1" smtClean="0">
                <a:solidFill>
                  <a:schemeClr val="bg1"/>
                </a:solidFill>
                <a:latin typeface="Times New Roman" pitchFamily="18" charset="0"/>
                <a:cs typeface="Times New Roman" pitchFamily="18" charset="0"/>
              </a:rPr>
              <a:t>personne</a:t>
            </a:r>
            <a:r>
              <a:rPr lang="en-US" b="1" i="1" dirty="0" smtClean="0">
                <a:solidFill>
                  <a:schemeClr val="bg1"/>
                </a:solidFill>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a st</a:t>
            </a:r>
            <a:r>
              <a:rPr lang="en-US" b="1" dirty="0" smtClean="0">
                <a:latin typeface="Times New Roman" pitchFamily="18" charset="0"/>
                <a:cs typeface="Times New Roman" pitchFamily="18" charset="0"/>
              </a:rPr>
              <a:t>atutory bill of r</a:t>
            </a:r>
            <a:r>
              <a:rPr lang="en-US" b="1" dirty="0" smtClean="0">
                <a:solidFill>
                  <a:schemeClr val="bg1"/>
                </a:solidFill>
                <a:latin typeface="Times New Roman" pitchFamily="18" charset="0"/>
                <a:cs typeface="Times New Roman" pitchFamily="18" charset="0"/>
              </a:rPr>
              <a:t>ights and human rights </a:t>
            </a:r>
            <a:r>
              <a:rPr lang="en-US" b="1" dirty="0" smtClean="0">
                <a:latin typeface="Times New Roman" pitchFamily="18" charset="0"/>
                <a:cs typeface="Times New Roman" pitchFamily="18" charset="0"/>
              </a:rPr>
              <a:t>code that was p</a:t>
            </a:r>
            <a:r>
              <a:rPr lang="en-US" b="1" dirty="0" smtClean="0">
                <a:solidFill>
                  <a:schemeClr val="bg1"/>
                </a:solidFill>
                <a:latin typeface="Times New Roman" pitchFamily="18" charset="0"/>
                <a:cs typeface="Times New Roman" pitchFamily="18" charset="0"/>
              </a:rPr>
              <a:t>assed</a:t>
            </a:r>
            <a:r>
              <a:rPr lang="en-US" b="1" dirty="0" smtClean="0">
                <a:latin typeface="Times New Roman" pitchFamily="18" charset="0"/>
                <a:cs typeface="Times New Roman" pitchFamily="18" charset="0"/>
              </a:rPr>
              <a:t> </a:t>
            </a:r>
            <a:r>
              <a:rPr lang="en-US" b="1" dirty="0" smtClean="0">
                <a:solidFill>
                  <a:schemeClr val="bg1"/>
                </a:solidFill>
                <a:latin typeface="Times New Roman" pitchFamily="18" charset="0"/>
                <a:cs typeface="Times New Roman" pitchFamily="18" charset="0"/>
              </a:rPr>
              <a:t>by the National Asse</a:t>
            </a:r>
            <a:r>
              <a:rPr lang="en-US" b="1" dirty="0" smtClean="0">
                <a:latin typeface="Times New Roman" pitchFamily="18" charset="0"/>
                <a:cs typeface="Times New Roman" pitchFamily="18" charset="0"/>
              </a:rPr>
              <a:t>mbly of Quebec </a:t>
            </a:r>
            <a:r>
              <a:rPr lang="en-US" b="1" dirty="0" smtClean="0">
                <a:solidFill>
                  <a:schemeClr val="bg1"/>
                </a:solidFill>
                <a:latin typeface="Times New Roman" pitchFamily="18" charset="0"/>
                <a:cs typeface="Times New Roman" pitchFamily="18" charset="0"/>
              </a:rPr>
              <a:t>in 1975.</a:t>
            </a:r>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http://vantech.vsb.bc.ca/ss/pm/ss11/online/ss11/government/Charter.gif"/>
          <p:cNvPicPr>
            <a:picLocks noChangeAspect="1" noChangeArrowheads="1"/>
          </p:cNvPicPr>
          <p:nvPr/>
        </p:nvPicPr>
        <p:blipFill>
          <a:blip r:embed="rId2" cstate="print">
            <a:lum bright="80000" contrast="-70000"/>
          </a:blip>
          <a:srcRect/>
          <a:stretch>
            <a:fillRect/>
          </a:stretch>
        </p:blipFill>
        <p:spPr bwMode="auto">
          <a:xfrm>
            <a:off x="0" y="0"/>
            <a:ext cx="9148792" cy="6858000"/>
          </a:xfrm>
          <a:prstGeom prst="rect">
            <a:avLst/>
          </a:prstGeom>
          <a:noFill/>
        </p:spPr>
      </p:pic>
      <p:sp>
        <p:nvSpPr>
          <p:cNvPr id="3" name="Subtitle 2"/>
          <p:cNvSpPr>
            <a:spLocks noGrp="1"/>
          </p:cNvSpPr>
          <p:nvPr>
            <p:ph type="subTitle" idx="1"/>
          </p:nvPr>
        </p:nvSpPr>
        <p:spPr>
          <a:xfrm>
            <a:off x="0" y="152400"/>
            <a:ext cx="9144000" cy="609600"/>
          </a:xfrm>
        </p:spPr>
        <p:txBody>
          <a:bodyPr>
            <a:normAutofit/>
          </a:bodyPr>
          <a:lstStyle/>
          <a:p>
            <a:r>
              <a:rPr lang="en-US" sz="2800" b="1" dirty="0" smtClean="0">
                <a:solidFill>
                  <a:schemeClr val="accent5">
                    <a:lumMod val="50000"/>
                  </a:schemeClr>
                </a:solidFill>
                <a:latin typeface="Times New Roman" pitchFamily="18" charset="0"/>
                <a:cs typeface="Times New Roman" pitchFamily="18" charset="0"/>
              </a:rPr>
              <a:t>Promoting Rights</a:t>
            </a:r>
            <a:endParaRPr lang="en-US" sz="2800" b="1" dirty="0">
              <a:solidFill>
                <a:schemeClr val="accent5">
                  <a:lumMod val="50000"/>
                </a:schemeClr>
              </a:solidFill>
              <a:latin typeface="Times New Roman" pitchFamily="18" charset="0"/>
              <a:cs typeface="Times New Roman" pitchFamily="18" charset="0"/>
            </a:endParaRPr>
          </a:p>
        </p:txBody>
      </p:sp>
      <p:sp>
        <p:nvSpPr>
          <p:cNvPr id="9" name="Rectangle 8"/>
          <p:cNvSpPr/>
          <p:nvPr/>
        </p:nvSpPr>
        <p:spPr>
          <a:xfrm>
            <a:off x="0" y="990600"/>
            <a:ext cx="9144000" cy="2092881"/>
          </a:xfrm>
          <a:prstGeom prst="rect">
            <a:avLst/>
          </a:prstGeom>
        </p:spPr>
        <p:txBody>
          <a:bodyPr wrap="square">
            <a:spAutoFit/>
          </a:bodyPr>
          <a:lstStyle/>
          <a:p>
            <a:pPr algn="ctr">
              <a:buNone/>
            </a:pPr>
            <a:r>
              <a:rPr lang="en-US" sz="2000" b="1" dirty="0" smtClean="0">
                <a:solidFill>
                  <a:srgbClr val="002060"/>
                </a:solidFill>
                <a:latin typeface="Times New Roman" pitchFamily="18" charset="0"/>
                <a:cs typeface="Times New Roman" pitchFamily="18" charset="0"/>
              </a:rPr>
              <a:t>Read the introduction on page 372</a:t>
            </a:r>
          </a:p>
          <a:p>
            <a:pPr algn="ctr">
              <a:buNone/>
            </a:pPr>
            <a:endParaRPr lang="en-US" sz="2000" b="1" dirty="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This section will consider the relationship between the principles held by liberal democratic governments and the promotion of individual rights in the pursuit of the betterment of society.</a:t>
            </a:r>
          </a:p>
          <a:p>
            <a:pPr algn="ctr">
              <a:buNone/>
            </a:pPr>
            <a:endParaRPr lang="en-US" b="1" dirty="0">
              <a:latin typeface="Times New Roman" pitchFamily="18" charset="0"/>
              <a:cs typeface="Times New Roman" pitchFamily="18" charset="0"/>
            </a:endParaRPr>
          </a:p>
          <a:p>
            <a:pPr algn="ctr">
              <a:buNone/>
            </a:pPr>
            <a:r>
              <a:rPr lang="en-US" b="1" i="1" dirty="0" smtClean="0">
                <a:solidFill>
                  <a:srgbClr val="002060"/>
                </a:solidFill>
                <a:latin typeface="Times New Roman" pitchFamily="18" charset="0"/>
                <a:cs typeface="Times New Roman" pitchFamily="18" charset="0"/>
              </a:rPr>
              <a:t>Write the above in your own words.</a:t>
            </a:r>
          </a:p>
        </p:txBody>
      </p:sp>
      <p:sp>
        <p:nvSpPr>
          <p:cNvPr id="6" name="Rectangle 5"/>
          <p:cNvSpPr/>
          <p:nvPr/>
        </p:nvSpPr>
        <p:spPr>
          <a:xfrm>
            <a:off x="0" y="3303925"/>
            <a:ext cx="9144000" cy="3477875"/>
          </a:xfrm>
          <a:prstGeom prst="rect">
            <a:avLst/>
          </a:prstGeom>
        </p:spPr>
        <p:txBody>
          <a:bodyPr wrap="square">
            <a:spAutoFit/>
          </a:bodyPr>
          <a:lstStyle/>
          <a:p>
            <a:pPr algn="ctr"/>
            <a:r>
              <a:rPr lang="en-US" sz="2000" b="1" dirty="0" smtClean="0">
                <a:solidFill>
                  <a:srgbClr val="C00000"/>
                </a:solidFill>
                <a:latin typeface="Times New Roman" pitchFamily="18" charset="0"/>
                <a:cs typeface="Times New Roman" pitchFamily="18" charset="0"/>
              </a:rPr>
              <a:t>Protection of Rights in Liberal Democracies</a:t>
            </a:r>
          </a:p>
          <a:p>
            <a:pPr algn="ctr"/>
            <a:endParaRPr lang="en-US" sz="2000" b="1" dirty="0">
              <a:solidFill>
                <a:srgbClr val="C00000"/>
              </a:solidFill>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After reading this section (372 – 374), respond to the following:</a:t>
            </a:r>
          </a:p>
          <a:p>
            <a:pPr algn="ctr"/>
            <a:endParaRPr lang="en-US" b="1" dirty="0">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Define </a:t>
            </a:r>
            <a:r>
              <a:rPr lang="en-US" b="1" i="1" dirty="0" smtClean="0">
                <a:solidFill>
                  <a:srgbClr val="FF0000"/>
                </a:solidFill>
                <a:latin typeface="Times New Roman" pitchFamily="18" charset="0"/>
                <a:cs typeface="Times New Roman" pitchFamily="18" charset="0"/>
              </a:rPr>
              <a:t>fundamental rights </a:t>
            </a:r>
            <a:r>
              <a:rPr lang="en-US" b="1" i="1" dirty="0" smtClean="0">
                <a:solidFill>
                  <a:srgbClr val="002060"/>
                </a:solidFill>
                <a:latin typeface="Times New Roman" pitchFamily="18" charset="0"/>
                <a:cs typeface="Times New Roman" pitchFamily="18" charset="0"/>
              </a:rPr>
              <a:t>and provide examples.</a:t>
            </a:r>
          </a:p>
          <a:p>
            <a:pPr algn="ctr"/>
            <a:endParaRPr lang="en-US" b="1" dirty="0">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There are limits to individual rights. Explain.</a:t>
            </a:r>
          </a:p>
          <a:p>
            <a:pPr algn="ctr"/>
            <a:endParaRPr lang="en-US" b="1" i="1" dirty="0">
              <a:solidFill>
                <a:srgbClr val="002060"/>
              </a:solidFill>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One criticism of rights legislation is that it can have unforeseen negative consequences.   Using examples, explain what is meant by </a:t>
            </a:r>
            <a:r>
              <a:rPr lang="en-US" b="1" i="1" dirty="0" smtClean="0">
                <a:solidFill>
                  <a:srgbClr val="FF0000"/>
                </a:solidFill>
                <a:latin typeface="Times New Roman" pitchFamily="18" charset="0"/>
                <a:cs typeface="Times New Roman" pitchFamily="18" charset="0"/>
              </a:rPr>
              <a:t>negative consequences</a:t>
            </a:r>
            <a:r>
              <a:rPr lang="en-US" b="1" i="1" dirty="0" smtClean="0">
                <a:solidFill>
                  <a:srgbClr val="002060"/>
                </a:solidFill>
                <a:latin typeface="Times New Roman" pitchFamily="18" charset="0"/>
                <a:cs typeface="Times New Roman" pitchFamily="18" charset="0"/>
              </a:rPr>
              <a:t>.</a:t>
            </a:r>
          </a:p>
          <a:p>
            <a:pPr algn="ctr"/>
            <a:endParaRPr lang="en-US" b="1" i="1" dirty="0">
              <a:solidFill>
                <a:srgbClr val="002060"/>
              </a:solidFill>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Explain another criticism of rights legislation.</a:t>
            </a:r>
            <a:endParaRPr lang="en-US" b="1" i="1" dirty="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 to="" calcmode="lin" valueType="num">
                                      <p:cBhvr>
                                        <p:cTn id="10" dur="1" fill="hold"/>
                                        <p:tgtEl>
                                          <p:spTgt spid="9">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to="" calcmode="lin" valueType="num">
                                      <p:cBhvr>
                                        <p:cTn id="15" dur="1" fill="hold"/>
                                        <p:tgtEl>
                                          <p:spTgt spid="9">
                                            <p:txEl>
                                              <p:pRg st="2" end="2"/>
                                            </p:txEl>
                                          </p:spTgt>
                                        </p:tgtEl>
                                        <p:attrNameLst>
                                          <p:attrName/>
                                        </p:attrNameLst>
                                      </p:cBhvr>
                                    </p:anim>
                                  </p:childTnLst>
                                </p:cTn>
                              </p:par>
                              <p:par>
                                <p:cTn id="16" presetID="24" presetClass="entr" presetSubtype="0" fill="hold" nodeType="withEffect">
                                  <p:stCondLst>
                                    <p:cond delay="4000"/>
                                  </p:stCondLst>
                                  <p:childTnLst>
                                    <p:set>
                                      <p:cBhvr>
                                        <p:cTn id="17" dur="1" fill="hold">
                                          <p:stCondLst>
                                            <p:cond delay="0"/>
                                          </p:stCondLst>
                                        </p:cTn>
                                        <p:tgtEl>
                                          <p:spTgt spid="9">
                                            <p:txEl>
                                              <p:pRg st="4" end="4"/>
                                            </p:txEl>
                                          </p:spTgt>
                                        </p:tgtEl>
                                        <p:attrNameLst>
                                          <p:attrName>style.visibility</p:attrName>
                                        </p:attrNameLst>
                                      </p:cBhvr>
                                      <p:to>
                                        <p:strVal val="visible"/>
                                      </p:to>
                                    </p:set>
                                    <p:anim to="" calcmode="lin" valueType="num">
                                      <p:cBhvr>
                                        <p:cTn id="18" dur="1" fill="hold"/>
                                        <p:tgtEl>
                                          <p:spTgt spid="9">
                                            <p:txEl>
                                              <p:pRg st="4" end="4"/>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to="" calcmode="lin" valueType="num">
                                      <p:cBhvr>
                                        <p:cTn id="23" dur="1" fill="hold"/>
                                        <p:tgtEl>
                                          <p:spTgt spid="6">
                                            <p:txEl>
                                              <p:pRg st="0" end="0"/>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to="" calcmode="lin" valueType="num">
                                      <p:cBhvr>
                                        <p:cTn id="26" dur="1" fill="hold"/>
                                        <p:tgtEl>
                                          <p:spTgt spid="6">
                                            <p:txEl>
                                              <p:pRg st="2" end="2"/>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to="" calcmode="lin" valueType="num">
                                      <p:cBhvr>
                                        <p:cTn id="31" dur="1" fill="hold"/>
                                        <p:tgtEl>
                                          <p:spTgt spid="6">
                                            <p:txEl>
                                              <p:pRg st="4" end="4"/>
                                            </p:txEl>
                                          </p:spTgt>
                                        </p:tgtEl>
                                        <p:attrNameLst>
                                          <p:attrName/>
                                        </p:attrNameLst>
                                      </p:cBhvr>
                                    </p:anim>
                                  </p:childTnLst>
                                </p:cTn>
                              </p:par>
                            </p:childTnLst>
                          </p:cTn>
                        </p:par>
                        <p:par>
                          <p:cTn id="32" fill="hold">
                            <p:stCondLst>
                              <p:cond delay="0"/>
                            </p:stCondLst>
                            <p:childTnLst>
                              <p:par>
                                <p:cTn id="33" presetID="24" presetClass="entr" presetSubtype="0" fill="hold" nodeType="afterEffect">
                                  <p:stCondLst>
                                    <p:cond delay="2000"/>
                                  </p:stCondLst>
                                  <p:childTnLst>
                                    <p:set>
                                      <p:cBhvr>
                                        <p:cTn id="34" dur="1" fill="hold">
                                          <p:stCondLst>
                                            <p:cond delay="0"/>
                                          </p:stCondLst>
                                        </p:cTn>
                                        <p:tgtEl>
                                          <p:spTgt spid="6">
                                            <p:txEl>
                                              <p:pRg st="6" end="6"/>
                                            </p:txEl>
                                          </p:spTgt>
                                        </p:tgtEl>
                                        <p:attrNameLst>
                                          <p:attrName>style.visibility</p:attrName>
                                        </p:attrNameLst>
                                      </p:cBhvr>
                                      <p:to>
                                        <p:strVal val="visible"/>
                                      </p:to>
                                    </p:set>
                                    <p:anim to="" calcmode="lin" valueType="num">
                                      <p:cBhvr>
                                        <p:cTn id="35" dur="1" fill="hold"/>
                                        <p:tgtEl>
                                          <p:spTgt spid="6">
                                            <p:txEl>
                                              <p:pRg st="6" end="6"/>
                                            </p:txEl>
                                          </p:spTgt>
                                        </p:tgtEl>
                                        <p:attrNameLst>
                                          <p:attrName/>
                                        </p:attrNameLst>
                                      </p:cBhvr>
                                    </p:anim>
                                  </p:childTnLst>
                                </p:cTn>
                              </p:par>
                            </p:childTnLst>
                          </p:cTn>
                        </p:par>
                        <p:par>
                          <p:cTn id="36" fill="hold">
                            <p:stCondLst>
                              <p:cond delay="2000"/>
                            </p:stCondLst>
                            <p:childTnLst>
                              <p:par>
                                <p:cTn id="37" presetID="24" presetClass="entr" presetSubtype="0" fill="hold" nodeType="afterEffect">
                                  <p:stCondLst>
                                    <p:cond delay="2000"/>
                                  </p:stCondLst>
                                  <p:childTnLst>
                                    <p:set>
                                      <p:cBhvr>
                                        <p:cTn id="38" dur="1" fill="hold">
                                          <p:stCondLst>
                                            <p:cond delay="0"/>
                                          </p:stCondLst>
                                        </p:cTn>
                                        <p:tgtEl>
                                          <p:spTgt spid="6">
                                            <p:txEl>
                                              <p:pRg st="8" end="8"/>
                                            </p:txEl>
                                          </p:spTgt>
                                        </p:tgtEl>
                                        <p:attrNameLst>
                                          <p:attrName>style.visibility</p:attrName>
                                        </p:attrNameLst>
                                      </p:cBhvr>
                                      <p:to>
                                        <p:strVal val="visible"/>
                                      </p:to>
                                    </p:set>
                                    <p:anim to="" calcmode="lin" valueType="num">
                                      <p:cBhvr>
                                        <p:cTn id="39" dur="1" fill="hold"/>
                                        <p:tgtEl>
                                          <p:spTgt spid="6">
                                            <p:txEl>
                                              <p:pRg st="8" end="8"/>
                                            </p:txEl>
                                          </p:spTgt>
                                        </p:tgtEl>
                                        <p:attrNameLst>
                                          <p:attrName/>
                                        </p:attrNameLst>
                                      </p:cBhvr>
                                    </p:anim>
                                  </p:childTnLst>
                                </p:cTn>
                              </p:par>
                            </p:childTnLst>
                          </p:cTn>
                        </p:par>
                        <p:par>
                          <p:cTn id="40" fill="hold">
                            <p:stCondLst>
                              <p:cond delay="4000"/>
                            </p:stCondLst>
                            <p:childTnLst>
                              <p:par>
                                <p:cTn id="41" presetID="24" presetClass="entr" presetSubtype="0" fill="hold" nodeType="afterEffect">
                                  <p:stCondLst>
                                    <p:cond delay="5000"/>
                                  </p:stCondLst>
                                  <p:childTnLst>
                                    <p:set>
                                      <p:cBhvr>
                                        <p:cTn id="42" dur="1" fill="hold">
                                          <p:stCondLst>
                                            <p:cond delay="0"/>
                                          </p:stCondLst>
                                        </p:cTn>
                                        <p:tgtEl>
                                          <p:spTgt spid="6">
                                            <p:txEl>
                                              <p:pRg st="10" end="10"/>
                                            </p:txEl>
                                          </p:spTgt>
                                        </p:tgtEl>
                                        <p:attrNameLst>
                                          <p:attrName>style.visibility</p:attrName>
                                        </p:attrNameLst>
                                      </p:cBhvr>
                                      <p:to>
                                        <p:strVal val="visible"/>
                                      </p:to>
                                    </p:set>
                                    <p:anim to="" calcmode="lin" valueType="num">
                                      <p:cBhvr>
                                        <p:cTn id="43" dur="1" fill="hold"/>
                                        <p:tgtEl>
                                          <p:spTgt spid="6">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915400" cy="830997"/>
          </a:xfrm>
          <a:prstGeom prst="rect">
            <a:avLst/>
          </a:prstGeom>
          <a:noFill/>
        </p:spPr>
        <p:txBody>
          <a:bodyPr wrap="square" rtlCol="0">
            <a:spAutoFit/>
          </a:bodyPr>
          <a:lstStyle/>
          <a:p>
            <a:r>
              <a:rPr lang="en-US" sz="4800" dirty="0" smtClean="0">
                <a:latin typeface="Algerian" pitchFamily="82" charset="0"/>
              </a:rPr>
              <a:t>Respect for law and order </a:t>
            </a:r>
            <a:endParaRPr lang="en-US" sz="4800" dirty="0">
              <a:latin typeface="Algerian" pitchFamily="82" charset="0"/>
            </a:endParaRPr>
          </a:p>
        </p:txBody>
      </p:sp>
      <p:pic>
        <p:nvPicPr>
          <p:cNvPr id="3" name="Picture 2" descr="Law%20&amp;%20Order.jpg"/>
          <p:cNvPicPr>
            <a:picLocks noChangeAspect="1"/>
          </p:cNvPicPr>
          <p:nvPr/>
        </p:nvPicPr>
        <p:blipFill>
          <a:blip r:embed="rId2" cstate="print"/>
          <a:stretch>
            <a:fillRect/>
          </a:stretch>
        </p:blipFill>
        <p:spPr>
          <a:xfrm>
            <a:off x="4114800" y="1828800"/>
            <a:ext cx="5029200" cy="5029200"/>
          </a:xfrm>
          <a:prstGeom prst="rect">
            <a:avLst/>
          </a:prstGeom>
        </p:spPr>
      </p:pic>
      <p:sp>
        <p:nvSpPr>
          <p:cNvPr id="4" name="TextBox 3"/>
          <p:cNvSpPr txBox="1"/>
          <p:nvPr/>
        </p:nvSpPr>
        <p:spPr>
          <a:xfrm>
            <a:off x="457200" y="3505200"/>
            <a:ext cx="3276600" cy="2308324"/>
          </a:xfrm>
          <a:prstGeom prst="rect">
            <a:avLst/>
          </a:prstGeom>
          <a:noFill/>
        </p:spPr>
        <p:txBody>
          <a:bodyPr wrap="square" rtlCol="0">
            <a:spAutoFit/>
          </a:bodyPr>
          <a:lstStyle/>
          <a:p>
            <a:r>
              <a:rPr lang="en-US" b="1" dirty="0">
                <a:latin typeface="Times New Roman" pitchFamily="18" charset="0"/>
                <a:cs typeface="Times New Roman" pitchFamily="18" charset="0"/>
              </a:rPr>
              <a:t>O</a:t>
            </a:r>
            <a:r>
              <a:rPr lang="en-US" b="1" dirty="0" smtClean="0">
                <a:latin typeface="Times New Roman" pitchFamily="18" charset="0"/>
                <a:cs typeface="Times New Roman" pitchFamily="18" charset="0"/>
              </a:rPr>
              <a:t>ne of the responsibilities of citizens in a liberal democratic society, where people enjoy a high degree of individual rights and freedoms.  Failure on the part of the population to demonstrate the type of respect could result in a state of chaos.</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76200" y="1447800"/>
            <a:ext cx="4223204" cy="830997"/>
          </a:xfrm>
          <a:prstGeom prst="rect">
            <a:avLst/>
          </a:prstGeom>
          <a:noFill/>
        </p:spPr>
        <p:txBody>
          <a:bodyPr wrap="square" rtlCol="0">
            <a:spAutoFit/>
          </a:bodyPr>
          <a:lstStyle/>
          <a:p>
            <a:r>
              <a:rPr lang="en-US" sz="4800" dirty="0" smtClean="0">
                <a:latin typeface="Algerian" pitchFamily="82" charset="0"/>
              </a:rPr>
              <a:t>terrorism</a:t>
            </a:r>
            <a:endParaRPr lang="en-US" sz="4800" dirty="0">
              <a:latin typeface="Algerian" pitchFamily="82" charset="0"/>
            </a:endParaRPr>
          </a:p>
        </p:txBody>
      </p:sp>
      <p:pic>
        <p:nvPicPr>
          <p:cNvPr id="3" name="Picture 2" descr="terrorism-bin-laden-poster.jpg"/>
          <p:cNvPicPr>
            <a:picLocks noChangeAspect="1"/>
          </p:cNvPicPr>
          <p:nvPr/>
        </p:nvPicPr>
        <p:blipFill>
          <a:blip r:embed="rId2" cstate="print"/>
          <a:stretch>
            <a:fillRect/>
          </a:stretch>
        </p:blipFill>
        <p:spPr>
          <a:xfrm>
            <a:off x="3630553" y="0"/>
            <a:ext cx="5513447" cy="4038600"/>
          </a:xfrm>
          <a:prstGeom prst="rect">
            <a:avLst/>
          </a:prstGeom>
        </p:spPr>
      </p:pic>
      <p:sp>
        <p:nvSpPr>
          <p:cNvPr id="4" name="TextBox 3"/>
          <p:cNvSpPr txBox="1"/>
          <p:nvPr/>
        </p:nvSpPr>
        <p:spPr>
          <a:xfrm>
            <a:off x="457200" y="4267200"/>
            <a:ext cx="4038600" cy="1477328"/>
          </a:xfrm>
          <a:prstGeom prst="rect">
            <a:avLst/>
          </a:prstGeom>
          <a:noFill/>
        </p:spPr>
        <p:txBody>
          <a:bodyPr wrap="square" rtlCol="0">
            <a:spAutoFit/>
          </a:bodyPr>
          <a:lstStyle/>
          <a:p>
            <a:r>
              <a:rPr lang="en-US" b="1" dirty="0">
                <a:latin typeface="Times New Roman" pitchFamily="18" charset="0"/>
                <a:cs typeface="Times New Roman" pitchFamily="18" charset="0"/>
              </a:rPr>
              <a:t>T</a:t>
            </a:r>
            <a:r>
              <a:rPr lang="en-US" b="1" dirty="0" smtClean="0">
                <a:latin typeface="Times New Roman" pitchFamily="18" charset="0"/>
                <a:cs typeface="Times New Roman" pitchFamily="18" charset="0"/>
              </a:rPr>
              <a:t>he policy of various groups to disrupt the affairs of an enemy state or culture by the use of violent acts against non-combatants in order to create debilitating terror and confusion.</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lib.colostate.edu/research/divandarea/bif/archive/bif04/affirm.jpg"/>
          <p:cNvPicPr>
            <a:picLocks noChangeAspect="1" noChangeArrowheads="1"/>
          </p:cNvPicPr>
          <p:nvPr/>
        </p:nvPicPr>
        <p:blipFill>
          <a:blip r:embed="rId2" cstate="print">
            <a:lum bright="70000" contrast="-70000"/>
          </a:blip>
          <a:srcRect/>
          <a:stretch>
            <a:fillRect/>
          </a:stretch>
        </p:blipFill>
        <p:spPr bwMode="auto">
          <a:xfrm>
            <a:off x="0" y="822960"/>
            <a:ext cx="4267200" cy="5510707"/>
          </a:xfrm>
          <a:prstGeom prst="rect">
            <a:avLst/>
          </a:prstGeom>
          <a:noFill/>
        </p:spPr>
      </p:pic>
      <p:pic>
        <p:nvPicPr>
          <p:cNvPr id="16388" name="Picture 4" descr="http://scdp7.files.wordpress.com/2008/08/2331bbill-of-rights-posters.jpg"/>
          <p:cNvPicPr>
            <a:picLocks noChangeAspect="1" noChangeArrowheads="1"/>
          </p:cNvPicPr>
          <p:nvPr/>
        </p:nvPicPr>
        <p:blipFill>
          <a:blip r:embed="rId3" cstate="print">
            <a:lum bright="70000" contrast="-70000"/>
          </a:blip>
          <a:srcRect/>
          <a:stretch>
            <a:fillRect/>
          </a:stretch>
        </p:blipFill>
        <p:spPr bwMode="auto">
          <a:xfrm>
            <a:off x="4298357" y="822960"/>
            <a:ext cx="4845643" cy="5562600"/>
          </a:xfrm>
          <a:prstGeom prst="rect">
            <a:avLst/>
          </a:prstGeom>
          <a:noFill/>
        </p:spPr>
      </p:pic>
      <p:sp>
        <p:nvSpPr>
          <p:cNvPr id="6" name="Rectangle 5"/>
          <p:cNvSpPr/>
          <p:nvPr/>
        </p:nvSpPr>
        <p:spPr>
          <a:xfrm>
            <a:off x="0" y="304800"/>
            <a:ext cx="9144000" cy="5909310"/>
          </a:xfrm>
          <a:prstGeom prst="rect">
            <a:avLst/>
          </a:prstGeom>
        </p:spPr>
        <p:txBody>
          <a:bodyPr wrap="square">
            <a:spAutoFit/>
          </a:bodyPr>
          <a:lstStyle/>
          <a:p>
            <a:pPr algn="ctr"/>
            <a:r>
              <a:rPr lang="en-US" sz="2000" b="1" dirty="0" smtClean="0">
                <a:solidFill>
                  <a:srgbClr val="C00000"/>
                </a:solidFill>
                <a:latin typeface="Times New Roman" pitchFamily="18" charset="0"/>
                <a:cs typeface="Times New Roman" pitchFamily="18" charset="0"/>
              </a:rPr>
              <a:t>The Promotion of Collective Rights</a:t>
            </a:r>
          </a:p>
          <a:p>
            <a:pPr algn="ctr"/>
            <a:endParaRPr lang="en-US" sz="2000" b="1" dirty="0">
              <a:solidFill>
                <a:srgbClr val="C00000"/>
              </a:solidFill>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Before reading this section (377 – 378), respond to the following:</a:t>
            </a:r>
          </a:p>
          <a:p>
            <a:pPr algn="ctr"/>
            <a:endParaRPr lang="en-US" b="1" dirty="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How do collective rights affect your life?</a:t>
            </a:r>
          </a:p>
          <a:p>
            <a:pPr algn="ctr"/>
            <a:endParaRPr lang="en-US" sz="2000" b="1" i="1" dirty="0">
              <a:solidFill>
                <a:srgbClr val="002060"/>
              </a:solidFill>
              <a:latin typeface="Times New Roman" pitchFamily="18" charset="0"/>
              <a:cs typeface="Times New Roman" pitchFamily="18" charset="0"/>
            </a:endParaRPr>
          </a:p>
          <a:p>
            <a:pPr algn="ctr"/>
            <a:r>
              <a:rPr lang="en-US" b="1" i="1" dirty="0" smtClean="0">
                <a:solidFill>
                  <a:schemeClr val="accent2">
                    <a:lumMod val="50000"/>
                  </a:schemeClr>
                </a:solidFill>
                <a:latin typeface="Times New Roman" pitchFamily="18" charset="0"/>
                <a:cs typeface="Times New Roman" pitchFamily="18" charset="0"/>
              </a:rPr>
              <a:t>How do they affect the lives of people in other countries?</a:t>
            </a:r>
          </a:p>
          <a:p>
            <a:pPr algn="ctr"/>
            <a:endParaRPr lang="en-US" sz="2000" b="1" i="1" dirty="0" smtClean="0">
              <a:solidFill>
                <a:srgbClr val="002060"/>
              </a:solidFill>
              <a:latin typeface="Times New Roman" pitchFamily="18" charset="0"/>
              <a:cs typeface="Times New Roman" pitchFamily="18" charset="0"/>
            </a:endParaRPr>
          </a:p>
          <a:p>
            <a:pPr algn="ctr"/>
            <a:r>
              <a:rPr lang="en-US" sz="2000" b="1" dirty="0" smtClean="0">
                <a:latin typeface="Times New Roman" pitchFamily="18" charset="0"/>
                <a:cs typeface="Times New Roman" pitchFamily="18" charset="0"/>
              </a:rPr>
              <a:t>After reading this section, respond to the following:</a:t>
            </a:r>
          </a:p>
          <a:p>
            <a:pPr algn="ctr"/>
            <a:endParaRPr lang="en-US" sz="2000" b="1" i="1" dirty="0">
              <a:solidFill>
                <a:srgbClr val="002060"/>
              </a:solidFill>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Describe the policy known as </a:t>
            </a:r>
            <a:r>
              <a:rPr lang="en-US" b="1" i="1" dirty="0" smtClean="0">
                <a:latin typeface="Times New Roman" pitchFamily="18" charset="0"/>
                <a:cs typeface="Times New Roman" pitchFamily="18" charset="0"/>
              </a:rPr>
              <a:t>Affirmative Action </a:t>
            </a:r>
            <a:r>
              <a:rPr lang="en-US" b="1" i="1" dirty="0" smtClean="0">
                <a:solidFill>
                  <a:srgbClr val="002060"/>
                </a:solidFill>
                <a:latin typeface="Times New Roman" pitchFamily="18" charset="0"/>
                <a:cs typeface="Times New Roman" pitchFamily="18" charset="0"/>
              </a:rPr>
              <a:t>and why some see it as reverse discrimination.</a:t>
            </a:r>
          </a:p>
          <a:p>
            <a:pPr algn="ctr"/>
            <a:endParaRPr lang="en-US" sz="2000" b="1" i="1" dirty="0">
              <a:solidFill>
                <a:srgbClr val="002060"/>
              </a:solidFill>
              <a:latin typeface="Times New Roman" pitchFamily="18" charset="0"/>
              <a:cs typeface="Times New Roman" pitchFamily="18" charset="0"/>
            </a:endParaRPr>
          </a:p>
          <a:p>
            <a:pPr algn="ctr"/>
            <a:r>
              <a:rPr lang="en-US" b="1" i="1" dirty="0" smtClean="0">
                <a:solidFill>
                  <a:schemeClr val="accent2">
                    <a:lumMod val="50000"/>
                  </a:schemeClr>
                </a:solidFill>
                <a:latin typeface="Times New Roman" pitchFamily="18" charset="0"/>
                <a:cs typeface="Times New Roman" pitchFamily="18" charset="0"/>
              </a:rPr>
              <a:t>In what piece of Canadian legislation can you find collective rights?  </a:t>
            </a:r>
          </a:p>
          <a:p>
            <a:pPr algn="ctr"/>
            <a:r>
              <a:rPr lang="en-US" b="1" i="1" dirty="0" smtClean="0">
                <a:solidFill>
                  <a:schemeClr val="accent2">
                    <a:lumMod val="50000"/>
                  </a:schemeClr>
                </a:solidFill>
                <a:latin typeface="Times New Roman" pitchFamily="18" charset="0"/>
                <a:cs typeface="Times New Roman" pitchFamily="18" charset="0"/>
              </a:rPr>
              <a:t>Which two groups are primarily included?</a:t>
            </a:r>
          </a:p>
          <a:p>
            <a:pPr algn="ctr"/>
            <a:endParaRPr lang="en-US" sz="2000" b="1" i="1" dirty="0">
              <a:solidFill>
                <a:srgbClr val="002060"/>
              </a:solidFill>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Give two arguments, for and against, for identifying (only) these two collectives in the Charter.</a:t>
            </a:r>
          </a:p>
          <a:p>
            <a:pPr algn="ctr"/>
            <a:endParaRPr lang="en-US" sz="2000" b="1" i="1" dirty="0">
              <a:solidFill>
                <a:srgbClr val="002060"/>
              </a:solidFill>
              <a:latin typeface="Times New Roman" pitchFamily="18" charset="0"/>
              <a:cs typeface="Times New Roman" pitchFamily="18" charset="0"/>
            </a:endParaRPr>
          </a:p>
          <a:p>
            <a:pPr algn="ctr"/>
            <a:r>
              <a:rPr lang="en-US" b="1" i="1" dirty="0" smtClean="0">
                <a:solidFill>
                  <a:schemeClr val="accent2">
                    <a:lumMod val="50000"/>
                  </a:schemeClr>
                </a:solidFill>
                <a:latin typeface="Times New Roman" pitchFamily="18" charset="0"/>
                <a:cs typeface="Times New Roman" pitchFamily="18" charset="0"/>
              </a:rPr>
              <a:t>What is one of the main differences between the </a:t>
            </a:r>
            <a:r>
              <a:rPr lang="en-US" b="1" i="1" dirty="0" smtClean="0">
                <a:latin typeface="Times New Roman" pitchFamily="18" charset="0"/>
                <a:cs typeface="Times New Roman" pitchFamily="18" charset="0"/>
              </a:rPr>
              <a:t>American Bill of Rights </a:t>
            </a:r>
            <a:r>
              <a:rPr lang="en-US" b="1" i="1" dirty="0" smtClean="0">
                <a:solidFill>
                  <a:schemeClr val="accent2">
                    <a:lumMod val="50000"/>
                  </a:schemeClr>
                </a:solidFill>
                <a:latin typeface="Times New Roman" pitchFamily="18" charset="0"/>
                <a:cs typeface="Times New Roman" pitchFamily="18" charset="0"/>
              </a:rPr>
              <a:t>and the         </a:t>
            </a:r>
            <a:r>
              <a:rPr lang="en-US" b="1" i="1" dirty="0" smtClean="0">
                <a:latin typeface="Times New Roman" pitchFamily="18" charset="0"/>
                <a:cs typeface="Times New Roman" pitchFamily="18" charset="0"/>
              </a:rPr>
              <a:t>Canadian Charter of Rights and Freedoms</a:t>
            </a:r>
            <a:r>
              <a:rPr lang="en-US" b="1" i="1" dirty="0" smtClean="0">
                <a:solidFill>
                  <a:schemeClr val="accent2">
                    <a:lumMod val="50000"/>
                  </a:schemeClr>
                </a:solidFill>
                <a:latin typeface="Times New Roman" pitchFamily="18" charset="0"/>
                <a:cs typeface="Times New Roman"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 to="" calcmode="lin" valueType="num">
                                      <p:cBhvr>
                                        <p:cTn id="10" dur="1" fill="hold"/>
                                        <p:tgtEl>
                                          <p:spTgt spid="6">
                                            <p:txEl>
                                              <p:pRg st="2" end="2"/>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 to="" calcmode="lin" valueType="num">
                                      <p:cBhvr>
                                        <p:cTn id="15" dur="1" fill="hold"/>
                                        <p:tgtEl>
                                          <p:spTgt spid="6">
                                            <p:txEl>
                                              <p:pRg st="5" end="5"/>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6">
                                            <p:txEl>
                                              <p:pRg st="7" end="7"/>
                                            </p:txEl>
                                          </p:spTgt>
                                        </p:tgtEl>
                                        <p:attrNameLst>
                                          <p:attrName>style.visibility</p:attrName>
                                        </p:attrNameLst>
                                      </p:cBhvr>
                                      <p:to>
                                        <p:strVal val="visible"/>
                                      </p:to>
                                    </p:set>
                                    <p:anim to="" calcmode="lin" valueType="num">
                                      <p:cBhvr>
                                        <p:cTn id="18" dur="1" fill="hold"/>
                                        <p:tgtEl>
                                          <p:spTgt spid="6">
                                            <p:txEl>
                                              <p:pRg st="7" end="7"/>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anim to="" calcmode="lin" valueType="num">
                                      <p:cBhvr>
                                        <p:cTn id="23" dur="1" fill="hold"/>
                                        <p:tgtEl>
                                          <p:spTgt spid="6">
                                            <p:txEl>
                                              <p:pRg st="9" end="9"/>
                                            </p:txEl>
                                          </p:spTgt>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nodeType="clickEffect">
                                  <p:stCondLst>
                                    <p:cond delay="0"/>
                                  </p:stCondLst>
                                  <p:childTnLst>
                                    <p:set>
                                      <p:cBhvr>
                                        <p:cTn id="27" dur="1" fill="hold">
                                          <p:stCondLst>
                                            <p:cond delay="0"/>
                                          </p:stCondLst>
                                        </p:cTn>
                                        <p:tgtEl>
                                          <p:spTgt spid="6">
                                            <p:txEl>
                                              <p:pRg st="11" end="11"/>
                                            </p:txEl>
                                          </p:spTgt>
                                        </p:tgtEl>
                                        <p:attrNameLst>
                                          <p:attrName>style.visibility</p:attrName>
                                        </p:attrNameLst>
                                      </p:cBhvr>
                                      <p:to>
                                        <p:strVal val="visible"/>
                                      </p:to>
                                    </p:set>
                                    <p:anim to="" calcmode="lin" valueType="num">
                                      <p:cBhvr>
                                        <p:cTn id="28" dur="1" fill="hold"/>
                                        <p:tgtEl>
                                          <p:spTgt spid="6">
                                            <p:txEl>
                                              <p:pRg st="11" end="11"/>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6">
                                            <p:txEl>
                                              <p:pRg st="13" end="13"/>
                                            </p:txEl>
                                          </p:spTgt>
                                        </p:tgtEl>
                                        <p:attrNameLst>
                                          <p:attrName>style.visibility</p:attrName>
                                        </p:attrNameLst>
                                      </p:cBhvr>
                                      <p:to>
                                        <p:strVal val="visible"/>
                                      </p:to>
                                    </p:set>
                                    <p:anim to="" calcmode="lin" valueType="num">
                                      <p:cBhvr>
                                        <p:cTn id="31" dur="1" fill="hold"/>
                                        <p:tgtEl>
                                          <p:spTgt spid="6">
                                            <p:txEl>
                                              <p:pRg st="13" end="13"/>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6">
                                            <p:txEl>
                                              <p:pRg st="14" end="14"/>
                                            </p:txEl>
                                          </p:spTgt>
                                        </p:tgtEl>
                                        <p:attrNameLst>
                                          <p:attrName>style.visibility</p:attrName>
                                        </p:attrNameLst>
                                      </p:cBhvr>
                                      <p:to>
                                        <p:strVal val="visible"/>
                                      </p:to>
                                    </p:set>
                                    <p:anim to="" calcmode="lin" valueType="num">
                                      <p:cBhvr>
                                        <p:cTn id="34" dur="1" fill="hold"/>
                                        <p:tgtEl>
                                          <p:spTgt spid="6">
                                            <p:txEl>
                                              <p:pRg st="14" end="14"/>
                                            </p:txEl>
                                          </p:spTgt>
                                        </p:tgtEl>
                                        <p:attrNameLst>
                                          <p:attrName/>
                                        </p:attrNameLst>
                                      </p:cBhvr>
                                    </p:anim>
                                  </p:childTnLst>
                                </p:cTn>
                              </p:par>
                              <p:par>
                                <p:cTn id="35" presetID="24" presetClass="entr" presetSubtype="0" fill="hold" nodeType="withEffect">
                                  <p:stCondLst>
                                    <p:cond delay="0"/>
                                  </p:stCondLst>
                                  <p:childTnLst>
                                    <p:set>
                                      <p:cBhvr>
                                        <p:cTn id="36" dur="1" fill="hold">
                                          <p:stCondLst>
                                            <p:cond delay="0"/>
                                          </p:stCondLst>
                                        </p:cTn>
                                        <p:tgtEl>
                                          <p:spTgt spid="6">
                                            <p:txEl>
                                              <p:pRg st="16" end="16"/>
                                            </p:txEl>
                                          </p:spTgt>
                                        </p:tgtEl>
                                        <p:attrNameLst>
                                          <p:attrName>style.visibility</p:attrName>
                                        </p:attrNameLst>
                                      </p:cBhvr>
                                      <p:to>
                                        <p:strVal val="visible"/>
                                      </p:to>
                                    </p:set>
                                    <p:anim to="" calcmode="lin" valueType="num">
                                      <p:cBhvr>
                                        <p:cTn id="37" dur="1" fill="hold"/>
                                        <p:tgtEl>
                                          <p:spTgt spid="6">
                                            <p:txEl>
                                              <p:pRg st="16" end="16"/>
                                            </p:txEl>
                                          </p:spTgt>
                                        </p:tgtEl>
                                        <p:attrNameLst>
                                          <p:attrName/>
                                        </p:attrNameLst>
                                      </p:cBhvr>
                                    </p:anim>
                                  </p:childTnLst>
                                </p:cTn>
                              </p:par>
                              <p:par>
                                <p:cTn id="38" presetID="24" presetClass="entr" presetSubtype="0" fill="hold" nodeType="withEffect">
                                  <p:stCondLst>
                                    <p:cond delay="0"/>
                                  </p:stCondLst>
                                  <p:childTnLst>
                                    <p:set>
                                      <p:cBhvr>
                                        <p:cTn id="39" dur="1" fill="hold">
                                          <p:stCondLst>
                                            <p:cond delay="0"/>
                                          </p:stCondLst>
                                        </p:cTn>
                                        <p:tgtEl>
                                          <p:spTgt spid="6">
                                            <p:txEl>
                                              <p:pRg st="18" end="18"/>
                                            </p:txEl>
                                          </p:spTgt>
                                        </p:tgtEl>
                                        <p:attrNameLst>
                                          <p:attrName>style.visibility</p:attrName>
                                        </p:attrNameLst>
                                      </p:cBhvr>
                                      <p:to>
                                        <p:strVal val="visible"/>
                                      </p:to>
                                    </p:set>
                                    <p:anim to="" calcmode="lin" valueType="num">
                                      <p:cBhvr>
                                        <p:cTn id="40" dur="1" fill="hold"/>
                                        <p:tgtEl>
                                          <p:spTgt spid="6">
                                            <p:txEl>
                                              <p:pRg st="18" end="1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lib.colostate.edu/research/divandarea/bif/archive/bif04/affirm.jpg"/>
          <p:cNvPicPr>
            <a:picLocks noChangeAspect="1" noChangeArrowheads="1"/>
          </p:cNvPicPr>
          <p:nvPr/>
        </p:nvPicPr>
        <p:blipFill>
          <a:blip r:embed="rId2" cstate="print">
            <a:lum bright="70000" contrast="-70000"/>
          </a:blip>
          <a:srcRect/>
          <a:stretch>
            <a:fillRect/>
          </a:stretch>
        </p:blipFill>
        <p:spPr bwMode="auto">
          <a:xfrm>
            <a:off x="0" y="822960"/>
            <a:ext cx="4267200" cy="5510707"/>
          </a:xfrm>
          <a:prstGeom prst="rect">
            <a:avLst/>
          </a:prstGeom>
          <a:noFill/>
        </p:spPr>
      </p:pic>
      <p:pic>
        <p:nvPicPr>
          <p:cNvPr id="16388" name="Picture 4" descr="http://scdp7.files.wordpress.com/2008/08/2331bbill-of-rights-posters.jpg"/>
          <p:cNvPicPr>
            <a:picLocks noChangeAspect="1" noChangeArrowheads="1"/>
          </p:cNvPicPr>
          <p:nvPr/>
        </p:nvPicPr>
        <p:blipFill>
          <a:blip r:embed="rId3" cstate="print">
            <a:lum bright="70000" contrast="-70000"/>
          </a:blip>
          <a:srcRect/>
          <a:stretch>
            <a:fillRect/>
          </a:stretch>
        </p:blipFill>
        <p:spPr bwMode="auto">
          <a:xfrm>
            <a:off x="4298357" y="822960"/>
            <a:ext cx="4845643" cy="5562600"/>
          </a:xfrm>
          <a:prstGeom prst="rect">
            <a:avLst/>
          </a:prstGeom>
          <a:noFill/>
        </p:spPr>
      </p:pic>
      <p:sp>
        <p:nvSpPr>
          <p:cNvPr id="6" name="Rectangle 5"/>
          <p:cNvSpPr/>
          <p:nvPr/>
        </p:nvSpPr>
        <p:spPr>
          <a:xfrm>
            <a:off x="0" y="304800"/>
            <a:ext cx="9144000" cy="5478423"/>
          </a:xfrm>
          <a:prstGeom prst="rect">
            <a:avLst/>
          </a:prstGeom>
        </p:spPr>
        <p:txBody>
          <a:bodyPr wrap="square">
            <a:spAutoFit/>
          </a:bodyPr>
          <a:lstStyle/>
          <a:p>
            <a:pPr algn="ctr"/>
            <a:r>
              <a:rPr lang="en-US" sz="2000" b="1" dirty="0" smtClean="0">
                <a:solidFill>
                  <a:srgbClr val="C00000"/>
                </a:solidFill>
                <a:latin typeface="Times New Roman" pitchFamily="18" charset="0"/>
                <a:cs typeface="Times New Roman" pitchFamily="18" charset="0"/>
              </a:rPr>
              <a:t>Recognition of Collective Rights</a:t>
            </a:r>
          </a:p>
          <a:p>
            <a:pPr algn="ctr"/>
            <a:endParaRPr lang="en-US" sz="2000" b="1" dirty="0">
              <a:solidFill>
                <a:srgbClr val="C00000"/>
              </a:solidFill>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Read pages 379 - 380</a:t>
            </a:r>
          </a:p>
          <a:p>
            <a:pPr algn="ctr"/>
            <a:endParaRPr lang="en-US" b="1" dirty="0">
              <a:latin typeface="Times New Roman" pitchFamily="18" charset="0"/>
              <a:cs typeface="Times New Roman" pitchFamily="18" charset="0"/>
            </a:endParaRPr>
          </a:p>
          <a:p>
            <a:pPr algn="ctr"/>
            <a:endParaRPr lang="en-US" b="1" dirty="0" smtClean="0">
              <a:latin typeface="Times New Roman" pitchFamily="18" charset="0"/>
              <a:cs typeface="Times New Roman" pitchFamily="18" charset="0"/>
            </a:endParaRPr>
          </a:p>
          <a:p>
            <a:pPr algn="ctr"/>
            <a:r>
              <a:rPr lang="en-US" b="1" i="1" dirty="0" smtClean="0">
                <a:solidFill>
                  <a:srgbClr val="002060"/>
                </a:solidFill>
                <a:latin typeface="Times New Roman" pitchFamily="18" charset="0"/>
                <a:cs typeface="Times New Roman" pitchFamily="18" charset="0"/>
              </a:rPr>
              <a:t>Summarize both court cases involving Francophone schools in Alberta and the case of      Steve Powley</a:t>
            </a:r>
          </a:p>
          <a:p>
            <a:pPr algn="ctr"/>
            <a:endParaRPr lang="en-US" sz="800" b="1" dirty="0">
              <a:solidFill>
                <a:srgbClr val="002060"/>
              </a:solidFill>
              <a:latin typeface="Times New Roman" pitchFamily="18" charset="0"/>
              <a:cs typeface="Times New Roman" pitchFamily="18" charset="0"/>
            </a:endParaRPr>
          </a:p>
          <a:p>
            <a:pPr algn="ctr"/>
            <a:endParaRPr lang="en-US" sz="800" b="1" dirty="0" smtClean="0">
              <a:solidFill>
                <a:srgbClr val="002060"/>
              </a:solidFill>
              <a:latin typeface="Times New Roman" pitchFamily="18" charset="0"/>
              <a:cs typeface="Times New Roman" pitchFamily="18" charset="0"/>
            </a:endParaRPr>
          </a:p>
          <a:p>
            <a:pPr algn="ctr"/>
            <a:endParaRPr lang="en-US" sz="800" b="1" dirty="0">
              <a:solidFill>
                <a:srgbClr val="002060"/>
              </a:solidFill>
              <a:latin typeface="Times New Roman" pitchFamily="18" charset="0"/>
              <a:cs typeface="Times New Roman" pitchFamily="18" charset="0"/>
            </a:endParaRPr>
          </a:p>
          <a:p>
            <a:pPr algn="ctr"/>
            <a:endParaRPr lang="en-US" sz="800" b="1" dirty="0" smtClean="0">
              <a:solidFill>
                <a:srgbClr val="002060"/>
              </a:solidFill>
              <a:latin typeface="Times New Roman" pitchFamily="18" charset="0"/>
              <a:cs typeface="Times New Roman" pitchFamily="18" charset="0"/>
            </a:endParaRPr>
          </a:p>
          <a:p>
            <a:pPr algn="ctr"/>
            <a:endParaRPr lang="en-US" sz="800" b="1" dirty="0">
              <a:solidFill>
                <a:srgbClr val="002060"/>
              </a:solidFill>
              <a:latin typeface="Times New Roman" pitchFamily="18" charset="0"/>
              <a:cs typeface="Times New Roman" pitchFamily="18" charset="0"/>
            </a:endParaRPr>
          </a:p>
          <a:p>
            <a:pPr algn="ctr"/>
            <a:endParaRPr lang="en-US" sz="800" b="1" dirty="0" smtClean="0">
              <a:solidFill>
                <a:srgbClr val="002060"/>
              </a:solidFill>
              <a:latin typeface="Times New Roman" pitchFamily="18" charset="0"/>
              <a:cs typeface="Times New Roman" pitchFamily="18" charset="0"/>
            </a:endParaRPr>
          </a:p>
          <a:p>
            <a:pPr algn="ctr"/>
            <a:endParaRPr lang="en-US" sz="800" b="1" dirty="0">
              <a:solidFill>
                <a:srgbClr val="002060"/>
              </a:solidFill>
              <a:latin typeface="Times New Roman" pitchFamily="18" charset="0"/>
              <a:cs typeface="Times New Roman" pitchFamily="18" charset="0"/>
            </a:endParaRPr>
          </a:p>
          <a:p>
            <a:pPr algn="ctr"/>
            <a:endParaRPr lang="en-US" sz="800" b="1" dirty="0" smtClean="0">
              <a:solidFill>
                <a:srgbClr val="002060"/>
              </a:solidFill>
              <a:latin typeface="Times New Roman" pitchFamily="18" charset="0"/>
              <a:cs typeface="Times New Roman" pitchFamily="18" charset="0"/>
            </a:endParaRPr>
          </a:p>
          <a:p>
            <a:pPr algn="ctr"/>
            <a:endParaRPr lang="en-US" sz="800" b="1" dirty="0">
              <a:solidFill>
                <a:srgbClr val="002060"/>
              </a:solidFill>
              <a:latin typeface="Times New Roman" pitchFamily="18" charset="0"/>
              <a:cs typeface="Times New Roman" pitchFamily="18" charset="0"/>
            </a:endParaRPr>
          </a:p>
          <a:p>
            <a:pPr algn="ctr"/>
            <a:endParaRPr lang="en-US" sz="800" b="1" dirty="0" smtClean="0">
              <a:solidFill>
                <a:srgbClr val="002060"/>
              </a:solidFill>
              <a:latin typeface="Times New Roman" pitchFamily="18" charset="0"/>
              <a:cs typeface="Times New Roman" pitchFamily="18" charset="0"/>
            </a:endParaRPr>
          </a:p>
          <a:p>
            <a:pPr algn="ctr"/>
            <a:endParaRPr lang="en-US" sz="800" b="1" dirty="0">
              <a:solidFill>
                <a:srgbClr val="002060"/>
              </a:solidFill>
              <a:latin typeface="Times New Roman" pitchFamily="18" charset="0"/>
              <a:cs typeface="Times New Roman" pitchFamily="18" charset="0"/>
            </a:endParaRPr>
          </a:p>
          <a:p>
            <a:pPr algn="ctr"/>
            <a:endParaRPr lang="en-US" sz="800" b="1" dirty="0" smtClean="0">
              <a:solidFill>
                <a:srgbClr val="002060"/>
              </a:solidFill>
              <a:latin typeface="Times New Roman" pitchFamily="18" charset="0"/>
              <a:cs typeface="Times New Roman" pitchFamily="18" charset="0"/>
            </a:endParaRPr>
          </a:p>
          <a:p>
            <a:pPr algn="ctr"/>
            <a:endParaRPr lang="en-US" sz="800" b="1" dirty="0">
              <a:solidFill>
                <a:srgbClr val="002060"/>
              </a:solidFill>
              <a:latin typeface="Times New Roman" pitchFamily="18" charset="0"/>
              <a:cs typeface="Times New Roman" pitchFamily="18" charset="0"/>
            </a:endParaRPr>
          </a:p>
          <a:p>
            <a:pPr algn="ctr"/>
            <a:endParaRPr lang="en-US" sz="800" b="1" dirty="0" smtClean="0">
              <a:solidFill>
                <a:srgbClr val="002060"/>
              </a:solidFill>
              <a:latin typeface="Times New Roman" pitchFamily="18" charset="0"/>
              <a:cs typeface="Times New Roman" pitchFamily="18" charset="0"/>
            </a:endParaRPr>
          </a:p>
          <a:p>
            <a:pPr algn="ctr"/>
            <a:endParaRPr lang="en-US" sz="800" b="1" dirty="0">
              <a:solidFill>
                <a:srgbClr val="002060"/>
              </a:solidFill>
              <a:latin typeface="Times New Roman" pitchFamily="18" charset="0"/>
              <a:cs typeface="Times New Roman" pitchFamily="18" charset="0"/>
            </a:endParaRPr>
          </a:p>
          <a:p>
            <a:pPr algn="ctr"/>
            <a:endParaRPr lang="en-US" sz="800" b="1" dirty="0" smtClean="0">
              <a:solidFill>
                <a:srgbClr val="002060"/>
              </a:solidFill>
              <a:latin typeface="Times New Roman" pitchFamily="18" charset="0"/>
              <a:cs typeface="Times New Roman" pitchFamily="18" charset="0"/>
            </a:endParaRPr>
          </a:p>
          <a:p>
            <a:pPr algn="ctr"/>
            <a:endParaRPr lang="en-US" sz="800" b="1" dirty="0">
              <a:solidFill>
                <a:srgbClr val="002060"/>
              </a:solidFill>
              <a:latin typeface="Times New Roman" pitchFamily="18" charset="0"/>
              <a:cs typeface="Times New Roman" pitchFamily="18" charset="0"/>
            </a:endParaRPr>
          </a:p>
          <a:p>
            <a:pPr algn="ctr"/>
            <a:endParaRPr lang="en-US" sz="800" b="1" dirty="0" smtClean="0">
              <a:solidFill>
                <a:srgbClr val="002060"/>
              </a:solidFill>
              <a:latin typeface="Times New Roman" pitchFamily="18" charset="0"/>
              <a:cs typeface="Times New Roman" pitchFamily="18" charset="0"/>
            </a:endParaRPr>
          </a:p>
          <a:p>
            <a:pPr algn="ctr"/>
            <a:endParaRPr lang="en-US" sz="800" b="1" dirty="0">
              <a:solidFill>
                <a:srgbClr val="002060"/>
              </a:solidFill>
              <a:latin typeface="Times New Roman" pitchFamily="18" charset="0"/>
              <a:cs typeface="Times New Roman" pitchFamily="18" charset="0"/>
            </a:endParaRPr>
          </a:p>
          <a:p>
            <a:pPr algn="ctr"/>
            <a:endParaRPr lang="en-US" sz="800" b="1" dirty="0" smtClean="0">
              <a:solidFill>
                <a:srgbClr val="002060"/>
              </a:solidFill>
              <a:latin typeface="Times New Roman" pitchFamily="18" charset="0"/>
              <a:cs typeface="Times New Roman" pitchFamily="18" charset="0"/>
            </a:endParaRPr>
          </a:p>
          <a:p>
            <a:pPr algn="ctr"/>
            <a:endParaRPr lang="en-US" sz="800" b="1" dirty="0">
              <a:solidFill>
                <a:srgbClr val="002060"/>
              </a:solidFill>
              <a:latin typeface="Times New Roman" pitchFamily="18" charset="0"/>
              <a:cs typeface="Times New Roman" pitchFamily="18" charset="0"/>
            </a:endParaRPr>
          </a:p>
          <a:p>
            <a:pPr algn="ctr"/>
            <a:endParaRPr lang="en-US" sz="800" b="1" dirty="0" smtClean="0">
              <a:solidFill>
                <a:srgbClr val="002060"/>
              </a:solidFill>
              <a:latin typeface="Times New Roman" pitchFamily="18" charset="0"/>
              <a:cs typeface="Times New Roman" pitchFamily="18" charset="0"/>
            </a:endParaRPr>
          </a:p>
          <a:p>
            <a:pPr algn="ctr"/>
            <a:endParaRPr lang="en-US" sz="800" b="1" dirty="0" smtClean="0">
              <a:solidFill>
                <a:srgbClr val="002060"/>
              </a:solidFill>
              <a:latin typeface="Times New Roman" pitchFamily="18" charset="0"/>
              <a:cs typeface="Times New Roman" pitchFamily="18" charset="0"/>
            </a:endParaRPr>
          </a:p>
          <a:p>
            <a:pPr algn="ctr"/>
            <a:r>
              <a:rPr lang="en-US" b="1" i="1" dirty="0" smtClean="0">
                <a:solidFill>
                  <a:schemeClr val="accent2">
                    <a:lumMod val="50000"/>
                  </a:schemeClr>
                </a:solidFill>
                <a:latin typeface="Times New Roman" pitchFamily="18" charset="0"/>
                <a:cs typeface="Times New Roman" pitchFamily="18" charset="0"/>
              </a:rPr>
              <a:t>What ideological differences might exist that would explain some governments reluctance to recognize constitutionally guaranteed collective rights?</a:t>
            </a:r>
          </a:p>
        </p:txBody>
      </p:sp>
      <p:pic>
        <p:nvPicPr>
          <p:cNvPr id="17410" name="Picture 2" descr="http://www.autochtones.ca/images/hommage_spowley/spowley_03.jpg"/>
          <p:cNvPicPr>
            <a:picLocks noChangeAspect="1" noChangeArrowheads="1"/>
          </p:cNvPicPr>
          <p:nvPr/>
        </p:nvPicPr>
        <p:blipFill>
          <a:blip r:embed="rId4" cstate="print"/>
          <a:srcRect/>
          <a:stretch>
            <a:fillRect/>
          </a:stretch>
        </p:blipFill>
        <p:spPr bwMode="auto">
          <a:xfrm>
            <a:off x="5105400" y="2590800"/>
            <a:ext cx="2857500" cy="1876425"/>
          </a:xfrm>
          <a:prstGeom prst="rect">
            <a:avLst/>
          </a:prstGeom>
          <a:noFill/>
        </p:spPr>
      </p:pic>
      <p:pic>
        <p:nvPicPr>
          <p:cNvPr id="17412" name="Picture 4" descr="http://www.acfa.ab.ca/images/grande%20couverture%20livre.jpg"/>
          <p:cNvPicPr>
            <a:picLocks noChangeAspect="1" noChangeArrowheads="1"/>
          </p:cNvPicPr>
          <p:nvPr/>
        </p:nvPicPr>
        <p:blipFill>
          <a:blip r:embed="rId5" cstate="print"/>
          <a:srcRect/>
          <a:stretch>
            <a:fillRect/>
          </a:stretch>
        </p:blipFill>
        <p:spPr bwMode="auto">
          <a:xfrm>
            <a:off x="1143000" y="2362200"/>
            <a:ext cx="1946773" cy="2524125"/>
          </a:xfrm>
          <a:prstGeom prst="rect">
            <a:avLst/>
          </a:prstGeom>
          <a:noFill/>
        </p:spPr>
      </p:pic>
      <p:sp>
        <p:nvSpPr>
          <p:cNvPr id="8" name="TextBox 7"/>
          <p:cNvSpPr txBox="1"/>
          <p:nvPr/>
        </p:nvSpPr>
        <p:spPr>
          <a:xfrm>
            <a:off x="0" y="6172200"/>
            <a:ext cx="91440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Explore the Issues</a:t>
            </a:r>
            <a:r>
              <a:rPr lang="en-US" b="1" dirty="0" smtClean="0">
                <a:latin typeface="Times New Roman" pitchFamily="18" charset="0"/>
                <a:cs typeface="Times New Roman" pitchFamily="18" charset="0"/>
              </a:rPr>
              <a:t>: Complete #1 on page 380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 to="" calcmode="lin" valueType="num">
                                      <p:cBhvr>
                                        <p:cTn id="10" dur="1" fill="hold"/>
                                        <p:tgtEl>
                                          <p:spTgt spid="6">
                                            <p:txEl>
                                              <p:pRg st="2" end="2"/>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 to="" calcmode="lin" valueType="num">
                                      <p:cBhvr>
                                        <p:cTn id="15" dur="1" fill="hold"/>
                                        <p:tgtEl>
                                          <p:spTgt spid="6">
                                            <p:txEl>
                                              <p:pRg st="5" end="5"/>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17410"/>
                                        </p:tgtEl>
                                        <p:attrNameLst>
                                          <p:attrName>style.visibility</p:attrName>
                                        </p:attrNameLst>
                                      </p:cBhvr>
                                      <p:to>
                                        <p:strVal val="visible"/>
                                      </p:to>
                                    </p:set>
                                    <p:anim to="" calcmode="lin" valueType="num">
                                      <p:cBhvr>
                                        <p:cTn id="18" dur="1" fill="hold"/>
                                        <p:tgtEl>
                                          <p:spTgt spid="17410"/>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17412"/>
                                        </p:tgtEl>
                                        <p:attrNameLst>
                                          <p:attrName>style.visibility</p:attrName>
                                        </p:attrNameLst>
                                      </p:cBhvr>
                                      <p:to>
                                        <p:strVal val="visible"/>
                                      </p:to>
                                    </p:set>
                                    <p:anim to="" calcmode="lin" valueType="num">
                                      <p:cBhvr>
                                        <p:cTn id="21" dur="1" fill="hold"/>
                                        <p:tgtEl>
                                          <p:spTgt spid="17412"/>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6">
                                            <p:txEl>
                                              <p:pRg st="29" end="29"/>
                                            </p:txEl>
                                          </p:spTgt>
                                        </p:tgtEl>
                                        <p:attrNameLst>
                                          <p:attrName>style.visibility</p:attrName>
                                        </p:attrNameLst>
                                      </p:cBhvr>
                                      <p:to>
                                        <p:strVal val="visible"/>
                                      </p:to>
                                    </p:set>
                                    <p:anim to="" calcmode="lin" valueType="num">
                                      <p:cBhvr>
                                        <p:cTn id="26" dur="1" fill="hold"/>
                                        <p:tgtEl>
                                          <p:spTgt spid="6">
                                            <p:txEl>
                                              <p:pRg st="29" end="29"/>
                                            </p:txEl>
                                          </p:spTgt>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to="" calcmode="lin" valueType="num">
                                      <p:cBhvr>
                                        <p:cTn id="31" dur="1" fill="hold"/>
                                        <p:tgtEl>
                                          <p:spTgt spid="8">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ctv.ca/archives/CTVNews/img2/20061122/470_quebec_flag_061122.jpg"/>
          <p:cNvPicPr>
            <a:picLocks noChangeAspect="1" noChangeArrowheads="1"/>
          </p:cNvPicPr>
          <p:nvPr/>
        </p:nvPicPr>
        <p:blipFill>
          <a:blip r:embed="rId2" cstate="print">
            <a:lum bright="70000" contrast="-70000"/>
          </a:blip>
          <a:srcRect/>
          <a:stretch>
            <a:fillRect/>
          </a:stretch>
        </p:blipFill>
        <p:spPr bwMode="auto">
          <a:xfrm>
            <a:off x="0" y="990600"/>
            <a:ext cx="9168384" cy="4876800"/>
          </a:xfrm>
          <a:prstGeom prst="rect">
            <a:avLst/>
          </a:prstGeom>
          <a:noFill/>
        </p:spPr>
      </p:pic>
      <p:sp>
        <p:nvSpPr>
          <p:cNvPr id="3" name="Subtitle 2"/>
          <p:cNvSpPr>
            <a:spLocks noGrp="1"/>
          </p:cNvSpPr>
          <p:nvPr>
            <p:ph type="subTitle" idx="1"/>
          </p:nvPr>
        </p:nvSpPr>
        <p:spPr>
          <a:xfrm>
            <a:off x="0" y="152400"/>
            <a:ext cx="9144000" cy="609600"/>
          </a:xfrm>
        </p:spPr>
        <p:txBody>
          <a:bodyPr>
            <a:normAutofit fontScale="92500"/>
          </a:bodyPr>
          <a:lstStyle/>
          <a:p>
            <a:r>
              <a:rPr lang="en-US" sz="2800" b="1" dirty="0" smtClean="0">
                <a:solidFill>
                  <a:schemeClr val="accent5">
                    <a:lumMod val="50000"/>
                  </a:schemeClr>
                </a:solidFill>
                <a:latin typeface="Times New Roman" pitchFamily="18" charset="0"/>
                <a:cs typeface="Times New Roman" pitchFamily="18" charset="0"/>
              </a:rPr>
              <a:t>Balancing Perceived Common Good with Respect for Rights</a:t>
            </a:r>
            <a:endParaRPr lang="en-US" sz="2800" b="1" dirty="0">
              <a:solidFill>
                <a:schemeClr val="accent5">
                  <a:lumMod val="50000"/>
                </a:schemeClr>
              </a:solidFill>
              <a:latin typeface="Times New Roman" pitchFamily="18" charset="0"/>
              <a:cs typeface="Times New Roman" pitchFamily="18" charset="0"/>
            </a:endParaRPr>
          </a:p>
        </p:txBody>
      </p:sp>
      <p:sp>
        <p:nvSpPr>
          <p:cNvPr id="9" name="Rectangle 8"/>
          <p:cNvSpPr/>
          <p:nvPr/>
        </p:nvSpPr>
        <p:spPr>
          <a:xfrm>
            <a:off x="0" y="1295400"/>
            <a:ext cx="9144000" cy="4708981"/>
          </a:xfrm>
          <a:prstGeom prst="rect">
            <a:avLst/>
          </a:prstGeom>
        </p:spPr>
        <p:txBody>
          <a:bodyPr wrap="square">
            <a:spAutoFit/>
          </a:bodyPr>
          <a:lstStyle/>
          <a:p>
            <a:pPr algn="ctr">
              <a:buNone/>
            </a:pPr>
            <a:r>
              <a:rPr lang="en-US" sz="2000" b="1" dirty="0" smtClean="0">
                <a:solidFill>
                  <a:srgbClr val="002060"/>
                </a:solidFill>
                <a:latin typeface="Times New Roman" pitchFamily="18" charset="0"/>
                <a:cs typeface="Times New Roman" pitchFamily="18" charset="0"/>
              </a:rPr>
              <a:t>Keeping in mind the question for inquiry for this section of chapter 11:</a:t>
            </a:r>
          </a:p>
          <a:p>
            <a:pPr algn="ctr">
              <a:buNone/>
            </a:pPr>
            <a:endParaRPr lang="en-US" sz="2000" b="1" dirty="0">
              <a:solidFill>
                <a:srgbClr val="002060"/>
              </a:solidFill>
              <a:latin typeface="Times New Roman" pitchFamily="18" charset="0"/>
              <a:cs typeface="Times New Roman" pitchFamily="18" charset="0"/>
            </a:endParaRPr>
          </a:p>
          <a:p>
            <a:pPr algn="ctr">
              <a:buNone/>
            </a:pPr>
            <a:r>
              <a:rPr lang="en-US" sz="2000" b="1" i="1" dirty="0" smtClean="0">
                <a:solidFill>
                  <a:schemeClr val="accent2">
                    <a:lumMod val="50000"/>
                  </a:schemeClr>
                </a:solidFill>
                <a:latin typeface="Times New Roman" pitchFamily="18" charset="0"/>
                <a:cs typeface="Times New Roman" pitchFamily="18" charset="0"/>
              </a:rPr>
              <a:t>How do liberal democracies balance the perceived common good with the need to respect rights?</a:t>
            </a:r>
          </a:p>
          <a:p>
            <a:pPr algn="ctr">
              <a:buNone/>
            </a:pPr>
            <a:endParaRPr lang="en-US" sz="2000" b="1" dirty="0">
              <a:solidFill>
                <a:srgbClr val="002060"/>
              </a:solidFill>
              <a:latin typeface="Times New Roman" pitchFamily="18" charset="0"/>
              <a:cs typeface="Times New Roman" pitchFamily="18" charset="0"/>
            </a:endParaRPr>
          </a:p>
          <a:p>
            <a:pPr algn="ctr">
              <a:buNone/>
            </a:pPr>
            <a:r>
              <a:rPr lang="en-US" sz="2000" b="1" dirty="0" smtClean="0">
                <a:solidFill>
                  <a:srgbClr val="002060"/>
                </a:solidFill>
                <a:latin typeface="Times New Roman" pitchFamily="18" charset="0"/>
                <a:cs typeface="Times New Roman" pitchFamily="18" charset="0"/>
              </a:rPr>
              <a:t>Read the newspaper article on page 381</a:t>
            </a:r>
          </a:p>
          <a:p>
            <a:pPr algn="ctr">
              <a:buNone/>
            </a:pPr>
            <a:endParaRPr lang="en-US" sz="2000" b="1" dirty="0">
              <a:latin typeface="Times New Roman" pitchFamily="18" charset="0"/>
              <a:cs typeface="Times New Roman" pitchFamily="18" charset="0"/>
            </a:endParaRPr>
          </a:p>
          <a:p>
            <a:pPr algn="ctr">
              <a:buNone/>
            </a:pPr>
            <a:r>
              <a:rPr lang="en-US" sz="1600" b="1" dirty="0" smtClean="0">
                <a:latin typeface="Times New Roman" pitchFamily="18" charset="0"/>
                <a:cs typeface="Times New Roman" pitchFamily="18" charset="0"/>
              </a:rPr>
              <a:t>What is the relationship between </a:t>
            </a:r>
            <a:r>
              <a:rPr lang="en-US" sz="1600" b="1" i="1" dirty="0" smtClean="0">
                <a:latin typeface="Times New Roman" pitchFamily="18" charset="0"/>
                <a:cs typeface="Times New Roman" pitchFamily="18" charset="0"/>
              </a:rPr>
              <a:t>common good </a:t>
            </a:r>
            <a:r>
              <a:rPr lang="en-US" sz="1600" b="1" dirty="0" smtClean="0">
                <a:latin typeface="Times New Roman" pitchFamily="18" charset="0"/>
                <a:cs typeface="Times New Roman" pitchFamily="18" charset="0"/>
              </a:rPr>
              <a:t>and </a:t>
            </a:r>
            <a:r>
              <a:rPr lang="en-US" sz="1600" b="1" i="1" dirty="0" smtClean="0">
                <a:latin typeface="Times New Roman" pitchFamily="18" charset="0"/>
                <a:cs typeface="Times New Roman" pitchFamily="18" charset="0"/>
              </a:rPr>
              <a:t>the respect for rights </a:t>
            </a:r>
            <a:r>
              <a:rPr lang="en-US" sz="1600" b="1" dirty="0" smtClean="0">
                <a:latin typeface="Times New Roman" pitchFamily="18" charset="0"/>
                <a:cs typeface="Times New Roman" pitchFamily="18" charset="0"/>
              </a:rPr>
              <a:t>in the newspaper article?</a:t>
            </a:r>
          </a:p>
          <a:p>
            <a:pPr algn="ctr">
              <a:buNone/>
            </a:pPr>
            <a:endParaRPr lang="en-US" b="1" i="1" dirty="0" smtClean="0">
              <a:solidFill>
                <a:srgbClr val="002060"/>
              </a:solidFill>
              <a:latin typeface="Times New Roman" pitchFamily="18" charset="0"/>
              <a:cs typeface="Times New Roman" pitchFamily="18" charset="0"/>
            </a:endParaRPr>
          </a:p>
          <a:p>
            <a:pPr algn="ctr">
              <a:buNone/>
            </a:pPr>
            <a:endParaRPr lang="en-US" b="1" i="1" dirty="0">
              <a:solidFill>
                <a:srgbClr val="002060"/>
              </a:solidFill>
              <a:latin typeface="Times New Roman" pitchFamily="18" charset="0"/>
              <a:cs typeface="Times New Roman" pitchFamily="18" charset="0"/>
            </a:endParaRPr>
          </a:p>
          <a:p>
            <a:pPr algn="ctr">
              <a:buNone/>
            </a:pPr>
            <a:r>
              <a:rPr lang="en-US" b="1" dirty="0" smtClean="0">
                <a:solidFill>
                  <a:schemeClr val="accent2">
                    <a:lumMod val="50000"/>
                  </a:schemeClr>
                </a:solidFill>
                <a:latin typeface="Times New Roman" pitchFamily="18" charset="0"/>
                <a:cs typeface="Times New Roman" pitchFamily="18" charset="0"/>
              </a:rPr>
              <a:t>Part of the language legislation in Québec requires that:</a:t>
            </a:r>
          </a:p>
          <a:p>
            <a:pPr algn="ctr">
              <a:buNone/>
            </a:pPr>
            <a:endParaRPr lang="en-US" b="1" i="1" dirty="0">
              <a:solidFill>
                <a:srgbClr val="002060"/>
              </a:solidFill>
              <a:latin typeface="Times New Roman" pitchFamily="18" charset="0"/>
              <a:cs typeface="Times New Roman" pitchFamily="18" charset="0"/>
            </a:endParaRPr>
          </a:p>
          <a:p>
            <a:pPr algn="ctr">
              <a:buNone/>
            </a:pPr>
            <a:r>
              <a:rPr lang="en-US" b="1" i="1" dirty="0" smtClean="0">
                <a:solidFill>
                  <a:schemeClr val="accent2">
                    <a:lumMod val="50000"/>
                  </a:schemeClr>
                </a:solidFill>
                <a:latin typeface="Times New Roman" pitchFamily="18" charset="0"/>
                <a:cs typeface="Times New Roman" pitchFamily="18" charset="0"/>
              </a:rPr>
              <a:t>“…public signs and commercial advertising must be in French.  They may be in French and another language provided that French is markedly predominant…”</a:t>
            </a:r>
          </a:p>
          <a:p>
            <a:pPr algn="ctr">
              <a:buNone/>
            </a:pPr>
            <a:endParaRPr lang="en-US" b="1" i="1" dirty="0">
              <a:solidFill>
                <a:srgbClr val="002060"/>
              </a:solidFill>
              <a:latin typeface="Times New Roman" pitchFamily="18" charset="0"/>
              <a:cs typeface="Times New Roman" pitchFamily="18" charset="0"/>
            </a:endParaRPr>
          </a:p>
          <a:p>
            <a:pPr algn="ctr">
              <a:buNone/>
            </a:pPr>
            <a:r>
              <a:rPr lang="en-US" b="1" dirty="0" smtClean="0">
                <a:solidFill>
                  <a:srgbClr val="002060"/>
                </a:solidFill>
                <a:latin typeface="Times New Roman" pitchFamily="18" charset="0"/>
                <a:cs typeface="Times New Roman" pitchFamily="18" charset="0"/>
              </a:rPr>
              <a:t>According to this requirement, does the Montreal pub seem to be breaking the law?</a:t>
            </a:r>
            <a:endParaRPr lang="en-US" b="1" i="1" dirty="0" smtClean="0">
              <a:solidFill>
                <a:srgbClr val="00206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to="" calcmode="lin" valueType="num">
                                      <p:cBhvr>
                                        <p:cTn id="12" dur="1" fill="hold"/>
                                        <p:tgtEl>
                                          <p:spTgt spid="9">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 to="" calcmode="lin" valueType="num">
                                      <p:cBhvr>
                                        <p:cTn id="15" dur="1" fill="hold"/>
                                        <p:tgtEl>
                                          <p:spTgt spid="9">
                                            <p:txEl>
                                              <p:pRg st="2" end="2"/>
                                            </p:txEl>
                                          </p:spTgt>
                                        </p:tgtEl>
                                        <p:attrNameLst>
                                          <p:attrName/>
                                        </p:attrNameLst>
                                      </p:cBhvr>
                                    </p:anim>
                                  </p:childTnLst>
                                </p:cTn>
                              </p:par>
                            </p:childTnLst>
                          </p:cTn>
                        </p:par>
                        <p:par>
                          <p:cTn id="16" fill="hold">
                            <p:stCondLst>
                              <p:cond delay="0"/>
                            </p:stCondLst>
                            <p:childTnLst>
                              <p:par>
                                <p:cTn id="17" presetID="24" presetClass="entr" presetSubtype="0" fill="hold" nodeType="afterEffect">
                                  <p:stCondLst>
                                    <p:cond delay="5000"/>
                                  </p:stCondLst>
                                  <p:childTnLst>
                                    <p:set>
                                      <p:cBhvr>
                                        <p:cTn id="18" dur="1" fill="hold">
                                          <p:stCondLst>
                                            <p:cond delay="0"/>
                                          </p:stCondLst>
                                        </p:cTn>
                                        <p:tgtEl>
                                          <p:spTgt spid="9">
                                            <p:txEl>
                                              <p:pRg st="4" end="4"/>
                                            </p:txEl>
                                          </p:spTgt>
                                        </p:tgtEl>
                                        <p:attrNameLst>
                                          <p:attrName>style.visibility</p:attrName>
                                        </p:attrNameLst>
                                      </p:cBhvr>
                                      <p:to>
                                        <p:strVal val="visible"/>
                                      </p:to>
                                    </p:set>
                                    <p:anim to="" calcmode="lin" valueType="num">
                                      <p:cBhvr>
                                        <p:cTn id="19" dur="1" fill="hold"/>
                                        <p:tgtEl>
                                          <p:spTgt spid="9">
                                            <p:txEl>
                                              <p:pRg st="4" end="4"/>
                                            </p:txEl>
                                          </p:spTgt>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
                                            <p:txEl>
                                              <p:pRg st="6" end="6"/>
                                            </p:txEl>
                                          </p:spTgt>
                                        </p:tgtEl>
                                        <p:attrNameLst>
                                          <p:attrName>style.visibility</p:attrName>
                                        </p:attrNameLst>
                                      </p:cBhvr>
                                      <p:to>
                                        <p:strVal val="visible"/>
                                      </p:to>
                                    </p:set>
                                    <p:anim to="" calcmode="lin" valueType="num">
                                      <p:cBhvr>
                                        <p:cTn id="24" dur="1" fill="hold"/>
                                        <p:tgtEl>
                                          <p:spTgt spid="9">
                                            <p:txEl>
                                              <p:pRg st="6" end="6"/>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anim to="" calcmode="lin" valueType="num">
                                      <p:cBhvr>
                                        <p:cTn id="29" dur="1" fill="hold"/>
                                        <p:tgtEl>
                                          <p:spTgt spid="9">
                                            <p:txEl>
                                              <p:pRg st="9" end="9"/>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9">
                                            <p:txEl>
                                              <p:pRg st="11" end="11"/>
                                            </p:txEl>
                                          </p:spTgt>
                                        </p:tgtEl>
                                        <p:attrNameLst>
                                          <p:attrName>style.visibility</p:attrName>
                                        </p:attrNameLst>
                                      </p:cBhvr>
                                      <p:to>
                                        <p:strVal val="visible"/>
                                      </p:to>
                                    </p:set>
                                    <p:anim to="" calcmode="lin" valueType="num">
                                      <p:cBhvr>
                                        <p:cTn id="32" dur="1" fill="hold"/>
                                        <p:tgtEl>
                                          <p:spTgt spid="9">
                                            <p:txEl>
                                              <p:pRg st="11" end="11"/>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9">
                                            <p:txEl>
                                              <p:pRg st="13" end="13"/>
                                            </p:txEl>
                                          </p:spTgt>
                                        </p:tgtEl>
                                        <p:attrNameLst>
                                          <p:attrName>style.visibility</p:attrName>
                                        </p:attrNameLst>
                                      </p:cBhvr>
                                      <p:to>
                                        <p:strVal val="visible"/>
                                      </p:to>
                                    </p:set>
                                    <p:anim to="" calcmode="lin" valueType="num">
                                      <p:cBhvr>
                                        <p:cTn id="37" dur="1" fill="hold"/>
                                        <p:tgtEl>
                                          <p:spTgt spid="9">
                                            <p:txEl>
                                              <p:pRg st="13" end="1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ages.ctv.ca/archives/CTVNews/img2/20061122/470_quebec_flag_061122.jpg"/>
          <p:cNvPicPr>
            <a:picLocks noChangeAspect="1" noChangeArrowheads="1"/>
          </p:cNvPicPr>
          <p:nvPr/>
        </p:nvPicPr>
        <p:blipFill>
          <a:blip r:embed="rId3" cstate="print">
            <a:lum bright="70000" contrast="-70000"/>
          </a:blip>
          <a:srcRect/>
          <a:stretch>
            <a:fillRect/>
          </a:stretch>
        </p:blipFill>
        <p:spPr bwMode="auto">
          <a:xfrm>
            <a:off x="0" y="990600"/>
            <a:ext cx="9168384" cy="4876800"/>
          </a:xfrm>
          <a:prstGeom prst="rect">
            <a:avLst/>
          </a:prstGeom>
          <a:noFill/>
        </p:spPr>
      </p:pic>
      <p:sp>
        <p:nvSpPr>
          <p:cNvPr id="3" name="Subtitle 2"/>
          <p:cNvSpPr>
            <a:spLocks noGrp="1"/>
          </p:cNvSpPr>
          <p:nvPr>
            <p:ph type="subTitle" idx="1"/>
          </p:nvPr>
        </p:nvSpPr>
        <p:spPr>
          <a:xfrm>
            <a:off x="0" y="152400"/>
            <a:ext cx="9144000" cy="609600"/>
          </a:xfrm>
        </p:spPr>
        <p:txBody>
          <a:bodyPr>
            <a:normAutofit fontScale="92500"/>
          </a:bodyPr>
          <a:lstStyle/>
          <a:p>
            <a:r>
              <a:rPr lang="en-US" sz="2800" b="1" dirty="0" smtClean="0">
                <a:solidFill>
                  <a:schemeClr val="accent5">
                    <a:lumMod val="50000"/>
                  </a:schemeClr>
                </a:solidFill>
                <a:latin typeface="Times New Roman" pitchFamily="18" charset="0"/>
                <a:cs typeface="Times New Roman" pitchFamily="18" charset="0"/>
              </a:rPr>
              <a:t>Balancing Perceived Common Good with Respect for Rights</a:t>
            </a:r>
            <a:endParaRPr lang="en-US" sz="2800" b="1" dirty="0">
              <a:solidFill>
                <a:schemeClr val="accent5">
                  <a:lumMod val="50000"/>
                </a:schemeClr>
              </a:solidFill>
              <a:latin typeface="Times New Roman" pitchFamily="18" charset="0"/>
              <a:cs typeface="Times New Roman" pitchFamily="18" charset="0"/>
            </a:endParaRPr>
          </a:p>
        </p:txBody>
      </p:sp>
      <p:sp>
        <p:nvSpPr>
          <p:cNvPr id="9" name="Rectangle 8"/>
          <p:cNvSpPr/>
          <p:nvPr/>
        </p:nvSpPr>
        <p:spPr>
          <a:xfrm>
            <a:off x="0" y="1447800"/>
            <a:ext cx="9144000" cy="5078313"/>
          </a:xfrm>
          <a:prstGeom prst="rect">
            <a:avLst/>
          </a:prstGeom>
        </p:spPr>
        <p:txBody>
          <a:bodyPr wrap="square">
            <a:spAutoFit/>
          </a:bodyPr>
          <a:lstStyle/>
          <a:p>
            <a:pPr algn="ctr">
              <a:buNone/>
            </a:pPr>
            <a:endParaRPr lang="en-US" b="1" i="1" dirty="0">
              <a:solidFill>
                <a:srgbClr val="002060"/>
              </a:solidFill>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Read pages 382 - 383, summarizing each of </a:t>
            </a:r>
            <a:r>
              <a:rPr lang="en-US" b="1" i="1" dirty="0" smtClean="0">
                <a:latin typeface="Times New Roman" pitchFamily="18" charset="0"/>
                <a:cs typeface="Times New Roman" pitchFamily="18" charset="0"/>
              </a:rPr>
              <a:t>Bill 101, Bill 178 </a:t>
            </a:r>
            <a:r>
              <a:rPr lang="en-US" b="1" dirty="0" smtClean="0">
                <a:latin typeface="Times New Roman" pitchFamily="18" charset="0"/>
                <a:cs typeface="Times New Roman" pitchFamily="18" charset="0"/>
              </a:rPr>
              <a:t>and</a:t>
            </a:r>
            <a:r>
              <a:rPr lang="en-US" b="1" i="1" dirty="0" smtClean="0">
                <a:latin typeface="Times New Roman" pitchFamily="18" charset="0"/>
                <a:cs typeface="Times New Roman" pitchFamily="18" charset="0"/>
              </a:rPr>
              <a:t> Bill 86</a:t>
            </a:r>
            <a:r>
              <a:rPr lang="en-US" b="1" dirty="0" smtClean="0">
                <a:latin typeface="Times New Roman" pitchFamily="18" charset="0"/>
                <a:cs typeface="Times New Roman" pitchFamily="18" charset="0"/>
              </a:rPr>
              <a:t> and respond to the following:</a:t>
            </a:r>
          </a:p>
          <a:p>
            <a:pPr algn="ctr">
              <a:buNone/>
            </a:pPr>
            <a:endParaRPr lang="en-US" b="1" i="1" dirty="0" smtClean="0">
              <a:latin typeface="Times New Roman" pitchFamily="18" charset="0"/>
              <a:cs typeface="Times New Roman" pitchFamily="18" charset="0"/>
            </a:endParaRPr>
          </a:p>
          <a:p>
            <a:pPr algn="ctr">
              <a:buNone/>
            </a:pPr>
            <a:endParaRPr lang="en-US" b="1" i="1" dirty="0">
              <a:latin typeface="Times New Roman" pitchFamily="18" charset="0"/>
              <a:cs typeface="Times New Roman" pitchFamily="18" charset="0"/>
            </a:endParaRPr>
          </a:p>
          <a:p>
            <a:pPr algn="ctr">
              <a:buNone/>
            </a:pPr>
            <a:r>
              <a:rPr lang="en-US" b="1" dirty="0" smtClean="0">
                <a:solidFill>
                  <a:srgbClr val="002060"/>
                </a:solidFill>
                <a:latin typeface="Times New Roman" pitchFamily="18" charset="0"/>
                <a:cs typeface="Times New Roman" pitchFamily="18" charset="0"/>
              </a:rPr>
              <a:t>For what reason is Québec able to limit peoples freedom of expression, as protected by the Canadian Charter of Rights and Freedoms?</a:t>
            </a:r>
          </a:p>
          <a:p>
            <a:pPr algn="ctr">
              <a:buNone/>
            </a:pPr>
            <a:endParaRPr lang="en-US" b="1" dirty="0">
              <a:solidFill>
                <a:srgbClr val="002060"/>
              </a:solidFill>
              <a:latin typeface="Times New Roman" pitchFamily="18" charset="0"/>
              <a:cs typeface="Times New Roman" pitchFamily="18" charset="0"/>
            </a:endParaRPr>
          </a:p>
          <a:p>
            <a:pPr algn="ctr">
              <a:buNone/>
            </a:pPr>
            <a:endParaRPr lang="en-US" b="1" dirty="0" smtClean="0">
              <a:solidFill>
                <a:srgbClr val="002060"/>
              </a:solidFill>
              <a:latin typeface="Times New Roman" pitchFamily="18" charset="0"/>
              <a:cs typeface="Times New Roman" pitchFamily="18" charset="0"/>
            </a:endParaRPr>
          </a:p>
          <a:p>
            <a:pPr algn="ctr">
              <a:buNone/>
            </a:pPr>
            <a:endParaRPr lang="en-US" b="1" dirty="0" smtClean="0">
              <a:solidFill>
                <a:srgbClr val="002060"/>
              </a:solidFill>
              <a:latin typeface="Times New Roman" pitchFamily="18" charset="0"/>
              <a:cs typeface="Times New Roman" pitchFamily="18" charset="0"/>
            </a:endParaRPr>
          </a:p>
          <a:p>
            <a:pPr algn="ctr">
              <a:buNone/>
            </a:pPr>
            <a:endParaRPr lang="en-US" b="1" dirty="0" smtClean="0">
              <a:solidFill>
                <a:srgbClr val="002060"/>
              </a:solidFill>
              <a:latin typeface="Times New Roman" pitchFamily="18" charset="0"/>
              <a:cs typeface="Times New Roman" pitchFamily="18" charset="0"/>
            </a:endParaRPr>
          </a:p>
          <a:p>
            <a:pPr algn="ctr">
              <a:buNone/>
            </a:pPr>
            <a:endParaRPr lang="en-US" b="1" dirty="0" smtClean="0">
              <a:solidFill>
                <a:srgbClr val="002060"/>
              </a:solidFill>
              <a:latin typeface="Times New Roman" pitchFamily="18" charset="0"/>
              <a:cs typeface="Times New Roman" pitchFamily="18" charset="0"/>
            </a:endParaRPr>
          </a:p>
          <a:p>
            <a:pPr algn="ctr">
              <a:buNone/>
            </a:pPr>
            <a:endParaRPr lang="en-US" b="1" dirty="0" smtClean="0">
              <a:solidFill>
                <a:srgbClr val="002060"/>
              </a:solidFill>
              <a:latin typeface="Times New Roman" pitchFamily="18" charset="0"/>
              <a:cs typeface="Times New Roman" pitchFamily="18" charset="0"/>
            </a:endParaRPr>
          </a:p>
          <a:p>
            <a:pPr algn="ctr">
              <a:buNone/>
            </a:pPr>
            <a:endParaRPr lang="en-US" b="1" dirty="0" smtClean="0">
              <a:solidFill>
                <a:srgbClr val="002060"/>
              </a:solidFill>
              <a:latin typeface="Times New Roman" pitchFamily="18" charset="0"/>
              <a:cs typeface="Times New Roman" pitchFamily="18" charset="0"/>
            </a:endParaRPr>
          </a:p>
          <a:p>
            <a:pPr algn="ctr">
              <a:buNone/>
            </a:pPr>
            <a:endParaRPr lang="en-US" b="1" dirty="0" smtClean="0">
              <a:solidFill>
                <a:srgbClr val="002060"/>
              </a:solidFill>
              <a:latin typeface="Times New Roman" pitchFamily="18" charset="0"/>
              <a:cs typeface="Times New Roman" pitchFamily="18" charset="0"/>
            </a:endParaRPr>
          </a:p>
          <a:p>
            <a:pPr algn="ctr">
              <a:buNone/>
            </a:pPr>
            <a:endParaRPr lang="en-US" b="1" dirty="0" smtClean="0">
              <a:solidFill>
                <a:srgbClr val="002060"/>
              </a:solidFill>
              <a:latin typeface="Times New Roman" pitchFamily="18" charset="0"/>
              <a:cs typeface="Times New Roman" pitchFamily="18" charset="0"/>
            </a:endParaRPr>
          </a:p>
          <a:p>
            <a:pPr algn="ctr">
              <a:buNone/>
            </a:pPr>
            <a:endParaRPr lang="en-US" b="1" dirty="0">
              <a:solidFill>
                <a:srgbClr val="002060"/>
              </a:solidFill>
              <a:latin typeface="Times New Roman" pitchFamily="18" charset="0"/>
              <a:cs typeface="Times New Roman" pitchFamily="18" charset="0"/>
            </a:endParaRPr>
          </a:p>
          <a:p>
            <a:pPr algn="ctr">
              <a:buNone/>
            </a:pPr>
            <a:r>
              <a:rPr lang="en-US" b="1" dirty="0" smtClean="0">
                <a:solidFill>
                  <a:srgbClr val="C00000"/>
                </a:solidFill>
                <a:latin typeface="Times New Roman" pitchFamily="18" charset="0"/>
                <a:cs typeface="Times New Roman" pitchFamily="18" charset="0"/>
              </a:rPr>
              <a:t>Read the </a:t>
            </a:r>
            <a:r>
              <a:rPr lang="en-US" b="1" i="1" dirty="0" smtClean="0">
                <a:solidFill>
                  <a:srgbClr val="C00000"/>
                </a:solidFill>
                <a:latin typeface="Times New Roman" pitchFamily="18" charset="0"/>
                <a:cs typeface="Times New Roman" pitchFamily="18" charset="0"/>
              </a:rPr>
              <a:t>Voices</a:t>
            </a:r>
            <a:r>
              <a:rPr lang="en-US" b="1" dirty="0" smtClean="0">
                <a:solidFill>
                  <a:srgbClr val="C00000"/>
                </a:solidFill>
                <a:latin typeface="Times New Roman" pitchFamily="18" charset="0"/>
                <a:cs typeface="Times New Roman" pitchFamily="18" charset="0"/>
              </a:rPr>
              <a:t> section on pages 384 – 385, answering all three questions</a:t>
            </a:r>
          </a:p>
        </p:txBody>
      </p:sp>
      <p:sp>
        <p:nvSpPr>
          <p:cNvPr id="6" name="TextBox 5"/>
          <p:cNvSpPr txBox="1"/>
          <p:nvPr/>
        </p:nvSpPr>
        <p:spPr>
          <a:xfrm>
            <a:off x="3581400" y="5334000"/>
            <a:ext cx="2209800" cy="400110"/>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A War of Words – 60 Minutes - 1998</a:t>
            </a:r>
          </a:p>
          <a:p>
            <a:pPr algn="ctr"/>
            <a:r>
              <a:rPr lang="en-US" sz="1000" b="1" dirty="0" smtClean="0">
                <a:latin typeface="Times New Roman" pitchFamily="18" charset="0"/>
                <a:cs typeface="Times New Roman" pitchFamily="18" charset="0"/>
              </a:rPr>
              <a:t>13:00</a:t>
            </a:r>
            <a:endParaRPr lang="en-US" sz="1000" b="1" dirty="0">
              <a:latin typeface="Times New Roman" pitchFamily="18" charset="0"/>
              <a:cs typeface="Times New Roman" pitchFamily="18" charset="0"/>
            </a:endParaRPr>
          </a:p>
        </p:txBody>
      </p:sp>
      <p:pic>
        <p:nvPicPr>
          <p:cNvPr id="7" name="Quebec Lang 60 Minutes (Feb. 8, 1998).wmv">
            <a:hlinkClick r:id="" action="ppaction://media"/>
          </p:cNvPr>
          <p:cNvPicPr>
            <a:picLocks noRot="1" noChangeAspect="1"/>
          </p:cNvPicPr>
          <p:nvPr>
            <a:videoFile r:link="rId1"/>
          </p:nvPr>
        </p:nvPicPr>
        <p:blipFill>
          <a:blip r:embed="rId4" cstate="print"/>
          <a:stretch>
            <a:fillRect/>
          </a:stretch>
        </p:blipFill>
        <p:spPr>
          <a:xfrm>
            <a:off x="3810000" y="3962400"/>
            <a:ext cx="1600200" cy="12001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 to="" calcmode="lin" valueType="num">
                                      <p:cBhvr>
                                        <p:cTn id="10" dur="1" fill="hold"/>
                                        <p:tgtEl>
                                          <p:spTgt spid="9">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to="" calcmode="lin" valueType="num">
                                      <p:cBhvr>
                                        <p:cTn id="13" dur="1" fill="hold"/>
                                        <p:tgtEl>
                                          <p:spTgt spid="9">
                                            <p:txEl>
                                              <p:pRg st="4" end="4"/>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to="" calcmode="lin" valueType="num">
                                      <p:cBhvr>
                                        <p:cTn id="21" dur="1" fill="hold"/>
                                        <p:tgtEl>
                                          <p:spTgt spid="6"/>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nodeType="clickEffect">
                                  <p:stCondLst>
                                    <p:cond delay="0"/>
                                  </p:stCondLst>
                                  <p:childTnLst>
                                    <p:set>
                                      <p:cBhvr>
                                        <p:cTn id="25" dur="1" fill="hold">
                                          <p:stCondLst>
                                            <p:cond delay="0"/>
                                          </p:stCondLst>
                                        </p:cTn>
                                        <p:tgtEl>
                                          <p:spTgt spid="9">
                                            <p:txEl>
                                              <p:pRg st="15" end="15"/>
                                            </p:txEl>
                                          </p:spTgt>
                                        </p:tgtEl>
                                        <p:attrNameLst>
                                          <p:attrName>style.visibility</p:attrName>
                                        </p:attrNameLst>
                                      </p:cBhvr>
                                      <p:to>
                                        <p:strVal val="visible"/>
                                      </p:to>
                                    </p:set>
                                    <p:anim to="" calcmode="lin" valueType="num">
                                      <p:cBhvr>
                                        <p:cTn id="26" dur="1" fill="hold"/>
                                        <p:tgtEl>
                                          <p:spTgt spid="9">
                                            <p:txEl>
                                              <p:pRg st="15" end="1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7" fill="hold" display="0">
                  <p:stCondLst>
                    <p:cond delay="indefinite"/>
                  </p:stCondLst>
                  <p:endCondLst>
                    <p:cond evt="onNext" delay="0">
                      <p:tgtEl>
                        <p:sldTgt/>
                      </p:tgtEl>
                    </p:cond>
                    <p:cond evt="onPrev" delay="0">
                      <p:tgtEl>
                        <p:sldTgt/>
                      </p:tgtEl>
                    </p:cond>
                  </p:endCondLst>
                </p:cTn>
                <p:tgtEl>
                  <p:spTgt spid="7"/>
                </p:tgtEl>
              </p:cMediaNode>
            </p:video>
          </p:childTnLst>
        </p:cTn>
      </p:par>
    </p:tnLst>
    <p:bldLst>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collaborativejourneys.com/wp-content/uploads/2009/10/UN-Declaration.png"/>
          <p:cNvPicPr>
            <a:picLocks noChangeAspect="1" noChangeArrowheads="1"/>
          </p:cNvPicPr>
          <p:nvPr/>
        </p:nvPicPr>
        <p:blipFill>
          <a:blip r:embed="rId2" cstate="print">
            <a:lum bright="70000" contrast="-70000"/>
          </a:blip>
          <a:srcRect/>
          <a:stretch>
            <a:fillRect/>
          </a:stretch>
        </p:blipFill>
        <p:spPr bwMode="auto">
          <a:xfrm>
            <a:off x="1905000" y="0"/>
            <a:ext cx="5328238" cy="6858000"/>
          </a:xfrm>
          <a:prstGeom prst="rect">
            <a:avLst/>
          </a:prstGeom>
          <a:noFill/>
        </p:spPr>
      </p:pic>
      <p:sp>
        <p:nvSpPr>
          <p:cNvPr id="4" name="Rectangle 3"/>
          <p:cNvSpPr/>
          <p:nvPr/>
        </p:nvSpPr>
        <p:spPr>
          <a:xfrm>
            <a:off x="0" y="381000"/>
            <a:ext cx="9144000" cy="400110"/>
          </a:xfrm>
          <a:prstGeom prst="rect">
            <a:avLst/>
          </a:prstGeom>
        </p:spPr>
        <p:txBody>
          <a:bodyPr wrap="square">
            <a:spAutoFit/>
          </a:bodyPr>
          <a:lstStyle/>
          <a:p>
            <a:pPr algn="ctr"/>
            <a:r>
              <a:rPr lang="en-US" sz="2000" b="1" dirty="0" smtClean="0">
                <a:solidFill>
                  <a:srgbClr val="C00000"/>
                </a:solidFill>
                <a:latin typeface="Times New Roman" pitchFamily="18" charset="0"/>
                <a:cs typeface="Times New Roman" pitchFamily="18" charset="0"/>
              </a:rPr>
              <a:t>Efforts to Entrench First Nations, Métis and Inuit Rights</a:t>
            </a:r>
          </a:p>
        </p:txBody>
      </p:sp>
      <p:sp>
        <p:nvSpPr>
          <p:cNvPr id="6" name="Rectangle 5"/>
          <p:cNvSpPr/>
          <p:nvPr/>
        </p:nvSpPr>
        <p:spPr>
          <a:xfrm>
            <a:off x="0" y="1905000"/>
            <a:ext cx="9144000" cy="4247317"/>
          </a:xfrm>
          <a:prstGeom prst="rect">
            <a:avLst/>
          </a:prstGeom>
        </p:spPr>
        <p:txBody>
          <a:bodyPr wrap="square">
            <a:spAutoFit/>
          </a:bodyPr>
          <a:lstStyle/>
          <a:p>
            <a:pPr algn="ctr">
              <a:buNone/>
            </a:pPr>
            <a:endParaRPr lang="en-US" b="1" i="1" dirty="0">
              <a:solidFill>
                <a:srgbClr val="002060"/>
              </a:solidFill>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Read pages 386 - </a:t>
            </a:r>
            <a:r>
              <a:rPr lang="en-US" b="1" dirty="0" smtClean="0">
                <a:latin typeface="Times New Roman" pitchFamily="18" charset="0"/>
                <a:cs typeface="Times New Roman" pitchFamily="18" charset="0"/>
              </a:rPr>
              <a:t>389, </a:t>
            </a:r>
            <a:r>
              <a:rPr lang="en-US" b="1" dirty="0" smtClean="0">
                <a:latin typeface="Times New Roman" pitchFamily="18" charset="0"/>
                <a:cs typeface="Times New Roman" pitchFamily="18" charset="0"/>
              </a:rPr>
              <a:t>including the </a:t>
            </a:r>
            <a:r>
              <a:rPr lang="en-US" b="1" i="1" dirty="0" smtClean="0">
                <a:latin typeface="Times New Roman" pitchFamily="18" charset="0"/>
                <a:cs typeface="Times New Roman" pitchFamily="18" charset="0"/>
              </a:rPr>
              <a:t>Voices</a:t>
            </a:r>
            <a:r>
              <a:rPr lang="en-US" b="1" dirty="0" smtClean="0">
                <a:latin typeface="Times New Roman" pitchFamily="18" charset="0"/>
                <a:cs typeface="Times New Roman" pitchFamily="18" charset="0"/>
              </a:rPr>
              <a:t> section</a:t>
            </a:r>
          </a:p>
          <a:p>
            <a:pPr algn="ctr">
              <a:buNone/>
            </a:pPr>
            <a:endParaRPr lang="en-US" b="1" i="1" dirty="0" smtClean="0">
              <a:latin typeface="Times New Roman" pitchFamily="18" charset="0"/>
              <a:cs typeface="Times New Roman" pitchFamily="18" charset="0"/>
            </a:endParaRPr>
          </a:p>
          <a:p>
            <a:pPr algn="ctr">
              <a:buNone/>
            </a:pPr>
            <a:endParaRPr lang="en-US" b="1" i="1" dirty="0">
              <a:latin typeface="Times New Roman" pitchFamily="18" charset="0"/>
              <a:cs typeface="Times New Roman" pitchFamily="18" charset="0"/>
            </a:endParaRPr>
          </a:p>
          <a:p>
            <a:pPr algn="ctr">
              <a:buNone/>
            </a:pPr>
            <a:r>
              <a:rPr lang="en-US" b="1" dirty="0" smtClean="0">
                <a:solidFill>
                  <a:schemeClr val="accent2">
                    <a:lumMod val="50000"/>
                  </a:schemeClr>
                </a:solidFill>
                <a:latin typeface="Times New Roman" pitchFamily="18" charset="0"/>
                <a:cs typeface="Times New Roman" pitchFamily="18" charset="0"/>
              </a:rPr>
              <a:t>Be sure you understand the following:</a:t>
            </a:r>
          </a:p>
          <a:p>
            <a:pPr algn="ctr">
              <a:buNone/>
            </a:pPr>
            <a:endParaRPr lang="en-US" b="1" dirty="0">
              <a:solidFill>
                <a:srgbClr val="002060"/>
              </a:solidFill>
              <a:latin typeface="Times New Roman" pitchFamily="18" charset="0"/>
              <a:cs typeface="Times New Roman" pitchFamily="18" charset="0"/>
            </a:endParaRPr>
          </a:p>
          <a:p>
            <a:pPr algn="ctr">
              <a:buNone/>
            </a:pPr>
            <a:r>
              <a:rPr lang="en-US" b="1" i="1" dirty="0" smtClean="0">
                <a:solidFill>
                  <a:srgbClr val="002060"/>
                </a:solidFill>
                <a:latin typeface="Times New Roman" pitchFamily="18" charset="0"/>
                <a:cs typeface="Times New Roman" pitchFamily="18" charset="0"/>
              </a:rPr>
              <a:t>The United Nations Declaration on the Rights of Indigenous Peoples</a:t>
            </a:r>
          </a:p>
          <a:p>
            <a:pPr algn="ctr">
              <a:buNone/>
            </a:pPr>
            <a:endParaRPr lang="en-US" b="1" i="1" dirty="0">
              <a:solidFill>
                <a:srgbClr val="002060"/>
              </a:solidFill>
              <a:latin typeface="Times New Roman" pitchFamily="18" charset="0"/>
              <a:cs typeface="Times New Roman" pitchFamily="18" charset="0"/>
            </a:endParaRPr>
          </a:p>
          <a:p>
            <a:pPr algn="ctr">
              <a:buNone/>
            </a:pPr>
            <a:r>
              <a:rPr lang="en-US" b="1" i="1" dirty="0" smtClean="0">
                <a:solidFill>
                  <a:srgbClr val="002060"/>
                </a:solidFill>
                <a:latin typeface="Times New Roman" pitchFamily="18" charset="0"/>
                <a:cs typeface="Times New Roman" pitchFamily="18" charset="0"/>
              </a:rPr>
              <a:t>Comprehensive Land Claims</a:t>
            </a:r>
          </a:p>
          <a:p>
            <a:pPr algn="ctr">
              <a:buNone/>
            </a:pPr>
            <a:endParaRPr lang="en-US" b="1" i="1" dirty="0">
              <a:solidFill>
                <a:srgbClr val="002060"/>
              </a:solidFill>
              <a:latin typeface="Times New Roman" pitchFamily="18" charset="0"/>
              <a:cs typeface="Times New Roman" pitchFamily="18" charset="0"/>
            </a:endParaRPr>
          </a:p>
          <a:p>
            <a:pPr algn="ctr">
              <a:buNone/>
            </a:pPr>
            <a:r>
              <a:rPr lang="en-US" b="1" i="1" dirty="0" smtClean="0">
                <a:solidFill>
                  <a:srgbClr val="002060"/>
                </a:solidFill>
                <a:latin typeface="Times New Roman" pitchFamily="18" charset="0"/>
                <a:cs typeface="Times New Roman" pitchFamily="18" charset="0"/>
              </a:rPr>
              <a:t>Specific Land Claims</a:t>
            </a:r>
          </a:p>
          <a:p>
            <a:pPr algn="ctr">
              <a:buNone/>
            </a:pPr>
            <a:endParaRPr lang="en-US" b="1" i="1" dirty="0" smtClean="0">
              <a:solidFill>
                <a:srgbClr val="002060"/>
              </a:solidFill>
              <a:latin typeface="Times New Roman" pitchFamily="18" charset="0"/>
              <a:cs typeface="Times New Roman" pitchFamily="18" charset="0"/>
            </a:endParaRPr>
          </a:p>
          <a:p>
            <a:pPr algn="ctr">
              <a:buNone/>
            </a:pPr>
            <a:endParaRPr lang="en-US" b="1" i="1" dirty="0">
              <a:solidFill>
                <a:srgbClr val="002060"/>
              </a:solidFill>
              <a:latin typeface="Times New Roman" pitchFamily="18" charset="0"/>
              <a:cs typeface="Times New Roman" pitchFamily="18" charset="0"/>
            </a:endParaRPr>
          </a:p>
          <a:p>
            <a:pPr algn="ctr">
              <a:buNone/>
            </a:pPr>
            <a:endParaRPr lang="en-US" b="1" i="1" dirty="0">
              <a:solidFill>
                <a:srgbClr val="002060"/>
              </a:solidFill>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Answer both questions thoroughly on page 389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 to="" calcmode="lin" valueType="num">
                                      <p:cBhvr>
                                        <p:cTn id="10" dur="1" fill="hold"/>
                                        <p:tgtEl>
                                          <p:spTgt spid="6">
                                            <p:txEl>
                                              <p:pRg st="1" end="1"/>
                                            </p:txEl>
                                          </p:spTgt>
                                        </p:tgtEl>
                                        <p:attrNameLst>
                                          <p:attrName/>
                                        </p:attrNameLst>
                                      </p:cBhvr>
                                    </p:anim>
                                  </p:childTnLst>
                                </p:cTn>
                              </p:par>
                            </p:childTnLst>
                          </p:cTn>
                        </p:par>
                        <p:par>
                          <p:cTn id="11" fill="hold">
                            <p:stCondLst>
                              <p:cond delay="0"/>
                            </p:stCondLst>
                            <p:childTnLst>
                              <p:par>
                                <p:cTn id="12" presetID="24" presetClass="entr" presetSubtype="0" fill="hold" nodeType="afterEffect">
                                  <p:stCondLst>
                                    <p:cond delay="4000"/>
                                  </p:stCondLst>
                                  <p:childTnLst>
                                    <p:set>
                                      <p:cBhvr>
                                        <p:cTn id="13" dur="1" fill="hold">
                                          <p:stCondLst>
                                            <p:cond delay="0"/>
                                          </p:stCondLst>
                                        </p:cTn>
                                        <p:tgtEl>
                                          <p:spTgt spid="6">
                                            <p:txEl>
                                              <p:pRg st="4" end="4"/>
                                            </p:txEl>
                                          </p:spTgt>
                                        </p:tgtEl>
                                        <p:attrNameLst>
                                          <p:attrName>style.visibility</p:attrName>
                                        </p:attrNameLst>
                                      </p:cBhvr>
                                      <p:to>
                                        <p:strVal val="visible"/>
                                      </p:to>
                                    </p:set>
                                    <p:anim to="" calcmode="lin" valueType="num">
                                      <p:cBhvr>
                                        <p:cTn id="14" dur="1" fill="hold"/>
                                        <p:tgtEl>
                                          <p:spTgt spid="6">
                                            <p:txEl>
                                              <p:pRg st="4" end="4"/>
                                            </p:txEl>
                                          </p:spTgt>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to="" calcmode="lin" valueType="num">
                                      <p:cBhvr>
                                        <p:cTn id="19" dur="1" fill="hold"/>
                                        <p:tgtEl>
                                          <p:spTgt spid="6">
                                            <p:txEl>
                                              <p:pRg st="6" end="6"/>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anim to="" calcmode="lin" valueType="num">
                                      <p:cBhvr>
                                        <p:cTn id="22" dur="1" fill="hold"/>
                                        <p:tgtEl>
                                          <p:spTgt spid="6">
                                            <p:txEl>
                                              <p:pRg st="8" end="8"/>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anim to="" calcmode="lin" valueType="num">
                                      <p:cBhvr>
                                        <p:cTn id="25" dur="1" fill="hold"/>
                                        <p:tgtEl>
                                          <p:spTgt spid="6">
                                            <p:txEl>
                                              <p:pRg st="10" end="10"/>
                                            </p:txEl>
                                          </p:spTgt>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nodeType="clickEffect">
                                  <p:stCondLst>
                                    <p:cond delay="0"/>
                                  </p:stCondLst>
                                  <p:childTnLst>
                                    <p:set>
                                      <p:cBhvr>
                                        <p:cTn id="29" dur="1" fill="hold">
                                          <p:stCondLst>
                                            <p:cond delay="0"/>
                                          </p:stCondLst>
                                        </p:cTn>
                                        <p:tgtEl>
                                          <p:spTgt spid="6">
                                            <p:txEl>
                                              <p:pRg st="14" end="14"/>
                                            </p:txEl>
                                          </p:spTgt>
                                        </p:tgtEl>
                                        <p:attrNameLst>
                                          <p:attrName>style.visibility</p:attrName>
                                        </p:attrNameLst>
                                      </p:cBhvr>
                                      <p:to>
                                        <p:strVal val="visible"/>
                                      </p:to>
                                    </p:set>
                                    <p:anim to="" calcmode="lin" valueType="num">
                                      <p:cBhvr>
                                        <p:cTn id="30" dur="1" fill="hold"/>
                                        <p:tgtEl>
                                          <p:spTgt spid="6">
                                            <p:txEl>
                                              <p:pRg st="14" end="1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http://farm4.static.flickr.com/3271/2555826780_79557d2a4d.jpg"/>
          <p:cNvPicPr>
            <a:picLocks noChangeAspect="1" noChangeArrowheads="1"/>
          </p:cNvPicPr>
          <p:nvPr/>
        </p:nvPicPr>
        <p:blipFill>
          <a:blip r:embed="rId5" cstate="print">
            <a:lum bright="70000" contrast="-70000"/>
          </a:blip>
          <a:srcRect/>
          <a:stretch>
            <a:fillRect/>
          </a:stretch>
        </p:blipFill>
        <p:spPr bwMode="auto">
          <a:xfrm>
            <a:off x="0" y="0"/>
            <a:ext cx="9153154" cy="6858000"/>
          </a:xfrm>
          <a:prstGeom prst="rect">
            <a:avLst/>
          </a:prstGeom>
          <a:noFill/>
        </p:spPr>
      </p:pic>
      <p:sp>
        <p:nvSpPr>
          <p:cNvPr id="4" name="Rectangle 3"/>
          <p:cNvSpPr/>
          <p:nvPr/>
        </p:nvSpPr>
        <p:spPr>
          <a:xfrm>
            <a:off x="0" y="381000"/>
            <a:ext cx="9144000" cy="400110"/>
          </a:xfrm>
          <a:prstGeom prst="rect">
            <a:avLst/>
          </a:prstGeom>
        </p:spPr>
        <p:txBody>
          <a:bodyPr wrap="square">
            <a:spAutoFit/>
          </a:bodyPr>
          <a:lstStyle/>
          <a:p>
            <a:pPr algn="ctr"/>
            <a:r>
              <a:rPr lang="en-US" sz="2000" b="1" dirty="0" smtClean="0">
                <a:solidFill>
                  <a:srgbClr val="C00000"/>
                </a:solidFill>
                <a:latin typeface="Times New Roman" pitchFamily="18" charset="0"/>
                <a:cs typeface="Times New Roman" pitchFamily="18" charset="0"/>
              </a:rPr>
              <a:t>Restrictions on Religious Symbolism</a:t>
            </a:r>
          </a:p>
        </p:txBody>
      </p:sp>
      <p:sp>
        <p:nvSpPr>
          <p:cNvPr id="6" name="Rectangle 5"/>
          <p:cNvSpPr/>
          <p:nvPr/>
        </p:nvSpPr>
        <p:spPr>
          <a:xfrm>
            <a:off x="0" y="1905000"/>
            <a:ext cx="9144000" cy="3139321"/>
          </a:xfrm>
          <a:prstGeom prst="rect">
            <a:avLst/>
          </a:prstGeom>
        </p:spPr>
        <p:txBody>
          <a:bodyPr wrap="square">
            <a:spAutoFit/>
          </a:bodyPr>
          <a:lstStyle/>
          <a:p>
            <a:pPr algn="ctr">
              <a:buNone/>
            </a:pPr>
            <a:r>
              <a:rPr lang="en-US" b="1" dirty="0" smtClean="0">
                <a:solidFill>
                  <a:schemeClr val="accent2">
                    <a:lumMod val="50000"/>
                  </a:schemeClr>
                </a:solidFill>
                <a:latin typeface="Times New Roman" pitchFamily="18" charset="0"/>
                <a:cs typeface="Times New Roman" pitchFamily="18" charset="0"/>
              </a:rPr>
              <a:t>If someone acts in an </a:t>
            </a:r>
            <a:r>
              <a:rPr lang="en-US" b="1" i="1" dirty="0" smtClean="0">
                <a:solidFill>
                  <a:srgbClr val="002060"/>
                </a:solidFill>
                <a:latin typeface="Times New Roman" pitchFamily="18" charset="0"/>
                <a:cs typeface="Times New Roman" pitchFamily="18" charset="0"/>
              </a:rPr>
              <a:t>illiberal</a:t>
            </a:r>
            <a:r>
              <a:rPr lang="en-US" b="1" dirty="0" smtClean="0">
                <a:solidFill>
                  <a:schemeClr val="accent2">
                    <a:lumMod val="50000"/>
                  </a:schemeClr>
                </a:solidFill>
                <a:latin typeface="Times New Roman" pitchFamily="18" charset="0"/>
                <a:cs typeface="Times New Roman" pitchFamily="18" charset="0"/>
              </a:rPr>
              <a:t> manner, how are they acting?</a:t>
            </a:r>
          </a:p>
          <a:p>
            <a:pPr algn="ctr">
              <a:buNone/>
            </a:pPr>
            <a:endParaRPr lang="en-US" b="1" i="1" dirty="0">
              <a:solidFill>
                <a:srgbClr val="002060"/>
              </a:solidFill>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Read pages 390 - 392</a:t>
            </a:r>
          </a:p>
          <a:p>
            <a:pPr algn="ctr">
              <a:buNone/>
            </a:pPr>
            <a:endParaRPr lang="en-US" b="1" i="1" dirty="0" smtClean="0">
              <a:latin typeface="Times New Roman" pitchFamily="18" charset="0"/>
              <a:cs typeface="Times New Roman" pitchFamily="18" charset="0"/>
            </a:endParaRPr>
          </a:p>
          <a:p>
            <a:pPr algn="ctr">
              <a:buNone/>
            </a:pPr>
            <a:endParaRPr lang="en-US" b="1" i="1" dirty="0">
              <a:latin typeface="Times New Roman" pitchFamily="18" charset="0"/>
              <a:cs typeface="Times New Roman" pitchFamily="18" charset="0"/>
            </a:endParaRPr>
          </a:p>
          <a:p>
            <a:pPr algn="ctr">
              <a:buNone/>
            </a:pPr>
            <a:r>
              <a:rPr lang="en-US" b="1" dirty="0" smtClean="0">
                <a:solidFill>
                  <a:schemeClr val="accent2">
                    <a:lumMod val="50000"/>
                  </a:schemeClr>
                </a:solidFill>
                <a:latin typeface="Times New Roman" pitchFamily="18" charset="0"/>
                <a:cs typeface="Times New Roman" pitchFamily="18" charset="0"/>
              </a:rPr>
              <a:t>With a partner, make a list of</a:t>
            </a:r>
            <a:r>
              <a:rPr lang="en-US" b="1" i="1" dirty="0" smtClean="0">
                <a:solidFill>
                  <a:schemeClr val="accent2">
                    <a:lumMod val="50000"/>
                  </a:schemeClr>
                </a:solidFill>
                <a:latin typeface="Times New Roman" pitchFamily="18" charset="0"/>
                <a:cs typeface="Times New Roman" pitchFamily="18" charset="0"/>
              </a:rPr>
              <a:t> illiberal acts </a:t>
            </a:r>
            <a:r>
              <a:rPr lang="en-US" b="1" dirty="0" smtClean="0">
                <a:solidFill>
                  <a:schemeClr val="accent2">
                    <a:lumMod val="50000"/>
                  </a:schemeClr>
                </a:solidFill>
                <a:latin typeface="Times New Roman" pitchFamily="18" charset="0"/>
                <a:cs typeface="Times New Roman" pitchFamily="18" charset="0"/>
              </a:rPr>
              <a:t>and the corresponding governments implementing them.</a:t>
            </a:r>
          </a:p>
          <a:p>
            <a:pPr algn="ctr">
              <a:buNone/>
            </a:pPr>
            <a:endParaRPr lang="en-US" b="1" dirty="0" smtClean="0">
              <a:solidFill>
                <a:schemeClr val="accent2">
                  <a:lumMod val="50000"/>
                </a:schemeClr>
              </a:solidFill>
              <a:latin typeface="Times New Roman" pitchFamily="18" charset="0"/>
              <a:cs typeface="Times New Roman" pitchFamily="18" charset="0"/>
            </a:endParaRPr>
          </a:p>
          <a:p>
            <a:pPr algn="ctr">
              <a:buNone/>
            </a:pPr>
            <a:r>
              <a:rPr lang="en-US" b="1" dirty="0" smtClean="0">
                <a:solidFill>
                  <a:schemeClr val="accent2">
                    <a:lumMod val="50000"/>
                  </a:schemeClr>
                </a:solidFill>
                <a:latin typeface="Times New Roman" pitchFamily="18" charset="0"/>
                <a:cs typeface="Times New Roman" pitchFamily="18" charset="0"/>
              </a:rPr>
              <a:t>Be sure to include their rationale for doing so.</a:t>
            </a:r>
          </a:p>
          <a:p>
            <a:pPr algn="ctr">
              <a:buNone/>
            </a:pPr>
            <a:endParaRPr lang="en-US" b="1" dirty="0">
              <a:solidFill>
                <a:schemeClr val="accent2">
                  <a:lumMod val="50000"/>
                </a:schemeClr>
              </a:solidFill>
              <a:latin typeface="Times New Roman" pitchFamily="18" charset="0"/>
              <a:cs typeface="Times New Roman" pitchFamily="18" charset="0"/>
            </a:endParaRPr>
          </a:p>
          <a:p>
            <a:pPr algn="ctr">
              <a:buNone/>
            </a:pPr>
            <a:r>
              <a:rPr lang="en-US" b="1" dirty="0" smtClean="0">
                <a:solidFill>
                  <a:srgbClr val="002060"/>
                </a:solidFill>
                <a:latin typeface="Times New Roman" pitchFamily="18" charset="0"/>
                <a:cs typeface="Times New Roman" pitchFamily="18" charset="0"/>
              </a:rPr>
              <a:t>Respond to the questions in both Figure 11-10 and 11-11</a:t>
            </a:r>
          </a:p>
        </p:txBody>
      </p:sp>
      <p:sp>
        <p:nvSpPr>
          <p:cNvPr id="5" name="TextBox 4"/>
          <p:cNvSpPr txBox="1"/>
          <p:nvPr/>
        </p:nvSpPr>
        <p:spPr>
          <a:xfrm>
            <a:off x="0" y="5638800"/>
            <a:ext cx="9144000" cy="1046440"/>
          </a:xfrm>
          <a:prstGeom prst="rect">
            <a:avLst/>
          </a:prstGeom>
          <a:noFill/>
        </p:spPr>
        <p:txBody>
          <a:bodyPr wrap="square" rtlCol="0">
            <a:spAutoFit/>
          </a:bodyPr>
          <a:lstStyle/>
          <a:p>
            <a:pPr algn="ctr"/>
            <a:r>
              <a:rPr lang="en-US" b="1" dirty="0" smtClean="0">
                <a:latin typeface="Times New Roman" pitchFamily="18" charset="0"/>
                <a:cs typeface="Times New Roman" pitchFamily="18" charset="0"/>
              </a:rPr>
              <a:t>When finished…</a:t>
            </a:r>
          </a:p>
          <a:p>
            <a:pPr algn="ctr"/>
            <a:endParaRPr lang="en-US" b="1" dirty="0" smtClean="0">
              <a:latin typeface="Times New Roman" pitchFamily="18" charset="0"/>
              <a:cs typeface="Times New Roman" pitchFamily="18" charset="0"/>
            </a:endParaRPr>
          </a:p>
          <a:p>
            <a:pPr algn="ctr"/>
            <a:endParaRPr lang="en-US" sz="800" b="1" dirty="0" smtClean="0">
              <a:latin typeface="Times New Roman" pitchFamily="18" charset="0"/>
              <a:cs typeface="Times New Roman" pitchFamily="18" charset="0"/>
            </a:endParaRPr>
          </a:p>
          <a:p>
            <a:pPr algn="ctr"/>
            <a:r>
              <a:rPr lang="en-US" b="1" i="1" dirty="0" smtClean="0">
                <a:latin typeface="Times New Roman" pitchFamily="18" charset="0"/>
                <a:cs typeface="Times New Roman" pitchFamily="18" charset="0"/>
              </a:rPr>
              <a:t>Explore the Issues</a:t>
            </a:r>
            <a:r>
              <a:rPr lang="en-US" b="1" dirty="0" smtClean="0">
                <a:latin typeface="Times New Roman" pitchFamily="18" charset="0"/>
                <a:cs typeface="Times New Roman" pitchFamily="18" charset="0"/>
              </a:rPr>
              <a:t>: Complete #1 on page 392</a:t>
            </a:r>
          </a:p>
        </p:txBody>
      </p:sp>
      <p:pic>
        <p:nvPicPr>
          <p:cNvPr id="7" name="Headscarves - France- Feb, 2004.wmv">
            <a:hlinkClick r:id="" action="ppaction://media"/>
          </p:cNvPr>
          <p:cNvPicPr>
            <a:picLocks noRot="1" noChangeAspect="1"/>
          </p:cNvPicPr>
          <p:nvPr>
            <a:videoFile r:link="rId1"/>
          </p:nvPr>
        </p:nvPicPr>
        <p:blipFill>
          <a:blip r:embed="rId6" cstate="print"/>
          <a:stretch>
            <a:fillRect/>
          </a:stretch>
        </p:blipFill>
        <p:spPr>
          <a:xfrm>
            <a:off x="304800" y="5029200"/>
            <a:ext cx="1524000" cy="1143000"/>
          </a:xfrm>
          <a:prstGeom prst="rect">
            <a:avLst/>
          </a:prstGeom>
        </p:spPr>
      </p:pic>
      <p:sp>
        <p:nvSpPr>
          <p:cNvPr id="8" name="TextBox 7"/>
          <p:cNvSpPr txBox="1"/>
          <p:nvPr/>
        </p:nvSpPr>
        <p:spPr>
          <a:xfrm>
            <a:off x="0" y="6248400"/>
            <a:ext cx="2209800" cy="400110"/>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France Bans Headscarves - 2004</a:t>
            </a:r>
          </a:p>
          <a:p>
            <a:pPr algn="ctr"/>
            <a:r>
              <a:rPr lang="en-US" sz="1000" b="1" dirty="0" smtClean="0">
                <a:latin typeface="Times New Roman" pitchFamily="18" charset="0"/>
                <a:cs typeface="Times New Roman" pitchFamily="18" charset="0"/>
              </a:rPr>
              <a:t>19:00</a:t>
            </a:r>
            <a:endParaRPr lang="en-US" sz="1000" b="1" dirty="0">
              <a:latin typeface="Times New Roman" pitchFamily="18" charset="0"/>
              <a:cs typeface="Times New Roman" pitchFamily="18" charset="0"/>
            </a:endParaRPr>
          </a:p>
        </p:txBody>
      </p:sp>
      <p:sp>
        <p:nvSpPr>
          <p:cNvPr id="11" name="TextBox 10"/>
          <p:cNvSpPr txBox="1"/>
          <p:nvPr/>
        </p:nvSpPr>
        <p:spPr>
          <a:xfrm>
            <a:off x="6781800" y="6096000"/>
            <a:ext cx="2362200" cy="553998"/>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France to Ban Muslim Veils in Public -April, 2010.</a:t>
            </a:r>
          </a:p>
          <a:p>
            <a:pPr algn="ctr"/>
            <a:r>
              <a:rPr lang="en-US" sz="1000" b="1" dirty="0" smtClean="0">
                <a:latin typeface="Times New Roman" pitchFamily="18" charset="0"/>
                <a:cs typeface="Times New Roman" pitchFamily="18" charset="0"/>
              </a:rPr>
              <a:t>2:00</a:t>
            </a:r>
            <a:endParaRPr lang="en-US" sz="1000" b="1" dirty="0">
              <a:latin typeface="Times New Roman" pitchFamily="18" charset="0"/>
              <a:cs typeface="Times New Roman" pitchFamily="18" charset="0"/>
            </a:endParaRPr>
          </a:p>
        </p:txBody>
      </p:sp>
      <p:pic>
        <p:nvPicPr>
          <p:cNvPr id="13" name="France-Veils in Public -April, 2010.wmv">
            <a:hlinkClick r:id="" action="ppaction://media"/>
          </p:cNvPr>
          <p:cNvPicPr>
            <a:picLocks noRot="1" noChangeAspect="1"/>
          </p:cNvPicPr>
          <p:nvPr>
            <a:videoFile r:link="rId2"/>
          </p:nvPr>
        </p:nvPicPr>
        <p:blipFill>
          <a:blip r:embed="rId7" cstate="print"/>
          <a:stretch>
            <a:fillRect/>
          </a:stretch>
        </p:blipFill>
        <p:spPr>
          <a:xfrm>
            <a:off x="7162800" y="5029200"/>
            <a:ext cx="1447800" cy="1085850"/>
          </a:xfrm>
          <a:prstGeom prst="rect">
            <a:avLst/>
          </a:prstGeom>
        </p:spPr>
      </p:pic>
      <p:sp>
        <p:nvSpPr>
          <p:cNvPr id="15" name="TextBox 14"/>
          <p:cNvSpPr txBox="1"/>
          <p:nvPr/>
        </p:nvSpPr>
        <p:spPr>
          <a:xfrm>
            <a:off x="76200" y="1447800"/>
            <a:ext cx="2362200" cy="400110"/>
          </a:xfrm>
          <a:prstGeom prst="rect">
            <a:avLst/>
          </a:prstGeom>
          <a:noFill/>
        </p:spPr>
        <p:txBody>
          <a:bodyPr wrap="square" rtlCol="0">
            <a:spAutoFit/>
          </a:bodyPr>
          <a:lstStyle/>
          <a:p>
            <a:pPr algn="ctr"/>
            <a:r>
              <a:rPr lang="en-US" sz="1000" b="1" dirty="0" smtClean="0">
                <a:latin typeface="Times New Roman" pitchFamily="18" charset="0"/>
                <a:cs typeface="Times New Roman" pitchFamily="18" charset="0"/>
              </a:rPr>
              <a:t>Not Just in France… April, 2010.</a:t>
            </a:r>
          </a:p>
          <a:p>
            <a:pPr algn="ctr"/>
            <a:r>
              <a:rPr lang="en-US" sz="1000" b="1" dirty="0" smtClean="0">
                <a:latin typeface="Times New Roman" pitchFamily="18" charset="0"/>
                <a:cs typeface="Times New Roman" pitchFamily="18" charset="0"/>
              </a:rPr>
              <a:t>2:00</a:t>
            </a:r>
            <a:endParaRPr lang="en-US" sz="1000" b="1" dirty="0">
              <a:latin typeface="Times New Roman" pitchFamily="18" charset="0"/>
              <a:cs typeface="Times New Roman" pitchFamily="18" charset="0"/>
            </a:endParaRPr>
          </a:p>
        </p:txBody>
      </p:sp>
      <p:pic>
        <p:nvPicPr>
          <p:cNvPr id="16" name="Belgian-Veils in public-April 2010.wmv">
            <a:hlinkClick r:id="" action="ppaction://media"/>
          </p:cNvPr>
          <p:cNvPicPr>
            <a:picLocks noRot="1" noChangeAspect="1"/>
          </p:cNvPicPr>
          <p:nvPr>
            <a:videoFile r:link="rId3"/>
          </p:nvPr>
        </p:nvPicPr>
        <p:blipFill>
          <a:blip r:embed="rId8" cstate="print"/>
          <a:stretch>
            <a:fillRect/>
          </a:stretch>
        </p:blipFill>
        <p:spPr>
          <a:xfrm>
            <a:off x="457200" y="304800"/>
            <a:ext cx="1320800" cy="99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 to="" calcmode="lin" valueType="num">
                                      <p:cBhvr>
                                        <p:cTn id="10" dur="1" fill="hold"/>
                                        <p:tgtEl>
                                          <p:spTgt spid="6">
                                            <p:txEl>
                                              <p:pRg st="0" end="0"/>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to="" calcmode="lin" valueType="num">
                                      <p:cBhvr>
                                        <p:cTn id="15" dur="1" fill="hold"/>
                                        <p:tgtEl>
                                          <p:spTgt spid="6">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2532"/>
                                        </p:tgtEl>
                                        <p:attrNameLst>
                                          <p:attrName>style.visibility</p:attrName>
                                        </p:attrNameLst>
                                      </p:cBhvr>
                                      <p:to>
                                        <p:strVal val="visible"/>
                                      </p:to>
                                    </p:set>
                                    <p:anim to="" calcmode="lin" valueType="num">
                                      <p:cBhvr>
                                        <p:cTn id="18" dur="1" fill="hold"/>
                                        <p:tgtEl>
                                          <p:spTgt spid="22532"/>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to="" calcmode="lin" valueType="num">
                                      <p:cBhvr>
                                        <p:cTn id="23" dur="1" fill="hold"/>
                                        <p:tgtEl>
                                          <p:spTgt spid="6">
                                            <p:txEl>
                                              <p:pRg st="5" end="5"/>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 to="" calcmode="lin" valueType="num">
                                      <p:cBhvr>
                                        <p:cTn id="26" dur="1" fill="hold"/>
                                        <p:tgtEl>
                                          <p:spTgt spid="6">
                                            <p:txEl>
                                              <p:pRg st="7" end="7"/>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anim to="" calcmode="lin" valueType="num">
                                      <p:cBhvr>
                                        <p:cTn id="29" dur="1" fill="hold"/>
                                        <p:tgtEl>
                                          <p:spTgt spid="6">
                                            <p:txEl>
                                              <p:pRg st="9" end="9"/>
                                            </p:txEl>
                                          </p:spTgt>
                                        </p:tgtEl>
                                        <p:attrNameLst>
                                          <p:attrName/>
                                        </p:attrNameLst>
                                      </p:cBhvr>
                                    </p:anim>
                                  </p:childTnLst>
                                </p:cTn>
                              </p:par>
                              <p:par>
                                <p:cTn id="30" presetID="24" presetClass="entr" presetSubtype="0" fill="hold" nodeType="with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 to="" calcmode="lin" valueType="num">
                                      <p:cBhvr>
                                        <p:cTn id="32" dur="1" fill="hold"/>
                                        <p:tgtEl>
                                          <p:spTgt spid="5">
                                            <p:txEl>
                                              <p:pRg st="0" end="0"/>
                                            </p:txEl>
                                          </p:spTgt>
                                        </p:tgtEl>
                                        <p:attrNameLst>
                                          <p:attrName/>
                                        </p:attrNameLst>
                                      </p:cBhvr>
                                    </p:anim>
                                  </p:childTnLst>
                                </p:cTn>
                              </p:par>
                              <p:par>
                                <p:cTn id="33" presetID="24" presetClass="entr" presetSubtype="0"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to="" calcmode="lin" valueType="num">
                                      <p:cBhvr>
                                        <p:cTn id="35" dur="1" fill="hold"/>
                                        <p:tgtEl>
                                          <p:spTgt spid="5">
                                            <p:txEl>
                                              <p:pRg st="3" end="3"/>
                                            </p:txEl>
                                          </p:spTgt>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 to="" calcmode="lin" valueType="num">
                                      <p:cBhvr>
                                        <p:cTn id="40" dur="1" fill="hold"/>
                                        <p:tgtEl>
                                          <p:spTgt spid="7"/>
                                        </p:tgtEl>
                                        <p:attrNameLst>
                                          <p:attrName/>
                                        </p:attrNameLst>
                                      </p:cBhvr>
                                    </p:anim>
                                  </p:childTnLst>
                                </p:cTn>
                              </p:par>
                              <p:par>
                                <p:cTn id="41" presetID="24"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to="" calcmode="lin" valueType="num">
                                      <p:cBhvr>
                                        <p:cTn id="43" dur="1" fill="hold"/>
                                        <p:tgtEl>
                                          <p:spTgt spid="8"/>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 to="" calcmode="lin" valueType="num">
                                      <p:cBhvr>
                                        <p:cTn id="48" dur="1" fill="hold"/>
                                        <p:tgtEl>
                                          <p:spTgt spid="13"/>
                                        </p:tgtEl>
                                        <p:attrNameLst>
                                          <p:attrName/>
                                        </p:attrNameLst>
                                      </p:cBhvr>
                                    </p:anim>
                                  </p:childTnLst>
                                </p:cTn>
                              </p:par>
                              <p:par>
                                <p:cTn id="49" presetID="24"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to="" calcmode="lin" valueType="num">
                                      <p:cBhvr>
                                        <p:cTn id="51" dur="1" fill="hold"/>
                                        <p:tgtEl>
                                          <p:spTgt spid="11"/>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to="" calcmode="lin" valueType="num">
                                      <p:cBhvr>
                                        <p:cTn id="56" dur="1" fill="hold"/>
                                        <p:tgtEl>
                                          <p:spTgt spid="15"/>
                                        </p:tgtEl>
                                        <p:attrNameLst>
                                          <p:attrName/>
                                        </p:attrNameLst>
                                      </p:cBhvr>
                                    </p:anim>
                                  </p:childTnLst>
                                </p:cTn>
                              </p:par>
                              <p:par>
                                <p:cTn id="57" presetID="24"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to="" calcmode="lin" valueType="num">
                                      <p:cBhvr>
                                        <p:cTn id="59"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60" fill="hold" display="0">
                  <p:stCondLst>
                    <p:cond delay="indefinite"/>
                  </p:stCondLst>
                  <p:endCondLst>
                    <p:cond evt="onNext" delay="0">
                      <p:tgtEl>
                        <p:sldTgt/>
                      </p:tgtEl>
                    </p:cond>
                    <p:cond evt="onPrev" delay="0">
                      <p:tgtEl>
                        <p:sldTgt/>
                      </p:tgtEl>
                    </p:cond>
                  </p:endCondLst>
                </p:cTn>
                <p:tgtEl>
                  <p:spTgt spid="7"/>
                </p:tgtEl>
              </p:cMediaNode>
            </p:video>
            <p:video fullScrn="1">
              <p:cMediaNode vol="80000">
                <p:cTn id="61" fill="hold" display="0">
                  <p:stCondLst>
                    <p:cond delay="indefinite"/>
                  </p:stCondLst>
                  <p:endCondLst>
                    <p:cond evt="onNext" delay="0">
                      <p:tgtEl>
                        <p:sldTgt/>
                      </p:tgtEl>
                    </p:cond>
                    <p:cond evt="onPrev" delay="0">
                      <p:tgtEl>
                        <p:sldTgt/>
                      </p:tgtEl>
                    </p:cond>
                  </p:endCondLst>
                </p:cTn>
                <p:tgtEl>
                  <p:spTgt spid="13"/>
                </p:tgtEl>
              </p:cMediaNode>
            </p:video>
            <p:video fullScrn="1">
              <p:cMediaNode vol="80000">
                <p:cTn id="62" fill="hold" display="0">
                  <p:stCondLst>
                    <p:cond delay="indefinite"/>
                  </p:stCondLst>
                  <p:endCondLst>
                    <p:cond evt="onNext" delay="0">
                      <p:tgtEl>
                        <p:sldTgt/>
                      </p:tgtEl>
                    </p:cond>
                    <p:cond evt="onPrev" delay="0">
                      <p:tgtEl>
                        <p:sldTgt/>
                      </p:tgtEl>
                    </p:cond>
                  </p:endCondLst>
                </p:cTn>
                <p:tgtEl>
                  <p:spTgt spid="16"/>
                </p:tgtEl>
              </p:cMediaNode>
            </p:video>
          </p:childTnLst>
        </p:cTn>
      </p:par>
    </p:tnLst>
    <p:bldLst>
      <p:bldP spid="4" grpId="0"/>
      <p:bldP spid="8" grpId="0"/>
      <p:bldP spid="11"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farm4.static.flickr.com/3271/2555826780_79557d2a4d.jpg"/>
          <p:cNvPicPr>
            <a:picLocks noChangeAspect="1" noChangeArrowheads="1"/>
          </p:cNvPicPr>
          <p:nvPr/>
        </p:nvPicPr>
        <p:blipFill>
          <a:blip r:embed="rId2" cstate="print">
            <a:lum bright="70000" contrast="-70000"/>
          </a:blip>
          <a:srcRect/>
          <a:stretch>
            <a:fillRect/>
          </a:stretch>
        </p:blipFill>
        <p:spPr bwMode="auto">
          <a:xfrm>
            <a:off x="0" y="0"/>
            <a:ext cx="9153154" cy="6858000"/>
          </a:xfrm>
          <a:prstGeom prst="rect">
            <a:avLst/>
          </a:prstGeom>
          <a:noFill/>
        </p:spPr>
      </p:pic>
      <p:pic>
        <p:nvPicPr>
          <p:cNvPr id="18434" name="Picture 2"/>
          <p:cNvPicPr>
            <a:picLocks noChangeAspect="1" noChangeArrowheads="1"/>
          </p:cNvPicPr>
          <p:nvPr/>
        </p:nvPicPr>
        <p:blipFill>
          <a:blip r:embed="rId3" cstate="print"/>
          <a:srcRect/>
          <a:stretch>
            <a:fillRect/>
          </a:stretch>
        </p:blipFill>
        <p:spPr bwMode="auto">
          <a:xfrm>
            <a:off x="304800" y="2024063"/>
            <a:ext cx="8515464" cy="3427097"/>
          </a:xfrm>
          <a:prstGeom prst="rect">
            <a:avLst/>
          </a:prstGeom>
          <a:noFill/>
          <a:ln w="9525">
            <a:noFill/>
            <a:miter lim="800000"/>
            <a:headEnd/>
            <a:tailEnd/>
          </a:ln>
        </p:spPr>
      </p:pic>
      <p:sp>
        <p:nvSpPr>
          <p:cNvPr id="5" name="TextBox 4"/>
          <p:cNvSpPr txBox="1"/>
          <p:nvPr/>
        </p:nvSpPr>
        <p:spPr>
          <a:xfrm>
            <a:off x="0" y="609600"/>
            <a:ext cx="9144000" cy="369332"/>
          </a:xfrm>
          <a:prstGeom prst="rect">
            <a:avLst/>
          </a:prstGeom>
          <a:noFill/>
        </p:spPr>
        <p:txBody>
          <a:bodyPr wrap="square" rtlCol="0">
            <a:spAutoFit/>
          </a:bodyPr>
          <a:lstStyle/>
          <a:p>
            <a:pPr algn="ctr"/>
            <a:r>
              <a:rPr lang="en-US" b="1" i="1" dirty="0" smtClean="0">
                <a:latin typeface="Times New Roman" pitchFamily="18" charset="0"/>
                <a:cs typeface="Times New Roman" pitchFamily="18" charset="0"/>
              </a:rPr>
              <a:t>Explore the Issues</a:t>
            </a:r>
            <a:r>
              <a:rPr lang="en-US" b="1" dirty="0" smtClean="0">
                <a:latin typeface="Times New Roman" pitchFamily="18" charset="0"/>
                <a:cs typeface="Times New Roman" pitchFamily="18" charset="0"/>
              </a:rPr>
              <a:t>: #1 on page 392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2000</TotalTime>
  <Words>1278</Words>
  <Application>Microsoft Office PowerPoint</Application>
  <PresentationFormat>On-screen Show (4:3)</PresentationFormat>
  <Paragraphs>194</Paragraphs>
  <Slides>21</Slides>
  <Notes>0</Notes>
  <HiddenSlides>0</HiddenSlides>
  <MMClips>4</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Elk Island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brendan edwards</dc:creator>
  <cp:lastModifiedBy>brendan edwards</cp:lastModifiedBy>
  <cp:revision>47</cp:revision>
  <dcterms:created xsi:type="dcterms:W3CDTF">2010-05-17T20:58:39Z</dcterms:created>
  <dcterms:modified xsi:type="dcterms:W3CDTF">2010-05-25T21:29:39Z</dcterms:modified>
</cp:coreProperties>
</file>