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7" r:id="rId10"/>
    <p:sldId id="269" r:id="rId11"/>
    <p:sldId id="270" r:id="rId12"/>
    <p:sldId id="272" r:id="rId13"/>
    <p:sldId id="273" r:id="rId14"/>
    <p:sldId id="274" r:id="rId15"/>
    <p:sldId id="275" r:id="rId16"/>
    <p:sldId id="276" r:id="rId17"/>
    <p:sldId id="278" r:id="rId18"/>
    <p:sldId id="279" r:id="rId19"/>
    <p:sldId id="280" r:id="rId20"/>
    <p:sldId id="281" r:id="rId21"/>
    <p:sldId id="282" r:id="rId22"/>
    <p:sldId id="283" r:id="rId23"/>
    <p:sldId id="284" r:id="rId24"/>
    <p:sldId id="285" r:id="rId25"/>
    <p:sldId id="286" r:id="rId26"/>
    <p:sldId id="287" r:id="rId27"/>
    <p:sldId id="290" r:id="rId28"/>
    <p:sldId id="291" r:id="rId29"/>
    <p:sldId id="292" r:id="rId30"/>
    <p:sldId id="293" r:id="rId31"/>
    <p:sldId id="294" r:id="rId32"/>
    <p:sldId id="295" r:id="rId33"/>
    <p:sldId id="296" r:id="rId34"/>
    <p:sldId id="297" r:id="rId35"/>
    <p:sldId id="298" r:id="rId36"/>
    <p:sldId id="299" r:id="rId37"/>
    <p:sldId id="304" r:id="rId38"/>
    <p:sldId id="300" r:id="rId39"/>
    <p:sldId id="301" r:id="rId40"/>
    <p:sldId id="302" r:id="rId41"/>
    <p:sldId id="303"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08" y="-1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AB0E9E-E522-40E1-BB3F-7F626D17F814}" type="datetimeFigureOut">
              <a:rPr lang="en-US" smtClean="0"/>
              <a:pPr/>
              <a:t>5/25/2010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979F3-6364-4F5A-AD4E-D0D02E8AC53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AB0E9E-E522-40E1-BB3F-7F626D17F814}" type="datetimeFigureOut">
              <a:rPr lang="en-US" smtClean="0"/>
              <a:pPr/>
              <a:t>5/25/2010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979F3-6364-4F5A-AD4E-D0D02E8AC53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AB0E9E-E522-40E1-BB3F-7F626D17F814}" type="datetimeFigureOut">
              <a:rPr lang="en-US" smtClean="0"/>
              <a:pPr/>
              <a:t>5/25/2010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979F3-6364-4F5A-AD4E-D0D02E8AC53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AB0E9E-E522-40E1-BB3F-7F626D17F814}" type="datetimeFigureOut">
              <a:rPr lang="en-US" smtClean="0"/>
              <a:pPr/>
              <a:t>5/25/2010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979F3-6364-4F5A-AD4E-D0D02E8AC53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AB0E9E-E522-40E1-BB3F-7F626D17F814}" type="datetimeFigureOut">
              <a:rPr lang="en-US" smtClean="0"/>
              <a:pPr/>
              <a:t>5/25/2010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979F3-6364-4F5A-AD4E-D0D02E8AC53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AB0E9E-E522-40E1-BB3F-7F626D17F814}" type="datetimeFigureOut">
              <a:rPr lang="en-US" smtClean="0"/>
              <a:pPr/>
              <a:t>5/25/2010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979F3-6364-4F5A-AD4E-D0D02E8AC53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AB0E9E-E522-40E1-BB3F-7F626D17F814}" type="datetimeFigureOut">
              <a:rPr lang="en-US" smtClean="0"/>
              <a:pPr/>
              <a:t>5/25/2010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A979F3-6364-4F5A-AD4E-D0D02E8AC53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AB0E9E-E522-40E1-BB3F-7F626D17F814}" type="datetimeFigureOut">
              <a:rPr lang="en-US" smtClean="0"/>
              <a:pPr/>
              <a:t>5/25/2010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A979F3-6364-4F5A-AD4E-D0D02E8AC53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B0E9E-E522-40E1-BB3F-7F626D17F814}" type="datetimeFigureOut">
              <a:rPr lang="en-US" smtClean="0"/>
              <a:pPr/>
              <a:t>5/25/2010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A979F3-6364-4F5A-AD4E-D0D02E8AC5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AB0E9E-E522-40E1-BB3F-7F626D17F814}" type="datetimeFigureOut">
              <a:rPr lang="en-US" smtClean="0"/>
              <a:pPr/>
              <a:t>5/25/2010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979F3-6364-4F5A-AD4E-D0D02E8AC53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AB0E9E-E522-40E1-BB3F-7F626D17F814}" type="datetimeFigureOut">
              <a:rPr lang="en-US" smtClean="0"/>
              <a:pPr/>
              <a:t>5/25/2010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979F3-6364-4F5A-AD4E-D0D02E8AC53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AB0E9E-E522-40E1-BB3F-7F626D17F814}" type="datetimeFigureOut">
              <a:rPr lang="en-US" smtClean="0"/>
              <a:pPr/>
              <a:t>5/25/2010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979F3-6364-4F5A-AD4E-D0D02E8AC53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7.png"/><Relationship Id="rId2" Type="http://schemas.openxmlformats.org/officeDocument/2006/relationships/video" Target="file:///\\fhs-ms\MSDATA\Staff\Brendan%20Edwards\Social\Social%2030-1\Related%20Issue%20%233\Chapter%2012\Religious%20Extremism.WMV" TargetMode="External"/><Relationship Id="rId1" Type="http://schemas.openxmlformats.org/officeDocument/2006/relationships/video" Target="file:///\\fhs-ms\MSDATA\Staff\Brendan%20Edwards\Social\Social%2030-1\Related%20Issue%20%233\Chapter%2012\Extremism%20-%20John%20Cleese.WMV" TargetMode="Externa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Layout" Target="../slideLayouts/slideLayout2.xml"/><Relationship Id="rId7" Type="http://schemas.openxmlformats.org/officeDocument/2006/relationships/image" Target="../media/image37.jpeg"/><Relationship Id="rId2" Type="http://schemas.openxmlformats.org/officeDocument/2006/relationships/video" Target="file:///\\fhs-ms\MSDATA\Staff\Brendan%20Edwards\Social\Social%2030-1\Related%20Issue%20%233\Chapter%2012\Cop15-Intro.WMV" TargetMode="External"/><Relationship Id="rId1" Type="http://schemas.openxmlformats.org/officeDocument/2006/relationships/video" Target="file:///\\fhs-ms\MSDATA\Staff\Brendan%20Edwards\Social\Social%2030-1\Related%20Issue%20%233\Chapter%2012\Canada@Cop15.WMV" TargetMode="External"/><Relationship Id="rId6" Type="http://schemas.openxmlformats.org/officeDocument/2006/relationships/image" Target="../media/image36.gif"/><Relationship Id="rId5" Type="http://schemas.openxmlformats.org/officeDocument/2006/relationships/image" Target="../media/image35.gif"/><Relationship Id="rId4" Type="http://schemas.openxmlformats.org/officeDocument/2006/relationships/image" Target="../media/image34.jpeg"/><Relationship Id="rId9" Type="http://schemas.openxmlformats.org/officeDocument/2006/relationships/image" Target="../media/image39.png"/></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ottawacitizen.com/Technology/wrong+direction/1570792/story.html" TargetMode="External"/><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jpeg"/><Relationship Id="rId1" Type="http://schemas.openxmlformats.org/officeDocument/2006/relationships/slideLayout" Target="../slideLayouts/slideLayout8.xml"/><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video" Target="file:///\\fhs-ms\MSDATA\Staff\Brendan%20Edwards\Social\Social%2030-1\Related%20Issue%20%233\Chapter%2012\Manufactured%20Landscapes.WMV" TargetMode="Externa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castroller.com/podcasts/DanCarlinsHardcore/254735-Show%2013%20-%20Bubonic%20Nukes" TargetMode="External"/><Relationship Id="rId2" Type="http://schemas.openxmlformats.org/officeDocument/2006/relationships/image" Target="../media/image47.jpeg"/><Relationship Id="rId1" Type="http://schemas.openxmlformats.org/officeDocument/2006/relationships/slideLayout" Target="../slideLayouts/slideLayout8.xml"/><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jpeg"/><Relationship Id="rId1" Type="http://schemas.openxmlformats.org/officeDocument/2006/relationships/slideLayout" Target="../slideLayouts/slideLayout8.xml"/><Relationship Id="rId5" Type="http://schemas.openxmlformats.org/officeDocument/2006/relationships/image" Target="../media/image52.jpeg"/><Relationship Id="rId4" Type="http://schemas.openxmlformats.org/officeDocument/2006/relationships/image" Target="../media/image51.jpeg"/></Relationships>
</file>

<file path=ppt/slides/_rels/slide3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youtube.com/watch?v=qjMr4UAomZE&amp;feature=video_response" TargetMode="External"/><Relationship Id="rId2" Type="http://schemas.openxmlformats.org/officeDocument/2006/relationships/image" Target="../media/image55.jpeg"/><Relationship Id="rId1" Type="http://schemas.openxmlformats.org/officeDocument/2006/relationships/slideLayout" Target="../slideLayouts/slideLayout4.xml"/><Relationship Id="rId4" Type="http://schemas.openxmlformats.org/officeDocument/2006/relationships/image" Target="../media/image56.jpeg"/></Relationships>
</file>

<file path=ppt/slides/_rels/slide3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video" Target="file:///\\fhs-ms\MSDATA\Staff\Brendan%20Edwards\Social\Social%2030-1\Related%20Issue%20%233\Chapter%2012\Postmodernism-Comedy.WMV" TargetMode="External"/><Relationship Id="rId1" Type="http://schemas.openxmlformats.org/officeDocument/2006/relationships/video" Target="file:///\\fhs-ms\MSDATA\Staff\Brendan%20Edwards\Social\Social%2030-1\Related%20Issue%20%233\Chapter%2012\Post%20Modernism%20-%20What%20is%20it.WMV" TargetMode="Externa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alpha val="10000"/>
          </a:srgbClr>
        </a:solidFill>
        <a:effectLst/>
      </p:bgPr>
    </p:bg>
    <p:spTree>
      <p:nvGrpSpPr>
        <p:cNvPr id="1" name=""/>
        <p:cNvGrpSpPr/>
        <p:nvPr/>
      </p:nvGrpSpPr>
      <p:grpSpPr>
        <a:xfrm>
          <a:off x="0" y="0"/>
          <a:ext cx="0" cy="0"/>
          <a:chOff x="0" y="0"/>
          <a:chExt cx="0" cy="0"/>
        </a:xfrm>
      </p:grpSpPr>
      <p:pic>
        <p:nvPicPr>
          <p:cNvPr id="55298" name="Picture 2" descr="http://www.townsigner.com/wp-content/uploads/2009/12/viable_logo2.png"/>
          <p:cNvPicPr>
            <a:picLocks noChangeAspect="1" noChangeArrowheads="1"/>
          </p:cNvPicPr>
          <p:nvPr/>
        </p:nvPicPr>
        <p:blipFill>
          <a:blip r:embed="rId2" cstate="print">
            <a:lum bright="70000" contrast="-70000"/>
          </a:blip>
          <a:srcRect/>
          <a:stretch>
            <a:fillRect/>
          </a:stretch>
        </p:blipFill>
        <p:spPr bwMode="auto">
          <a:xfrm>
            <a:off x="0" y="2819400"/>
            <a:ext cx="9144000" cy="1616926"/>
          </a:xfrm>
          <a:prstGeom prst="rect">
            <a:avLst/>
          </a:prstGeom>
          <a:noFill/>
        </p:spPr>
      </p:pic>
      <p:sp>
        <p:nvSpPr>
          <p:cNvPr id="2" name="Title 1"/>
          <p:cNvSpPr>
            <a:spLocks noGrp="1"/>
          </p:cNvSpPr>
          <p:nvPr>
            <p:ph type="ctrTitle"/>
          </p:nvPr>
        </p:nvSpPr>
        <p:spPr>
          <a:xfrm>
            <a:off x="0" y="225425"/>
            <a:ext cx="9144000" cy="688975"/>
          </a:xfrm>
        </p:spPr>
        <p:txBody>
          <a:bodyPr>
            <a:normAutofit fontScale="90000"/>
          </a:bodyPr>
          <a:lstStyle/>
          <a:p>
            <a:r>
              <a:rPr lang="en-US" sz="3100" b="1" dirty="0" smtClean="0">
                <a:solidFill>
                  <a:schemeClr val="accent5">
                    <a:lumMod val="50000"/>
                  </a:schemeClr>
                </a:solidFill>
                <a:latin typeface="Times New Roman" pitchFamily="18" charset="0"/>
                <a:cs typeface="Times New Roman" pitchFamily="18" charset="0"/>
              </a:rPr>
              <a:t>The Viability of Contemporary Liberalism</a:t>
            </a:r>
            <a:r>
              <a:rPr lang="en-US" sz="2800" b="1" dirty="0" smtClean="0">
                <a:solidFill>
                  <a:schemeClr val="accent5">
                    <a:lumMod val="50000"/>
                  </a:schemeClr>
                </a:solidFill>
                <a:latin typeface="Times New Roman" pitchFamily="18" charset="0"/>
                <a:cs typeface="Times New Roman" pitchFamily="18" charset="0"/>
              </a:rPr>
              <a:t/>
            </a:r>
            <a:br>
              <a:rPr lang="en-US" sz="2800" b="1" dirty="0" smtClean="0">
                <a:solidFill>
                  <a:schemeClr val="accent5">
                    <a:lumMod val="50000"/>
                  </a:schemeClr>
                </a:solidFill>
                <a:latin typeface="Times New Roman" pitchFamily="18" charset="0"/>
                <a:cs typeface="Times New Roman" pitchFamily="18" charset="0"/>
              </a:rPr>
            </a:br>
            <a:r>
              <a:rPr lang="en-US" sz="1300" b="1" dirty="0" smtClean="0">
                <a:latin typeface="Times New Roman" pitchFamily="18" charset="0"/>
                <a:cs typeface="Times New Roman" pitchFamily="18" charset="0"/>
              </a:rPr>
              <a:t>Chapter Twelve</a:t>
            </a:r>
            <a:endParaRPr lang="en-US" sz="2800" b="1" dirty="0">
              <a:solidFill>
                <a:schemeClr val="accent5">
                  <a:lumMod val="50000"/>
                </a:schemeClr>
              </a:solidFill>
              <a:latin typeface="Times New Roman" pitchFamily="18" charset="0"/>
              <a:cs typeface="Times New Roman" pitchFamily="18" charset="0"/>
            </a:endParaRPr>
          </a:p>
        </p:txBody>
      </p:sp>
      <p:sp>
        <p:nvSpPr>
          <p:cNvPr id="5" name="Rectangle 4"/>
          <p:cNvSpPr/>
          <p:nvPr/>
        </p:nvSpPr>
        <p:spPr>
          <a:xfrm>
            <a:off x="0" y="4572000"/>
            <a:ext cx="91440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Read the chapter introduction on pages 406 - 407</a:t>
            </a:r>
          </a:p>
        </p:txBody>
      </p:sp>
      <p:sp>
        <p:nvSpPr>
          <p:cNvPr id="6" name="Subtitle 2"/>
          <p:cNvSpPr txBox="1">
            <a:spLocks/>
          </p:cNvSpPr>
          <p:nvPr/>
        </p:nvSpPr>
        <p:spPr>
          <a:xfrm>
            <a:off x="0" y="1447800"/>
            <a:ext cx="9144000" cy="990600"/>
          </a:xfrm>
          <a:prstGeom prst="rect">
            <a:avLst/>
          </a:prstGeom>
        </p:spPr>
        <p:txBody>
          <a:bodyPr vert="horz" lIns="91440" tIns="45720" rIns="91440" bIns="45720" rtlCol="0">
            <a:normAutofit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What are some ideologies that </a:t>
            </a:r>
            <a:r>
              <a:rPr kumimoji="0" lang="en-US" sz="18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oppose</a:t>
            </a:r>
            <a:r>
              <a:rPr kumimoji="0" lang="en-US" sz="18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 the principles of liberalism?</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b="1" dirty="0">
              <a:solidFill>
                <a:srgbClr val="002060"/>
              </a:solidFill>
              <a:latin typeface="Times New Roman" pitchFamily="18" charset="0"/>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1"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Any ideas from chapter twelve</a:t>
            </a:r>
            <a:r>
              <a:rPr kumimoji="0" lang="en-US" sz="1800" b="1" i="1" u="none" strike="noStrike" kern="1200" cap="none" spc="0" normalizeH="0" noProof="0" dirty="0" smtClean="0">
                <a:ln>
                  <a:noFill/>
                </a:ln>
                <a:solidFill>
                  <a:srgbClr val="002060"/>
                </a:solidFill>
                <a:effectLst/>
                <a:uLnTx/>
                <a:uFillTx/>
                <a:latin typeface="Times New Roman" pitchFamily="18" charset="0"/>
                <a:ea typeface="+mn-ea"/>
                <a:cs typeface="Times New Roman" pitchFamily="18" charset="0"/>
              </a:rPr>
              <a:t> itself?</a:t>
            </a:r>
            <a:endParaRPr kumimoji="0" lang="en-US" sz="1800" b="1" i="1"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sp>
        <p:nvSpPr>
          <p:cNvPr id="9" name="Rectangle 8"/>
          <p:cNvSpPr/>
          <p:nvPr/>
        </p:nvSpPr>
        <p:spPr>
          <a:xfrm>
            <a:off x="0" y="5334000"/>
            <a:ext cx="9144000" cy="646331"/>
          </a:xfrm>
          <a:prstGeom prst="rect">
            <a:avLst/>
          </a:prstGeom>
        </p:spPr>
        <p:txBody>
          <a:bodyPr wrap="square">
            <a:spAutoFit/>
          </a:bodyPr>
          <a:lstStyle/>
          <a:p>
            <a:pPr algn="ctr">
              <a:buNone/>
            </a:pPr>
            <a:r>
              <a:rPr lang="en-US" b="1" i="1" dirty="0" smtClean="0">
                <a:solidFill>
                  <a:srgbClr val="002060"/>
                </a:solidFill>
                <a:latin typeface="Times New Roman" pitchFamily="18" charset="0"/>
                <a:cs typeface="Times New Roman" pitchFamily="18" charset="0"/>
              </a:rPr>
              <a:t>According to Friedlander, to what extent are modern liberal values being challenged and is this challenge appropriate?</a:t>
            </a:r>
            <a:endParaRPr lang="en-US" b="1" i="1" dirty="0">
              <a:solidFill>
                <a:srgbClr val="002060"/>
              </a:solidFill>
              <a:latin typeface="Times New Roman" pitchFamily="18" charset="0"/>
              <a:cs typeface="Times New Roman" pitchFamily="18" charset="0"/>
            </a:endParaRPr>
          </a:p>
        </p:txBody>
      </p:sp>
      <p:sp>
        <p:nvSpPr>
          <p:cNvPr id="10" name="Rectangle 9"/>
          <p:cNvSpPr/>
          <p:nvPr/>
        </p:nvSpPr>
        <p:spPr>
          <a:xfrm>
            <a:off x="0" y="6183868"/>
            <a:ext cx="91440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Read the </a:t>
            </a:r>
            <a:r>
              <a:rPr lang="en-US" b="1" i="1" dirty="0">
                <a:latin typeface="Times New Roman" pitchFamily="18" charset="0"/>
                <a:cs typeface="Times New Roman" pitchFamily="18" charset="0"/>
              </a:rPr>
              <a:t>C</a:t>
            </a:r>
            <a:r>
              <a:rPr lang="en-US" b="1" i="1" dirty="0" smtClean="0">
                <a:latin typeface="Times New Roman" pitchFamily="18" charset="0"/>
                <a:cs typeface="Times New Roman" pitchFamily="18" charset="0"/>
              </a:rPr>
              <a:t>hapter Issue </a:t>
            </a:r>
            <a:r>
              <a:rPr lang="en-US" b="1" dirty="0" smtClean="0">
                <a:latin typeface="Times New Roman" pitchFamily="18" charset="0"/>
                <a:cs typeface="Times New Roman" pitchFamily="18" charset="0"/>
              </a:rPr>
              <a:t>on pages 407 - 408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to="" calcmode="lin" valueType="num">
                                      <p:cBhvr>
                                        <p:cTn id="12" dur="1" fill="hold"/>
                                        <p:tgtEl>
                                          <p:spTgt spid="6">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to="" calcmode="lin" valueType="num">
                                      <p:cBhvr>
                                        <p:cTn id="17" dur="1" fill="hold"/>
                                        <p:tgtEl>
                                          <p:spTgt spid="6">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to="" calcmode="lin" valueType="num">
                                      <p:cBhvr>
                                        <p:cTn id="22" dur="1" fill="hold"/>
                                        <p:tgtEl>
                                          <p:spTgt spid="5">
                                            <p:txEl>
                                              <p:pRg st="0" end="0"/>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to="" calcmode="lin" valueType="num">
                                      <p:cBhvr>
                                        <p:cTn id="27" dur="1" fill="hold"/>
                                        <p:tgtEl>
                                          <p:spTgt spid="9"/>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 to="" calcmode="lin" valueType="num">
                                      <p:cBhvr>
                                        <p:cTn id="32" dur="1" fill="hold"/>
                                        <p:tgtEl>
                                          <p:spTgt spid="10">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sanfranciscosentinel.com/wp-content/uploads/2009/04/right-wing-extremism-flags-2.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0" y="914400"/>
            <a:ext cx="9144000" cy="5715000"/>
          </a:xfrm>
        </p:spPr>
        <p:txBody>
          <a:bodyPr>
            <a:normAutofit fontScale="92500" lnSpcReduction="10000"/>
          </a:bodyPr>
          <a:lstStyle/>
          <a:p>
            <a:pPr algn="ctr">
              <a:buNone/>
            </a:pPr>
            <a:r>
              <a:rPr lang="en-US" sz="1900" b="1" dirty="0" smtClean="0">
                <a:latin typeface="Times New Roman" pitchFamily="18" charset="0"/>
                <a:cs typeface="Times New Roman" pitchFamily="18" charset="0"/>
              </a:rPr>
              <a:t>The term extremist is normally used to refer only to </a:t>
            </a:r>
            <a:r>
              <a:rPr lang="en-US" sz="1900" b="1" i="1" dirty="0" smtClean="0">
                <a:latin typeface="Times New Roman" pitchFamily="18" charset="0"/>
                <a:cs typeface="Times New Roman" pitchFamily="18" charset="0"/>
              </a:rPr>
              <a:t>other</a:t>
            </a:r>
            <a:r>
              <a:rPr lang="en-US" sz="1900" b="1" dirty="0" smtClean="0">
                <a:latin typeface="Times New Roman" pitchFamily="18" charset="0"/>
                <a:cs typeface="Times New Roman" pitchFamily="18" charset="0"/>
              </a:rPr>
              <a:t> people, usually in a negative sense</a:t>
            </a:r>
          </a:p>
          <a:p>
            <a:pPr algn="ctr">
              <a:buNone/>
            </a:pPr>
            <a:r>
              <a:rPr lang="en-US" sz="1900" b="1" dirty="0" smtClean="0">
                <a:solidFill>
                  <a:srgbClr val="002060"/>
                </a:solidFill>
                <a:latin typeface="Times New Roman" pitchFamily="18" charset="0"/>
                <a:cs typeface="Times New Roman" pitchFamily="18" charset="0"/>
              </a:rPr>
              <a:t>In other words: those who are considered as extremists by others do not usually see themselves that way</a:t>
            </a:r>
          </a:p>
          <a:p>
            <a:pPr algn="ctr">
              <a:buNone/>
            </a:pPr>
            <a:endParaRPr lang="en-US" sz="800" b="1" dirty="0" smtClean="0">
              <a:solidFill>
                <a:srgbClr val="002060"/>
              </a:solidFill>
              <a:latin typeface="Times New Roman" pitchFamily="18" charset="0"/>
              <a:cs typeface="Times New Roman" pitchFamily="18" charset="0"/>
            </a:endParaRPr>
          </a:p>
          <a:p>
            <a:pPr algn="ctr">
              <a:buNone/>
            </a:pPr>
            <a:endParaRPr lang="en-US" sz="800" b="1" dirty="0" smtClean="0">
              <a:solidFill>
                <a:srgbClr val="002060"/>
              </a:solidFill>
              <a:latin typeface="Times New Roman" pitchFamily="18" charset="0"/>
              <a:cs typeface="Times New Roman" pitchFamily="18" charset="0"/>
            </a:endParaRPr>
          </a:p>
          <a:p>
            <a:pPr algn="ctr">
              <a:buNone/>
            </a:pPr>
            <a:endParaRPr lang="en-US" sz="900" b="1" dirty="0" smtClean="0">
              <a:solidFill>
                <a:srgbClr val="002060"/>
              </a:solidFill>
              <a:latin typeface="Times New Roman" pitchFamily="18" charset="0"/>
              <a:cs typeface="Times New Roman" pitchFamily="18" charset="0"/>
            </a:endParaRPr>
          </a:p>
          <a:p>
            <a:pPr algn="ctr">
              <a:buNone/>
            </a:pPr>
            <a:r>
              <a:rPr lang="en-US" sz="1900" b="1" dirty="0" smtClean="0">
                <a:latin typeface="Times New Roman" pitchFamily="18" charset="0"/>
                <a:cs typeface="Times New Roman" pitchFamily="18" charset="0"/>
              </a:rPr>
              <a:t>Refers to the belief system that is outside the mainstream spectrum of beliefs</a:t>
            </a:r>
          </a:p>
          <a:p>
            <a:pPr algn="ctr">
              <a:buNone/>
            </a:pPr>
            <a:r>
              <a:rPr lang="en-US" sz="1900" b="1" dirty="0" smtClean="0">
                <a:solidFill>
                  <a:srgbClr val="002060"/>
                </a:solidFill>
                <a:latin typeface="Times New Roman" pitchFamily="18" charset="0"/>
                <a:cs typeface="Times New Roman" pitchFamily="18" charset="0"/>
              </a:rPr>
              <a:t>It may advocate actions that are considered socially or morally unacceptable</a:t>
            </a:r>
          </a:p>
          <a:p>
            <a:pPr algn="ctr">
              <a:buNone/>
            </a:pPr>
            <a:endParaRPr lang="en-US" sz="800" b="1" dirty="0" smtClean="0">
              <a:solidFill>
                <a:srgbClr val="002060"/>
              </a:solidFill>
              <a:latin typeface="Times New Roman" pitchFamily="18" charset="0"/>
              <a:cs typeface="Times New Roman" pitchFamily="18" charset="0"/>
            </a:endParaRPr>
          </a:p>
          <a:p>
            <a:pPr algn="ctr">
              <a:buNone/>
            </a:pPr>
            <a:endParaRPr lang="en-US" sz="800" b="1" dirty="0" smtClean="0">
              <a:solidFill>
                <a:srgbClr val="002060"/>
              </a:solidFill>
              <a:latin typeface="Times New Roman" pitchFamily="18" charset="0"/>
              <a:cs typeface="Times New Roman" pitchFamily="18" charset="0"/>
            </a:endParaRPr>
          </a:p>
          <a:p>
            <a:pPr algn="ctr">
              <a:buNone/>
            </a:pPr>
            <a:endParaRPr lang="en-US" sz="900" b="1" dirty="0" smtClean="0">
              <a:solidFill>
                <a:srgbClr val="002060"/>
              </a:solidFill>
              <a:latin typeface="Times New Roman" pitchFamily="18" charset="0"/>
              <a:cs typeface="Times New Roman" pitchFamily="18" charset="0"/>
            </a:endParaRPr>
          </a:p>
          <a:p>
            <a:pPr algn="ctr">
              <a:buNone/>
            </a:pPr>
            <a:r>
              <a:rPr lang="en-US" sz="1900" b="1" dirty="0" smtClean="0">
                <a:latin typeface="Times New Roman" pitchFamily="18" charset="0"/>
                <a:cs typeface="Times New Roman" pitchFamily="18" charset="0"/>
              </a:rPr>
              <a:t>There can be extremist views on both the right and the left of the political spectrum</a:t>
            </a:r>
          </a:p>
          <a:p>
            <a:pPr algn="ctr">
              <a:buNone/>
            </a:pPr>
            <a:r>
              <a:rPr lang="en-US" sz="1900" b="1" dirty="0" smtClean="0">
                <a:solidFill>
                  <a:srgbClr val="002060"/>
                </a:solidFill>
                <a:latin typeface="Times New Roman" pitchFamily="18" charset="0"/>
                <a:cs typeface="Times New Roman" pitchFamily="18" charset="0"/>
              </a:rPr>
              <a:t>Can be based on a wide range of ideas: political, economic, racial, religious, environmental etc…</a:t>
            </a:r>
          </a:p>
          <a:p>
            <a:pPr algn="ctr">
              <a:buNone/>
            </a:pPr>
            <a:endParaRPr lang="en-US" sz="800" b="1" dirty="0" smtClean="0">
              <a:solidFill>
                <a:srgbClr val="002060"/>
              </a:solidFill>
              <a:latin typeface="Times New Roman" pitchFamily="18" charset="0"/>
              <a:cs typeface="Times New Roman" pitchFamily="18" charset="0"/>
            </a:endParaRPr>
          </a:p>
          <a:p>
            <a:pPr algn="ctr">
              <a:buNone/>
            </a:pPr>
            <a:endParaRPr lang="en-US" sz="800" b="1" dirty="0" smtClean="0">
              <a:solidFill>
                <a:srgbClr val="002060"/>
              </a:solidFill>
              <a:latin typeface="Times New Roman" pitchFamily="18" charset="0"/>
              <a:cs typeface="Times New Roman" pitchFamily="18" charset="0"/>
            </a:endParaRPr>
          </a:p>
          <a:p>
            <a:pPr algn="ctr">
              <a:buNone/>
            </a:pPr>
            <a:endParaRPr lang="en-US" sz="900" b="1" dirty="0" smtClean="0">
              <a:solidFill>
                <a:srgbClr val="002060"/>
              </a:solidFill>
              <a:latin typeface="Times New Roman" pitchFamily="18" charset="0"/>
              <a:cs typeface="Times New Roman" pitchFamily="18" charset="0"/>
            </a:endParaRPr>
          </a:p>
          <a:p>
            <a:pPr algn="ctr">
              <a:buNone/>
            </a:pPr>
            <a:r>
              <a:rPr lang="en-US" sz="1900" b="1" dirty="0" smtClean="0">
                <a:latin typeface="Times New Roman" pitchFamily="18" charset="0"/>
                <a:cs typeface="Times New Roman" pitchFamily="18" charset="0"/>
              </a:rPr>
              <a:t>Sometimes the mainstream absorbs extremists views</a:t>
            </a:r>
          </a:p>
          <a:p>
            <a:pPr algn="ctr">
              <a:buNone/>
            </a:pPr>
            <a:endParaRPr lang="en-US" sz="1900" b="1" dirty="0" smtClean="0">
              <a:latin typeface="Times New Roman" pitchFamily="18" charset="0"/>
              <a:cs typeface="Times New Roman" pitchFamily="18" charset="0"/>
            </a:endParaRPr>
          </a:p>
          <a:p>
            <a:pPr algn="ctr">
              <a:buNone/>
            </a:pPr>
            <a:r>
              <a:rPr lang="en-US" sz="1900" b="1" dirty="0" smtClean="0">
                <a:latin typeface="Times New Roman" pitchFamily="18" charset="0"/>
                <a:cs typeface="Times New Roman" pitchFamily="18" charset="0"/>
              </a:rPr>
              <a:t>Can you think of examples of individuals and collective rights that are now part of liberal </a:t>
            </a:r>
          </a:p>
          <a:p>
            <a:pPr algn="ctr">
              <a:buNone/>
            </a:pPr>
            <a:r>
              <a:rPr lang="en-US" sz="1900" b="1" dirty="0" smtClean="0">
                <a:latin typeface="Times New Roman" pitchFamily="18" charset="0"/>
                <a:cs typeface="Times New Roman" pitchFamily="18" charset="0"/>
              </a:rPr>
              <a:t>democracies but were once considered extreme?</a:t>
            </a:r>
          </a:p>
          <a:p>
            <a:pPr algn="ctr">
              <a:buNone/>
            </a:pPr>
            <a:endParaRPr lang="en-US" sz="1900" b="1" dirty="0" smtClean="0">
              <a:latin typeface="Times New Roman" pitchFamily="18" charset="0"/>
              <a:cs typeface="Times New Roman" pitchFamily="18" charset="0"/>
            </a:endParaRPr>
          </a:p>
          <a:p>
            <a:pPr algn="ctr">
              <a:buNone/>
            </a:pPr>
            <a:r>
              <a:rPr lang="en-US" sz="1900" b="1" dirty="0" smtClean="0">
                <a:solidFill>
                  <a:srgbClr val="C00000"/>
                </a:solidFill>
                <a:latin typeface="Times New Roman" pitchFamily="18" charset="0"/>
                <a:cs typeface="Times New Roman" pitchFamily="18" charset="0"/>
              </a:rPr>
              <a:t>Women’s right to vote</a:t>
            </a:r>
          </a:p>
          <a:p>
            <a:pPr algn="ctr">
              <a:buNone/>
            </a:pPr>
            <a:r>
              <a:rPr lang="en-US" sz="1900" b="1" dirty="0" smtClean="0">
                <a:solidFill>
                  <a:srgbClr val="C00000"/>
                </a:solidFill>
                <a:latin typeface="Times New Roman" pitchFamily="18" charset="0"/>
                <a:cs typeface="Times New Roman" pitchFamily="18" charset="0"/>
              </a:rPr>
              <a:t>Desegregation</a:t>
            </a:r>
          </a:p>
          <a:p>
            <a:pPr lvl="1"/>
            <a:endParaRPr lang="en-US" dirty="0" smtClean="0"/>
          </a:p>
          <a:p>
            <a:pPr lvl="1"/>
            <a:endParaRPr lang="en-US" dirty="0"/>
          </a:p>
        </p:txBody>
      </p:sp>
      <p:sp>
        <p:nvSpPr>
          <p:cNvPr id="5" name="Title 6"/>
          <p:cNvSpPr>
            <a:spLocks noGrp="1"/>
          </p:cNvSpPr>
          <p:nvPr>
            <p:ph type="title"/>
          </p:nvPr>
        </p:nvSpPr>
        <p:spPr>
          <a:xfrm>
            <a:off x="0" y="198438"/>
            <a:ext cx="9144000" cy="487362"/>
          </a:xfrm>
        </p:spPr>
        <p:txBody>
          <a:bodyPr>
            <a:normAutofit fontScale="90000"/>
          </a:bodyPr>
          <a:lstStyle/>
          <a:p>
            <a:r>
              <a:rPr lang="en-US" sz="2800" b="1" dirty="0" smtClean="0">
                <a:solidFill>
                  <a:srgbClr val="C00000"/>
                </a:solidFill>
                <a:latin typeface="Times New Roman" pitchFamily="18" charset="0"/>
                <a:cs typeface="Times New Roman" pitchFamily="18" charset="0"/>
              </a:rPr>
              <a:t>Extremism</a:t>
            </a:r>
            <a:endParaRPr lang="en-US" sz="28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accel="50000" decel="5000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accel="50000" decel="5000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accel="50000" decel="5000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additive="base">
                                        <p:cTn id="2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accel="50000" decel="5000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additive="base">
                                        <p:cTn id="3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accel="50000" decel="50000" fill="hold" grpId="0" nodeType="click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 calcmode="lin" valueType="num">
                                      <p:cBhvr additive="base">
                                        <p:cTn id="36"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accel="50000" decel="50000" fill="hold" grpId="0"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 calcmode="lin" valueType="num">
                                      <p:cBhvr additive="base">
                                        <p:cTn id="42"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accel="50000" decel="50000" fill="hold" grpId="0" nodeType="clickEffect">
                                  <p:stCondLst>
                                    <p:cond delay="0"/>
                                  </p:stCondLst>
                                  <p:childTnLst>
                                    <p:set>
                                      <p:cBhvr>
                                        <p:cTn id="47" dur="1" fill="hold">
                                          <p:stCondLst>
                                            <p:cond delay="0"/>
                                          </p:stCondLst>
                                        </p:cTn>
                                        <p:tgtEl>
                                          <p:spTgt spid="3">
                                            <p:txEl>
                                              <p:pRg st="15" end="15"/>
                                            </p:txEl>
                                          </p:spTgt>
                                        </p:tgtEl>
                                        <p:attrNameLst>
                                          <p:attrName>style.visibility</p:attrName>
                                        </p:attrNameLst>
                                      </p:cBhvr>
                                      <p:to>
                                        <p:strVal val="visible"/>
                                      </p:to>
                                    </p:set>
                                    <p:anim calcmode="lin" valueType="num">
                                      <p:cBhvr additive="base">
                                        <p:cTn id="48"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accel="50000" decel="50000" fill="hold" grpId="0" nodeType="clickEffect">
                                  <p:stCondLst>
                                    <p:cond delay="0"/>
                                  </p:stCondLst>
                                  <p:childTnLst>
                                    <p:set>
                                      <p:cBhvr>
                                        <p:cTn id="53" dur="1" fill="hold">
                                          <p:stCondLst>
                                            <p:cond delay="0"/>
                                          </p:stCondLst>
                                        </p:cTn>
                                        <p:tgtEl>
                                          <p:spTgt spid="3">
                                            <p:txEl>
                                              <p:pRg st="17" end="17"/>
                                            </p:txEl>
                                          </p:spTgt>
                                        </p:tgtEl>
                                        <p:attrNameLst>
                                          <p:attrName>style.visibility</p:attrName>
                                        </p:attrNameLst>
                                      </p:cBhvr>
                                      <p:to>
                                        <p:strVal val="visible"/>
                                      </p:to>
                                    </p:set>
                                    <p:anim calcmode="lin" valueType="num">
                                      <p:cBhvr additive="base">
                                        <p:cTn id="54"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17" end="17"/>
                                            </p:txEl>
                                          </p:spTgt>
                                        </p:tgtEl>
                                        <p:attrNameLst>
                                          <p:attrName>ppt_y</p:attrName>
                                        </p:attrNameLst>
                                      </p:cBhvr>
                                      <p:tavLst>
                                        <p:tav tm="0">
                                          <p:val>
                                            <p:strVal val="1+#ppt_h/2"/>
                                          </p:val>
                                        </p:tav>
                                        <p:tav tm="100000">
                                          <p:val>
                                            <p:strVal val="#ppt_y"/>
                                          </p:val>
                                        </p:tav>
                                      </p:tavLst>
                                    </p:anim>
                                  </p:childTnLst>
                                </p:cTn>
                              </p:par>
                              <p:par>
                                <p:cTn id="56" presetID="2" presetClass="entr" presetSubtype="4" accel="50000" decel="50000" fill="hold" grpId="0" nodeType="withEffect">
                                  <p:stCondLst>
                                    <p:cond delay="0"/>
                                  </p:stCondLst>
                                  <p:childTnLst>
                                    <p:set>
                                      <p:cBhvr>
                                        <p:cTn id="57" dur="1" fill="hold">
                                          <p:stCondLst>
                                            <p:cond delay="0"/>
                                          </p:stCondLst>
                                        </p:cTn>
                                        <p:tgtEl>
                                          <p:spTgt spid="3">
                                            <p:txEl>
                                              <p:pRg st="18" end="18"/>
                                            </p:txEl>
                                          </p:spTgt>
                                        </p:tgtEl>
                                        <p:attrNameLst>
                                          <p:attrName>style.visibility</p:attrName>
                                        </p:attrNameLst>
                                      </p:cBhvr>
                                      <p:to>
                                        <p:strVal val="visible"/>
                                      </p:to>
                                    </p:set>
                                    <p:anim calcmode="lin" valueType="num">
                                      <p:cBhvr additive="base">
                                        <p:cTn id="58"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accel="50000" decel="50000" fill="hold" grpId="0" nodeType="clickEffect">
                                  <p:stCondLst>
                                    <p:cond delay="0"/>
                                  </p:stCondLst>
                                  <p:childTnLst>
                                    <p:set>
                                      <p:cBhvr>
                                        <p:cTn id="63" dur="1" fill="hold">
                                          <p:stCondLst>
                                            <p:cond delay="0"/>
                                          </p:stCondLst>
                                        </p:cTn>
                                        <p:tgtEl>
                                          <p:spTgt spid="3">
                                            <p:txEl>
                                              <p:pRg st="20" end="20"/>
                                            </p:txEl>
                                          </p:spTgt>
                                        </p:tgtEl>
                                        <p:attrNameLst>
                                          <p:attrName>style.visibility</p:attrName>
                                        </p:attrNameLst>
                                      </p:cBhvr>
                                      <p:to>
                                        <p:strVal val="visible"/>
                                      </p:to>
                                    </p:set>
                                    <p:anim calcmode="lin" valueType="num">
                                      <p:cBhvr additive="base">
                                        <p:cTn id="64" dur="5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3">
                                            <p:txEl>
                                              <p:pRg st="20" end="20"/>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accel="50000" decel="50000" fill="hold" grpId="0" nodeType="clickEffect">
                                  <p:stCondLst>
                                    <p:cond delay="0"/>
                                  </p:stCondLst>
                                  <p:childTnLst>
                                    <p:set>
                                      <p:cBhvr>
                                        <p:cTn id="69" dur="1" fill="hold">
                                          <p:stCondLst>
                                            <p:cond delay="0"/>
                                          </p:stCondLst>
                                        </p:cTn>
                                        <p:tgtEl>
                                          <p:spTgt spid="3">
                                            <p:txEl>
                                              <p:pRg st="21" end="21"/>
                                            </p:txEl>
                                          </p:spTgt>
                                        </p:tgtEl>
                                        <p:attrNameLst>
                                          <p:attrName>style.visibility</p:attrName>
                                        </p:attrNameLst>
                                      </p:cBhvr>
                                      <p:to>
                                        <p:strVal val="visible"/>
                                      </p:to>
                                    </p:set>
                                    <p:anim calcmode="lin" valueType="num">
                                      <p:cBhvr additive="base">
                                        <p:cTn id="70" dur="500" fill="hold"/>
                                        <p:tgtEl>
                                          <p:spTgt spid="3">
                                            <p:txEl>
                                              <p:pRg st="21" end="21"/>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3">
                                            <p:txEl>
                                              <p:pRg st="21" end="2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images.huffingtonpost.com/gen/74651/thumbs/s-GUNS-large.jpg"/>
          <p:cNvPicPr>
            <a:picLocks noChangeAspect="1" noChangeArrowheads="1"/>
          </p:cNvPicPr>
          <p:nvPr/>
        </p:nvPicPr>
        <p:blipFill>
          <a:blip r:embed="rId4" cstate="print">
            <a:lum bright="70000" contrast="-70000"/>
          </a:blip>
          <a:srcRect/>
          <a:stretch>
            <a:fillRect/>
          </a:stretch>
        </p:blipFill>
        <p:spPr bwMode="auto">
          <a:xfrm>
            <a:off x="-1" y="0"/>
            <a:ext cx="9144001" cy="6858000"/>
          </a:xfrm>
          <a:prstGeom prst="rect">
            <a:avLst/>
          </a:prstGeom>
          <a:noFill/>
        </p:spPr>
      </p:pic>
      <p:sp>
        <p:nvSpPr>
          <p:cNvPr id="5" name="Content Placeholder 4"/>
          <p:cNvSpPr>
            <a:spLocks noGrp="1"/>
          </p:cNvSpPr>
          <p:nvPr>
            <p:ph sz="half" idx="1"/>
          </p:nvPr>
        </p:nvSpPr>
        <p:spPr>
          <a:xfrm>
            <a:off x="304800" y="2590800"/>
            <a:ext cx="4572000" cy="1600200"/>
          </a:xfrm>
        </p:spPr>
        <p:txBody>
          <a:bodyPr>
            <a:normAutofit/>
          </a:bodyPr>
          <a:lstStyle/>
          <a:p>
            <a:r>
              <a:rPr lang="en-US" sz="1800" b="1" dirty="0" smtClean="0">
                <a:solidFill>
                  <a:srgbClr val="002060"/>
                </a:solidFill>
                <a:latin typeface="Times New Roman" pitchFamily="18" charset="0"/>
                <a:cs typeface="Times New Roman" pitchFamily="18" charset="0"/>
              </a:rPr>
              <a:t>What are the similarities and differences between types of extremism?</a:t>
            </a:r>
          </a:p>
          <a:p>
            <a:endParaRPr lang="en-US" sz="800" b="1" dirty="0" smtClean="0">
              <a:latin typeface="Times New Roman" pitchFamily="18" charset="0"/>
              <a:cs typeface="Times New Roman" pitchFamily="18" charset="0"/>
            </a:endParaRPr>
          </a:p>
          <a:p>
            <a:r>
              <a:rPr lang="en-US" sz="1800" b="1" dirty="0" smtClean="0">
                <a:latin typeface="Times New Roman" pitchFamily="18" charset="0"/>
                <a:cs typeface="Times New Roman" pitchFamily="18" charset="0"/>
              </a:rPr>
              <a:t>Brainstorm: </a:t>
            </a:r>
          </a:p>
          <a:p>
            <a:pPr>
              <a:buNone/>
            </a:pPr>
            <a:r>
              <a:rPr lang="en-US" sz="1800" b="1" dirty="0">
                <a:latin typeface="Times New Roman" pitchFamily="18" charset="0"/>
                <a:cs typeface="Times New Roman" pitchFamily="18" charset="0"/>
              </a:rPr>
              <a:t>	</a:t>
            </a:r>
            <a:r>
              <a:rPr lang="en-US" sz="1800" b="1" dirty="0" smtClean="0">
                <a:solidFill>
                  <a:srgbClr val="002060"/>
                </a:solidFill>
                <a:latin typeface="Times New Roman" pitchFamily="18" charset="0"/>
                <a:cs typeface="Times New Roman" pitchFamily="18" charset="0"/>
              </a:rPr>
              <a:t>What causes extremism to turn violent?</a:t>
            </a:r>
            <a:endParaRPr lang="en-US" sz="1800" b="1" dirty="0">
              <a:solidFill>
                <a:srgbClr val="002060"/>
              </a:solidFill>
              <a:latin typeface="Times New Roman" pitchFamily="18" charset="0"/>
              <a:cs typeface="Times New Roman" pitchFamily="18" charset="0"/>
            </a:endParaRPr>
          </a:p>
        </p:txBody>
      </p:sp>
      <p:pic>
        <p:nvPicPr>
          <p:cNvPr id="6" name="Picture 5"/>
          <p:cNvPicPr>
            <a:picLocks noChangeAspect="1"/>
          </p:cNvPicPr>
          <p:nvPr/>
        </p:nvPicPr>
        <p:blipFill>
          <a:blip r:embed="rId5" cstate="print"/>
          <a:stretch>
            <a:fillRect/>
          </a:stretch>
        </p:blipFill>
        <p:spPr>
          <a:xfrm>
            <a:off x="4876800" y="2286000"/>
            <a:ext cx="3810000" cy="3810000"/>
          </a:xfrm>
          <a:prstGeom prst="rect">
            <a:avLst/>
          </a:prstGeom>
        </p:spPr>
      </p:pic>
      <p:sp>
        <p:nvSpPr>
          <p:cNvPr id="8" name="Text Placeholder 4"/>
          <p:cNvSpPr txBox="1">
            <a:spLocks/>
          </p:cNvSpPr>
          <p:nvPr/>
        </p:nvSpPr>
        <p:spPr>
          <a:xfrm>
            <a:off x="0" y="1066800"/>
            <a:ext cx="9144000" cy="4445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1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Read</a:t>
            </a:r>
            <a:r>
              <a:rPr kumimoji="0" lang="en-US"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Pages 413-415 </a:t>
            </a:r>
            <a:r>
              <a:rPr kumimoji="0" lang="en-US" sz="180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and complete the following:</a:t>
            </a:r>
            <a:endParaRPr kumimoji="0" lang="en-US" sz="180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9" name="Title 6"/>
          <p:cNvSpPr>
            <a:spLocks noGrp="1"/>
          </p:cNvSpPr>
          <p:nvPr>
            <p:ph type="title"/>
          </p:nvPr>
        </p:nvSpPr>
        <p:spPr>
          <a:xfrm>
            <a:off x="0" y="198438"/>
            <a:ext cx="9144000" cy="487362"/>
          </a:xfrm>
        </p:spPr>
        <p:txBody>
          <a:bodyPr>
            <a:normAutofit fontScale="90000"/>
          </a:bodyPr>
          <a:lstStyle/>
          <a:p>
            <a:r>
              <a:rPr lang="en-US" sz="2800" b="1" dirty="0" smtClean="0">
                <a:solidFill>
                  <a:srgbClr val="C00000"/>
                </a:solidFill>
                <a:latin typeface="Times New Roman" pitchFamily="18" charset="0"/>
                <a:cs typeface="Times New Roman" pitchFamily="18" charset="0"/>
              </a:rPr>
              <a:t>Extremism</a:t>
            </a:r>
            <a:endParaRPr lang="en-US" sz="2800" b="1" dirty="0">
              <a:solidFill>
                <a:srgbClr val="C00000"/>
              </a:solidFill>
              <a:latin typeface="Times New Roman" pitchFamily="18" charset="0"/>
              <a:cs typeface="Times New Roman" pitchFamily="18" charset="0"/>
            </a:endParaRPr>
          </a:p>
        </p:txBody>
      </p:sp>
      <p:pic>
        <p:nvPicPr>
          <p:cNvPr id="7" name="Extremism - John Cleese.WMV">
            <a:hlinkClick r:id="" action="ppaction://media"/>
          </p:cNvPr>
          <p:cNvPicPr>
            <a:picLocks noRot="1" noChangeAspect="1"/>
          </p:cNvPicPr>
          <p:nvPr>
            <a:videoFile r:link="rId1"/>
          </p:nvPr>
        </p:nvPicPr>
        <p:blipFill>
          <a:blip r:embed="rId6" cstate="print"/>
          <a:stretch>
            <a:fillRect/>
          </a:stretch>
        </p:blipFill>
        <p:spPr>
          <a:xfrm>
            <a:off x="3048000" y="4495800"/>
            <a:ext cx="1422400" cy="1066800"/>
          </a:xfrm>
          <a:prstGeom prst="rect">
            <a:avLst/>
          </a:prstGeom>
        </p:spPr>
      </p:pic>
      <p:sp>
        <p:nvSpPr>
          <p:cNvPr id="10" name="TextBox 9"/>
          <p:cNvSpPr txBox="1"/>
          <p:nvPr/>
        </p:nvSpPr>
        <p:spPr>
          <a:xfrm>
            <a:off x="2895600" y="5638800"/>
            <a:ext cx="1752600" cy="400110"/>
          </a:xfrm>
          <a:prstGeom prst="rect">
            <a:avLst/>
          </a:prstGeom>
          <a:noFill/>
        </p:spPr>
        <p:txBody>
          <a:bodyPr wrap="square" rtlCol="0">
            <a:spAutoFit/>
          </a:bodyPr>
          <a:lstStyle/>
          <a:p>
            <a:pPr algn="ctr"/>
            <a:r>
              <a:rPr lang="en-US" sz="1000" b="1" dirty="0" smtClean="0">
                <a:latin typeface="Times New Roman" pitchFamily="18" charset="0"/>
                <a:cs typeface="Times New Roman" pitchFamily="18" charset="0"/>
              </a:rPr>
              <a:t>Extremism According to John </a:t>
            </a:r>
            <a:r>
              <a:rPr lang="en-US" sz="1000" b="1" dirty="0" err="1" smtClean="0">
                <a:latin typeface="Times New Roman" pitchFamily="18" charset="0"/>
                <a:cs typeface="Times New Roman" pitchFamily="18" charset="0"/>
              </a:rPr>
              <a:t>Cleese</a:t>
            </a:r>
            <a:r>
              <a:rPr lang="en-US" sz="1000" b="1" dirty="0" smtClean="0">
                <a:latin typeface="Times New Roman" pitchFamily="18" charset="0"/>
                <a:cs typeface="Times New Roman" pitchFamily="18" charset="0"/>
              </a:rPr>
              <a:t> - 2:00 Min’s</a:t>
            </a:r>
            <a:endParaRPr lang="en-US" sz="1000" b="1" dirty="0">
              <a:latin typeface="Times New Roman" pitchFamily="18" charset="0"/>
              <a:cs typeface="Times New Roman" pitchFamily="18" charset="0"/>
            </a:endParaRPr>
          </a:p>
        </p:txBody>
      </p:sp>
      <p:sp>
        <p:nvSpPr>
          <p:cNvPr id="11" name="TextBox 10"/>
          <p:cNvSpPr txBox="1"/>
          <p:nvPr/>
        </p:nvSpPr>
        <p:spPr>
          <a:xfrm>
            <a:off x="762000" y="5638800"/>
            <a:ext cx="1600200" cy="400110"/>
          </a:xfrm>
          <a:prstGeom prst="rect">
            <a:avLst/>
          </a:prstGeom>
          <a:noFill/>
        </p:spPr>
        <p:txBody>
          <a:bodyPr wrap="square" rtlCol="0">
            <a:spAutoFit/>
          </a:bodyPr>
          <a:lstStyle/>
          <a:p>
            <a:pPr algn="ctr"/>
            <a:r>
              <a:rPr lang="en-US" sz="1000" b="1" dirty="0" smtClean="0">
                <a:latin typeface="Times New Roman" pitchFamily="18" charset="0"/>
                <a:cs typeface="Times New Roman" pitchFamily="18" charset="0"/>
              </a:rPr>
              <a:t>Religious Extremism  2:00 Min’s</a:t>
            </a:r>
            <a:endParaRPr lang="en-US" sz="1000" b="1" dirty="0">
              <a:latin typeface="Times New Roman" pitchFamily="18" charset="0"/>
              <a:cs typeface="Times New Roman" pitchFamily="18" charset="0"/>
            </a:endParaRPr>
          </a:p>
        </p:txBody>
      </p:sp>
      <p:pic>
        <p:nvPicPr>
          <p:cNvPr id="13" name="Religious Extremism.WMV">
            <a:hlinkClick r:id="" action="ppaction://media"/>
          </p:cNvPr>
          <p:cNvPicPr>
            <a:picLocks noRot="1" noChangeAspect="1"/>
          </p:cNvPicPr>
          <p:nvPr>
            <a:videoFile r:link="rId2"/>
          </p:nvPr>
        </p:nvPicPr>
        <p:blipFill>
          <a:blip r:embed="rId7" cstate="print"/>
          <a:stretch>
            <a:fillRect/>
          </a:stretch>
        </p:blipFill>
        <p:spPr>
          <a:xfrm>
            <a:off x="762000" y="4495800"/>
            <a:ext cx="1473200" cy="1104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to="" calcmode="lin" valueType="num">
                                      <p:cBhvr>
                                        <p:cTn id="7" dur="1" fill="hold"/>
                                        <p:tgtEl>
                                          <p:spTgt spid="8">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to="" calcmode="lin" valueType="num">
                                      <p:cBhvr>
                                        <p:cTn id="10" dur="1" fill="hold"/>
                                        <p:tgtEl>
                                          <p:spTgt spid="9"/>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to="" calcmode="lin" valueType="num">
                                      <p:cBhvr>
                                        <p:cTn id="15" dur="1" fill="hold"/>
                                        <p:tgtEl>
                                          <p:spTgt spid="5">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to="" calcmode="lin" valueType="num">
                                      <p:cBhvr>
                                        <p:cTn id="20" dur="1" fill="hold"/>
                                        <p:tgtEl>
                                          <p:spTgt spid="5">
                                            <p:txEl>
                                              <p:pRg st="2" end="2"/>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to="" calcmode="lin" valueType="num">
                                      <p:cBhvr>
                                        <p:cTn id="23" dur="1" fill="hold"/>
                                        <p:tgtEl>
                                          <p:spTgt spid="5">
                                            <p:txEl>
                                              <p:pRg st="3" end="3"/>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to="" calcmode="lin" valueType="num">
                                      <p:cBhvr>
                                        <p:cTn id="26" dur="1" fill="hold"/>
                                        <p:tgtEl>
                                          <p:spTgt spid="6"/>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to="" calcmode="lin" valueType="num">
                                      <p:cBhvr>
                                        <p:cTn id="31" dur="1" fill="hold"/>
                                        <p:tgtEl>
                                          <p:spTgt spid="13"/>
                                        </p:tgtEl>
                                        <p:attrNameLst>
                                          <p:attrName/>
                                        </p:attrNameLst>
                                      </p:cBhvr>
                                    </p:anim>
                                  </p:childTnLst>
                                </p:cTn>
                              </p:par>
                              <p:par>
                                <p:cTn id="32" presetID="24" presetClass="entr" presetSubtype="0" fill="hold" grpId="1" nodeType="withEffect">
                                  <p:stCondLst>
                                    <p:cond delay="0"/>
                                  </p:stCondLst>
                                  <p:childTnLst>
                                    <p:set>
                                      <p:cBhvr>
                                        <p:cTn id="33" dur="1" fill="hold">
                                          <p:stCondLst>
                                            <p:cond delay="0"/>
                                          </p:stCondLst>
                                        </p:cTn>
                                        <p:tgtEl>
                                          <p:spTgt spid="11"/>
                                        </p:tgtEl>
                                        <p:attrNameLst>
                                          <p:attrName>style.visibility</p:attrName>
                                        </p:attrNameLst>
                                      </p:cBhvr>
                                      <p:to>
                                        <p:strVal val="visible"/>
                                      </p:to>
                                    </p:set>
                                    <p:anim to="" calcmode="lin" valueType="num">
                                      <p:cBhvr>
                                        <p:cTn id="34" dur="1" fill="hold"/>
                                        <p:tgtEl>
                                          <p:spTgt spid="11"/>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to="" calcmode="lin" valueType="num">
                                      <p:cBhvr>
                                        <p:cTn id="39" dur="1" fill="hold"/>
                                        <p:tgtEl>
                                          <p:spTgt spid="7"/>
                                        </p:tgtEl>
                                        <p:attrNameLst>
                                          <p:attrName/>
                                        </p:attrNameLst>
                                      </p:cBhvr>
                                    </p:anim>
                                  </p:childTnLst>
                                </p:cTn>
                              </p:par>
                              <p:par>
                                <p:cTn id="40" presetID="24"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to="" calcmode="lin" valueType="num">
                                      <p:cBhvr>
                                        <p:cTn id="42"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43" fill="hold" display="0">
                  <p:stCondLst>
                    <p:cond delay="indefinite"/>
                  </p:stCondLst>
                  <p:endCondLst>
                    <p:cond evt="onNext" delay="0">
                      <p:tgtEl>
                        <p:sldTgt/>
                      </p:tgtEl>
                    </p:cond>
                    <p:cond evt="onPrev" delay="0">
                      <p:tgtEl>
                        <p:sldTgt/>
                      </p:tgtEl>
                    </p:cond>
                  </p:endCondLst>
                </p:cTn>
                <p:tgtEl>
                  <p:spTgt spid="7"/>
                </p:tgtEl>
              </p:cMediaNode>
            </p:video>
            <p:video fullScrn="1">
              <p:cMediaNode vol="80000">
                <p:cTn id="44" fill="hold" display="0">
                  <p:stCondLst>
                    <p:cond delay="indefinite"/>
                  </p:stCondLst>
                  <p:endCondLst>
                    <p:cond evt="onNext" delay="0">
                      <p:tgtEl>
                        <p:sldTgt/>
                      </p:tgtEl>
                    </p:cond>
                    <p:cond evt="onPrev" delay="0">
                      <p:tgtEl>
                        <p:sldTgt/>
                      </p:tgtEl>
                    </p:cond>
                  </p:endCondLst>
                </p:cTn>
                <p:tgtEl>
                  <p:spTgt spid="13"/>
                </p:tgtEl>
              </p:cMediaNode>
            </p:video>
          </p:childTnLst>
        </p:cTn>
      </p:par>
    </p:tnLst>
    <p:bldLst>
      <p:bldP spid="8" grpId="0" build="p"/>
      <p:bldP spid="9" grpId="0"/>
      <p:bldP spid="10" grpId="0"/>
      <p:bldP spid="11"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erikbrewer.files.wordpress.com/2009/11/intolerance.jpg"/>
          <p:cNvPicPr>
            <a:picLocks noChangeAspect="1" noChangeArrowheads="1"/>
          </p:cNvPicPr>
          <p:nvPr/>
        </p:nvPicPr>
        <p:blipFill>
          <a:blip r:embed="rId2" cstate="print">
            <a:lum bright="85000" contrast="-70000"/>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198438"/>
            <a:ext cx="9144000" cy="563562"/>
          </a:xfrm>
        </p:spPr>
        <p:txBody>
          <a:bodyPr>
            <a:normAutofit/>
          </a:bodyPr>
          <a:lstStyle/>
          <a:p>
            <a:r>
              <a:rPr lang="en-US" sz="2800" b="1" dirty="0" smtClean="0">
                <a:solidFill>
                  <a:srgbClr val="C00000"/>
                </a:solidFill>
                <a:latin typeface="Times New Roman" pitchFamily="18" charset="0"/>
                <a:cs typeface="Times New Roman" pitchFamily="18" charset="0"/>
              </a:rPr>
              <a:t>Extremism and Intolerance</a:t>
            </a:r>
            <a:endParaRPr lang="en-US" sz="2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2209800"/>
            <a:ext cx="9144000" cy="2819400"/>
          </a:xfrm>
        </p:spPr>
        <p:txBody>
          <a:bodyPr>
            <a:normAutofit/>
          </a:bodyPr>
          <a:lstStyle/>
          <a:p>
            <a:pPr algn="ctr">
              <a:buNone/>
            </a:pPr>
            <a:r>
              <a:rPr lang="en-US" sz="1800" b="1" dirty="0" smtClean="0">
                <a:latin typeface="Times New Roman" pitchFamily="18" charset="0"/>
                <a:cs typeface="Times New Roman" pitchFamily="18" charset="0"/>
              </a:rPr>
              <a:t>Extremism challenges liberal beliefs about the structure of society, interpretations of </a:t>
            </a:r>
          </a:p>
          <a:p>
            <a:pPr algn="ctr">
              <a:buNone/>
            </a:pPr>
            <a:r>
              <a:rPr lang="en-US" sz="1800" b="1" dirty="0" smtClean="0">
                <a:latin typeface="Times New Roman" pitchFamily="18" charset="0"/>
                <a:cs typeface="Times New Roman" pitchFamily="18" charset="0"/>
              </a:rPr>
              <a:t>history, and even liberal visions of the future</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Extremism challenges liberalism’s tolerance</a:t>
            </a:r>
          </a:p>
          <a:p>
            <a:pPr algn="ctr">
              <a:buNone/>
            </a:pPr>
            <a:endParaRPr lang="en-US" sz="800" b="1" dirty="0">
              <a:latin typeface="Times New Roman" pitchFamily="18" charset="0"/>
              <a:cs typeface="Times New Roman" pitchFamily="18" charset="0"/>
            </a:endParaRPr>
          </a:p>
          <a:p>
            <a:pPr algn="ctr">
              <a:buNone/>
            </a:pPr>
            <a:r>
              <a:rPr lang="en-US" sz="1800" b="1" dirty="0" smtClean="0">
                <a:solidFill>
                  <a:srgbClr val="002060"/>
                </a:solidFill>
                <a:latin typeface="Times New Roman" pitchFamily="18" charset="0"/>
                <a:cs typeface="Times New Roman" pitchFamily="18" charset="0"/>
              </a:rPr>
              <a:t>For example: </a:t>
            </a:r>
            <a:endParaRPr lang="en-US" sz="1800" b="1" dirty="0" smtClean="0">
              <a:solidFill>
                <a:srgbClr val="002060"/>
              </a:solidFill>
              <a:latin typeface="Times New Roman" pitchFamily="18" charset="0"/>
              <a:cs typeface="Times New Roman" pitchFamily="18" charset="0"/>
            </a:endParaRPr>
          </a:p>
          <a:p>
            <a:pPr algn="ctr">
              <a:buNone/>
            </a:pPr>
            <a:r>
              <a:rPr lang="en-US" sz="1800" b="1" i="1" dirty="0" smtClean="0">
                <a:solidFill>
                  <a:srgbClr val="002060"/>
                </a:solidFill>
                <a:latin typeface="Times New Roman" pitchFamily="18" charset="0"/>
                <a:cs typeface="Times New Roman" pitchFamily="18" charset="0"/>
              </a:rPr>
              <a:t>Freedom </a:t>
            </a:r>
            <a:r>
              <a:rPr lang="en-US" sz="1800" b="1" i="1" dirty="0" smtClean="0">
                <a:solidFill>
                  <a:srgbClr val="002060"/>
                </a:solidFill>
                <a:latin typeface="Times New Roman" pitchFamily="18" charset="0"/>
                <a:cs typeface="Times New Roman" pitchFamily="18" charset="0"/>
              </a:rPr>
              <a:t>of expression is challenged when extremists profess intolerant views </a:t>
            </a:r>
            <a:r>
              <a:rPr lang="en-US" sz="1800" b="1" i="1" dirty="0" smtClean="0">
                <a:solidFill>
                  <a:srgbClr val="002060"/>
                </a:solidFill>
                <a:latin typeface="Times New Roman" pitchFamily="18" charset="0"/>
                <a:cs typeface="Times New Roman" pitchFamily="18" charset="0"/>
              </a:rPr>
              <a:t>of </a:t>
            </a:r>
            <a:r>
              <a:rPr lang="en-US" sz="1800" b="1" i="1" dirty="0" smtClean="0">
                <a:solidFill>
                  <a:srgbClr val="002060"/>
                </a:solidFill>
                <a:latin typeface="Times New Roman" pitchFamily="18" charset="0"/>
                <a:cs typeface="Times New Roman" pitchFamily="18" charset="0"/>
              </a:rPr>
              <a:t>other people</a:t>
            </a:r>
            <a:endParaRPr lang="en-US" sz="1800" b="1" i="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ecx.images-amazon.com/images/I/41sr-Dd4YfL.jpg"/>
          <p:cNvPicPr>
            <a:picLocks noChangeAspect="1" noChangeArrowheads="1"/>
          </p:cNvPicPr>
          <p:nvPr/>
        </p:nvPicPr>
        <p:blipFill>
          <a:blip r:embed="rId2" cstate="print">
            <a:lum bright="70000" contrast="-70000"/>
          </a:blip>
          <a:srcRect/>
          <a:stretch>
            <a:fillRect/>
          </a:stretch>
        </p:blipFill>
        <p:spPr bwMode="auto">
          <a:xfrm>
            <a:off x="-1" y="0"/>
            <a:ext cx="9153153" cy="6858000"/>
          </a:xfrm>
          <a:prstGeom prst="rect">
            <a:avLst/>
          </a:prstGeom>
          <a:noFill/>
        </p:spPr>
      </p:pic>
      <p:sp>
        <p:nvSpPr>
          <p:cNvPr id="2" name="Title 1"/>
          <p:cNvSpPr>
            <a:spLocks noGrp="1"/>
          </p:cNvSpPr>
          <p:nvPr>
            <p:ph type="title"/>
          </p:nvPr>
        </p:nvSpPr>
        <p:spPr>
          <a:xfrm>
            <a:off x="0" y="198438"/>
            <a:ext cx="9144000" cy="639762"/>
          </a:xfrm>
        </p:spPr>
        <p:txBody>
          <a:bodyPr>
            <a:normAutofit/>
          </a:bodyPr>
          <a:lstStyle/>
          <a:p>
            <a:r>
              <a:rPr lang="en-US" sz="2800" b="1" dirty="0" smtClean="0">
                <a:solidFill>
                  <a:srgbClr val="C00000"/>
                </a:solidFill>
                <a:latin typeface="Times New Roman" pitchFamily="18" charset="0"/>
                <a:cs typeface="Times New Roman" pitchFamily="18" charset="0"/>
              </a:rPr>
              <a:t>Economic Extremism</a:t>
            </a:r>
            <a:endParaRPr lang="en-US" sz="2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2514600"/>
            <a:ext cx="9144000" cy="2514600"/>
          </a:xfrm>
        </p:spPr>
        <p:txBody>
          <a:bodyPr>
            <a:normAutofit/>
          </a:bodyPr>
          <a:lstStyle/>
          <a:p>
            <a:pPr algn="ctr">
              <a:buNone/>
            </a:pPr>
            <a:r>
              <a:rPr lang="en-US" sz="1800" b="1" dirty="0" smtClean="0">
                <a:latin typeface="Times New Roman" pitchFamily="18" charset="0"/>
                <a:cs typeface="Times New Roman" pitchFamily="18" charset="0"/>
              </a:rPr>
              <a:t>Extremism is also used by some people to characterize economic activities that strictly </a:t>
            </a:r>
          </a:p>
          <a:p>
            <a:pPr algn="ctr">
              <a:buNone/>
            </a:pPr>
            <a:r>
              <a:rPr lang="en-US" sz="1800" b="1" dirty="0" smtClean="0">
                <a:latin typeface="Times New Roman" pitchFamily="18" charset="0"/>
                <a:cs typeface="Times New Roman" pitchFamily="18" charset="0"/>
              </a:rPr>
              <a:t>adhere to a set of principles despite perceived adverse effects on a population</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solidFill>
                  <a:srgbClr val="002060"/>
                </a:solidFill>
                <a:latin typeface="Times New Roman" pitchFamily="18" charset="0"/>
                <a:cs typeface="Times New Roman" pitchFamily="18" charset="0"/>
              </a:rPr>
              <a:t>For example: </a:t>
            </a:r>
            <a:endParaRPr lang="en-US" sz="1800" b="1" dirty="0" smtClean="0">
              <a:solidFill>
                <a:srgbClr val="002060"/>
              </a:solidFill>
              <a:latin typeface="Times New Roman" pitchFamily="18" charset="0"/>
              <a:cs typeface="Times New Roman" pitchFamily="18" charset="0"/>
            </a:endParaRPr>
          </a:p>
          <a:p>
            <a:pPr algn="ctr">
              <a:buNone/>
            </a:pPr>
            <a:r>
              <a:rPr lang="en-US" sz="1800" b="1" i="1" dirty="0" smtClean="0">
                <a:solidFill>
                  <a:srgbClr val="002060"/>
                </a:solidFill>
                <a:latin typeface="Times New Roman" pitchFamily="18" charset="0"/>
                <a:cs typeface="Times New Roman" pitchFamily="18" charset="0"/>
              </a:rPr>
              <a:t>During </a:t>
            </a:r>
            <a:r>
              <a:rPr lang="en-US" sz="1800" b="1" i="1" dirty="0" smtClean="0">
                <a:solidFill>
                  <a:srgbClr val="002060"/>
                </a:solidFill>
                <a:latin typeface="Times New Roman" pitchFamily="18" charset="0"/>
                <a:cs typeface="Times New Roman" pitchFamily="18" charset="0"/>
              </a:rPr>
              <a:t>the Cold War, the economic practices of communist countries were </a:t>
            </a:r>
            <a:r>
              <a:rPr lang="en-US" sz="1800" b="1" i="1" dirty="0" smtClean="0">
                <a:solidFill>
                  <a:srgbClr val="002060"/>
                </a:solidFill>
                <a:latin typeface="Times New Roman" pitchFamily="18" charset="0"/>
                <a:cs typeface="Times New Roman" pitchFamily="18" charset="0"/>
              </a:rPr>
              <a:t>seen </a:t>
            </a:r>
            <a:r>
              <a:rPr lang="en-US" sz="1800" b="1" i="1" dirty="0" smtClean="0">
                <a:solidFill>
                  <a:srgbClr val="002060"/>
                </a:solidFill>
                <a:latin typeface="Times New Roman" pitchFamily="18" charset="0"/>
                <a:cs typeface="Times New Roman" pitchFamily="18" charset="0"/>
              </a:rPr>
              <a:t>as extremist by the USA and some other Free Market countries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economy.solved.at/wp-content/uploads/2007/09/economy.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pic>
        <p:nvPicPr>
          <p:cNvPr id="4" name="Picture 3"/>
          <p:cNvPicPr>
            <a:picLocks noChangeAspect="1"/>
          </p:cNvPicPr>
          <p:nvPr/>
        </p:nvPicPr>
        <p:blipFill>
          <a:blip r:embed="rId3" cstate="print"/>
          <a:stretch>
            <a:fillRect/>
          </a:stretch>
        </p:blipFill>
        <p:spPr>
          <a:xfrm>
            <a:off x="304800" y="4724400"/>
            <a:ext cx="1270000" cy="1905000"/>
          </a:xfrm>
          <a:prstGeom prst="rect">
            <a:avLst/>
          </a:prstGeom>
        </p:spPr>
      </p:pic>
      <p:sp>
        <p:nvSpPr>
          <p:cNvPr id="5" name="Oval Callout 4"/>
          <p:cNvSpPr/>
          <p:nvPr/>
        </p:nvSpPr>
        <p:spPr>
          <a:xfrm>
            <a:off x="990600" y="2514600"/>
            <a:ext cx="7315200" cy="2819400"/>
          </a:xfrm>
          <a:prstGeom prst="wedgeEllipseCallout">
            <a:avLst>
              <a:gd name="adj1" fmla="val -39433"/>
              <a:gd name="adj2" fmla="val 50413"/>
            </a:avLst>
          </a:prstGeom>
        </p:spPr>
        <p:style>
          <a:lnRef idx="1">
            <a:schemeClr val="accent1"/>
          </a:lnRef>
          <a:fillRef idx="3">
            <a:schemeClr val="accent1"/>
          </a:fillRef>
          <a:effectRef idx="2">
            <a:schemeClr val="accent1"/>
          </a:effectRef>
          <a:fontRef idx="minor">
            <a:schemeClr val="lt1"/>
          </a:fontRef>
        </p:style>
        <p:txBody>
          <a:bodyPr rtlCol="0" anchor="ctr"/>
          <a:lstStyle/>
          <a:p>
            <a:pPr lvl="1" algn="ctr"/>
            <a:r>
              <a:rPr lang="en-US" sz="1600" b="1" dirty="0" smtClean="0">
                <a:latin typeface="Times New Roman" pitchFamily="18" charset="0"/>
                <a:cs typeface="Times New Roman" pitchFamily="18" charset="0"/>
              </a:rPr>
              <a:t>Freidman dreamed of </a:t>
            </a:r>
            <a:r>
              <a:rPr lang="en-US" sz="1600" b="1" dirty="0" err="1" smtClean="0">
                <a:latin typeface="Times New Roman" pitchFamily="18" charset="0"/>
                <a:cs typeface="Times New Roman" pitchFamily="18" charset="0"/>
              </a:rPr>
              <a:t>depatterning</a:t>
            </a:r>
            <a:r>
              <a:rPr lang="en-US" sz="1600" b="1" dirty="0" smtClean="0">
                <a:latin typeface="Times New Roman" pitchFamily="18" charset="0"/>
                <a:cs typeface="Times New Roman" pitchFamily="18" charset="0"/>
              </a:rPr>
              <a:t> societies, or returning them to a state of pure capitalism, cleansed of all interruptions – government regulations, trade barriers, and entrenched interests.  His rule book… made some people extremely prosperous, winning for them something approximating complete freedom – to ignore borders, to avoid regulation and taxation and to amass new wealth.  </a:t>
            </a:r>
            <a:endParaRPr lang="en-US" sz="1600" b="1" dirty="0">
              <a:latin typeface="Times New Roman" pitchFamily="18" charset="0"/>
              <a:cs typeface="Times New Roman" pitchFamily="18" charset="0"/>
            </a:endParaRPr>
          </a:p>
        </p:txBody>
      </p:sp>
      <p:sp>
        <p:nvSpPr>
          <p:cNvPr id="6" name="TextBox 5"/>
          <p:cNvSpPr txBox="1"/>
          <p:nvPr/>
        </p:nvSpPr>
        <p:spPr>
          <a:xfrm>
            <a:off x="5791200" y="5791200"/>
            <a:ext cx="2942129" cy="646331"/>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Answer the question at the bottom of page 415</a:t>
            </a:r>
            <a:endParaRPr lang="en-US" b="1" dirty="0">
              <a:latin typeface="Times New Roman" pitchFamily="18" charset="0"/>
              <a:cs typeface="Times New Roman" pitchFamily="18" charset="0"/>
            </a:endParaRPr>
          </a:p>
        </p:txBody>
      </p:sp>
      <p:sp>
        <p:nvSpPr>
          <p:cNvPr id="9" name="Title 1"/>
          <p:cNvSpPr txBox="1">
            <a:spLocks/>
          </p:cNvSpPr>
          <p:nvPr/>
        </p:nvSpPr>
        <p:spPr>
          <a:xfrm>
            <a:off x="0" y="274638"/>
            <a:ext cx="9144000" cy="6397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Economic Extremism Today</a:t>
            </a:r>
            <a:endParaRPr kumimoji="0" lang="en-US" sz="2800" b="1" i="0" u="none" strike="noStrike" kern="1200" cap="none" spc="0" normalizeH="0" baseline="0" noProof="0" dirty="0">
              <a:ln>
                <a:noFill/>
              </a:ln>
              <a:solidFill>
                <a:srgbClr val="C00000"/>
              </a:solidFill>
              <a:effectLst/>
              <a:uLnTx/>
              <a:uFillTx/>
              <a:latin typeface="Times New Roman" pitchFamily="18" charset="0"/>
              <a:ea typeface="+mj-ea"/>
              <a:cs typeface="Times New Roman" pitchFamily="18" charset="0"/>
            </a:endParaRPr>
          </a:p>
        </p:txBody>
      </p:sp>
      <p:sp>
        <p:nvSpPr>
          <p:cNvPr id="10" name="Content Placeholder 2"/>
          <p:cNvSpPr txBox="1">
            <a:spLocks/>
          </p:cNvSpPr>
          <p:nvPr/>
        </p:nvSpPr>
        <p:spPr>
          <a:xfrm>
            <a:off x="0" y="1295400"/>
            <a:ext cx="9144000" cy="7620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Critics of free-market principles have claimed that some forms of capitalism have become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extremist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TextBox 10"/>
          <p:cNvSpPr txBox="1"/>
          <p:nvPr/>
        </p:nvSpPr>
        <p:spPr>
          <a:xfrm>
            <a:off x="1905000" y="6324600"/>
            <a:ext cx="3399329"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Author and activist Naomi Klein</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to="" calcmode="lin" valueType="num">
                                      <p:cBhvr>
                                        <p:cTn id="10" dur="1" fill="hold"/>
                                        <p:tgtEl>
                                          <p:spTgt spid="10"/>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to="" calcmode="lin" valueType="num">
                                      <p:cBhvr>
                                        <p:cTn id="15" dur="1" fill="hold"/>
                                        <p:tgtEl>
                                          <p:spTgt spid="4"/>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to="" calcmode="lin" valueType="num">
                                      <p:cBhvr>
                                        <p:cTn id="18" dur="1" fill="hold"/>
                                        <p:tgtEl>
                                          <p:spTgt spid="5"/>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to="" calcmode="lin" valueType="num">
                                      <p:cBhvr>
                                        <p:cTn id="21" dur="1" fill="hold"/>
                                        <p:tgtEl>
                                          <p:spTgt spid="11"/>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to="" calcmode="lin" valueType="num">
                                      <p:cBhvr>
                                        <p:cTn id="26"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phinphanatic.com/files/2010/03/Enjoy_the_Silence_by_WickedNox.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274638"/>
            <a:ext cx="9144000" cy="487362"/>
          </a:xfrm>
        </p:spPr>
        <p:txBody>
          <a:bodyPr>
            <a:noAutofit/>
          </a:bodyPr>
          <a:lstStyle/>
          <a:p>
            <a:r>
              <a:rPr lang="en-US" sz="2800" b="1" dirty="0" smtClean="0">
                <a:solidFill>
                  <a:srgbClr val="C00000"/>
                </a:solidFill>
                <a:latin typeface="Times New Roman" pitchFamily="18" charset="0"/>
                <a:cs typeface="Times New Roman" pitchFamily="18" charset="0"/>
              </a:rPr>
              <a:t>Silent Discussion</a:t>
            </a:r>
            <a:endParaRPr lang="en-US" sz="2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4953000"/>
          </a:xfrm>
        </p:spPr>
        <p:txBody>
          <a:bodyPr>
            <a:normAutofit/>
          </a:bodyPr>
          <a:lstStyle/>
          <a:p>
            <a:pPr algn="ctr">
              <a:buNone/>
            </a:pPr>
            <a:r>
              <a:rPr lang="en-US" sz="1800" b="1" dirty="0" smtClean="0">
                <a:latin typeface="Times New Roman" pitchFamily="18" charset="0"/>
                <a:cs typeface="Times New Roman" pitchFamily="18" charset="0"/>
              </a:rPr>
              <a:t>Write this question on the top of a blank piece of paper</a:t>
            </a:r>
          </a:p>
          <a:p>
            <a:pPr algn="ctr">
              <a:buNone/>
            </a:pPr>
            <a:endParaRPr lang="en-US" sz="1800" b="1" dirty="0">
              <a:solidFill>
                <a:srgbClr val="002060"/>
              </a:solidFill>
              <a:latin typeface="Times New Roman" pitchFamily="18" charset="0"/>
              <a:cs typeface="Times New Roman" pitchFamily="18" charset="0"/>
            </a:endParaRPr>
          </a:p>
          <a:p>
            <a:pPr algn="ctr">
              <a:buNone/>
            </a:pPr>
            <a:endParaRPr lang="en-US" sz="1800" b="1" dirty="0" smtClean="0">
              <a:solidFill>
                <a:srgbClr val="002060"/>
              </a:solidFill>
              <a:latin typeface="Times New Roman" pitchFamily="18" charset="0"/>
              <a:cs typeface="Times New Roman" pitchFamily="18" charset="0"/>
            </a:endParaRPr>
          </a:p>
          <a:p>
            <a:pPr algn="ctr">
              <a:buNone/>
            </a:pPr>
            <a:endParaRPr lang="en-US" sz="1800" b="1" dirty="0">
              <a:solidFill>
                <a:srgbClr val="002060"/>
              </a:solidFill>
              <a:latin typeface="Times New Roman" pitchFamily="18" charset="0"/>
              <a:cs typeface="Times New Roman" pitchFamily="18" charset="0"/>
            </a:endParaRPr>
          </a:p>
          <a:p>
            <a:pPr algn="ctr">
              <a:buNone/>
            </a:pPr>
            <a:endParaRPr lang="en-US" sz="1800" b="1" dirty="0" smtClean="0">
              <a:solidFill>
                <a:srgbClr val="002060"/>
              </a:solidFill>
              <a:latin typeface="Times New Roman" pitchFamily="18" charset="0"/>
              <a:cs typeface="Times New Roman" pitchFamily="18" charset="0"/>
            </a:endParaRPr>
          </a:p>
          <a:p>
            <a:pPr algn="ctr">
              <a:buNone/>
            </a:pPr>
            <a:r>
              <a:rPr lang="en-US" sz="1800" b="1" dirty="0" smtClean="0">
                <a:solidFill>
                  <a:srgbClr val="002060"/>
                </a:solidFill>
                <a:latin typeface="Times New Roman" pitchFamily="18" charset="0"/>
                <a:cs typeface="Times New Roman" pitchFamily="18" charset="0"/>
              </a:rPr>
              <a:t>“Why might some people adopt positions and actions that are so far from what is considered acceptable by most people?  How does this challenge liberalism?”</a:t>
            </a:r>
          </a:p>
          <a:p>
            <a:pPr>
              <a:buNone/>
            </a:pPr>
            <a:endParaRPr lang="en-US" sz="1800" b="1" dirty="0" smtClean="0">
              <a:latin typeface="Times New Roman" pitchFamily="18" charset="0"/>
              <a:cs typeface="Times New Roman" pitchFamily="18" charset="0"/>
            </a:endParaRPr>
          </a:p>
          <a:p>
            <a:pPr>
              <a:buNone/>
            </a:pPr>
            <a:endParaRPr lang="en-US" sz="1800" b="1" dirty="0">
              <a:latin typeface="Times New Roman" pitchFamily="18" charset="0"/>
              <a:cs typeface="Times New Roman" pitchFamily="18" charset="0"/>
            </a:endParaRPr>
          </a:p>
          <a:p>
            <a:pPr>
              <a:buNone/>
            </a:pPr>
            <a:endParaRPr lang="en-US" sz="1800" b="1" dirty="0" smtClean="0">
              <a:latin typeface="Times New Roman" pitchFamily="18" charset="0"/>
              <a:cs typeface="Times New Roman" pitchFamily="18" charset="0"/>
            </a:endParaRPr>
          </a:p>
          <a:p>
            <a:r>
              <a:rPr lang="en-US" sz="1800" b="1" dirty="0" smtClean="0">
                <a:latin typeface="Times New Roman" pitchFamily="18" charset="0"/>
                <a:cs typeface="Times New Roman" pitchFamily="18" charset="0"/>
              </a:rPr>
              <a:t>You have 3 minutes to respond</a:t>
            </a:r>
          </a:p>
          <a:p>
            <a:r>
              <a:rPr lang="en-US" sz="1800" b="1" dirty="0" smtClean="0">
                <a:latin typeface="Times New Roman" pitchFamily="18" charset="0"/>
                <a:cs typeface="Times New Roman" pitchFamily="18" charset="0"/>
              </a:rPr>
              <a:t>Then pass the paper to the person on your right.  </a:t>
            </a:r>
          </a:p>
          <a:p>
            <a:r>
              <a:rPr lang="en-US" sz="1800" b="1" dirty="0" smtClean="0">
                <a:latin typeface="Times New Roman" pitchFamily="18" charset="0"/>
                <a:cs typeface="Times New Roman" pitchFamily="18" charset="0"/>
              </a:rPr>
              <a:t>Then respond to the person - 3 minutes.  Agree/disagree/questions?</a:t>
            </a:r>
          </a:p>
          <a:p>
            <a:r>
              <a:rPr lang="en-US" sz="1800" b="1" dirty="0" smtClean="0">
                <a:latin typeface="Times New Roman" pitchFamily="18" charset="0"/>
                <a:cs typeface="Times New Roman" pitchFamily="18" charset="0"/>
              </a:rPr>
              <a:t>Pass to the next person until told to stop</a:t>
            </a:r>
          </a:p>
          <a:p>
            <a:r>
              <a:rPr lang="en-US" sz="1800" b="1" dirty="0" smtClean="0">
                <a:latin typeface="Times New Roman" pitchFamily="18" charset="0"/>
                <a:cs typeface="Times New Roman" pitchFamily="18" charset="0"/>
              </a:rPr>
              <a:t>Return to starting point!</a:t>
            </a:r>
          </a:p>
          <a:p>
            <a:pPr>
              <a:buNone/>
            </a:pPr>
            <a:endParaRPr lang="en-US" dirty="0" smtClean="0"/>
          </a:p>
          <a:p>
            <a:pPr>
              <a:buNone/>
            </a:pPr>
            <a:endParaRPr dirty="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to="" calcmode="lin" valueType="num">
                                      <p:cBhvr>
                                        <p:cTn id="10" dur="1" fill="hold"/>
                                        <p:tgtEl>
                                          <p:spTgt spid="3">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to="" calcmode="lin" valueType="num">
                                      <p:cBhvr>
                                        <p:cTn id="15" dur="1" fill="hold"/>
                                        <p:tgtEl>
                                          <p:spTgt spid="3">
                                            <p:txEl>
                                              <p:pRg st="5" end="5"/>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anim to="" calcmode="lin" valueType="num">
                                      <p:cBhvr>
                                        <p:cTn id="20" dur="1" fill="hold"/>
                                        <p:tgtEl>
                                          <p:spTgt spid="3">
                                            <p:txEl>
                                              <p:pRg st="9" end="9"/>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 to="" calcmode="lin" valueType="num">
                                      <p:cBhvr>
                                        <p:cTn id="25" dur="1" fill="hold"/>
                                        <p:tgtEl>
                                          <p:spTgt spid="3">
                                            <p:txEl>
                                              <p:pRg st="10" end="10"/>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anim to="" calcmode="lin" valueType="num">
                                      <p:cBhvr>
                                        <p:cTn id="30" dur="1" fill="hold"/>
                                        <p:tgtEl>
                                          <p:spTgt spid="3">
                                            <p:txEl>
                                              <p:pRg st="11" end="11"/>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 to="" calcmode="lin" valueType="num">
                                      <p:cBhvr>
                                        <p:cTn id="35" dur="1" fill="hold"/>
                                        <p:tgtEl>
                                          <p:spTgt spid="3">
                                            <p:txEl>
                                              <p:pRg st="12" end="12"/>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3">
                                            <p:txEl>
                                              <p:pRg st="13" end="13"/>
                                            </p:txEl>
                                          </p:spTgt>
                                        </p:tgtEl>
                                        <p:attrNameLst>
                                          <p:attrName>style.visibility</p:attrName>
                                        </p:attrNameLst>
                                      </p:cBhvr>
                                      <p:to>
                                        <p:strVal val="visible"/>
                                      </p:to>
                                    </p:set>
                                    <p:anim to="" calcmode="lin" valueType="num">
                                      <p:cBhvr>
                                        <p:cTn id="40" dur="1" fill="hold"/>
                                        <p:tgtEl>
                                          <p:spTgt spid="3">
                                            <p:txEl>
                                              <p:pRg st="13" end="1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theodora.com/wfb/photos/brazil/museum_contemporary_art_rio_de_janeiro_brazil_photo_gov_tourist_ministry.jpg"/>
          <p:cNvPicPr>
            <a:picLocks noChangeAspect="1" noChangeArrowheads="1"/>
          </p:cNvPicPr>
          <p:nvPr/>
        </p:nvPicPr>
        <p:blipFill>
          <a:blip r:embed="rId2" cstate="print">
            <a:lum bright="70000" contrast="-70000"/>
          </a:blip>
          <a:srcRect/>
          <a:stretch>
            <a:fillRect/>
          </a:stretch>
        </p:blipFill>
        <p:spPr bwMode="auto">
          <a:xfrm>
            <a:off x="0" y="381000"/>
            <a:ext cx="9144001" cy="6096000"/>
          </a:xfrm>
          <a:prstGeom prst="rect">
            <a:avLst/>
          </a:prstGeom>
          <a:noFill/>
        </p:spPr>
      </p:pic>
      <p:sp>
        <p:nvSpPr>
          <p:cNvPr id="2" name="Title 1"/>
          <p:cNvSpPr>
            <a:spLocks noGrp="1"/>
          </p:cNvSpPr>
          <p:nvPr>
            <p:ph type="ctrTitle"/>
          </p:nvPr>
        </p:nvSpPr>
        <p:spPr>
          <a:xfrm>
            <a:off x="0" y="225425"/>
            <a:ext cx="9144000" cy="612775"/>
          </a:xfrm>
        </p:spPr>
        <p:txBody>
          <a:bodyPr>
            <a:normAutofit/>
          </a:bodyPr>
          <a:lstStyle/>
          <a:p>
            <a:r>
              <a:rPr lang="en-US" sz="2800" b="1" dirty="0" smtClean="0">
                <a:solidFill>
                  <a:schemeClr val="accent5">
                    <a:lumMod val="50000"/>
                  </a:schemeClr>
                </a:solidFill>
                <a:latin typeface="Times New Roman" pitchFamily="18" charset="0"/>
                <a:cs typeface="Times New Roman" pitchFamily="18" charset="0"/>
              </a:rPr>
              <a:t>Contemporary Issues and Liberalism</a:t>
            </a:r>
            <a:endParaRPr lang="en-US" sz="2800" b="1" dirty="0">
              <a:solidFill>
                <a:schemeClr val="accent5">
                  <a:lumMod val="50000"/>
                </a:schemeClr>
              </a:solidFill>
              <a:latin typeface="Times New Roman" pitchFamily="18" charset="0"/>
              <a:cs typeface="Times New Roman" pitchFamily="18" charset="0"/>
            </a:endParaRPr>
          </a:p>
        </p:txBody>
      </p:sp>
      <p:sp>
        <p:nvSpPr>
          <p:cNvPr id="3" name="Subtitle 2"/>
          <p:cNvSpPr>
            <a:spLocks noGrp="1"/>
          </p:cNvSpPr>
          <p:nvPr>
            <p:ph type="subTitle" idx="1"/>
          </p:nvPr>
        </p:nvSpPr>
        <p:spPr>
          <a:xfrm>
            <a:off x="0" y="4724400"/>
            <a:ext cx="9144000" cy="1676400"/>
          </a:xfrm>
        </p:spPr>
        <p:txBody>
          <a:bodyPr>
            <a:normAutofit lnSpcReduction="10000"/>
          </a:bodyPr>
          <a:lstStyle/>
          <a:p>
            <a:r>
              <a:rPr lang="en-US" sz="1800" b="1" dirty="0" smtClean="0">
                <a:solidFill>
                  <a:schemeClr val="tx1"/>
                </a:solidFill>
                <a:latin typeface="Times New Roman" pitchFamily="18" charset="0"/>
                <a:cs typeface="Times New Roman" pitchFamily="18" charset="0"/>
              </a:rPr>
              <a:t>As we begin to respond to the question:</a:t>
            </a:r>
          </a:p>
          <a:p>
            <a:endParaRPr lang="en-US" sz="1800" b="1" dirty="0" smtClean="0">
              <a:solidFill>
                <a:schemeClr val="tx1"/>
              </a:solidFill>
              <a:latin typeface="Times New Roman" pitchFamily="18" charset="0"/>
              <a:cs typeface="Times New Roman" pitchFamily="18" charset="0"/>
            </a:endParaRPr>
          </a:p>
          <a:p>
            <a:r>
              <a:rPr lang="en-US" sz="1800" b="1" dirty="0" smtClean="0">
                <a:solidFill>
                  <a:srgbClr val="C00000"/>
                </a:solidFill>
                <a:latin typeface="Times New Roman" pitchFamily="18" charset="0"/>
                <a:cs typeface="Times New Roman" pitchFamily="18" charset="0"/>
              </a:rPr>
              <a:t>W</a:t>
            </a:r>
            <a:r>
              <a:rPr lang="en-US" sz="1800" b="1" dirty="0" smtClean="0">
                <a:solidFill>
                  <a:srgbClr val="C00000"/>
                </a:solidFill>
                <a:latin typeface="Times New Roman" pitchFamily="18" charset="0"/>
                <a:cs typeface="Times New Roman" pitchFamily="18" charset="0"/>
              </a:rPr>
              <a:t>hat </a:t>
            </a:r>
            <a:r>
              <a:rPr lang="en-US" sz="1800" b="1" dirty="0" smtClean="0">
                <a:solidFill>
                  <a:srgbClr val="C00000"/>
                </a:solidFill>
                <a:latin typeface="Times New Roman" pitchFamily="18" charset="0"/>
                <a:cs typeface="Times New Roman" pitchFamily="18" charset="0"/>
              </a:rPr>
              <a:t>solutions to contemporary issues are supported by the principles of </a:t>
            </a:r>
            <a:r>
              <a:rPr lang="en-US" sz="1800" b="1" dirty="0" smtClean="0">
                <a:solidFill>
                  <a:srgbClr val="C00000"/>
                </a:solidFill>
                <a:latin typeface="Times New Roman" pitchFamily="18" charset="0"/>
                <a:cs typeface="Times New Roman" pitchFamily="18" charset="0"/>
              </a:rPr>
              <a:t>liberalism?     </a:t>
            </a:r>
          </a:p>
          <a:p>
            <a:endParaRPr lang="en-US" sz="1800" b="1" dirty="0" smtClean="0">
              <a:solidFill>
                <a:srgbClr val="C00000"/>
              </a:solidFill>
              <a:latin typeface="Times New Roman" pitchFamily="18" charset="0"/>
              <a:cs typeface="Times New Roman" pitchFamily="18" charset="0"/>
            </a:endParaRPr>
          </a:p>
          <a:p>
            <a:r>
              <a:rPr lang="en-US" sz="1800" b="1" dirty="0" smtClean="0">
                <a:solidFill>
                  <a:schemeClr val="tx1"/>
                </a:solidFill>
                <a:latin typeface="Times New Roman" pitchFamily="18" charset="0"/>
                <a:cs typeface="Times New Roman" pitchFamily="18" charset="0"/>
              </a:rPr>
              <a:t>R</a:t>
            </a:r>
            <a:r>
              <a:rPr lang="en-US" sz="1800" b="1" dirty="0" smtClean="0">
                <a:solidFill>
                  <a:schemeClr val="tx1"/>
                </a:solidFill>
                <a:latin typeface="Times New Roman" pitchFamily="18" charset="0"/>
                <a:cs typeface="Times New Roman" pitchFamily="18" charset="0"/>
              </a:rPr>
              <a:t>ead all of page 417</a:t>
            </a:r>
            <a:endParaRPr lang="en-US" sz="1800" b="1" dirty="0">
              <a:solidFill>
                <a:schemeClr val="tx1"/>
              </a:solidFill>
              <a:latin typeface="Times New Roman" pitchFamily="18" charset="0"/>
              <a:cs typeface="Times New Roman" pitchFamily="18" charset="0"/>
            </a:endParaRPr>
          </a:p>
        </p:txBody>
      </p:sp>
      <p:sp>
        <p:nvSpPr>
          <p:cNvPr id="6" name="TextBox 5"/>
          <p:cNvSpPr txBox="1"/>
          <p:nvPr/>
        </p:nvSpPr>
        <p:spPr>
          <a:xfrm>
            <a:off x="0" y="990600"/>
            <a:ext cx="9144000" cy="286232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Rank the following </a:t>
            </a:r>
            <a:r>
              <a:rPr lang="en-US" b="1" dirty="0" smtClean="0">
                <a:solidFill>
                  <a:srgbClr val="002060"/>
                </a:solidFill>
                <a:latin typeface="Times New Roman" pitchFamily="18" charset="0"/>
                <a:cs typeface="Times New Roman" pitchFamily="18" charset="0"/>
              </a:rPr>
              <a:t>Current Issues </a:t>
            </a:r>
            <a:r>
              <a:rPr lang="en-US" b="1" dirty="0" smtClean="0">
                <a:latin typeface="Times New Roman" pitchFamily="18" charset="0"/>
                <a:cs typeface="Times New Roman" pitchFamily="18" charset="0"/>
              </a:rPr>
              <a:t>in order from </a:t>
            </a:r>
            <a:r>
              <a:rPr lang="en-US" b="1" i="1" dirty="0" smtClean="0">
                <a:latin typeface="Times New Roman" pitchFamily="18" charset="0"/>
                <a:cs typeface="Times New Roman" pitchFamily="18" charset="0"/>
              </a:rPr>
              <a:t>Greatest to Least Concern</a:t>
            </a:r>
          </a:p>
          <a:p>
            <a:pPr algn="ctr"/>
            <a:endParaRPr lang="en-US" b="1" dirty="0" smtClean="0">
              <a:latin typeface="Times New Roman" pitchFamily="18" charset="0"/>
              <a:cs typeface="Times New Roman" pitchFamily="18" charset="0"/>
            </a:endParaRPr>
          </a:p>
          <a:p>
            <a:pPr algn="ctr"/>
            <a:r>
              <a:rPr lang="en-US" b="1" i="1" dirty="0" smtClean="0">
                <a:solidFill>
                  <a:srgbClr val="C00000"/>
                </a:solidFill>
                <a:latin typeface="Times New Roman" pitchFamily="18" charset="0"/>
                <a:cs typeface="Times New Roman" pitchFamily="18" charset="0"/>
              </a:rPr>
              <a:t>Economic Crisis</a:t>
            </a:r>
          </a:p>
          <a:p>
            <a:pPr algn="ctr"/>
            <a:r>
              <a:rPr lang="en-US" b="1" i="1" dirty="0" smtClean="0">
                <a:solidFill>
                  <a:srgbClr val="C00000"/>
                </a:solidFill>
                <a:latin typeface="Times New Roman" pitchFamily="18" charset="0"/>
                <a:cs typeface="Times New Roman" pitchFamily="18" charset="0"/>
              </a:rPr>
              <a:t>Poverty/Inequality </a:t>
            </a:r>
          </a:p>
          <a:p>
            <a:pPr algn="ctr"/>
            <a:r>
              <a:rPr lang="en-US" b="1" i="1" dirty="0" smtClean="0">
                <a:solidFill>
                  <a:srgbClr val="C00000"/>
                </a:solidFill>
                <a:latin typeface="Times New Roman" pitchFamily="18" charset="0"/>
                <a:cs typeface="Times New Roman" pitchFamily="18" charset="0"/>
              </a:rPr>
              <a:t>The Environment</a:t>
            </a:r>
          </a:p>
          <a:p>
            <a:pPr algn="ctr"/>
            <a:r>
              <a:rPr lang="en-US" b="1" i="1" dirty="0" smtClean="0">
                <a:solidFill>
                  <a:srgbClr val="C00000"/>
                </a:solidFill>
                <a:latin typeface="Times New Roman" pitchFamily="18" charset="0"/>
                <a:cs typeface="Times New Roman" pitchFamily="18" charset="0"/>
              </a:rPr>
              <a:t>War/Conflict</a:t>
            </a:r>
          </a:p>
          <a:p>
            <a:pPr algn="ctr"/>
            <a:r>
              <a:rPr lang="en-US" b="1" i="1" dirty="0" smtClean="0">
                <a:solidFill>
                  <a:srgbClr val="C00000"/>
                </a:solidFill>
                <a:latin typeface="Times New Roman" pitchFamily="18" charset="0"/>
                <a:cs typeface="Times New Roman" pitchFamily="18" charset="0"/>
              </a:rPr>
              <a:t>Unemployment</a:t>
            </a:r>
          </a:p>
          <a:p>
            <a:pPr algn="ctr"/>
            <a:r>
              <a:rPr lang="en-US" b="1" i="1" dirty="0" smtClean="0">
                <a:solidFill>
                  <a:srgbClr val="C00000"/>
                </a:solidFill>
                <a:latin typeface="Times New Roman" pitchFamily="18" charset="0"/>
                <a:cs typeface="Times New Roman" pitchFamily="18" charset="0"/>
              </a:rPr>
              <a:t>Terrorism</a:t>
            </a:r>
          </a:p>
          <a:p>
            <a:pPr algn="ctr"/>
            <a:endParaRPr lang="en-US" b="1" dirty="0" smtClean="0">
              <a:solidFill>
                <a:srgbClr val="C00000"/>
              </a:solidFill>
              <a:latin typeface="Times New Roman" pitchFamily="18" charset="0"/>
              <a:cs typeface="Times New Roman" pitchFamily="18" charset="0"/>
            </a:endParaRPr>
          </a:p>
          <a:p>
            <a:pPr algn="ctr"/>
            <a:r>
              <a:rPr lang="en-US" b="1" dirty="0" smtClean="0">
                <a:solidFill>
                  <a:srgbClr val="002060"/>
                </a:solidFill>
                <a:latin typeface="Times New Roman" pitchFamily="18" charset="0"/>
                <a:cs typeface="Times New Roman" pitchFamily="18" charset="0"/>
              </a:rPr>
              <a:t>How does your ranking compare to the rest of Canada?  Other countries?</a:t>
            </a:r>
            <a:endParaRPr lang="en-US" b="1" dirty="0">
              <a:solidFill>
                <a:srgbClr val="002060"/>
              </a:solidFill>
              <a:latin typeface="Times New Roman" pitchFamily="18" charset="0"/>
              <a:cs typeface="Times New Roman" pitchFamily="18" charset="0"/>
            </a:endParaRPr>
          </a:p>
        </p:txBody>
      </p:sp>
      <p:pic>
        <p:nvPicPr>
          <p:cNvPr id="5" name="Picture 4" descr="tn2020-700x226-issues-of-concern.gif"/>
          <p:cNvPicPr>
            <a:picLocks noChangeAspect="1"/>
          </p:cNvPicPr>
          <p:nvPr/>
        </p:nvPicPr>
        <p:blipFill>
          <a:blip r:embed="rId3" cstate="print"/>
          <a:stretch>
            <a:fillRect/>
          </a:stretch>
        </p:blipFill>
        <p:spPr>
          <a:xfrm>
            <a:off x="0" y="3905795"/>
            <a:ext cx="9144000" cy="29522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 to="" calcmode="lin" valueType="num">
                                      <p:cBhvr>
                                        <p:cTn id="10" dur="1" fill="hold"/>
                                        <p:tgtEl>
                                          <p:spTgt spid="6">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to="" calcmode="lin" valueType="num">
                                      <p:cBhvr>
                                        <p:cTn id="15" dur="1" fill="hold"/>
                                        <p:tgtEl>
                                          <p:spTgt spid="6">
                                            <p:txEl>
                                              <p:pRg st="2" end="2"/>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 to="" calcmode="lin" valueType="num">
                                      <p:cBhvr>
                                        <p:cTn id="18" dur="1" fill="hold"/>
                                        <p:tgtEl>
                                          <p:spTgt spid="6">
                                            <p:txEl>
                                              <p:pRg st="3" end="3"/>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to="" calcmode="lin" valueType="num">
                                      <p:cBhvr>
                                        <p:cTn id="21" dur="1" fill="hold"/>
                                        <p:tgtEl>
                                          <p:spTgt spid="6">
                                            <p:txEl>
                                              <p:pRg st="4" end="4"/>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 to="" calcmode="lin" valueType="num">
                                      <p:cBhvr>
                                        <p:cTn id="24" dur="1" fill="hold"/>
                                        <p:tgtEl>
                                          <p:spTgt spid="6">
                                            <p:txEl>
                                              <p:pRg st="5" end="5"/>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 to="" calcmode="lin" valueType="num">
                                      <p:cBhvr>
                                        <p:cTn id="27" dur="1" fill="hold"/>
                                        <p:tgtEl>
                                          <p:spTgt spid="6">
                                            <p:txEl>
                                              <p:pRg st="6" end="6"/>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 to="" calcmode="lin" valueType="num">
                                      <p:cBhvr>
                                        <p:cTn id="30" dur="1" fill="hold"/>
                                        <p:tgtEl>
                                          <p:spTgt spid="6">
                                            <p:txEl>
                                              <p:pRg st="7" end="7"/>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anim to="" calcmode="lin" valueType="num">
                                      <p:cBhvr>
                                        <p:cTn id="35" dur="1" fill="hold"/>
                                        <p:tgtEl>
                                          <p:spTgt spid="6">
                                            <p:txEl>
                                              <p:pRg st="9" end="9"/>
                                            </p:txEl>
                                          </p:spTgt>
                                        </p:tgtEl>
                                        <p:attrNameLst>
                                          <p:attrName/>
                                        </p:attrNameLst>
                                      </p:cBhvr>
                                    </p:anim>
                                  </p:childTnLst>
                                </p:cTn>
                              </p:par>
                            </p:childTnLst>
                          </p:cTn>
                        </p:par>
                        <p:par>
                          <p:cTn id="36" fill="hold">
                            <p:stCondLst>
                              <p:cond delay="0"/>
                            </p:stCondLst>
                            <p:childTnLst>
                              <p:par>
                                <p:cTn id="37" presetID="24" presetClass="entr" presetSubtype="0" fill="hold" nodeType="afterEffect">
                                  <p:stCondLst>
                                    <p:cond delay="1500"/>
                                  </p:stCondLst>
                                  <p:childTnLst>
                                    <p:set>
                                      <p:cBhvr>
                                        <p:cTn id="38" dur="1" fill="hold">
                                          <p:stCondLst>
                                            <p:cond delay="0"/>
                                          </p:stCondLst>
                                        </p:cTn>
                                        <p:tgtEl>
                                          <p:spTgt spid="5"/>
                                        </p:tgtEl>
                                        <p:attrNameLst>
                                          <p:attrName>style.visibility</p:attrName>
                                        </p:attrNameLst>
                                      </p:cBhvr>
                                      <p:to>
                                        <p:strVal val="visible"/>
                                      </p:to>
                                    </p:set>
                                    <p:anim to="" calcmode="lin" valueType="num">
                                      <p:cBhvr>
                                        <p:cTn id="39" dur="1" fill="hold"/>
                                        <p:tgtEl>
                                          <p:spTgt spid="5"/>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4" presetClass="exit" presetSubtype="0" fill="hold" nodeType="clickEffect">
                                  <p:stCondLst>
                                    <p:cond delay="0"/>
                                  </p:stCondLst>
                                  <p:childTnLst>
                                    <p:anim to="" calcmode="lin" valueType="num">
                                      <p:cBhvr>
                                        <p:cTn id="43" dur="1"/>
                                        <p:tgtEl>
                                          <p:spTgt spid="5"/>
                                        </p:tgtEl>
                                        <p:attrNameLst>
                                          <p:attrName/>
                                        </p:attrNameLst>
                                      </p:cBhvr>
                                    </p:anim>
                                    <p:set>
                                      <p:cBhvr>
                                        <p:cTn id="44" dur="1" fill="hold">
                                          <p:stCondLst>
                                            <p:cond delay="0"/>
                                          </p:stCondLst>
                                        </p:cTn>
                                        <p:tgtEl>
                                          <p:spTgt spid="5"/>
                                        </p:tgtEl>
                                        <p:attrNameLst>
                                          <p:attrName>style.visibility</p:attrName>
                                        </p:attrNameLst>
                                      </p:cBhvr>
                                      <p:to>
                                        <p:strVal val="hidden"/>
                                      </p:to>
                                    </p:set>
                                  </p:childTnLst>
                                </p:cTn>
                              </p:par>
                              <p:par>
                                <p:cTn id="45" presetID="24" presetClass="entr" presetSubtype="0" fill="hold" grpId="0" nodeType="with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anim to="" calcmode="lin" valueType="num">
                                      <p:cBhvr>
                                        <p:cTn id="47" dur="1" fill="hold"/>
                                        <p:tgtEl>
                                          <p:spTgt spid="3">
                                            <p:txEl>
                                              <p:pRg st="0" end="0"/>
                                            </p:txEl>
                                          </p:spTgt>
                                        </p:tgtEl>
                                        <p:attrNameLst>
                                          <p:attrName/>
                                        </p:attrNameLst>
                                      </p:cBhvr>
                                    </p:anim>
                                  </p:childTnLst>
                                </p:cTn>
                              </p:par>
                              <p:par>
                                <p:cTn id="48" presetID="24" presetClass="entr" presetSubtype="0" fill="hold" grpId="0" nodeType="with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 to="" calcmode="lin" valueType="num">
                                      <p:cBhvr>
                                        <p:cTn id="50" dur="1" fill="hold"/>
                                        <p:tgtEl>
                                          <p:spTgt spid="3">
                                            <p:txEl>
                                              <p:pRg st="2" end="2"/>
                                            </p:txEl>
                                          </p:spTgt>
                                        </p:tgtEl>
                                        <p:attrNameLst>
                                          <p:attrName/>
                                        </p:attrNameLst>
                                      </p:cBhvr>
                                    </p:anim>
                                  </p:childTnLst>
                                </p:cTn>
                              </p:par>
                              <p:par>
                                <p:cTn id="51" presetID="24" presetClass="entr" presetSubtype="0" fill="hold" grpId="0" nodeType="with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 to="" calcmode="lin" valueType="num">
                                      <p:cBhvr>
                                        <p:cTn id="53"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24000"/>
          </a:schemeClr>
        </a:solidFill>
        <a:effectLst/>
      </p:bgPr>
    </p:bg>
    <p:spTree>
      <p:nvGrpSpPr>
        <p:cNvPr id="1" name=""/>
        <p:cNvGrpSpPr/>
        <p:nvPr/>
      </p:nvGrpSpPr>
      <p:grpSpPr>
        <a:xfrm>
          <a:off x="0" y="0"/>
          <a:ext cx="0" cy="0"/>
          <a:chOff x="0" y="0"/>
          <a:chExt cx="0" cy="0"/>
        </a:xfrm>
      </p:grpSpPr>
      <p:pic>
        <p:nvPicPr>
          <p:cNvPr id="22530" name="Picture 2" descr="http://seeinggreen.typepad.com/photos/uncategorized/2007/08/05/consumerism.jpeg"/>
          <p:cNvPicPr>
            <a:picLocks noChangeAspect="1" noChangeArrowheads="1"/>
          </p:cNvPicPr>
          <p:nvPr/>
        </p:nvPicPr>
        <p:blipFill>
          <a:blip r:embed="rId2" cstate="print">
            <a:lum bright="70000" contrast="-70000"/>
          </a:blip>
          <a:srcRect/>
          <a:stretch>
            <a:fillRect/>
          </a:stretch>
        </p:blipFill>
        <p:spPr bwMode="auto">
          <a:xfrm>
            <a:off x="0" y="0"/>
            <a:ext cx="1828800" cy="1752600"/>
          </a:xfrm>
          <a:prstGeom prst="rect">
            <a:avLst/>
          </a:prstGeom>
          <a:noFill/>
        </p:spPr>
      </p:pic>
      <p:pic>
        <p:nvPicPr>
          <p:cNvPr id="7" name="Picture 2" descr="http://seeinggreen.typepad.com/photos/uncategorized/2007/08/05/consumerism.jpeg"/>
          <p:cNvPicPr>
            <a:picLocks noChangeAspect="1" noChangeArrowheads="1"/>
          </p:cNvPicPr>
          <p:nvPr/>
        </p:nvPicPr>
        <p:blipFill>
          <a:blip r:embed="rId2" cstate="print">
            <a:lum bright="70000" contrast="-70000"/>
          </a:blip>
          <a:srcRect/>
          <a:stretch>
            <a:fillRect/>
          </a:stretch>
        </p:blipFill>
        <p:spPr bwMode="auto">
          <a:xfrm>
            <a:off x="0" y="1752600"/>
            <a:ext cx="1828800" cy="1752600"/>
          </a:xfrm>
          <a:prstGeom prst="rect">
            <a:avLst/>
          </a:prstGeom>
          <a:noFill/>
        </p:spPr>
      </p:pic>
      <p:pic>
        <p:nvPicPr>
          <p:cNvPr id="8" name="Picture 2" descr="http://seeinggreen.typepad.com/photos/uncategorized/2007/08/05/consumerism.jpeg"/>
          <p:cNvPicPr>
            <a:picLocks noChangeAspect="1" noChangeArrowheads="1"/>
          </p:cNvPicPr>
          <p:nvPr/>
        </p:nvPicPr>
        <p:blipFill>
          <a:blip r:embed="rId2" cstate="print">
            <a:lum bright="70000" contrast="-70000"/>
          </a:blip>
          <a:srcRect/>
          <a:stretch>
            <a:fillRect/>
          </a:stretch>
        </p:blipFill>
        <p:spPr bwMode="auto">
          <a:xfrm>
            <a:off x="1828800" y="1752600"/>
            <a:ext cx="1828800" cy="1752600"/>
          </a:xfrm>
          <a:prstGeom prst="rect">
            <a:avLst/>
          </a:prstGeom>
          <a:noFill/>
        </p:spPr>
      </p:pic>
      <p:pic>
        <p:nvPicPr>
          <p:cNvPr id="10" name="Picture 2" descr="http://seeinggreen.typepad.com/photos/uncategorized/2007/08/05/consumerism.jpeg"/>
          <p:cNvPicPr>
            <a:picLocks noChangeAspect="1" noChangeArrowheads="1"/>
          </p:cNvPicPr>
          <p:nvPr/>
        </p:nvPicPr>
        <p:blipFill>
          <a:blip r:embed="rId2" cstate="print">
            <a:lum bright="70000" contrast="-70000"/>
          </a:blip>
          <a:srcRect/>
          <a:stretch>
            <a:fillRect/>
          </a:stretch>
        </p:blipFill>
        <p:spPr bwMode="auto">
          <a:xfrm>
            <a:off x="5486400" y="1752600"/>
            <a:ext cx="1828800" cy="1752600"/>
          </a:xfrm>
          <a:prstGeom prst="rect">
            <a:avLst/>
          </a:prstGeom>
          <a:noFill/>
        </p:spPr>
      </p:pic>
      <p:pic>
        <p:nvPicPr>
          <p:cNvPr id="11" name="Picture 2" descr="http://seeinggreen.typepad.com/photos/uncategorized/2007/08/05/consumerism.jpeg"/>
          <p:cNvPicPr>
            <a:picLocks noChangeAspect="1" noChangeArrowheads="1"/>
          </p:cNvPicPr>
          <p:nvPr/>
        </p:nvPicPr>
        <p:blipFill>
          <a:blip r:embed="rId2" cstate="print">
            <a:lum bright="70000" contrast="-70000"/>
          </a:blip>
          <a:srcRect/>
          <a:stretch>
            <a:fillRect/>
          </a:stretch>
        </p:blipFill>
        <p:spPr bwMode="auto">
          <a:xfrm>
            <a:off x="7315200" y="1752600"/>
            <a:ext cx="1828800" cy="1752600"/>
          </a:xfrm>
          <a:prstGeom prst="rect">
            <a:avLst/>
          </a:prstGeom>
          <a:noFill/>
        </p:spPr>
      </p:pic>
      <p:pic>
        <p:nvPicPr>
          <p:cNvPr id="12" name="Picture 2" descr="http://seeinggreen.typepad.com/photos/uncategorized/2007/08/05/consumerism.jpeg"/>
          <p:cNvPicPr>
            <a:picLocks noChangeAspect="1" noChangeArrowheads="1"/>
          </p:cNvPicPr>
          <p:nvPr/>
        </p:nvPicPr>
        <p:blipFill>
          <a:blip r:embed="rId2" cstate="print">
            <a:lum bright="70000" contrast="-70000"/>
          </a:blip>
          <a:srcRect/>
          <a:stretch>
            <a:fillRect/>
          </a:stretch>
        </p:blipFill>
        <p:spPr bwMode="auto">
          <a:xfrm>
            <a:off x="1828800" y="0"/>
            <a:ext cx="1828800" cy="1752600"/>
          </a:xfrm>
          <a:prstGeom prst="rect">
            <a:avLst/>
          </a:prstGeom>
          <a:noFill/>
        </p:spPr>
      </p:pic>
      <p:pic>
        <p:nvPicPr>
          <p:cNvPr id="13" name="Picture 2" descr="http://seeinggreen.typepad.com/photos/uncategorized/2007/08/05/consumerism.jpeg"/>
          <p:cNvPicPr>
            <a:picLocks noChangeAspect="1" noChangeArrowheads="1"/>
          </p:cNvPicPr>
          <p:nvPr/>
        </p:nvPicPr>
        <p:blipFill>
          <a:blip r:embed="rId2" cstate="print">
            <a:lum bright="70000" contrast="-70000"/>
          </a:blip>
          <a:srcRect/>
          <a:stretch>
            <a:fillRect/>
          </a:stretch>
        </p:blipFill>
        <p:spPr bwMode="auto">
          <a:xfrm>
            <a:off x="3657600" y="0"/>
            <a:ext cx="1828800" cy="1752600"/>
          </a:xfrm>
          <a:prstGeom prst="rect">
            <a:avLst/>
          </a:prstGeom>
          <a:noFill/>
        </p:spPr>
      </p:pic>
      <p:pic>
        <p:nvPicPr>
          <p:cNvPr id="14" name="Picture 2" descr="http://seeinggreen.typepad.com/photos/uncategorized/2007/08/05/consumerism.jpeg"/>
          <p:cNvPicPr>
            <a:picLocks noChangeAspect="1" noChangeArrowheads="1"/>
          </p:cNvPicPr>
          <p:nvPr/>
        </p:nvPicPr>
        <p:blipFill>
          <a:blip r:embed="rId2" cstate="print">
            <a:lum bright="70000" contrast="-70000"/>
          </a:blip>
          <a:srcRect/>
          <a:stretch>
            <a:fillRect/>
          </a:stretch>
        </p:blipFill>
        <p:spPr bwMode="auto">
          <a:xfrm>
            <a:off x="5486400" y="0"/>
            <a:ext cx="1828800" cy="1752600"/>
          </a:xfrm>
          <a:prstGeom prst="rect">
            <a:avLst/>
          </a:prstGeom>
          <a:noFill/>
        </p:spPr>
      </p:pic>
      <p:pic>
        <p:nvPicPr>
          <p:cNvPr id="15" name="Picture 2" descr="http://seeinggreen.typepad.com/photos/uncategorized/2007/08/05/consumerism.jpeg"/>
          <p:cNvPicPr>
            <a:picLocks noChangeAspect="1" noChangeArrowheads="1"/>
          </p:cNvPicPr>
          <p:nvPr/>
        </p:nvPicPr>
        <p:blipFill>
          <a:blip r:embed="rId2" cstate="print">
            <a:lum bright="70000" contrast="-70000"/>
          </a:blip>
          <a:srcRect/>
          <a:stretch>
            <a:fillRect/>
          </a:stretch>
        </p:blipFill>
        <p:spPr bwMode="auto">
          <a:xfrm>
            <a:off x="7315200" y="0"/>
            <a:ext cx="1828800" cy="1752600"/>
          </a:xfrm>
          <a:prstGeom prst="rect">
            <a:avLst/>
          </a:prstGeom>
          <a:noFill/>
        </p:spPr>
      </p:pic>
      <p:pic>
        <p:nvPicPr>
          <p:cNvPr id="16" name="Picture 2" descr="http://seeinggreen.typepad.com/photos/uncategorized/2007/08/05/consumerism.jpeg"/>
          <p:cNvPicPr>
            <a:picLocks noChangeAspect="1" noChangeArrowheads="1"/>
          </p:cNvPicPr>
          <p:nvPr/>
        </p:nvPicPr>
        <p:blipFill>
          <a:blip r:embed="rId2" cstate="print">
            <a:lum bright="70000" contrast="-70000"/>
          </a:blip>
          <a:srcRect/>
          <a:stretch>
            <a:fillRect/>
          </a:stretch>
        </p:blipFill>
        <p:spPr bwMode="auto">
          <a:xfrm>
            <a:off x="0" y="3505200"/>
            <a:ext cx="1828800" cy="1752600"/>
          </a:xfrm>
          <a:prstGeom prst="rect">
            <a:avLst/>
          </a:prstGeom>
          <a:noFill/>
        </p:spPr>
      </p:pic>
      <p:pic>
        <p:nvPicPr>
          <p:cNvPr id="17" name="Picture 2" descr="http://seeinggreen.typepad.com/photos/uncategorized/2007/08/05/consumerism.jpeg"/>
          <p:cNvPicPr>
            <a:picLocks noChangeAspect="1" noChangeArrowheads="1"/>
          </p:cNvPicPr>
          <p:nvPr/>
        </p:nvPicPr>
        <p:blipFill>
          <a:blip r:embed="rId2" cstate="print">
            <a:lum bright="70000" contrast="-70000"/>
          </a:blip>
          <a:srcRect/>
          <a:stretch>
            <a:fillRect/>
          </a:stretch>
        </p:blipFill>
        <p:spPr bwMode="auto">
          <a:xfrm>
            <a:off x="1828800" y="3505200"/>
            <a:ext cx="1828800" cy="1752600"/>
          </a:xfrm>
          <a:prstGeom prst="rect">
            <a:avLst/>
          </a:prstGeom>
          <a:noFill/>
        </p:spPr>
      </p:pic>
      <p:pic>
        <p:nvPicPr>
          <p:cNvPr id="18" name="Picture 2" descr="http://seeinggreen.typepad.com/photos/uncategorized/2007/08/05/consumerism.jpeg"/>
          <p:cNvPicPr>
            <a:picLocks noChangeAspect="1" noChangeArrowheads="1"/>
          </p:cNvPicPr>
          <p:nvPr/>
        </p:nvPicPr>
        <p:blipFill>
          <a:blip r:embed="rId2" cstate="print">
            <a:lum bright="70000" contrast="-70000"/>
          </a:blip>
          <a:srcRect/>
          <a:stretch>
            <a:fillRect/>
          </a:stretch>
        </p:blipFill>
        <p:spPr bwMode="auto">
          <a:xfrm>
            <a:off x="3657600" y="1752600"/>
            <a:ext cx="1828800" cy="1752600"/>
          </a:xfrm>
          <a:prstGeom prst="rect">
            <a:avLst/>
          </a:prstGeom>
          <a:noFill/>
        </p:spPr>
      </p:pic>
      <p:pic>
        <p:nvPicPr>
          <p:cNvPr id="19" name="Picture 2" descr="http://seeinggreen.typepad.com/photos/uncategorized/2007/08/05/consumerism.jpeg"/>
          <p:cNvPicPr>
            <a:picLocks noChangeAspect="1" noChangeArrowheads="1"/>
          </p:cNvPicPr>
          <p:nvPr/>
        </p:nvPicPr>
        <p:blipFill>
          <a:blip r:embed="rId2" cstate="print">
            <a:lum bright="70000" contrast="-70000"/>
          </a:blip>
          <a:srcRect/>
          <a:stretch>
            <a:fillRect/>
          </a:stretch>
        </p:blipFill>
        <p:spPr bwMode="auto">
          <a:xfrm>
            <a:off x="5486400" y="3505200"/>
            <a:ext cx="1828800" cy="1752600"/>
          </a:xfrm>
          <a:prstGeom prst="rect">
            <a:avLst/>
          </a:prstGeom>
          <a:noFill/>
        </p:spPr>
      </p:pic>
      <p:pic>
        <p:nvPicPr>
          <p:cNvPr id="20" name="Picture 2" descr="http://seeinggreen.typepad.com/photos/uncategorized/2007/08/05/consumerism.jpeg"/>
          <p:cNvPicPr>
            <a:picLocks noChangeAspect="1" noChangeArrowheads="1"/>
          </p:cNvPicPr>
          <p:nvPr/>
        </p:nvPicPr>
        <p:blipFill>
          <a:blip r:embed="rId2" cstate="print">
            <a:lum bright="70000" contrast="-70000"/>
          </a:blip>
          <a:srcRect/>
          <a:stretch>
            <a:fillRect/>
          </a:stretch>
        </p:blipFill>
        <p:spPr bwMode="auto">
          <a:xfrm>
            <a:off x="7315200" y="3505200"/>
            <a:ext cx="1828800" cy="1752600"/>
          </a:xfrm>
          <a:prstGeom prst="rect">
            <a:avLst/>
          </a:prstGeom>
          <a:noFill/>
        </p:spPr>
      </p:pic>
      <p:pic>
        <p:nvPicPr>
          <p:cNvPr id="21" name="Picture 2" descr="http://seeinggreen.typepad.com/photos/uncategorized/2007/08/05/consumerism.jpeg"/>
          <p:cNvPicPr>
            <a:picLocks noChangeAspect="1" noChangeArrowheads="1"/>
          </p:cNvPicPr>
          <p:nvPr/>
        </p:nvPicPr>
        <p:blipFill>
          <a:blip r:embed="rId2" cstate="print">
            <a:lum bright="70000" contrast="-70000"/>
          </a:blip>
          <a:srcRect/>
          <a:stretch>
            <a:fillRect/>
          </a:stretch>
        </p:blipFill>
        <p:spPr bwMode="auto">
          <a:xfrm>
            <a:off x="3657600" y="3505200"/>
            <a:ext cx="1828800" cy="1752600"/>
          </a:xfrm>
          <a:prstGeom prst="rect">
            <a:avLst/>
          </a:prstGeom>
          <a:noFill/>
        </p:spPr>
      </p:pic>
      <p:pic>
        <p:nvPicPr>
          <p:cNvPr id="22" name="Picture 2" descr="http://seeinggreen.typepad.com/photos/uncategorized/2007/08/05/consumerism.jpeg"/>
          <p:cNvPicPr>
            <a:picLocks noChangeAspect="1" noChangeArrowheads="1"/>
          </p:cNvPicPr>
          <p:nvPr/>
        </p:nvPicPr>
        <p:blipFill>
          <a:blip r:embed="rId2" cstate="print">
            <a:lum bright="70000" contrast="-70000"/>
          </a:blip>
          <a:srcRect/>
          <a:stretch>
            <a:fillRect/>
          </a:stretch>
        </p:blipFill>
        <p:spPr bwMode="auto">
          <a:xfrm>
            <a:off x="0" y="5257800"/>
            <a:ext cx="1828800" cy="1752600"/>
          </a:xfrm>
          <a:prstGeom prst="rect">
            <a:avLst/>
          </a:prstGeom>
          <a:noFill/>
        </p:spPr>
      </p:pic>
      <p:pic>
        <p:nvPicPr>
          <p:cNvPr id="23" name="Picture 2" descr="http://seeinggreen.typepad.com/photos/uncategorized/2007/08/05/consumerism.jpeg"/>
          <p:cNvPicPr>
            <a:picLocks noChangeAspect="1" noChangeArrowheads="1"/>
          </p:cNvPicPr>
          <p:nvPr/>
        </p:nvPicPr>
        <p:blipFill>
          <a:blip r:embed="rId2" cstate="print">
            <a:lum bright="70000" contrast="-70000"/>
          </a:blip>
          <a:srcRect/>
          <a:stretch>
            <a:fillRect/>
          </a:stretch>
        </p:blipFill>
        <p:spPr bwMode="auto">
          <a:xfrm>
            <a:off x="1828800" y="5257800"/>
            <a:ext cx="1828800" cy="1752600"/>
          </a:xfrm>
          <a:prstGeom prst="rect">
            <a:avLst/>
          </a:prstGeom>
          <a:noFill/>
        </p:spPr>
      </p:pic>
      <p:pic>
        <p:nvPicPr>
          <p:cNvPr id="24" name="Picture 2" descr="http://seeinggreen.typepad.com/photos/uncategorized/2007/08/05/consumerism.jpeg"/>
          <p:cNvPicPr>
            <a:picLocks noChangeAspect="1" noChangeArrowheads="1"/>
          </p:cNvPicPr>
          <p:nvPr/>
        </p:nvPicPr>
        <p:blipFill>
          <a:blip r:embed="rId2" cstate="print">
            <a:lum bright="70000" contrast="-70000"/>
          </a:blip>
          <a:srcRect/>
          <a:stretch>
            <a:fillRect/>
          </a:stretch>
        </p:blipFill>
        <p:spPr bwMode="auto">
          <a:xfrm>
            <a:off x="3657600" y="5257800"/>
            <a:ext cx="1828800" cy="1752600"/>
          </a:xfrm>
          <a:prstGeom prst="rect">
            <a:avLst/>
          </a:prstGeom>
          <a:noFill/>
        </p:spPr>
      </p:pic>
      <p:pic>
        <p:nvPicPr>
          <p:cNvPr id="25" name="Picture 2" descr="http://seeinggreen.typepad.com/photos/uncategorized/2007/08/05/consumerism.jpeg"/>
          <p:cNvPicPr>
            <a:picLocks noChangeAspect="1" noChangeArrowheads="1"/>
          </p:cNvPicPr>
          <p:nvPr/>
        </p:nvPicPr>
        <p:blipFill>
          <a:blip r:embed="rId2" cstate="print">
            <a:lum bright="70000" contrast="-70000"/>
          </a:blip>
          <a:srcRect/>
          <a:stretch>
            <a:fillRect/>
          </a:stretch>
        </p:blipFill>
        <p:spPr bwMode="auto">
          <a:xfrm>
            <a:off x="5486400" y="5257800"/>
            <a:ext cx="1828800" cy="1752600"/>
          </a:xfrm>
          <a:prstGeom prst="rect">
            <a:avLst/>
          </a:prstGeom>
          <a:noFill/>
        </p:spPr>
      </p:pic>
      <p:pic>
        <p:nvPicPr>
          <p:cNvPr id="26" name="Picture 2" descr="http://seeinggreen.typepad.com/photos/uncategorized/2007/08/05/consumerism.jpeg"/>
          <p:cNvPicPr>
            <a:picLocks noChangeAspect="1" noChangeArrowheads="1"/>
          </p:cNvPicPr>
          <p:nvPr/>
        </p:nvPicPr>
        <p:blipFill>
          <a:blip r:embed="rId2" cstate="print">
            <a:lum bright="70000" contrast="-70000"/>
          </a:blip>
          <a:srcRect/>
          <a:stretch>
            <a:fillRect/>
          </a:stretch>
        </p:blipFill>
        <p:spPr bwMode="auto">
          <a:xfrm>
            <a:off x="7315200" y="5257800"/>
            <a:ext cx="1828800" cy="1752600"/>
          </a:xfrm>
          <a:prstGeom prst="rect">
            <a:avLst/>
          </a:prstGeom>
          <a:noFill/>
        </p:spPr>
      </p:pic>
      <p:sp>
        <p:nvSpPr>
          <p:cNvPr id="5" name="Title 4"/>
          <p:cNvSpPr>
            <a:spLocks noGrp="1"/>
          </p:cNvSpPr>
          <p:nvPr>
            <p:ph type="title"/>
          </p:nvPr>
        </p:nvSpPr>
        <p:spPr>
          <a:xfrm>
            <a:off x="0" y="198438"/>
            <a:ext cx="9144000" cy="563562"/>
          </a:xfrm>
        </p:spPr>
        <p:txBody>
          <a:bodyPr>
            <a:normAutofit/>
          </a:bodyPr>
          <a:lstStyle/>
          <a:p>
            <a:r>
              <a:rPr lang="en-US" sz="2800" b="1" dirty="0" smtClean="0">
                <a:solidFill>
                  <a:schemeClr val="accent5">
                    <a:lumMod val="50000"/>
                  </a:schemeClr>
                </a:solidFill>
                <a:latin typeface="Times New Roman" pitchFamily="18" charset="0"/>
                <a:cs typeface="Times New Roman" pitchFamily="18" charset="0"/>
              </a:rPr>
              <a:t>Consumerism</a:t>
            </a:r>
            <a:endParaRPr lang="en-US" sz="2800" b="1" dirty="0">
              <a:solidFill>
                <a:schemeClr val="accent5">
                  <a:lumMod val="50000"/>
                </a:schemeClr>
              </a:solidFill>
              <a:latin typeface="Times New Roman" pitchFamily="18" charset="0"/>
              <a:cs typeface="Times New Roman" pitchFamily="18" charset="0"/>
            </a:endParaRPr>
          </a:p>
        </p:txBody>
      </p:sp>
      <p:sp>
        <p:nvSpPr>
          <p:cNvPr id="6" name="Content Placeholder 5"/>
          <p:cNvSpPr>
            <a:spLocks noGrp="1"/>
          </p:cNvSpPr>
          <p:nvPr>
            <p:ph sz="quarter" idx="1"/>
          </p:nvPr>
        </p:nvSpPr>
        <p:spPr>
          <a:xfrm>
            <a:off x="0" y="1828800"/>
            <a:ext cx="9144000" cy="4800599"/>
          </a:xfrm>
        </p:spPr>
        <p:txBody>
          <a:bodyPr>
            <a:normAutofit lnSpcReduction="10000"/>
          </a:bodyPr>
          <a:lstStyle/>
          <a:p>
            <a:pPr algn="ctr">
              <a:buNone/>
            </a:pPr>
            <a:r>
              <a:rPr lang="en-US" sz="1800" b="1" dirty="0" smtClean="0">
                <a:latin typeface="Times New Roman" pitchFamily="18" charset="0"/>
                <a:cs typeface="Times New Roman" pitchFamily="18" charset="0"/>
              </a:rPr>
              <a:t>Refers to consumer spending, a preoccupation with consumer goods and their acquisition, </a:t>
            </a: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display </a:t>
            </a:r>
            <a:r>
              <a:rPr lang="en-US" sz="1800" b="1" dirty="0" smtClean="0">
                <a:latin typeface="Times New Roman" pitchFamily="18" charset="0"/>
                <a:cs typeface="Times New Roman" pitchFamily="18" charset="0"/>
              </a:rPr>
              <a:t>of things in order to denote </a:t>
            </a:r>
            <a:r>
              <a:rPr lang="en-US" sz="1800" b="1" dirty="0" smtClean="0">
                <a:latin typeface="Times New Roman" pitchFamily="18" charset="0"/>
                <a:cs typeface="Times New Roman" pitchFamily="18" charset="0"/>
              </a:rPr>
              <a:t>status</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A product of the success of following classical liberal </a:t>
            </a:r>
            <a:r>
              <a:rPr lang="en-US" sz="1800" b="1" dirty="0" smtClean="0">
                <a:latin typeface="Times New Roman" pitchFamily="18" charset="0"/>
                <a:cs typeface="Times New Roman" pitchFamily="18" charset="0"/>
              </a:rPr>
              <a:t>principles</a:t>
            </a:r>
          </a:p>
          <a:p>
            <a:pPr algn="ctr">
              <a:buNone/>
            </a:pPr>
            <a:endParaRPr lang="en-US" sz="1800" b="1" dirty="0" smtClean="0">
              <a:latin typeface="Times New Roman" pitchFamily="18" charset="0"/>
              <a:cs typeface="Times New Roman" pitchFamily="18" charset="0"/>
            </a:endParaRPr>
          </a:p>
          <a:p>
            <a:pPr algn="ctr">
              <a:buNone/>
            </a:pPr>
            <a:endParaRPr lang="en-US" sz="1800" b="1" dirty="0" smtClean="0">
              <a:latin typeface="Times New Roman" pitchFamily="18" charset="0"/>
              <a:cs typeface="Times New Roman" pitchFamily="18" charset="0"/>
            </a:endParaRPr>
          </a:p>
          <a:p>
            <a:pPr algn="ctr">
              <a:buNone/>
            </a:pPr>
            <a:endParaRPr lang="en-US" sz="1800" b="1" dirty="0" smtClean="0">
              <a:latin typeface="Times New Roman" pitchFamily="18" charset="0"/>
              <a:cs typeface="Times New Roman" pitchFamily="18" charset="0"/>
            </a:endParaRPr>
          </a:p>
          <a:p>
            <a:pPr algn="ctr">
              <a:buNone/>
            </a:pPr>
            <a:r>
              <a:rPr lang="en-US" sz="1800" b="1" i="1" dirty="0" smtClean="0">
                <a:solidFill>
                  <a:srgbClr val="002060"/>
                </a:solidFill>
                <a:latin typeface="Times New Roman" pitchFamily="18" charset="0"/>
                <a:cs typeface="Times New Roman" pitchFamily="18" charset="0"/>
              </a:rPr>
              <a:t>Classical </a:t>
            </a:r>
            <a:r>
              <a:rPr lang="en-US" sz="1800" b="1" i="1" dirty="0" smtClean="0">
                <a:solidFill>
                  <a:srgbClr val="002060"/>
                </a:solidFill>
                <a:latin typeface="Times New Roman" pitchFamily="18" charset="0"/>
                <a:cs typeface="Times New Roman" pitchFamily="18" charset="0"/>
              </a:rPr>
              <a:t>Liberalism </a:t>
            </a:r>
            <a:r>
              <a:rPr lang="en-US" sz="1800" b="1" dirty="0" smtClean="0">
                <a:latin typeface="Times New Roman" pitchFamily="18" charset="0"/>
                <a:cs typeface="Times New Roman" pitchFamily="18" charset="0"/>
              </a:rPr>
              <a:t>created economic growth whereas </a:t>
            </a:r>
            <a:r>
              <a:rPr lang="en-US" sz="1800" b="1" i="1" dirty="0" smtClean="0">
                <a:solidFill>
                  <a:srgbClr val="002060"/>
                </a:solidFill>
                <a:latin typeface="Times New Roman" pitchFamily="18" charset="0"/>
                <a:cs typeface="Times New Roman" pitchFamily="18" charset="0"/>
              </a:rPr>
              <a:t>Modern Liberalism </a:t>
            </a:r>
            <a:r>
              <a:rPr lang="en-US" sz="1800" b="1" dirty="0" smtClean="0">
                <a:latin typeface="Times New Roman" pitchFamily="18" charset="0"/>
                <a:cs typeface="Times New Roman" pitchFamily="18" charset="0"/>
              </a:rPr>
              <a:t>can be seen as </a:t>
            </a:r>
            <a:r>
              <a:rPr lang="en-US" sz="1800" b="1" dirty="0" smtClean="0">
                <a:latin typeface="Times New Roman" pitchFamily="18" charset="0"/>
                <a:cs typeface="Times New Roman" pitchFamily="18" charset="0"/>
              </a:rPr>
              <a:t>an </a:t>
            </a:r>
            <a:r>
              <a:rPr lang="en-US" sz="1800" b="1" dirty="0" smtClean="0">
                <a:latin typeface="Times New Roman" pitchFamily="18" charset="0"/>
                <a:cs typeface="Times New Roman" pitchFamily="18" charset="0"/>
              </a:rPr>
              <a:t>attempt to suggest solutions to the problems caused by laissez-faire </a:t>
            </a:r>
            <a:r>
              <a:rPr lang="en-US" sz="1800" b="1" dirty="0" smtClean="0">
                <a:latin typeface="Times New Roman" pitchFamily="18" charset="0"/>
                <a:cs typeface="Times New Roman" pitchFamily="18" charset="0"/>
              </a:rPr>
              <a:t>principles</a:t>
            </a:r>
          </a:p>
          <a:p>
            <a:pPr algn="ctr">
              <a:buNone/>
            </a:pPr>
            <a:endParaRPr lang="en-US" sz="1800" b="1" dirty="0" smtClean="0">
              <a:latin typeface="Times New Roman" pitchFamily="18" charset="0"/>
              <a:cs typeface="Times New Roman" pitchFamily="18" charset="0"/>
            </a:endParaRPr>
          </a:p>
          <a:p>
            <a:pPr algn="ctr">
              <a:buNone/>
            </a:pPr>
            <a:endParaRPr lang="en-US" sz="1800" b="1" dirty="0" smtClean="0">
              <a:latin typeface="Times New Roman" pitchFamily="18" charset="0"/>
              <a:cs typeface="Times New Roman" pitchFamily="18" charset="0"/>
            </a:endParaRP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The impacts of consumerism, both positive and negative, are very significant to all aspects </a:t>
            </a: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of </a:t>
            </a:r>
            <a:r>
              <a:rPr lang="en-US" sz="1800" b="1" dirty="0" smtClean="0">
                <a:latin typeface="Times New Roman" pitchFamily="18" charset="0"/>
                <a:cs typeface="Times New Roman" pitchFamily="18" charset="0"/>
              </a:rPr>
              <a:t>our lives, as well as to our planet.  Equally important is examining the underlying system </a:t>
            </a: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that </a:t>
            </a:r>
            <a:r>
              <a:rPr lang="en-US" sz="1800" b="1" dirty="0" smtClean="0">
                <a:latin typeface="Times New Roman" pitchFamily="18" charset="0"/>
                <a:cs typeface="Times New Roman" pitchFamily="18" charset="0"/>
              </a:rPr>
              <a:t>promotes certain types of consumption and not other types.</a:t>
            </a:r>
            <a:endParaRPr lang="en-US" sz="1800" b="1" dirty="0">
              <a:latin typeface="Times New Roman" pitchFamily="18" charset="0"/>
              <a:cs typeface="Times New Roman" pitchFamily="18" charset="0"/>
            </a:endParaRPr>
          </a:p>
        </p:txBody>
      </p:sp>
      <p:sp>
        <p:nvSpPr>
          <p:cNvPr id="30" name="Title 3"/>
          <p:cNvSpPr txBox="1">
            <a:spLocks/>
          </p:cNvSpPr>
          <p:nvPr/>
        </p:nvSpPr>
        <p:spPr>
          <a:xfrm>
            <a:off x="0" y="685800"/>
            <a:ext cx="9144000" cy="48895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1" i="1" u="none" strike="noStrike" kern="1200" cap="none" spc="0" normalizeH="0" baseline="0" noProof="0" dirty="0" smtClean="0">
                <a:ln>
                  <a:noFill/>
                </a:ln>
                <a:solidFill>
                  <a:srgbClr val="002060"/>
                </a:solidFill>
                <a:effectLst/>
                <a:uLnTx/>
                <a:uFillTx/>
                <a:latin typeface="Times New Roman" pitchFamily="18" charset="0"/>
                <a:ea typeface="+mj-ea"/>
                <a:cs typeface="Times New Roman" pitchFamily="18" charset="0"/>
              </a:rPr>
              <a:t>An Introduction</a:t>
            </a:r>
            <a:endParaRPr kumimoji="0" lang="en-US" sz="1400" b="1" i="1"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2530"/>
                                        </p:tgtEl>
                                        <p:attrNameLst>
                                          <p:attrName>style.visibility</p:attrName>
                                        </p:attrNameLst>
                                      </p:cBhvr>
                                      <p:to>
                                        <p:strVal val="visible"/>
                                      </p:to>
                                    </p:set>
                                    <p:anim to="" calcmode="lin" valueType="num">
                                      <p:cBhvr>
                                        <p:cTn id="7" dur="1" fill="hold"/>
                                        <p:tgtEl>
                                          <p:spTgt spid="22530"/>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to="" calcmode="lin" valueType="num">
                                      <p:cBhvr>
                                        <p:cTn id="10" dur="1" fill="hold"/>
                                        <p:tgtEl>
                                          <p:spTgt spid="1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to="" calcmode="lin" valueType="num">
                                      <p:cBhvr>
                                        <p:cTn id="13" dur="1" fill="hold"/>
                                        <p:tgtEl>
                                          <p:spTgt spid="13"/>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 to="" calcmode="lin" valueType="num">
                                      <p:cBhvr>
                                        <p:cTn id="16" dur="1" fill="hold"/>
                                        <p:tgtEl>
                                          <p:spTgt spid="14"/>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to="" calcmode="lin" valueType="num">
                                      <p:cBhvr>
                                        <p:cTn id="19" dur="1" fill="hold"/>
                                        <p:tgtEl>
                                          <p:spTgt spid="15"/>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to="" calcmode="lin" valueType="num">
                                      <p:cBhvr>
                                        <p:cTn id="22" dur="1" fill="hold"/>
                                        <p:tgtEl>
                                          <p:spTgt spid="5"/>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 to="" calcmode="lin" valueType="num">
                                      <p:cBhvr>
                                        <p:cTn id="25" dur="1" fill="hold"/>
                                        <p:tgtEl>
                                          <p:spTgt spid="30"/>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fade">
                                      <p:cBhvr>
                                        <p:cTn id="30" dur="2000"/>
                                        <p:tgtEl>
                                          <p:spTgt spid="6">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fade">
                                      <p:cBhvr>
                                        <p:cTn id="33" dur="2000"/>
                                        <p:tgtEl>
                                          <p:spTgt spid="6">
                                            <p:txEl>
                                              <p:pRg st="1" end="1"/>
                                            </p:txEl>
                                          </p:spTgt>
                                        </p:tgtEl>
                                      </p:cBhvr>
                                    </p:animEffect>
                                  </p:childTnLst>
                                </p:cTn>
                              </p:par>
                              <p:par>
                                <p:cTn id="34" presetID="24"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 to="" calcmode="lin" valueType="num">
                                      <p:cBhvr>
                                        <p:cTn id="36" dur="1" fill="hold"/>
                                        <p:tgtEl>
                                          <p:spTgt spid="7"/>
                                        </p:tgtEl>
                                        <p:attrNameLst>
                                          <p:attrName/>
                                        </p:attrNameLst>
                                      </p:cBhvr>
                                    </p:anim>
                                  </p:childTnLst>
                                </p:cTn>
                              </p:par>
                              <p:par>
                                <p:cTn id="37" presetID="24"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to="" calcmode="lin" valueType="num">
                                      <p:cBhvr>
                                        <p:cTn id="39" dur="1" fill="hold"/>
                                        <p:tgtEl>
                                          <p:spTgt spid="8"/>
                                        </p:tgtEl>
                                        <p:attrNameLst>
                                          <p:attrName/>
                                        </p:attrNameLst>
                                      </p:cBhvr>
                                    </p:anim>
                                  </p:childTnLst>
                                </p:cTn>
                              </p:par>
                              <p:par>
                                <p:cTn id="40" presetID="24"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 to="" calcmode="lin" valueType="num">
                                      <p:cBhvr>
                                        <p:cTn id="42" dur="1" fill="hold"/>
                                        <p:tgtEl>
                                          <p:spTgt spid="18"/>
                                        </p:tgtEl>
                                        <p:attrNameLst>
                                          <p:attrName/>
                                        </p:attrNameLst>
                                      </p:cBhvr>
                                    </p:anim>
                                  </p:childTnLst>
                                </p:cTn>
                              </p:par>
                              <p:par>
                                <p:cTn id="43" presetID="24"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 to="" calcmode="lin" valueType="num">
                                      <p:cBhvr>
                                        <p:cTn id="45" dur="1" fill="hold"/>
                                        <p:tgtEl>
                                          <p:spTgt spid="10"/>
                                        </p:tgtEl>
                                        <p:attrNameLst>
                                          <p:attrName/>
                                        </p:attrNameLst>
                                      </p:cBhvr>
                                    </p:anim>
                                  </p:childTnLst>
                                </p:cTn>
                              </p:par>
                              <p:par>
                                <p:cTn id="46" presetID="24"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 to="" calcmode="lin" valueType="num">
                                      <p:cBhvr>
                                        <p:cTn id="48" dur="1" fill="hold"/>
                                        <p:tgtEl>
                                          <p:spTgt spid="11"/>
                                        </p:tgtEl>
                                        <p:attrNameLst>
                                          <p:attrName/>
                                        </p:attrNameLst>
                                      </p:cBhvr>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
                                            <p:txEl>
                                              <p:pRg st="3" end="3"/>
                                            </p:txEl>
                                          </p:spTgt>
                                        </p:tgtEl>
                                        <p:attrNameLst>
                                          <p:attrName>style.visibility</p:attrName>
                                        </p:attrNameLst>
                                      </p:cBhvr>
                                      <p:to>
                                        <p:strVal val="visible"/>
                                      </p:to>
                                    </p:set>
                                    <p:animEffect transition="in" filter="fade">
                                      <p:cBhvr>
                                        <p:cTn id="53" dur="2000"/>
                                        <p:tgtEl>
                                          <p:spTgt spid="6">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
                                            <p:txEl>
                                              <p:pRg st="7" end="7"/>
                                            </p:txEl>
                                          </p:spTgt>
                                        </p:tgtEl>
                                        <p:attrNameLst>
                                          <p:attrName>style.visibility</p:attrName>
                                        </p:attrNameLst>
                                      </p:cBhvr>
                                      <p:to>
                                        <p:strVal val="visible"/>
                                      </p:to>
                                    </p:set>
                                    <p:animEffect transition="in" filter="fade">
                                      <p:cBhvr>
                                        <p:cTn id="58" dur="2000"/>
                                        <p:tgtEl>
                                          <p:spTgt spid="6">
                                            <p:txEl>
                                              <p:pRg st="7" end="7"/>
                                            </p:txEl>
                                          </p:spTgt>
                                        </p:tgtEl>
                                      </p:cBhvr>
                                    </p:animEffect>
                                  </p:childTnLst>
                                </p:cTn>
                              </p:par>
                              <p:par>
                                <p:cTn id="59" presetID="24" presetClass="entr" presetSubtype="0"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anim to="" calcmode="lin" valueType="num">
                                      <p:cBhvr>
                                        <p:cTn id="61" dur="1" fill="hold"/>
                                        <p:tgtEl>
                                          <p:spTgt spid="17"/>
                                        </p:tgtEl>
                                        <p:attrNameLst>
                                          <p:attrName/>
                                        </p:attrNameLst>
                                      </p:cBhvr>
                                    </p:anim>
                                  </p:childTnLst>
                                </p:cTn>
                              </p:par>
                              <p:par>
                                <p:cTn id="62" presetID="24" presetClass="entr" presetSubtype="0" fill="hold" nodeType="withEffect">
                                  <p:stCondLst>
                                    <p:cond delay="0"/>
                                  </p:stCondLst>
                                  <p:childTnLst>
                                    <p:set>
                                      <p:cBhvr>
                                        <p:cTn id="63" dur="1" fill="hold">
                                          <p:stCondLst>
                                            <p:cond delay="0"/>
                                          </p:stCondLst>
                                        </p:cTn>
                                        <p:tgtEl>
                                          <p:spTgt spid="20"/>
                                        </p:tgtEl>
                                        <p:attrNameLst>
                                          <p:attrName>style.visibility</p:attrName>
                                        </p:attrNameLst>
                                      </p:cBhvr>
                                      <p:to>
                                        <p:strVal val="visible"/>
                                      </p:to>
                                    </p:set>
                                    <p:anim to="" calcmode="lin" valueType="num">
                                      <p:cBhvr>
                                        <p:cTn id="64" dur="1" fill="hold"/>
                                        <p:tgtEl>
                                          <p:spTgt spid="20"/>
                                        </p:tgtEl>
                                        <p:attrNameLst>
                                          <p:attrName/>
                                        </p:attrNameLst>
                                      </p:cBhvr>
                                    </p:anim>
                                  </p:childTnLst>
                                </p:cTn>
                              </p:par>
                              <p:par>
                                <p:cTn id="65" presetID="24" presetClass="entr" presetSubtype="0"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to="" calcmode="lin" valueType="num">
                                      <p:cBhvr>
                                        <p:cTn id="67" dur="1" fill="hold"/>
                                        <p:tgtEl>
                                          <p:spTgt spid="19"/>
                                        </p:tgtEl>
                                        <p:attrNameLst>
                                          <p:attrName/>
                                        </p:attrNameLst>
                                      </p:cBhvr>
                                    </p:anim>
                                  </p:childTnLst>
                                </p:cTn>
                              </p:par>
                              <p:par>
                                <p:cTn id="68" presetID="24" presetClass="entr" presetSubtype="0" fill="hold" nodeType="withEffect">
                                  <p:stCondLst>
                                    <p:cond delay="0"/>
                                  </p:stCondLst>
                                  <p:childTnLst>
                                    <p:set>
                                      <p:cBhvr>
                                        <p:cTn id="69" dur="1" fill="hold">
                                          <p:stCondLst>
                                            <p:cond delay="0"/>
                                          </p:stCondLst>
                                        </p:cTn>
                                        <p:tgtEl>
                                          <p:spTgt spid="16"/>
                                        </p:tgtEl>
                                        <p:attrNameLst>
                                          <p:attrName>style.visibility</p:attrName>
                                        </p:attrNameLst>
                                      </p:cBhvr>
                                      <p:to>
                                        <p:strVal val="visible"/>
                                      </p:to>
                                    </p:set>
                                    <p:anim to="" calcmode="lin" valueType="num">
                                      <p:cBhvr>
                                        <p:cTn id="70" dur="1" fill="hold"/>
                                        <p:tgtEl>
                                          <p:spTgt spid="16"/>
                                        </p:tgtEl>
                                        <p:attrNameLst>
                                          <p:attrName/>
                                        </p:attrNameLst>
                                      </p:cBhvr>
                                    </p:anim>
                                  </p:childTnLst>
                                </p:cTn>
                              </p:par>
                              <p:par>
                                <p:cTn id="71" presetID="24" presetClass="entr" presetSubtype="0" fill="hold" nodeType="withEffect">
                                  <p:stCondLst>
                                    <p:cond delay="0"/>
                                  </p:stCondLst>
                                  <p:childTnLst>
                                    <p:set>
                                      <p:cBhvr>
                                        <p:cTn id="72" dur="1" fill="hold">
                                          <p:stCondLst>
                                            <p:cond delay="0"/>
                                          </p:stCondLst>
                                        </p:cTn>
                                        <p:tgtEl>
                                          <p:spTgt spid="21"/>
                                        </p:tgtEl>
                                        <p:attrNameLst>
                                          <p:attrName>style.visibility</p:attrName>
                                        </p:attrNameLst>
                                      </p:cBhvr>
                                      <p:to>
                                        <p:strVal val="visible"/>
                                      </p:to>
                                    </p:set>
                                    <p:anim to="" calcmode="lin" valueType="num">
                                      <p:cBhvr>
                                        <p:cTn id="73" dur="1" fill="hold"/>
                                        <p:tgtEl>
                                          <p:spTgt spid="21"/>
                                        </p:tgtEl>
                                        <p:attrNameLst>
                                          <p:attrName/>
                                        </p:attrNameLst>
                                      </p:cBhvr>
                                    </p:anim>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6">
                                            <p:txEl>
                                              <p:pRg st="11" end="11"/>
                                            </p:txEl>
                                          </p:spTgt>
                                        </p:tgtEl>
                                        <p:attrNameLst>
                                          <p:attrName>style.visibility</p:attrName>
                                        </p:attrNameLst>
                                      </p:cBhvr>
                                      <p:to>
                                        <p:strVal val="visible"/>
                                      </p:to>
                                    </p:set>
                                    <p:animEffect transition="in" filter="fade">
                                      <p:cBhvr>
                                        <p:cTn id="78" dur="2000"/>
                                        <p:tgtEl>
                                          <p:spTgt spid="6">
                                            <p:txEl>
                                              <p:pRg st="11" end="11"/>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6">
                                            <p:txEl>
                                              <p:pRg st="12" end="12"/>
                                            </p:txEl>
                                          </p:spTgt>
                                        </p:tgtEl>
                                        <p:attrNameLst>
                                          <p:attrName>style.visibility</p:attrName>
                                        </p:attrNameLst>
                                      </p:cBhvr>
                                      <p:to>
                                        <p:strVal val="visible"/>
                                      </p:to>
                                    </p:set>
                                    <p:animEffect transition="in" filter="fade">
                                      <p:cBhvr>
                                        <p:cTn id="81" dur="2000"/>
                                        <p:tgtEl>
                                          <p:spTgt spid="6">
                                            <p:txEl>
                                              <p:pRg st="12" end="12"/>
                                            </p:tx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
                                            <p:txEl>
                                              <p:pRg st="13" end="13"/>
                                            </p:txEl>
                                          </p:spTgt>
                                        </p:tgtEl>
                                        <p:attrNameLst>
                                          <p:attrName>style.visibility</p:attrName>
                                        </p:attrNameLst>
                                      </p:cBhvr>
                                      <p:to>
                                        <p:strVal val="visible"/>
                                      </p:to>
                                    </p:set>
                                    <p:animEffect transition="in" filter="fade">
                                      <p:cBhvr>
                                        <p:cTn id="84" dur="2000"/>
                                        <p:tgtEl>
                                          <p:spTgt spid="6">
                                            <p:txEl>
                                              <p:pRg st="13" end="13"/>
                                            </p:txEl>
                                          </p:spTgt>
                                        </p:tgtEl>
                                      </p:cBhvr>
                                    </p:animEffect>
                                  </p:childTnLst>
                                </p:cTn>
                              </p:par>
                              <p:par>
                                <p:cTn id="85" presetID="24" presetClass="entr" presetSubtype="0" fill="hold" nodeType="withEffect">
                                  <p:stCondLst>
                                    <p:cond delay="0"/>
                                  </p:stCondLst>
                                  <p:childTnLst>
                                    <p:set>
                                      <p:cBhvr>
                                        <p:cTn id="86" dur="1" fill="hold">
                                          <p:stCondLst>
                                            <p:cond delay="0"/>
                                          </p:stCondLst>
                                        </p:cTn>
                                        <p:tgtEl>
                                          <p:spTgt spid="22"/>
                                        </p:tgtEl>
                                        <p:attrNameLst>
                                          <p:attrName>style.visibility</p:attrName>
                                        </p:attrNameLst>
                                      </p:cBhvr>
                                      <p:to>
                                        <p:strVal val="visible"/>
                                      </p:to>
                                    </p:set>
                                    <p:anim to="" calcmode="lin" valueType="num">
                                      <p:cBhvr>
                                        <p:cTn id="87" dur="1" fill="hold"/>
                                        <p:tgtEl>
                                          <p:spTgt spid="22"/>
                                        </p:tgtEl>
                                        <p:attrNameLst>
                                          <p:attrName/>
                                        </p:attrNameLst>
                                      </p:cBhvr>
                                    </p:anim>
                                  </p:childTnLst>
                                </p:cTn>
                              </p:par>
                              <p:par>
                                <p:cTn id="88" presetID="24" presetClass="entr" presetSubtype="0" fill="hold" nodeType="withEffect">
                                  <p:stCondLst>
                                    <p:cond delay="0"/>
                                  </p:stCondLst>
                                  <p:childTnLst>
                                    <p:set>
                                      <p:cBhvr>
                                        <p:cTn id="89" dur="1" fill="hold">
                                          <p:stCondLst>
                                            <p:cond delay="0"/>
                                          </p:stCondLst>
                                        </p:cTn>
                                        <p:tgtEl>
                                          <p:spTgt spid="24"/>
                                        </p:tgtEl>
                                        <p:attrNameLst>
                                          <p:attrName>style.visibility</p:attrName>
                                        </p:attrNameLst>
                                      </p:cBhvr>
                                      <p:to>
                                        <p:strVal val="visible"/>
                                      </p:to>
                                    </p:set>
                                    <p:anim to="" calcmode="lin" valueType="num">
                                      <p:cBhvr>
                                        <p:cTn id="90" dur="1" fill="hold"/>
                                        <p:tgtEl>
                                          <p:spTgt spid="24"/>
                                        </p:tgtEl>
                                        <p:attrNameLst>
                                          <p:attrName/>
                                        </p:attrNameLst>
                                      </p:cBhvr>
                                    </p:anim>
                                  </p:childTnLst>
                                </p:cTn>
                              </p:par>
                              <p:par>
                                <p:cTn id="91" presetID="24" presetClass="entr" presetSubtype="0" fill="hold" nodeType="withEffect">
                                  <p:stCondLst>
                                    <p:cond delay="0"/>
                                  </p:stCondLst>
                                  <p:childTnLst>
                                    <p:set>
                                      <p:cBhvr>
                                        <p:cTn id="92" dur="1" fill="hold">
                                          <p:stCondLst>
                                            <p:cond delay="0"/>
                                          </p:stCondLst>
                                        </p:cTn>
                                        <p:tgtEl>
                                          <p:spTgt spid="25"/>
                                        </p:tgtEl>
                                        <p:attrNameLst>
                                          <p:attrName>style.visibility</p:attrName>
                                        </p:attrNameLst>
                                      </p:cBhvr>
                                      <p:to>
                                        <p:strVal val="visible"/>
                                      </p:to>
                                    </p:set>
                                    <p:anim to="" calcmode="lin" valueType="num">
                                      <p:cBhvr>
                                        <p:cTn id="93" dur="1" fill="hold"/>
                                        <p:tgtEl>
                                          <p:spTgt spid="25"/>
                                        </p:tgtEl>
                                        <p:attrNameLst>
                                          <p:attrName/>
                                        </p:attrNameLst>
                                      </p:cBhvr>
                                    </p:anim>
                                  </p:childTnLst>
                                </p:cTn>
                              </p:par>
                              <p:par>
                                <p:cTn id="94" presetID="24" presetClass="entr" presetSubtype="0" fill="hold" nodeType="withEffect">
                                  <p:stCondLst>
                                    <p:cond delay="0"/>
                                  </p:stCondLst>
                                  <p:childTnLst>
                                    <p:set>
                                      <p:cBhvr>
                                        <p:cTn id="95" dur="1" fill="hold">
                                          <p:stCondLst>
                                            <p:cond delay="0"/>
                                          </p:stCondLst>
                                        </p:cTn>
                                        <p:tgtEl>
                                          <p:spTgt spid="26"/>
                                        </p:tgtEl>
                                        <p:attrNameLst>
                                          <p:attrName>style.visibility</p:attrName>
                                        </p:attrNameLst>
                                      </p:cBhvr>
                                      <p:to>
                                        <p:strVal val="visible"/>
                                      </p:to>
                                    </p:set>
                                    <p:anim to="" calcmode="lin" valueType="num">
                                      <p:cBhvr>
                                        <p:cTn id="96" dur="1" fill="hold"/>
                                        <p:tgtEl>
                                          <p:spTgt spid="26"/>
                                        </p:tgtEl>
                                        <p:attrNameLst>
                                          <p:attrName/>
                                        </p:attrNameLst>
                                      </p:cBhvr>
                                    </p:anim>
                                  </p:childTnLst>
                                </p:cTn>
                              </p:par>
                              <p:par>
                                <p:cTn id="97" presetID="24" presetClass="entr" presetSubtype="0" fill="hold" nodeType="withEffect">
                                  <p:stCondLst>
                                    <p:cond delay="0"/>
                                  </p:stCondLst>
                                  <p:childTnLst>
                                    <p:set>
                                      <p:cBhvr>
                                        <p:cTn id="98" dur="1" fill="hold">
                                          <p:stCondLst>
                                            <p:cond delay="0"/>
                                          </p:stCondLst>
                                        </p:cTn>
                                        <p:tgtEl>
                                          <p:spTgt spid="23"/>
                                        </p:tgtEl>
                                        <p:attrNameLst>
                                          <p:attrName>style.visibility</p:attrName>
                                        </p:attrNameLst>
                                      </p:cBhvr>
                                      <p:to>
                                        <p:strVal val="visible"/>
                                      </p:to>
                                    </p:set>
                                    <p:anim to="" calcmode="lin" valueType="num">
                                      <p:cBhvr>
                                        <p:cTn id="99" dur="1" fill="hold"/>
                                        <p:tgtEl>
                                          <p:spTgt spid="2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blaenau-gwent.gov.uk/images/Images_Miscellaneous/Budgets_And_Accounts_Money.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 name="Title 1"/>
          <p:cNvSpPr>
            <a:spLocks noGrp="1"/>
          </p:cNvSpPr>
          <p:nvPr>
            <p:ph type="title" idx="4294967295"/>
          </p:nvPr>
        </p:nvSpPr>
        <p:spPr>
          <a:xfrm rot="16200000">
            <a:off x="-685800" y="2819400"/>
            <a:ext cx="2819400" cy="990600"/>
          </a:xfrm>
        </p:spPr>
        <p:txBody>
          <a:bodyPr>
            <a:normAutofit/>
          </a:bodyPr>
          <a:lstStyle/>
          <a:p>
            <a:r>
              <a:rPr lang="en-US" sz="2800" b="1" dirty="0" smtClean="0">
                <a:solidFill>
                  <a:schemeClr val="accent5">
                    <a:lumMod val="50000"/>
                  </a:schemeClr>
                </a:solidFill>
                <a:latin typeface="Times New Roman" pitchFamily="18" charset="0"/>
                <a:cs typeface="Times New Roman" pitchFamily="18" charset="0"/>
              </a:rPr>
              <a:t>Spending Habits</a:t>
            </a:r>
            <a:endParaRPr lang="en-US" sz="2800" b="1" dirty="0">
              <a:solidFill>
                <a:schemeClr val="accent5">
                  <a:lumMod val="50000"/>
                </a:schemeClr>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sz="quarter" idx="4294967295"/>
          </p:nvPr>
        </p:nvGraphicFramePr>
        <p:xfrm>
          <a:off x="1600200" y="304800"/>
          <a:ext cx="5486400" cy="3642360"/>
        </p:xfrm>
        <a:graphic>
          <a:graphicData uri="http://schemas.openxmlformats.org/drawingml/2006/table">
            <a:tbl>
              <a:tblPr firstRow="1" bandRow="1">
                <a:tableStyleId>{5C22544A-7EE6-4342-B048-85BDC9FD1C3A}</a:tableStyleId>
              </a:tblPr>
              <a:tblGrid>
                <a:gridCol w="2743200"/>
                <a:gridCol w="2743200"/>
              </a:tblGrid>
              <a:tr h="294640">
                <a:tc>
                  <a:txBody>
                    <a:bodyPr/>
                    <a:lstStyle/>
                    <a:p>
                      <a:r>
                        <a:rPr lang="en-US" sz="1400" dirty="0" smtClean="0"/>
                        <a:t>Area of Spending</a:t>
                      </a:r>
                      <a:endParaRPr lang="en-US" sz="1400" dirty="0"/>
                    </a:p>
                  </a:txBody>
                  <a:tcPr/>
                </a:tc>
                <a:tc>
                  <a:txBody>
                    <a:bodyPr/>
                    <a:lstStyle/>
                    <a:p>
                      <a:r>
                        <a:rPr lang="en-US" sz="1400" dirty="0" smtClean="0"/>
                        <a:t>US $Billions</a:t>
                      </a:r>
                      <a:r>
                        <a:rPr lang="en-US" sz="1400" baseline="0" dirty="0" smtClean="0"/>
                        <a:t> per year</a:t>
                      </a:r>
                      <a:endParaRPr lang="en-US" sz="1400" dirty="0"/>
                    </a:p>
                  </a:txBody>
                  <a:tcPr/>
                </a:tc>
              </a:tr>
              <a:tr h="370840">
                <a:tc>
                  <a:txBody>
                    <a:bodyPr/>
                    <a:lstStyle/>
                    <a:p>
                      <a:r>
                        <a:rPr lang="en-US" sz="1400" dirty="0" smtClean="0"/>
                        <a:t>Cosmetics in USA</a:t>
                      </a:r>
                      <a:endParaRPr lang="en-US" sz="1400" dirty="0"/>
                    </a:p>
                  </a:txBody>
                  <a:tcPr/>
                </a:tc>
                <a:tc>
                  <a:txBody>
                    <a:bodyPr/>
                    <a:lstStyle/>
                    <a:p>
                      <a:r>
                        <a:rPr lang="en-US" sz="1400" dirty="0" smtClean="0"/>
                        <a:t>8</a:t>
                      </a:r>
                    </a:p>
                  </a:txBody>
                  <a:tcPr/>
                </a:tc>
              </a:tr>
              <a:tr h="370840">
                <a:tc>
                  <a:txBody>
                    <a:bodyPr/>
                    <a:lstStyle/>
                    <a:p>
                      <a:r>
                        <a:rPr lang="en-US" sz="1400" dirty="0" smtClean="0"/>
                        <a:t>Ice Cream in Europe</a:t>
                      </a:r>
                      <a:endParaRPr lang="en-US" sz="1400" dirty="0"/>
                    </a:p>
                  </a:txBody>
                  <a:tcPr/>
                </a:tc>
                <a:tc>
                  <a:txBody>
                    <a:bodyPr/>
                    <a:lstStyle/>
                    <a:p>
                      <a:r>
                        <a:rPr lang="en-US" sz="1400" dirty="0" smtClean="0"/>
                        <a:t>11</a:t>
                      </a:r>
                      <a:endParaRPr lang="en-US" sz="1400" dirty="0"/>
                    </a:p>
                  </a:txBody>
                  <a:tcPr/>
                </a:tc>
              </a:tr>
              <a:tr h="370840">
                <a:tc>
                  <a:txBody>
                    <a:bodyPr/>
                    <a:lstStyle/>
                    <a:p>
                      <a:r>
                        <a:rPr lang="en-US" sz="1400" dirty="0" smtClean="0"/>
                        <a:t>Perfumes in Europe</a:t>
                      </a:r>
                      <a:r>
                        <a:rPr lang="en-US" sz="1400" baseline="0" dirty="0" smtClean="0"/>
                        <a:t> and USA</a:t>
                      </a:r>
                      <a:endParaRPr lang="en-US" sz="1400" dirty="0"/>
                    </a:p>
                  </a:txBody>
                  <a:tcPr/>
                </a:tc>
                <a:tc>
                  <a:txBody>
                    <a:bodyPr/>
                    <a:lstStyle/>
                    <a:p>
                      <a:r>
                        <a:rPr lang="en-US" sz="1400" dirty="0" smtClean="0"/>
                        <a:t>12</a:t>
                      </a:r>
                      <a:endParaRPr lang="en-US" sz="1400" dirty="0"/>
                    </a:p>
                  </a:txBody>
                  <a:tcPr/>
                </a:tc>
              </a:tr>
              <a:tr h="370840">
                <a:tc>
                  <a:txBody>
                    <a:bodyPr/>
                    <a:lstStyle/>
                    <a:p>
                      <a:r>
                        <a:rPr lang="en-US" sz="1400" dirty="0" smtClean="0"/>
                        <a:t>Pet food in Europe and USA</a:t>
                      </a:r>
                      <a:endParaRPr lang="en-US" sz="1400" dirty="0"/>
                    </a:p>
                  </a:txBody>
                  <a:tcPr/>
                </a:tc>
                <a:tc>
                  <a:txBody>
                    <a:bodyPr/>
                    <a:lstStyle/>
                    <a:p>
                      <a:r>
                        <a:rPr lang="en-US" sz="1400" dirty="0" smtClean="0"/>
                        <a:t>17</a:t>
                      </a:r>
                      <a:endParaRPr lang="en-US" sz="1400" dirty="0"/>
                    </a:p>
                  </a:txBody>
                  <a:tcPr/>
                </a:tc>
              </a:tr>
              <a:tr h="370840">
                <a:tc>
                  <a:txBody>
                    <a:bodyPr/>
                    <a:lstStyle/>
                    <a:p>
                      <a:r>
                        <a:rPr lang="en-US" sz="1400" dirty="0" smtClean="0"/>
                        <a:t>Business Entertainment in Japan</a:t>
                      </a:r>
                      <a:endParaRPr lang="en-US" sz="1400" dirty="0"/>
                    </a:p>
                  </a:txBody>
                  <a:tcPr/>
                </a:tc>
                <a:tc>
                  <a:txBody>
                    <a:bodyPr/>
                    <a:lstStyle/>
                    <a:p>
                      <a:r>
                        <a:rPr lang="en-US" sz="1400" dirty="0" smtClean="0"/>
                        <a:t>35</a:t>
                      </a:r>
                      <a:endParaRPr lang="en-US" sz="1400" dirty="0"/>
                    </a:p>
                  </a:txBody>
                  <a:tcPr/>
                </a:tc>
              </a:tr>
              <a:tr h="370840">
                <a:tc>
                  <a:txBody>
                    <a:bodyPr/>
                    <a:lstStyle/>
                    <a:p>
                      <a:r>
                        <a:rPr lang="en-US" sz="1400" dirty="0" smtClean="0"/>
                        <a:t>Cigarettes in Europe</a:t>
                      </a:r>
                      <a:endParaRPr lang="en-US" sz="1400" dirty="0"/>
                    </a:p>
                  </a:txBody>
                  <a:tcPr/>
                </a:tc>
                <a:tc>
                  <a:txBody>
                    <a:bodyPr/>
                    <a:lstStyle/>
                    <a:p>
                      <a:r>
                        <a:rPr lang="en-US" sz="1400" dirty="0" smtClean="0"/>
                        <a:t>50</a:t>
                      </a:r>
                      <a:endParaRPr lang="en-US" sz="1400" dirty="0"/>
                    </a:p>
                  </a:txBody>
                  <a:tcPr/>
                </a:tc>
              </a:tr>
              <a:tr h="370840">
                <a:tc>
                  <a:txBody>
                    <a:bodyPr/>
                    <a:lstStyle/>
                    <a:p>
                      <a:r>
                        <a:rPr lang="en-US" sz="1400" dirty="0" smtClean="0"/>
                        <a:t>Alcoholic</a:t>
                      </a:r>
                      <a:r>
                        <a:rPr lang="en-US" sz="1400" baseline="0" dirty="0" smtClean="0"/>
                        <a:t> drinks in Europe</a:t>
                      </a:r>
                      <a:endParaRPr lang="en-US" sz="1400" dirty="0"/>
                    </a:p>
                  </a:txBody>
                  <a:tcPr/>
                </a:tc>
                <a:tc>
                  <a:txBody>
                    <a:bodyPr/>
                    <a:lstStyle/>
                    <a:p>
                      <a:r>
                        <a:rPr lang="en-US" sz="1400" dirty="0" smtClean="0"/>
                        <a:t>105</a:t>
                      </a:r>
                      <a:endParaRPr lang="en-US" sz="1400" dirty="0"/>
                    </a:p>
                  </a:txBody>
                  <a:tcPr/>
                </a:tc>
              </a:tr>
              <a:tr h="370840">
                <a:tc>
                  <a:txBody>
                    <a:bodyPr/>
                    <a:lstStyle/>
                    <a:p>
                      <a:r>
                        <a:rPr lang="en-US" sz="1400" dirty="0" smtClean="0"/>
                        <a:t>Narcotic Drugs in the world</a:t>
                      </a:r>
                      <a:endParaRPr lang="en-US" sz="1400" dirty="0"/>
                    </a:p>
                  </a:txBody>
                  <a:tcPr/>
                </a:tc>
                <a:tc>
                  <a:txBody>
                    <a:bodyPr/>
                    <a:lstStyle/>
                    <a:p>
                      <a:r>
                        <a:rPr lang="en-US" sz="1400" dirty="0" smtClean="0"/>
                        <a:t>400</a:t>
                      </a:r>
                      <a:endParaRPr lang="en-US" sz="1400" dirty="0"/>
                    </a:p>
                  </a:txBody>
                  <a:tcPr/>
                </a:tc>
              </a:tr>
              <a:tr h="370840">
                <a:tc>
                  <a:txBody>
                    <a:bodyPr/>
                    <a:lstStyle/>
                    <a:p>
                      <a:r>
                        <a:rPr lang="en-US" sz="1400" dirty="0" smtClean="0"/>
                        <a:t>Military spending in the world</a:t>
                      </a:r>
                      <a:endParaRPr lang="en-US" sz="1400" dirty="0"/>
                    </a:p>
                  </a:txBody>
                  <a:tcPr/>
                </a:tc>
                <a:tc>
                  <a:txBody>
                    <a:bodyPr/>
                    <a:lstStyle/>
                    <a:p>
                      <a:r>
                        <a:rPr lang="en-US" sz="1400" dirty="0" smtClean="0"/>
                        <a:t>780</a:t>
                      </a:r>
                      <a:endParaRPr lang="en-US" sz="1400" dirty="0"/>
                    </a:p>
                  </a:txBody>
                  <a:tcPr/>
                </a:tc>
              </a:tr>
            </a:tbl>
          </a:graphicData>
        </a:graphic>
      </p:graphicFrame>
      <p:graphicFrame>
        <p:nvGraphicFramePr>
          <p:cNvPr id="5" name="Table 4"/>
          <p:cNvGraphicFramePr>
            <a:graphicFrameLocks noGrp="1"/>
          </p:cNvGraphicFramePr>
          <p:nvPr/>
        </p:nvGraphicFramePr>
        <p:xfrm>
          <a:off x="2819400" y="4267200"/>
          <a:ext cx="6096000" cy="185420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sz="1400" dirty="0" smtClean="0"/>
                        <a:t>Area</a:t>
                      </a:r>
                      <a:r>
                        <a:rPr lang="en-US" sz="1400" baseline="0" dirty="0" smtClean="0"/>
                        <a:t> of Spending</a:t>
                      </a:r>
                      <a:endParaRPr lang="en-US" sz="1400" dirty="0"/>
                    </a:p>
                  </a:txBody>
                  <a:tcPr/>
                </a:tc>
                <a:tc>
                  <a:txBody>
                    <a:bodyPr/>
                    <a:lstStyle/>
                    <a:p>
                      <a:r>
                        <a:rPr lang="en-US" sz="1400" dirty="0" smtClean="0"/>
                        <a:t>US</a:t>
                      </a:r>
                      <a:r>
                        <a:rPr lang="en-US" sz="1400" baseline="0" dirty="0" smtClean="0"/>
                        <a:t> $Billions per Year</a:t>
                      </a:r>
                      <a:endParaRPr lang="en-US" sz="1400" dirty="0"/>
                    </a:p>
                  </a:txBody>
                  <a:tcPr/>
                </a:tc>
              </a:tr>
              <a:tr h="370840">
                <a:tc>
                  <a:txBody>
                    <a:bodyPr/>
                    <a:lstStyle/>
                    <a:p>
                      <a:r>
                        <a:rPr lang="en-US" sz="1400" dirty="0" smtClean="0"/>
                        <a:t>Basic education</a:t>
                      </a:r>
                      <a:r>
                        <a:rPr lang="en-US" sz="1400" baseline="0" dirty="0" smtClean="0"/>
                        <a:t> for all</a:t>
                      </a:r>
                      <a:endParaRPr lang="en-US" sz="1400" dirty="0"/>
                    </a:p>
                  </a:txBody>
                  <a:tcPr/>
                </a:tc>
                <a:tc>
                  <a:txBody>
                    <a:bodyPr/>
                    <a:lstStyle/>
                    <a:p>
                      <a:r>
                        <a:rPr lang="en-US" sz="1400" dirty="0" smtClean="0"/>
                        <a:t>6</a:t>
                      </a:r>
                      <a:endParaRPr lang="en-US" sz="1400" dirty="0"/>
                    </a:p>
                  </a:txBody>
                  <a:tcPr/>
                </a:tc>
              </a:tr>
              <a:tr h="370840">
                <a:tc>
                  <a:txBody>
                    <a:bodyPr/>
                    <a:lstStyle/>
                    <a:p>
                      <a:r>
                        <a:rPr lang="en-US" sz="1400" dirty="0" smtClean="0"/>
                        <a:t>Water and sanitation for all</a:t>
                      </a:r>
                      <a:endParaRPr lang="en-US" sz="1400" dirty="0"/>
                    </a:p>
                  </a:txBody>
                  <a:tcPr/>
                </a:tc>
                <a:tc>
                  <a:txBody>
                    <a:bodyPr/>
                    <a:lstStyle/>
                    <a:p>
                      <a:r>
                        <a:rPr lang="en-US" sz="1400" dirty="0" smtClean="0"/>
                        <a:t>9</a:t>
                      </a:r>
                      <a:endParaRPr lang="en-US" sz="1400" dirty="0"/>
                    </a:p>
                  </a:txBody>
                  <a:tcPr/>
                </a:tc>
              </a:tr>
              <a:tr h="370840">
                <a:tc>
                  <a:txBody>
                    <a:bodyPr/>
                    <a:lstStyle/>
                    <a:p>
                      <a:r>
                        <a:rPr lang="en-US" sz="1400" dirty="0" smtClean="0"/>
                        <a:t>Reproductive</a:t>
                      </a:r>
                      <a:r>
                        <a:rPr lang="en-US" sz="1400" baseline="0" dirty="0" smtClean="0"/>
                        <a:t> health for all women</a:t>
                      </a:r>
                      <a:endParaRPr lang="en-US" sz="1400" dirty="0"/>
                    </a:p>
                  </a:txBody>
                  <a:tcPr/>
                </a:tc>
                <a:tc>
                  <a:txBody>
                    <a:bodyPr/>
                    <a:lstStyle/>
                    <a:p>
                      <a:r>
                        <a:rPr lang="en-US" sz="1400" dirty="0" smtClean="0"/>
                        <a:t>12</a:t>
                      </a:r>
                      <a:endParaRPr lang="en-US" sz="1400" dirty="0"/>
                    </a:p>
                  </a:txBody>
                  <a:tcPr/>
                </a:tc>
              </a:tr>
              <a:tr h="370840">
                <a:tc>
                  <a:txBody>
                    <a:bodyPr/>
                    <a:lstStyle/>
                    <a:p>
                      <a:r>
                        <a:rPr lang="en-US" sz="1400" dirty="0" smtClean="0"/>
                        <a:t>Basic Health and nutrition</a:t>
                      </a:r>
                      <a:r>
                        <a:rPr lang="en-US" sz="1400" baseline="0" dirty="0" smtClean="0"/>
                        <a:t> for all</a:t>
                      </a:r>
                      <a:endParaRPr lang="en-US" sz="1400" dirty="0"/>
                    </a:p>
                  </a:txBody>
                  <a:tcPr/>
                </a:tc>
                <a:tc>
                  <a:txBody>
                    <a:bodyPr/>
                    <a:lstStyle/>
                    <a:p>
                      <a:r>
                        <a:rPr lang="en-US" sz="1400" dirty="0" smtClean="0"/>
                        <a:t>13</a:t>
                      </a:r>
                      <a:endParaRPr lang="en-US" sz="1400" dirty="0"/>
                    </a:p>
                  </a:txBody>
                  <a:tcPr/>
                </a:tc>
              </a:tr>
            </a:tbl>
          </a:graphicData>
        </a:graphic>
      </p:graphicFrame>
      <p:sp>
        <p:nvSpPr>
          <p:cNvPr id="6" name="TextBox 5"/>
          <p:cNvSpPr txBox="1"/>
          <p:nvPr/>
        </p:nvSpPr>
        <p:spPr>
          <a:xfrm>
            <a:off x="7391400" y="533400"/>
            <a:ext cx="1447800" cy="3293209"/>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What do the dollar amounts tell you about consumption priorities?  </a:t>
            </a:r>
            <a:r>
              <a:rPr lang="en-US" sz="1600" b="1" dirty="0" smtClean="0">
                <a:latin typeface="Times New Roman" pitchFamily="18" charset="0"/>
                <a:cs typeface="Times New Roman" pitchFamily="18" charset="0"/>
              </a:rPr>
              <a:t>  Is </a:t>
            </a:r>
            <a:r>
              <a:rPr lang="en-US" sz="1600" b="1" dirty="0" smtClean="0">
                <a:latin typeface="Times New Roman" pitchFamily="18" charset="0"/>
                <a:cs typeface="Times New Roman" pitchFamily="18" charset="0"/>
              </a:rPr>
              <a:t>there anything wrong with spending money on cosmetics or pet food?</a:t>
            </a:r>
            <a:endParaRPr lang="en-US" sz="1600" b="1" dirty="0">
              <a:latin typeface="Times New Roman" pitchFamily="18" charset="0"/>
              <a:cs typeface="Times New Roman" pitchFamily="18" charset="0"/>
            </a:endParaRPr>
          </a:p>
        </p:txBody>
      </p:sp>
      <p:sp>
        <p:nvSpPr>
          <p:cNvPr id="7" name="TextBox 6"/>
          <p:cNvSpPr txBox="1"/>
          <p:nvPr/>
        </p:nvSpPr>
        <p:spPr>
          <a:xfrm>
            <a:off x="7391400" y="381000"/>
            <a:ext cx="1371600" cy="3539430"/>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Do you think the principles of liberalism helped create the disparity apparent in the tables?  Do you think liberal governments should do something to address this issue? What?</a:t>
            </a:r>
            <a:endParaRPr lang="en-US" sz="1600" b="1" dirty="0">
              <a:latin typeface="Times New Roman" pitchFamily="18" charset="0"/>
              <a:cs typeface="Times New Roman" pitchFamily="18" charset="0"/>
            </a:endParaRPr>
          </a:p>
        </p:txBody>
      </p:sp>
      <p:sp>
        <p:nvSpPr>
          <p:cNvPr id="8" name="TextBox 7"/>
          <p:cNvSpPr txBox="1"/>
          <p:nvPr/>
        </p:nvSpPr>
        <p:spPr>
          <a:xfrm>
            <a:off x="0" y="6172200"/>
            <a:ext cx="9144000" cy="584775"/>
          </a:xfrm>
          <a:prstGeom prst="rect">
            <a:avLst/>
          </a:prstGeom>
          <a:noFill/>
        </p:spPr>
        <p:txBody>
          <a:bodyPr wrap="square" rtlCol="0">
            <a:spAutoFit/>
          </a:bodyPr>
          <a:lstStyle/>
          <a:p>
            <a:pPr algn="ctr"/>
            <a:r>
              <a:rPr lang="en-US" sz="1600" b="1" dirty="0" smtClean="0">
                <a:solidFill>
                  <a:srgbClr val="002060"/>
                </a:solidFill>
                <a:latin typeface="Times New Roman" pitchFamily="18" charset="0"/>
                <a:cs typeface="Times New Roman" pitchFamily="18" charset="0"/>
              </a:rPr>
              <a:t>Read all of page 418 and most of page 419</a:t>
            </a:r>
          </a:p>
          <a:p>
            <a:pPr algn="ctr"/>
            <a:r>
              <a:rPr lang="en-US" sz="1600" b="1" dirty="0" smtClean="0">
                <a:latin typeface="Times New Roman" pitchFamily="18" charset="0"/>
                <a:cs typeface="Times New Roman" pitchFamily="18" charset="0"/>
              </a:rPr>
              <a:t>When done, complete # 1 to #9 of the handout: </a:t>
            </a:r>
            <a:r>
              <a:rPr lang="en-US" sz="1600" b="1" i="1" dirty="0" smtClean="0">
                <a:latin typeface="Times New Roman" pitchFamily="18" charset="0"/>
                <a:cs typeface="Times New Roman" pitchFamily="18" charset="0"/>
              </a:rPr>
              <a:t>Contemporary Issues and </a:t>
            </a:r>
            <a:r>
              <a:rPr lang="en-US" sz="1600" b="1" i="1" dirty="0" smtClean="0">
                <a:latin typeface="Times New Roman" pitchFamily="18" charset="0"/>
                <a:cs typeface="Times New Roman" pitchFamily="18" charset="0"/>
              </a:rPr>
              <a:t>Liberalism</a:t>
            </a:r>
            <a:endParaRPr lang="en-US" sz="1600" i="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to="" calcmode="lin" valueType="num">
                                      <p:cBhvr>
                                        <p:cTn id="15" dur="1" fill="hold"/>
                                        <p:tgtEl>
                                          <p:spTgt spid="5"/>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 calcmode="lin" valueType="num">
                                      <p:cBhvr additive="base">
                                        <p:cTn id="20"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xit" presetSubtype="8" fill="hold" nodeType="clickEffect">
                                  <p:stCondLst>
                                    <p:cond delay="0"/>
                                  </p:stCondLst>
                                  <p:childTnLst>
                                    <p:anim calcmode="lin" valueType="num">
                                      <p:cBhvr additive="base">
                                        <p:cTn id="25" dur="500"/>
                                        <p:tgtEl>
                                          <p:spTgt spid="6">
                                            <p:txEl>
                                              <p:pRg st="0" end="0"/>
                                            </p:txEl>
                                          </p:spTgt>
                                        </p:tgtEl>
                                        <p:attrNameLst>
                                          <p:attrName>ppt_x</p:attrName>
                                        </p:attrNameLst>
                                      </p:cBhvr>
                                      <p:tavLst>
                                        <p:tav tm="0">
                                          <p:val>
                                            <p:strVal val="ppt_x"/>
                                          </p:val>
                                        </p:tav>
                                        <p:tav tm="100000">
                                          <p:val>
                                            <p:strVal val="0-ppt_w/2"/>
                                          </p:val>
                                        </p:tav>
                                      </p:tavLst>
                                    </p:anim>
                                    <p:anim calcmode="lin" valueType="num">
                                      <p:cBhvr additive="base">
                                        <p:cTn id="26" dur="500"/>
                                        <p:tgtEl>
                                          <p:spTgt spid="6">
                                            <p:txEl>
                                              <p:pRg st="0" end="0"/>
                                            </p:txEl>
                                          </p:spTgt>
                                        </p:tgtEl>
                                        <p:attrNameLst>
                                          <p:attrName>ppt_y</p:attrName>
                                        </p:attrNameLst>
                                      </p:cBhvr>
                                      <p:tavLst>
                                        <p:tav tm="0">
                                          <p:val>
                                            <p:strVal val="ppt_y"/>
                                          </p:val>
                                        </p:tav>
                                        <p:tav tm="100000">
                                          <p:val>
                                            <p:strVal val="ppt_y"/>
                                          </p:val>
                                        </p:tav>
                                      </p:tavLst>
                                    </p:anim>
                                    <p:set>
                                      <p:cBhvr>
                                        <p:cTn id="27" dur="1" fill="hold">
                                          <p:stCondLst>
                                            <p:cond delay="499"/>
                                          </p:stCondLst>
                                        </p:cTn>
                                        <p:tgtEl>
                                          <p:spTgt spid="6">
                                            <p:txEl>
                                              <p:pRg st="0" end="0"/>
                                            </p:txEl>
                                          </p:spTgt>
                                        </p:tgtEl>
                                        <p:attrNameLst>
                                          <p:attrName>style.visibility</p:attrName>
                                        </p:attrNameLst>
                                      </p:cBhvr>
                                      <p:to>
                                        <p:strVal val="hidden"/>
                                      </p:to>
                                    </p:set>
                                  </p:childTnLst>
                                </p:cTn>
                              </p:par>
                              <p:par>
                                <p:cTn id="28" presetID="2" presetClass="entr" presetSubtype="4"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to="" calcmode="lin" valueType="num">
                                      <p:cBhvr>
                                        <p:cTn id="36"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http://www.bvwaste.ca/files/e-waste-2.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3" name="Content Placeholder 2"/>
          <p:cNvSpPr>
            <a:spLocks noGrp="1"/>
          </p:cNvSpPr>
          <p:nvPr>
            <p:ph sz="quarter" idx="1"/>
          </p:nvPr>
        </p:nvSpPr>
        <p:spPr>
          <a:xfrm>
            <a:off x="0" y="1905000"/>
            <a:ext cx="9144000" cy="3200400"/>
          </a:xfrm>
        </p:spPr>
        <p:txBody>
          <a:bodyPr>
            <a:normAutofit/>
          </a:bodyPr>
          <a:lstStyle/>
          <a:p>
            <a:pPr algn="ctr">
              <a:buNone/>
            </a:pPr>
            <a:r>
              <a:rPr lang="en-US" sz="1800" b="1" dirty="0" smtClean="0">
                <a:solidFill>
                  <a:srgbClr val="C00000"/>
                </a:solidFill>
                <a:latin typeface="Times New Roman" pitchFamily="18" charset="0"/>
                <a:cs typeface="Times New Roman" pitchFamily="18" charset="0"/>
              </a:rPr>
              <a:t>How can liberal democracies take action to address issues related to </a:t>
            </a:r>
            <a:r>
              <a:rPr lang="en-US" sz="1800" b="1" dirty="0" smtClean="0">
                <a:solidFill>
                  <a:srgbClr val="C00000"/>
                </a:solidFill>
                <a:latin typeface="Times New Roman" pitchFamily="18" charset="0"/>
                <a:cs typeface="Times New Roman" pitchFamily="18" charset="0"/>
              </a:rPr>
              <a:t>consumerism?</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solidFill>
                  <a:srgbClr val="002060"/>
                </a:solidFill>
                <a:latin typeface="Times New Roman" pitchFamily="18" charset="0"/>
                <a:cs typeface="Times New Roman" pitchFamily="18" charset="0"/>
              </a:rPr>
              <a:t>Recycle </a:t>
            </a:r>
            <a:r>
              <a:rPr lang="en-US" sz="1800" b="1" dirty="0" smtClean="0">
                <a:solidFill>
                  <a:srgbClr val="002060"/>
                </a:solidFill>
                <a:latin typeface="Times New Roman" pitchFamily="18" charset="0"/>
                <a:cs typeface="Times New Roman" pitchFamily="18" charset="0"/>
              </a:rPr>
              <a:t>Fees for </a:t>
            </a:r>
            <a:r>
              <a:rPr lang="en-US" sz="1800" b="1" dirty="0" smtClean="0">
                <a:solidFill>
                  <a:srgbClr val="002060"/>
                </a:solidFill>
                <a:latin typeface="Times New Roman" pitchFamily="18" charset="0"/>
                <a:cs typeface="Times New Roman" pitchFamily="18" charset="0"/>
              </a:rPr>
              <a:t>Products</a:t>
            </a:r>
          </a:p>
          <a:p>
            <a:pPr algn="ctr">
              <a:buNone/>
            </a:pPr>
            <a:r>
              <a:rPr lang="en-US" sz="1800" b="1" dirty="0" smtClean="0">
                <a:solidFill>
                  <a:srgbClr val="002060"/>
                </a:solidFill>
                <a:latin typeface="Times New Roman" pitchFamily="18" charset="0"/>
                <a:cs typeface="Times New Roman" pitchFamily="18" charset="0"/>
              </a:rPr>
              <a:t>In </a:t>
            </a:r>
            <a:r>
              <a:rPr lang="en-US" sz="1800" b="1" dirty="0" smtClean="0">
                <a:solidFill>
                  <a:srgbClr val="002060"/>
                </a:solidFill>
                <a:latin typeface="Times New Roman" pitchFamily="18" charset="0"/>
                <a:cs typeface="Times New Roman" pitchFamily="18" charset="0"/>
              </a:rPr>
              <a:t>Alberta each year,  Albertans throw out 100,000 computers and 200,000 </a:t>
            </a:r>
            <a:r>
              <a:rPr lang="en-US" sz="1800" b="1" dirty="0" smtClean="0">
                <a:solidFill>
                  <a:srgbClr val="002060"/>
                </a:solidFill>
                <a:latin typeface="Times New Roman" pitchFamily="18" charset="0"/>
                <a:cs typeface="Times New Roman" pitchFamily="18" charset="0"/>
              </a:rPr>
              <a:t>TVs</a:t>
            </a:r>
            <a:r>
              <a:rPr lang="en-US" sz="1800" b="1" dirty="0" smtClean="0">
                <a:solidFill>
                  <a:srgbClr val="002060"/>
                </a:solidFill>
                <a:latin typeface="Times New Roman" pitchFamily="18" charset="0"/>
                <a:cs typeface="Times New Roman" pitchFamily="18" charset="0"/>
              </a:rPr>
              <a:t> </a:t>
            </a:r>
            <a:r>
              <a:rPr lang="en-US" sz="1800" b="1" dirty="0" smtClean="0">
                <a:solidFill>
                  <a:srgbClr val="002060"/>
                </a:solidFill>
                <a:latin typeface="Times New Roman" pitchFamily="18" charset="0"/>
                <a:cs typeface="Times New Roman" pitchFamily="18" charset="0"/>
              </a:rPr>
              <a:t> </a:t>
            </a:r>
            <a:r>
              <a:rPr lang="en-US" sz="1800" b="1" dirty="0" smtClean="0">
                <a:solidFill>
                  <a:srgbClr val="002060"/>
                </a:solidFill>
                <a:latin typeface="Times New Roman" pitchFamily="18" charset="0"/>
                <a:cs typeface="Times New Roman" pitchFamily="18" charset="0"/>
              </a:rPr>
              <a:t>           There </a:t>
            </a:r>
            <a:r>
              <a:rPr lang="en-US" sz="1800" b="1" dirty="0" smtClean="0">
                <a:solidFill>
                  <a:srgbClr val="002060"/>
                </a:solidFill>
                <a:latin typeface="Times New Roman" pitchFamily="18" charset="0"/>
                <a:cs typeface="Times New Roman" pitchFamily="18" charset="0"/>
              </a:rPr>
              <a:t>is </a:t>
            </a:r>
            <a:r>
              <a:rPr lang="en-US" sz="1800" b="1" dirty="0" smtClean="0">
                <a:solidFill>
                  <a:srgbClr val="002060"/>
                </a:solidFill>
                <a:latin typeface="Times New Roman" pitchFamily="18" charset="0"/>
                <a:cs typeface="Times New Roman" pitchFamily="18" charset="0"/>
              </a:rPr>
              <a:t>now </a:t>
            </a:r>
            <a:r>
              <a:rPr lang="en-US" sz="1800" b="1" dirty="0" smtClean="0">
                <a:solidFill>
                  <a:srgbClr val="002060"/>
                </a:solidFill>
                <a:latin typeface="Times New Roman" pitchFamily="18" charset="0"/>
                <a:cs typeface="Times New Roman" pitchFamily="18" charset="0"/>
              </a:rPr>
              <a:t>a recycling fee for those </a:t>
            </a:r>
            <a:r>
              <a:rPr lang="en-US" sz="1800" b="1" dirty="0" smtClean="0">
                <a:solidFill>
                  <a:srgbClr val="002060"/>
                </a:solidFill>
                <a:latin typeface="Times New Roman" pitchFamily="18" charset="0"/>
                <a:cs typeface="Times New Roman" pitchFamily="18" charset="0"/>
              </a:rPr>
              <a:t>items</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While </a:t>
            </a:r>
            <a:r>
              <a:rPr lang="en-US" sz="1800" b="1" dirty="0" smtClean="0">
                <a:latin typeface="Times New Roman" pitchFamily="18" charset="0"/>
                <a:cs typeface="Times New Roman" pitchFamily="18" charset="0"/>
              </a:rPr>
              <a:t>the </a:t>
            </a:r>
            <a:r>
              <a:rPr lang="en-US" sz="1800" b="1" dirty="0" smtClean="0">
                <a:latin typeface="Times New Roman" pitchFamily="18" charset="0"/>
                <a:cs typeface="Times New Roman" pitchFamily="18" charset="0"/>
              </a:rPr>
              <a:t>fees </a:t>
            </a:r>
            <a:r>
              <a:rPr lang="en-US" sz="1800" b="1" dirty="0" smtClean="0">
                <a:latin typeface="Times New Roman" pitchFamily="18" charset="0"/>
                <a:cs typeface="Times New Roman" pitchFamily="18" charset="0"/>
              </a:rPr>
              <a:t>collected assist in addressing some negative consequences of consumerism, </a:t>
            </a: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government </a:t>
            </a:r>
            <a:r>
              <a:rPr lang="en-US" sz="1800" b="1" dirty="0" smtClean="0">
                <a:latin typeface="Times New Roman" pitchFamily="18" charset="0"/>
                <a:cs typeface="Times New Roman" pitchFamily="18" charset="0"/>
              </a:rPr>
              <a:t>actions do not directly discourage or prohibit the purchasing of goods by </a:t>
            </a: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individuals</a:t>
            </a:r>
            <a:endParaRPr lang="en-US" sz="1800" b="1" dirty="0">
              <a:latin typeface="Times New Roman" pitchFamily="18" charset="0"/>
              <a:cs typeface="Times New Roman" pitchFamily="18" charset="0"/>
            </a:endParaRPr>
          </a:p>
        </p:txBody>
      </p:sp>
      <p:sp>
        <p:nvSpPr>
          <p:cNvPr id="5" name="Title 4"/>
          <p:cNvSpPr>
            <a:spLocks noGrp="1"/>
          </p:cNvSpPr>
          <p:nvPr>
            <p:ph type="title"/>
          </p:nvPr>
        </p:nvSpPr>
        <p:spPr>
          <a:xfrm>
            <a:off x="0" y="198438"/>
            <a:ext cx="9144000" cy="563562"/>
          </a:xfrm>
        </p:spPr>
        <p:txBody>
          <a:bodyPr>
            <a:normAutofit/>
          </a:bodyPr>
          <a:lstStyle/>
          <a:p>
            <a:r>
              <a:rPr lang="en-US" sz="2800" b="1" dirty="0" smtClean="0">
                <a:solidFill>
                  <a:schemeClr val="accent5">
                    <a:lumMod val="50000"/>
                  </a:schemeClr>
                </a:solidFill>
                <a:latin typeface="Times New Roman" pitchFamily="18" charset="0"/>
                <a:cs typeface="Times New Roman" pitchFamily="18" charset="0"/>
              </a:rPr>
              <a:t>Consumerism as a Liberal Issue</a:t>
            </a:r>
            <a:endParaRPr lang="en-US" sz="2800" b="1" dirty="0">
              <a:solidFill>
                <a:schemeClr val="accent5">
                  <a:lumMod val="50000"/>
                </a:schemeClr>
              </a:solidFill>
              <a:latin typeface="Times New Roman" pitchFamily="18" charset="0"/>
              <a:cs typeface="Times New Roman" pitchFamily="18" charset="0"/>
            </a:endParaRPr>
          </a:p>
        </p:txBody>
      </p:sp>
      <p:pic>
        <p:nvPicPr>
          <p:cNvPr id="20482" name="Picture 2" descr="http://www.mopo.ca/recycling-levy-alberta.jpg"/>
          <p:cNvPicPr>
            <a:picLocks noChangeAspect="1" noChangeArrowheads="1"/>
          </p:cNvPicPr>
          <p:nvPr/>
        </p:nvPicPr>
        <p:blipFill>
          <a:blip r:embed="rId3" cstate="print"/>
          <a:srcRect/>
          <a:stretch>
            <a:fillRect/>
          </a:stretch>
        </p:blipFill>
        <p:spPr bwMode="auto">
          <a:xfrm>
            <a:off x="533400" y="5410200"/>
            <a:ext cx="3438525" cy="12477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to="" calcmode="lin" valueType="num">
                                      <p:cBhvr>
                                        <p:cTn id="10" dur="1" fill="hold"/>
                                        <p:tgtEl>
                                          <p:spTgt spid="3">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to="" calcmode="lin" valueType="num">
                                      <p:cBhvr>
                                        <p:cTn id="15" dur="1" fill="hold"/>
                                        <p:tgtEl>
                                          <p:spTgt spid="3">
                                            <p:txEl>
                                              <p:pRg st="2" end="2"/>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to="" calcmode="lin" valueType="num">
                                      <p:cBhvr>
                                        <p:cTn id="18" dur="1" fill="hold"/>
                                        <p:tgtEl>
                                          <p:spTgt spid="3">
                                            <p:txEl>
                                              <p:pRg st="3" end="3"/>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20482"/>
                                        </p:tgtEl>
                                        <p:attrNameLst>
                                          <p:attrName>style.visibility</p:attrName>
                                        </p:attrNameLst>
                                      </p:cBhvr>
                                      <p:to>
                                        <p:strVal val="visible"/>
                                      </p:to>
                                    </p:set>
                                    <p:anim to="" calcmode="lin" valueType="num">
                                      <p:cBhvr>
                                        <p:cTn id="21" dur="1" fill="hold"/>
                                        <p:tgtEl>
                                          <p:spTgt spid="20482"/>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to="" calcmode="lin" valueType="num">
                                      <p:cBhvr>
                                        <p:cTn id="26" dur="1" fill="hold"/>
                                        <p:tgtEl>
                                          <p:spTgt spid="3">
                                            <p:txEl>
                                              <p:pRg st="5" end="5"/>
                                            </p:txEl>
                                          </p:spTgt>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to="" calcmode="lin" valueType="num">
                                      <p:cBhvr>
                                        <p:cTn id="29" dur="1" fill="hold"/>
                                        <p:tgtEl>
                                          <p:spTgt spid="3">
                                            <p:txEl>
                                              <p:pRg st="6" end="6"/>
                                            </p:txEl>
                                          </p:spTgt>
                                        </p:tgtEl>
                                        <p:attrNameLst>
                                          <p:attrName/>
                                        </p:attrNameLst>
                                      </p:cBhvr>
                                    </p:anim>
                                  </p:childTnLst>
                                </p:cTn>
                              </p:par>
                              <p:par>
                                <p:cTn id="30" presetID="24"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 to="" calcmode="lin" valueType="num">
                                      <p:cBhvr>
                                        <p:cTn id="32"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descr="http://image59.webshots.com/159/0/71/25/2970071250057902384FAAZHN_fs.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198438"/>
            <a:ext cx="9144000" cy="563562"/>
          </a:xfrm>
        </p:spPr>
        <p:txBody>
          <a:bodyPr>
            <a:normAutofit/>
          </a:bodyPr>
          <a:lstStyle/>
          <a:p>
            <a:r>
              <a:rPr lang="en-US" sz="2800" b="1" dirty="0" smtClean="0">
                <a:solidFill>
                  <a:srgbClr val="C00000"/>
                </a:solidFill>
                <a:latin typeface="Times New Roman" pitchFamily="18" charset="0"/>
                <a:cs typeface="Times New Roman" pitchFamily="18" charset="0"/>
              </a:rPr>
              <a:t>Evolution of Liberalism</a:t>
            </a:r>
            <a:endParaRPr lang="en-US" sz="2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9144000" cy="4038599"/>
          </a:xfrm>
        </p:spPr>
        <p:txBody>
          <a:bodyPr>
            <a:normAutofit/>
          </a:bodyPr>
          <a:lstStyle/>
          <a:p>
            <a:pPr algn="ctr">
              <a:buNone/>
            </a:pPr>
            <a:r>
              <a:rPr lang="en-US" sz="1800" b="1" dirty="0" smtClean="0">
                <a:latin typeface="Times New Roman" pitchFamily="18" charset="0"/>
                <a:cs typeface="Times New Roman" pitchFamily="18" charset="0"/>
              </a:rPr>
              <a:t>The modern industrialized world is the result of the implementation of liberal principles</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However the </a:t>
            </a:r>
            <a:r>
              <a:rPr lang="en-US" sz="1800" b="1" dirty="0" smtClean="0">
                <a:solidFill>
                  <a:srgbClr val="C00000"/>
                </a:solidFill>
                <a:latin typeface="Times New Roman" pitchFamily="18" charset="0"/>
                <a:cs typeface="Times New Roman" pitchFamily="18" charset="0"/>
              </a:rPr>
              <a:t>modern industrial complex</a:t>
            </a:r>
            <a:r>
              <a:rPr lang="en-US" sz="1800" b="1" dirty="0" smtClean="0">
                <a:latin typeface="Times New Roman" pitchFamily="18" charset="0"/>
                <a:cs typeface="Times New Roman" pitchFamily="18" charset="0"/>
              </a:rPr>
              <a:t> has given us disparity as well as gifts of scientific </a:t>
            </a:r>
          </a:p>
          <a:p>
            <a:pPr algn="ctr">
              <a:buNone/>
            </a:pPr>
            <a:r>
              <a:rPr lang="en-US" sz="1800" b="1" dirty="0" smtClean="0">
                <a:latin typeface="Times New Roman" pitchFamily="18" charset="0"/>
                <a:cs typeface="Times New Roman" pitchFamily="18" charset="0"/>
              </a:rPr>
              <a:t>and technological progress</a:t>
            </a:r>
          </a:p>
          <a:p>
            <a:pPr algn="ctr">
              <a:buNone/>
            </a:pPr>
            <a:endParaRPr lang="en-US" sz="1800" b="1" dirty="0" smtClean="0">
              <a:latin typeface="Times New Roman" pitchFamily="18" charset="0"/>
              <a:cs typeface="Times New Roman" pitchFamily="18" charset="0"/>
            </a:endParaRPr>
          </a:p>
          <a:p>
            <a:pPr algn="ctr">
              <a:buNone/>
            </a:pPr>
            <a:endParaRPr lang="en-US" sz="1800" b="1" dirty="0">
              <a:latin typeface="Times New Roman" pitchFamily="18" charset="0"/>
              <a:cs typeface="Times New Roman" pitchFamily="18" charset="0"/>
            </a:endParaRPr>
          </a:p>
          <a:p>
            <a:pPr algn="ctr">
              <a:buNone/>
            </a:pPr>
            <a:endParaRPr lang="en-US" sz="1800" b="1" dirty="0" smtClean="0">
              <a:latin typeface="Times New Roman" pitchFamily="18" charset="0"/>
              <a:cs typeface="Times New Roman" pitchFamily="18" charset="0"/>
            </a:endParaRPr>
          </a:p>
          <a:p>
            <a:pPr algn="ctr">
              <a:buNone/>
            </a:pPr>
            <a:r>
              <a:rPr lang="en-US" sz="1800" b="1" i="1" dirty="0" smtClean="0">
                <a:solidFill>
                  <a:srgbClr val="002060"/>
                </a:solidFill>
                <a:latin typeface="Times New Roman" pitchFamily="18" charset="0"/>
                <a:cs typeface="Times New Roman" pitchFamily="18" charset="0"/>
              </a:rPr>
              <a:t>If liberal principles have resulted in the modern industrialized world, can they also be </a:t>
            </a:r>
          </a:p>
          <a:p>
            <a:pPr algn="ctr">
              <a:buNone/>
            </a:pPr>
            <a:r>
              <a:rPr lang="en-US" sz="1800" b="1" i="1" dirty="0" smtClean="0">
                <a:solidFill>
                  <a:srgbClr val="002060"/>
                </a:solidFill>
                <a:latin typeface="Times New Roman" pitchFamily="18" charset="0"/>
                <a:cs typeface="Times New Roman" pitchFamily="18" charset="0"/>
              </a:rPr>
              <a:t>harnessed to solve the problems of the industrialized world?</a:t>
            </a:r>
          </a:p>
        </p:txBody>
      </p:sp>
      <p:sp>
        <p:nvSpPr>
          <p:cNvPr id="6" name="Rectangle 5"/>
          <p:cNvSpPr/>
          <p:nvPr/>
        </p:nvSpPr>
        <p:spPr>
          <a:xfrm>
            <a:off x="0" y="5334000"/>
            <a:ext cx="91440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Write out the issue question for Chapter Eleven from page 408</a:t>
            </a:r>
          </a:p>
        </p:txBody>
      </p:sp>
      <p:sp>
        <p:nvSpPr>
          <p:cNvPr id="7" name="Subtitle 2"/>
          <p:cNvSpPr txBox="1">
            <a:spLocks/>
          </p:cNvSpPr>
          <p:nvPr/>
        </p:nvSpPr>
        <p:spPr>
          <a:xfrm>
            <a:off x="0" y="6019800"/>
            <a:ext cx="9144000" cy="4572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1800" b="1" i="0"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rPr>
              <a:t>To what extent do contemporary issues challenge the principles of liberalism?</a:t>
            </a:r>
            <a:endParaRPr kumimoji="0" lang="en-US" sz="1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to="" calcmode="lin" valueType="num">
                                      <p:cBhvr>
                                        <p:cTn id="10" dur="1" fill="hold"/>
                                        <p:tgtEl>
                                          <p:spTgt spid="3">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to="" calcmode="lin" valueType="num">
                                      <p:cBhvr>
                                        <p:cTn id="15" dur="1" fill="hold"/>
                                        <p:tgtEl>
                                          <p:spTgt spid="3">
                                            <p:txEl>
                                              <p:pRg st="2" end="2"/>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to="" calcmode="lin" valueType="num">
                                      <p:cBhvr>
                                        <p:cTn id="18" dur="1" fill="hold"/>
                                        <p:tgtEl>
                                          <p:spTgt spid="3">
                                            <p:txEl>
                                              <p:pRg st="3" end="3"/>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to="" calcmode="lin" valueType="num">
                                      <p:cBhvr>
                                        <p:cTn id="23" dur="1" fill="hold"/>
                                        <p:tgtEl>
                                          <p:spTgt spid="3">
                                            <p:txEl>
                                              <p:pRg st="7" end="7"/>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 to="" calcmode="lin" valueType="num">
                                      <p:cBhvr>
                                        <p:cTn id="26" dur="1" fill="hold"/>
                                        <p:tgtEl>
                                          <p:spTgt spid="3">
                                            <p:txEl>
                                              <p:pRg st="8" end="8"/>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to="" calcmode="lin" valueType="num">
                                      <p:cBhvr>
                                        <p:cTn id="31" dur="1" fill="hold"/>
                                        <p:tgtEl>
                                          <p:spTgt spid="6"/>
                                        </p:tgtEl>
                                        <p:attrNameLst>
                                          <p:attrName/>
                                        </p:attrNameLst>
                                      </p:cBhvr>
                                    </p:anim>
                                  </p:childTnLst>
                                </p:cTn>
                              </p:par>
                            </p:childTnLst>
                          </p:cTn>
                        </p:par>
                        <p:par>
                          <p:cTn id="32" fill="hold">
                            <p:stCondLst>
                              <p:cond delay="0"/>
                            </p:stCondLst>
                            <p:childTnLst>
                              <p:par>
                                <p:cTn id="33" presetID="24" presetClass="entr" presetSubtype="0" fill="hold" grpId="0" nodeType="afterEffect">
                                  <p:stCondLst>
                                    <p:cond delay="4000"/>
                                  </p:stCondLst>
                                  <p:childTnLst>
                                    <p:set>
                                      <p:cBhvr>
                                        <p:cTn id="34" dur="1" fill="hold">
                                          <p:stCondLst>
                                            <p:cond delay="0"/>
                                          </p:stCondLst>
                                        </p:cTn>
                                        <p:tgtEl>
                                          <p:spTgt spid="7">
                                            <p:txEl>
                                              <p:pRg st="0" end="0"/>
                                            </p:txEl>
                                          </p:spTgt>
                                        </p:tgtEl>
                                        <p:attrNameLst>
                                          <p:attrName>style.visibility</p:attrName>
                                        </p:attrNameLst>
                                      </p:cBhvr>
                                      <p:to>
                                        <p:strVal val="visible"/>
                                      </p:to>
                                    </p:set>
                                    <p:anim to="" calcmode="lin" valueType="num">
                                      <p:cBhvr>
                                        <p:cTn id="35" dur="1" fill="hold"/>
                                        <p:tgtEl>
                                          <p:spTgt spid="7">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jshurwitz.files.wordpress.com/2009/10/cash-wad.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3" name="Content Placeholder 2"/>
          <p:cNvSpPr>
            <a:spLocks noGrp="1"/>
          </p:cNvSpPr>
          <p:nvPr>
            <p:ph sz="quarter" idx="1"/>
          </p:nvPr>
        </p:nvSpPr>
        <p:spPr>
          <a:xfrm>
            <a:off x="0" y="1524000"/>
            <a:ext cx="9144000" cy="4038600"/>
          </a:xfrm>
        </p:spPr>
        <p:txBody>
          <a:bodyPr>
            <a:normAutofit/>
          </a:bodyPr>
          <a:lstStyle/>
          <a:p>
            <a:pPr algn="ctr">
              <a:buNone/>
            </a:pPr>
            <a:r>
              <a:rPr lang="en-US" sz="1800" b="1" dirty="0" smtClean="0">
                <a:solidFill>
                  <a:srgbClr val="002060"/>
                </a:solidFill>
                <a:latin typeface="Times New Roman" pitchFamily="18" charset="0"/>
                <a:cs typeface="Times New Roman" pitchFamily="18" charset="0"/>
              </a:rPr>
              <a:t>Three</a:t>
            </a:r>
            <a:r>
              <a:rPr lang="en-US" sz="1800" b="1" dirty="0" smtClean="0">
                <a:solidFill>
                  <a:srgbClr val="002060"/>
                </a:solidFill>
                <a:latin typeface="Times New Roman" pitchFamily="18" charset="0"/>
                <a:cs typeface="Times New Roman" pitchFamily="18" charset="0"/>
              </a:rPr>
              <a:t> </a:t>
            </a:r>
            <a:r>
              <a:rPr lang="en-US" sz="1800" b="1" dirty="0" smtClean="0">
                <a:solidFill>
                  <a:srgbClr val="002060"/>
                </a:solidFill>
                <a:latin typeface="Times New Roman" pitchFamily="18" charset="0"/>
                <a:cs typeface="Times New Roman" pitchFamily="18" charset="0"/>
              </a:rPr>
              <a:t>Key Unanticipated Consequences of economic freedom and </a:t>
            </a:r>
            <a:r>
              <a:rPr lang="en-US" sz="1800" b="1" dirty="0" smtClean="0">
                <a:solidFill>
                  <a:srgbClr val="002060"/>
                </a:solidFill>
                <a:latin typeface="Times New Roman" pitchFamily="18" charset="0"/>
                <a:cs typeface="Times New Roman" pitchFamily="18" charset="0"/>
              </a:rPr>
              <a:t>development</a:t>
            </a:r>
          </a:p>
          <a:p>
            <a:pPr algn="ctr">
              <a:buNone/>
            </a:pPr>
            <a:endParaRPr lang="en-US" sz="1800" b="1" dirty="0" smtClean="0">
              <a:latin typeface="Times New Roman" pitchFamily="18" charset="0"/>
              <a:cs typeface="Times New Roman" pitchFamily="18" charset="0"/>
            </a:endParaRPr>
          </a:p>
          <a:p>
            <a:pPr algn="ctr">
              <a:buFont typeface="+mj-lt"/>
              <a:buAutoNum type="arabicPeriod"/>
            </a:pPr>
            <a:r>
              <a:rPr lang="en-US" sz="1800" b="1" dirty="0" smtClean="0">
                <a:latin typeface="Times New Roman" pitchFamily="18" charset="0"/>
                <a:cs typeface="Times New Roman" pitchFamily="18" charset="0"/>
              </a:rPr>
              <a:t>Wealth </a:t>
            </a:r>
            <a:r>
              <a:rPr lang="en-US" sz="1800" b="1" dirty="0" smtClean="0">
                <a:latin typeface="Times New Roman" pitchFamily="18" charset="0"/>
                <a:cs typeface="Times New Roman" pitchFamily="18" charset="0"/>
              </a:rPr>
              <a:t>and resource development produced by economic liberalism did not benefit many of </a:t>
            </a:r>
            <a:r>
              <a:rPr lang="en-US" sz="1800" b="1" dirty="0" smtClean="0">
                <a:latin typeface="Times New Roman" pitchFamily="18" charset="0"/>
                <a:cs typeface="Times New Roman" pitchFamily="18" charset="0"/>
              </a:rPr>
              <a:t>the </a:t>
            </a:r>
            <a:r>
              <a:rPr lang="en-US" sz="1800" b="1" dirty="0" smtClean="0">
                <a:latin typeface="Times New Roman" pitchFamily="18" charset="0"/>
                <a:cs typeface="Times New Roman" pitchFamily="18" charset="0"/>
              </a:rPr>
              <a:t>people in former colonies (in Asia, Africa, and South </a:t>
            </a:r>
            <a:r>
              <a:rPr lang="en-US" sz="1800" b="1" dirty="0" smtClean="0">
                <a:latin typeface="Times New Roman" pitchFamily="18" charset="0"/>
                <a:cs typeface="Times New Roman" pitchFamily="18" charset="0"/>
              </a:rPr>
              <a:t>America)</a:t>
            </a:r>
          </a:p>
          <a:p>
            <a:pPr algn="ctr">
              <a:buFont typeface="+mj-lt"/>
              <a:buAutoNum type="arabicPeriod"/>
            </a:pPr>
            <a:endParaRPr lang="en-US" sz="1800" b="1" dirty="0" smtClean="0">
              <a:latin typeface="Times New Roman" pitchFamily="18" charset="0"/>
              <a:cs typeface="Times New Roman" pitchFamily="18" charset="0"/>
            </a:endParaRPr>
          </a:p>
          <a:p>
            <a:pPr algn="ctr">
              <a:buFont typeface="+mj-lt"/>
              <a:buAutoNum type="arabicPeriod"/>
            </a:pPr>
            <a:r>
              <a:rPr lang="en-US" sz="1800" b="1" dirty="0" smtClean="0">
                <a:latin typeface="Times New Roman" pitchFamily="18" charset="0"/>
                <a:cs typeface="Times New Roman" pitchFamily="18" charset="0"/>
              </a:rPr>
              <a:t>Citizens </a:t>
            </a:r>
            <a:r>
              <a:rPr lang="en-US" sz="1800" b="1" dirty="0" smtClean="0">
                <a:latin typeface="Times New Roman" pitchFamily="18" charset="0"/>
                <a:cs typeface="Times New Roman" pitchFamily="18" charset="0"/>
              </a:rPr>
              <a:t>of colonized countries were not treated in ways that reflected the principles of </a:t>
            </a: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Liberalism</a:t>
            </a:r>
          </a:p>
          <a:p>
            <a:pPr algn="ctr">
              <a:buNone/>
            </a:pPr>
            <a:endParaRPr lang="en-US" sz="1400" b="1" dirty="0" smtClean="0">
              <a:latin typeface="Times New Roman" pitchFamily="18" charset="0"/>
              <a:cs typeface="Times New Roman" pitchFamily="18" charset="0"/>
            </a:endParaRPr>
          </a:p>
          <a:p>
            <a:pPr algn="ctr">
              <a:buNone/>
            </a:pPr>
            <a:r>
              <a:rPr lang="en-US" sz="1400" b="1" dirty="0" smtClean="0">
                <a:solidFill>
                  <a:schemeClr val="accent2">
                    <a:lumMod val="75000"/>
                  </a:schemeClr>
                </a:solidFill>
                <a:latin typeface="Times New Roman" pitchFamily="18" charset="0"/>
                <a:cs typeface="Times New Roman" pitchFamily="18" charset="0"/>
              </a:rPr>
              <a:t>Differential </a:t>
            </a:r>
            <a:r>
              <a:rPr lang="en-US" sz="1400" b="1" dirty="0" smtClean="0">
                <a:solidFill>
                  <a:schemeClr val="accent2">
                    <a:lumMod val="75000"/>
                  </a:schemeClr>
                </a:solidFill>
                <a:latin typeface="Times New Roman" pitchFamily="18" charset="0"/>
                <a:cs typeface="Times New Roman" pitchFamily="18" charset="0"/>
              </a:rPr>
              <a:t>laws regarding property ownership and land, access to health care and </a:t>
            </a:r>
            <a:r>
              <a:rPr lang="en-US" sz="1400" b="1" dirty="0" smtClean="0">
                <a:solidFill>
                  <a:schemeClr val="accent2">
                    <a:lumMod val="75000"/>
                  </a:schemeClr>
                </a:solidFill>
                <a:latin typeface="Times New Roman" pitchFamily="18" charset="0"/>
                <a:cs typeface="Times New Roman" pitchFamily="18" charset="0"/>
              </a:rPr>
              <a:t>education </a:t>
            </a:r>
            <a:r>
              <a:rPr lang="en-US" sz="1400" b="1" dirty="0" smtClean="0">
                <a:solidFill>
                  <a:schemeClr val="accent2">
                    <a:lumMod val="75000"/>
                  </a:schemeClr>
                </a:solidFill>
                <a:latin typeface="Times New Roman" pitchFamily="18" charset="0"/>
                <a:cs typeface="Times New Roman" pitchFamily="18" charset="0"/>
              </a:rPr>
              <a:t>has often restricted development.  A legacy of racism, alienation, instability and </a:t>
            </a:r>
            <a:r>
              <a:rPr lang="en-US" sz="1400" b="1" dirty="0" smtClean="0">
                <a:solidFill>
                  <a:schemeClr val="accent2">
                    <a:lumMod val="75000"/>
                  </a:schemeClr>
                </a:solidFill>
                <a:latin typeface="Times New Roman" pitchFamily="18" charset="0"/>
                <a:cs typeface="Times New Roman" pitchFamily="18" charset="0"/>
              </a:rPr>
              <a:t>anger resulted</a:t>
            </a:r>
          </a:p>
          <a:p>
            <a:pPr algn="ctr">
              <a:buNone/>
            </a:pPr>
            <a:endParaRPr lang="en-US" sz="1800" b="1" dirty="0" smtClean="0">
              <a:solidFill>
                <a:schemeClr val="accent2">
                  <a:lumMod val="75000"/>
                </a:schemeClr>
              </a:solidFill>
              <a:latin typeface="Times New Roman" pitchFamily="18" charset="0"/>
              <a:cs typeface="Times New Roman" pitchFamily="18" charset="0"/>
            </a:endParaRPr>
          </a:p>
          <a:p>
            <a:pPr algn="ctr">
              <a:buFont typeface="+mj-lt"/>
              <a:buAutoNum type="arabicPeriod" startAt="3"/>
            </a:pPr>
            <a:r>
              <a:rPr lang="en-US" sz="1800" b="1" dirty="0" smtClean="0">
                <a:latin typeface="Times New Roman" pitchFamily="18" charset="0"/>
                <a:cs typeface="Times New Roman" pitchFamily="18" charset="0"/>
              </a:rPr>
              <a:t>Such </a:t>
            </a:r>
            <a:r>
              <a:rPr lang="en-US" sz="1800" b="1" dirty="0" smtClean="0">
                <a:latin typeface="Times New Roman" pitchFamily="18" charset="0"/>
                <a:cs typeface="Times New Roman" pitchFamily="18" charset="0"/>
              </a:rPr>
              <a:t>feelings have also created conditions that support violence, illiberalism, and terrorism.</a:t>
            </a:r>
          </a:p>
        </p:txBody>
      </p:sp>
      <p:sp>
        <p:nvSpPr>
          <p:cNvPr id="5" name="Title 4"/>
          <p:cNvSpPr>
            <a:spLocks noGrp="1"/>
          </p:cNvSpPr>
          <p:nvPr>
            <p:ph type="title"/>
          </p:nvPr>
        </p:nvSpPr>
        <p:spPr>
          <a:xfrm>
            <a:off x="0" y="198438"/>
            <a:ext cx="9144000" cy="563562"/>
          </a:xfrm>
        </p:spPr>
        <p:txBody>
          <a:bodyPr>
            <a:normAutofit/>
          </a:bodyPr>
          <a:lstStyle/>
          <a:p>
            <a:r>
              <a:rPr lang="en-US" sz="2800" b="1" dirty="0" smtClean="0">
                <a:solidFill>
                  <a:schemeClr val="accent5">
                    <a:lumMod val="50000"/>
                  </a:schemeClr>
                </a:solidFill>
                <a:latin typeface="Times New Roman" pitchFamily="18" charset="0"/>
                <a:cs typeface="Times New Roman" pitchFamily="18" charset="0"/>
              </a:rPr>
              <a:t>Unanticipated Consequences to Liberalism</a:t>
            </a:r>
            <a:endParaRPr lang="en-US" sz="2800" b="1" dirty="0">
              <a:solidFill>
                <a:schemeClr val="accent5">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to="" calcmode="lin" valueType="num">
                                      <p:cBhvr>
                                        <p:cTn id="10" dur="1" fill="hold"/>
                                        <p:tgtEl>
                                          <p:spTgt spid="3">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to="" calcmode="lin" valueType="num">
                                      <p:cBhvr>
                                        <p:cTn id="15" dur="1" fill="hold"/>
                                        <p:tgtEl>
                                          <p:spTgt spid="3">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to="" calcmode="lin" valueType="num">
                                      <p:cBhvr>
                                        <p:cTn id="20" dur="1" fill="hold"/>
                                        <p:tgtEl>
                                          <p:spTgt spid="3">
                                            <p:txEl>
                                              <p:pRg st="4" end="4"/>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to="" calcmode="lin" valueType="num">
                                      <p:cBhvr>
                                        <p:cTn id="23" dur="1" fill="hold"/>
                                        <p:tgtEl>
                                          <p:spTgt spid="3">
                                            <p:txEl>
                                              <p:pRg st="5" end="5"/>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 to="" calcmode="lin" valueType="num">
                                      <p:cBhvr>
                                        <p:cTn id="28" dur="1" fill="hold"/>
                                        <p:tgtEl>
                                          <p:spTgt spid="3">
                                            <p:txEl>
                                              <p:pRg st="7" end="7"/>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to="" calcmode="lin" valueType="num">
                                      <p:cBhvr>
                                        <p:cTn id="33" dur="1" fill="hold"/>
                                        <p:tgtEl>
                                          <p:spTgt spid="3">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filipspagnoli.files.wordpress.com/2008/08/poverty.jpg"/>
          <p:cNvPicPr>
            <a:picLocks noChangeAspect="1" noChangeArrowheads="1"/>
          </p:cNvPicPr>
          <p:nvPr/>
        </p:nvPicPr>
        <p:blipFill>
          <a:blip r:embed="rId2" cstate="print">
            <a:lum bright="70000" contrast="-70000"/>
          </a:blip>
          <a:srcRect/>
          <a:stretch>
            <a:fillRect/>
          </a:stretch>
        </p:blipFill>
        <p:spPr bwMode="auto">
          <a:xfrm>
            <a:off x="0" y="381000"/>
            <a:ext cx="9114282" cy="6172200"/>
          </a:xfrm>
          <a:prstGeom prst="rect">
            <a:avLst/>
          </a:prstGeom>
          <a:noFill/>
        </p:spPr>
      </p:pic>
      <p:sp>
        <p:nvSpPr>
          <p:cNvPr id="4" name="Title 3"/>
          <p:cNvSpPr>
            <a:spLocks noGrp="1"/>
          </p:cNvSpPr>
          <p:nvPr>
            <p:ph type="title"/>
          </p:nvPr>
        </p:nvSpPr>
        <p:spPr>
          <a:xfrm>
            <a:off x="0" y="2362200"/>
            <a:ext cx="3886200" cy="381000"/>
          </a:xfrm>
        </p:spPr>
        <p:txBody>
          <a:bodyPr>
            <a:normAutofit fontScale="90000"/>
          </a:bodyPr>
          <a:lstStyle/>
          <a:p>
            <a:pPr algn="ctr"/>
            <a:r>
              <a:rPr lang="en-US" dirty="0" smtClean="0">
                <a:solidFill>
                  <a:srgbClr val="C00000"/>
                </a:solidFill>
                <a:latin typeface="Times New Roman" pitchFamily="18" charset="0"/>
                <a:cs typeface="Times New Roman" pitchFamily="18" charset="0"/>
              </a:rPr>
              <a:t>However…</a:t>
            </a:r>
            <a:endParaRPr lang="en-US" dirty="0">
              <a:solidFill>
                <a:srgbClr val="C00000"/>
              </a:solidFill>
              <a:latin typeface="Times New Roman" pitchFamily="18" charset="0"/>
              <a:cs typeface="Times New Roman" pitchFamily="18" charset="0"/>
            </a:endParaRPr>
          </a:p>
        </p:txBody>
      </p:sp>
      <p:sp>
        <p:nvSpPr>
          <p:cNvPr id="6" name="Text Placeholder 5"/>
          <p:cNvSpPr>
            <a:spLocks noGrp="1"/>
          </p:cNvSpPr>
          <p:nvPr>
            <p:ph type="body" idx="2"/>
          </p:nvPr>
        </p:nvSpPr>
        <p:spPr>
          <a:xfrm>
            <a:off x="0" y="3352800"/>
            <a:ext cx="3886200" cy="685800"/>
          </a:xfrm>
        </p:spPr>
        <p:txBody>
          <a:bodyPr>
            <a:normAutofit/>
          </a:bodyPr>
          <a:lstStyle/>
          <a:p>
            <a:pPr algn="ctr"/>
            <a:r>
              <a:rPr lang="en-US" sz="1800" b="1" dirty="0" smtClean="0">
                <a:latin typeface="Times New Roman" pitchFamily="18" charset="0"/>
                <a:cs typeface="Times New Roman" pitchFamily="18" charset="0"/>
              </a:rPr>
              <a:t>People seem willing to address these </a:t>
            </a:r>
            <a:r>
              <a:rPr lang="en-US" sz="1800" b="1" dirty="0" smtClean="0">
                <a:latin typeface="Times New Roman" pitchFamily="18" charset="0"/>
                <a:cs typeface="Times New Roman" pitchFamily="18" charset="0"/>
              </a:rPr>
              <a:t>inequalities</a:t>
            </a:r>
          </a:p>
          <a:p>
            <a:pPr algn="ctr"/>
            <a:endParaRPr lang="en-US" sz="1800" b="1" dirty="0" smtClean="0">
              <a:latin typeface="Times New Roman" pitchFamily="18" charset="0"/>
              <a:cs typeface="Times New Roman" pitchFamily="18" charset="0"/>
            </a:endParaRPr>
          </a:p>
        </p:txBody>
      </p:sp>
      <p:pic>
        <p:nvPicPr>
          <p:cNvPr id="5" name="Picture 4" descr="tn2020-478x416-action-on-poverty.gif"/>
          <p:cNvPicPr>
            <a:picLocks noChangeAspect="1"/>
          </p:cNvPicPr>
          <p:nvPr/>
        </p:nvPicPr>
        <p:blipFill>
          <a:blip r:embed="rId3" cstate="print"/>
          <a:stretch>
            <a:fillRect/>
          </a:stretch>
        </p:blipFill>
        <p:spPr>
          <a:xfrm>
            <a:off x="3962400" y="1524000"/>
            <a:ext cx="4115164" cy="3581399"/>
          </a:xfrm>
          <a:prstGeom prst="rect">
            <a:avLst/>
          </a:prstGeom>
        </p:spPr>
      </p:pic>
      <p:sp>
        <p:nvSpPr>
          <p:cNvPr id="7" name="Title 4"/>
          <p:cNvSpPr txBox="1">
            <a:spLocks/>
          </p:cNvSpPr>
          <p:nvPr/>
        </p:nvSpPr>
        <p:spPr>
          <a:xfrm>
            <a:off x="0" y="198438"/>
            <a:ext cx="9144000" cy="563562"/>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accent5">
                    <a:lumMod val="50000"/>
                  </a:schemeClr>
                </a:solidFill>
                <a:effectLst/>
                <a:uLnTx/>
                <a:uFillTx/>
                <a:latin typeface="Times New Roman" pitchFamily="18" charset="0"/>
                <a:ea typeface="+mj-ea"/>
                <a:cs typeface="Times New Roman" pitchFamily="18" charset="0"/>
              </a:rPr>
              <a:t>Unanticipated Consequences to Liberalism</a:t>
            </a:r>
            <a:endParaRPr kumimoji="0" lang="en-US" sz="2800" b="1" i="0" u="none" strike="noStrike" kern="1200" cap="none" spc="0" normalizeH="0" baseline="0" noProof="0" dirty="0">
              <a:ln>
                <a:noFill/>
              </a:ln>
              <a:solidFill>
                <a:schemeClr val="accent5">
                  <a:lumMod val="50000"/>
                </a:schemeClr>
              </a:solidFill>
              <a:effectLst/>
              <a:uLnTx/>
              <a:uFillTx/>
              <a:latin typeface="Times New Roman" pitchFamily="18" charset="0"/>
              <a:ea typeface="+mj-ea"/>
              <a:cs typeface="Times New Roman" pitchFamily="18" charset="0"/>
            </a:endParaRPr>
          </a:p>
        </p:txBody>
      </p:sp>
      <p:sp>
        <p:nvSpPr>
          <p:cNvPr id="9" name="Rectangle 8"/>
          <p:cNvSpPr/>
          <p:nvPr/>
        </p:nvSpPr>
        <p:spPr>
          <a:xfrm>
            <a:off x="0" y="5486400"/>
            <a:ext cx="9144000" cy="338554"/>
          </a:xfrm>
          <a:prstGeom prst="rect">
            <a:avLst/>
          </a:prstGeom>
        </p:spPr>
        <p:txBody>
          <a:bodyPr wrap="square">
            <a:spAutoFit/>
          </a:bodyPr>
          <a:lstStyle/>
          <a:p>
            <a:pPr algn="ctr"/>
            <a:r>
              <a:rPr lang="en-US" sz="1600" b="1" dirty="0" smtClean="0">
                <a:solidFill>
                  <a:srgbClr val="C00000"/>
                </a:solidFill>
                <a:latin typeface="Times New Roman" pitchFamily="18" charset="0"/>
                <a:cs typeface="Times New Roman" pitchFamily="18" charset="0"/>
              </a:rPr>
              <a:t>What other remedial actions could be taken to “fix” the unanticipated consequence of liberalism?</a:t>
            </a:r>
            <a:endParaRPr lang="en-US" sz="1600" b="1" dirty="0"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 to="" calcmode="lin" valueType="num">
                                      <p:cBhvr>
                                        <p:cTn id="10" dur="1" fill="hold"/>
                                        <p:tgtEl>
                                          <p:spTgt spid="6">
                                            <p:txEl>
                                              <p:pRg st="0" end="0"/>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to="" calcmode="lin" valueType="num">
                                      <p:cBhvr>
                                        <p:cTn id="13" dur="1" fill="hold"/>
                                        <p:tgtEl>
                                          <p:spTgt spid="7"/>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to="" calcmode="lin" valueType="num">
                                      <p:cBhvr>
                                        <p:cTn id="18" dur="1" fill="hold"/>
                                        <p:tgtEl>
                                          <p:spTgt spid="5"/>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to="" calcmode="lin" valueType="num">
                                      <p:cBhvr>
                                        <p:cTn id="23"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34000"/>
          </a:schemeClr>
        </a:solidFill>
        <a:effectLst/>
      </p:bgPr>
    </p:bg>
    <p:spTree>
      <p:nvGrpSpPr>
        <p:cNvPr id="1" name=""/>
        <p:cNvGrpSpPr/>
        <p:nvPr/>
      </p:nvGrpSpPr>
      <p:grpSpPr>
        <a:xfrm>
          <a:off x="0" y="0"/>
          <a:ext cx="0" cy="0"/>
          <a:chOff x="0" y="0"/>
          <a:chExt cx="0" cy="0"/>
        </a:xfrm>
      </p:grpSpPr>
      <p:pic>
        <p:nvPicPr>
          <p:cNvPr id="17412" name="Picture 4" descr="http://www.grist.org/i/assets/treehugger-love.jpg"/>
          <p:cNvPicPr>
            <a:picLocks noChangeAspect="1" noChangeArrowheads="1"/>
          </p:cNvPicPr>
          <p:nvPr/>
        </p:nvPicPr>
        <p:blipFill>
          <a:blip r:embed="rId2" cstate="print">
            <a:lum bright="70000" contrast="-70000"/>
          </a:blip>
          <a:srcRect/>
          <a:stretch>
            <a:fillRect/>
          </a:stretch>
        </p:blipFill>
        <p:spPr bwMode="auto">
          <a:xfrm>
            <a:off x="0" y="762000"/>
            <a:ext cx="9144001" cy="5257800"/>
          </a:xfrm>
          <a:prstGeom prst="rect">
            <a:avLst/>
          </a:prstGeom>
          <a:noFill/>
        </p:spPr>
      </p:pic>
      <p:sp>
        <p:nvSpPr>
          <p:cNvPr id="5" name="Title 4"/>
          <p:cNvSpPr>
            <a:spLocks noGrp="1"/>
          </p:cNvSpPr>
          <p:nvPr>
            <p:ph type="title"/>
          </p:nvPr>
        </p:nvSpPr>
        <p:spPr>
          <a:xfrm>
            <a:off x="0" y="198438"/>
            <a:ext cx="9144000" cy="563562"/>
          </a:xfrm>
        </p:spPr>
        <p:txBody>
          <a:bodyPr>
            <a:normAutofit/>
          </a:bodyPr>
          <a:lstStyle/>
          <a:p>
            <a:r>
              <a:rPr lang="en-US" sz="2800" b="1" dirty="0" smtClean="0">
                <a:solidFill>
                  <a:schemeClr val="accent5">
                    <a:lumMod val="50000"/>
                  </a:schemeClr>
                </a:solidFill>
                <a:latin typeface="Times New Roman" pitchFamily="18" charset="0"/>
                <a:cs typeface="Times New Roman" pitchFamily="18" charset="0"/>
              </a:rPr>
              <a:t>Environmental Change and </a:t>
            </a:r>
            <a:r>
              <a:rPr lang="en-US" sz="2800" b="1" dirty="0" smtClean="0">
                <a:solidFill>
                  <a:schemeClr val="accent5">
                    <a:lumMod val="50000"/>
                  </a:schemeClr>
                </a:solidFill>
                <a:latin typeface="Times New Roman" pitchFamily="18" charset="0"/>
                <a:cs typeface="Times New Roman" pitchFamily="18" charset="0"/>
              </a:rPr>
              <a:t>Activism</a:t>
            </a:r>
            <a:endParaRPr lang="en-US" sz="2800" b="1" dirty="0">
              <a:solidFill>
                <a:schemeClr val="accent5">
                  <a:lumMod val="50000"/>
                </a:schemeClr>
              </a:solidFill>
              <a:latin typeface="Times New Roman" pitchFamily="18" charset="0"/>
              <a:cs typeface="Times New Roman" pitchFamily="18" charset="0"/>
            </a:endParaRPr>
          </a:p>
        </p:txBody>
      </p:sp>
      <p:sp>
        <p:nvSpPr>
          <p:cNvPr id="6" name="Content Placeholder 5"/>
          <p:cNvSpPr>
            <a:spLocks noGrp="1"/>
          </p:cNvSpPr>
          <p:nvPr>
            <p:ph sz="quarter" idx="1"/>
          </p:nvPr>
        </p:nvSpPr>
        <p:spPr>
          <a:xfrm>
            <a:off x="0" y="1600201"/>
            <a:ext cx="9144000" cy="2514600"/>
          </a:xfrm>
        </p:spPr>
        <p:txBody>
          <a:bodyPr>
            <a:normAutofit/>
          </a:bodyPr>
          <a:lstStyle/>
          <a:p>
            <a:pPr algn="ctr">
              <a:buNone/>
            </a:pPr>
            <a:r>
              <a:rPr lang="en-US" sz="1800" b="1" dirty="0" smtClean="0">
                <a:latin typeface="Times New Roman" pitchFamily="18" charset="0"/>
                <a:cs typeface="Times New Roman" pitchFamily="18" charset="0"/>
              </a:rPr>
              <a:t>In response to environmental change many individuals and groups have resorted to </a:t>
            </a: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activism </a:t>
            </a:r>
            <a:r>
              <a:rPr lang="en-US" sz="1800" b="1" dirty="0" smtClean="0">
                <a:latin typeface="Times New Roman" pitchFamily="18" charset="0"/>
                <a:cs typeface="Times New Roman" pitchFamily="18" charset="0"/>
              </a:rPr>
              <a:t>to focus media attention on problems caused by industry and societal practices </a:t>
            </a:r>
            <a:r>
              <a:rPr lang="en-US" sz="1800" b="1"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for </a:t>
            </a:r>
            <a:r>
              <a:rPr lang="en-US" sz="1800" b="1" dirty="0" smtClean="0">
                <a:latin typeface="Times New Roman" pitchFamily="18" charset="0"/>
                <a:cs typeface="Times New Roman" pitchFamily="18" charset="0"/>
              </a:rPr>
              <a:t>example</a:t>
            </a:r>
            <a:r>
              <a:rPr lang="en-US" sz="1800" b="1" dirty="0" smtClean="0">
                <a:latin typeface="Times New Roman" pitchFamily="18" charset="0"/>
                <a:cs typeface="Times New Roman" pitchFamily="18" charset="0"/>
              </a:rPr>
              <a:t>, air pollution from cars and consumerism</a:t>
            </a:r>
            <a:r>
              <a:rPr lang="en-US" sz="1800" b="1" dirty="0" smtClean="0">
                <a:latin typeface="Times New Roman" pitchFamily="18" charset="0"/>
                <a:cs typeface="Times New Roman" pitchFamily="18" charset="0"/>
              </a:rPr>
              <a:t>)</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The dilemma for liberal democracies:  </a:t>
            </a:r>
            <a:endParaRPr lang="en-US" sz="1800" b="1" dirty="0" smtClean="0">
              <a:latin typeface="Times New Roman" pitchFamily="18" charset="0"/>
              <a:cs typeface="Times New Roman" pitchFamily="18" charset="0"/>
            </a:endParaRPr>
          </a:p>
          <a:p>
            <a:pPr algn="ctr">
              <a:buNone/>
            </a:pPr>
            <a:r>
              <a:rPr lang="en-US" sz="1800" b="1" dirty="0" smtClean="0">
                <a:solidFill>
                  <a:srgbClr val="002060"/>
                </a:solidFill>
                <a:latin typeface="Times New Roman" pitchFamily="18" charset="0"/>
                <a:cs typeface="Times New Roman" pitchFamily="18" charset="0"/>
              </a:rPr>
              <a:t>How </a:t>
            </a:r>
            <a:r>
              <a:rPr lang="en-US" sz="1800" b="1" dirty="0" smtClean="0">
                <a:solidFill>
                  <a:srgbClr val="002060"/>
                </a:solidFill>
                <a:latin typeface="Times New Roman" pitchFamily="18" charset="0"/>
                <a:cs typeface="Times New Roman" pitchFamily="18" charset="0"/>
              </a:rPr>
              <a:t>can they support principles of liberalism such </a:t>
            </a:r>
            <a:r>
              <a:rPr lang="en-US" sz="1800" b="1" dirty="0" smtClean="0">
                <a:solidFill>
                  <a:srgbClr val="002060"/>
                </a:solidFill>
                <a:latin typeface="Times New Roman" pitchFamily="18" charset="0"/>
                <a:cs typeface="Times New Roman" pitchFamily="18" charset="0"/>
              </a:rPr>
              <a:t>as </a:t>
            </a:r>
            <a:r>
              <a:rPr lang="en-US" sz="1800" b="1" dirty="0" smtClean="0">
                <a:solidFill>
                  <a:srgbClr val="002060"/>
                </a:solidFill>
                <a:latin typeface="Times New Roman" pitchFamily="18" charset="0"/>
                <a:cs typeface="Times New Roman" pitchFamily="18" charset="0"/>
              </a:rPr>
              <a:t>economic and personal freedom while also promoting the modern liberal principle of a </a:t>
            </a:r>
            <a:r>
              <a:rPr lang="en-US" sz="1800" b="1" dirty="0" smtClean="0">
                <a:solidFill>
                  <a:srgbClr val="002060"/>
                </a:solidFill>
                <a:latin typeface="Times New Roman" pitchFamily="18" charset="0"/>
                <a:cs typeface="Times New Roman" pitchFamily="18" charset="0"/>
              </a:rPr>
              <a:t>high </a:t>
            </a:r>
            <a:r>
              <a:rPr lang="en-US" sz="1800" b="1" dirty="0" smtClean="0">
                <a:solidFill>
                  <a:srgbClr val="002060"/>
                </a:solidFill>
                <a:latin typeface="Times New Roman" pitchFamily="18" charset="0"/>
                <a:cs typeface="Times New Roman" pitchFamily="18" charset="0"/>
              </a:rPr>
              <a:t>quality of life for all members of society?</a:t>
            </a:r>
            <a:endParaRPr lang="en-US" sz="1800" b="1" dirty="0">
              <a:solidFill>
                <a:srgbClr val="002060"/>
              </a:solidFill>
              <a:latin typeface="Times New Roman" pitchFamily="18" charset="0"/>
              <a:cs typeface="Times New Roman" pitchFamily="18" charset="0"/>
            </a:endParaRPr>
          </a:p>
        </p:txBody>
      </p:sp>
      <p:pic>
        <p:nvPicPr>
          <p:cNvPr id="17410" name="Picture 2" descr="http://www.cartoonstock.com/newscartoons/cartoonists/rsl/lowres/rsln6l.jpg"/>
          <p:cNvPicPr>
            <a:picLocks noChangeAspect="1" noChangeArrowheads="1"/>
          </p:cNvPicPr>
          <p:nvPr/>
        </p:nvPicPr>
        <p:blipFill>
          <a:blip r:embed="rId3" cstate="print"/>
          <a:srcRect/>
          <a:stretch>
            <a:fillRect/>
          </a:stretch>
        </p:blipFill>
        <p:spPr bwMode="auto">
          <a:xfrm>
            <a:off x="76200" y="4343400"/>
            <a:ext cx="2209800" cy="2278144"/>
          </a:xfrm>
          <a:prstGeom prst="rect">
            <a:avLst/>
          </a:prstGeom>
          <a:noFill/>
        </p:spPr>
      </p:pic>
      <p:sp>
        <p:nvSpPr>
          <p:cNvPr id="8" name="Rectangle 7"/>
          <p:cNvSpPr/>
          <p:nvPr/>
        </p:nvSpPr>
        <p:spPr>
          <a:xfrm>
            <a:off x="2209800" y="6096000"/>
            <a:ext cx="4800600" cy="646331"/>
          </a:xfrm>
          <a:prstGeom prst="rect">
            <a:avLst/>
          </a:prstGeom>
        </p:spPr>
        <p:txBody>
          <a:bodyPr wrap="square">
            <a:spAutoFit/>
          </a:bodyPr>
          <a:lstStyle/>
          <a:p>
            <a:pPr algn="ctr"/>
            <a:r>
              <a:rPr lang="en-US" b="1" dirty="0" smtClean="0">
                <a:solidFill>
                  <a:srgbClr val="002060"/>
                </a:solidFill>
                <a:latin typeface="Times New Roman" pitchFamily="18" charset="0"/>
                <a:cs typeface="Times New Roman" pitchFamily="18" charset="0"/>
              </a:rPr>
              <a:t>When done complete </a:t>
            </a:r>
            <a:r>
              <a:rPr lang="en-US" b="1" dirty="0" smtClean="0">
                <a:solidFill>
                  <a:srgbClr val="002060"/>
                </a:solidFill>
                <a:latin typeface="Times New Roman" pitchFamily="18" charset="0"/>
                <a:cs typeface="Times New Roman" pitchFamily="18" charset="0"/>
              </a:rPr>
              <a:t># </a:t>
            </a:r>
            <a:r>
              <a:rPr lang="en-US" b="1" dirty="0" smtClean="0">
                <a:solidFill>
                  <a:srgbClr val="002060"/>
                </a:solidFill>
                <a:latin typeface="Times New Roman" pitchFamily="18" charset="0"/>
                <a:cs typeface="Times New Roman" pitchFamily="18" charset="0"/>
              </a:rPr>
              <a:t>10 - #11 </a:t>
            </a:r>
            <a:r>
              <a:rPr lang="en-US" b="1" dirty="0" smtClean="0">
                <a:solidFill>
                  <a:srgbClr val="002060"/>
                </a:solidFill>
                <a:latin typeface="Times New Roman" pitchFamily="18" charset="0"/>
                <a:cs typeface="Times New Roman" pitchFamily="18" charset="0"/>
              </a:rPr>
              <a:t>of the handout: </a:t>
            </a:r>
            <a:r>
              <a:rPr lang="en-US" b="1" i="1" dirty="0" smtClean="0">
                <a:solidFill>
                  <a:srgbClr val="002060"/>
                </a:solidFill>
                <a:latin typeface="Times New Roman" pitchFamily="18" charset="0"/>
                <a:cs typeface="Times New Roman" pitchFamily="18" charset="0"/>
              </a:rPr>
              <a:t>Contemporary Issues and Liberalism</a:t>
            </a:r>
            <a:endParaRPr lang="en-US" i="1" dirty="0" smtClean="0">
              <a:solidFill>
                <a:srgbClr val="002060"/>
              </a:solidFill>
              <a:latin typeface="Times New Roman" pitchFamily="18" charset="0"/>
              <a:cs typeface="Times New Roman" pitchFamily="18" charset="0"/>
            </a:endParaRPr>
          </a:p>
        </p:txBody>
      </p:sp>
      <p:sp>
        <p:nvSpPr>
          <p:cNvPr id="9" name="Rectangle 8"/>
          <p:cNvSpPr/>
          <p:nvPr/>
        </p:nvSpPr>
        <p:spPr>
          <a:xfrm>
            <a:off x="0" y="838200"/>
            <a:ext cx="9144000" cy="369332"/>
          </a:xfrm>
          <a:prstGeom prst="rect">
            <a:avLst/>
          </a:prstGeom>
        </p:spPr>
        <p:txBody>
          <a:bodyPr wrap="square">
            <a:spAutoFit/>
          </a:bodyPr>
          <a:lstStyle/>
          <a:p>
            <a:pPr algn="ctr"/>
            <a:r>
              <a:rPr lang="en-US" b="1" dirty="0" smtClean="0">
                <a:solidFill>
                  <a:srgbClr val="002060"/>
                </a:solidFill>
                <a:latin typeface="Times New Roman" pitchFamily="18" charset="0"/>
                <a:cs typeface="Times New Roman" pitchFamily="18" charset="0"/>
              </a:rPr>
              <a:t>Read </a:t>
            </a:r>
            <a:r>
              <a:rPr lang="en-US" b="1" dirty="0" smtClean="0">
                <a:solidFill>
                  <a:srgbClr val="002060"/>
                </a:solidFill>
                <a:latin typeface="Times New Roman" pitchFamily="18" charset="0"/>
                <a:cs typeface="Times New Roman" pitchFamily="18" charset="0"/>
              </a:rPr>
              <a:t>the rest </a:t>
            </a:r>
            <a:r>
              <a:rPr lang="en-US" b="1" dirty="0" smtClean="0">
                <a:solidFill>
                  <a:srgbClr val="002060"/>
                </a:solidFill>
                <a:latin typeface="Times New Roman" pitchFamily="18" charset="0"/>
                <a:cs typeface="Times New Roman" pitchFamily="18" charset="0"/>
              </a:rPr>
              <a:t>of page </a:t>
            </a:r>
            <a:r>
              <a:rPr lang="en-US" b="1" dirty="0" smtClean="0">
                <a:solidFill>
                  <a:srgbClr val="002060"/>
                </a:solidFill>
                <a:latin typeface="Times New Roman" pitchFamily="18" charset="0"/>
                <a:cs typeface="Times New Roman" pitchFamily="18" charset="0"/>
              </a:rPr>
              <a:t>419 to page 422</a:t>
            </a:r>
            <a:endParaRPr lang="en-US" b="1" dirty="0" smtClean="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7410"/>
                                        </p:tgtEl>
                                        <p:attrNameLst>
                                          <p:attrName>style.visibility</p:attrName>
                                        </p:attrNameLst>
                                      </p:cBhvr>
                                      <p:to>
                                        <p:strVal val="visible"/>
                                      </p:to>
                                    </p:set>
                                    <p:anim to="" calcmode="lin" valueType="num">
                                      <p:cBhvr>
                                        <p:cTn id="10" dur="1" fill="hold"/>
                                        <p:tgtEl>
                                          <p:spTgt spid="17410"/>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to="" calcmode="lin" valueType="num">
                                      <p:cBhvr>
                                        <p:cTn id="13" dur="1" fill="hold"/>
                                        <p:tgtEl>
                                          <p:spTgt spid="9">
                                            <p:txEl>
                                              <p:pRg st="0" end="0"/>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to="" calcmode="lin" valueType="num">
                                      <p:cBhvr>
                                        <p:cTn id="16" dur="1" fill="hold"/>
                                        <p:tgtEl>
                                          <p:spTgt spid="8"/>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to="" calcmode="lin" valueType="num">
                                      <p:cBhvr>
                                        <p:cTn id="21" dur="1" fill="hold"/>
                                        <p:tgtEl>
                                          <p:spTgt spid="6">
                                            <p:txEl>
                                              <p:pRg st="0" end="0"/>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 to="" calcmode="lin" valueType="num">
                                      <p:cBhvr>
                                        <p:cTn id="24" dur="1" fill="hold"/>
                                        <p:tgtEl>
                                          <p:spTgt spid="6">
                                            <p:txEl>
                                              <p:pRg st="1" end="1"/>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to="" calcmode="lin" valueType="num">
                                      <p:cBhvr>
                                        <p:cTn id="29" dur="1" fill="hold"/>
                                        <p:tgtEl>
                                          <p:spTgt spid="6">
                                            <p:txEl>
                                              <p:pRg st="3" end="3"/>
                                            </p:txEl>
                                          </p:spTgt>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 to="" calcmode="lin" valueType="num">
                                      <p:cBhvr>
                                        <p:cTn id="34" dur="1" fill="hold"/>
                                        <p:tgtEl>
                                          <p:spTgt spid="6">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descr="http://gstaadblog.files.wordpress.com/2008/03/climate-change.jpg"/>
          <p:cNvPicPr>
            <a:picLocks noChangeAspect="1" noChangeArrowheads="1"/>
          </p:cNvPicPr>
          <p:nvPr/>
        </p:nvPicPr>
        <p:blipFill>
          <a:blip r:embed="rId4" cstate="print">
            <a:lum bright="70000" contrast="-70000"/>
          </a:blip>
          <a:srcRect/>
          <a:stretch>
            <a:fillRect/>
          </a:stretch>
        </p:blipFill>
        <p:spPr bwMode="auto">
          <a:xfrm>
            <a:off x="0" y="838200"/>
            <a:ext cx="9144000" cy="5638800"/>
          </a:xfrm>
          <a:prstGeom prst="rect">
            <a:avLst/>
          </a:prstGeom>
          <a:noFill/>
        </p:spPr>
      </p:pic>
      <p:sp>
        <p:nvSpPr>
          <p:cNvPr id="2" name="Title 1"/>
          <p:cNvSpPr>
            <a:spLocks noGrp="1"/>
          </p:cNvSpPr>
          <p:nvPr>
            <p:ph type="title"/>
          </p:nvPr>
        </p:nvSpPr>
        <p:spPr>
          <a:xfrm>
            <a:off x="0" y="198438"/>
            <a:ext cx="9144000" cy="563562"/>
          </a:xfrm>
        </p:spPr>
        <p:txBody>
          <a:bodyPr>
            <a:normAutofit/>
          </a:bodyPr>
          <a:lstStyle/>
          <a:p>
            <a:r>
              <a:rPr lang="en-US" sz="2800" b="1" dirty="0" smtClean="0">
                <a:solidFill>
                  <a:schemeClr val="accent5">
                    <a:lumMod val="50000"/>
                  </a:schemeClr>
                </a:solidFill>
                <a:latin typeface="Times New Roman" pitchFamily="18" charset="0"/>
                <a:cs typeface="Times New Roman" pitchFamily="18" charset="0"/>
              </a:rPr>
              <a:t>Climate Change</a:t>
            </a:r>
            <a:endParaRPr lang="en-US" sz="2800" b="1" dirty="0">
              <a:solidFill>
                <a:schemeClr val="accent5">
                  <a:lumMod val="50000"/>
                </a:schemeClr>
              </a:solidFill>
              <a:latin typeface="Times New Roman" pitchFamily="18" charset="0"/>
              <a:cs typeface="Times New Roman" pitchFamily="18" charset="0"/>
            </a:endParaRPr>
          </a:p>
        </p:txBody>
      </p:sp>
      <p:pic>
        <p:nvPicPr>
          <p:cNvPr id="4" name="Picture 3" descr="cop15_logo_img.gif"/>
          <p:cNvPicPr>
            <a:picLocks noChangeAspect="1"/>
          </p:cNvPicPr>
          <p:nvPr/>
        </p:nvPicPr>
        <p:blipFill>
          <a:blip r:embed="rId5" cstate="print"/>
          <a:stretch>
            <a:fillRect/>
          </a:stretch>
        </p:blipFill>
        <p:spPr>
          <a:xfrm>
            <a:off x="838200" y="2895600"/>
            <a:ext cx="1706880" cy="2133600"/>
          </a:xfrm>
          <a:prstGeom prst="rect">
            <a:avLst/>
          </a:prstGeom>
        </p:spPr>
      </p:pic>
      <p:pic>
        <p:nvPicPr>
          <p:cNvPr id="5" name="Picture 4" descr="cop15_logo_txt.gif"/>
          <p:cNvPicPr>
            <a:picLocks noChangeAspect="1"/>
          </p:cNvPicPr>
          <p:nvPr/>
        </p:nvPicPr>
        <p:blipFill>
          <a:blip r:embed="rId6" cstate="print"/>
          <a:stretch>
            <a:fillRect/>
          </a:stretch>
        </p:blipFill>
        <p:spPr>
          <a:xfrm>
            <a:off x="152400" y="1143000"/>
            <a:ext cx="3547110" cy="1447800"/>
          </a:xfrm>
          <a:prstGeom prst="rect">
            <a:avLst/>
          </a:prstGeom>
        </p:spPr>
      </p:pic>
      <p:pic>
        <p:nvPicPr>
          <p:cNvPr id="16386" name="Picture 2" descr="http://www.treehugger.com/20100201-cop16.jpg"/>
          <p:cNvPicPr>
            <a:picLocks noChangeAspect="1" noChangeArrowheads="1"/>
          </p:cNvPicPr>
          <p:nvPr/>
        </p:nvPicPr>
        <p:blipFill>
          <a:blip r:embed="rId7" cstate="print"/>
          <a:srcRect/>
          <a:stretch>
            <a:fillRect/>
          </a:stretch>
        </p:blipFill>
        <p:spPr bwMode="auto">
          <a:xfrm>
            <a:off x="4572000" y="5067300"/>
            <a:ext cx="2199132" cy="1409700"/>
          </a:xfrm>
          <a:prstGeom prst="rect">
            <a:avLst/>
          </a:prstGeom>
          <a:noFill/>
        </p:spPr>
      </p:pic>
      <p:sp>
        <p:nvSpPr>
          <p:cNvPr id="10" name="Rectangle 9"/>
          <p:cNvSpPr/>
          <p:nvPr/>
        </p:nvSpPr>
        <p:spPr>
          <a:xfrm>
            <a:off x="6477000" y="1676400"/>
            <a:ext cx="2438400" cy="3539430"/>
          </a:xfrm>
          <a:prstGeom prst="rect">
            <a:avLst/>
          </a:prstGeom>
        </p:spPr>
        <p:txBody>
          <a:bodyPr wrap="square">
            <a:spAutoFit/>
          </a:bodyPr>
          <a:lstStyle/>
          <a:p>
            <a:pPr algn="ctr"/>
            <a:r>
              <a:rPr lang="en-CA" sz="1600" b="1" dirty="0" smtClean="0">
                <a:solidFill>
                  <a:srgbClr val="002060"/>
                </a:solidFill>
                <a:latin typeface="Times New Roman" pitchFamily="18" charset="0"/>
                <a:cs typeface="Times New Roman" pitchFamily="18" charset="0"/>
              </a:rPr>
              <a:t>Results</a:t>
            </a:r>
          </a:p>
          <a:p>
            <a:pPr algn="ctr"/>
            <a:r>
              <a:rPr lang="en-CA" sz="1600" b="1" i="1" dirty="0" smtClean="0">
                <a:latin typeface="Times New Roman" pitchFamily="18" charset="0"/>
                <a:cs typeface="Times New Roman" pitchFamily="18" charset="0"/>
              </a:rPr>
              <a:t>A </a:t>
            </a:r>
            <a:r>
              <a:rPr lang="en-CA" sz="1600" b="1" i="1" dirty="0" smtClean="0">
                <a:latin typeface="Times New Roman" pitchFamily="18" charset="0"/>
                <a:cs typeface="Times New Roman" pitchFamily="18" charset="0"/>
              </a:rPr>
              <a:t>global plan was needed to combat climate change and although everybody was hoping for a legally binding agreement, the conference ended with a nonbinding accord. </a:t>
            </a:r>
            <a:endParaRPr lang="en-CA" sz="1600" b="1" i="1" dirty="0" smtClean="0">
              <a:latin typeface="Times New Roman" pitchFamily="18" charset="0"/>
              <a:cs typeface="Times New Roman" pitchFamily="18" charset="0"/>
            </a:endParaRPr>
          </a:p>
          <a:p>
            <a:pPr algn="ctr"/>
            <a:r>
              <a:rPr lang="en-CA" sz="1600" b="1" i="1" dirty="0" smtClean="0">
                <a:latin typeface="Times New Roman" pitchFamily="18" charset="0"/>
                <a:cs typeface="Times New Roman" pitchFamily="18" charset="0"/>
              </a:rPr>
              <a:t>This </a:t>
            </a:r>
            <a:r>
              <a:rPr lang="en-CA" sz="1600" b="1" i="1" dirty="0" smtClean="0">
                <a:latin typeface="Times New Roman" pitchFamily="18" charset="0"/>
                <a:cs typeface="Times New Roman" pitchFamily="18" charset="0"/>
              </a:rPr>
              <a:t>political agreement was signed by 28 countries, including South Africa, the U.S., China, India, Brazil and several other countries.</a:t>
            </a:r>
            <a:endParaRPr lang="en-US" sz="1600" b="1" i="1" dirty="0">
              <a:latin typeface="Times New Roman" pitchFamily="18" charset="0"/>
              <a:cs typeface="Times New Roman" pitchFamily="18" charset="0"/>
            </a:endParaRPr>
          </a:p>
        </p:txBody>
      </p:sp>
      <p:sp>
        <p:nvSpPr>
          <p:cNvPr id="11" name="TextBox 10"/>
          <p:cNvSpPr txBox="1"/>
          <p:nvPr/>
        </p:nvSpPr>
        <p:spPr>
          <a:xfrm>
            <a:off x="3733800" y="2590800"/>
            <a:ext cx="1981200" cy="461665"/>
          </a:xfrm>
          <a:prstGeom prst="rect">
            <a:avLst/>
          </a:prstGeom>
          <a:noFill/>
        </p:spPr>
        <p:txBody>
          <a:bodyPr wrap="square" rtlCol="0">
            <a:spAutoFit/>
          </a:bodyPr>
          <a:lstStyle/>
          <a:p>
            <a:pPr algn="ctr"/>
            <a:r>
              <a:rPr lang="en-US" sz="1200" b="1" dirty="0" smtClean="0">
                <a:latin typeface="Times New Roman" pitchFamily="18" charset="0"/>
                <a:cs typeface="Times New Roman" pitchFamily="18" charset="0"/>
              </a:rPr>
              <a:t>Please Help The World  4:00 Min’s</a:t>
            </a:r>
            <a:endParaRPr lang="en-US" sz="1200" b="1" dirty="0">
              <a:latin typeface="Times New Roman" pitchFamily="18" charset="0"/>
              <a:cs typeface="Times New Roman" pitchFamily="18" charset="0"/>
            </a:endParaRPr>
          </a:p>
        </p:txBody>
      </p:sp>
      <p:sp>
        <p:nvSpPr>
          <p:cNvPr id="12" name="TextBox 11"/>
          <p:cNvSpPr txBox="1"/>
          <p:nvPr/>
        </p:nvSpPr>
        <p:spPr>
          <a:xfrm>
            <a:off x="3352800" y="4495800"/>
            <a:ext cx="1905000" cy="461665"/>
          </a:xfrm>
          <a:prstGeom prst="rect">
            <a:avLst/>
          </a:prstGeom>
          <a:noFill/>
        </p:spPr>
        <p:txBody>
          <a:bodyPr wrap="square" rtlCol="0">
            <a:spAutoFit/>
          </a:bodyPr>
          <a:lstStyle/>
          <a:p>
            <a:pPr algn="ctr"/>
            <a:r>
              <a:rPr lang="en-US" sz="1200" b="1" dirty="0" smtClean="0">
                <a:latin typeface="Times New Roman" pitchFamily="18" charset="0"/>
                <a:cs typeface="Times New Roman" pitchFamily="18" charset="0"/>
              </a:rPr>
              <a:t>Canada’s Response …Mere Seconds…</a:t>
            </a:r>
            <a:endParaRPr lang="en-US" sz="1200" b="1" dirty="0">
              <a:latin typeface="Times New Roman" pitchFamily="18" charset="0"/>
              <a:cs typeface="Times New Roman" pitchFamily="18" charset="0"/>
            </a:endParaRPr>
          </a:p>
        </p:txBody>
      </p:sp>
      <p:pic>
        <p:nvPicPr>
          <p:cNvPr id="13" name="Canada@Cop15.WMV">
            <a:hlinkClick r:id="" action="ppaction://media"/>
          </p:cNvPr>
          <p:cNvPicPr>
            <a:picLocks noRot="1" noChangeAspect="1"/>
          </p:cNvPicPr>
          <p:nvPr>
            <a:videoFile r:link="rId1"/>
          </p:nvPr>
        </p:nvPicPr>
        <p:blipFill>
          <a:blip r:embed="rId8" cstate="print"/>
          <a:stretch>
            <a:fillRect/>
          </a:stretch>
        </p:blipFill>
        <p:spPr>
          <a:xfrm>
            <a:off x="3200400" y="3281362"/>
            <a:ext cx="2159001" cy="1214438"/>
          </a:xfrm>
          <a:prstGeom prst="rect">
            <a:avLst/>
          </a:prstGeom>
        </p:spPr>
      </p:pic>
      <p:sp>
        <p:nvSpPr>
          <p:cNvPr id="14" name="TextBox 13"/>
          <p:cNvSpPr txBox="1"/>
          <p:nvPr/>
        </p:nvSpPr>
        <p:spPr>
          <a:xfrm>
            <a:off x="2590800" y="5638800"/>
            <a:ext cx="1905000" cy="338554"/>
          </a:xfrm>
          <a:prstGeom prst="rect">
            <a:avLst/>
          </a:prstGeom>
          <a:noFill/>
        </p:spPr>
        <p:txBody>
          <a:bodyPr wrap="square" rtlCol="0">
            <a:spAutoFit/>
          </a:bodyPr>
          <a:lstStyle/>
          <a:p>
            <a:pPr algn="ctr"/>
            <a:r>
              <a:rPr lang="en-US" sz="1600" b="1" dirty="0" smtClean="0">
                <a:latin typeface="Times New Roman" pitchFamily="18" charset="0"/>
                <a:cs typeface="Times New Roman" pitchFamily="18" charset="0"/>
              </a:rPr>
              <a:t>Up Next?</a:t>
            </a:r>
            <a:endParaRPr lang="en-US" sz="1600" b="1" dirty="0">
              <a:latin typeface="Times New Roman" pitchFamily="18" charset="0"/>
              <a:cs typeface="Times New Roman" pitchFamily="18" charset="0"/>
            </a:endParaRPr>
          </a:p>
        </p:txBody>
      </p:sp>
      <p:pic>
        <p:nvPicPr>
          <p:cNvPr id="15" name="Cop15-Intro.WMV">
            <a:hlinkClick r:id="" action="ppaction://media"/>
          </p:cNvPr>
          <p:cNvPicPr>
            <a:picLocks noRot="1" noChangeAspect="1"/>
          </p:cNvPicPr>
          <p:nvPr>
            <a:videoFile r:link="rId2"/>
          </p:nvPr>
        </p:nvPicPr>
        <p:blipFill>
          <a:blip r:embed="rId9" cstate="print"/>
          <a:stretch>
            <a:fillRect/>
          </a:stretch>
        </p:blipFill>
        <p:spPr>
          <a:xfrm>
            <a:off x="3810000" y="1600200"/>
            <a:ext cx="1820334" cy="1023938"/>
          </a:xfrm>
          <a:prstGeom prst="rect">
            <a:avLst/>
          </a:prstGeom>
        </p:spPr>
      </p:pic>
      <p:sp>
        <p:nvSpPr>
          <p:cNvPr id="16" name="TextBox 15"/>
          <p:cNvSpPr txBox="1"/>
          <p:nvPr/>
        </p:nvSpPr>
        <p:spPr>
          <a:xfrm>
            <a:off x="762000" y="5224046"/>
            <a:ext cx="1905000" cy="338554"/>
          </a:xfrm>
          <a:prstGeom prst="rect">
            <a:avLst/>
          </a:prstGeom>
          <a:noFill/>
        </p:spPr>
        <p:txBody>
          <a:bodyPr wrap="square" rtlCol="0">
            <a:spAutoFit/>
          </a:bodyPr>
          <a:lstStyle/>
          <a:p>
            <a:pPr algn="ctr"/>
            <a:r>
              <a:rPr lang="en-US" sz="1600" b="1" dirty="0" smtClean="0">
                <a:solidFill>
                  <a:srgbClr val="002060"/>
                </a:solidFill>
                <a:latin typeface="Times New Roman" pitchFamily="18" charset="0"/>
                <a:cs typeface="Times New Roman" pitchFamily="18" charset="0"/>
              </a:rPr>
              <a:t>What was COP15?</a:t>
            </a:r>
            <a:endParaRPr lang="en-US" sz="16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 to="" calcmode="lin" valueType="num">
                                      <p:cBhvr>
                                        <p:cTn id="13" dur="1" fill="hold"/>
                                        <p:tgtEl>
                                          <p:spTgt spid="16"/>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to="" calcmode="lin" valueType="num">
                                      <p:cBhvr>
                                        <p:cTn id="18" dur="1" fill="hold"/>
                                        <p:tgtEl>
                                          <p:spTgt spid="5"/>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to="" calcmode="lin" valueType="num">
                                      <p:cBhvr>
                                        <p:cTn id="23" dur="1" fill="hold"/>
                                        <p:tgtEl>
                                          <p:spTgt spid="11"/>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 to="" calcmode="lin" valueType="num">
                                      <p:cBhvr>
                                        <p:cTn id="26" dur="1" fill="hold"/>
                                        <p:tgtEl>
                                          <p:spTgt spid="15"/>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to="" calcmode="lin" valueType="num">
                                      <p:cBhvr>
                                        <p:cTn id="31" dur="1" fill="hold"/>
                                        <p:tgtEl>
                                          <p:spTgt spid="10"/>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to="" calcmode="lin" valueType="num">
                                      <p:cBhvr>
                                        <p:cTn id="36" dur="1" fill="hold"/>
                                        <p:tgtEl>
                                          <p:spTgt spid="12"/>
                                        </p:tgtEl>
                                        <p:attrNameLst>
                                          <p:attrName/>
                                        </p:attrNameLst>
                                      </p:cBhvr>
                                    </p:anim>
                                  </p:childTnLst>
                                </p:cTn>
                              </p:par>
                              <p:par>
                                <p:cTn id="37" presetID="24"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to="" calcmode="lin" valueType="num">
                                      <p:cBhvr>
                                        <p:cTn id="39" dur="1" fill="hold"/>
                                        <p:tgtEl>
                                          <p:spTgt spid="13"/>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to="" calcmode="lin" valueType="num">
                                      <p:cBhvr>
                                        <p:cTn id="44" dur="1" fill="hold"/>
                                        <p:tgtEl>
                                          <p:spTgt spid="14"/>
                                        </p:tgtEl>
                                        <p:attrNameLst>
                                          <p:attrName/>
                                        </p:attrNameLst>
                                      </p:cBhvr>
                                    </p:anim>
                                  </p:childTnLst>
                                </p:cTn>
                              </p:par>
                              <p:par>
                                <p:cTn id="45" presetID="24" presetClass="entr" presetSubtype="0" fill="hold" nodeType="withEffect">
                                  <p:stCondLst>
                                    <p:cond delay="0"/>
                                  </p:stCondLst>
                                  <p:childTnLst>
                                    <p:set>
                                      <p:cBhvr>
                                        <p:cTn id="46" dur="1" fill="hold">
                                          <p:stCondLst>
                                            <p:cond delay="0"/>
                                          </p:stCondLst>
                                        </p:cTn>
                                        <p:tgtEl>
                                          <p:spTgt spid="16386"/>
                                        </p:tgtEl>
                                        <p:attrNameLst>
                                          <p:attrName>style.visibility</p:attrName>
                                        </p:attrNameLst>
                                      </p:cBhvr>
                                      <p:to>
                                        <p:strVal val="visible"/>
                                      </p:to>
                                    </p:set>
                                    <p:anim to="" calcmode="lin" valueType="num">
                                      <p:cBhvr>
                                        <p:cTn id="47" dur="1" fill="hold"/>
                                        <p:tgtEl>
                                          <p:spTgt spid="1638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48" fill="hold" display="0">
                  <p:stCondLst>
                    <p:cond delay="indefinite"/>
                  </p:stCondLst>
                  <p:endCondLst>
                    <p:cond evt="onNext" delay="0">
                      <p:tgtEl>
                        <p:sldTgt/>
                      </p:tgtEl>
                    </p:cond>
                    <p:cond evt="onPrev" delay="0">
                      <p:tgtEl>
                        <p:sldTgt/>
                      </p:tgtEl>
                    </p:cond>
                  </p:endCondLst>
                </p:cTn>
                <p:tgtEl>
                  <p:spTgt spid="13"/>
                </p:tgtEl>
              </p:cMediaNode>
            </p:video>
            <p:video fullScrn="1">
              <p:cMediaNode vol="80000">
                <p:cTn id="49" fill="hold" display="0">
                  <p:stCondLst>
                    <p:cond delay="indefinite"/>
                  </p:stCondLst>
                  <p:endCondLst>
                    <p:cond evt="onNext" delay="0">
                      <p:tgtEl>
                        <p:sldTgt/>
                      </p:tgtEl>
                    </p:cond>
                    <p:cond evt="onPrev" delay="0">
                      <p:tgtEl>
                        <p:sldTgt/>
                      </p:tgtEl>
                    </p:cond>
                  </p:endCondLst>
                </p:cTn>
                <p:tgtEl>
                  <p:spTgt spid="15"/>
                </p:tgtEl>
              </p:cMediaNode>
            </p:video>
          </p:childTnLst>
        </p:cTn>
      </p:par>
    </p:tnLst>
    <p:bldLst>
      <p:bldP spid="2" grpId="0"/>
      <p:bldP spid="10" grpId="0"/>
      <p:bldP spid="11" grpId="0"/>
      <p:bldP spid="12" grpId="0"/>
      <p:bldP spid="14"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beta.thehindu.com/multimedia/dynamic/00013/GREENLAND_CLIMATE_CH_13890f.jpg"/>
          <p:cNvPicPr>
            <a:picLocks noChangeAspect="1" noChangeArrowheads="1"/>
          </p:cNvPicPr>
          <p:nvPr/>
        </p:nvPicPr>
        <p:blipFill>
          <a:blip r:embed="rId2" cstate="print">
            <a:lum bright="70000" contrast="-70000"/>
          </a:blip>
          <a:srcRect/>
          <a:stretch>
            <a:fillRect/>
          </a:stretch>
        </p:blipFill>
        <p:spPr bwMode="auto">
          <a:xfrm>
            <a:off x="0" y="381000"/>
            <a:ext cx="9144000" cy="6096000"/>
          </a:xfrm>
          <a:prstGeom prst="rect">
            <a:avLst/>
          </a:prstGeom>
          <a:noFill/>
        </p:spPr>
      </p:pic>
      <p:sp>
        <p:nvSpPr>
          <p:cNvPr id="2" name="Title 1"/>
          <p:cNvSpPr>
            <a:spLocks noGrp="1"/>
          </p:cNvSpPr>
          <p:nvPr>
            <p:ph type="title"/>
          </p:nvPr>
        </p:nvSpPr>
        <p:spPr>
          <a:xfrm>
            <a:off x="0" y="228600"/>
            <a:ext cx="9144000" cy="609600"/>
          </a:xfrm>
        </p:spPr>
        <p:txBody>
          <a:bodyPr>
            <a:normAutofit/>
          </a:bodyPr>
          <a:lstStyle/>
          <a:p>
            <a:r>
              <a:rPr lang="en-US" sz="2800" b="1" dirty="0" smtClean="0">
                <a:solidFill>
                  <a:schemeClr val="accent5">
                    <a:lumMod val="50000"/>
                  </a:schemeClr>
                </a:solidFill>
                <a:latin typeface="Times New Roman" pitchFamily="18" charset="0"/>
                <a:cs typeface="Times New Roman" pitchFamily="18" charset="0"/>
              </a:rPr>
              <a:t>Kyoto: What’s the deal</a:t>
            </a:r>
            <a:r>
              <a:rPr lang="en-US" sz="2800" b="1" dirty="0" smtClean="0">
                <a:solidFill>
                  <a:schemeClr val="accent5">
                    <a:lumMod val="50000"/>
                  </a:schemeClr>
                </a:solidFill>
                <a:latin typeface="Times New Roman" pitchFamily="18" charset="0"/>
                <a:cs typeface="Times New Roman" pitchFamily="18" charset="0"/>
              </a:rPr>
              <a:t>?</a:t>
            </a:r>
            <a:endParaRPr lang="en-US" sz="2800" b="1" dirty="0">
              <a:solidFill>
                <a:schemeClr val="accent5">
                  <a:lumMod val="50000"/>
                </a:schemeClr>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0" y="1600201"/>
            <a:ext cx="9144000" cy="3810000"/>
          </a:xfrm>
        </p:spPr>
        <p:txBody>
          <a:bodyPr>
            <a:noAutofit/>
          </a:bodyPr>
          <a:lstStyle/>
          <a:p>
            <a:pPr algn="ctr">
              <a:buNone/>
            </a:pPr>
            <a:r>
              <a:rPr lang="en-US" sz="1800" b="1" dirty="0" smtClean="0">
                <a:latin typeface="Times New Roman" pitchFamily="18" charset="0"/>
                <a:cs typeface="Times New Roman" pitchFamily="18" charset="0"/>
              </a:rPr>
              <a:t>Agreement reached at an international convention to reduce greenhouse </a:t>
            </a:r>
            <a:r>
              <a:rPr lang="en-US" sz="1800" b="1" dirty="0" smtClean="0">
                <a:latin typeface="Times New Roman" pitchFamily="18" charset="0"/>
                <a:cs typeface="Times New Roman" pitchFamily="18" charset="0"/>
              </a:rPr>
              <a:t>gases</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First and only binding international agreement that includes specific goals for individual </a:t>
            </a: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countries </a:t>
            </a:r>
            <a:r>
              <a:rPr lang="en-US" sz="1800" b="1" dirty="0" smtClean="0">
                <a:latin typeface="Times New Roman" pitchFamily="18" charset="0"/>
                <a:cs typeface="Times New Roman" pitchFamily="18" charset="0"/>
              </a:rPr>
              <a:t>to reduce their greenhouse gas </a:t>
            </a:r>
            <a:r>
              <a:rPr lang="en-US" sz="1800" b="1" dirty="0" smtClean="0">
                <a:latin typeface="Times New Roman" pitchFamily="18" charset="0"/>
                <a:cs typeface="Times New Roman" pitchFamily="18" charset="0"/>
              </a:rPr>
              <a:t>emissions</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In 2004, Liberal PM Paul Martin, announced a broad plan for dealing with greenhouse </a:t>
            </a: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gases</a:t>
            </a:r>
            <a:r>
              <a:rPr lang="en-US" sz="1800" b="1" dirty="0" smtClean="0">
                <a:latin typeface="Times New Roman" pitchFamily="18" charset="0"/>
                <a:cs typeface="Times New Roman" pitchFamily="18" charset="0"/>
              </a:rPr>
              <a:t>, however (a common complication in liberal democracies) is that the Conservative, </a:t>
            </a: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under </a:t>
            </a:r>
            <a:r>
              <a:rPr lang="en-US" sz="1800" b="1" dirty="0" smtClean="0">
                <a:latin typeface="Times New Roman" pitchFamily="18" charset="0"/>
                <a:cs typeface="Times New Roman" pitchFamily="18" charset="0"/>
              </a:rPr>
              <a:t>Harper, took power in 2006.  </a:t>
            </a:r>
            <a:endParaRPr lang="en-US" sz="1800" b="1" dirty="0" smtClean="0">
              <a:latin typeface="Times New Roman" pitchFamily="18" charset="0"/>
              <a:cs typeface="Times New Roman" pitchFamily="18" charset="0"/>
            </a:endParaRP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Harper instituted a new climate change plan focusing on additional consultations with </a:t>
            </a: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industry </a:t>
            </a:r>
            <a:r>
              <a:rPr lang="en-US" sz="1800" b="1" dirty="0" smtClean="0">
                <a:latin typeface="Times New Roman" pitchFamily="18" charset="0"/>
                <a:cs typeface="Times New Roman" pitchFamily="18" charset="0"/>
              </a:rPr>
              <a:t>and business</a:t>
            </a:r>
            <a:endParaRPr lang="en-US" sz="1800" b="1" dirty="0">
              <a:latin typeface="Times New Roman" pitchFamily="18" charset="0"/>
              <a:cs typeface="Times New Roman" pitchFamily="18" charset="0"/>
            </a:endParaRPr>
          </a:p>
        </p:txBody>
      </p:sp>
      <p:sp>
        <p:nvSpPr>
          <p:cNvPr id="5" name="Rectangle 4"/>
          <p:cNvSpPr/>
          <p:nvPr/>
        </p:nvSpPr>
        <p:spPr>
          <a:xfrm>
            <a:off x="0" y="838200"/>
            <a:ext cx="9144000" cy="369332"/>
          </a:xfrm>
          <a:prstGeom prst="rect">
            <a:avLst/>
          </a:prstGeom>
        </p:spPr>
        <p:txBody>
          <a:bodyPr wrap="square">
            <a:spAutoFit/>
          </a:bodyPr>
          <a:lstStyle/>
          <a:p>
            <a:pPr algn="ctr"/>
            <a:r>
              <a:rPr lang="en-US" b="1" dirty="0" smtClean="0">
                <a:solidFill>
                  <a:srgbClr val="002060"/>
                </a:solidFill>
                <a:latin typeface="Times New Roman" pitchFamily="18" charset="0"/>
                <a:cs typeface="Times New Roman" pitchFamily="18" charset="0"/>
              </a:rPr>
              <a:t>Read </a:t>
            </a:r>
            <a:r>
              <a:rPr lang="en-US" b="1" dirty="0" smtClean="0">
                <a:solidFill>
                  <a:srgbClr val="002060"/>
                </a:solidFill>
                <a:latin typeface="Times New Roman" pitchFamily="18" charset="0"/>
                <a:cs typeface="Times New Roman" pitchFamily="18" charset="0"/>
              </a:rPr>
              <a:t>pages 423 to page 426</a:t>
            </a:r>
            <a:endParaRPr lang="en-US" b="1" dirty="0" smtClean="0">
              <a:solidFill>
                <a:srgbClr val="002060"/>
              </a:solidFill>
              <a:latin typeface="Times New Roman" pitchFamily="18" charset="0"/>
              <a:cs typeface="Times New Roman" pitchFamily="18" charset="0"/>
            </a:endParaRPr>
          </a:p>
        </p:txBody>
      </p:sp>
      <p:sp>
        <p:nvSpPr>
          <p:cNvPr id="6" name="Rectangle 5"/>
          <p:cNvSpPr/>
          <p:nvPr/>
        </p:nvSpPr>
        <p:spPr>
          <a:xfrm>
            <a:off x="0" y="6096000"/>
            <a:ext cx="9144000" cy="369332"/>
          </a:xfrm>
          <a:prstGeom prst="rect">
            <a:avLst/>
          </a:prstGeom>
        </p:spPr>
        <p:txBody>
          <a:bodyPr wrap="square">
            <a:spAutoFit/>
          </a:bodyPr>
          <a:lstStyle/>
          <a:p>
            <a:pPr algn="ctr"/>
            <a:r>
              <a:rPr lang="en-US" b="1" dirty="0" smtClean="0">
                <a:solidFill>
                  <a:srgbClr val="002060"/>
                </a:solidFill>
                <a:latin typeface="Times New Roman" pitchFamily="18" charset="0"/>
                <a:cs typeface="Times New Roman" pitchFamily="18" charset="0"/>
              </a:rPr>
              <a:t>When done complete </a:t>
            </a:r>
            <a:r>
              <a:rPr lang="en-US" b="1" dirty="0" smtClean="0">
                <a:solidFill>
                  <a:srgbClr val="002060"/>
                </a:solidFill>
                <a:latin typeface="Times New Roman" pitchFamily="18" charset="0"/>
                <a:cs typeface="Times New Roman" pitchFamily="18" charset="0"/>
              </a:rPr>
              <a:t># </a:t>
            </a:r>
            <a:r>
              <a:rPr lang="en-US" b="1" dirty="0" smtClean="0">
                <a:solidFill>
                  <a:srgbClr val="002060"/>
                </a:solidFill>
                <a:latin typeface="Times New Roman" pitchFamily="18" charset="0"/>
                <a:cs typeface="Times New Roman" pitchFamily="18" charset="0"/>
              </a:rPr>
              <a:t>12 - #16 </a:t>
            </a:r>
            <a:r>
              <a:rPr lang="en-US" b="1" dirty="0" smtClean="0">
                <a:solidFill>
                  <a:srgbClr val="002060"/>
                </a:solidFill>
                <a:latin typeface="Times New Roman" pitchFamily="18" charset="0"/>
                <a:cs typeface="Times New Roman" pitchFamily="18" charset="0"/>
              </a:rPr>
              <a:t>of the handout: </a:t>
            </a:r>
            <a:r>
              <a:rPr lang="en-US" b="1" i="1" dirty="0" smtClean="0">
                <a:solidFill>
                  <a:srgbClr val="002060"/>
                </a:solidFill>
                <a:latin typeface="Times New Roman" pitchFamily="18" charset="0"/>
                <a:cs typeface="Times New Roman" pitchFamily="18" charset="0"/>
              </a:rPr>
              <a:t>Contemporary Issues and Liberalism</a:t>
            </a:r>
            <a:endParaRPr lang="en-US" i="1" dirty="0" smtClean="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to="" calcmode="lin" valueType="num">
                                      <p:cBhvr>
                                        <p:cTn id="10" dur="1" fill="hold"/>
                                        <p:tgtEl>
                                          <p:spTgt spid="2"/>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to="" calcmode="lin" valueType="num">
                                      <p:cBhvr>
                                        <p:cTn id="13" dur="1" fill="hold"/>
                                        <p:tgtEl>
                                          <p:spTgt spid="6"/>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to="" calcmode="lin" valueType="num">
                                      <p:cBhvr>
                                        <p:cTn id="18" dur="1" fill="hold"/>
                                        <p:tgtEl>
                                          <p:spTgt spid="3">
                                            <p:txEl>
                                              <p:pRg st="0" end="0"/>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to="" calcmode="lin" valueType="num">
                                      <p:cBhvr>
                                        <p:cTn id="23" dur="1" fill="hold"/>
                                        <p:tgtEl>
                                          <p:spTgt spid="3">
                                            <p:txEl>
                                              <p:pRg st="2" end="2"/>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to="" calcmode="lin" valueType="num">
                                      <p:cBhvr>
                                        <p:cTn id="26" dur="1" fill="hold"/>
                                        <p:tgtEl>
                                          <p:spTgt spid="3">
                                            <p:txEl>
                                              <p:pRg st="3" end="3"/>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to="" calcmode="lin" valueType="num">
                                      <p:cBhvr>
                                        <p:cTn id="31" dur="1" fill="hold"/>
                                        <p:tgtEl>
                                          <p:spTgt spid="3">
                                            <p:txEl>
                                              <p:pRg st="5" end="5"/>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to="" calcmode="lin" valueType="num">
                                      <p:cBhvr>
                                        <p:cTn id="34" dur="1" fill="hold"/>
                                        <p:tgtEl>
                                          <p:spTgt spid="3">
                                            <p:txEl>
                                              <p:pRg st="6" end="6"/>
                                            </p:txEl>
                                          </p:spTgt>
                                        </p:tgtEl>
                                        <p:attrNameLst>
                                          <p:attrName/>
                                        </p:attrNameLst>
                                      </p:cBhvr>
                                    </p:anim>
                                  </p:childTnLst>
                                </p:cTn>
                              </p:par>
                              <p:par>
                                <p:cTn id="35" presetID="24"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to="" calcmode="lin" valueType="num">
                                      <p:cBhvr>
                                        <p:cTn id="37" dur="1" fill="hold"/>
                                        <p:tgtEl>
                                          <p:spTgt spid="3">
                                            <p:txEl>
                                              <p:pRg st="7" end="7"/>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 to="" calcmode="lin" valueType="num">
                                      <p:cBhvr>
                                        <p:cTn id="42" dur="1" fill="hold"/>
                                        <p:tgtEl>
                                          <p:spTgt spid="3">
                                            <p:txEl>
                                              <p:pRg st="9" end="9"/>
                                            </p:txEl>
                                          </p:spTgt>
                                        </p:tgtEl>
                                        <p:attrNameLst>
                                          <p:attrName/>
                                        </p:attrNameLst>
                                      </p:cBhvr>
                                    </p:anim>
                                  </p:childTnLst>
                                </p:cTn>
                              </p:par>
                              <p:par>
                                <p:cTn id="43" presetID="24"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to="" calcmode="lin" valueType="num">
                                      <p:cBhvr>
                                        <p:cTn id="45" dur="1" fill="hold"/>
                                        <p:tgtEl>
                                          <p:spTgt spid="3">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knowledge.allianz.com/nopi_downloads/images/kyoto-greenpeace-activist_z.jpg"/>
          <p:cNvPicPr>
            <a:picLocks noChangeAspect="1" noChangeArrowheads="1"/>
          </p:cNvPicPr>
          <p:nvPr/>
        </p:nvPicPr>
        <p:blipFill>
          <a:blip r:embed="rId2" cstate="print">
            <a:lum bright="70000" contrast="-70000"/>
          </a:blip>
          <a:srcRect/>
          <a:stretch>
            <a:fillRect/>
          </a:stretch>
        </p:blipFill>
        <p:spPr bwMode="auto">
          <a:xfrm>
            <a:off x="0" y="381000"/>
            <a:ext cx="9144000" cy="6147227"/>
          </a:xfrm>
          <a:prstGeom prst="rect">
            <a:avLst/>
          </a:prstGeom>
          <a:noFill/>
        </p:spPr>
      </p:pic>
      <p:sp>
        <p:nvSpPr>
          <p:cNvPr id="2" name="Title 1"/>
          <p:cNvSpPr>
            <a:spLocks noGrp="1"/>
          </p:cNvSpPr>
          <p:nvPr>
            <p:ph type="title"/>
          </p:nvPr>
        </p:nvSpPr>
        <p:spPr>
          <a:xfrm>
            <a:off x="0" y="198438"/>
            <a:ext cx="9144000" cy="715962"/>
          </a:xfrm>
        </p:spPr>
        <p:txBody>
          <a:bodyPr>
            <a:normAutofit/>
          </a:bodyPr>
          <a:lstStyle/>
          <a:p>
            <a:r>
              <a:rPr lang="en-US" sz="2800" b="1" dirty="0" smtClean="0">
                <a:solidFill>
                  <a:schemeClr val="accent5">
                    <a:lumMod val="50000"/>
                  </a:schemeClr>
                </a:solidFill>
                <a:latin typeface="Times New Roman" pitchFamily="18" charset="0"/>
                <a:cs typeface="Times New Roman" pitchFamily="18" charset="0"/>
              </a:rPr>
              <a:t>Kyoto</a:t>
            </a:r>
            <a:r>
              <a:rPr lang="en-US" sz="2800" b="1" dirty="0" smtClean="0">
                <a:solidFill>
                  <a:schemeClr val="accent5">
                    <a:lumMod val="50000"/>
                  </a:schemeClr>
                </a:solidFill>
                <a:latin typeface="Times New Roman" pitchFamily="18" charset="0"/>
                <a:cs typeface="Times New Roman" pitchFamily="18" charset="0"/>
              </a:rPr>
              <a:t>: Canada Results (News Article) </a:t>
            </a:r>
            <a:endParaRPr lang="en-US" sz="2800" b="1" dirty="0">
              <a:solidFill>
                <a:schemeClr val="accent5">
                  <a:lumMod val="50000"/>
                </a:schemeClr>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0" y="1066800"/>
            <a:ext cx="9144000" cy="5638800"/>
          </a:xfrm>
        </p:spPr>
        <p:txBody>
          <a:bodyPr>
            <a:normAutofit fontScale="40000" lnSpcReduction="20000"/>
          </a:bodyPr>
          <a:lstStyle/>
          <a:p>
            <a:r>
              <a:rPr lang="en-US" sz="4000" b="1" dirty="0" smtClean="0">
                <a:latin typeface="Times New Roman" pitchFamily="18" charset="0"/>
                <a:cs typeface="Times New Roman" pitchFamily="18" charset="0"/>
              </a:rPr>
              <a:t>For years, a succession of Canadian governments have dithered on the climate-change file. The results are in: Canada's greenhouse-gas emissions are growing faster than ever.</a:t>
            </a:r>
          </a:p>
          <a:p>
            <a:r>
              <a:rPr lang="en-US" sz="4000" b="1" dirty="0" smtClean="0">
                <a:latin typeface="Times New Roman" pitchFamily="18" charset="0"/>
                <a:cs typeface="Times New Roman" pitchFamily="18" charset="0"/>
              </a:rPr>
              <a:t>In 2007, </a:t>
            </a:r>
            <a:r>
              <a:rPr lang="en-US" sz="4000" b="1" dirty="0" smtClean="0">
                <a:latin typeface="Times New Roman" pitchFamily="18" charset="0"/>
                <a:cs typeface="Times New Roman" pitchFamily="18" charset="0"/>
              </a:rPr>
              <a:t>according </a:t>
            </a:r>
            <a:r>
              <a:rPr lang="en-US" sz="4000" b="1" dirty="0" smtClean="0">
                <a:latin typeface="Times New Roman" pitchFamily="18" charset="0"/>
                <a:cs typeface="Times New Roman" pitchFamily="18" charset="0"/>
              </a:rPr>
              <a:t>to new data released from Environment Canada, Canada hit a record high: 747 </a:t>
            </a:r>
            <a:r>
              <a:rPr lang="en-US" sz="4000" b="1" dirty="0" err="1" smtClean="0">
                <a:latin typeface="Times New Roman" pitchFamily="18" charset="0"/>
                <a:cs typeface="Times New Roman" pitchFamily="18" charset="0"/>
              </a:rPr>
              <a:t>megatonnes</a:t>
            </a:r>
            <a:r>
              <a:rPr lang="en-US" sz="4000" b="1" dirty="0" smtClean="0">
                <a:latin typeface="Times New Roman" pitchFamily="18" charset="0"/>
                <a:cs typeface="Times New Roman" pitchFamily="18" charset="0"/>
              </a:rPr>
              <a:t> of carbon-dioxide equivalent. That was up four per cent over 2006. The sudden increase can be explained, in part, by the fact that the winter was milder in 2006 than in 2007. But that doesn't explain the fact that since 1990, Canada's emissions have been climbing steadily.</a:t>
            </a:r>
          </a:p>
          <a:p>
            <a:r>
              <a:rPr lang="en-US" sz="4000" b="1" dirty="0" smtClean="0">
                <a:latin typeface="Times New Roman" pitchFamily="18" charset="0"/>
                <a:cs typeface="Times New Roman" pitchFamily="18" charset="0"/>
              </a:rPr>
              <a:t>This country promised, in the Kyoto agreement, to cut its emissions to six per cent below 1990 levels. Instead, it raised them to 26 per cent above 1990 levels. If this is what it looks like when Canada makes an effort, it's scary to imagine what our emissions might be today if we hadn't tried at all.</a:t>
            </a:r>
          </a:p>
          <a:p>
            <a:r>
              <a:rPr lang="en-US" sz="4000" b="1" dirty="0" smtClean="0">
                <a:latin typeface="Times New Roman" pitchFamily="18" charset="0"/>
                <a:cs typeface="Times New Roman" pitchFamily="18" charset="0"/>
              </a:rPr>
              <a:t>Indeed, in some sectors, emissions have declined, proving the efficacy of technological and cultural innovation. Residential emissions have stayed at 1990 levels, largely because of more efficient furnaces and buildings. There have been great successes in industrial processes, and emissions from the whole industrial sector decreased. Emissions from cars have decreased by about six </a:t>
            </a:r>
            <a:r>
              <a:rPr lang="en-US" sz="4000" b="1" dirty="0" err="1" smtClean="0">
                <a:latin typeface="Times New Roman" pitchFamily="18" charset="0"/>
                <a:cs typeface="Times New Roman" pitchFamily="18" charset="0"/>
              </a:rPr>
              <a:t>megatonnes</a:t>
            </a:r>
            <a:r>
              <a:rPr lang="en-US" sz="4000" b="1" dirty="0" smtClean="0">
                <a:latin typeface="Times New Roman" pitchFamily="18" charset="0"/>
                <a:cs typeface="Times New Roman" pitchFamily="18" charset="0"/>
              </a:rPr>
              <a:t> since 1990.</a:t>
            </a:r>
          </a:p>
          <a:p>
            <a:r>
              <a:rPr lang="en-US" sz="4000" b="1" dirty="0" smtClean="0">
                <a:latin typeface="Times New Roman" pitchFamily="18" charset="0"/>
                <a:cs typeface="Times New Roman" pitchFamily="18" charset="0"/>
              </a:rPr>
              <a:t>But emissions from SUVs and trucks increased by a whopping 44 </a:t>
            </a:r>
            <a:r>
              <a:rPr lang="en-US" sz="4000" b="1" dirty="0" err="1" smtClean="0">
                <a:latin typeface="Times New Roman" pitchFamily="18" charset="0"/>
                <a:cs typeface="Times New Roman" pitchFamily="18" charset="0"/>
              </a:rPr>
              <a:t>megatonnes</a:t>
            </a:r>
            <a:r>
              <a:rPr lang="en-US" sz="4000" b="1" dirty="0" smtClean="0">
                <a:latin typeface="Times New Roman" pitchFamily="18" charset="0"/>
                <a:cs typeface="Times New Roman" pitchFamily="18" charset="0"/>
              </a:rPr>
              <a:t> over the same period.</a:t>
            </a:r>
          </a:p>
          <a:p>
            <a:r>
              <a:rPr lang="en-US" sz="4000" b="1" dirty="0" smtClean="0">
                <a:latin typeface="Times New Roman" pitchFamily="18" charset="0"/>
                <a:cs typeface="Times New Roman" pitchFamily="18" charset="0"/>
              </a:rPr>
              <a:t>Agriculture has been another major contributor to Canada's greenhouse gases, accounting for seven percentage points of the overall increase since 1990. Environment Canada blames the growing market for meat, and the increase in the use of synthetic nitrogen fertilizer.</a:t>
            </a:r>
          </a:p>
          <a:p>
            <a:r>
              <a:rPr lang="en-US" sz="4000" b="1" dirty="0" smtClean="0">
                <a:latin typeface="Times New Roman" pitchFamily="18" charset="0"/>
                <a:cs typeface="Times New Roman" pitchFamily="18" charset="0"/>
              </a:rPr>
              <a:t>And then there are the tar sands. Mining, fossil-fuel production and electricity production were all major contributors to the increase in emissions since 1990. Even "fugitive releases" (pipeline leaks, etc) increased by 22 </a:t>
            </a:r>
            <a:r>
              <a:rPr lang="en-US" sz="4000" b="1" dirty="0" err="1" smtClean="0">
                <a:latin typeface="Times New Roman" pitchFamily="18" charset="0"/>
                <a:cs typeface="Times New Roman" pitchFamily="18" charset="0"/>
              </a:rPr>
              <a:t>megatonnes</a:t>
            </a:r>
            <a:r>
              <a:rPr lang="en-US" sz="4000" b="1" dirty="0" smtClean="0">
                <a:latin typeface="Times New Roman" pitchFamily="18" charset="0"/>
                <a:cs typeface="Times New Roman" pitchFamily="18" charset="0"/>
              </a:rPr>
              <a:t> between 1990 and 2007.</a:t>
            </a:r>
          </a:p>
          <a:p>
            <a:pPr>
              <a:buNone/>
            </a:pPr>
            <a:endParaRPr lang="en-US" dirty="0" smtClean="0"/>
          </a:p>
          <a:p>
            <a:r>
              <a:rPr lang="en-US" u="sng" dirty="0" smtClean="0">
                <a:hlinkClick r:id="rId3"/>
              </a:rPr>
              <a:t>http://www.ottawacitizen.com/Technology/wrong+direction/1570792/story.html</a:t>
            </a:r>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to="" calcmode="lin" valueType="num">
                                      <p:cBhvr>
                                        <p:cTn id="15" dur="1" fill="hold"/>
                                        <p:tgtEl>
                                          <p:spTgt spid="3">
                                            <p:txEl>
                                              <p:pRg st="1" end="1"/>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to="" calcmode="lin" valueType="num">
                                      <p:cBhvr>
                                        <p:cTn id="18" dur="1" fill="hold"/>
                                        <p:tgtEl>
                                          <p:spTgt spid="3">
                                            <p:txEl>
                                              <p:pRg st="2" end="2"/>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to="" calcmode="lin" valueType="num">
                                      <p:cBhvr>
                                        <p:cTn id="21" dur="1" fill="hold"/>
                                        <p:tgtEl>
                                          <p:spTgt spid="3">
                                            <p:txEl>
                                              <p:pRg st="3" end="3"/>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to="" calcmode="lin" valueType="num">
                                      <p:cBhvr>
                                        <p:cTn id="24" dur="1" fill="hold"/>
                                        <p:tgtEl>
                                          <p:spTgt spid="3">
                                            <p:txEl>
                                              <p:pRg st="4" end="4"/>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to="" calcmode="lin" valueType="num">
                                      <p:cBhvr>
                                        <p:cTn id="30" dur="1" fill="hold"/>
                                        <p:tgtEl>
                                          <p:spTgt spid="3">
                                            <p:txEl>
                                              <p:pRg st="6" end="6"/>
                                            </p:txEl>
                                          </p:spTgt>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to="" calcmode="lin" valueType="num">
                                      <p:cBhvr>
                                        <p:cTn id="33" dur="1" fill="hold"/>
                                        <p:tgtEl>
                                          <p:spTgt spid="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blogs.nature.com/climatefeedback/smokestack.jpg"/>
          <p:cNvPicPr>
            <a:picLocks noChangeAspect="1" noChangeArrowheads="1"/>
          </p:cNvPicPr>
          <p:nvPr/>
        </p:nvPicPr>
        <p:blipFill>
          <a:blip r:embed="rId2" cstate="print">
            <a:lum bright="70000" contrast="-70000"/>
          </a:blip>
          <a:srcRect/>
          <a:stretch>
            <a:fillRect/>
          </a:stretch>
        </p:blipFill>
        <p:spPr bwMode="auto">
          <a:xfrm>
            <a:off x="1123179" y="0"/>
            <a:ext cx="6877821" cy="6858000"/>
          </a:xfrm>
          <a:prstGeom prst="rect">
            <a:avLst/>
          </a:prstGeom>
          <a:noFill/>
        </p:spPr>
      </p:pic>
      <p:sp>
        <p:nvSpPr>
          <p:cNvPr id="4" name="Title 3"/>
          <p:cNvSpPr>
            <a:spLocks noGrp="1"/>
          </p:cNvSpPr>
          <p:nvPr>
            <p:ph type="title"/>
          </p:nvPr>
        </p:nvSpPr>
        <p:spPr>
          <a:xfrm>
            <a:off x="0" y="241300"/>
            <a:ext cx="9144000" cy="520700"/>
          </a:xfrm>
        </p:spPr>
        <p:txBody>
          <a:bodyPr>
            <a:normAutofit/>
          </a:bodyPr>
          <a:lstStyle/>
          <a:p>
            <a:pPr algn="ctr"/>
            <a:r>
              <a:rPr lang="en-US" sz="2800" dirty="0" smtClean="0">
                <a:solidFill>
                  <a:schemeClr val="accent5">
                    <a:lumMod val="50000"/>
                  </a:schemeClr>
                </a:solidFill>
                <a:latin typeface="Times New Roman" pitchFamily="18" charset="0"/>
                <a:cs typeface="Times New Roman" pitchFamily="18" charset="0"/>
              </a:rPr>
              <a:t>Willing to </a:t>
            </a:r>
            <a:r>
              <a:rPr lang="en-US" sz="2800" dirty="0" smtClean="0">
                <a:solidFill>
                  <a:schemeClr val="accent5">
                    <a:lumMod val="50000"/>
                  </a:schemeClr>
                </a:solidFill>
                <a:latin typeface="Times New Roman" pitchFamily="18" charset="0"/>
                <a:cs typeface="Times New Roman" pitchFamily="18" charset="0"/>
              </a:rPr>
              <a:t>Change?</a:t>
            </a:r>
            <a:endParaRPr lang="en-US" sz="2800" dirty="0">
              <a:solidFill>
                <a:schemeClr val="accent5">
                  <a:lumMod val="50000"/>
                </a:schemeClr>
              </a:solidFill>
              <a:latin typeface="Times New Roman" pitchFamily="18" charset="0"/>
              <a:cs typeface="Times New Roman" pitchFamily="18" charset="0"/>
            </a:endParaRPr>
          </a:p>
        </p:txBody>
      </p:sp>
      <p:sp>
        <p:nvSpPr>
          <p:cNvPr id="6" name="Text Placeholder 5"/>
          <p:cNvSpPr>
            <a:spLocks noGrp="1"/>
          </p:cNvSpPr>
          <p:nvPr>
            <p:ph type="body" idx="2"/>
          </p:nvPr>
        </p:nvSpPr>
        <p:spPr>
          <a:xfrm>
            <a:off x="152400" y="1447800"/>
            <a:ext cx="3886200" cy="2514600"/>
          </a:xfrm>
        </p:spPr>
        <p:txBody>
          <a:bodyPr>
            <a:noAutofit/>
          </a:bodyPr>
          <a:lstStyle/>
          <a:p>
            <a:r>
              <a:rPr lang="en-US" sz="1800" b="1" dirty="0" smtClean="0">
                <a:latin typeface="Times New Roman" pitchFamily="18" charset="0"/>
                <a:cs typeface="Times New Roman" pitchFamily="18" charset="0"/>
              </a:rPr>
              <a:t>Read </a:t>
            </a:r>
            <a:r>
              <a:rPr lang="en-US" sz="1800" b="1" dirty="0" smtClean="0">
                <a:latin typeface="Times New Roman" pitchFamily="18" charset="0"/>
                <a:cs typeface="Times New Roman" pitchFamily="18" charset="0"/>
              </a:rPr>
              <a:t>Article:  </a:t>
            </a:r>
            <a:r>
              <a:rPr lang="en-US" sz="1800" b="1" i="1" dirty="0" smtClean="0">
                <a:latin typeface="Times New Roman" pitchFamily="18" charset="0"/>
                <a:cs typeface="Times New Roman" pitchFamily="18" charset="0"/>
              </a:rPr>
              <a:t>Canadians</a:t>
            </a:r>
            <a:r>
              <a:rPr lang="en-US" sz="1800" b="1" i="1" dirty="0" smtClean="0">
                <a:latin typeface="Times New Roman" pitchFamily="18" charset="0"/>
                <a:cs typeface="Times New Roman" pitchFamily="18" charset="0"/>
              </a:rPr>
              <a:t>, Conservatives differ on climate: </a:t>
            </a:r>
            <a:r>
              <a:rPr lang="en-US" sz="1800" b="1" i="1" dirty="0" smtClean="0">
                <a:latin typeface="Times New Roman" pitchFamily="18" charset="0"/>
                <a:cs typeface="Times New Roman" pitchFamily="18" charset="0"/>
              </a:rPr>
              <a:t>poll</a:t>
            </a:r>
          </a:p>
          <a:p>
            <a:endParaRPr lang="en-US" sz="1800" b="1" i="1" dirty="0" smtClean="0">
              <a:latin typeface="Times New Roman" pitchFamily="18" charset="0"/>
              <a:cs typeface="Times New Roman" pitchFamily="18" charset="0"/>
            </a:endParaRPr>
          </a:p>
          <a:p>
            <a:r>
              <a:rPr lang="en-US" sz="1800" b="1" dirty="0" smtClean="0">
                <a:solidFill>
                  <a:srgbClr val="C00000"/>
                </a:solidFill>
                <a:latin typeface="Times New Roman" pitchFamily="18" charset="0"/>
                <a:cs typeface="Times New Roman" pitchFamily="18" charset="0"/>
              </a:rPr>
              <a:t>What measures do you think need to be taken to address climate change issues?  </a:t>
            </a:r>
            <a:endParaRPr lang="en-US" sz="1800" b="1" dirty="0" smtClean="0">
              <a:solidFill>
                <a:srgbClr val="C00000"/>
              </a:solidFill>
              <a:latin typeface="Times New Roman" pitchFamily="18" charset="0"/>
              <a:cs typeface="Times New Roman" pitchFamily="18" charset="0"/>
            </a:endParaRPr>
          </a:p>
          <a:p>
            <a:r>
              <a:rPr lang="en-US" sz="1800" b="1" dirty="0" smtClean="0">
                <a:solidFill>
                  <a:srgbClr val="C00000"/>
                </a:solidFill>
                <a:latin typeface="Times New Roman" pitchFamily="18" charset="0"/>
                <a:cs typeface="Times New Roman" pitchFamily="18" charset="0"/>
              </a:rPr>
              <a:t>Are </a:t>
            </a:r>
            <a:r>
              <a:rPr lang="en-US" sz="1800" b="1" dirty="0" smtClean="0">
                <a:solidFill>
                  <a:srgbClr val="C00000"/>
                </a:solidFill>
                <a:latin typeface="Times New Roman" pitchFamily="18" charset="0"/>
                <a:cs typeface="Times New Roman" pitchFamily="18" charset="0"/>
              </a:rPr>
              <a:t>those measures consistent with liberalism?</a:t>
            </a:r>
            <a:endParaRPr lang="en-US" sz="1800" b="1" dirty="0">
              <a:solidFill>
                <a:srgbClr val="C00000"/>
              </a:solidFill>
              <a:latin typeface="Times New Roman" pitchFamily="18" charset="0"/>
              <a:cs typeface="Times New Roman" pitchFamily="18" charset="0"/>
            </a:endParaRPr>
          </a:p>
        </p:txBody>
      </p:sp>
      <p:pic>
        <p:nvPicPr>
          <p:cNvPr id="7" name="Content Placeholder 6" descr="tn2020-424x500-action-on-environment.gif"/>
          <p:cNvPicPr>
            <a:picLocks noGrp="1" noChangeAspect="1"/>
          </p:cNvPicPr>
          <p:nvPr>
            <p:ph sz="quarter" idx="1"/>
          </p:nvPr>
        </p:nvPicPr>
        <p:blipFill>
          <a:blip r:embed="rId3" cstate="print"/>
          <a:stretch>
            <a:fillRect/>
          </a:stretch>
        </p:blipFill>
        <p:spPr>
          <a:xfrm>
            <a:off x="4114800" y="1066800"/>
            <a:ext cx="4587850" cy="5410200"/>
          </a:xfrm>
        </p:spPr>
      </p:pic>
      <p:pic>
        <p:nvPicPr>
          <p:cNvPr id="13314" name="Picture 2" descr="http://greenparty.ca/files/images/Harper_sinking_on_melting_ice_editorial_cartoon.jpg"/>
          <p:cNvPicPr>
            <a:picLocks noChangeAspect="1" noChangeArrowheads="1"/>
          </p:cNvPicPr>
          <p:nvPr/>
        </p:nvPicPr>
        <p:blipFill>
          <a:blip r:embed="rId4" cstate="print"/>
          <a:srcRect/>
          <a:stretch>
            <a:fillRect/>
          </a:stretch>
        </p:blipFill>
        <p:spPr bwMode="auto">
          <a:xfrm>
            <a:off x="609600" y="4343400"/>
            <a:ext cx="2659131" cy="19889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to="" calcmode="lin" valueType="num">
                                      <p:cBhvr>
                                        <p:cTn id="12" dur="1" fill="hold"/>
                                        <p:tgtEl>
                                          <p:spTgt spid="6">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to="" calcmode="lin" valueType="num">
                                      <p:cBhvr>
                                        <p:cTn id="15" dur="1" fill="hold"/>
                                        <p:tgtEl>
                                          <p:spTgt spid="6">
                                            <p:txEl>
                                              <p:pRg st="2" end="2"/>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 to="" calcmode="lin" valueType="num">
                                      <p:cBhvr>
                                        <p:cTn id="18" dur="1" fill="hold"/>
                                        <p:tgtEl>
                                          <p:spTgt spid="6">
                                            <p:txEl>
                                              <p:pRg st="3" end="3"/>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13314"/>
                                        </p:tgtEl>
                                        <p:attrNameLst>
                                          <p:attrName>style.visibility</p:attrName>
                                        </p:attrNameLst>
                                      </p:cBhvr>
                                      <p:to>
                                        <p:strVal val="visible"/>
                                      </p:to>
                                    </p:set>
                                    <p:anim to="" calcmode="lin" valueType="num">
                                      <p:cBhvr>
                                        <p:cTn id="21" dur="1" fill="hold"/>
                                        <p:tgtEl>
                                          <p:spTgt spid="13314"/>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to="" calcmode="lin" valueType="num">
                                      <p:cBhvr>
                                        <p:cTn id="26"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manasclerk.com/blog/wp-content/uploads/india-china-flag.png"/>
          <p:cNvPicPr>
            <a:picLocks noChangeAspect="1" noChangeArrowheads="1"/>
          </p:cNvPicPr>
          <p:nvPr/>
        </p:nvPicPr>
        <p:blipFill>
          <a:blip r:embed="rId3" cstate="print">
            <a:lum bright="70000" contrast="-70000"/>
          </a:blip>
          <a:srcRect/>
          <a:stretch>
            <a:fillRect/>
          </a:stretch>
        </p:blipFill>
        <p:spPr bwMode="auto">
          <a:xfrm>
            <a:off x="0" y="381000"/>
            <a:ext cx="9144000" cy="6096000"/>
          </a:xfrm>
          <a:prstGeom prst="rect">
            <a:avLst/>
          </a:prstGeom>
          <a:noFill/>
        </p:spPr>
      </p:pic>
      <p:sp>
        <p:nvSpPr>
          <p:cNvPr id="5" name="Title 4"/>
          <p:cNvSpPr>
            <a:spLocks noGrp="1"/>
          </p:cNvSpPr>
          <p:nvPr>
            <p:ph type="title"/>
          </p:nvPr>
        </p:nvSpPr>
        <p:spPr>
          <a:xfrm>
            <a:off x="0" y="198438"/>
            <a:ext cx="9144000" cy="792162"/>
          </a:xfrm>
        </p:spPr>
        <p:txBody>
          <a:bodyPr>
            <a:normAutofit/>
          </a:bodyPr>
          <a:lstStyle/>
          <a:p>
            <a:r>
              <a:rPr lang="en-US" sz="2800" b="1" dirty="0" smtClean="0">
                <a:solidFill>
                  <a:schemeClr val="accent5">
                    <a:lumMod val="50000"/>
                  </a:schemeClr>
                </a:solidFill>
                <a:latin typeface="Times New Roman" pitchFamily="18" charset="0"/>
                <a:cs typeface="Times New Roman" pitchFamily="18" charset="0"/>
              </a:rPr>
              <a:t>China and India: 21</a:t>
            </a:r>
            <a:r>
              <a:rPr lang="en-US" sz="2800" b="1" baseline="30000" dirty="0" smtClean="0">
                <a:solidFill>
                  <a:schemeClr val="accent5">
                    <a:lumMod val="50000"/>
                  </a:schemeClr>
                </a:solidFill>
                <a:latin typeface="Times New Roman" pitchFamily="18" charset="0"/>
                <a:cs typeface="Times New Roman" pitchFamily="18" charset="0"/>
              </a:rPr>
              <a:t>st</a:t>
            </a:r>
            <a:r>
              <a:rPr lang="en-US" sz="2800" b="1" dirty="0" smtClean="0">
                <a:solidFill>
                  <a:schemeClr val="accent5">
                    <a:lumMod val="50000"/>
                  </a:schemeClr>
                </a:solidFill>
                <a:latin typeface="Times New Roman" pitchFamily="18" charset="0"/>
                <a:cs typeface="Times New Roman" pitchFamily="18" charset="0"/>
              </a:rPr>
              <a:t> Century Economic Miracles</a:t>
            </a:r>
            <a:endParaRPr lang="en-US" sz="2800" b="1" dirty="0">
              <a:solidFill>
                <a:schemeClr val="accent5">
                  <a:lumMod val="50000"/>
                </a:schemeClr>
              </a:solidFill>
              <a:latin typeface="Times New Roman" pitchFamily="18" charset="0"/>
              <a:cs typeface="Times New Roman" pitchFamily="18" charset="0"/>
            </a:endParaRPr>
          </a:p>
        </p:txBody>
      </p:sp>
      <p:sp>
        <p:nvSpPr>
          <p:cNvPr id="6" name="Content Placeholder 5"/>
          <p:cNvSpPr>
            <a:spLocks noGrp="1"/>
          </p:cNvSpPr>
          <p:nvPr>
            <p:ph sz="quarter" idx="1"/>
          </p:nvPr>
        </p:nvSpPr>
        <p:spPr>
          <a:xfrm>
            <a:off x="0" y="1447800"/>
            <a:ext cx="9144000" cy="4724400"/>
          </a:xfrm>
        </p:spPr>
        <p:txBody>
          <a:bodyPr>
            <a:normAutofit/>
          </a:bodyPr>
          <a:lstStyle/>
          <a:p>
            <a:pPr algn="ctr">
              <a:buNone/>
            </a:pPr>
            <a:r>
              <a:rPr lang="en-US" sz="1800" b="1" dirty="0" smtClean="0">
                <a:latin typeface="Times New Roman" pitchFamily="18" charset="0"/>
                <a:cs typeface="Times New Roman" pitchFamily="18" charset="0"/>
              </a:rPr>
              <a:t>China and India and rapidly modernizing and have recently experienced tremendous </a:t>
            </a: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economic growth</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However they are not using the same development </a:t>
            </a:r>
            <a:r>
              <a:rPr lang="en-US" sz="1800" b="1" dirty="0" smtClean="0">
                <a:latin typeface="Times New Roman" pitchFamily="18" charset="0"/>
                <a:cs typeface="Times New Roman" pitchFamily="18" charset="0"/>
              </a:rPr>
              <a:t>path</a:t>
            </a:r>
          </a:p>
          <a:p>
            <a:pPr algn="ctr">
              <a:buNone/>
            </a:pPr>
            <a:endParaRPr lang="en-US" sz="1800" b="1" dirty="0" smtClean="0">
              <a:latin typeface="Times New Roman" pitchFamily="18" charset="0"/>
              <a:cs typeface="Times New Roman" pitchFamily="18" charset="0"/>
            </a:endParaRPr>
          </a:p>
          <a:p>
            <a:pPr algn="ctr">
              <a:buNone/>
            </a:pPr>
            <a:r>
              <a:rPr lang="en-US" sz="1800" b="1" i="1" dirty="0" smtClean="0">
                <a:latin typeface="Times New Roman" pitchFamily="18" charset="0"/>
                <a:cs typeface="Times New Roman" pitchFamily="18" charset="0"/>
              </a:rPr>
              <a:t>China</a:t>
            </a:r>
            <a:r>
              <a:rPr lang="en-US" sz="1800" b="1" dirty="0" smtClean="0">
                <a:latin typeface="Times New Roman" pitchFamily="18" charset="0"/>
                <a:cs typeface="Times New Roman" pitchFamily="18" charset="0"/>
              </a:rPr>
              <a:t>:  Centre for low wage </a:t>
            </a:r>
            <a:r>
              <a:rPr lang="en-US" sz="1800" b="1" dirty="0" smtClean="0">
                <a:latin typeface="Times New Roman" pitchFamily="18" charset="0"/>
                <a:cs typeface="Times New Roman" pitchFamily="18" charset="0"/>
              </a:rPr>
              <a:t>manufacturing</a:t>
            </a:r>
          </a:p>
          <a:p>
            <a:pPr algn="ctr">
              <a:buNone/>
            </a:pPr>
            <a:endParaRPr lang="en-US" sz="1800" b="1" dirty="0" smtClean="0">
              <a:solidFill>
                <a:srgbClr val="00B0F0"/>
              </a:solidFill>
              <a:latin typeface="Times New Roman" pitchFamily="18" charset="0"/>
              <a:cs typeface="Times New Roman" pitchFamily="18" charset="0"/>
            </a:endParaRPr>
          </a:p>
          <a:p>
            <a:pPr algn="ctr">
              <a:buNone/>
            </a:pPr>
            <a:endParaRPr lang="en-US" sz="1800" b="1" dirty="0" smtClean="0">
              <a:solidFill>
                <a:srgbClr val="00B0F0"/>
              </a:solidFill>
              <a:latin typeface="Times New Roman" pitchFamily="18" charset="0"/>
              <a:cs typeface="Times New Roman" pitchFamily="18" charset="0"/>
            </a:endParaRPr>
          </a:p>
          <a:p>
            <a:pPr algn="ctr">
              <a:buNone/>
            </a:pPr>
            <a:endParaRPr lang="en-US" sz="1800" b="1" dirty="0" smtClean="0">
              <a:solidFill>
                <a:srgbClr val="00B0F0"/>
              </a:solidFill>
              <a:latin typeface="Times New Roman" pitchFamily="18" charset="0"/>
              <a:cs typeface="Times New Roman" pitchFamily="18" charset="0"/>
            </a:endParaRPr>
          </a:p>
          <a:p>
            <a:pPr algn="ctr">
              <a:buNone/>
            </a:pPr>
            <a:endParaRPr lang="en-US" sz="1800" b="1" dirty="0" smtClean="0">
              <a:solidFill>
                <a:srgbClr val="00B0F0"/>
              </a:solidFill>
              <a:latin typeface="Times New Roman" pitchFamily="18" charset="0"/>
              <a:cs typeface="Times New Roman" pitchFamily="18" charset="0"/>
            </a:endParaRPr>
          </a:p>
          <a:p>
            <a:pPr algn="ctr">
              <a:buNone/>
            </a:pPr>
            <a:endParaRPr lang="en-US" sz="1800" b="1" dirty="0" smtClean="0">
              <a:solidFill>
                <a:srgbClr val="00B0F0"/>
              </a:solidFill>
              <a:latin typeface="Times New Roman" pitchFamily="18" charset="0"/>
              <a:cs typeface="Times New Roman" pitchFamily="18" charset="0"/>
            </a:endParaRPr>
          </a:p>
          <a:p>
            <a:pPr algn="ctr">
              <a:buNone/>
            </a:pPr>
            <a:endParaRPr lang="en-US" sz="1800" b="1" dirty="0" smtClean="0">
              <a:solidFill>
                <a:srgbClr val="00B0F0"/>
              </a:solidFill>
              <a:latin typeface="Times New Roman" pitchFamily="18" charset="0"/>
              <a:cs typeface="Times New Roman" pitchFamily="18" charset="0"/>
            </a:endParaRPr>
          </a:p>
          <a:p>
            <a:pPr algn="ctr">
              <a:buNone/>
            </a:pPr>
            <a:endParaRPr lang="en-US" sz="1800" b="1" dirty="0" smtClean="0">
              <a:solidFill>
                <a:srgbClr val="00B0F0"/>
              </a:solidFill>
              <a:latin typeface="Times New Roman" pitchFamily="18" charset="0"/>
              <a:cs typeface="Times New Roman" pitchFamily="18" charset="0"/>
            </a:endParaRPr>
          </a:p>
          <a:p>
            <a:pPr algn="ctr">
              <a:buNone/>
            </a:pPr>
            <a:r>
              <a:rPr lang="en-US" sz="1800" b="1" i="1" dirty="0" smtClean="0">
                <a:latin typeface="Times New Roman" pitchFamily="18" charset="0"/>
                <a:cs typeface="Times New Roman" pitchFamily="18" charset="0"/>
              </a:rPr>
              <a:t>India</a:t>
            </a:r>
            <a:r>
              <a:rPr lang="en-US" sz="1800" b="1" dirty="0" smtClean="0">
                <a:latin typeface="Times New Roman" pitchFamily="18" charset="0"/>
                <a:cs typeface="Times New Roman" pitchFamily="18" charset="0"/>
              </a:rPr>
              <a:t>: Concentrated on providing services, like call centers</a:t>
            </a:r>
          </a:p>
        </p:txBody>
      </p:sp>
      <p:pic>
        <p:nvPicPr>
          <p:cNvPr id="7" name="Manufactured Landscapes.WMV">
            <a:hlinkClick r:id="" action="ppaction://media"/>
          </p:cNvPr>
          <p:cNvPicPr>
            <a:picLocks noRot="1" noChangeAspect="1"/>
          </p:cNvPicPr>
          <p:nvPr>
            <a:videoFile r:link="rId1"/>
          </p:nvPr>
        </p:nvPicPr>
        <p:blipFill>
          <a:blip r:embed="rId4" cstate="print"/>
          <a:stretch>
            <a:fillRect/>
          </a:stretch>
        </p:blipFill>
        <p:spPr>
          <a:xfrm>
            <a:off x="3657600" y="3886200"/>
            <a:ext cx="1992923" cy="1295400"/>
          </a:xfrm>
          <a:prstGeom prst="rect">
            <a:avLst/>
          </a:prstGeom>
        </p:spPr>
      </p:pic>
      <p:sp>
        <p:nvSpPr>
          <p:cNvPr id="10" name="TextBox 9"/>
          <p:cNvSpPr txBox="1"/>
          <p:nvPr/>
        </p:nvSpPr>
        <p:spPr>
          <a:xfrm>
            <a:off x="3657600" y="5257800"/>
            <a:ext cx="1981200" cy="461665"/>
          </a:xfrm>
          <a:prstGeom prst="rect">
            <a:avLst/>
          </a:prstGeom>
          <a:noFill/>
        </p:spPr>
        <p:txBody>
          <a:bodyPr wrap="square" rtlCol="0">
            <a:spAutoFit/>
          </a:bodyPr>
          <a:lstStyle/>
          <a:p>
            <a:pPr algn="ctr"/>
            <a:r>
              <a:rPr lang="en-US" sz="1200" b="1" dirty="0" smtClean="0">
                <a:latin typeface="Times New Roman" pitchFamily="18" charset="0"/>
                <a:cs typeface="Times New Roman" pitchFamily="18" charset="0"/>
              </a:rPr>
              <a:t>Manufactured Landscapes 4:30 Min’s</a:t>
            </a:r>
            <a:endParaRPr lang="en-US" sz="1200" b="1" dirty="0">
              <a:latin typeface="Times New Roman" pitchFamily="18" charset="0"/>
              <a:cs typeface="Times New Roman" pitchFamily="18" charset="0"/>
            </a:endParaRPr>
          </a:p>
        </p:txBody>
      </p:sp>
      <p:sp>
        <p:nvSpPr>
          <p:cNvPr id="11" name="Rectangle 10"/>
          <p:cNvSpPr/>
          <p:nvPr/>
        </p:nvSpPr>
        <p:spPr>
          <a:xfrm>
            <a:off x="0" y="838200"/>
            <a:ext cx="9144000" cy="369332"/>
          </a:xfrm>
          <a:prstGeom prst="rect">
            <a:avLst/>
          </a:prstGeom>
        </p:spPr>
        <p:txBody>
          <a:bodyPr wrap="square">
            <a:spAutoFit/>
          </a:bodyPr>
          <a:lstStyle/>
          <a:p>
            <a:pPr algn="ctr"/>
            <a:r>
              <a:rPr lang="en-US" b="1" dirty="0" smtClean="0">
                <a:solidFill>
                  <a:srgbClr val="002060"/>
                </a:solidFill>
                <a:latin typeface="Times New Roman" pitchFamily="18" charset="0"/>
                <a:cs typeface="Times New Roman" pitchFamily="18" charset="0"/>
              </a:rPr>
              <a:t>Read </a:t>
            </a:r>
            <a:r>
              <a:rPr lang="en-US" b="1" dirty="0" smtClean="0">
                <a:solidFill>
                  <a:srgbClr val="002060"/>
                </a:solidFill>
                <a:latin typeface="Times New Roman" pitchFamily="18" charset="0"/>
                <a:cs typeface="Times New Roman" pitchFamily="18" charset="0"/>
              </a:rPr>
              <a:t>pages 428 to page 430</a:t>
            </a:r>
            <a:endParaRPr lang="en-US" b="1" dirty="0" smtClean="0">
              <a:solidFill>
                <a:srgbClr val="002060"/>
              </a:solidFill>
              <a:latin typeface="Times New Roman" pitchFamily="18" charset="0"/>
              <a:cs typeface="Times New Roman" pitchFamily="18" charset="0"/>
            </a:endParaRPr>
          </a:p>
        </p:txBody>
      </p:sp>
      <p:sp>
        <p:nvSpPr>
          <p:cNvPr id="12" name="Rectangle 11"/>
          <p:cNvSpPr/>
          <p:nvPr/>
        </p:nvSpPr>
        <p:spPr>
          <a:xfrm>
            <a:off x="0" y="6412468"/>
            <a:ext cx="9144000" cy="369332"/>
          </a:xfrm>
          <a:prstGeom prst="rect">
            <a:avLst/>
          </a:prstGeom>
        </p:spPr>
        <p:txBody>
          <a:bodyPr wrap="square">
            <a:spAutoFit/>
          </a:bodyPr>
          <a:lstStyle/>
          <a:p>
            <a:pPr algn="ctr"/>
            <a:r>
              <a:rPr lang="en-US" b="1" dirty="0" smtClean="0">
                <a:solidFill>
                  <a:srgbClr val="002060"/>
                </a:solidFill>
                <a:latin typeface="Times New Roman" pitchFamily="18" charset="0"/>
                <a:cs typeface="Times New Roman" pitchFamily="18" charset="0"/>
              </a:rPr>
              <a:t>When done complete </a:t>
            </a:r>
            <a:r>
              <a:rPr lang="en-US" b="1" dirty="0" smtClean="0">
                <a:solidFill>
                  <a:srgbClr val="002060"/>
                </a:solidFill>
                <a:latin typeface="Times New Roman" pitchFamily="18" charset="0"/>
                <a:cs typeface="Times New Roman" pitchFamily="18" charset="0"/>
              </a:rPr>
              <a:t># </a:t>
            </a:r>
            <a:r>
              <a:rPr lang="en-US" b="1" dirty="0" smtClean="0">
                <a:solidFill>
                  <a:srgbClr val="002060"/>
                </a:solidFill>
                <a:latin typeface="Times New Roman" pitchFamily="18" charset="0"/>
                <a:cs typeface="Times New Roman" pitchFamily="18" charset="0"/>
              </a:rPr>
              <a:t>17 - #18 </a:t>
            </a:r>
            <a:r>
              <a:rPr lang="en-US" b="1" dirty="0" smtClean="0">
                <a:solidFill>
                  <a:srgbClr val="002060"/>
                </a:solidFill>
                <a:latin typeface="Times New Roman" pitchFamily="18" charset="0"/>
                <a:cs typeface="Times New Roman" pitchFamily="18" charset="0"/>
              </a:rPr>
              <a:t>of the handout: </a:t>
            </a:r>
            <a:r>
              <a:rPr lang="en-US" b="1" i="1" dirty="0" smtClean="0">
                <a:solidFill>
                  <a:srgbClr val="002060"/>
                </a:solidFill>
                <a:latin typeface="Times New Roman" pitchFamily="18" charset="0"/>
                <a:cs typeface="Times New Roman" pitchFamily="18" charset="0"/>
              </a:rPr>
              <a:t>Contemporary Issues and Liberalism</a:t>
            </a:r>
            <a:endParaRPr lang="en-US" i="1" dirty="0" smtClean="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 to="" calcmode="lin" valueType="num">
                                      <p:cBhvr>
                                        <p:cTn id="10" dur="1" fill="hold"/>
                                        <p:tgtEl>
                                          <p:spTgt spid="11">
                                            <p:txEl>
                                              <p:pRg st="0" end="0"/>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to="" calcmode="lin" valueType="num">
                                      <p:cBhvr>
                                        <p:cTn id="13" dur="1" fill="hold"/>
                                        <p:tgtEl>
                                          <p:spTgt spid="12"/>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to="" calcmode="lin" valueType="num">
                                      <p:cBhvr>
                                        <p:cTn id="18" dur="1" fill="hold"/>
                                        <p:tgtEl>
                                          <p:spTgt spid="6">
                                            <p:txEl>
                                              <p:pRg st="0" end="0"/>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to="" calcmode="lin" valueType="num">
                                      <p:cBhvr>
                                        <p:cTn id="21" dur="1" fill="hold"/>
                                        <p:tgtEl>
                                          <p:spTgt spid="6">
                                            <p:txEl>
                                              <p:pRg st="1" end="1"/>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 to="" calcmode="lin" valueType="num">
                                      <p:cBhvr>
                                        <p:cTn id="26" dur="1" fill="hold"/>
                                        <p:tgtEl>
                                          <p:spTgt spid="6">
                                            <p:txEl>
                                              <p:pRg st="3" end="3"/>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to="" calcmode="lin" valueType="num">
                                      <p:cBhvr>
                                        <p:cTn id="31" dur="1" fill="hold"/>
                                        <p:tgtEl>
                                          <p:spTgt spid="6">
                                            <p:txEl>
                                              <p:pRg st="5" end="5"/>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 to="" calcmode="lin" valueType="num">
                                      <p:cBhvr>
                                        <p:cTn id="36" dur="1" fill="hold"/>
                                        <p:tgtEl>
                                          <p:spTgt spid="7"/>
                                        </p:tgtEl>
                                        <p:attrNameLst>
                                          <p:attrName/>
                                        </p:attrNameLst>
                                      </p:cBhvr>
                                    </p:anim>
                                  </p:childTnLst>
                                </p:cTn>
                              </p:par>
                              <p:par>
                                <p:cTn id="37" presetID="24"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to="" calcmode="lin" valueType="num">
                                      <p:cBhvr>
                                        <p:cTn id="39" dur="1" fill="hold"/>
                                        <p:tgtEl>
                                          <p:spTgt spid="10"/>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nodeType="clickEffect">
                                  <p:stCondLst>
                                    <p:cond delay="0"/>
                                  </p:stCondLst>
                                  <p:childTnLst>
                                    <p:set>
                                      <p:cBhvr>
                                        <p:cTn id="43" dur="1" fill="hold">
                                          <p:stCondLst>
                                            <p:cond delay="0"/>
                                          </p:stCondLst>
                                        </p:cTn>
                                        <p:tgtEl>
                                          <p:spTgt spid="6">
                                            <p:txEl>
                                              <p:pRg st="13" end="13"/>
                                            </p:txEl>
                                          </p:spTgt>
                                        </p:tgtEl>
                                        <p:attrNameLst>
                                          <p:attrName>style.visibility</p:attrName>
                                        </p:attrNameLst>
                                      </p:cBhvr>
                                      <p:to>
                                        <p:strVal val="visible"/>
                                      </p:to>
                                    </p:set>
                                    <p:anim to="" calcmode="lin" valueType="num">
                                      <p:cBhvr>
                                        <p:cTn id="44" dur="1" fill="hold"/>
                                        <p:tgtEl>
                                          <p:spTgt spid="6">
                                            <p:txEl>
                                              <p:pRg st="13" end="1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45"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5" grpId="0"/>
      <p:bldP spid="10"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anasclerk.com/blog/wp-content/uploads/india-china-flag.png"/>
          <p:cNvPicPr>
            <a:picLocks noChangeAspect="1" noChangeArrowheads="1"/>
          </p:cNvPicPr>
          <p:nvPr/>
        </p:nvPicPr>
        <p:blipFill>
          <a:blip r:embed="rId2" cstate="print">
            <a:lum bright="70000" contrast="-70000"/>
          </a:blip>
          <a:srcRect/>
          <a:stretch>
            <a:fillRect/>
          </a:stretch>
        </p:blipFill>
        <p:spPr bwMode="auto">
          <a:xfrm>
            <a:off x="0" y="304800"/>
            <a:ext cx="9144000" cy="6172200"/>
          </a:xfrm>
          <a:prstGeom prst="rect">
            <a:avLst/>
          </a:prstGeom>
          <a:noFill/>
        </p:spPr>
      </p:pic>
      <p:sp>
        <p:nvSpPr>
          <p:cNvPr id="7" name="Title 6"/>
          <p:cNvSpPr>
            <a:spLocks noGrp="1"/>
          </p:cNvSpPr>
          <p:nvPr>
            <p:ph type="title"/>
          </p:nvPr>
        </p:nvSpPr>
        <p:spPr>
          <a:xfrm>
            <a:off x="0" y="198438"/>
            <a:ext cx="9144000" cy="563562"/>
          </a:xfrm>
        </p:spPr>
        <p:txBody>
          <a:bodyPr>
            <a:normAutofit/>
          </a:bodyPr>
          <a:lstStyle/>
          <a:p>
            <a:r>
              <a:rPr lang="en-US" sz="2800" b="1" dirty="0" smtClean="0">
                <a:solidFill>
                  <a:schemeClr val="accent5">
                    <a:lumMod val="50000"/>
                  </a:schemeClr>
                </a:solidFill>
                <a:latin typeface="Times New Roman" pitchFamily="18" charset="0"/>
                <a:cs typeface="Times New Roman" pitchFamily="18" charset="0"/>
              </a:rPr>
              <a:t>Issues and Concerns </a:t>
            </a:r>
            <a:endParaRPr lang="en-US" sz="2800" b="1" dirty="0">
              <a:solidFill>
                <a:schemeClr val="accent5">
                  <a:lumMod val="50000"/>
                </a:schemeClr>
              </a:solidFill>
              <a:latin typeface="Times New Roman" pitchFamily="18" charset="0"/>
              <a:cs typeface="Times New Roman" pitchFamily="18" charset="0"/>
            </a:endParaRPr>
          </a:p>
        </p:txBody>
      </p:sp>
      <p:sp>
        <p:nvSpPr>
          <p:cNvPr id="12" name="Content Placeholder 11"/>
          <p:cNvSpPr>
            <a:spLocks noGrp="1"/>
          </p:cNvSpPr>
          <p:nvPr>
            <p:ph sz="quarter" idx="1"/>
          </p:nvPr>
        </p:nvSpPr>
        <p:spPr>
          <a:xfrm>
            <a:off x="0" y="838200"/>
            <a:ext cx="9144000" cy="5791200"/>
          </a:xfrm>
        </p:spPr>
        <p:txBody>
          <a:bodyPr>
            <a:noAutofit/>
          </a:bodyPr>
          <a:lstStyle/>
          <a:p>
            <a:pPr algn="ctr">
              <a:buNone/>
            </a:pPr>
            <a:r>
              <a:rPr lang="en-US" sz="1800" b="1" dirty="0" smtClean="0">
                <a:latin typeface="Times New Roman" pitchFamily="18" charset="0"/>
                <a:cs typeface="Times New Roman" pitchFamily="18" charset="0"/>
              </a:rPr>
              <a:t>Both have had to face similar political, economic, and environmental problems as their </a:t>
            </a: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growth accelerated</a:t>
            </a:r>
          </a:p>
          <a:p>
            <a:pPr algn="ctr">
              <a:buNone/>
            </a:pPr>
            <a:endParaRPr lang="en-US" sz="12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Loss </a:t>
            </a:r>
            <a:r>
              <a:rPr lang="en-US" sz="1800" b="1" dirty="0" smtClean="0">
                <a:latin typeface="Times New Roman" pitchFamily="18" charset="0"/>
                <a:cs typeface="Times New Roman" pitchFamily="18" charset="0"/>
              </a:rPr>
              <a:t>of farmland and traditional way of </a:t>
            </a:r>
            <a:r>
              <a:rPr lang="en-US" sz="1800" b="1" dirty="0" smtClean="0">
                <a:latin typeface="Times New Roman" pitchFamily="18" charset="0"/>
                <a:cs typeface="Times New Roman" pitchFamily="18" charset="0"/>
              </a:rPr>
              <a:t>life</a:t>
            </a:r>
          </a:p>
          <a:p>
            <a:pPr algn="ctr">
              <a:buNone/>
            </a:pPr>
            <a:endParaRPr lang="en-US" sz="12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The </a:t>
            </a:r>
            <a:r>
              <a:rPr lang="en-US" sz="1800" b="1" dirty="0" smtClean="0">
                <a:latin typeface="Times New Roman" pitchFamily="18" charset="0"/>
                <a:cs typeface="Times New Roman" pitchFamily="18" charset="0"/>
              </a:rPr>
              <a:t>exploitation of underpaid </a:t>
            </a:r>
            <a:r>
              <a:rPr lang="en-US" sz="1800" b="1" dirty="0" smtClean="0">
                <a:latin typeface="Times New Roman" pitchFamily="18" charset="0"/>
                <a:cs typeface="Times New Roman" pitchFamily="18" charset="0"/>
              </a:rPr>
              <a:t>workers</a:t>
            </a:r>
          </a:p>
          <a:p>
            <a:pPr algn="ctr">
              <a:buNone/>
            </a:pPr>
            <a:endParaRPr lang="en-US" sz="12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Environmental </a:t>
            </a:r>
            <a:r>
              <a:rPr lang="en-US" sz="1800" b="1" dirty="0" smtClean="0">
                <a:latin typeface="Times New Roman" pitchFamily="18" charset="0"/>
                <a:cs typeface="Times New Roman" pitchFamily="18" charset="0"/>
              </a:rPr>
              <a:t>issues: urban air quality poor due to pollution </a:t>
            </a: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a:t>
            </a:r>
            <a:r>
              <a:rPr lang="en-US" sz="1800" b="1" dirty="0" smtClean="0">
                <a:latin typeface="Times New Roman" pitchFamily="18" charset="0"/>
                <a:cs typeface="Times New Roman" pitchFamily="18" charset="0"/>
              </a:rPr>
              <a:t>7 of the 10 most polluted </a:t>
            </a:r>
            <a:r>
              <a:rPr lang="en-US" sz="1800" b="1" dirty="0" smtClean="0">
                <a:latin typeface="Times New Roman" pitchFamily="18" charset="0"/>
                <a:cs typeface="Times New Roman" pitchFamily="18" charset="0"/>
              </a:rPr>
              <a:t>cities </a:t>
            </a:r>
            <a:r>
              <a:rPr lang="en-US" sz="1800" b="1" dirty="0" smtClean="0">
                <a:latin typeface="Times New Roman" pitchFamily="18" charset="0"/>
                <a:cs typeface="Times New Roman" pitchFamily="18" charset="0"/>
              </a:rPr>
              <a:t>on earth are located in </a:t>
            </a:r>
            <a:r>
              <a:rPr lang="en-US" sz="1800" b="1" dirty="0" smtClean="0">
                <a:latin typeface="Times New Roman" pitchFamily="18" charset="0"/>
                <a:cs typeface="Times New Roman" pitchFamily="18" charset="0"/>
              </a:rPr>
              <a:t>China)</a:t>
            </a:r>
          </a:p>
          <a:p>
            <a:pPr algn="ctr">
              <a:buNone/>
            </a:pPr>
            <a:endParaRPr lang="en-US" sz="12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Ongoing </a:t>
            </a:r>
            <a:r>
              <a:rPr lang="en-US" sz="1800" b="1" dirty="0" smtClean="0">
                <a:latin typeface="Times New Roman" pitchFamily="18" charset="0"/>
                <a:cs typeface="Times New Roman" pitchFamily="18" charset="0"/>
              </a:rPr>
              <a:t>conflict between economic development and environmental </a:t>
            </a:r>
            <a:r>
              <a:rPr lang="en-US" sz="1800" b="1" dirty="0" smtClean="0">
                <a:latin typeface="Times New Roman" pitchFamily="18" charset="0"/>
                <a:cs typeface="Times New Roman" pitchFamily="18" charset="0"/>
              </a:rPr>
              <a:t>degradation</a:t>
            </a:r>
          </a:p>
          <a:p>
            <a:pPr algn="ctr">
              <a:buNone/>
            </a:pPr>
            <a:endParaRPr lang="en-US" sz="1200" b="1" dirty="0" smtClean="0">
              <a:solidFill>
                <a:srgbClr val="002060"/>
              </a:solidFill>
              <a:latin typeface="Times New Roman" pitchFamily="18" charset="0"/>
              <a:cs typeface="Times New Roman" pitchFamily="18" charset="0"/>
            </a:endParaRPr>
          </a:p>
          <a:p>
            <a:pPr algn="ctr">
              <a:buNone/>
            </a:pPr>
            <a:r>
              <a:rPr lang="en-US" sz="1800" b="1" dirty="0" smtClean="0">
                <a:solidFill>
                  <a:srgbClr val="002060"/>
                </a:solidFill>
                <a:latin typeface="Times New Roman" pitchFamily="18" charset="0"/>
                <a:cs typeface="Times New Roman" pitchFamily="18" charset="0"/>
              </a:rPr>
              <a:t>Sustainable </a:t>
            </a:r>
            <a:r>
              <a:rPr lang="en-US" sz="1800" b="1" dirty="0" smtClean="0">
                <a:solidFill>
                  <a:srgbClr val="002060"/>
                </a:solidFill>
                <a:latin typeface="Times New Roman" pitchFamily="18" charset="0"/>
                <a:cs typeface="Times New Roman" pitchFamily="18" charset="0"/>
              </a:rPr>
              <a:t>economic development and environmental protections are luxuries that these </a:t>
            </a:r>
            <a:endParaRPr lang="en-US" sz="1800" b="1" dirty="0" smtClean="0">
              <a:solidFill>
                <a:srgbClr val="002060"/>
              </a:solidFill>
              <a:latin typeface="Times New Roman" pitchFamily="18" charset="0"/>
              <a:cs typeface="Times New Roman" pitchFamily="18" charset="0"/>
            </a:endParaRPr>
          </a:p>
          <a:p>
            <a:pPr algn="ctr">
              <a:buNone/>
            </a:pPr>
            <a:r>
              <a:rPr lang="en-US" sz="1800" b="1" dirty="0" smtClean="0">
                <a:solidFill>
                  <a:srgbClr val="002060"/>
                </a:solidFill>
                <a:latin typeface="Times New Roman" pitchFamily="18" charset="0"/>
                <a:cs typeface="Times New Roman" pitchFamily="18" charset="0"/>
              </a:rPr>
              <a:t>developing </a:t>
            </a:r>
            <a:r>
              <a:rPr lang="en-US" sz="1800" b="1" dirty="0" smtClean="0">
                <a:solidFill>
                  <a:srgbClr val="002060"/>
                </a:solidFill>
                <a:latin typeface="Times New Roman" pitchFamily="18" charset="0"/>
                <a:cs typeface="Times New Roman" pitchFamily="18" charset="0"/>
              </a:rPr>
              <a:t>countries feel they cannot </a:t>
            </a:r>
            <a:r>
              <a:rPr lang="en-US" sz="1800" b="1" dirty="0" smtClean="0">
                <a:solidFill>
                  <a:srgbClr val="002060"/>
                </a:solidFill>
                <a:latin typeface="Times New Roman" pitchFamily="18" charset="0"/>
                <a:cs typeface="Times New Roman" pitchFamily="18" charset="0"/>
              </a:rPr>
              <a:t>afford</a:t>
            </a:r>
          </a:p>
          <a:p>
            <a:pPr algn="ctr">
              <a:buNone/>
            </a:pPr>
            <a:endParaRPr lang="en-US" sz="1200" b="1" dirty="0" smtClean="0">
              <a:solidFill>
                <a:srgbClr val="00B0F0"/>
              </a:solidFill>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Respond:</a:t>
            </a:r>
          </a:p>
          <a:p>
            <a:pPr algn="ctr">
              <a:buNone/>
            </a:pPr>
            <a:r>
              <a:rPr lang="en-US" sz="1800" b="1" dirty="0" smtClean="0">
                <a:solidFill>
                  <a:srgbClr val="C00000"/>
                </a:solidFill>
                <a:latin typeface="Times New Roman" pitchFamily="18" charset="0"/>
                <a:cs typeface="Times New Roman" pitchFamily="18" charset="0"/>
              </a:rPr>
              <a:t>What </a:t>
            </a:r>
            <a:r>
              <a:rPr lang="en-US" sz="1800" b="1" dirty="0" smtClean="0">
                <a:solidFill>
                  <a:srgbClr val="C00000"/>
                </a:solidFill>
                <a:latin typeface="Times New Roman" pitchFamily="18" charset="0"/>
                <a:cs typeface="Times New Roman" pitchFamily="18" charset="0"/>
              </a:rPr>
              <a:t>solutions has economic liberalism brought to each country?  </a:t>
            </a:r>
            <a:endParaRPr lang="en-US" sz="1800" b="1" dirty="0" smtClean="0">
              <a:solidFill>
                <a:srgbClr val="C00000"/>
              </a:solidFill>
              <a:latin typeface="Times New Roman" pitchFamily="18" charset="0"/>
              <a:cs typeface="Times New Roman" pitchFamily="18" charset="0"/>
            </a:endParaRPr>
          </a:p>
          <a:p>
            <a:pPr algn="ctr">
              <a:buNone/>
            </a:pPr>
            <a:r>
              <a:rPr lang="en-US" sz="1800" b="1" dirty="0" smtClean="0">
                <a:solidFill>
                  <a:srgbClr val="C00000"/>
                </a:solidFill>
                <a:latin typeface="Times New Roman" pitchFamily="18" charset="0"/>
                <a:cs typeface="Times New Roman" pitchFamily="18" charset="0"/>
              </a:rPr>
              <a:t>What </a:t>
            </a:r>
            <a:r>
              <a:rPr lang="en-US" sz="1800" b="1" dirty="0" smtClean="0">
                <a:solidFill>
                  <a:srgbClr val="C00000"/>
                </a:solidFill>
                <a:latin typeface="Times New Roman" pitchFamily="18" charset="0"/>
                <a:cs typeface="Times New Roman" pitchFamily="18" charset="0"/>
              </a:rPr>
              <a:t>problems have </a:t>
            </a:r>
            <a:r>
              <a:rPr lang="en-US" sz="1800" b="1" dirty="0" smtClean="0">
                <a:solidFill>
                  <a:srgbClr val="C00000"/>
                </a:solidFill>
                <a:latin typeface="Times New Roman" pitchFamily="18" charset="0"/>
                <a:cs typeface="Times New Roman" pitchFamily="18" charset="0"/>
              </a:rPr>
              <a:t>resulted </a:t>
            </a:r>
            <a:r>
              <a:rPr lang="en-US" sz="1800" b="1" dirty="0" smtClean="0">
                <a:solidFill>
                  <a:srgbClr val="C00000"/>
                </a:solidFill>
                <a:latin typeface="Times New Roman" pitchFamily="18" charset="0"/>
                <a:cs typeface="Times New Roman" pitchFamily="18" charset="0"/>
              </a:rPr>
              <a:t>from such liberalism?</a:t>
            </a:r>
            <a:endParaRPr lang="en-US" sz="18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linds(horizontal)">
                                      <p:cBhvr>
                                        <p:cTn id="12" dur="500"/>
                                        <p:tgtEl>
                                          <p:spTgt spid="12">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blinds(horizontal)">
                                      <p:cBhvr>
                                        <p:cTn id="15" dur="500"/>
                                        <p:tgtEl>
                                          <p:spTgt spid="1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2">
                                            <p:txEl>
                                              <p:pRg st="3" end="3"/>
                                            </p:txEl>
                                          </p:spTgt>
                                        </p:tgtEl>
                                        <p:attrNameLst>
                                          <p:attrName>style.visibility</p:attrName>
                                        </p:attrNameLst>
                                      </p:cBhvr>
                                      <p:to>
                                        <p:strVal val="visible"/>
                                      </p:to>
                                    </p:set>
                                    <p:animEffect transition="in" filter="blinds(horizontal)">
                                      <p:cBhvr>
                                        <p:cTn id="20" dur="500"/>
                                        <p:tgtEl>
                                          <p:spTgt spid="1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2">
                                            <p:txEl>
                                              <p:pRg st="5" end="5"/>
                                            </p:txEl>
                                          </p:spTgt>
                                        </p:tgtEl>
                                        <p:attrNameLst>
                                          <p:attrName>style.visibility</p:attrName>
                                        </p:attrNameLst>
                                      </p:cBhvr>
                                      <p:to>
                                        <p:strVal val="visible"/>
                                      </p:to>
                                    </p:set>
                                    <p:animEffect transition="in" filter="blinds(horizontal)">
                                      <p:cBhvr>
                                        <p:cTn id="25" dur="500"/>
                                        <p:tgtEl>
                                          <p:spTgt spid="12">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2">
                                            <p:txEl>
                                              <p:pRg st="7" end="7"/>
                                            </p:txEl>
                                          </p:spTgt>
                                        </p:tgtEl>
                                        <p:attrNameLst>
                                          <p:attrName>style.visibility</p:attrName>
                                        </p:attrNameLst>
                                      </p:cBhvr>
                                      <p:to>
                                        <p:strVal val="visible"/>
                                      </p:to>
                                    </p:set>
                                    <p:animEffect transition="in" filter="blinds(horizontal)">
                                      <p:cBhvr>
                                        <p:cTn id="30" dur="500"/>
                                        <p:tgtEl>
                                          <p:spTgt spid="12">
                                            <p:txEl>
                                              <p:pRg st="7" end="7"/>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12">
                                            <p:txEl>
                                              <p:pRg st="8" end="8"/>
                                            </p:txEl>
                                          </p:spTgt>
                                        </p:tgtEl>
                                        <p:attrNameLst>
                                          <p:attrName>style.visibility</p:attrName>
                                        </p:attrNameLst>
                                      </p:cBhvr>
                                      <p:to>
                                        <p:strVal val="visible"/>
                                      </p:to>
                                    </p:set>
                                    <p:animEffect transition="in" filter="blinds(horizontal)">
                                      <p:cBhvr>
                                        <p:cTn id="33" dur="500"/>
                                        <p:tgtEl>
                                          <p:spTgt spid="12">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2">
                                            <p:txEl>
                                              <p:pRg st="10" end="10"/>
                                            </p:txEl>
                                          </p:spTgt>
                                        </p:tgtEl>
                                        <p:attrNameLst>
                                          <p:attrName>style.visibility</p:attrName>
                                        </p:attrNameLst>
                                      </p:cBhvr>
                                      <p:to>
                                        <p:strVal val="visible"/>
                                      </p:to>
                                    </p:set>
                                    <p:animEffect transition="in" filter="blinds(horizontal)">
                                      <p:cBhvr>
                                        <p:cTn id="38" dur="500"/>
                                        <p:tgtEl>
                                          <p:spTgt spid="12">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2">
                                            <p:txEl>
                                              <p:pRg st="12" end="12"/>
                                            </p:txEl>
                                          </p:spTgt>
                                        </p:tgtEl>
                                        <p:attrNameLst>
                                          <p:attrName>style.visibility</p:attrName>
                                        </p:attrNameLst>
                                      </p:cBhvr>
                                      <p:to>
                                        <p:strVal val="visible"/>
                                      </p:to>
                                    </p:set>
                                    <p:animEffect transition="in" filter="blinds(horizontal)">
                                      <p:cBhvr>
                                        <p:cTn id="43" dur="500"/>
                                        <p:tgtEl>
                                          <p:spTgt spid="12">
                                            <p:txEl>
                                              <p:pRg st="12" end="12"/>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12">
                                            <p:txEl>
                                              <p:pRg st="13" end="13"/>
                                            </p:txEl>
                                          </p:spTgt>
                                        </p:tgtEl>
                                        <p:attrNameLst>
                                          <p:attrName>style.visibility</p:attrName>
                                        </p:attrNameLst>
                                      </p:cBhvr>
                                      <p:to>
                                        <p:strVal val="visible"/>
                                      </p:to>
                                    </p:set>
                                    <p:animEffect transition="in" filter="blinds(horizontal)">
                                      <p:cBhvr>
                                        <p:cTn id="46" dur="500"/>
                                        <p:tgtEl>
                                          <p:spTgt spid="12">
                                            <p:txEl>
                                              <p:pRg st="13" end="1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12">
                                            <p:txEl>
                                              <p:pRg st="15" end="15"/>
                                            </p:txEl>
                                          </p:spTgt>
                                        </p:tgtEl>
                                        <p:attrNameLst>
                                          <p:attrName>style.visibility</p:attrName>
                                        </p:attrNameLst>
                                      </p:cBhvr>
                                      <p:to>
                                        <p:strVal val="visible"/>
                                      </p:to>
                                    </p:set>
                                    <p:animEffect transition="in" filter="blinds(horizontal)">
                                      <p:cBhvr>
                                        <p:cTn id="51" dur="500"/>
                                        <p:tgtEl>
                                          <p:spTgt spid="12">
                                            <p:txEl>
                                              <p:pRg st="15" end="15"/>
                                            </p:txEl>
                                          </p:spTgt>
                                        </p:tgtEl>
                                      </p:cBhvr>
                                    </p:animEffect>
                                  </p:childTnLst>
                                </p:cTn>
                              </p:par>
                              <p:par>
                                <p:cTn id="52" presetID="3" presetClass="entr" presetSubtype="10" fill="hold" nodeType="withEffect">
                                  <p:stCondLst>
                                    <p:cond delay="0"/>
                                  </p:stCondLst>
                                  <p:childTnLst>
                                    <p:set>
                                      <p:cBhvr>
                                        <p:cTn id="53" dur="1" fill="hold">
                                          <p:stCondLst>
                                            <p:cond delay="0"/>
                                          </p:stCondLst>
                                        </p:cTn>
                                        <p:tgtEl>
                                          <p:spTgt spid="12">
                                            <p:txEl>
                                              <p:pRg st="16" end="16"/>
                                            </p:txEl>
                                          </p:spTgt>
                                        </p:tgtEl>
                                        <p:attrNameLst>
                                          <p:attrName>style.visibility</p:attrName>
                                        </p:attrNameLst>
                                      </p:cBhvr>
                                      <p:to>
                                        <p:strVal val="visible"/>
                                      </p:to>
                                    </p:set>
                                    <p:animEffect transition="in" filter="blinds(horizontal)">
                                      <p:cBhvr>
                                        <p:cTn id="54" dur="500"/>
                                        <p:tgtEl>
                                          <p:spTgt spid="12">
                                            <p:txEl>
                                              <p:pRg st="16" end="1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12">
                                            <p:txEl>
                                              <p:pRg st="17" end="17"/>
                                            </p:txEl>
                                          </p:spTgt>
                                        </p:tgtEl>
                                        <p:attrNameLst>
                                          <p:attrName>style.visibility</p:attrName>
                                        </p:attrNameLst>
                                      </p:cBhvr>
                                      <p:to>
                                        <p:strVal val="visible"/>
                                      </p:to>
                                    </p:set>
                                    <p:animEffect transition="in" filter="blinds(horizontal)">
                                      <p:cBhvr>
                                        <p:cTn id="59" dur="500"/>
                                        <p:tgtEl>
                                          <p:spTgt spid="1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tes.bergen.org/istf/08-1839/Images/sars%20virus.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3" name="Content Placeholder 2"/>
          <p:cNvSpPr>
            <a:spLocks noGrp="1"/>
          </p:cNvSpPr>
          <p:nvPr>
            <p:ph sz="quarter" idx="1"/>
          </p:nvPr>
        </p:nvSpPr>
        <p:spPr>
          <a:xfrm>
            <a:off x="304800" y="1371600"/>
            <a:ext cx="5715000" cy="5257800"/>
          </a:xfrm>
        </p:spPr>
        <p:txBody>
          <a:bodyPr>
            <a:normAutofit fontScale="92500" lnSpcReduction="10000"/>
          </a:bodyPr>
          <a:lstStyle/>
          <a:p>
            <a:r>
              <a:rPr lang="en-US" sz="2300" b="1" dirty="0" smtClean="0">
                <a:latin typeface="Times New Roman" pitchFamily="18" charset="0"/>
                <a:cs typeface="Times New Roman" pitchFamily="18" charset="0"/>
              </a:rPr>
              <a:t>A pandemic is an outbreak of disease on a global scale</a:t>
            </a:r>
          </a:p>
          <a:p>
            <a:r>
              <a:rPr lang="en-US" sz="2300" b="1" dirty="0" smtClean="0">
                <a:latin typeface="Times New Roman" pitchFamily="18" charset="0"/>
                <a:cs typeface="Times New Roman" pitchFamily="18" charset="0"/>
              </a:rPr>
              <a:t>From the Greek word “pan” (all) and “demos” (people)</a:t>
            </a:r>
          </a:p>
          <a:p>
            <a:r>
              <a:rPr lang="en-US" sz="2300" b="1" dirty="0" smtClean="0">
                <a:latin typeface="Times New Roman" pitchFamily="18" charset="0"/>
                <a:cs typeface="Times New Roman" pitchFamily="18" charset="0"/>
              </a:rPr>
              <a:t>It is a rapidly spreading, highly virulent disease that creates a borderless path of infection from which people have little or no immunity and for which there is presently no vaccine</a:t>
            </a:r>
          </a:p>
          <a:p>
            <a:r>
              <a:rPr lang="en-US" sz="2300" b="1" dirty="0" smtClean="0">
                <a:latin typeface="Times New Roman" pitchFamily="18" charset="0"/>
                <a:cs typeface="Times New Roman" pitchFamily="18" charset="0"/>
              </a:rPr>
              <a:t>Mass communication has increased our awareness, the ease of international travel has increased the spread</a:t>
            </a:r>
          </a:p>
          <a:p>
            <a:r>
              <a:rPr lang="en-US" sz="2300" b="1" dirty="0" smtClean="0">
                <a:latin typeface="Times New Roman" pitchFamily="18" charset="0"/>
                <a:cs typeface="Times New Roman" pitchFamily="18" charset="0"/>
              </a:rPr>
              <a:t>Examples:</a:t>
            </a:r>
          </a:p>
          <a:p>
            <a:pPr lvl="1"/>
            <a:r>
              <a:rPr lang="en-US" sz="1900" b="1" dirty="0" smtClean="0">
                <a:latin typeface="Times New Roman" pitchFamily="18" charset="0"/>
                <a:cs typeface="Times New Roman" pitchFamily="18" charset="0"/>
              </a:rPr>
              <a:t>Black Plague (1350s Europe</a:t>
            </a:r>
            <a:r>
              <a:rPr lang="en-US" sz="1900" b="1" dirty="0" smtClean="0">
                <a:latin typeface="Times New Roman" pitchFamily="18" charset="0"/>
                <a:cs typeface="Times New Roman" pitchFamily="18" charset="0"/>
              </a:rPr>
              <a:t>)                            </a:t>
            </a:r>
            <a:r>
              <a:rPr lang="en-US" sz="1300" dirty="0" smtClean="0">
                <a:latin typeface="Times New Roman" pitchFamily="18" charset="0"/>
                <a:cs typeface="Times New Roman" pitchFamily="18" charset="0"/>
              </a:rPr>
              <a:t>(</a:t>
            </a:r>
            <a:r>
              <a:rPr lang="en-US" sz="1300" dirty="0" smtClean="0">
                <a:latin typeface="Times New Roman" pitchFamily="18" charset="0"/>
                <a:cs typeface="Times New Roman" pitchFamily="18" charset="0"/>
              </a:rPr>
              <a:t>listen to excerpt from </a:t>
            </a:r>
            <a:r>
              <a:rPr lang="en-US" sz="1300" b="1" dirty="0" smtClean="0">
                <a:latin typeface="Times New Roman" pitchFamily="18" charset="0"/>
                <a:cs typeface="Times New Roman" pitchFamily="18" charset="0"/>
                <a:hlinkClick r:id="rId3"/>
              </a:rPr>
              <a:t>Bubonic Nukes</a:t>
            </a:r>
            <a:r>
              <a:rPr lang="en-US" sz="1300" dirty="0" smtClean="0">
                <a:latin typeface="Times New Roman" pitchFamily="18" charset="0"/>
                <a:cs typeface="Times New Roman" pitchFamily="18" charset="0"/>
                <a:hlinkClick r:id="rId3"/>
              </a:rPr>
              <a:t> </a:t>
            </a:r>
            <a:r>
              <a:rPr lang="en-US" sz="1300" dirty="0" smtClean="0">
                <a:latin typeface="Times New Roman" pitchFamily="18" charset="0"/>
                <a:cs typeface="Times New Roman" pitchFamily="18" charset="0"/>
              </a:rPr>
              <a:t>3:45-8:49)</a:t>
            </a:r>
          </a:p>
          <a:p>
            <a:pPr lvl="1"/>
            <a:r>
              <a:rPr lang="en-US" sz="1900" b="1" dirty="0" smtClean="0">
                <a:latin typeface="Times New Roman" pitchFamily="18" charset="0"/>
                <a:cs typeface="Times New Roman" pitchFamily="18" charset="0"/>
              </a:rPr>
              <a:t>Avian Bird Flu, SARS, H1NI</a:t>
            </a:r>
          </a:p>
          <a:p>
            <a:pPr lvl="1"/>
            <a:endParaRPr lang="en-US" dirty="0"/>
          </a:p>
        </p:txBody>
      </p:sp>
      <p:pic>
        <p:nvPicPr>
          <p:cNvPr id="5" name="Picture 4" descr="pandemic.jpg"/>
          <p:cNvPicPr>
            <a:picLocks noChangeAspect="1"/>
          </p:cNvPicPr>
          <p:nvPr/>
        </p:nvPicPr>
        <p:blipFill>
          <a:blip r:embed="rId4" cstate="print"/>
          <a:stretch>
            <a:fillRect/>
          </a:stretch>
        </p:blipFill>
        <p:spPr>
          <a:xfrm>
            <a:off x="6248400" y="1752600"/>
            <a:ext cx="2692400" cy="4038600"/>
          </a:xfrm>
          <a:prstGeom prst="rect">
            <a:avLst/>
          </a:prstGeom>
        </p:spPr>
      </p:pic>
      <p:sp>
        <p:nvSpPr>
          <p:cNvPr id="6" name="Title 6"/>
          <p:cNvSpPr>
            <a:spLocks noGrp="1"/>
          </p:cNvSpPr>
          <p:nvPr>
            <p:ph type="title"/>
          </p:nvPr>
        </p:nvSpPr>
        <p:spPr>
          <a:xfrm>
            <a:off x="0" y="198438"/>
            <a:ext cx="9144000" cy="563562"/>
          </a:xfrm>
        </p:spPr>
        <p:txBody>
          <a:bodyPr>
            <a:normAutofit/>
          </a:bodyPr>
          <a:lstStyle/>
          <a:p>
            <a:pPr algn="ctr"/>
            <a:r>
              <a:rPr lang="en-US" sz="2800" b="1" dirty="0" smtClean="0">
                <a:solidFill>
                  <a:schemeClr val="accent5">
                    <a:lumMod val="50000"/>
                  </a:schemeClr>
                </a:solidFill>
                <a:latin typeface="Times New Roman" pitchFamily="18" charset="0"/>
                <a:cs typeface="Times New Roman" pitchFamily="18" charset="0"/>
              </a:rPr>
              <a:t>Pandemics</a:t>
            </a:r>
            <a:endParaRPr lang="en-US" sz="2800" b="1" dirty="0">
              <a:solidFill>
                <a:schemeClr val="accent5">
                  <a:lumMod val="50000"/>
                </a:schemeClr>
              </a:solidFill>
              <a:latin typeface="Times New Roman" pitchFamily="18" charset="0"/>
              <a:cs typeface="Times New Roman" pitchFamily="18" charset="0"/>
            </a:endParaRPr>
          </a:p>
        </p:txBody>
      </p:sp>
      <p:sp>
        <p:nvSpPr>
          <p:cNvPr id="7" name="Rectangle 6"/>
          <p:cNvSpPr/>
          <p:nvPr/>
        </p:nvSpPr>
        <p:spPr>
          <a:xfrm>
            <a:off x="0" y="838200"/>
            <a:ext cx="9144000" cy="369332"/>
          </a:xfrm>
          <a:prstGeom prst="rect">
            <a:avLst/>
          </a:prstGeom>
        </p:spPr>
        <p:txBody>
          <a:bodyPr wrap="square">
            <a:spAutoFit/>
          </a:bodyPr>
          <a:lstStyle/>
          <a:p>
            <a:pPr algn="ctr"/>
            <a:r>
              <a:rPr lang="en-US" b="1" dirty="0" smtClean="0">
                <a:solidFill>
                  <a:srgbClr val="002060"/>
                </a:solidFill>
                <a:latin typeface="Times New Roman" pitchFamily="18" charset="0"/>
                <a:cs typeface="Times New Roman" pitchFamily="18" charset="0"/>
              </a:rPr>
              <a:t>Read </a:t>
            </a:r>
            <a:r>
              <a:rPr lang="en-US" b="1" dirty="0" smtClean="0">
                <a:solidFill>
                  <a:srgbClr val="002060"/>
                </a:solidFill>
                <a:latin typeface="Times New Roman" pitchFamily="18" charset="0"/>
                <a:cs typeface="Times New Roman" pitchFamily="18" charset="0"/>
              </a:rPr>
              <a:t>pages 430 to page 433</a:t>
            </a:r>
            <a:endParaRPr lang="en-US" b="1" dirty="0" smtClean="0">
              <a:solidFill>
                <a:srgbClr val="002060"/>
              </a:solidFill>
              <a:latin typeface="Times New Roman" pitchFamily="18" charset="0"/>
              <a:cs typeface="Times New Roman" pitchFamily="18" charset="0"/>
            </a:endParaRPr>
          </a:p>
        </p:txBody>
      </p:sp>
      <p:sp>
        <p:nvSpPr>
          <p:cNvPr id="8" name="Rectangle 7"/>
          <p:cNvSpPr/>
          <p:nvPr/>
        </p:nvSpPr>
        <p:spPr>
          <a:xfrm>
            <a:off x="0" y="6412468"/>
            <a:ext cx="9144000" cy="369332"/>
          </a:xfrm>
          <a:prstGeom prst="rect">
            <a:avLst/>
          </a:prstGeom>
        </p:spPr>
        <p:txBody>
          <a:bodyPr wrap="square">
            <a:spAutoFit/>
          </a:bodyPr>
          <a:lstStyle/>
          <a:p>
            <a:pPr algn="ctr"/>
            <a:r>
              <a:rPr lang="en-US" b="1" dirty="0" smtClean="0">
                <a:solidFill>
                  <a:srgbClr val="002060"/>
                </a:solidFill>
                <a:latin typeface="Times New Roman" pitchFamily="18" charset="0"/>
                <a:cs typeface="Times New Roman" pitchFamily="18" charset="0"/>
              </a:rPr>
              <a:t>When done complete </a:t>
            </a:r>
            <a:r>
              <a:rPr lang="en-US" b="1" dirty="0" smtClean="0">
                <a:solidFill>
                  <a:srgbClr val="002060"/>
                </a:solidFill>
                <a:latin typeface="Times New Roman" pitchFamily="18" charset="0"/>
                <a:cs typeface="Times New Roman" pitchFamily="18" charset="0"/>
              </a:rPr>
              <a:t># </a:t>
            </a:r>
            <a:r>
              <a:rPr lang="en-US" b="1" dirty="0" smtClean="0">
                <a:solidFill>
                  <a:srgbClr val="002060"/>
                </a:solidFill>
                <a:latin typeface="Times New Roman" pitchFamily="18" charset="0"/>
                <a:cs typeface="Times New Roman" pitchFamily="18" charset="0"/>
              </a:rPr>
              <a:t>19 - #24 </a:t>
            </a:r>
            <a:r>
              <a:rPr lang="en-US" b="1" dirty="0" smtClean="0">
                <a:solidFill>
                  <a:srgbClr val="002060"/>
                </a:solidFill>
                <a:latin typeface="Times New Roman" pitchFamily="18" charset="0"/>
                <a:cs typeface="Times New Roman" pitchFamily="18" charset="0"/>
              </a:rPr>
              <a:t>of the handout: </a:t>
            </a:r>
            <a:r>
              <a:rPr lang="en-US" b="1" i="1" dirty="0" smtClean="0">
                <a:solidFill>
                  <a:srgbClr val="002060"/>
                </a:solidFill>
                <a:latin typeface="Times New Roman" pitchFamily="18" charset="0"/>
                <a:cs typeface="Times New Roman" pitchFamily="18" charset="0"/>
              </a:rPr>
              <a:t>Contemporary Issues and Liberalism</a:t>
            </a:r>
            <a:endParaRPr lang="en-US" i="1" dirty="0" smtClean="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to="" calcmode="lin" valueType="num">
                                      <p:cBhvr>
                                        <p:cTn id="13" dur="1" fill="hold"/>
                                        <p:tgtEl>
                                          <p:spTgt spid="7">
                                            <p:txEl>
                                              <p:pRg st="0" end="0"/>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to="" calcmode="lin" valueType="num">
                                      <p:cBhvr>
                                        <p:cTn id="16" dur="1" fill="hold"/>
                                        <p:tgtEl>
                                          <p:spTgt spid="8"/>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down)">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down)">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down)">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wipe(down)">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wipe(down)">
                                      <p:cBhvr>
                                        <p:cTn id="41" dur="500"/>
                                        <p:tgtEl>
                                          <p:spTgt spid="3">
                                            <p:txEl>
                                              <p:pRg st="4" end="4"/>
                                            </p:tx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wipe(down)">
                                      <p:cBhvr>
                                        <p:cTn id="44" dur="500"/>
                                        <p:tgtEl>
                                          <p:spTgt spid="3">
                                            <p:txEl>
                                              <p:pRg st="5" end="5"/>
                                            </p:tx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wipe(down)">
                                      <p:cBhvr>
                                        <p:cTn id="4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www.gwoltal.myfastmail.com/files/Winding%20Road%202"/>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0" y="3048000"/>
            <a:ext cx="9144000" cy="2438400"/>
          </a:xfrm>
        </p:spPr>
        <p:txBody>
          <a:bodyPr>
            <a:normAutofit/>
          </a:bodyPr>
          <a:lstStyle/>
          <a:p>
            <a:pPr algn="ctr">
              <a:buNone/>
            </a:pPr>
            <a:r>
              <a:rPr lang="en-US" sz="1800" b="1" dirty="0" smtClean="0">
                <a:latin typeface="Times New Roman" pitchFamily="18" charset="0"/>
                <a:cs typeface="Times New Roman" pitchFamily="18" charset="0"/>
              </a:rPr>
              <a:t>Modern liberalism and its ideological principles can sometimes be challenged by alternative </a:t>
            </a:r>
          </a:p>
          <a:p>
            <a:pPr algn="ctr">
              <a:buNone/>
            </a:pPr>
            <a:r>
              <a:rPr lang="en-US" sz="1800" b="1" dirty="0" smtClean="0">
                <a:latin typeface="Times New Roman" pitchFamily="18" charset="0"/>
                <a:cs typeface="Times New Roman" pitchFamily="18" charset="0"/>
              </a:rPr>
              <a:t>thought, such as </a:t>
            </a:r>
            <a:r>
              <a:rPr lang="en-US" sz="1800" b="1" dirty="0" smtClean="0">
                <a:solidFill>
                  <a:srgbClr val="002060"/>
                </a:solidFill>
                <a:latin typeface="Times New Roman" pitchFamily="18" charset="0"/>
                <a:cs typeface="Times New Roman" pitchFamily="18" charset="0"/>
              </a:rPr>
              <a:t>environmentalism</a:t>
            </a:r>
            <a:r>
              <a:rPr lang="en-US" sz="1800" b="1" dirty="0" smtClean="0">
                <a:latin typeface="Times New Roman" pitchFamily="18" charset="0"/>
                <a:cs typeface="Times New Roman" pitchFamily="18" charset="0"/>
              </a:rPr>
              <a:t>, </a:t>
            </a:r>
            <a:r>
              <a:rPr lang="en-US" sz="1800" b="1" dirty="0" smtClean="0">
                <a:solidFill>
                  <a:srgbClr val="002060"/>
                </a:solidFill>
                <a:latin typeface="Times New Roman" pitchFamily="18" charset="0"/>
                <a:cs typeface="Times New Roman" pitchFamily="18" charset="0"/>
              </a:rPr>
              <a:t>Aboriginal collective thought</a:t>
            </a:r>
            <a:r>
              <a:rPr lang="en-US" sz="1800" b="1" dirty="0" smtClean="0">
                <a:latin typeface="Times New Roman" pitchFamily="18" charset="0"/>
                <a:cs typeface="Times New Roman" pitchFamily="18" charset="0"/>
              </a:rPr>
              <a:t>, </a:t>
            </a:r>
            <a:r>
              <a:rPr lang="en-US" sz="1800" b="1" dirty="0" smtClean="0">
                <a:solidFill>
                  <a:srgbClr val="002060"/>
                </a:solidFill>
                <a:latin typeface="Times New Roman" pitchFamily="18" charset="0"/>
                <a:cs typeface="Times New Roman" pitchFamily="18" charset="0"/>
              </a:rPr>
              <a:t>religious perspectives</a:t>
            </a:r>
            <a:r>
              <a:rPr lang="en-US" sz="1800" b="1" dirty="0" smtClean="0">
                <a:latin typeface="Times New Roman" pitchFamily="18" charset="0"/>
                <a:cs typeface="Times New Roman" pitchFamily="18" charset="0"/>
              </a:rPr>
              <a:t>, </a:t>
            </a:r>
          </a:p>
          <a:p>
            <a:pPr algn="ctr">
              <a:buNone/>
            </a:pPr>
            <a:r>
              <a:rPr lang="en-US" sz="1800" b="1" dirty="0" smtClean="0">
                <a:latin typeface="Times New Roman" pitchFamily="18" charset="0"/>
                <a:cs typeface="Times New Roman" pitchFamily="18" charset="0"/>
              </a:rPr>
              <a:t>and </a:t>
            </a:r>
            <a:r>
              <a:rPr lang="en-US" sz="1800" b="1" dirty="0" smtClean="0">
                <a:solidFill>
                  <a:srgbClr val="002060"/>
                </a:solidFill>
                <a:latin typeface="Times New Roman" pitchFamily="18" charset="0"/>
                <a:cs typeface="Times New Roman" pitchFamily="18" charset="0"/>
              </a:rPr>
              <a:t>neo-conservatism</a:t>
            </a:r>
            <a:r>
              <a:rPr lang="en-US" sz="1800" b="1" dirty="0" smtClean="0">
                <a:latin typeface="Times New Roman" pitchFamily="18" charset="0"/>
                <a:cs typeface="Times New Roman" pitchFamily="18" charset="0"/>
              </a:rPr>
              <a:t>.  </a:t>
            </a:r>
          </a:p>
          <a:p>
            <a:pPr algn="ctr">
              <a:buNone/>
            </a:pPr>
            <a:endParaRPr lang="en-US" sz="1800" b="1" dirty="0" smtClean="0">
              <a:latin typeface="Times New Roman" pitchFamily="18" charset="0"/>
              <a:cs typeface="Times New Roman" pitchFamily="18" charset="0"/>
            </a:endParaRP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Additional challenges to liberal principles can be found in the examples of </a:t>
            </a:r>
            <a:r>
              <a:rPr lang="en-US" sz="1800" b="1" dirty="0" smtClean="0">
                <a:solidFill>
                  <a:srgbClr val="C00000"/>
                </a:solidFill>
                <a:latin typeface="Times New Roman" pitchFamily="18" charset="0"/>
                <a:cs typeface="Times New Roman" pitchFamily="18" charset="0"/>
              </a:rPr>
              <a:t>postmodernism </a:t>
            </a:r>
          </a:p>
          <a:p>
            <a:pPr algn="ctr">
              <a:buNone/>
            </a:pPr>
            <a:r>
              <a:rPr lang="en-US" sz="1800" b="1" dirty="0" smtClean="0">
                <a:latin typeface="Times New Roman" pitchFamily="18" charset="0"/>
                <a:cs typeface="Times New Roman" pitchFamily="18" charset="0"/>
              </a:rPr>
              <a:t>and </a:t>
            </a:r>
            <a:r>
              <a:rPr lang="en-US" sz="1800" b="1" dirty="0" smtClean="0">
                <a:solidFill>
                  <a:srgbClr val="C00000"/>
                </a:solidFill>
                <a:latin typeface="Times New Roman" pitchFamily="18" charset="0"/>
                <a:cs typeface="Times New Roman" pitchFamily="18" charset="0"/>
              </a:rPr>
              <a:t>extremism</a:t>
            </a:r>
            <a:endParaRPr lang="en-US" sz="1800" b="1" dirty="0">
              <a:solidFill>
                <a:srgbClr val="C00000"/>
              </a:solidFill>
              <a:latin typeface="Times New Roman" pitchFamily="18" charset="0"/>
              <a:cs typeface="Times New Roman" pitchFamily="18" charset="0"/>
            </a:endParaRPr>
          </a:p>
        </p:txBody>
      </p:sp>
      <p:sp>
        <p:nvSpPr>
          <p:cNvPr id="5" name="Rectangle 4"/>
          <p:cNvSpPr/>
          <p:nvPr/>
        </p:nvSpPr>
        <p:spPr>
          <a:xfrm>
            <a:off x="0" y="1752600"/>
            <a:ext cx="91440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Read the introduction</a:t>
            </a:r>
            <a:r>
              <a:rPr lang="en-US" b="1" i="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on page 410</a:t>
            </a:r>
          </a:p>
        </p:txBody>
      </p:sp>
      <p:sp>
        <p:nvSpPr>
          <p:cNvPr id="6" name="Rectangle 5"/>
          <p:cNvSpPr/>
          <p:nvPr/>
        </p:nvSpPr>
        <p:spPr>
          <a:xfrm>
            <a:off x="0" y="457200"/>
            <a:ext cx="9144000" cy="984885"/>
          </a:xfrm>
          <a:prstGeom prst="rect">
            <a:avLst/>
          </a:prstGeom>
        </p:spPr>
        <p:txBody>
          <a:bodyPr wrap="square">
            <a:spAutoFit/>
          </a:bodyPr>
          <a:lstStyle/>
          <a:p>
            <a:pPr algn="ctr"/>
            <a:r>
              <a:rPr lang="en-US" b="1" dirty="0" smtClean="0">
                <a:solidFill>
                  <a:srgbClr val="002060"/>
                </a:solidFill>
                <a:latin typeface="Times New Roman" pitchFamily="18" charset="0"/>
                <a:cs typeface="Times New Roman" pitchFamily="18" charset="0"/>
              </a:rPr>
              <a:t>Challenges to Liberalism</a:t>
            </a:r>
            <a:r>
              <a:rPr lang="en-US" sz="1100" b="1" dirty="0" smtClean="0">
                <a:solidFill>
                  <a:srgbClr val="002060"/>
                </a:solidFill>
                <a:latin typeface="Times New Roman" pitchFamily="18" charset="0"/>
                <a:cs typeface="Times New Roman" pitchFamily="18" charset="0"/>
              </a:rPr>
              <a:t/>
            </a:r>
            <a:br>
              <a:rPr lang="en-US" sz="1100" b="1" dirty="0" smtClean="0">
                <a:solidFill>
                  <a:srgbClr val="002060"/>
                </a:solidFill>
                <a:latin typeface="Times New Roman" pitchFamily="18" charset="0"/>
                <a:cs typeface="Times New Roman" pitchFamily="18" charset="0"/>
              </a:rPr>
            </a:br>
            <a:r>
              <a:rPr lang="en-US" sz="1200" b="1" i="1" dirty="0" smtClean="0">
                <a:solidFill>
                  <a:srgbClr val="C00000"/>
                </a:solidFill>
                <a:latin typeface="Times New Roman" pitchFamily="18" charset="0"/>
                <a:cs typeface="Times New Roman" pitchFamily="18" charset="0"/>
              </a:rPr>
              <a:t>or</a:t>
            </a:r>
            <a:endParaRPr lang="en-US" sz="1200" b="1" dirty="0" smtClean="0">
              <a:solidFill>
                <a:srgbClr val="C00000"/>
              </a:solidFill>
              <a:latin typeface="Times New Roman" pitchFamily="18" charset="0"/>
              <a:cs typeface="Times New Roman" pitchFamily="18" charset="0"/>
            </a:endParaRPr>
          </a:p>
          <a:p>
            <a:pPr algn="ctr"/>
            <a:r>
              <a:rPr lang="en-US" sz="2800" b="1" dirty="0" smtClean="0">
                <a:solidFill>
                  <a:schemeClr val="accent5">
                    <a:lumMod val="50000"/>
                  </a:schemeClr>
                </a:solidFill>
                <a:latin typeface="Times New Roman" pitchFamily="18" charset="0"/>
                <a:cs typeface="Times New Roman" pitchFamily="18" charset="0"/>
              </a:rPr>
              <a:t>The Viability of Liberalism</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to="" calcmode="lin" valueType="num">
                                      <p:cBhvr>
                                        <p:cTn id="12" dur="1" fill="hold"/>
                                        <p:tgtEl>
                                          <p:spTgt spid="6">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to="" calcmode="lin" valueType="num">
                                      <p:cBhvr>
                                        <p:cTn id="17" dur="1" fill="hold"/>
                                        <p:tgtEl>
                                          <p:spTgt spid="5">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to="" calcmode="lin" valueType="num">
                                      <p:cBhvr>
                                        <p:cTn id="22" dur="1" fill="hold"/>
                                        <p:tgtEl>
                                          <p:spTgt spid="3">
                                            <p:txEl>
                                              <p:pRg st="0" end="0"/>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to="" calcmode="lin" valueType="num">
                                      <p:cBhvr>
                                        <p:cTn id="25" dur="1" fill="hold"/>
                                        <p:tgtEl>
                                          <p:spTgt spid="3">
                                            <p:txEl>
                                              <p:pRg st="1" end="1"/>
                                            </p:txEl>
                                          </p:spTgt>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to="" calcmode="lin" valueType="num">
                                      <p:cBhvr>
                                        <p:cTn id="28" dur="1" fill="hold"/>
                                        <p:tgtEl>
                                          <p:spTgt spid="3">
                                            <p:txEl>
                                              <p:pRg st="2" end="2"/>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to="" calcmode="lin" valueType="num">
                                      <p:cBhvr>
                                        <p:cTn id="33" dur="1" fill="hold"/>
                                        <p:tgtEl>
                                          <p:spTgt spid="3">
                                            <p:txEl>
                                              <p:pRg st="5" end="5"/>
                                            </p:txEl>
                                          </p:spTgt>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to="" calcmode="lin" valueType="num">
                                      <p:cBhvr>
                                        <p:cTn id="36"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tes.bergen.org/istf/08-1839/Images/sars%20virus.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198438"/>
            <a:ext cx="9144000" cy="639762"/>
          </a:xfrm>
        </p:spPr>
        <p:txBody>
          <a:bodyPr>
            <a:normAutofit/>
          </a:bodyPr>
          <a:lstStyle/>
          <a:p>
            <a:r>
              <a:rPr lang="en-US" sz="2800" b="1" dirty="0" smtClean="0">
                <a:solidFill>
                  <a:schemeClr val="accent5">
                    <a:lumMod val="50000"/>
                  </a:schemeClr>
                </a:solidFill>
                <a:latin typeface="Times New Roman" pitchFamily="18" charset="0"/>
                <a:cs typeface="Times New Roman" pitchFamily="18" charset="0"/>
              </a:rPr>
              <a:t>Pandemics and Liberal Democracies</a:t>
            </a:r>
            <a:endParaRPr lang="en-US" sz="2800" b="1" dirty="0">
              <a:solidFill>
                <a:schemeClr val="accent5">
                  <a:lumMod val="50000"/>
                </a:schemeClr>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0" y="1143000"/>
            <a:ext cx="9144000" cy="5257800"/>
          </a:xfrm>
        </p:spPr>
        <p:txBody>
          <a:bodyPr>
            <a:normAutofit/>
          </a:bodyPr>
          <a:lstStyle/>
          <a:p>
            <a:pPr algn="ctr">
              <a:buNone/>
            </a:pPr>
            <a:r>
              <a:rPr lang="en-US" sz="1800" b="1" dirty="0" smtClean="0">
                <a:latin typeface="Times New Roman" pitchFamily="18" charset="0"/>
                <a:cs typeface="Times New Roman" pitchFamily="18" charset="0"/>
              </a:rPr>
              <a:t>Challenging issue for liberal </a:t>
            </a:r>
            <a:r>
              <a:rPr lang="en-US" sz="1800" b="1" dirty="0" smtClean="0">
                <a:latin typeface="Times New Roman" pitchFamily="18" charset="0"/>
                <a:cs typeface="Times New Roman" pitchFamily="18" charset="0"/>
              </a:rPr>
              <a:t>democracies</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On </a:t>
            </a:r>
            <a:r>
              <a:rPr lang="en-US" sz="1800" b="1" dirty="0" smtClean="0">
                <a:latin typeface="Times New Roman" pitchFamily="18" charset="0"/>
                <a:cs typeface="Times New Roman" pitchFamily="18" charset="0"/>
              </a:rPr>
              <a:t>one hand, limiting travel and restricting tourists, visitors, and new </a:t>
            </a:r>
            <a:r>
              <a:rPr lang="en-US" sz="1800" b="1" dirty="0" smtClean="0">
                <a:latin typeface="Times New Roman" pitchFamily="18" charset="0"/>
                <a:cs typeface="Times New Roman" pitchFamily="18" charset="0"/>
              </a:rPr>
              <a:t>immigration </a:t>
            </a:r>
            <a:r>
              <a:rPr lang="en-US" sz="1800" b="1" dirty="0" smtClean="0">
                <a:latin typeface="Times New Roman" pitchFamily="18" charset="0"/>
                <a:cs typeface="Times New Roman" pitchFamily="18" charset="0"/>
              </a:rPr>
              <a:t>to a country can provide greater </a:t>
            </a:r>
            <a:r>
              <a:rPr lang="en-US" sz="1800" b="1" dirty="0" smtClean="0">
                <a:latin typeface="Times New Roman" pitchFamily="18" charset="0"/>
                <a:cs typeface="Times New Roman" pitchFamily="18" charset="0"/>
              </a:rPr>
              <a:t>protection</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On </a:t>
            </a:r>
            <a:r>
              <a:rPr lang="en-US" sz="1800" b="1" dirty="0" smtClean="0">
                <a:latin typeface="Times New Roman" pitchFamily="18" charset="0"/>
                <a:cs typeface="Times New Roman" pitchFamily="18" charset="0"/>
              </a:rPr>
              <a:t>the other hand, such actions will hamper trade and development, severely </a:t>
            </a:r>
            <a:r>
              <a:rPr lang="en-US" sz="1800" b="1" dirty="0" smtClean="0">
                <a:latin typeface="Times New Roman" pitchFamily="18" charset="0"/>
                <a:cs typeface="Times New Roman" pitchFamily="18" charset="0"/>
              </a:rPr>
              <a:t>restrict </a:t>
            </a:r>
            <a:r>
              <a:rPr lang="en-US" sz="1800" b="1" dirty="0" smtClean="0">
                <a:latin typeface="Times New Roman" pitchFamily="18" charset="0"/>
                <a:cs typeface="Times New Roman" pitchFamily="18" charset="0"/>
              </a:rPr>
              <a:t>the </a:t>
            </a: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basic </a:t>
            </a:r>
            <a:r>
              <a:rPr lang="en-US" sz="1800" b="1" dirty="0" smtClean="0">
                <a:latin typeface="Times New Roman" pitchFamily="18" charset="0"/>
                <a:cs typeface="Times New Roman" pitchFamily="18" charset="0"/>
              </a:rPr>
              <a:t>freedoms of citizens and potentially create other issues </a:t>
            </a:r>
            <a:r>
              <a:rPr lang="en-US" sz="1800" b="1" dirty="0" smtClean="0">
                <a:latin typeface="Times New Roman" pitchFamily="18" charset="0"/>
                <a:cs typeface="Times New Roman" pitchFamily="18" charset="0"/>
              </a:rPr>
              <a:t>related </a:t>
            </a:r>
            <a:r>
              <a:rPr lang="en-US" sz="1800" b="1" dirty="0" smtClean="0">
                <a:latin typeface="Times New Roman" pitchFamily="18" charset="0"/>
                <a:cs typeface="Times New Roman" pitchFamily="18" charset="0"/>
              </a:rPr>
              <a:t>to human rights </a:t>
            </a: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violations</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Determining </a:t>
            </a:r>
            <a:r>
              <a:rPr lang="en-US" sz="1800" b="1" dirty="0" smtClean="0">
                <a:latin typeface="Times New Roman" pitchFamily="18" charset="0"/>
                <a:cs typeface="Times New Roman" pitchFamily="18" charset="0"/>
              </a:rPr>
              <a:t>a course of action is a complex matter and is international </a:t>
            </a:r>
            <a:r>
              <a:rPr lang="en-US" sz="1800" b="1" dirty="0" smtClean="0">
                <a:latin typeface="Times New Roman" pitchFamily="18" charset="0"/>
                <a:cs typeface="Times New Roman" pitchFamily="18" charset="0"/>
              </a:rPr>
              <a:t>in scope</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The </a:t>
            </a:r>
            <a:r>
              <a:rPr lang="en-US" sz="1800" b="1" dirty="0" smtClean="0">
                <a:solidFill>
                  <a:srgbClr val="002060"/>
                </a:solidFill>
                <a:latin typeface="Times New Roman" pitchFamily="18" charset="0"/>
                <a:cs typeface="Times New Roman" pitchFamily="18" charset="0"/>
              </a:rPr>
              <a:t>WHO</a:t>
            </a:r>
            <a:r>
              <a:rPr lang="en-US" sz="1800" b="1" dirty="0" smtClean="0">
                <a:latin typeface="Times New Roman" pitchFamily="18" charset="0"/>
                <a:cs typeface="Times New Roman" pitchFamily="18" charset="0"/>
              </a:rPr>
              <a:t> plays a crucial role in monitoring health issues at a global </a:t>
            </a:r>
            <a:r>
              <a:rPr lang="en-US" sz="1800" b="1" dirty="0" smtClean="0">
                <a:latin typeface="Times New Roman" pitchFamily="18" charset="0"/>
                <a:cs typeface="Times New Roman" pitchFamily="18" charset="0"/>
              </a:rPr>
              <a:t>level</a:t>
            </a:r>
          </a:p>
          <a:p>
            <a:pPr algn="ctr">
              <a:buNone/>
            </a:pPr>
            <a:endParaRPr lang="en-US" sz="1800" b="1" dirty="0" smtClean="0">
              <a:latin typeface="Times New Roman" pitchFamily="18" charset="0"/>
              <a:cs typeface="Times New Roman" pitchFamily="18" charset="0"/>
            </a:endParaRPr>
          </a:p>
          <a:p>
            <a:pPr algn="ctr">
              <a:buNone/>
            </a:pPr>
            <a:endParaRPr lang="en-US" sz="1800" b="1" dirty="0" smtClean="0">
              <a:latin typeface="Times New Roman" pitchFamily="18" charset="0"/>
              <a:cs typeface="Times New Roman" pitchFamily="18" charset="0"/>
            </a:endParaRPr>
          </a:p>
          <a:p>
            <a:pPr algn="ctr">
              <a:buNone/>
            </a:pPr>
            <a:r>
              <a:rPr lang="en-US" sz="1800" b="1" dirty="0" smtClean="0">
                <a:solidFill>
                  <a:srgbClr val="C00000"/>
                </a:solidFill>
                <a:latin typeface="Times New Roman" pitchFamily="18" charset="0"/>
                <a:cs typeface="Times New Roman" pitchFamily="18" charset="0"/>
              </a:rPr>
              <a:t>Do you think there is a point at which individual freedom should be restricted </a:t>
            </a:r>
            <a:r>
              <a:rPr lang="en-US" sz="1800" b="1" dirty="0" smtClean="0">
                <a:solidFill>
                  <a:srgbClr val="C00000"/>
                </a:solidFill>
                <a:latin typeface="Times New Roman" pitchFamily="18" charset="0"/>
                <a:cs typeface="Times New Roman" pitchFamily="18" charset="0"/>
              </a:rPr>
              <a:t>by </a:t>
            </a:r>
            <a:r>
              <a:rPr lang="en-US" sz="1800" b="1" dirty="0" smtClean="0">
                <a:solidFill>
                  <a:srgbClr val="C00000"/>
                </a:solidFill>
                <a:latin typeface="Times New Roman" pitchFamily="18" charset="0"/>
                <a:cs typeface="Times New Roman" pitchFamily="18" charset="0"/>
              </a:rPr>
              <a:t>governments in dealing with pandemics?</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3"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linds(horizontal)">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blinds(horizontal)">
                                      <p:cBhvr>
                                        <p:cTn id="36" dur="500"/>
                                        <p:tgtEl>
                                          <p:spTgt spid="3">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animEffect transition="in" filter="blinds(horizontal)">
                                      <p:cBhvr>
                                        <p:cTn id="41"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peak-oil-technology.com/images/H20shortage2.jpg"/>
          <p:cNvPicPr>
            <a:picLocks noChangeAspect="1" noChangeArrowheads="1"/>
          </p:cNvPicPr>
          <p:nvPr/>
        </p:nvPicPr>
        <p:blipFill>
          <a:blip r:embed="rId2" cstate="print">
            <a:lum bright="70000" contrast="-70000"/>
          </a:blip>
          <a:srcRect/>
          <a:stretch>
            <a:fillRect/>
          </a:stretch>
        </p:blipFill>
        <p:spPr bwMode="auto">
          <a:xfrm>
            <a:off x="0" y="0"/>
            <a:ext cx="9144000" cy="6868160"/>
          </a:xfrm>
          <a:prstGeom prst="rect">
            <a:avLst/>
          </a:prstGeom>
          <a:noFill/>
        </p:spPr>
      </p:pic>
      <p:sp>
        <p:nvSpPr>
          <p:cNvPr id="2" name="Title 1"/>
          <p:cNvSpPr>
            <a:spLocks noGrp="1"/>
          </p:cNvSpPr>
          <p:nvPr>
            <p:ph type="title"/>
          </p:nvPr>
        </p:nvSpPr>
        <p:spPr>
          <a:xfrm>
            <a:off x="0" y="304800"/>
            <a:ext cx="9144000" cy="444500"/>
          </a:xfrm>
        </p:spPr>
        <p:txBody>
          <a:bodyPr>
            <a:noAutofit/>
          </a:bodyPr>
          <a:lstStyle/>
          <a:p>
            <a:pPr algn="ctr"/>
            <a:r>
              <a:rPr lang="en-US" sz="2800" dirty="0" smtClean="0">
                <a:solidFill>
                  <a:schemeClr val="accent5">
                    <a:lumMod val="50000"/>
                  </a:schemeClr>
                </a:solidFill>
                <a:latin typeface="Times New Roman" pitchFamily="18" charset="0"/>
                <a:cs typeface="Times New Roman" pitchFamily="18" charset="0"/>
              </a:rPr>
              <a:t>Water Shortages</a:t>
            </a:r>
            <a:endParaRPr lang="en-US" sz="2800" dirty="0">
              <a:solidFill>
                <a:schemeClr val="accent5">
                  <a:lumMod val="50000"/>
                </a:schemeClr>
              </a:solidFill>
              <a:latin typeface="Times New Roman" pitchFamily="18" charset="0"/>
              <a:cs typeface="Times New Roman" pitchFamily="18" charset="0"/>
            </a:endParaRPr>
          </a:p>
        </p:txBody>
      </p:sp>
      <p:sp>
        <p:nvSpPr>
          <p:cNvPr id="4" name="Text Placeholder 3"/>
          <p:cNvSpPr>
            <a:spLocks noGrp="1"/>
          </p:cNvSpPr>
          <p:nvPr>
            <p:ph type="body" idx="2"/>
          </p:nvPr>
        </p:nvSpPr>
        <p:spPr>
          <a:xfrm>
            <a:off x="457200" y="1435100"/>
            <a:ext cx="3008313" cy="1993900"/>
          </a:xfrm>
        </p:spPr>
        <p:txBody>
          <a:bodyPr>
            <a:normAutofit lnSpcReduction="10000"/>
          </a:bodyPr>
          <a:lstStyle/>
          <a:p>
            <a:r>
              <a:rPr lang="en-US" sz="1800" b="1" dirty="0" smtClean="0">
                <a:latin typeface="Times New Roman" pitchFamily="18" charset="0"/>
                <a:cs typeface="Times New Roman" pitchFamily="18" charset="0"/>
              </a:rPr>
              <a:t>There is a</a:t>
            </a:r>
            <a:r>
              <a:rPr lang="en-US" sz="1800" b="1" dirty="0" smtClean="0">
                <a:solidFill>
                  <a:schemeClr val="tx1"/>
                </a:solidFill>
                <a:latin typeface="Times New Roman" pitchFamily="18" charset="0"/>
                <a:cs typeface="Times New Roman" pitchFamily="18" charset="0"/>
              </a:rPr>
              <a:t> </a:t>
            </a:r>
            <a:r>
              <a:rPr lang="en-US" sz="1800" b="1" dirty="0" smtClean="0">
                <a:solidFill>
                  <a:schemeClr val="tx1"/>
                </a:solidFill>
                <a:latin typeface="Times New Roman" pitchFamily="18" charset="0"/>
                <a:cs typeface="Times New Roman" pitchFamily="18" charset="0"/>
              </a:rPr>
              <a:t>lack of access to clean and safe drinking </a:t>
            </a:r>
            <a:r>
              <a:rPr lang="en-US" sz="1800" b="1" dirty="0" smtClean="0">
                <a:solidFill>
                  <a:schemeClr val="tx1"/>
                </a:solidFill>
                <a:latin typeface="Times New Roman" pitchFamily="18" charset="0"/>
                <a:cs typeface="Times New Roman" pitchFamily="18" charset="0"/>
              </a:rPr>
              <a:t>water</a:t>
            </a:r>
          </a:p>
          <a:p>
            <a:endParaRPr lang="en-US" sz="1800" b="1" dirty="0" smtClean="0">
              <a:latin typeface="Times New Roman" pitchFamily="18" charset="0"/>
              <a:cs typeface="Times New Roman" pitchFamily="18" charset="0"/>
            </a:endParaRPr>
          </a:p>
          <a:p>
            <a:r>
              <a:rPr lang="en-US" sz="1800" b="1" dirty="0" smtClean="0">
                <a:solidFill>
                  <a:schemeClr val="tx1"/>
                </a:solidFill>
                <a:latin typeface="Times New Roman" pitchFamily="18" charset="0"/>
                <a:cs typeface="Times New Roman" pitchFamily="18" charset="0"/>
              </a:rPr>
              <a:t>According </a:t>
            </a:r>
            <a:r>
              <a:rPr lang="en-US" sz="1800" b="1" dirty="0" smtClean="0">
                <a:solidFill>
                  <a:schemeClr val="tx1"/>
                </a:solidFill>
                <a:latin typeface="Times New Roman" pitchFamily="18" charset="0"/>
                <a:cs typeface="Times New Roman" pitchFamily="18" charset="0"/>
              </a:rPr>
              <a:t>to the UN, more than one billion people suffer from this shortage</a:t>
            </a:r>
          </a:p>
          <a:p>
            <a:endParaRPr lang="en-US" dirty="0"/>
          </a:p>
        </p:txBody>
      </p:sp>
      <p:pic>
        <p:nvPicPr>
          <p:cNvPr id="5" name="Content Placeholder 4" descr="diagram1.gif"/>
          <p:cNvPicPr>
            <a:picLocks noGrp="1" noChangeAspect="1"/>
          </p:cNvPicPr>
          <p:nvPr>
            <p:ph sz="quarter" idx="1"/>
          </p:nvPr>
        </p:nvPicPr>
        <p:blipFill>
          <a:blip r:embed="rId3" cstate="print"/>
          <a:stretch>
            <a:fillRect/>
          </a:stretch>
        </p:blipFill>
        <p:spPr>
          <a:xfrm>
            <a:off x="4191000" y="1524000"/>
            <a:ext cx="3543300" cy="2290022"/>
          </a:xfrm>
        </p:spPr>
      </p:pic>
      <p:pic>
        <p:nvPicPr>
          <p:cNvPr id="6" name="Picture 5" descr="3528279744_8b49478ce1.jpg"/>
          <p:cNvPicPr>
            <a:picLocks noChangeAspect="1"/>
          </p:cNvPicPr>
          <p:nvPr/>
        </p:nvPicPr>
        <p:blipFill>
          <a:blip r:embed="rId4" cstate="print"/>
          <a:stretch>
            <a:fillRect/>
          </a:stretch>
        </p:blipFill>
        <p:spPr>
          <a:xfrm>
            <a:off x="5029200" y="3962400"/>
            <a:ext cx="3479800" cy="2310587"/>
          </a:xfrm>
          <a:prstGeom prst="rect">
            <a:avLst/>
          </a:prstGeom>
        </p:spPr>
      </p:pic>
      <p:pic>
        <p:nvPicPr>
          <p:cNvPr id="7" name="Picture 6" descr="Colorado-River_chun.jpg"/>
          <p:cNvPicPr>
            <a:picLocks noChangeAspect="1"/>
          </p:cNvPicPr>
          <p:nvPr/>
        </p:nvPicPr>
        <p:blipFill>
          <a:blip r:embed="rId5" cstate="print"/>
          <a:stretch>
            <a:fillRect/>
          </a:stretch>
        </p:blipFill>
        <p:spPr>
          <a:xfrm>
            <a:off x="838200" y="3962400"/>
            <a:ext cx="3505200" cy="2338626"/>
          </a:xfrm>
          <a:prstGeom prst="rect">
            <a:avLst/>
          </a:prstGeom>
        </p:spPr>
      </p:pic>
      <p:sp>
        <p:nvSpPr>
          <p:cNvPr id="8" name="Rectangle 7"/>
          <p:cNvSpPr/>
          <p:nvPr/>
        </p:nvSpPr>
        <p:spPr>
          <a:xfrm>
            <a:off x="0" y="838200"/>
            <a:ext cx="9144000" cy="369332"/>
          </a:xfrm>
          <a:prstGeom prst="rect">
            <a:avLst/>
          </a:prstGeom>
        </p:spPr>
        <p:txBody>
          <a:bodyPr wrap="square">
            <a:spAutoFit/>
          </a:bodyPr>
          <a:lstStyle/>
          <a:p>
            <a:pPr algn="ctr"/>
            <a:r>
              <a:rPr lang="en-US" b="1" dirty="0" smtClean="0">
                <a:solidFill>
                  <a:srgbClr val="002060"/>
                </a:solidFill>
                <a:latin typeface="Times New Roman" pitchFamily="18" charset="0"/>
                <a:cs typeface="Times New Roman" pitchFamily="18" charset="0"/>
              </a:rPr>
              <a:t>Read </a:t>
            </a:r>
            <a:r>
              <a:rPr lang="en-US" b="1" dirty="0" smtClean="0">
                <a:solidFill>
                  <a:srgbClr val="002060"/>
                </a:solidFill>
                <a:latin typeface="Times New Roman" pitchFamily="18" charset="0"/>
                <a:cs typeface="Times New Roman" pitchFamily="18" charset="0"/>
              </a:rPr>
              <a:t>pages 434 to page 438</a:t>
            </a:r>
            <a:endParaRPr lang="en-US" b="1" dirty="0" smtClean="0">
              <a:solidFill>
                <a:srgbClr val="002060"/>
              </a:solidFill>
              <a:latin typeface="Times New Roman" pitchFamily="18" charset="0"/>
              <a:cs typeface="Times New Roman" pitchFamily="18" charset="0"/>
            </a:endParaRPr>
          </a:p>
        </p:txBody>
      </p:sp>
      <p:sp>
        <p:nvSpPr>
          <p:cNvPr id="9" name="Rectangle 8"/>
          <p:cNvSpPr/>
          <p:nvPr/>
        </p:nvSpPr>
        <p:spPr>
          <a:xfrm>
            <a:off x="0" y="6412468"/>
            <a:ext cx="9144000" cy="369332"/>
          </a:xfrm>
          <a:prstGeom prst="rect">
            <a:avLst/>
          </a:prstGeom>
        </p:spPr>
        <p:txBody>
          <a:bodyPr wrap="square">
            <a:spAutoFit/>
          </a:bodyPr>
          <a:lstStyle/>
          <a:p>
            <a:pPr algn="ctr"/>
            <a:r>
              <a:rPr lang="en-US" b="1" dirty="0" smtClean="0">
                <a:solidFill>
                  <a:srgbClr val="002060"/>
                </a:solidFill>
                <a:latin typeface="Times New Roman" pitchFamily="18" charset="0"/>
                <a:cs typeface="Times New Roman" pitchFamily="18" charset="0"/>
              </a:rPr>
              <a:t>When done complete </a:t>
            </a:r>
            <a:r>
              <a:rPr lang="en-US" b="1" dirty="0" smtClean="0">
                <a:solidFill>
                  <a:srgbClr val="002060"/>
                </a:solidFill>
                <a:latin typeface="Times New Roman" pitchFamily="18" charset="0"/>
                <a:cs typeface="Times New Roman" pitchFamily="18" charset="0"/>
              </a:rPr>
              <a:t># </a:t>
            </a:r>
            <a:r>
              <a:rPr lang="en-US" b="1" dirty="0" smtClean="0">
                <a:solidFill>
                  <a:srgbClr val="002060"/>
                </a:solidFill>
                <a:latin typeface="Times New Roman" pitchFamily="18" charset="0"/>
                <a:cs typeface="Times New Roman" pitchFamily="18" charset="0"/>
              </a:rPr>
              <a:t>25 - #29 </a:t>
            </a:r>
            <a:r>
              <a:rPr lang="en-US" b="1" dirty="0" smtClean="0">
                <a:solidFill>
                  <a:srgbClr val="002060"/>
                </a:solidFill>
                <a:latin typeface="Times New Roman" pitchFamily="18" charset="0"/>
                <a:cs typeface="Times New Roman" pitchFamily="18" charset="0"/>
              </a:rPr>
              <a:t>of the handout: </a:t>
            </a:r>
            <a:r>
              <a:rPr lang="en-US" b="1" i="1" dirty="0" smtClean="0">
                <a:solidFill>
                  <a:srgbClr val="002060"/>
                </a:solidFill>
                <a:latin typeface="Times New Roman" pitchFamily="18" charset="0"/>
                <a:cs typeface="Times New Roman" pitchFamily="18" charset="0"/>
              </a:rPr>
              <a:t>Contemporary Issues and Liberalism</a:t>
            </a:r>
            <a:endParaRPr lang="en-US" i="1" dirty="0" smtClean="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to="" calcmode="lin" valueType="num">
                                      <p:cBhvr>
                                        <p:cTn id="10" dur="1" fill="hold"/>
                                        <p:tgtEl>
                                          <p:spTgt spid="9"/>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to="" calcmode="lin" valueType="num">
                                      <p:cBhvr>
                                        <p:cTn id="13" dur="1" fill="hold"/>
                                        <p:tgtEl>
                                          <p:spTgt spid="8">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to="" calcmode="lin" valueType="num">
                                      <p:cBhvr>
                                        <p:cTn id="18" dur="1" fill="hold"/>
                                        <p:tgtEl>
                                          <p:spTgt spid="4">
                                            <p:txEl>
                                              <p:pRg st="0" end="0"/>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to="" calcmode="lin" valueType="num">
                                      <p:cBhvr>
                                        <p:cTn id="21" dur="1" fill="hold"/>
                                        <p:tgtEl>
                                          <p:spTgt spid="5"/>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to="" calcmode="lin" valueType="num">
                                      <p:cBhvr>
                                        <p:cTn id="24" dur="1" fill="hold"/>
                                        <p:tgtEl>
                                          <p:spTgt spid="6"/>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to="" calcmode="lin" valueType="num">
                                      <p:cBhvr>
                                        <p:cTn id="27" dur="1" fill="hold"/>
                                        <p:tgtEl>
                                          <p:spTgt spid="7"/>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 to="" calcmode="lin" valueType="num">
                                      <p:cBhvr>
                                        <p:cTn id="32" dur="1" fill="hold"/>
                                        <p:tgtEl>
                                          <p:spTgt spid="4">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allAtOnce"/>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3.bp.blogspot.com/_plgcYBzZ0Ws/S7EX5TLCk8I/AAAAAAAAAHw/ZJBRaur7kdY/s1600/Canadian+Rockies+Alberta+Canada+uid+1046505.jpg"/>
          <p:cNvPicPr>
            <a:picLocks noChangeAspect="1" noChangeArrowheads="1"/>
          </p:cNvPicPr>
          <p:nvPr/>
        </p:nvPicPr>
        <p:blipFill>
          <a:blip r:embed="rId2" cstate="print">
            <a:lum bright="70000" contrast="-70000"/>
          </a:blip>
          <a:srcRect/>
          <a:stretch>
            <a:fillRect/>
          </a:stretch>
        </p:blipFill>
        <p:spPr bwMode="auto">
          <a:xfrm>
            <a:off x="-1" y="381000"/>
            <a:ext cx="9144001" cy="6071617"/>
          </a:xfrm>
          <a:prstGeom prst="rect">
            <a:avLst/>
          </a:prstGeom>
          <a:noFill/>
        </p:spPr>
      </p:pic>
      <p:sp>
        <p:nvSpPr>
          <p:cNvPr id="2" name="Title 1"/>
          <p:cNvSpPr>
            <a:spLocks noGrp="1"/>
          </p:cNvSpPr>
          <p:nvPr>
            <p:ph type="title"/>
          </p:nvPr>
        </p:nvSpPr>
        <p:spPr>
          <a:xfrm>
            <a:off x="0" y="198438"/>
            <a:ext cx="9144000" cy="563562"/>
          </a:xfrm>
        </p:spPr>
        <p:txBody>
          <a:bodyPr>
            <a:normAutofit/>
          </a:bodyPr>
          <a:lstStyle/>
          <a:p>
            <a:r>
              <a:rPr lang="en-US" sz="2800" b="1" dirty="0" smtClean="0">
                <a:solidFill>
                  <a:schemeClr val="accent5">
                    <a:lumMod val="50000"/>
                  </a:schemeClr>
                </a:solidFill>
                <a:latin typeface="Times New Roman" pitchFamily="18" charset="0"/>
                <a:cs typeface="Times New Roman" pitchFamily="18" charset="0"/>
              </a:rPr>
              <a:t>Alberta Issues…</a:t>
            </a:r>
            <a:endParaRPr lang="en-US" sz="2800" b="1" dirty="0">
              <a:solidFill>
                <a:schemeClr val="accent5">
                  <a:lumMod val="50000"/>
                </a:schemeClr>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0" y="1981200"/>
            <a:ext cx="9144000" cy="3733800"/>
          </a:xfrm>
        </p:spPr>
        <p:txBody>
          <a:bodyPr>
            <a:normAutofit/>
          </a:bodyPr>
          <a:lstStyle/>
          <a:p>
            <a:pPr algn="ctr">
              <a:buNone/>
            </a:pPr>
            <a:r>
              <a:rPr lang="en-US" sz="1800" b="1" dirty="0" smtClean="0">
                <a:latin typeface="Times New Roman" pitchFamily="18" charset="0"/>
                <a:cs typeface="Times New Roman" pitchFamily="18" charset="0"/>
              </a:rPr>
              <a:t>Oil sands development in Northern Alberta involves processes that are very water and </a:t>
            </a: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energy intensive</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Three to five barrels of fresh water are required to produce one barrel of </a:t>
            </a:r>
            <a:r>
              <a:rPr lang="en-US" sz="1800" b="1" dirty="0" smtClean="0">
                <a:latin typeface="Times New Roman" pitchFamily="18" charset="0"/>
                <a:cs typeface="Times New Roman" pitchFamily="18" charset="0"/>
              </a:rPr>
              <a:t>oil</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Residual </a:t>
            </a:r>
            <a:r>
              <a:rPr lang="en-US" sz="1800" b="1" dirty="0" smtClean="0">
                <a:latin typeface="Times New Roman" pitchFamily="18" charset="0"/>
                <a:cs typeface="Times New Roman" pitchFamily="18" charset="0"/>
              </a:rPr>
              <a:t>waste from this process affects the environment in many ways </a:t>
            </a:r>
            <a:r>
              <a:rPr lang="en-US" sz="1800" b="1" dirty="0" smtClean="0">
                <a:latin typeface="Times New Roman" pitchFamily="18" charset="0"/>
                <a:cs typeface="Times New Roman" pitchFamily="18" charset="0"/>
              </a:rPr>
              <a:t>              </a:t>
            </a:r>
          </a:p>
          <a:p>
            <a:pPr algn="ctr">
              <a:buNone/>
            </a:pPr>
            <a:r>
              <a:rPr lang="en-US" sz="1800" b="1" dirty="0" smtClean="0">
                <a:latin typeface="Times New Roman" pitchFamily="18" charset="0"/>
                <a:cs typeface="Times New Roman" pitchFamily="18" charset="0"/>
              </a:rPr>
              <a:t>(</a:t>
            </a:r>
            <a:r>
              <a:rPr lang="en-US" sz="1800" b="1" dirty="0" smtClean="0">
                <a:latin typeface="Times New Roman" pitchFamily="18" charset="0"/>
                <a:cs typeface="Times New Roman" pitchFamily="18" charset="0"/>
              </a:rPr>
              <a:t>Indigenous </a:t>
            </a:r>
            <a:r>
              <a:rPr lang="en-US" sz="1800" b="1" dirty="0" smtClean="0">
                <a:latin typeface="Times New Roman" pitchFamily="18" charset="0"/>
                <a:cs typeface="Times New Roman" pitchFamily="18" charset="0"/>
              </a:rPr>
              <a:t>communities </a:t>
            </a:r>
            <a:r>
              <a:rPr lang="en-US" sz="1800" b="1" dirty="0" smtClean="0">
                <a:latin typeface="Times New Roman" pitchFamily="18" charset="0"/>
                <a:cs typeface="Times New Roman" pitchFamily="18" charset="0"/>
              </a:rPr>
              <a:t>in Fort Chipewyan have increased cancer rates</a:t>
            </a:r>
            <a:r>
              <a:rPr lang="en-US" sz="1800" b="1" dirty="0" smtClean="0">
                <a:latin typeface="Times New Roman" pitchFamily="18" charset="0"/>
                <a:cs typeface="Times New Roman" pitchFamily="18" charset="0"/>
              </a:rPr>
              <a:t>)</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Liberal dilemma: balancing economic development of a country with health concerns of a </a:t>
            </a: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group </a:t>
            </a:r>
            <a:r>
              <a:rPr lang="en-US" sz="1800" b="1" dirty="0" smtClean="0">
                <a:latin typeface="Times New Roman" pitchFamily="18" charset="0"/>
                <a:cs typeface="Times New Roman" pitchFamily="18" charset="0"/>
              </a:rPr>
              <a:t>of people</a:t>
            </a:r>
            <a:endParaRPr lang="en-US" sz="1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to="" calcmode="lin" valueType="num">
                                      <p:cBhvr>
                                        <p:cTn id="15" dur="1" fill="hold"/>
                                        <p:tgtEl>
                                          <p:spTgt spid="3">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to="" calcmode="lin" valueType="num">
                                      <p:cBhvr>
                                        <p:cTn id="20" dur="1" fill="hold"/>
                                        <p:tgtEl>
                                          <p:spTgt spid="3">
                                            <p:txEl>
                                              <p:pRg st="3" end="3"/>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to="" calcmode="lin" valueType="num">
                                      <p:cBhvr>
                                        <p:cTn id="25" dur="1" fill="hold"/>
                                        <p:tgtEl>
                                          <p:spTgt spid="3">
                                            <p:txEl>
                                              <p:pRg st="5" end="5"/>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to="" calcmode="lin" valueType="num">
                                      <p:cBhvr>
                                        <p:cTn id="30" dur="1" fill="hold"/>
                                        <p:tgtEl>
                                          <p:spTgt spid="3">
                                            <p:txEl>
                                              <p:pRg st="6" end="6"/>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to="" calcmode="lin" valueType="num">
                                      <p:cBhvr>
                                        <p:cTn id="35" dur="1" fill="hold"/>
                                        <p:tgtEl>
                                          <p:spTgt spid="3">
                                            <p:txEl>
                                              <p:pRg st="8" end="8"/>
                                            </p:txEl>
                                          </p:spTgt>
                                        </p:tgtEl>
                                        <p:attrNameLst>
                                          <p:attrName/>
                                        </p:attrNameLst>
                                      </p:cBhvr>
                                    </p:anim>
                                  </p:childTnLst>
                                </p:cTn>
                              </p:par>
                              <p:par>
                                <p:cTn id="36" presetID="24"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 to="" calcmode="lin" valueType="num">
                                      <p:cBhvr>
                                        <p:cTn id="38" dur="1" fill="hold"/>
                                        <p:tgtEl>
                                          <p:spTgt spid="3">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pulitzercenter.typepad.com/.a/6a00d834520a2e69e20120a8fb0372970b-800wi"/>
          <p:cNvPicPr>
            <a:picLocks noChangeAspect="1" noChangeArrowheads="1"/>
          </p:cNvPicPr>
          <p:nvPr/>
        </p:nvPicPr>
        <p:blipFill>
          <a:blip r:embed="rId2" cstate="print">
            <a:lum bright="70000" contrast="-70000"/>
          </a:blip>
          <a:srcRect/>
          <a:stretch>
            <a:fillRect/>
          </a:stretch>
        </p:blipFill>
        <p:spPr bwMode="auto">
          <a:xfrm>
            <a:off x="0" y="304800"/>
            <a:ext cx="9141871" cy="6248400"/>
          </a:xfrm>
          <a:prstGeom prst="rect">
            <a:avLst/>
          </a:prstGeom>
          <a:noFill/>
        </p:spPr>
      </p:pic>
      <p:sp>
        <p:nvSpPr>
          <p:cNvPr id="2" name="Title 1"/>
          <p:cNvSpPr>
            <a:spLocks noGrp="1"/>
          </p:cNvSpPr>
          <p:nvPr>
            <p:ph type="title"/>
          </p:nvPr>
        </p:nvSpPr>
        <p:spPr>
          <a:xfrm>
            <a:off x="0" y="198438"/>
            <a:ext cx="9144000" cy="639762"/>
          </a:xfrm>
        </p:spPr>
        <p:txBody>
          <a:bodyPr>
            <a:normAutofit/>
          </a:bodyPr>
          <a:lstStyle/>
          <a:p>
            <a:r>
              <a:rPr lang="en-US" sz="2800" b="1" dirty="0" smtClean="0">
                <a:solidFill>
                  <a:schemeClr val="accent5">
                    <a:lumMod val="50000"/>
                  </a:schemeClr>
                </a:solidFill>
                <a:latin typeface="Times New Roman" pitchFamily="18" charset="0"/>
                <a:cs typeface="Times New Roman" pitchFamily="18" charset="0"/>
              </a:rPr>
              <a:t>Water: A Political Issue</a:t>
            </a:r>
            <a:endParaRPr lang="en-US" sz="2800" b="1" dirty="0">
              <a:solidFill>
                <a:schemeClr val="accent5">
                  <a:lumMod val="50000"/>
                </a:schemeClr>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0" y="1600200"/>
            <a:ext cx="9144000" cy="4038599"/>
          </a:xfrm>
        </p:spPr>
        <p:txBody>
          <a:bodyPr>
            <a:normAutofit/>
          </a:bodyPr>
          <a:lstStyle/>
          <a:p>
            <a:pPr algn="ctr">
              <a:buNone/>
            </a:pPr>
            <a:r>
              <a:rPr lang="en-US" sz="1800" b="1" dirty="0" smtClean="0">
                <a:latin typeface="Times New Roman" pitchFamily="18" charset="0"/>
                <a:cs typeface="Times New Roman" pitchFamily="18" charset="0"/>
              </a:rPr>
              <a:t>Until recently most people never thought about water as a political issue as water seemed to </a:t>
            </a: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be </a:t>
            </a:r>
            <a:r>
              <a:rPr lang="en-US" sz="1800" b="1" dirty="0" smtClean="0">
                <a:latin typeface="Times New Roman" pitchFamily="18" charset="0"/>
                <a:cs typeface="Times New Roman" pitchFamily="18" charset="0"/>
              </a:rPr>
              <a:t>all around us – a renewable </a:t>
            </a:r>
            <a:r>
              <a:rPr lang="en-US" sz="1800" b="1" dirty="0" smtClean="0">
                <a:latin typeface="Times New Roman" pitchFamily="18" charset="0"/>
                <a:cs typeface="Times New Roman" pitchFamily="18" charset="0"/>
              </a:rPr>
              <a:t>resource</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Like oxygen, water is ESSENTIAL to life on </a:t>
            </a:r>
            <a:r>
              <a:rPr lang="en-US" sz="1800" b="1" dirty="0" smtClean="0">
                <a:latin typeface="Times New Roman" pitchFamily="18" charset="0"/>
                <a:cs typeface="Times New Roman" pitchFamily="18" charset="0"/>
              </a:rPr>
              <a:t>earth</a:t>
            </a: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Examine </a:t>
            </a:r>
            <a:r>
              <a:rPr lang="en-US" sz="1800" b="1" dirty="0" smtClean="0">
                <a:latin typeface="Times New Roman" pitchFamily="18" charset="0"/>
                <a:cs typeface="Times New Roman" pitchFamily="18" charset="0"/>
              </a:rPr>
              <a:t>the maps </a:t>
            </a:r>
            <a:r>
              <a:rPr lang="en-US" sz="1800" b="1" dirty="0" smtClean="0">
                <a:latin typeface="Times New Roman" pitchFamily="18" charset="0"/>
                <a:cs typeface="Times New Roman" pitchFamily="18" charset="0"/>
              </a:rPr>
              <a:t>on page 436… within our lifetime access to fresh water could become one of </a:t>
            </a:r>
            <a:r>
              <a:rPr lang="en-US" sz="1800" b="1" dirty="0" smtClean="0">
                <a:latin typeface="Times New Roman" pitchFamily="18" charset="0"/>
                <a:cs typeface="Times New Roman" pitchFamily="18" charset="0"/>
              </a:rPr>
              <a:t>the </a:t>
            </a:r>
            <a:r>
              <a:rPr lang="en-US" sz="1800" b="1" dirty="0" smtClean="0">
                <a:latin typeface="Times New Roman" pitchFamily="18" charset="0"/>
                <a:cs typeface="Times New Roman" pitchFamily="18" charset="0"/>
              </a:rPr>
              <a:t>most pressing global </a:t>
            </a:r>
            <a:r>
              <a:rPr lang="en-US" sz="1800" b="1" dirty="0" smtClean="0">
                <a:latin typeface="Times New Roman" pitchFamily="18" charset="0"/>
                <a:cs typeface="Times New Roman" pitchFamily="18" charset="0"/>
              </a:rPr>
              <a:t>issues</a:t>
            </a:r>
          </a:p>
          <a:p>
            <a:pPr algn="ctr">
              <a:buNone/>
            </a:pPr>
            <a:endParaRPr lang="en-US" sz="1800" b="1" dirty="0" smtClean="0">
              <a:latin typeface="Times New Roman" pitchFamily="18" charset="0"/>
              <a:cs typeface="Times New Roman" pitchFamily="18" charset="0"/>
            </a:endParaRPr>
          </a:p>
          <a:p>
            <a:pPr algn="ctr">
              <a:buNone/>
            </a:pPr>
            <a:endParaRPr lang="en-US" sz="1800" b="1" dirty="0" smtClean="0">
              <a:latin typeface="Times New Roman" pitchFamily="18" charset="0"/>
              <a:cs typeface="Times New Roman" pitchFamily="18" charset="0"/>
            </a:endParaRPr>
          </a:p>
          <a:p>
            <a:pPr algn="ctr">
              <a:buNone/>
            </a:pPr>
            <a:endParaRPr lang="en-US" sz="1800" b="1" dirty="0" smtClean="0">
              <a:latin typeface="Times New Roman" pitchFamily="18" charset="0"/>
              <a:cs typeface="Times New Roman" pitchFamily="18" charset="0"/>
            </a:endParaRPr>
          </a:p>
          <a:p>
            <a:pPr algn="ctr">
              <a:buNone/>
            </a:pPr>
            <a:r>
              <a:rPr lang="en-US" sz="1800" b="1" dirty="0" smtClean="0">
                <a:solidFill>
                  <a:srgbClr val="002060"/>
                </a:solidFill>
                <a:latin typeface="Times New Roman" pitchFamily="18" charset="0"/>
                <a:cs typeface="Times New Roman" pitchFamily="18" charset="0"/>
              </a:rPr>
              <a:t>The regulation and control of water represents a dilemma: </a:t>
            </a:r>
            <a:endParaRPr lang="en-US" sz="1800" b="1" dirty="0" smtClean="0">
              <a:solidFill>
                <a:srgbClr val="002060"/>
              </a:solidFill>
              <a:latin typeface="Times New Roman" pitchFamily="18" charset="0"/>
              <a:cs typeface="Times New Roman" pitchFamily="18" charset="0"/>
            </a:endParaRPr>
          </a:p>
          <a:p>
            <a:pPr algn="ctr">
              <a:buNone/>
            </a:pPr>
            <a:r>
              <a:rPr lang="en-US" sz="1800" b="1" dirty="0" smtClean="0">
                <a:solidFill>
                  <a:srgbClr val="C00000"/>
                </a:solidFill>
                <a:latin typeface="Times New Roman" pitchFamily="18" charset="0"/>
                <a:cs typeface="Times New Roman" pitchFamily="18" charset="0"/>
              </a:rPr>
              <a:t>Whose rights </a:t>
            </a:r>
            <a:r>
              <a:rPr lang="en-US" sz="1800" b="1" dirty="0" smtClean="0">
                <a:solidFill>
                  <a:srgbClr val="C00000"/>
                </a:solidFill>
                <a:latin typeface="Times New Roman" pitchFamily="18" charset="0"/>
                <a:cs typeface="Times New Roman" pitchFamily="18" charset="0"/>
              </a:rPr>
              <a:t>take precedence </a:t>
            </a:r>
            <a:r>
              <a:rPr lang="en-US" sz="1800" b="1" dirty="0" smtClean="0">
                <a:solidFill>
                  <a:srgbClr val="C00000"/>
                </a:solidFill>
                <a:latin typeface="Times New Roman" pitchFamily="18" charset="0"/>
                <a:cs typeface="Times New Roman" pitchFamily="18" charset="0"/>
              </a:rPr>
              <a:t>and </a:t>
            </a:r>
            <a:r>
              <a:rPr lang="en-US" sz="1800" b="1" dirty="0" smtClean="0">
                <a:solidFill>
                  <a:srgbClr val="C00000"/>
                </a:solidFill>
                <a:latin typeface="Times New Roman" pitchFamily="18" charset="0"/>
                <a:cs typeface="Times New Roman" pitchFamily="18" charset="0"/>
              </a:rPr>
              <a:t>who makes decisions?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to="" calcmode="lin" valueType="num">
                                      <p:cBhvr>
                                        <p:cTn id="15" dur="1" fill="hold"/>
                                        <p:tgtEl>
                                          <p:spTgt spid="3">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to="" calcmode="lin" valueType="num">
                                      <p:cBhvr>
                                        <p:cTn id="20" dur="1" fill="hold"/>
                                        <p:tgtEl>
                                          <p:spTgt spid="3">
                                            <p:txEl>
                                              <p:pRg st="3" end="3"/>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to="" calcmode="lin" valueType="num">
                                      <p:cBhvr>
                                        <p:cTn id="25" dur="1" fill="hold"/>
                                        <p:tgtEl>
                                          <p:spTgt spid="3">
                                            <p:txEl>
                                              <p:pRg st="5" end="5"/>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 to="" calcmode="lin" valueType="num">
                                      <p:cBhvr>
                                        <p:cTn id="30" dur="1" fill="hold"/>
                                        <p:tgtEl>
                                          <p:spTgt spid="3">
                                            <p:txEl>
                                              <p:pRg st="9" end="9"/>
                                            </p:txEl>
                                          </p:spTgt>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 to="" calcmode="lin" valueType="num">
                                      <p:cBhvr>
                                        <p:cTn id="33" dur="1" fill="hold"/>
                                        <p:tgtEl>
                                          <p:spTgt spid="3">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theage.com.au/ffximage/2007/01/18/dyson_1901_wideweb__470x324,2.jpg"/>
          <p:cNvPicPr>
            <a:picLocks noChangeAspect="1" noChangeArrowheads="1"/>
          </p:cNvPicPr>
          <p:nvPr/>
        </p:nvPicPr>
        <p:blipFill>
          <a:blip r:embed="rId2" cstate="print">
            <a:lum bright="70000" contrast="-70000"/>
          </a:blip>
          <a:srcRect/>
          <a:stretch>
            <a:fillRect/>
          </a:stretch>
        </p:blipFill>
        <p:spPr bwMode="auto">
          <a:xfrm>
            <a:off x="0" y="304800"/>
            <a:ext cx="9174574" cy="6324600"/>
          </a:xfrm>
          <a:prstGeom prst="rect">
            <a:avLst/>
          </a:prstGeom>
          <a:noFill/>
        </p:spPr>
      </p:pic>
      <p:sp>
        <p:nvSpPr>
          <p:cNvPr id="2" name="Title 1"/>
          <p:cNvSpPr>
            <a:spLocks noGrp="1"/>
          </p:cNvSpPr>
          <p:nvPr>
            <p:ph type="title"/>
          </p:nvPr>
        </p:nvSpPr>
        <p:spPr>
          <a:xfrm>
            <a:off x="1" y="228600"/>
            <a:ext cx="9144000" cy="762000"/>
          </a:xfrm>
        </p:spPr>
        <p:txBody>
          <a:bodyPr>
            <a:normAutofit/>
          </a:bodyPr>
          <a:lstStyle/>
          <a:p>
            <a:r>
              <a:rPr lang="en-US" sz="2800" b="1" dirty="0" smtClean="0">
                <a:solidFill>
                  <a:schemeClr val="accent5">
                    <a:lumMod val="50000"/>
                  </a:schemeClr>
                </a:solidFill>
                <a:latin typeface="Times New Roman" pitchFamily="18" charset="0"/>
                <a:cs typeface="Times New Roman" pitchFamily="18" charset="0"/>
              </a:rPr>
              <a:t>The Issue: </a:t>
            </a:r>
            <a:r>
              <a:rPr lang="en-US" sz="2800" b="1" dirty="0" smtClean="0">
                <a:solidFill>
                  <a:srgbClr val="C00000"/>
                </a:solidFill>
                <a:latin typeface="Times New Roman" pitchFamily="18" charset="0"/>
                <a:cs typeface="Times New Roman" pitchFamily="18" charset="0"/>
              </a:rPr>
              <a:t>Should water be treated as a commodity?</a:t>
            </a:r>
            <a:endParaRPr lang="en-US" sz="2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152400" y="2057400"/>
            <a:ext cx="4267200" cy="3581400"/>
          </a:xfrm>
        </p:spPr>
        <p:txBody>
          <a:bodyPr>
            <a:normAutofit/>
          </a:bodyPr>
          <a:lstStyle/>
          <a:p>
            <a:r>
              <a:rPr lang="en-US" sz="1800" b="1" dirty="0" smtClean="0">
                <a:latin typeface="Times New Roman" pitchFamily="18" charset="0"/>
                <a:cs typeface="Times New Roman" pitchFamily="18" charset="0"/>
              </a:rPr>
              <a:t>Historically, water has been a shared resource.  Often government acts on behalf of its citizens to distribute water as a public service.</a:t>
            </a:r>
          </a:p>
          <a:p>
            <a:r>
              <a:rPr lang="en-US" sz="1800" b="1" dirty="0" smtClean="0">
                <a:latin typeface="Times New Roman" pitchFamily="18" charset="0"/>
                <a:cs typeface="Times New Roman" pitchFamily="18" charset="0"/>
              </a:rPr>
              <a:t>However, recent economic trends encourage governments to sell water usage and distribution rights to private </a:t>
            </a:r>
            <a:r>
              <a:rPr lang="en-US" sz="1800" b="1" dirty="0" smtClean="0">
                <a:latin typeface="Times New Roman" pitchFamily="18" charset="0"/>
                <a:cs typeface="Times New Roman" pitchFamily="18" charset="0"/>
              </a:rPr>
              <a:t>businesses - known </a:t>
            </a:r>
            <a:r>
              <a:rPr lang="en-US" sz="1800" b="1" dirty="0" smtClean="0">
                <a:latin typeface="Times New Roman" pitchFamily="18" charset="0"/>
                <a:cs typeface="Times New Roman" pitchFamily="18" charset="0"/>
              </a:rPr>
              <a:t>as water </a:t>
            </a:r>
            <a:r>
              <a:rPr lang="en-US" sz="1800" b="1" dirty="0" smtClean="0">
                <a:latin typeface="Times New Roman" pitchFamily="18" charset="0"/>
                <a:cs typeface="Times New Roman" pitchFamily="18" charset="0"/>
              </a:rPr>
              <a:t>privatization</a:t>
            </a:r>
            <a:endParaRPr lang="en-US" sz="1800" b="1" dirty="0" smtClean="0">
              <a:latin typeface="Times New Roman" pitchFamily="18" charset="0"/>
              <a:cs typeface="Times New Roman" pitchFamily="18" charset="0"/>
            </a:endParaRPr>
          </a:p>
          <a:p>
            <a:r>
              <a:rPr lang="en-US" sz="1800" b="1" dirty="0" smtClean="0">
                <a:latin typeface="Times New Roman" pitchFamily="18" charset="0"/>
                <a:cs typeface="Times New Roman" pitchFamily="18" charset="0"/>
              </a:rPr>
              <a:t>Show excerpt from </a:t>
            </a:r>
            <a:r>
              <a:rPr lang="en-US" sz="1800" b="1" dirty="0" smtClean="0">
                <a:latin typeface="Times New Roman" pitchFamily="18" charset="0"/>
                <a:cs typeface="Times New Roman" pitchFamily="18" charset="0"/>
                <a:hlinkClick r:id="rId3"/>
              </a:rPr>
              <a:t>F.L.O.W</a:t>
            </a:r>
            <a:r>
              <a:rPr lang="en-US" sz="1800" b="1" dirty="0" smtClean="0">
                <a:latin typeface="Times New Roman" pitchFamily="18" charset="0"/>
                <a:cs typeface="Times New Roman" pitchFamily="18" charset="0"/>
              </a:rPr>
              <a:t> last minute of part 3, 4 minutes into part 4</a:t>
            </a:r>
          </a:p>
        </p:txBody>
      </p:sp>
      <p:pic>
        <p:nvPicPr>
          <p:cNvPr id="6" name="Content Placeholder 5" descr="wwDay-1.jpg"/>
          <p:cNvPicPr>
            <a:picLocks noGrp="1" noChangeAspect="1"/>
          </p:cNvPicPr>
          <p:nvPr>
            <p:ph sz="half" idx="2"/>
          </p:nvPr>
        </p:nvPicPr>
        <p:blipFill>
          <a:blip r:embed="rId4" cstate="print"/>
          <a:srcRect t="-29693" b="-29693"/>
          <a:stretch>
            <a:fillRect/>
          </a:stretch>
        </p:blipFill>
        <p:spPr>
          <a:xfrm>
            <a:off x="4648200" y="1295400"/>
            <a:ext cx="4041648" cy="493776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to="" calcmode="lin" valueType="num">
                                      <p:cBhvr>
                                        <p:cTn id="15" dur="1" fill="hold"/>
                                        <p:tgtEl>
                                          <p:spTgt spid="3">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to="" calcmode="lin" valueType="num">
                                      <p:cBhvr>
                                        <p:cTn id="20" dur="1" fill="hold"/>
                                        <p:tgtEl>
                                          <p:spTgt spid="3">
                                            <p:txEl>
                                              <p:pRg st="1" end="1"/>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to="" calcmode="lin" valueType="num">
                                      <p:cBhvr>
                                        <p:cTn id="25"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zunal.com/myaccount/uploads/thumbtack_note_assignment(5).png"/>
          <p:cNvPicPr>
            <a:picLocks noChangeAspect="1" noChangeArrowheads="1"/>
          </p:cNvPicPr>
          <p:nvPr/>
        </p:nvPicPr>
        <p:blipFill>
          <a:blip r:embed="rId2" cstate="print">
            <a:lum bright="70000" contrast="-70000"/>
          </a:blip>
          <a:srcRect/>
          <a:stretch>
            <a:fillRect/>
          </a:stretch>
        </p:blipFill>
        <p:spPr bwMode="auto">
          <a:xfrm>
            <a:off x="-1" y="200024"/>
            <a:ext cx="9144001" cy="6429376"/>
          </a:xfrm>
          <a:prstGeom prst="rect">
            <a:avLst/>
          </a:prstGeom>
          <a:noFill/>
        </p:spPr>
      </p:pic>
      <p:sp>
        <p:nvSpPr>
          <p:cNvPr id="5" name="Title 4"/>
          <p:cNvSpPr>
            <a:spLocks noGrp="1"/>
          </p:cNvSpPr>
          <p:nvPr>
            <p:ph type="title"/>
          </p:nvPr>
        </p:nvSpPr>
        <p:spPr>
          <a:xfrm>
            <a:off x="0" y="198438"/>
            <a:ext cx="9144000" cy="639762"/>
          </a:xfrm>
        </p:spPr>
        <p:txBody>
          <a:bodyPr>
            <a:normAutofit/>
          </a:bodyPr>
          <a:lstStyle/>
          <a:p>
            <a:r>
              <a:rPr lang="en-US" sz="2800" b="1" dirty="0" smtClean="0">
                <a:solidFill>
                  <a:schemeClr val="accent5">
                    <a:lumMod val="50000"/>
                  </a:schemeClr>
                </a:solidFill>
                <a:latin typeface="Times New Roman" pitchFamily="18" charset="0"/>
                <a:cs typeface="Times New Roman" pitchFamily="18" charset="0"/>
              </a:rPr>
              <a:t>Extension</a:t>
            </a:r>
            <a:endParaRPr lang="en-US" sz="2800" b="1" dirty="0">
              <a:solidFill>
                <a:schemeClr val="accent5">
                  <a:lumMod val="50000"/>
                </a:schemeClr>
              </a:solidFill>
              <a:latin typeface="Times New Roman" pitchFamily="18" charset="0"/>
              <a:cs typeface="Times New Roman" pitchFamily="18" charset="0"/>
            </a:endParaRPr>
          </a:p>
        </p:txBody>
      </p:sp>
      <p:sp>
        <p:nvSpPr>
          <p:cNvPr id="6" name="Content Placeholder 5"/>
          <p:cNvSpPr>
            <a:spLocks noGrp="1"/>
          </p:cNvSpPr>
          <p:nvPr>
            <p:ph sz="quarter" idx="1"/>
          </p:nvPr>
        </p:nvSpPr>
        <p:spPr/>
        <p:txBody>
          <a:bodyPr>
            <a:normAutofit fontScale="70000" lnSpcReduction="20000"/>
          </a:bodyPr>
          <a:lstStyle/>
          <a:p>
            <a:r>
              <a:rPr lang="en-US" dirty="0" smtClean="0">
                <a:latin typeface="Times New Roman" pitchFamily="18" charset="0"/>
                <a:cs typeface="Times New Roman" pitchFamily="18" charset="0"/>
              </a:rPr>
              <a:t>Over the last couple classes we have focused on contemporary issues.</a:t>
            </a:r>
          </a:p>
          <a:p>
            <a:r>
              <a:rPr lang="en-US" dirty="0" smtClean="0">
                <a:latin typeface="Times New Roman" pitchFamily="18" charset="0"/>
                <a:cs typeface="Times New Roman" pitchFamily="18" charset="0"/>
              </a:rPr>
              <a:t>Pick on issue to focus on.</a:t>
            </a:r>
          </a:p>
          <a:p>
            <a:r>
              <a:rPr lang="en-US" dirty="0" smtClean="0">
                <a:latin typeface="Times New Roman" pitchFamily="18" charset="0"/>
                <a:cs typeface="Times New Roman" pitchFamily="18" charset="0"/>
              </a:rPr>
              <a:t>Make an assumption that liberalism cannot solve that issue.  </a:t>
            </a:r>
          </a:p>
          <a:p>
            <a:r>
              <a:rPr lang="en-US" dirty="0" smtClean="0">
                <a:latin typeface="Times New Roman" pitchFamily="18" charset="0"/>
                <a:cs typeface="Times New Roman" pitchFamily="18" charset="0"/>
              </a:rPr>
              <a:t>Create an alternative ideology that is a reaction or solution to the issue.</a:t>
            </a:r>
          </a:p>
          <a:p>
            <a:r>
              <a:rPr lang="en-US" dirty="0" smtClean="0">
                <a:latin typeface="Times New Roman" pitchFamily="18" charset="0"/>
                <a:cs typeface="Times New Roman" pitchFamily="18" charset="0"/>
              </a:rPr>
              <a:t>Things to keep in mind:</a:t>
            </a:r>
          </a:p>
          <a:p>
            <a:pPr lvl="1"/>
            <a:r>
              <a:rPr lang="en-US" dirty="0" smtClean="0">
                <a:latin typeface="Times New Roman" pitchFamily="18" charset="0"/>
                <a:cs typeface="Times New Roman" pitchFamily="18" charset="0"/>
              </a:rPr>
              <a:t>Name your ideology (remember to end it with ______ism)</a:t>
            </a:r>
          </a:p>
          <a:p>
            <a:pPr lvl="1"/>
            <a:r>
              <a:rPr lang="en-US" dirty="0" smtClean="0">
                <a:latin typeface="Times New Roman" pitchFamily="18" charset="0"/>
                <a:cs typeface="Times New Roman" pitchFamily="18" charset="0"/>
              </a:rPr>
              <a:t>Remember it is a set of beliefs and values</a:t>
            </a:r>
          </a:p>
          <a:p>
            <a:pPr lvl="1"/>
            <a:r>
              <a:rPr lang="en-US" dirty="0" smtClean="0">
                <a:latin typeface="Times New Roman" pitchFamily="18" charset="0"/>
                <a:cs typeface="Times New Roman" pitchFamily="18" charset="0"/>
              </a:rPr>
              <a:t>Consider the characteristics of ideology</a:t>
            </a:r>
          </a:p>
          <a:p>
            <a:pPr lvl="2"/>
            <a:r>
              <a:rPr lang="en-US" dirty="0" smtClean="0">
                <a:latin typeface="Times New Roman" pitchFamily="18" charset="0"/>
                <a:cs typeface="Times New Roman" pitchFamily="18" charset="0"/>
              </a:rPr>
              <a:t>The nature of human beings</a:t>
            </a:r>
          </a:p>
          <a:p>
            <a:pPr lvl="2"/>
            <a:r>
              <a:rPr lang="en-US" dirty="0" smtClean="0">
                <a:latin typeface="Times New Roman" pitchFamily="18" charset="0"/>
                <a:cs typeface="Times New Roman" pitchFamily="18" charset="0"/>
              </a:rPr>
              <a:t>The structure of society</a:t>
            </a:r>
          </a:p>
          <a:p>
            <a:pPr lvl="2"/>
            <a:r>
              <a:rPr lang="en-US" dirty="0" smtClean="0">
                <a:latin typeface="Times New Roman" pitchFamily="18" charset="0"/>
                <a:cs typeface="Times New Roman" pitchFamily="18" charset="0"/>
              </a:rPr>
              <a:t>Interpretations of History</a:t>
            </a:r>
          </a:p>
          <a:p>
            <a:pPr lvl="2"/>
            <a:r>
              <a:rPr lang="en-US" dirty="0" smtClean="0">
                <a:latin typeface="Times New Roman" pitchFamily="18" charset="0"/>
                <a:cs typeface="Times New Roman" pitchFamily="18" charset="0"/>
              </a:rPr>
              <a:t>Visions of the future</a:t>
            </a:r>
          </a:p>
          <a:p>
            <a:r>
              <a:rPr lang="en-US" dirty="0" smtClean="0">
                <a:latin typeface="Times New Roman" pitchFamily="18" charset="0"/>
                <a:cs typeface="Times New Roman" pitchFamily="18" charset="0"/>
              </a:rPr>
              <a:t>Length = 1 page handwritten due </a:t>
            </a:r>
            <a:r>
              <a:rPr lang="en-US" dirty="0" smtClean="0">
                <a:latin typeface="Times New Roman" pitchFamily="18" charset="0"/>
                <a:cs typeface="Times New Roman" pitchFamily="18" charset="0"/>
              </a:rPr>
              <a:t>Wednesday</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to="" calcmode="lin" valueType="num">
                                      <p:cBhvr>
                                        <p:cTn id="12" dur="1" fill="hold"/>
                                        <p:tgtEl>
                                          <p:spTgt spid="6">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to="" calcmode="lin" valueType="num">
                                      <p:cBhvr>
                                        <p:cTn id="17" dur="1" fill="hold"/>
                                        <p:tgtEl>
                                          <p:spTgt spid="6">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to="" calcmode="lin" valueType="num">
                                      <p:cBhvr>
                                        <p:cTn id="22" dur="1" fill="hold"/>
                                        <p:tgtEl>
                                          <p:spTgt spid="6">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 to="" calcmode="lin" valueType="num">
                                      <p:cBhvr>
                                        <p:cTn id="27" dur="1" fill="hold"/>
                                        <p:tgtEl>
                                          <p:spTgt spid="6">
                                            <p:txEl>
                                              <p:pRg st="3" end="3"/>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 to="" calcmode="lin" valueType="num">
                                      <p:cBhvr>
                                        <p:cTn id="32" dur="1" fill="hold"/>
                                        <p:tgtEl>
                                          <p:spTgt spid="6">
                                            <p:txEl>
                                              <p:pRg st="4" end="4"/>
                                            </p:txEl>
                                          </p:spTgt>
                                        </p:tgtEl>
                                        <p:attrNameLst>
                                          <p:attrName/>
                                        </p:attrNameLst>
                                      </p:cBhvr>
                                    </p:anim>
                                  </p:childTnLst>
                                </p:cTn>
                              </p:par>
                              <p:par>
                                <p:cTn id="33" presetID="24" presetClass="entr" presetSubtype="0" fill="hold" nodeType="with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 to="" calcmode="lin" valueType="num">
                                      <p:cBhvr>
                                        <p:cTn id="35" dur="1" fill="hold"/>
                                        <p:tgtEl>
                                          <p:spTgt spid="6">
                                            <p:txEl>
                                              <p:pRg st="5" end="5"/>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 to="" calcmode="lin" valueType="num">
                                      <p:cBhvr>
                                        <p:cTn id="40" dur="1" fill="hold"/>
                                        <p:tgtEl>
                                          <p:spTgt spid="6">
                                            <p:txEl>
                                              <p:pRg st="6" end="6"/>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anim to="" calcmode="lin" valueType="num">
                                      <p:cBhvr>
                                        <p:cTn id="45" dur="1" fill="hold"/>
                                        <p:tgtEl>
                                          <p:spTgt spid="6">
                                            <p:txEl>
                                              <p:pRg st="7" end="7"/>
                                            </p:txEl>
                                          </p:spTgt>
                                        </p:tgtEl>
                                        <p:attrNameLst>
                                          <p:attrName/>
                                        </p:attrNameLst>
                                      </p:cBhvr>
                                    </p:anim>
                                  </p:childTnLst>
                                </p:cTn>
                              </p:par>
                              <p:par>
                                <p:cTn id="46" presetID="24" presetClass="entr" presetSubtype="0" fill="hold" nodeType="withEffect">
                                  <p:stCondLst>
                                    <p:cond delay="0"/>
                                  </p:stCondLst>
                                  <p:childTnLst>
                                    <p:set>
                                      <p:cBhvr>
                                        <p:cTn id="47" dur="1" fill="hold">
                                          <p:stCondLst>
                                            <p:cond delay="0"/>
                                          </p:stCondLst>
                                        </p:cTn>
                                        <p:tgtEl>
                                          <p:spTgt spid="6">
                                            <p:txEl>
                                              <p:pRg st="8" end="8"/>
                                            </p:txEl>
                                          </p:spTgt>
                                        </p:tgtEl>
                                        <p:attrNameLst>
                                          <p:attrName>style.visibility</p:attrName>
                                        </p:attrNameLst>
                                      </p:cBhvr>
                                      <p:to>
                                        <p:strVal val="visible"/>
                                      </p:to>
                                    </p:set>
                                    <p:anim to="" calcmode="lin" valueType="num">
                                      <p:cBhvr>
                                        <p:cTn id="48" dur="1" fill="hold"/>
                                        <p:tgtEl>
                                          <p:spTgt spid="6">
                                            <p:txEl>
                                              <p:pRg st="8" end="8"/>
                                            </p:txEl>
                                          </p:spTgt>
                                        </p:tgtEl>
                                        <p:attrNameLst>
                                          <p:attrName/>
                                        </p:attrNameLst>
                                      </p:cBhvr>
                                    </p:anim>
                                  </p:childTnLst>
                                </p:cTn>
                              </p:par>
                              <p:par>
                                <p:cTn id="49" presetID="24" presetClass="entr" presetSubtype="0" fill="hold" nodeType="withEffect">
                                  <p:stCondLst>
                                    <p:cond delay="0"/>
                                  </p:stCondLst>
                                  <p:childTnLst>
                                    <p:set>
                                      <p:cBhvr>
                                        <p:cTn id="50" dur="1" fill="hold">
                                          <p:stCondLst>
                                            <p:cond delay="0"/>
                                          </p:stCondLst>
                                        </p:cTn>
                                        <p:tgtEl>
                                          <p:spTgt spid="6">
                                            <p:txEl>
                                              <p:pRg st="9" end="9"/>
                                            </p:txEl>
                                          </p:spTgt>
                                        </p:tgtEl>
                                        <p:attrNameLst>
                                          <p:attrName>style.visibility</p:attrName>
                                        </p:attrNameLst>
                                      </p:cBhvr>
                                      <p:to>
                                        <p:strVal val="visible"/>
                                      </p:to>
                                    </p:set>
                                    <p:anim to="" calcmode="lin" valueType="num">
                                      <p:cBhvr>
                                        <p:cTn id="51" dur="1" fill="hold"/>
                                        <p:tgtEl>
                                          <p:spTgt spid="6">
                                            <p:txEl>
                                              <p:pRg st="9" end="9"/>
                                            </p:txEl>
                                          </p:spTgt>
                                        </p:tgtEl>
                                        <p:attrNameLst>
                                          <p:attrName/>
                                        </p:attrNameLst>
                                      </p:cBhvr>
                                    </p:anim>
                                  </p:childTnLst>
                                </p:cTn>
                              </p:par>
                              <p:par>
                                <p:cTn id="52" presetID="24" presetClass="entr" presetSubtype="0" fill="hold" nodeType="withEffect">
                                  <p:stCondLst>
                                    <p:cond delay="0"/>
                                  </p:stCondLst>
                                  <p:childTnLst>
                                    <p:set>
                                      <p:cBhvr>
                                        <p:cTn id="53" dur="1" fill="hold">
                                          <p:stCondLst>
                                            <p:cond delay="0"/>
                                          </p:stCondLst>
                                        </p:cTn>
                                        <p:tgtEl>
                                          <p:spTgt spid="6">
                                            <p:txEl>
                                              <p:pRg st="10" end="10"/>
                                            </p:txEl>
                                          </p:spTgt>
                                        </p:tgtEl>
                                        <p:attrNameLst>
                                          <p:attrName>style.visibility</p:attrName>
                                        </p:attrNameLst>
                                      </p:cBhvr>
                                      <p:to>
                                        <p:strVal val="visible"/>
                                      </p:to>
                                    </p:set>
                                    <p:anim to="" calcmode="lin" valueType="num">
                                      <p:cBhvr>
                                        <p:cTn id="54" dur="1" fill="hold"/>
                                        <p:tgtEl>
                                          <p:spTgt spid="6">
                                            <p:txEl>
                                              <p:pRg st="10" end="10"/>
                                            </p:txEl>
                                          </p:spTgt>
                                        </p:tgtEl>
                                        <p:attrNameLst>
                                          <p:attrName/>
                                        </p:attrNameLst>
                                      </p:cBhvr>
                                    </p:anim>
                                  </p:childTnLst>
                                </p:cTn>
                              </p:par>
                              <p:par>
                                <p:cTn id="55" presetID="24" presetClass="entr" presetSubtype="0" fill="hold" nodeType="withEffect">
                                  <p:stCondLst>
                                    <p:cond delay="0"/>
                                  </p:stCondLst>
                                  <p:childTnLst>
                                    <p:set>
                                      <p:cBhvr>
                                        <p:cTn id="56" dur="1" fill="hold">
                                          <p:stCondLst>
                                            <p:cond delay="0"/>
                                          </p:stCondLst>
                                        </p:cTn>
                                        <p:tgtEl>
                                          <p:spTgt spid="6">
                                            <p:txEl>
                                              <p:pRg st="11" end="11"/>
                                            </p:txEl>
                                          </p:spTgt>
                                        </p:tgtEl>
                                        <p:attrNameLst>
                                          <p:attrName>style.visibility</p:attrName>
                                        </p:attrNameLst>
                                      </p:cBhvr>
                                      <p:to>
                                        <p:strVal val="visible"/>
                                      </p:to>
                                    </p:set>
                                    <p:anim to="" calcmode="lin" valueType="num">
                                      <p:cBhvr>
                                        <p:cTn id="57" dur="1" fill="hold"/>
                                        <p:tgtEl>
                                          <p:spTgt spid="6">
                                            <p:txEl>
                                              <p:pRg st="11" end="11"/>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nodeType="clickEffect">
                                  <p:stCondLst>
                                    <p:cond delay="0"/>
                                  </p:stCondLst>
                                  <p:childTnLst>
                                    <p:set>
                                      <p:cBhvr>
                                        <p:cTn id="61" dur="1" fill="hold">
                                          <p:stCondLst>
                                            <p:cond delay="0"/>
                                          </p:stCondLst>
                                        </p:cTn>
                                        <p:tgtEl>
                                          <p:spTgt spid="6">
                                            <p:txEl>
                                              <p:pRg st="12" end="12"/>
                                            </p:txEl>
                                          </p:spTgt>
                                        </p:tgtEl>
                                        <p:attrNameLst>
                                          <p:attrName>style.visibility</p:attrName>
                                        </p:attrNameLst>
                                      </p:cBhvr>
                                      <p:to>
                                        <p:strVal val="visible"/>
                                      </p:to>
                                    </p:set>
                                    <p:anim to="" calcmode="lin" valueType="num">
                                      <p:cBhvr>
                                        <p:cTn id="62" dur="1" fill="hold"/>
                                        <p:tgtEl>
                                          <p:spTgt spid="6">
                                            <p:txEl>
                                              <p:pRg st="12" end="1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zunal.com/myaccount/uploads/thumbtack_note_assignment(5).png"/>
          <p:cNvPicPr>
            <a:picLocks noChangeAspect="1" noChangeArrowheads="1"/>
          </p:cNvPicPr>
          <p:nvPr/>
        </p:nvPicPr>
        <p:blipFill>
          <a:blip r:embed="rId2" cstate="print">
            <a:lum bright="70000" contrast="-70000"/>
          </a:blip>
          <a:srcRect/>
          <a:stretch>
            <a:fillRect/>
          </a:stretch>
        </p:blipFill>
        <p:spPr bwMode="auto">
          <a:xfrm>
            <a:off x="-1" y="200024"/>
            <a:ext cx="9144001" cy="6429376"/>
          </a:xfrm>
          <a:prstGeom prst="rect">
            <a:avLst/>
          </a:prstGeom>
          <a:noFill/>
        </p:spPr>
      </p:pic>
      <p:sp>
        <p:nvSpPr>
          <p:cNvPr id="2" name="Title 1"/>
          <p:cNvSpPr>
            <a:spLocks noGrp="1"/>
          </p:cNvSpPr>
          <p:nvPr>
            <p:ph type="title"/>
          </p:nvPr>
        </p:nvSpPr>
        <p:spPr>
          <a:xfrm>
            <a:off x="0" y="198438"/>
            <a:ext cx="9144000" cy="563562"/>
          </a:xfrm>
        </p:spPr>
        <p:txBody>
          <a:bodyPr>
            <a:normAutofit/>
          </a:bodyPr>
          <a:lstStyle/>
          <a:p>
            <a:r>
              <a:rPr lang="en-US" sz="2800" b="1" dirty="0" smtClean="0">
                <a:solidFill>
                  <a:schemeClr val="accent5">
                    <a:lumMod val="50000"/>
                  </a:schemeClr>
                </a:solidFill>
                <a:latin typeface="Times New Roman" pitchFamily="18" charset="0"/>
                <a:cs typeface="Times New Roman" pitchFamily="18" charset="0"/>
              </a:rPr>
              <a:t>Issues to choose </a:t>
            </a:r>
            <a:r>
              <a:rPr lang="en-US" sz="2800" b="1" dirty="0" smtClean="0">
                <a:solidFill>
                  <a:schemeClr val="accent5">
                    <a:lumMod val="50000"/>
                  </a:schemeClr>
                </a:solidFill>
                <a:latin typeface="Times New Roman" pitchFamily="18" charset="0"/>
                <a:cs typeface="Times New Roman" pitchFamily="18" charset="0"/>
              </a:rPr>
              <a:t>from…</a:t>
            </a:r>
            <a:endParaRPr lang="en-US" sz="2800" b="1" dirty="0">
              <a:solidFill>
                <a:schemeClr val="accent5">
                  <a:lumMod val="50000"/>
                </a:schemeClr>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0" y="1676400"/>
            <a:ext cx="9144000" cy="4114800"/>
          </a:xfrm>
        </p:spPr>
        <p:txBody>
          <a:bodyPr>
            <a:normAutofit/>
          </a:bodyPr>
          <a:lstStyle/>
          <a:p>
            <a:pPr algn="ctr">
              <a:buNone/>
            </a:pPr>
            <a:r>
              <a:rPr lang="en-US" sz="2000" b="1" dirty="0" smtClean="0">
                <a:solidFill>
                  <a:srgbClr val="002060"/>
                </a:solidFill>
                <a:latin typeface="Times New Roman" pitchFamily="18" charset="0"/>
                <a:cs typeface="Times New Roman" pitchFamily="18" charset="0"/>
              </a:rPr>
              <a:t>Consumerism</a:t>
            </a:r>
          </a:p>
          <a:p>
            <a:pPr algn="ctr">
              <a:buNone/>
            </a:pPr>
            <a:endParaRPr lang="en-US" sz="2000" b="1" dirty="0" smtClean="0">
              <a:solidFill>
                <a:srgbClr val="002060"/>
              </a:solidFill>
              <a:latin typeface="Times New Roman" pitchFamily="18" charset="0"/>
              <a:cs typeface="Times New Roman" pitchFamily="18" charset="0"/>
            </a:endParaRPr>
          </a:p>
          <a:p>
            <a:pPr algn="ctr">
              <a:buNone/>
            </a:pPr>
            <a:r>
              <a:rPr lang="en-US" sz="2000" b="1" dirty="0" smtClean="0">
                <a:solidFill>
                  <a:srgbClr val="002060"/>
                </a:solidFill>
                <a:latin typeface="Times New Roman" pitchFamily="18" charset="0"/>
                <a:cs typeface="Times New Roman" pitchFamily="18" charset="0"/>
              </a:rPr>
              <a:t>Unanticipated Consequences of </a:t>
            </a:r>
            <a:r>
              <a:rPr lang="en-US" sz="2000" b="1" dirty="0" smtClean="0">
                <a:solidFill>
                  <a:srgbClr val="002060"/>
                </a:solidFill>
                <a:latin typeface="Times New Roman" pitchFamily="18" charset="0"/>
                <a:cs typeface="Times New Roman" pitchFamily="18" charset="0"/>
              </a:rPr>
              <a:t>Liberalism</a:t>
            </a:r>
          </a:p>
          <a:p>
            <a:pPr algn="ctr">
              <a:buNone/>
            </a:pPr>
            <a:endParaRPr lang="en-US" sz="2000" b="1" dirty="0" smtClean="0">
              <a:solidFill>
                <a:srgbClr val="002060"/>
              </a:solidFill>
              <a:latin typeface="Times New Roman" pitchFamily="18" charset="0"/>
              <a:cs typeface="Times New Roman" pitchFamily="18" charset="0"/>
            </a:endParaRPr>
          </a:p>
          <a:p>
            <a:pPr algn="ctr">
              <a:buNone/>
            </a:pPr>
            <a:r>
              <a:rPr lang="en-US" sz="2000" b="1" dirty="0" smtClean="0">
                <a:solidFill>
                  <a:srgbClr val="002060"/>
                </a:solidFill>
                <a:latin typeface="Times New Roman" pitchFamily="18" charset="0"/>
                <a:cs typeface="Times New Roman" pitchFamily="18" charset="0"/>
              </a:rPr>
              <a:t>Environmental </a:t>
            </a:r>
            <a:r>
              <a:rPr lang="en-US" sz="2000" b="1" dirty="0" smtClean="0">
                <a:solidFill>
                  <a:srgbClr val="002060"/>
                </a:solidFill>
                <a:latin typeface="Times New Roman" pitchFamily="18" charset="0"/>
                <a:cs typeface="Times New Roman" pitchFamily="18" charset="0"/>
              </a:rPr>
              <a:t>Movements</a:t>
            </a:r>
          </a:p>
          <a:p>
            <a:pPr algn="ctr">
              <a:buNone/>
            </a:pPr>
            <a:endParaRPr lang="en-US" sz="2000" b="1" dirty="0" smtClean="0">
              <a:solidFill>
                <a:srgbClr val="002060"/>
              </a:solidFill>
              <a:latin typeface="Times New Roman" pitchFamily="18" charset="0"/>
              <a:cs typeface="Times New Roman" pitchFamily="18" charset="0"/>
            </a:endParaRPr>
          </a:p>
          <a:p>
            <a:pPr algn="ctr">
              <a:buNone/>
            </a:pPr>
            <a:r>
              <a:rPr lang="en-US" sz="2000" b="1" dirty="0" smtClean="0">
                <a:solidFill>
                  <a:srgbClr val="002060"/>
                </a:solidFill>
                <a:latin typeface="Times New Roman" pitchFamily="18" charset="0"/>
                <a:cs typeface="Times New Roman" pitchFamily="18" charset="0"/>
              </a:rPr>
              <a:t>China and India: 21</a:t>
            </a:r>
            <a:r>
              <a:rPr lang="en-US" sz="2000" b="1" baseline="30000" dirty="0" smtClean="0">
                <a:solidFill>
                  <a:srgbClr val="002060"/>
                </a:solidFill>
                <a:latin typeface="Times New Roman" pitchFamily="18" charset="0"/>
                <a:cs typeface="Times New Roman" pitchFamily="18" charset="0"/>
              </a:rPr>
              <a:t>st</a:t>
            </a:r>
            <a:r>
              <a:rPr lang="en-US" sz="2000" b="1" dirty="0" smtClean="0">
                <a:solidFill>
                  <a:srgbClr val="002060"/>
                </a:solidFill>
                <a:latin typeface="Times New Roman" pitchFamily="18" charset="0"/>
                <a:cs typeface="Times New Roman" pitchFamily="18" charset="0"/>
              </a:rPr>
              <a:t> Century Economic </a:t>
            </a:r>
            <a:r>
              <a:rPr lang="en-US" sz="2000" b="1" dirty="0" smtClean="0">
                <a:solidFill>
                  <a:srgbClr val="002060"/>
                </a:solidFill>
                <a:latin typeface="Times New Roman" pitchFamily="18" charset="0"/>
                <a:cs typeface="Times New Roman" pitchFamily="18" charset="0"/>
              </a:rPr>
              <a:t>Miracles</a:t>
            </a:r>
          </a:p>
          <a:p>
            <a:pPr algn="ctr">
              <a:buNone/>
            </a:pPr>
            <a:endParaRPr lang="en-US" sz="2000" b="1" dirty="0" smtClean="0">
              <a:solidFill>
                <a:srgbClr val="002060"/>
              </a:solidFill>
              <a:latin typeface="Times New Roman" pitchFamily="18" charset="0"/>
              <a:cs typeface="Times New Roman" pitchFamily="18" charset="0"/>
            </a:endParaRPr>
          </a:p>
          <a:p>
            <a:pPr algn="ctr">
              <a:buNone/>
            </a:pPr>
            <a:r>
              <a:rPr lang="en-US" sz="2000" b="1" dirty="0" smtClean="0">
                <a:solidFill>
                  <a:srgbClr val="002060"/>
                </a:solidFill>
                <a:latin typeface="Times New Roman" pitchFamily="18" charset="0"/>
                <a:cs typeface="Times New Roman" pitchFamily="18" charset="0"/>
              </a:rPr>
              <a:t>Pandemics</a:t>
            </a:r>
          </a:p>
          <a:p>
            <a:pPr algn="ctr">
              <a:buNone/>
            </a:pPr>
            <a:endParaRPr lang="en-US" sz="2000" b="1" dirty="0" smtClean="0">
              <a:solidFill>
                <a:srgbClr val="002060"/>
              </a:solidFill>
              <a:latin typeface="Times New Roman" pitchFamily="18" charset="0"/>
              <a:cs typeface="Times New Roman" pitchFamily="18" charset="0"/>
            </a:endParaRPr>
          </a:p>
          <a:p>
            <a:pPr algn="ctr">
              <a:buNone/>
            </a:pPr>
            <a:r>
              <a:rPr lang="en-US" sz="2000" b="1" dirty="0" smtClean="0">
                <a:solidFill>
                  <a:srgbClr val="002060"/>
                </a:solidFill>
                <a:latin typeface="Times New Roman" pitchFamily="18" charset="0"/>
                <a:cs typeface="Times New Roman" pitchFamily="18" charset="0"/>
              </a:rPr>
              <a:t>Water Shortages</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to="" calcmode="lin" valueType="num">
                                      <p:cBhvr>
                                        <p:cTn id="15" dur="1" fill="hold"/>
                                        <p:tgtEl>
                                          <p:spTgt spid="3">
                                            <p:txEl>
                                              <p:pRg st="2" end="2"/>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to="" calcmode="lin" valueType="num">
                                      <p:cBhvr>
                                        <p:cTn id="18" dur="1" fill="hold"/>
                                        <p:tgtEl>
                                          <p:spTgt spid="3">
                                            <p:txEl>
                                              <p:pRg st="4" end="4"/>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to="" calcmode="lin" valueType="num">
                                      <p:cBhvr>
                                        <p:cTn id="21" dur="1" fill="hold"/>
                                        <p:tgtEl>
                                          <p:spTgt spid="3">
                                            <p:txEl>
                                              <p:pRg st="6" end="6"/>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 to="" calcmode="lin" valueType="num">
                                      <p:cBhvr>
                                        <p:cTn id="24" dur="1" fill="hold"/>
                                        <p:tgtEl>
                                          <p:spTgt spid="3">
                                            <p:txEl>
                                              <p:pRg st="8" end="8"/>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to="" calcmode="lin" valueType="num">
                                      <p:cBhvr>
                                        <p:cTn id="27" dur="1" fill="hold"/>
                                        <p:tgtEl>
                                          <p:spTgt spid="3">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newsimg.bbc.co.uk/media/images/44643000/jpg/_44643786_hand_exams512.jpg"/>
          <p:cNvPicPr>
            <a:picLocks noChangeAspect="1" noChangeArrowheads="1"/>
          </p:cNvPicPr>
          <p:nvPr/>
        </p:nvPicPr>
        <p:blipFill>
          <a:blip r:embed="rId2" cstate="screen">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 name="TextBox 1"/>
          <p:cNvSpPr txBox="1"/>
          <p:nvPr/>
        </p:nvSpPr>
        <p:spPr>
          <a:xfrm>
            <a:off x="0" y="0"/>
            <a:ext cx="9144000" cy="4893647"/>
          </a:xfrm>
          <a:prstGeom prst="rect">
            <a:avLst/>
          </a:prstGeom>
          <a:noFill/>
        </p:spPr>
        <p:txBody>
          <a:bodyPr wrap="square" rtlCol="0">
            <a:spAutoFit/>
          </a:bodyPr>
          <a:lstStyle/>
          <a:p>
            <a:pPr algn="ctr"/>
            <a:endParaRPr lang="en-US" sz="3200" b="1" dirty="0" smtClean="0">
              <a:latin typeface="Times New Roman" pitchFamily="18" charset="0"/>
              <a:cs typeface="Times New Roman" pitchFamily="18" charset="0"/>
            </a:endParaRPr>
          </a:p>
          <a:p>
            <a:pPr algn="ctr"/>
            <a:r>
              <a:rPr lang="en-US" sz="3200" b="1" dirty="0" smtClean="0">
                <a:solidFill>
                  <a:srgbClr val="002060"/>
                </a:solidFill>
                <a:latin typeface="Times New Roman" pitchFamily="18" charset="0"/>
                <a:cs typeface="Times New Roman" pitchFamily="18" charset="0"/>
              </a:rPr>
              <a:t>Related Issue #3 Exam</a:t>
            </a:r>
            <a:endParaRPr lang="en-US" sz="3200" b="1" dirty="0" smtClean="0">
              <a:solidFill>
                <a:srgbClr val="002060"/>
              </a:solidFill>
              <a:latin typeface="Times New Roman" pitchFamily="18" charset="0"/>
              <a:cs typeface="Times New Roman" pitchFamily="18" charset="0"/>
            </a:endParaRPr>
          </a:p>
          <a:p>
            <a:pPr algn="ctr"/>
            <a:endParaRPr lang="en-US" sz="3200" b="1" dirty="0" smtClean="0">
              <a:latin typeface="Times New Roman" pitchFamily="18" charset="0"/>
              <a:cs typeface="Times New Roman" pitchFamily="18" charset="0"/>
            </a:endParaRPr>
          </a:p>
          <a:p>
            <a:pPr algn="ctr"/>
            <a:r>
              <a:rPr lang="en-US" sz="3200" b="1" dirty="0" smtClean="0">
                <a:latin typeface="Times New Roman" pitchFamily="18" charset="0"/>
                <a:cs typeface="Times New Roman" pitchFamily="18" charset="0"/>
              </a:rPr>
              <a:t>Chapter’s </a:t>
            </a:r>
            <a:r>
              <a:rPr lang="en-US" sz="3200" b="1" dirty="0" smtClean="0">
                <a:latin typeface="Times New Roman" pitchFamily="18" charset="0"/>
                <a:cs typeface="Times New Roman" pitchFamily="18" charset="0"/>
              </a:rPr>
              <a:t>9</a:t>
            </a:r>
            <a:r>
              <a:rPr lang="en-US" sz="3200" b="1"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10, 11</a:t>
            </a:r>
            <a:r>
              <a:rPr lang="en-US" sz="3200" b="1"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and </a:t>
            </a:r>
            <a:r>
              <a:rPr lang="en-US" sz="3200" b="1" dirty="0" smtClean="0">
                <a:latin typeface="Times New Roman" pitchFamily="18" charset="0"/>
                <a:cs typeface="Times New Roman" pitchFamily="18" charset="0"/>
              </a:rPr>
              <a:t>12</a:t>
            </a:r>
            <a:endParaRPr lang="en-US" sz="3200" b="1" dirty="0" smtClean="0">
              <a:latin typeface="Times New Roman" pitchFamily="18" charset="0"/>
              <a:cs typeface="Times New Roman" pitchFamily="18" charset="0"/>
            </a:endParaRPr>
          </a:p>
          <a:p>
            <a:pPr algn="ctr"/>
            <a:endParaRPr lang="en-US" sz="3200" b="1" dirty="0" smtClean="0">
              <a:latin typeface="Times New Roman" pitchFamily="18" charset="0"/>
              <a:cs typeface="Times New Roman" pitchFamily="18" charset="0"/>
            </a:endParaRPr>
          </a:p>
          <a:p>
            <a:pPr algn="ctr"/>
            <a:endParaRPr lang="en-US" sz="3200" b="1" dirty="0" smtClean="0">
              <a:latin typeface="Times New Roman" pitchFamily="18" charset="0"/>
              <a:cs typeface="Times New Roman" pitchFamily="18" charset="0"/>
            </a:endParaRPr>
          </a:p>
          <a:p>
            <a:pPr algn="ctr"/>
            <a:endParaRPr lang="en-US" sz="3200" b="1" dirty="0" smtClean="0">
              <a:latin typeface="Times New Roman" pitchFamily="18" charset="0"/>
              <a:cs typeface="Times New Roman" pitchFamily="18" charset="0"/>
            </a:endParaRPr>
          </a:p>
          <a:p>
            <a:pPr algn="ctr"/>
            <a:r>
              <a:rPr lang="en-US" sz="3200" b="1" dirty="0" smtClean="0">
                <a:solidFill>
                  <a:schemeClr val="accent5">
                    <a:lumMod val="50000"/>
                  </a:schemeClr>
                </a:solidFill>
                <a:latin typeface="Times New Roman" pitchFamily="18" charset="0"/>
                <a:cs typeface="Times New Roman" pitchFamily="18" charset="0"/>
              </a:rPr>
              <a:t>Consists of:</a:t>
            </a:r>
          </a:p>
          <a:p>
            <a:pPr algn="ctr"/>
            <a:endParaRPr lang="en-US" sz="3200" b="1" dirty="0" smtClean="0">
              <a:solidFill>
                <a:schemeClr val="accent5">
                  <a:lumMod val="50000"/>
                </a:schemeClr>
              </a:solidFill>
              <a:latin typeface="Times New Roman" pitchFamily="18" charset="0"/>
              <a:cs typeface="Times New Roman" pitchFamily="18" charset="0"/>
            </a:endParaRPr>
          </a:p>
          <a:p>
            <a:pPr algn="ctr"/>
            <a:r>
              <a:rPr lang="en-US" sz="2400" b="1" dirty="0" smtClean="0">
                <a:solidFill>
                  <a:schemeClr val="accent5">
                    <a:lumMod val="50000"/>
                  </a:schemeClr>
                </a:solidFill>
                <a:latin typeface="Times New Roman" pitchFamily="18" charset="0"/>
                <a:cs typeface="Times New Roman" pitchFamily="18" charset="0"/>
              </a:rPr>
              <a:t>6</a:t>
            </a:r>
            <a:r>
              <a:rPr lang="en-US" sz="2400" b="1" dirty="0" smtClean="0">
                <a:solidFill>
                  <a:schemeClr val="accent5">
                    <a:lumMod val="50000"/>
                  </a:schemeClr>
                </a:solidFill>
                <a:latin typeface="Times New Roman" pitchFamily="18" charset="0"/>
                <a:cs typeface="Times New Roman" pitchFamily="18" charset="0"/>
              </a:rPr>
              <a:t>0 </a:t>
            </a:r>
            <a:r>
              <a:rPr lang="en-US" sz="2400" b="1" dirty="0" smtClean="0">
                <a:solidFill>
                  <a:schemeClr val="accent5">
                    <a:lumMod val="50000"/>
                  </a:schemeClr>
                </a:solidFill>
                <a:latin typeface="Times New Roman" pitchFamily="18" charset="0"/>
                <a:cs typeface="Times New Roman" pitchFamily="18" charset="0"/>
              </a:rPr>
              <a:t>M.C. </a:t>
            </a:r>
            <a:r>
              <a:rPr lang="en-US" sz="2400" b="1" dirty="0" smtClean="0">
                <a:solidFill>
                  <a:schemeClr val="accent5">
                    <a:lumMod val="50000"/>
                  </a:schemeClr>
                </a:solidFill>
                <a:latin typeface="Times New Roman" pitchFamily="18" charset="0"/>
                <a:cs typeface="Times New Roman" pitchFamily="18" charset="0"/>
              </a:rPr>
              <a:t>Questions</a:t>
            </a:r>
            <a:endParaRPr lang="en-US" sz="2400" b="1" dirty="0" smtClean="0">
              <a:solidFill>
                <a:schemeClr val="accent5">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 to="" calcmode="lin" valueType="num">
                                      <p:cBhvr>
                                        <p:cTn id="7" dur="1" fill="hold"/>
                                        <p:tgtEl>
                                          <p:spTgt spid="2">
                                            <p:txEl>
                                              <p:pRg st="7" end="7"/>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
                                            <p:txEl>
                                              <p:pRg st="9" end="9"/>
                                            </p:txEl>
                                          </p:spTgt>
                                        </p:tgtEl>
                                        <p:attrNameLst>
                                          <p:attrName>style.visibility</p:attrName>
                                        </p:attrNameLst>
                                      </p:cBhvr>
                                      <p:to>
                                        <p:strVal val="visible"/>
                                      </p:to>
                                    </p:set>
                                    <p:anim to="" calcmode="lin" valueType="num">
                                      <p:cBhvr>
                                        <p:cTn id="10" dur="1" fill="hold"/>
                                        <p:tgtEl>
                                          <p:spTgt spid="2">
                                            <p:txEl>
                                              <p:pRg st="9" end="9"/>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to="" calcmode="lin" valueType="num">
                                      <p:cBhvr>
                                        <p:cTn id="13" dur="1" fill="hold"/>
                                        <p:tgtEl>
                                          <p:spTgt spid="2">
                                            <p:txEl>
                                              <p:pRg st="1" end="1"/>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 to="" calcmode="lin" valueType="num">
                                      <p:cBhvr>
                                        <p:cTn id="16" dur="1" fill="hold"/>
                                        <p:tgtEl>
                                          <p:spTgt spid="2">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http://www.tubecad.com/2008/04/01/Earth%20on%20Fire.jpg"/>
          <p:cNvPicPr>
            <a:picLocks noChangeAspect="1" noChangeArrowheads="1"/>
          </p:cNvPicPr>
          <p:nvPr/>
        </p:nvPicPr>
        <p:blipFill>
          <a:blip r:embed="rId2" cstate="print"/>
          <a:srcRect/>
          <a:stretch>
            <a:fillRect/>
          </a:stretch>
        </p:blipFill>
        <p:spPr bwMode="auto">
          <a:xfrm>
            <a:off x="0" y="0"/>
            <a:ext cx="9144000" cy="6822810"/>
          </a:xfrm>
          <a:prstGeom prst="rect">
            <a:avLst/>
          </a:prstGeom>
          <a:noFill/>
        </p:spPr>
      </p:pic>
      <p:sp>
        <p:nvSpPr>
          <p:cNvPr id="4" name="TextBox 3"/>
          <p:cNvSpPr txBox="1"/>
          <p:nvPr/>
        </p:nvSpPr>
        <p:spPr>
          <a:xfrm>
            <a:off x="609600" y="0"/>
            <a:ext cx="7555273" cy="830997"/>
          </a:xfrm>
          <a:prstGeom prst="rect">
            <a:avLst/>
          </a:prstGeom>
          <a:noFill/>
        </p:spPr>
        <p:txBody>
          <a:bodyPr wrap="square" rtlCol="0">
            <a:spAutoFit/>
          </a:bodyPr>
          <a:lstStyle/>
          <a:p>
            <a:r>
              <a:rPr lang="en-US" sz="4800" dirty="0" smtClean="0">
                <a:solidFill>
                  <a:schemeClr val="bg1"/>
                </a:solidFill>
                <a:latin typeface="Algerian" pitchFamily="82" charset="0"/>
              </a:rPr>
              <a:t>Environmental change</a:t>
            </a:r>
            <a:endParaRPr lang="en-US" sz="4800" dirty="0">
              <a:solidFill>
                <a:schemeClr val="bg1"/>
              </a:solidFill>
              <a:latin typeface="Algerian" pitchFamily="82" charset="0"/>
            </a:endParaRPr>
          </a:p>
        </p:txBody>
      </p:sp>
      <p:sp>
        <p:nvSpPr>
          <p:cNvPr id="5" name="TextBox 4"/>
          <p:cNvSpPr txBox="1"/>
          <p:nvPr/>
        </p:nvSpPr>
        <p:spPr>
          <a:xfrm>
            <a:off x="7010400" y="4572000"/>
            <a:ext cx="1828799" cy="1938992"/>
          </a:xfrm>
          <a:prstGeom prst="rect">
            <a:avLst/>
          </a:prstGeom>
          <a:noFill/>
        </p:spPr>
        <p:txBody>
          <a:bodyPr wrap="square" rtlCol="0">
            <a:spAutoFit/>
          </a:bodyPr>
          <a:lstStyle/>
          <a:p>
            <a:r>
              <a:rPr lang="en-US" sz="2400" b="1" dirty="0">
                <a:solidFill>
                  <a:schemeClr val="bg1"/>
                </a:solidFill>
                <a:latin typeface="Times New Roman" pitchFamily="18" charset="0"/>
                <a:cs typeface="Times New Roman" pitchFamily="18" charset="0"/>
              </a:rPr>
              <a:t>T</a:t>
            </a:r>
            <a:r>
              <a:rPr lang="en-US" sz="2400" b="1" dirty="0" smtClean="0">
                <a:solidFill>
                  <a:schemeClr val="bg1"/>
                </a:solidFill>
                <a:latin typeface="Times New Roman" pitchFamily="18" charset="0"/>
                <a:cs typeface="Times New Roman" pitchFamily="18" charset="0"/>
              </a:rPr>
              <a:t>he </a:t>
            </a:r>
            <a:r>
              <a:rPr lang="en-US" sz="2400" b="1" dirty="0" smtClean="0">
                <a:solidFill>
                  <a:schemeClr val="bg1"/>
                </a:solidFill>
                <a:latin typeface="Times New Roman" pitchFamily="18" charset="0"/>
                <a:cs typeface="Times New Roman" pitchFamily="18" charset="0"/>
              </a:rPr>
              <a:t>changes in the natural world around us. </a:t>
            </a:r>
            <a:endParaRPr lang="en-US" sz="2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60000">
              <a:schemeClr val="accent1">
                <a:tint val="66000"/>
                <a:satMod val="160000"/>
              </a:schemeClr>
            </a:gs>
            <a:gs pos="50000">
              <a:schemeClr val="accent1">
                <a:tint val="44500"/>
                <a:satMod val="160000"/>
              </a:schemeClr>
            </a:gs>
            <a:gs pos="59000">
              <a:schemeClr val="accent1">
                <a:tint val="23500"/>
                <a:satMod val="16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extBox 1"/>
          <p:cNvSpPr txBox="1"/>
          <p:nvPr/>
        </p:nvSpPr>
        <p:spPr>
          <a:xfrm>
            <a:off x="0" y="1219200"/>
            <a:ext cx="4319384" cy="830997"/>
          </a:xfrm>
          <a:prstGeom prst="rect">
            <a:avLst/>
          </a:prstGeom>
          <a:noFill/>
        </p:spPr>
        <p:txBody>
          <a:bodyPr wrap="square" rtlCol="0">
            <a:spAutoFit/>
          </a:bodyPr>
          <a:lstStyle/>
          <a:p>
            <a:r>
              <a:rPr lang="en-US" sz="4800" dirty="0" smtClean="0">
                <a:latin typeface="Algerian" pitchFamily="82" charset="0"/>
              </a:rPr>
              <a:t>extremism</a:t>
            </a:r>
            <a:endParaRPr lang="en-US" sz="4800" dirty="0">
              <a:latin typeface="Algerian" pitchFamily="82" charset="0"/>
            </a:endParaRPr>
          </a:p>
        </p:txBody>
      </p:sp>
      <p:pic>
        <p:nvPicPr>
          <p:cNvPr id="3" name="Picture 2" descr="polyp_cartoon_extremism-300x262.jpg"/>
          <p:cNvPicPr>
            <a:picLocks noChangeAspect="1"/>
          </p:cNvPicPr>
          <p:nvPr/>
        </p:nvPicPr>
        <p:blipFill>
          <a:blip r:embed="rId2" cstate="print"/>
          <a:stretch>
            <a:fillRect/>
          </a:stretch>
        </p:blipFill>
        <p:spPr>
          <a:xfrm>
            <a:off x="3472627" y="0"/>
            <a:ext cx="5671374" cy="4953000"/>
          </a:xfrm>
          <a:prstGeom prst="rect">
            <a:avLst/>
          </a:prstGeom>
        </p:spPr>
      </p:pic>
      <p:sp>
        <p:nvSpPr>
          <p:cNvPr id="4" name="TextBox 3"/>
          <p:cNvSpPr txBox="1"/>
          <p:nvPr/>
        </p:nvSpPr>
        <p:spPr>
          <a:xfrm>
            <a:off x="609600" y="4919008"/>
            <a:ext cx="7848599" cy="1938992"/>
          </a:xfrm>
          <a:prstGeom prst="rect">
            <a:avLst/>
          </a:prstGeom>
          <a:noFill/>
        </p:spPr>
        <p:txBody>
          <a:bodyPr wrap="square" rtlCol="0">
            <a:spAutoFit/>
          </a:bodyPr>
          <a:lstStyle/>
          <a:p>
            <a:r>
              <a:rPr lang="en-US" sz="2400" b="1" dirty="0" smtClean="0"/>
              <a:t>a term used by others to describe the beliefs and actions of those perceived to be outside of the accepted norms of political or social behavior.  Extremism may be a response adopted by those for whom ordinary political means of redressing perceived wrongs are deemed ineffective. </a:t>
            </a:r>
            <a:endParaRPr lang="en-US"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accuracyandaesthetics.com/wp-content/uploads/2008/03/cctv.jpg"/>
          <p:cNvPicPr>
            <a:picLocks noChangeAspect="1" noChangeArrowheads="1"/>
          </p:cNvPicPr>
          <p:nvPr/>
        </p:nvPicPr>
        <p:blipFill>
          <a:blip r:embed="rId2" cstate="print">
            <a:lum bright="55000" contrast="-70000"/>
          </a:blip>
          <a:srcRect/>
          <a:stretch>
            <a:fillRect/>
          </a:stretch>
        </p:blipFill>
        <p:spPr bwMode="auto">
          <a:xfrm>
            <a:off x="0" y="0"/>
            <a:ext cx="9144000" cy="6858000"/>
          </a:xfrm>
          <a:prstGeom prst="rect">
            <a:avLst/>
          </a:prstGeom>
          <a:noFill/>
        </p:spPr>
      </p:pic>
      <p:sp>
        <p:nvSpPr>
          <p:cNvPr id="4" name="Title 3"/>
          <p:cNvSpPr>
            <a:spLocks noGrp="1"/>
          </p:cNvSpPr>
          <p:nvPr>
            <p:ph type="title"/>
          </p:nvPr>
        </p:nvSpPr>
        <p:spPr>
          <a:xfrm>
            <a:off x="762000" y="5638800"/>
            <a:ext cx="3429000" cy="609600"/>
          </a:xfrm>
        </p:spPr>
        <p:txBody>
          <a:bodyPr>
            <a:normAutofit fontScale="90000"/>
          </a:bodyPr>
          <a:lstStyle/>
          <a:p>
            <a:r>
              <a:rPr lang="en-US" sz="3100" dirty="0" smtClean="0">
                <a:latin typeface="Times New Roman" pitchFamily="18" charset="0"/>
                <a:cs typeface="Times New Roman" pitchFamily="18" charset="0"/>
              </a:rPr>
              <a:t>Postmodernism</a:t>
            </a:r>
            <a:endParaRPr lang="en-US" sz="2800" dirty="0">
              <a:latin typeface="Times New Roman" pitchFamily="18" charset="0"/>
              <a:cs typeface="Times New Roman" pitchFamily="18" charset="0"/>
            </a:endParaRPr>
          </a:p>
        </p:txBody>
      </p:sp>
      <p:sp>
        <p:nvSpPr>
          <p:cNvPr id="6" name="TextBox 5"/>
          <p:cNvSpPr txBox="1"/>
          <p:nvPr/>
        </p:nvSpPr>
        <p:spPr>
          <a:xfrm>
            <a:off x="4343400" y="5562600"/>
            <a:ext cx="4343400" cy="923330"/>
          </a:xfrm>
          <a:prstGeom prst="rect">
            <a:avLst/>
          </a:prstGeom>
          <a:noFill/>
        </p:spPr>
        <p:txBody>
          <a:bodyPr wrap="square" rtlCol="0">
            <a:spAutoFit/>
          </a:bodyPr>
          <a:lstStyle/>
          <a:p>
            <a:pPr algn="r"/>
            <a:r>
              <a:rPr lang="en-US" dirty="0" smtClean="0">
                <a:latin typeface="Times New Roman" pitchFamily="18" charset="0"/>
                <a:cs typeface="Times New Roman" pitchFamily="18" charset="0"/>
              </a:rPr>
              <a:t>Read </a:t>
            </a:r>
            <a:r>
              <a:rPr lang="en-US" b="1" dirty="0" smtClean="0">
                <a:latin typeface="Times New Roman" pitchFamily="18" charset="0"/>
                <a:cs typeface="Times New Roman" pitchFamily="18" charset="0"/>
              </a:rPr>
              <a:t>Pages </a:t>
            </a:r>
            <a:r>
              <a:rPr lang="en-US" b="1" dirty="0">
                <a:latin typeface="Times New Roman" pitchFamily="18" charset="0"/>
                <a:cs typeface="Times New Roman" pitchFamily="18" charset="0"/>
              </a:rPr>
              <a:t>410 </a:t>
            </a:r>
            <a:r>
              <a:rPr lang="en-US" b="1" dirty="0" smtClean="0">
                <a:latin typeface="Times New Roman" pitchFamily="18" charset="0"/>
                <a:cs typeface="Times New Roman" pitchFamily="18" charset="0"/>
              </a:rPr>
              <a:t>– 411</a:t>
            </a:r>
          </a:p>
          <a:p>
            <a:pPr algn="r"/>
            <a:endParaRPr lang="en-US" b="1" dirty="0">
              <a:latin typeface="Times New Roman" pitchFamily="18" charset="0"/>
              <a:cs typeface="Times New Roman" pitchFamily="18" charset="0"/>
            </a:endParaRPr>
          </a:p>
          <a:p>
            <a:pPr algn="r"/>
            <a:r>
              <a:rPr lang="en-US" b="1" dirty="0" smtClean="0">
                <a:latin typeface="Times New Roman" pitchFamily="18" charset="0"/>
                <a:cs typeface="Times New Roman" pitchFamily="18" charset="0"/>
              </a:rPr>
              <a:t>Complete the following chart as you read</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tes.bergen.org/istf/08-1839/Images/sars%20virus.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 name="TextBox 1"/>
          <p:cNvSpPr txBox="1"/>
          <p:nvPr/>
        </p:nvSpPr>
        <p:spPr>
          <a:xfrm>
            <a:off x="685800" y="990600"/>
            <a:ext cx="3478837" cy="830997"/>
          </a:xfrm>
          <a:prstGeom prst="rect">
            <a:avLst/>
          </a:prstGeom>
          <a:noFill/>
        </p:spPr>
        <p:txBody>
          <a:bodyPr wrap="square" rtlCol="0">
            <a:spAutoFit/>
          </a:bodyPr>
          <a:lstStyle/>
          <a:p>
            <a:r>
              <a:rPr lang="en-US" sz="4800" dirty="0" smtClean="0">
                <a:latin typeface="Algerian" pitchFamily="82" charset="0"/>
              </a:rPr>
              <a:t>pandemics</a:t>
            </a:r>
            <a:endParaRPr lang="en-US" sz="4800" dirty="0">
              <a:latin typeface="Algerian" pitchFamily="82" charset="0"/>
            </a:endParaRPr>
          </a:p>
        </p:txBody>
      </p:sp>
      <p:sp>
        <p:nvSpPr>
          <p:cNvPr id="3" name="TextBox 2"/>
          <p:cNvSpPr txBox="1"/>
          <p:nvPr/>
        </p:nvSpPr>
        <p:spPr>
          <a:xfrm>
            <a:off x="1981200" y="4572000"/>
            <a:ext cx="2495876" cy="1815882"/>
          </a:xfrm>
          <a:prstGeom prst="rect">
            <a:avLst/>
          </a:prstGeom>
          <a:noFill/>
        </p:spPr>
        <p:txBody>
          <a:bodyPr wrap="square" rtlCol="0">
            <a:spAutoFit/>
          </a:bodyPr>
          <a:lstStyle/>
          <a:p>
            <a:r>
              <a:rPr lang="en-US" sz="2800" b="1" dirty="0">
                <a:latin typeface="Times New Roman" pitchFamily="18" charset="0"/>
                <a:cs typeface="Times New Roman" pitchFamily="18" charset="0"/>
              </a:rPr>
              <a:t>O</a:t>
            </a:r>
            <a:r>
              <a:rPr lang="en-US" sz="2800" b="1" dirty="0" smtClean="0">
                <a:latin typeface="Times New Roman" pitchFamily="18" charset="0"/>
                <a:cs typeface="Times New Roman" pitchFamily="18" charset="0"/>
              </a:rPr>
              <a:t>utbreaks </a:t>
            </a:r>
            <a:r>
              <a:rPr lang="en-US" sz="2800" b="1" dirty="0" smtClean="0">
                <a:latin typeface="Times New Roman" pitchFamily="18" charset="0"/>
                <a:cs typeface="Times New Roman" pitchFamily="18" charset="0"/>
              </a:rPr>
              <a:t>of  disease</a:t>
            </a:r>
          </a:p>
          <a:p>
            <a:r>
              <a:rPr lang="en-US" sz="2800" b="1" dirty="0">
                <a:latin typeface="Times New Roman" pitchFamily="18" charset="0"/>
                <a:cs typeface="Times New Roman" pitchFamily="18" charset="0"/>
              </a:rPr>
              <a:t>o</a:t>
            </a:r>
            <a:r>
              <a:rPr lang="en-US" sz="2800" b="1" dirty="0" smtClean="0">
                <a:latin typeface="Times New Roman" pitchFamily="18" charset="0"/>
                <a:cs typeface="Times New Roman" pitchFamily="18" charset="0"/>
              </a:rPr>
              <a:t>n a global scale.</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tlitideas.files.wordpress.com/2009/03/_42566275_gg_fates_.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 name="TextBox 1"/>
          <p:cNvSpPr txBox="1"/>
          <p:nvPr/>
        </p:nvSpPr>
        <p:spPr>
          <a:xfrm>
            <a:off x="228600" y="381000"/>
            <a:ext cx="5181600" cy="830997"/>
          </a:xfrm>
          <a:prstGeom prst="rect">
            <a:avLst/>
          </a:prstGeom>
          <a:noFill/>
        </p:spPr>
        <p:txBody>
          <a:bodyPr wrap="square" rtlCol="0">
            <a:spAutoFit/>
          </a:bodyPr>
          <a:lstStyle/>
          <a:p>
            <a:r>
              <a:rPr lang="en-US" sz="4800" dirty="0" smtClean="0">
                <a:solidFill>
                  <a:schemeClr val="accent5">
                    <a:lumMod val="50000"/>
                  </a:schemeClr>
                </a:solidFill>
                <a:latin typeface="Algerian" pitchFamily="82" charset="0"/>
              </a:rPr>
              <a:t>postmodernism</a:t>
            </a:r>
            <a:endParaRPr lang="en-US" sz="4800" dirty="0">
              <a:solidFill>
                <a:schemeClr val="accent5">
                  <a:lumMod val="50000"/>
                </a:schemeClr>
              </a:solidFill>
              <a:latin typeface="Algerian" pitchFamily="82" charset="0"/>
            </a:endParaRPr>
          </a:p>
        </p:txBody>
      </p:sp>
      <p:sp>
        <p:nvSpPr>
          <p:cNvPr id="3" name="TextBox 2"/>
          <p:cNvSpPr txBox="1"/>
          <p:nvPr/>
        </p:nvSpPr>
        <p:spPr>
          <a:xfrm>
            <a:off x="4419600" y="2514600"/>
            <a:ext cx="4114800" cy="3970318"/>
          </a:xfrm>
          <a:prstGeom prst="rect">
            <a:avLst/>
          </a:prstGeom>
          <a:noFill/>
        </p:spPr>
        <p:txBody>
          <a:bodyPr wrap="square" rtlCol="0">
            <a:spAutoFit/>
          </a:bodyPr>
          <a:lstStyle/>
          <a:p>
            <a:r>
              <a:rPr lang="en-US" sz="2800" b="1" dirty="0" smtClean="0">
                <a:solidFill>
                  <a:schemeClr val="accent5">
                    <a:lumMod val="50000"/>
                  </a:schemeClr>
                </a:solidFill>
                <a:latin typeface="Times New Roman" pitchFamily="18" charset="0"/>
                <a:cs typeface="Times New Roman" pitchFamily="18" charset="0"/>
              </a:rPr>
              <a:t>A </a:t>
            </a:r>
            <a:r>
              <a:rPr lang="en-US" sz="2800" b="1" dirty="0" smtClean="0">
                <a:solidFill>
                  <a:schemeClr val="accent5">
                    <a:lumMod val="50000"/>
                  </a:schemeClr>
                </a:solidFill>
                <a:latin typeface="Times New Roman" pitchFamily="18" charset="0"/>
                <a:cs typeface="Times New Roman" pitchFamily="18" charset="0"/>
              </a:rPr>
              <a:t>movement of thought, art and criticism that raises questions about the faith that moderns have in reason, and in progress, and tries to get people to rethink their assumptions about the meaning of modern life. </a:t>
            </a:r>
            <a:endParaRPr lang="en-US" sz="2800" b="1" dirty="0">
              <a:solidFill>
                <a:schemeClr val="accent5">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unf.edu/~hkoegler/Postmodernism/image2.jpg"/>
          <p:cNvPicPr>
            <a:picLocks noChangeAspect="1" noChangeArrowheads="1"/>
          </p:cNvPicPr>
          <p:nvPr/>
        </p:nvPicPr>
        <p:blipFill>
          <a:blip r:embed="rId2" cstate="print">
            <a:lum bright="70000" contrast="-70000"/>
          </a:blip>
          <a:srcRect/>
          <a:stretch>
            <a:fillRect/>
          </a:stretch>
        </p:blipFill>
        <p:spPr bwMode="auto">
          <a:xfrm>
            <a:off x="0" y="0"/>
            <a:ext cx="9116927" cy="6858000"/>
          </a:xfrm>
          <a:prstGeom prst="rect">
            <a:avLst/>
          </a:prstGeom>
          <a:noFill/>
        </p:spPr>
      </p:pic>
      <p:sp>
        <p:nvSpPr>
          <p:cNvPr id="2" name="Title 1"/>
          <p:cNvSpPr>
            <a:spLocks noGrp="1"/>
          </p:cNvSpPr>
          <p:nvPr>
            <p:ph type="title"/>
          </p:nvPr>
        </p:nvSpPr>
        <p:spPr>
          <a:xfrm>
            <a:off x="0" y="198438"/>
            <a:ext cx="9144000" cy="639762"/>
          </a:xfrm>
        </p:spPr>
        <p:txBody>
          <a:bodyPr>
            <a:normAutofit/>
          </a:bodyPr>
          <a:lstStyle/>
          <a:p>
            <a:r>
              <a:rPr lang="en-US" sz="2800" b="1" dirty="0" smtClean="0">
                <a:solidFill>
                  <a:srgbClr val="C00000"/>
                </a:solidFill>
                <a:latin typeface="Times New Roman" pitchFamily="18" charset="0"/>
                <a:cs typeface="Times New Roman" pitchFamily="18" charset="0"/>
              </a:rPr>
              <a:t>From Modernism to Postmodernism</a:t>
            </a:r>
            <a:endParaRPr lang="en-US" sz="2800" b="1" dirty="0">
              <a:solidFill>
                <a:srgbClr val="C00000"/>
              </a:solidFill>
              <a:latin typeface="Times New Roman" pitchFamily="18" charset="0"/>
              <a:cs typeface="Times New Roman" pitchFamily="18" charset="0"/>
            </a:endParaRPr>
          </a:p>
        </p:txBody>
      </p:sp>
      <p:sp>
        <p:nvSpPr>
          <p:cNvPr id="4" name="Text Placeholder 3"/>
          <p:cNvSpPr>
            <a:spLocks noGrp="1"/>
          </p:cNvSpPr>
          <p:nvPr>
            <p:ph type="body" idx="1"/>
          </p:nvPr>
        </p:nvSpPr>
        <p:spPr>
          <a:xfrm>
            <a:off x="381000" y="1600200"/>
            <a:ext cx="4191000" cy="304800"/>
          </a:xfrm>
        </p:spPr>
        <p:txBody>
          <a:bodyPr>
            <a:noAutofit/>
          </a:bodyPr>
          <a:lstStyle/>
          <a:p>
            <a:pPr algn="ctr"/>
            <a:r>
              <a:rPr lang="en-US" sz="1800" dirty="0" smtClean="0">
                <a:solidFill>
                  <a:srgbClr val="002060"/>
                </a:solidFill>
                <a:latin typeface="Times New Roman" pitchFamily="18" charset="0"/>
                <a:cs typeface="Times New Roman" pitchFamily="18" charset="0"/>
              </a:rPr>
              <a:t>Principles of Modernism</a:t>
            </a:r>
            <a:endParaRPr lang="en-US" sz="1800" dirty="0">
              <a:solidFill>
                <a:srgbClr val="002060"/>
              </a:solidFill>
              <a:latin typeface="Times New Roman" pitchFamily="18" charset="0"/>
              <a:cs typeface="Times New Roman" pitchFamily="18" charset="0"/>
            </a:endParaRPr>
          </a:p>
        </p:txBody>
      </p:sp>
      <p:sp>
        <p:nvSpPr>
          <p:cNvPr id="6" name="Text Placeholder 5"/>
          <p:cNvSpPr>
            <a:spLocks noGrp="1"/>
          </p:cNvSpPr>
          <p:nvPr>
            <p:ph type="body" sz="half" idx="3"/>
          </p:nvPr>
        </p:nvSpPr>
        <p:spPr>
          <a:xfrm>
            <a:off x="4572000" y="1417638"/>
            <a:ext cx="4343400" cy="487362"/>
          </a:xfrm>
        </p:spPr>
        <p:txBody>
          <a:bodyPr>
            <a:normAutofit/>
          </a:bodyPr>
          <a:lstStyle/>
          <a:p>
            <a:pPr algn="ctr"/>
            <a:r>
              <a:rPr lang="en-US" sz="1800" dirty="0" smtClean="0">
                <a:solidFill>
                  <a:srgbClr val="002060"/>
                </a:solidFill>
                <a:latin typeface="Times New Roman" pitchFamily="18" charset="0"/>
                <a:cs typeface="Times New Roman" pitchFamily="18" charset="0"/>
              </a:rPr>
              <a:t>Recurrent Themes in Postmodernism</a:t>
            </a:r>
            <a:endParaRPr lang="en-US" sz="1800" dirty="0">
              <a:solidFill>
                <a:srgbClr val="002060"/>
              </a:solidFill>
              <a:latin typeface="Times New Roman" pitchFamily="18" charset="0"/>
              <a:cs typeface="Times New Roman" pitchFamily="18" charset="0"/>
            </a:endParaRPr>
          </a:p>
        </p:txBody>
      </p:sp>
      <p:sp>
        <p:nvSpPr>
          <p:cNvPr id="5" name="Content Placeholder 4"/>
          <p:cNvSpPr>
            <a:spLocks noGrp="1"/>
          </p:cNvSpPr>
          <p:nvPr>
            <p:ph sz="quarter" idx="2"/>
          </p:nvPr>
        </p:nvSpPr>
        <p:spPr>
          <a:xfrm>
            <a:off x="457200" y="2174875"/>
            <a:ext cx="4040188" cy="3616325"/>
          </a:xfrm>
        </p:spPr>
        <p:txBody>
          <a:bodyPr>
            <a:normAutofit/>
          </a:bodyPr>
          <a:lstStyle/>
          <a:p>
            <a:r>
              <a:rPr lang="en-US" sz="1800" b="1" dirty="0" smtClean="0">
                <a:latin typeface="Times New Roman" pitchFamily="18" charset="0"/>
                <a:cs typeface="Times New Roman" pitchFamily="18" charset="0"/>
              </a:rPr>
              <a:t>Science provides universal and eternal truths</a:t>
            </a:r>
          </a:p>
          <a:p>
            <a:endParaRPr lang="en-US" sz="1800" b="1" dirty="0" smtClean="0">
              <a:latin typeface="Times New Roman" pitchFamily="18" charset="0"/>
              <a:cs typeface="Times New Roman" pitchFamily="18" charset="0"/>
            </a:endParaRPr>
          </a:p>
          <a:p>
            <a:r>
              <a:rPr lang="en-US" sz="1800" b="1" dirty="0" smtClean="0">
                <a:latin typeface="Times New Roman" pitchFamily="18" charset="0"/>
                <a:cs typeface="Times New Roman" pitchFamily="18" charset="0"/>
              </a:rPr>
              <a:t>Knowledge will lead to progress</a:t>
            </a:r>
          </a:p>
          <a:p>
            <a:endParaRPr lang="en-US" sz="1800" b="1" dirty="0" smtClean="0">
              <a:latin typeface="Times New Roman" pitchFamily="18" charset="0"/>
              <a:cs typeface="Times New Roman" pitchFamily="18" charset="0"/>
            </a:endParaRPr>
          </a:p>
          <a:p>
            <a:r>
              <a:rPr lang="en-US" sz="1800" b="1" dirty="0" smtClean="0">
                <a:latin typeface="Times New Roman" pitchFamily="18" charset="0"/>
                <a:cs typeface="Times New Roman" pitchFamily="18" charset="0"/>
              </a:rPr>
              <a:t>Freedom consists of obedience to laws that are based on reason</a:t>
            </a:r>
          </a:p>
          <a:p>
            <a:endParaRPr lang="en-US" sz="1800" b="1" dirty="0" smtClean="0">
              <a:latin typeface="Times New Roman" pitchFamily="18" charset="0"/>
              <a:cs typeface="Times New Roman" pitchFamily="18" charset="0"/>
            </a:endParaRPr>
          </a:p>
          <a:p>
            <a:r>
              <a:rPr lang="en-US" sz="1800" b="1" dirty="0" smtClean="0">
                <a:latin typeface="Times New Roman" pitchFamily="18" charset="0"/>
                <a:cs typeface="Times New Roman" pitchFamily="18" charset="0"/>
              </a:rPr>
              <a:t>Reason and rational thinking are the ultimate means of establishing what is true</a:t>
            </a:r>
            <a:endParaRPr lang="en-US" sz="1800" b="1" dirty="0">
              <a:latin typeface="Times New Roman" pitchFamily="18" charset="0"/>
              <a:cs typeface="Times New Roman" pitchFamily="18" charset="0"/>
            </a:endParaRPr>
          </a:p>
        </p:txBody>
      </p:sp>
      <p:sp>
        <p:nvSpPr>
          <p:cNvPr id="7" name="Content Placeholder 6"/>
          <p:cNvSpPr>
            <a:spLocks noGrp="1"/>
          </p:cNvSpPr>
          <p:nvPr>
            <p:ph sz="quarter" idx="4"/>
          </p:nvPr>
        </p:nvSpPr>
        <p:spPr>
          <a:xfrm>
            <a:off x="4724400" y="2133600"/>
            <a:ext cx="4041775" cy="3581400"/>
          </a:xfrm>
        </p:spPr>
        <p:txBody>
          <a:bodyPr>
            <a:normAutofit/>
          </a:bodyPr>
          <a:lstStyle/>
          <a:p>
            <a:r>
              <a:rPr lang="en-US" sz="1800" b="1" dirty="0" smtClean="0">
                <a:latin typeface="Times New Roman" pitchFamily="18" charset="0"/>
                <a:cs typeface="Times New Roman" pitchFamily="18" charset="0"/>
              </a:rPr>
              <a:t>Belief in no set of moral or political ideas that can dominate cultural, ethnic, and gender differences</a:t>
            </a:r>
          </a:p>
          <a:p>
            <a:r>
              <a:rPr lang="en-US" sz="1800" b="1" dirty="0" smtClean="0">
                <a:latin typeface="Times New Roman" pitchFamily="18" charset="0"/>
                <a:cs typeface="Times New Roman" pitchFamily="18" charset="0"/>
              </a:rPr>
              <a:t>Skepticism about modern liberal idea that society can be “improved”</a:t>
            </a:r>
          </a:p>
          <a:p>
            <a:r>
              <a:rPr lang="en-US" sz="1800" b="1" dirty="0" smtClean="0">
                <a:latin typeface="Times New Roman" pitchFamily="18" charset="0"/>
                <a:cs typeface="Times New Roman" pitchFamily="18" charset="0"/>
              </a:rPr>
              <a:t>Critique of the nature of knowledge: it is relative to linguistic, social and historical contexts</a:t>
            </a:r>
          </a:p>
          <a:p>
            <a:r>
              <a:rPr lang="en-US" sz="1800" b="1" dirty="0" smtClean="0">
                <a:latin typeface="Times New Roman" pitchFamily="18" charset="0"/>
                <a:cs typeface="Times New Roman" pitchFamily="18" charset="0"/>
              </a:rPr>
              <a:t>Concern for issues of gender, race, and other parts of culture previously marginalized</a:t>
            </a:r>
            <a:endParaRPr lang="en-US" sz="1800" b="1" dirty="0">
              <a:latin typeface="Times New Roman" pitchFamily="18" charset="0"/>
              <a:cs typeface="Times New Roman" pitchFamily="18" charset="0"/>
            </a:endParaRPr>
          </a:p>
        </p:txBody>
      </p:sp>
      <p:sp>
        <p:nvSpPr>
          <p:cNvPr id="8" name="Rectangle 7"/>
          <p:cNvSpPr/>
          <p:nvPr/>
        </p:nvSpPr>
        <p:spPr>
          <a:xfrm>
            <a:off x="0" y="762000"/>
            <a:ext cx="9144000" cy="276999"/>
          </a:xfrm>
          <a:prstGeom prst="rect">
            <a:avLst/>
          </a:prstGeom>
        </p:spPr>
        <p:txBody>
          <a:bodyPr wrap="square">
            <a:spAutoFit/>
          </a:bodyPr>
          <a:lstStyle/>
          <a:p>
            <a:pPr algn="ctr"/>
            <a:r>
              <a:rPr lang="en-US" sz="1200" b="1" dirty="0" smtClean="0">
                <a:latin typeface="Times New Roman" pitchFamily="18" charset="0"/>
                <a:cs typeface="Times New Roman" pitchFamily="18" charset="0"/>
              </a:rPr>
              <a:t>Pages 410 – 411</a:t>
            </a:r>
            <a:endParaRPr lang="en-US" sz="1200" dirty="0"/>
          </a:p>
        </p:txBody>
      </p:sp>
      <p:cxnSp>
        <p:nvCxnSpPr>
          <p:cNvPr id="10" name="Straight Connector 9"/>
          <p:cNvCxnSpPr/>
          <p:nvPr/>
        </p:nvCxnSpPr>
        <p:spPr>
          <a:xfrm>
            <a:off x="381000" y="1905000"/>
            <a:ext cx="853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476500" y="4000500"/>
            <a:ext cx="4191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 to="" calcmode="lin" valueType="num">
                                      <p:cBhvr>
                                        <p:cTn id="10" dur="1" fill="hold"/>
                                        <p:tgtEl>
                                          <p:spTgt spid="6">
                                            <p:txEl>
                                              <p:pRg st="0" end="0"/>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to="" calcmode="lin" valueType="num">
                                      <p:cBhvr>
                                        <p:cTn id="13" dur="1" fill="hold"/>
                                        <p:tgtEl>
                                          <p:spTgt spid="4">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to="" calcmode="lin" valueType="num">
                                      <p:cBhvr>
                                        <p:cTn id="16" dur="1" fill="hold"/>
                                        <p:tgtEl>
                                          <p:spTgt spid="10"/>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to="" calcmode="lin" valueType="num">
                                      <p:cBhvr>
                                        <p:cTn id="19" dur="1" fill="hold"/>
                                        <p:tgtEl>
                                          <p:spTgt spid="11"/>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 to="" calcmode="lin" valueType="num">
                                      <p:cBhvr>
                                        <p:cTn id="22" dur="1" fill="hold"/>
                                        <p:tgtEl>
                                          <p:spTgt spid="8">
                                            <p:txEl>
                                              <p:pRg st="0" end="0"/>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accel="50000" decel="5000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accel="50000" decel="50000" fill="hold" grpId="0"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additive="base">
                                        <p:cTn id="3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accel="50000" decel="50000"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 calcmode="lin" valueType="num">
                                      <p:cBhvr additive="base">
                                        <p:cTn id="3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accel="50000" decel="50000" fill="hold" grpId="0" nodeType="click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 calcmode="lin" valueType="num">
                                      <p:cBhvr additive="base">
                                        <p:cTn id="4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accel="50000" decel="50000" fill="hold" grpId="0" nodeType="clickEffect">
                                  <p:stCondLst>
                                    <p:cond delay="0"/>
                                  </p:stCondLst>
                                  <p:childTnLst>
                                    <p:set>
                                      <p:cBhvr>
                                        <p:cTn id="50" dur="1" fill="hold">
                                          <p:stCondLst>
                                            <p:cond delay="0"/>
                                          </p:stCondLst>
                                        </p:cTn>
                                        <p:tgtEl>
                                          <p:spTgt spid="7">
                                            <p:txEl>
                                              <p:pRg st="0" end="0"/>
                                            </p:txEl>
                                          </p:spTgt>
                                        </p:tgtEl>
                                        <p:attrNameLst>
                                          <p:attrName>style.visibility</p:attrName>
                                        </p:attrNameLst>
                                      </p:cBhvr>
                                      <p:to>
                                        <p:strVal val="visible"/>
                                      </p:to>
                                    </p:set>
                                    <p:anim calcmode="lin" valueType="num">
                                      <p:cBhvr additive="base">
                                        <p:cTn id="5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accel="50000" decel="50000" fill="hold" grpId="0" nodeType="clickEffect">
                                  <p:stCondLst>
                                    <p:cond delay="0"/>
                                  </p:stCondLst>
                                  <p:childTnLst>
                                    <p:set>
                                      <p:cBhvr>
                                        <p:cTn id="56" dur="1" fill="hold">
                                          <p:stCondLst>
                                            <p:cond delay="0"/>
                                          </p:stCondLst>
                                        </p:cTn>
                                        <p:tgtEl>
                                          <p:spTgt spid="7">
                                            <p:txEl>
                                              <p:pRg st="1" end="1"/>
                                            </p:txEl>
                                          </p:spTgt>
                                        </p:tgtEl>
                                        <p:attrNameLst>
                                          <p:attrName>style.visibility</p:attrName>
                                        </p:attrNameLst>
                                      </p:cBhvr>
                                      <p:to>
                                        <p:strVal val="visible"/>
                                      </p:to>
                                    </p:set>
                                    <p:anim calcmode="lin" valueType="num">
                                      <p:cBhvr additive="base">
                                        <p:cTn id="5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accel="50000" decel="50000" fill="hold" grpId="0" nodeType="clickEffect">
                                  <p:stCondLst>
                                    <p:cond delay="0"/>
                                  </p:stCondLst>
                                  <p:childTnLst>
                                    <p:set>
                                      <p:cBhvr>
                                        <p:cTn id="62" dur="1" fill="hold">
                                          <p:stCondLst>
                                            <p:cond delay="0"/>
                                          </p:stCondLst>
                                        </p:cTn>
                                        <p:tgtEl>
                                          <p:spTgt spid="7">
                                            <p:txEl>
                                              <p:pRg st="2" end="2"/>
                                            </p:txEl>
                                          </p:spTgt>
                                        </p:tgtEl>
                                        <p:attrNameLst>
                                          <p:attrName>style.visibility</p:attrName>
                                        </p:attrNameLst>
                                      </p:cBhvr>
                                      <p:to>
                                        <p:strVal val="visible"/>
                                      </p:to>
                                    </p:set>
                                    <p:anim calcmode="lin" valueType="num">
                                      <p:cBhvr additive="base">
                                        <p:cTn id="6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accel="50000" decel="50000" fill="hold" grpId="0" nodeType="clickEffect">
                                  <p:stCondLst>
                                    <p:cond delay="0"/>
                                  </p:stCondLst>
                                  <p:childTnLst>
                                    <p:set>
                                      <p:cBhvr>
                                        <p:cTn id="68" dur="1" fill="hold">
                                          <p:stCondLst>
                                            <p:cond delay="0"/>
                                          </p:stCondLst>
                                        </p:cTn>
                                        <p:tgtEl>
                                          <p:spTgt spid="7">
                                            <p:txEl>
                                              <p:pRg st="3" end="3"/>
                                            </p:txEl>
                                          </p:spTgt>
                                        </p:tgtEl>
                                        <p:attrNameLst>
                                          <p:attrName>style.visibility</p:attrName>
                                        </p:attrNameLst>
                                      </p:cBhvr>
                                      <p:to>
                                        <p:strVal val="visible"/>
                                      </p:to>
                                    </p:set>
                                    <p:anim calcmode="lin" valueType="num">
                                      <p:cBhvr additive="base">
                                        <p:cTn id="6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build="p"/>
      <p:bldP spid="5" grpId="0" build="p"/>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unf.edu/~hkoegler/Postmodernism/image2.jpg"/>
          <p:cNvPicPr>
            <a:picLocks noChangeAspect="1" noChangeArrowheads="1"/>
          </p:cNvPicPr>
          <p:nvPr/>
        </p:nvPicPr>
        <p:blipFill>
          <a:blip r:embed="rId4" cstate="print">
            <a:lum bright="70000" contrast="-70000"/>
          </a:blip>
          <a:srcRect/>
          <a:stretch>
            <a:fillRect/>
          </a:stretch>
        </p:blipFill>
        <p:spPr bwMode="auto">
          <a:xfrm>
            <a:off x="0" y="0"/>
            <a:ext cx="9116927" cy="6858000"/>
          </a:xfrm>
          <a:prstGeom prst="rect">
            <a:avLst/>
          </a:prstGeom>
          <a:noFill/>
        </p:spPr>
      </p:pic>
      <p:pic>
        <p:nvPicPr>
          <p:cNvPr id="8" name="Picture 7"/>
          <p:cNvPicPr>
            <a:picLocks noChangeAspect="1"/>
          </p:cNvPicPr>
          <p:nvPr/>
        </p:nvPicPr>
        <p:blipFill>
          <a:blip r:embed="rId5" cstate="print"/>
          <a:stretch>
            <a:fillRect/>
          </a:stretch>
        </p:blipFill>
        <p:spPr>
          <a:xfrm>
            <a:off x="5638800" y="4267200"/>
            <a:ext cx="3417731" cy="2270892"/>
          </a:xfrm>
          <a:prstGeom prst="rect">
            <a:avLst/>
          </a:prstGeom>
        </p:spPr>
      </p:pic>
      <p:pic>
        <p:nvPicPr>
          <p:cNvPr id="7" name="Picture 6"/>
          <p:cNvPicPr>
            <a:picLocks noChangeAspect="1"/>
          </p:cNvPicPr>
          <p:nvPr/>
        </p:nvPicPr>
        <p:blipFill>
          <a:blip r:embed="rId6" cstate="print"/>
          <a:stretch>
            <a:fillRect/>
          </a:stretch>
        </p:blipFill>
        <p:spPr>
          <a:xfrm>
            <a:off x="228600" y="228599"/>
            <a:ext cx="5867400" cy="5693121"/>
          </a:xfrm>
          <a:prstGeom prst="rect">
            <a:avLst/>
          </a:prstGeom>
        </p:spPr>
      </p:pic>
      <p:pic>
        <p:nvPicPr>
          <p:cNvPr id="6" name="Post Modernism - What is it.WMV">
            <a:hlinkClick r:id="" action="ppaction://media"/>
          </p:cNvPr>
          <p:cNvPicPr>
            <a:picLocks noRot="1" noChangeAspect="1"/>
          </p:cNvPicPr>
          <p:nvPr>
            <a:videoFile r:link="rId1"/>
          </p:nvPr>
        </p:nvPicPr>
        <p:blipFill>
          <a:blip r:embed="rId7" cstate="print"/>
          <a:stretch>
            <a:fillRect/>
          </a:stretch>
        </p:blipFill>
        <p:spPr>
          <a:xfrm>
            <a:off x="7010400" y="381000"/>
            <a:ext cx="1524000" cy="1143000"/>
          </a:xfrm>
          <a:prstGeom prst="rect">
            <a:avLst/>
          </a:prstGeom>
        </p:spPr>
      </p:pic>
      <p:sp>
        <p:nvSpPr>
          <p:cNvPr id="9" name="TextBox 8"/>
          <p:cNvSpPr txBox="1"/>
          <p:nvPr/>
        </p:nvSpPr>
        <p:spPr>
          <a:xfrm>
            <a:off x="6858000" y="1600200"/>
            <a:ext cx="1752600" cy="400110"/>
          </a:xfrm>
          <a:prstGeom prst="rect">
            <a:avLst/>
          </a:prstGeom>
          <a:noFill/>
        </p:spPr>
        <p:txBody>
          <a:bodyPr wrap="square" rtlCol="0">
            <a:spAutoFit/>
          </a:bodyPr>
          <a:lstStyle/>
          <a:p>
            <a:pPr algn="ctr"/>
            <a:r>
              <a:rPr lang="en-US" sz="1000" b="1" dirty="0" smtClean="0">
                <a:latin typeface="Times New Roman" pitchFamily="18" charset="0"/>
                <a:cs typeface="Times New Roman" pitchFamily="18" charset="0"/>
              </a:rPr>
              <a:t>What is Postmodernism? 4:00 Min’s</a:t>
            </a:r>
            <a:endParaRPr lang="en-US" sz="1000" b="1" dirty="0">
              <a:latin typeface="Times New Roman" pitchFamily="18" charset="0"/>
              <a:cs typeface="Times New Roman" pitchFamily="18" charset="0"/>
            </a:endParaRPr>
          </a:p>
        </p:txBody>
      </p:sp>
      <p:sp>
        <p:nvSpPr>
          <p:cNvPr id="10" name="TextBox 9"/>
          <p:cNvSpPr txBox="1"/>
          <p:nvPr/>
        </p:nvSpPr>
        <p:spPr>
          <a:xfrm>
            <a:off x="6781800" y="3657600"/>
            <a:ext cx="1752600" cy="400110"/>
          </a:xfrm>
          <a:prstGeom prst="rect">
            <a:avLst/>
          </a:prstGeom>
          <a:noFill/>
        </p:spPr>
        <p:txBody>
          <a:bodyPr wrap="square" rtlCol="0">
            <a:spAutoFit/>
          </a:bodyPr>
          <a:lstStyle/>
          <a:p>
            <a:pPr algn="ctr"/>
            <a:r>
              <a:rPr lang="en-US" sz="1000" b="1" dirty="0" smtClean="0">
                <a:latin typeface="Times New Roman" pitchFamily="18" charset="0"/>
                <a:cs typeface="Times New Roman" pitchFamily="18" charset="0"/>
              </a:rPr>
              <a:t>Postmodernism - Comedy? 4:00 Min’s</a:t>
            </a:r>
            <a:endParaRPr lang="en-US" sz="1000" b="1" dirty="0">
              <a:latin typeface="Times New Roman" pitchFamily="18" charset="0"/>
              <a:cs typeface="Times New Roman" pitchFamily="18" charset="0"/>
            </a:endParaRPr>
          </a:p>
        </p:txBody>
      </p:sp>
      <p:pic>
        <p:nvPicPr>
          <p:cNvPr id="11" name="Postmodernism-Comedy.WMV">
            <a:hlinkClick r:id="" action="ppaction://media"/>
          </p:cNvPr>
          <p:cNvPicPr>
            <a:picLocks noRot="1" noChangeAspect="1"/>
          </p:cNvPicPr>
          <p:nvPr>
            <a:videoFile r:link="rId2"/>
          </p:nvPr>
        </p:nvPicPr>
        <p:blipFill>
          <a:blip r:embed="rId8" cstate="print"/>
          <a:stretch>
            <a:fillRect/>
          </a:stretch>
        </p:blipFill>
        <p:spPr>
          <a:xfrm>
            <a:off x="6858000" y="2438400"/>
            <a:ext cx="1562100" cy="11715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to="" calcmode="lin" valueType="num">
                                      <p:cBhvr>
                                        <p:cTn id="20" dur="1" fill="hold"/>
                                        <p:tgtEl>
                                          <p:spTgt spid="9"/>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to="" calcmode="lin" valueType="num">
                                      <p:cBhvr>
                                        <p:cTn id="25" dur="1" fill="hold"/>
                                        <p:tgtEl>
                                          <p:spTgt spid="10"/>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to="" calcmode="lin" valueType="num">
                                      <p:cBhvr>
                                        <p:cTn id="28"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29" fill="hold" display="0">
                  <p:stCondLst>
                    <p:cond delay="indefinite"/>
                  </p:stCondLst>
                  <p:endCondLst>
                    <p:cond evt="onNext" delay="0">
                      <p:tgtEl>
                        <p:sldTgt/>
                      </p:tgtEl>
                    </p:cond>
                    <p:cond evt="onPrev" delay="0">
                      <p:tgtEl>
                        <p:sldTgt/>
                      </p:tgtEl>
                    </p:cond>
                  </p:endCondLst>
                </p:cTn>
                <p:tgtEl>
                  <p:spTgt spid="6"/>
                </p:tgtEl>
              </p:cMediaNode>
            </p:video>
            <p:video fullScrn="1">
              <p:cMediaNode vol="80000">
                <p:cTn id="30" fill="hold" display="0">
                  <p:stCondLst>
                    <p:cond delay="indefinite"/>
                  </p:stCondLst>
                  <p:endCondLst>
                    <p:cond evt="onNext" delay="0">
                      <p:tgtEl>
                        <p:sldTgt/>
                      </p:tgtEl>
                    </p:cond>
                    <p:cond evt="onPrev" delay="0">
                      <p:tgtEl>
                        <p:sldTgt/>
                      </p:tgtEl>
                    </p:cond>
                  </p:endCondLst>
                </p:cTn>
                <p:tgtEl>
                  <p:spTgt spid="11"/>
                </p:tgtEl>
              </p:cMediaNode>
            </p:video>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unf.edu/~hkoegler/Postmodernism/image2.jpg"/>
          <p:cNvPicPr>
            <a:picLocks noChangeAspect="1" noChangeArrowheads="1"/>
          </p:cNvPicPr>
          <p:nvPr/>
        </p:nvPicPr>
        <p:blipFill>
          <a:blip r:embed="rId2" cstate="print">
            <a:lum bright="70000" contrast="-70000"/>
          </a:blip>
          <a:srcRect/>
          <a:stretch>
            <a:fillRect/>
          </a:stretch>
        </p:blipFill>
        <p:spPr bwMode="auto">
          <a:xfrm>
            <a:off x="0" y="0"/>
            <a:ext cx="9116927" cy="6858000"/>
          </a:xfrm>
          <a:prstGeom prst="rect">
            <a:avLst/>
          </a:prstGeom>
          <a:noFill/>
        </p:spPr>
      </p:pic>
      <p:sp>
        <p:nvSpPr>
          <p:cNvPr id="7" name="Title 6"/>
          <p:cNvSpPr>
            <a:spLocks noGrp="1"/>
          </p:cNvSpPr>
          <p:nvPr>
            <p:ph type="title"/>
          </p:nvPr>
        </p:nvSpPr>
        <p:spPr>
          <a:xfrm>
            <a:off x="0" y="198438"/>
            <a:ext cx="9144000" cy="487362"/>
          </a:xfrm>
        </p:spPr>
        <p:txBody>
          <a:bodyPr>
            <a:normAutofit fontScale="90000"/>
          </a:bodyPr>
          <a:lstStyle/>
          <a:p>
            <a:r>
              <a:rPr lang="en-US" sz="2800" b="1" dirty="0" smtClean="0">
                <a:solidFill>
                  <a:srgbClr val="C00000"/>
                </a:solidFill>
                <a:latin typeface="Times New Roman" pitchFamily="18" charset="0"/>
                <a:cs typeface="Times New Roman" pitchFamily="18" charset="0"/>
              </a:rPr>
              <a:t>Postmodern Challenge</a:t>
            </a:r>
            <a:endParaRPr lang="en-US" sz="2800" b="1" dirty="0">
              <a:solidFill>
                <a:srgbClr val="C00000"/>
              </a:solidFill>
              <a:latin typeface="Times New Roman" pitchFamily="18" charset="0"/>
              <a:cs typeface="Times New Roman" pitchFamily="18" charset="0"/>
            </a:endParaRPr>
          </a:p>
        </p:txBody>
      </p:sp>
      <p:sp>
        <p:nvSpPr>
          <p:cNvPr id="8" name="Content Placeholder 7"/>
          <p:cNvSpPr>
            <a:spLocks noGrp="1"/>
          </p:cNvSpPr>
          <p:nvPr>
            <p:ph idx="1"/>
          </p:nvPr>
        </p:nvSpPr>
        <p:spPr>
          <a:xfrm>
            <a:off x="0" y="2438400"/>
            <a:ext cx="9144000" cy="2362200"/>
          </a:xfrm>
        </p:spPr>
        <p:txBody>
          <a:bodyPr>
            <a:normAutofit/>
          </a:bodyPr>
          <a:lstStyle/>
          <a:p>
            <a:pPr algn="ctr">
              <a:buNone/>
            </a:pPr>
            <a:r>
              <a:rPr lang="en-US" sz="1800" b="1" i="1" dirty="0" smtClean="0">
                <a:solidFill>
                  <a:srgbClr val="002060"/>
                </a:solidFill>
                <a:latin typeface="Times New Roman" pitchFamily="18" charset="0"/>
                <a:cs typeface="Times New Roman" pitchFamily="18" charset="0"/>
              </a:rPr>
              <a:t>If we claim that there are no universal truths that transcend cultural boundaries and</a:t>
            </a:r>
          </a:p>
          <a:p>
            <a:pPr algn="ctr">
              <a:buNone/>
            </a:pPr>
            <a:r>
              <a:rPr lang="en-US" sz="1800" b="1" i="1" dirty="0" smtClean="0">
                <a:solidFill>
                  <a:srgbClr val="002060"/>
                </a:solidFill>
                <a:latin typeface="Times New Roman" pitchFamily="18" charset="0"/>
                <a:cs typeface="Times New Roman" pitchFamily="18" charset="0"/>
              </a:rPr>
              <a:t>traditions, how can we expect all members of society to adhere to a dominant set of (liberal) </a:t>
            </a:r>
          </a:p>
          <a:p>
            <a:pPr algn="ctr">
              <a:buNone/>
            </a:pPr>
            <a:r>
              <a:rPr lang="en-US" sz="1800" b="1" i="1" dirty="0" smtClean="0">
                <a:solidFill>
                  <a:srgbClr val="002060"/>
                </a:solidFill>
                <a:latin typeface="Times New Roman" pitchFamily="18" charset="0"/>
                <a:cs typeface="Times New Roman" pitchFamily="18" charset="0"/>
              </a:rPr>
              <a:t>principles?</a:t>
            </a:r>
          </a:p>
          <a:p>
            <a:pPr algn="ctr">
              <a:buNone/>
            </a:pPr>
            <a:endParaRPr lang="en-US" sz="1800" b="1" dirty="0" smtClean="0">
              <a:latin typeface="Times New Roman" pitchFamily="18" charset="0"/>
              <a:cs typeface="Times New Roman" pitchFamily="18" charset="0"/>
            </a:endParaRPr>
          </a:p>
          <a:p>
            <a:pPr algn="ctr">
              <a:buNone/>
            </a:pPr>
            <a:endParaRPr lang="en-US" sz="1800" b="1" dirty="0" smtClean="0">
              <a:latin typeface="Times New Roman" pitchFamily="18" charset="0"/>
              <a:cs typeface="Times New Roman" pitchFamily="18" charset="0"/>
            </a:endParaRPr>
          </a:p>
          <a:p>
            <a:pPr algn="ctr">
              <a:buNone/>
            </a:pPr>
            <a:r>
              <a:rPr lang="en-US" sz="1800" b="1" dirty="0" smtClean="0">
                <a:latin typeface="Times New Roman" pitchFamily="18" charset="0"/>
                <a:cs typeface="Times New Roman" pitchFamily="18" charset="0"/>
              </a:rPr>
              <a:t>Turn to page 412 (</a:t>
            </a:r>
            <a:r>
              <a:rPr lang="en-US" sz="1800" b="1" i="1" dirty="0" smtClean="0">
                <a:latin typeface="Times New Roman" pitchFamily="18" charset="0"/>
                <a:cs typeface="Times New Roman" pitchFamily="18" charset="0"/>
              </a:rPr>
              <a:t>Voices</a:t>
            </a:r>
            <a:r>
              <a:rPr lang="en-US" sz="1800" b="1" dirty="0" smtClean="0">
                <a:latin typeface="Times New Roman" pitchFamily="18" charset="0"/>
                <a:cs typeface="Times New Roman" pitchFamily="18" charset="0"/>
              </a:rPr>
              <a:t>) to examine responses to this challenge </a:t>
            </a:r>
          </a:p>
          <a:p>
            <a:pPr algn="ctr">
              <a:buNone/>
            </a:pPr>
            <a:r>
              <a:rPr lang="en-US" sz="1800" b="1" dirty="0" smtClean="0">
                <a:latin typeface="Times New Roman" pitchFamily="18" charset="0"/>
                <a:cs typeface="Times New Roman" pitchFamily="18" charset="0"/>
              </a:rPr>
              <a:t>Complete 1 &amp; 2</a:t>
            </a:r>
            <a:endParaRPr lang="en-US" sz="1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 to="" calcmode="lin" valueType="num">
                                      <p:cBhvr>
                                        <p:cTn id="10" dur="1" fill="hold"/>
                                        <p:tgtEl>
                                          <p:spTgt spid="8">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to="" calcmode="lin" valueType="num">
                                      <p:cBhvr>
                                        <p:cTn id="13" dur="1" fill="hold"/>
                                        <p:tgtEl>
                                          <p:spTgt spid="8">
                                            <p:txEl>
                                              <p:pRg st="1" end="1"/>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 to="" calcmode="lin" valueType="num">
                                      <p:cBhvr>
                                        <p:cTn id="16" dur="1" fill="hold"/>
                                        <p:tgtEl>
                                          <p:spTgt spid="8">
                                            <p:txEl>
                                              <p:pRg st="2" end="2"/>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 to="" calcmode="lin" valueType="num">
                                      <p:cBhvr>
                                        <p:cTn id="21" dur="1" fill="hold"/>
                                        <p:tgtEl>
                                          <p:spTgt spid="8">
                                            <p:txEl>
                                              <p:pRg st="5" end="5"/>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8">
                                            <p:txEl>
                                              <p:pRg st="6" end="6"/>
                                            </p:txEl>
                                          </p:spTgt>
                                        </p:tgtEl>
                                        <p:attrNameLst>
                                          <p:attrName>style.visibility</p:attrName>
                                        </p:attrNameLst>
                                      </p:cBhvr>
                                      <p:to>
                                        <p:strVal val="visible"/>
                                      </p:to>
                                    </p:set>
                                    <p:anim to="" calcmode="lin" valueType="num">
                                      <p:cBhvr>
                                        <p:cTn id="24" dur="1" fill="hold"/>
                                        <p:tgtEl>
                                          <p:spTgt spid="8">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img.slate.com/media/1/123125/2090808/2134126/2137137/060301_bi_FukuyamaEX.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4" name="Rectangle 3"/>
          <p:cNvSpPr/>
          <p:nvPr/>
        </p:nvSpPr>
        <p:spPr>
          <a:xfrm>
            <a:off x="0" y="228600"/>
            <a:ext cx="9144000" cy="523220"/>
          </a:xfrm>
          <a:prstGeom prst="rect">
            <a:avLst/>
          </a:prstGeom>
        </p:spPr>
        <p:txBody>
          <a:bodyPr wrap="square">
            <a:spAutoFit/>
          </a:bodyPr>
          <a:lstStyle/>
          <a:p>
            <a:pPr algn="ctr"/>
            <a:r>
              <a:rPr lang="en-US" sz="2800" b="1" i="1" dirty="0">
                <a:solidFill>
                  <a:schemeClr val="accent5">
                    <a:lumMod val="50000"/>
                  </a:schemeClr>
                </a:solidFill>
                <a:latin typeface="Times New Roman" pitchFamily="18" charset="0"/>
                <a:cs typeface="Times New Roman" pitchFamily="18" charset="0"/>
              </a:rPr>
              <a:t>Voices</a:t>
            </a:r>
            <a:endParaRPr lang="en-US" sz="2800" dirty="0">
              <a:solidFill>
                <a:schemeClr val="accent5">
                  <a:lumMod val="50000"/>
                </a:schemeClr>
              </a:solidFill>
            </a:endParaRPr>
          </a:p>
        </p:txBody>
      </p:sp>
      <p:sp>
        <p:nvSpPr>
          <p:cNvPr id="5" name="Rectangle 4"/>
          <p:cNvSpPr/>
          <p:nvPr/>
        </p:nvSpPr>
        <p:spPr>
          <a:xfrm>
            <a:off x="0" y="838200"/>
            <a:ext cx="9144000" cy="1446550"/>
          </a:xfrm>
          <a:prstGeom prst="rect">
            <a:avLst/>
          </a:prstGeom>
        </p:spPr>
        <p:txBody>
          <a:bodyPr wrap="square">
            <a:spAutoFit/>
          </a:bodyPr>
          <a:lstStyle/>
          <a:p>
            <a:pPr algn="ctr"/>
            <a:r>
              <a:rPr lang="en-US" b="1" dirty="0" smtClean="0">
                <a:latin typeface="Times New Roman" pitchFamily="18" charset="0"/>
                <a:cs typeface="Times New Roman" pitchFamily="18" charset="0"/>
              </a:rPr>
              <a:t>#1 - </a:t>
            </a:r>
            <a:r>
              <a:rPr lang="en-US" b="1" dirty="0" smtClean="0">
                <a:solidFill>
                  <a:srgbClr val="C00000"/>
                </a:solidFill>
                <a:latin typeface="Times New Roman" pitchFamily="18" charset="0"/>
                <a:cs typeface="Times New Roman" pitchFamily="18" charset="0"/>
              </a:rPr>
              <a:t>Weakness of Postmodernism</a:t>
            </a:r>
          </a:p>
          <a:p>
            <a:pPr algn="ctr"/>
            <a:r>
              <a:rPr lang="en-US" sz="800" dirty="0" smtClean="0">
                <a:latin typeface="Times New Roman" pitchFamily="18" charset="0"/>
                <a:cs typeface="Times New Roman" pitchFamily="18" charset="0"/>
              </a:rPr>
              <a:t/>
            </a:r>
            <a:br>
              <a:rPr lang="en-US" sz="800" dirty="0" smtClean="0">
                <a:latin typeface="Times New Roman" pitchFamily="18" charset="0"/>
                <a:cs typeface="Times New Roman" pitchFamily="18" charset="0"/>
              </a:rPr>
            </a:br>
            <a:r>
              <a:rPr lang="en-US" sz="800" dirty="0" smtClean="0">
                <a:latin typeface="Times New Roman" pitchFamily="18" charset="0"/>
                <a:cs typeface="Times New Roman" pitchFamily="18" charset="0"/>
              </a:rPr>
              <a:t/>
            </a:r>
            <a:br>
              <a:rPr lang="en-US" sz="800" dirty="0" smtClean="0">
                <a:latin typeface="Times New Roman" pitchFamily="18" charset="0"/>
                <a:cs typeface="Times New Roman" pitchFamily="18" charset="0"/>
              </a:rPr>
            </a:br>
            <a:r>
              <a:rPr lang="en-US" b="1" i="1" dirty="0" smtClean="0">
                <a:solidFill>
                  <a:srgbClr val="002060"/>
                </a:solidFill>
                <a:latin typeface="Times New Roman" pitchFamily="18" charset="0"/>
                <a:cs typeface="Times New Roman" pitchFamily="18" charset="0"/>
              </a:rPr>
              <a:t>Relativism:</a:t>
            </a:r>
            <a:r>
              <a:rPr lang="en-US" b="1" dirty="0" smtClean="0">
                <a:solidFill>
                  <a:srgbClr val="002060"/>
                </a:solidFill>
                <a:latin typeface="Times New Roman" pitchFamily="18" charset="0"/>
                <a:cs typeface="Times New Roman" pitchFamily="18" charset="0"/>
              </a:rPr>
              <a:t/>
            </a:r>
            <a:br>
              <a:rPr lang="en-US" b="1" dirty="0" smtClean="0">
                <a:solidFill>
                  <a:srgbClr val="002060"/>
                </a:solidFill>
                <a:latin typeface="Times New Roman" pitchFamily="18" charset="0"/>
                <a:cs typeface="Times New Roman" pitchFamily="18" charset="0"/>
              </a:rPr>
            </a:br>
            <a:r>
              <a:rPr lang="en-US" b="1" dirty="0" smtClean="0">
                <a:solidFill>
                  <a:srgbClr val="002060"/>
                </a:solidFill>
                <a:latin typeface="Times New Roman" pitchFamily="18" charset="0"/>
                <a:cs typeface="Times New Roman" pitchFamily="18" charset="0"/>
              </a:rPr>
              <a:t>the absence of any absolute standards that make a common shared understanding of citizenship and of common aspirations for a good life impossible</a:t>
            </a:r>
            <a:endParaRPr lang="en-US" dirty="0"/>
          </a:p>
        </p:txBody>
      </p:sp>
      <p:sp>
        <p:nvSpPr>
          <p:cNvPr id="6" name="Rectangle 5"/>
          <p:cNvSpPr/>
          <p:nvPr/>
        </p:nvSpPr>
        <p:spPr>
          <a:xfrm>
            <a:off x="0" y="2438400"/>
            <a:ext cx="9144000" cy="4216539"/>
          </a:xfrm>
          <a:prstGeom prst="rect">
            <a:avLst/>
          </a:prstGeom>
        </p:spPr>
        <p:txBody>
          <a:bodyPr wrap="square">
            <a:spAutoFit/>
          </a:bodyPr>
          <a:lstStyle/>
          <a:p>
            <a:pPr algn="ctr"/>
            <a:r>
              <a:rPr lang="en-US" b="1" dirty="0" smtClean="0">
                <a:latin typeface="Times New Roman" pitchFamily="18" charset="0"/>
                <a:cs typeface="Times New Roman" pitchFamily="18" charset="0"/>
              </a:rPr>
              <a:t>#2 - </a:t>
            </a:r>
            <a:r>
              <a:rPr lang="en-US" b="1" dirty="0" smtClean="0">
                <a:solidFill>
                  <a:srgbClr val="C00000"/>
                </a:solidFill>
                <a:latin typeface="Times New Roman" pitchFamily="18" charset="0"/>
                <a:cs typeface="Times New Roman" pitchFamily="18" charset="0"/>
              </a:rPr>
              <a:t>Responding to the Criticisms of Postmodernism</a:t>
            </a:r>
          </a:p>
          <a:p>
            <a:pPr algn="ctr"/>
            <a:endParaRPr lang="en-US" sz="800" b="1" dirty="0">
              <a:solidFill>
                <a:srgbClr val="C00000"/>
              </a:solidFill>
              <a:latin typeface="Times New Roman" pitchFamily="18" charset="0"/>
              <a:cs typeface="Times New Roman" pitchFamily="18" charset="0"/>
            </a:endParaRPr>
          </a:p>
          <a:p>
            <a:pPr algn="ctr"/>
            <a:r>
              <a:rPr lang="en-US" sz="800" b="1" dirty="0" smtClean="0">
                <a:latin typeface="Times New Roman" pitchFamily="18" charset="0"/>
                <a:cs typeface="Times New Roman" pitchFamily="18" charset="0"/>
              </a:rPr>
              <a:t/>
            </a:r>
            <a:br>
              <a:rPr lang="en-US" sz="800" b="1" dirty="0" smtClean="0">
                <a:latin typeface="Times New Roman" pitchFamily="18" charset="0"/>
                <a:cs typeface="Times New Roman" pitchFamily="18" charset="0"/>
              </a:rPr>
            </a:br>
            <a:r>
              <a:rPr lang="en-US" b="1" dirty="0" smtClean="0">
                <a:solidFill>
                  <a:srgbClr val="002060"/>
                </a:solidFill>
                <a:latin typeface="Times New Roman" pitchFamily="18" charset="0"/>
                <a:cs typeface="Times New Roman" pitchFamily="18" charset="0"/>
              </a:rPr>
              <a:t>Standards can be agreed upon! </a:t>
            </a:r>
            <a:br>
              <a:rPr lang="en-US" b="1" dirty="0" smtClean="0">
                <a:solidFill>
                  <a:srgbClr val="002060"/>
                </a:solidFill>
                <a:latin typeface="Times New Roman" pitchFamily="18" charset="0"/>
                <a:cs typeface="Times New Roman" pitchFamily="18" charset="0"/>
              </a:rPr>
            </a:br>
            <a:r>
              <a:rPr lang="en-US" b="1" dirty="0" smtClean="0">
                <a:solidFill>
                  <a:srgbClr val="002060"/>
                </a:solidFill>
                <a:latin typeface="Times New Roman" pitchFamily="18" charset="0"/>
                <a:cs typeface="Times New Roman" pitchFamily="18" charset="0"/>
              </a:rPr>
              <a:t>Although they may be changed over time, citizens can use the principles of equality and personal freedom as guidelines.</a:t>
            </a:r>
          </a:p>
          <a:p>
            <a:pPr algn="ctr"/>
            <a:r>
              <a:rPr lang="en-US" b="1" dirty="0" smtClean="0">
                <a:solidFill>
                  <a:srgbClr val="002060"/>
                </a:solidFill>
                <a:latin typeface="Times New Roman" pitchFamily="18" charset="0"/>
                <a:cs typeface="Times New Roman" pitchFamily="18" charset="0"/>
              </a:rPr>
              <a:t/>
            </a:r>
            <a:br>
              <a:rPr lang="en-US" b="1" dirty="0" smtClean="0">
                <a:solidFill>
                  <a:srgbClr val="002060"/>
                </a:solidFill>
                <a:latin typeface="Times New Roman" pitchFamily="18" charset="0"/>
                <a:cs typeface="Times New Roman" pitchFamily="18" charset="0"/>
              </a:rPr>
            </a:br>
            <a:r>
              <a:rPr lang="en-US" b="1" dirty="0" smtClean="0">
                <a:solidFill>
                  <a:srgbClr val="002060"/>
                </a:solidFill>
                <a:latin typeface="Times New Roman" pitchFamily="18" charset="0"/>
                <a:cs typeface="Times New Roman" pitchFamily="18" charset="0"/>
              </a:rPr>
              <a:t> Post modernists MIGHT support the principles of </a:t>
            </a:r>
            <a:r>
              <a:rPr lang="en-US" b="1" i="1" dirty="0" smtClean="0">
                <a:solidFill>
                  <a:srgbClr val="002060"/>
                </a:solidFill>
                <a:latin typeface="Times New Roman" pitchFamily="18" charset="0"/>
                <a:cs typeface="Times New Roman" pitchFamily="18" charset="0"/>
              </a:rPr>
              <a:t>equality</a:t>
            </a:r>
            <a:r>
              <a:rPr lang="en-US" b="1" dirty="0" smtClean="0">
                <a:solidFill>
                  <a:srgbClr val="002060"/>
                </a:solidFill>
                <a:latin typeface="Times New Roman" pitchFamily="18" charset="0"/>
                <a:cs typeface="Times New Roman" pitchFamily="18" charset="0"/>
              </a:rPr>
              <a:t> and the </a:t>
            </a:r>
            <a:r>
              <a:rPr lang="en-US" b="1" i="1" dirty="0" smtClean="0">
                <a:solidFill>
                  <a:srgbClr val="002060"/>
                </a:solidFill>
                <a:latin typeface="Times New Roman" pitchFamily="18" charset="0"/>
                <a:cs typeface="Times New Roman" pitchFamily="18" charset="0"/>
              </a:rPr>
              <a:t>worth of the individual</a:t>
            </a:r>
            <a:r>
              <a:rPr lang="en-US" b="1" dirty="0" smtClean="0">
                <a:solidFill>
                  <a:srgbClr val="002060"/>
                </a:solidFill>
                <a:latin typeface="Times New Roman" pitchFamily="18" charset="0"/>
                <a:cs typeface="Times New Roman" pitchFamily="18" charset="0"/>
              </a:rPr>
              <a:t>.</a:t>
            </a:r>
            <a:br>
              <a:rPr lang="en-US" b="1" dirty="0" smtClean="0">
                <a:solidFill>
                  <a:srgbClr val="002060"/>
                </a:solidFill>
                <a:latin typeface="Times New Roman" pitchFamily="18" charset="0"/>
                <a:cs typeface="Times New Roman" pitchFamily="18" charset="0"/>
              </a:rPr>
            </a:br>
            <a:r>
              <a:rPr lang="en-US" b="1" dirty="0" smtClean="0">
                <a:solidFill>
                  <a:srgbClr val="002060"/>
                </a:solidFill>
                <a:latin typeface="Times New Roman" pitchFamily="18" charset="0"/>
                <a:cs typeface="Times New Roman" pitchFamily="18" charset="0"/>
              </a:rPr>
              <a:t>All would therefore agree that anything that denigrates or harms an individual           </a:t>
            </a:r>
            <a:r>
              <a:rPr lang="en-US" b="1" i="1" dirty="0" smtClean="0">
                <a:solidFill>
                  <a:srgbClr val="002060"/>
                </a:solidFill>
                <a:latin typeface="Times New Roman" pitchFamily="18" charset="0"/>
                <a:cs typeface="Times New Roman" pitchFamily="18" charset="0"/>
              </a:rPr>
              <a:t>signals a negative presence</a:t>
            </a:r>
          </a:p>
          <a:p>
            <a:pPr algn="ctr"/>
            <a:r>
              <a:rPr lang="en-US" b="1" i="1" dirty="0" smtClean="0">
                <a:solidFill>
                  <a:srgbClr val="002060"/>
                </a:solidFill>
                <a:latin typeface="Times New Roman" pitchFamily="18" charset="0"/>
                <a:cs typeface="Times New Roman" pitchFamily="18" charset="0"/>
              </a:rPr>
              <a:t/>
            </a:r>
            <a:br>
              <a:rPr lang="en-US" b="1" i="1" dirty="0" smtClean="0">
                <a:solidFill>
                  <a:srgbClr val="002060"/>
                </a:solidFill>
                <a:latin typeface="Times New Roman" pitchFamily="18" charset="0"/>
                <a:cs typeface="Times New Roman" pitchFamily="18" charset="0"/>
              </a:rPr>
            </a:br>
            <a:r>
              <a:rPr lang="en-US" b="1" dirty="0" smtClean="0">
                <a:solidFill>
                  <a:srgbClr val="002060"/>
                </a:solidFill>
                <a:latin typeface="Times New Roman" pitchFamily="18" charset="0"/>
                <a:cs typeface="Times New Roman" pitchFamily="18" charset="0"/>
              </a:rPr>
              <a:t> The Post Modernist Critique is useful</a:t>
            </a:r>
            <a:r>
              <a:rPr lang="en-US" b="1" i="1" dirty="0" smtClean="0">
                <a:solidFill>
                  <a:srgbClr val="002060"/>
                </a:solidFill>
                <a:latin typeface="Times New Roman" pitchFamily="18" charset="0"/>
                <a:cs typeface="Times New Roman" pitchFamily="18" charset="0"/>
              </a:rPr>
              <a:t>.</a:t>
            </a:r>
            <a:br>
              <a:rPr lang="en-US" b="1" i="1" dirty="0" smtClean="0">
                <a:solidFill>
                  <a:srgbClr val="002060"/>
                </a:solidFill>
                <a:latin typeface="Times New Roman" pitchFamily="18" charset="0"/>
                <a:cs typeface="Times New Roman" pitchFamily="18" charset="0"/>
              </a:rPr>
            </a:br>
            <a:r>
              <a:rPr lang="en-US" b="1" i="1" dirty="0" smtClean="0">
                <a:solidFill>
                  <a:srgbClr val="002060"/>
                </a:solidFill>
                <a:latin typeface="Times New Roman" pitchFamily="18" charset="0"/>
                <a:cs typeface="Times New Roman" pitchFamily="18" charset="0"/>
              </a:rPr>
              <a:t>It asks modern liberals to:</a:t>
            </a:r>
            <a:br>
              <a:rPr lang="en-US" b="1" i="1" dirty="0" smtClean="0">
                <a:solidFill>
                  <a:srgbClr val="002060"/>
                </a:solidFill>
                <a:latin typeface="Times New Roman" pitchFamily="18" charset="0"/>
                <a:cs typeface="Times New Roman" pitchFamily="18" charset="0"/>
              </a:rPr>
            </a:br>
            <a:r>
              <a:rPr lang="en-US" b="1" i="1" dirty="0" smtClean="0">
                <a:solidFill>
                  <a:srgbClr val="002060"/>
                </a:solidFill>
                <a:latin typeface="Times New Roman" pitchFamily="18" charset="0"/>
                <a:cs typeface="Times New Roman" pitchFamily="18" charset="0"/>
              </a:rPr>
              <a:t>- Keep thinking</a:t>
            </a:r>
            <a:br>
              <a:rPr lang="en-US" b="1" i="1" dirty="0" smtClean="0">
                <a:solidFill>
                  <a:srgbClr val="002060"/>
                </a:solidFill>
                <a:latin typeface="Times New Roman" pitchFamily="18" charset="0"/>
                <a:cs typeface="Times New Roman" pitchFamily="18" charset="0"/>
              </a:rPr>
            </a:br>
            <a:r>
              <a:rPr lang="en-US" b="1" i="1" dirty="0" smtClean="0">
                <a:solidFill>
                  <a:srgbClr val="002060"/>
                </a:solidFill>
                <a:latin typeface="Times New Roman" pitchFamily="18" charset="0"/>
                <a:cs typeface="Times New Roman" pitchFamily="18" charset="0"/>
              </a:rPr>
              <a:t>- Keep options open</a:t>
            </a:r>
            <a:br>
              <a:rPr lang="en-US" b="1" i="1" dirty="0" smtClean="0">
                <a:solidFill>
                  <a:srgbClr val="002060"/>
                </a:solidFill>
                <a:latin typeface="Times New Roman" pitchFamily="18" charset="0"/>
                <a:cs typeface="Times New Roman" pitchFamily="18" charset="0"/>
              </a:rPr>
            </a:br>
            <a:r>
              <a:rPr lang="en-US" b="1" i="1" dirty="0" smtClean="0">
                <a:solidFill>
                  <a:srgbClr val="002060"/>
                </a:solidFill>
                <a:latin typeface="Times New Roman" pitchFamily="18" charset="0"/>
                <a:cs typeface="Times New Roman" pitchFamily="18" charset="0"/>
              </a:rPr>
              <a:t>- Not  fall into the trap of certainty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to="" calcmode="lin" valueType="num">
                                      <p:cBhvr>
                                        <p:cTn id="10" dur="1" fill="hold"/>
                                        <p:tgtEl>
                                          <p:spTgt spid="5">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to="" calcmode="lin" valueType="num">
                                      <p:cBhvr>
                                        <p:cTn id="15" dur="1" fill="hold"/>
                                        <p:tgtEl>
                                          <p:spTgt spid="5">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 to="" calcmode="lin" valueType="num">
                                      <p:cBhvr>
                                        <p:cTn id="20" dur="1" fill="hold"/>
                                        <p:tgtEl>
                                          <p:spTgt spid="6">
                                            <p:txEl>
                                              <p:pRg st="0" end="0"/>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to="" calcmode="lin" valueType="num">
                                      <p:cBhvr>
                                        <p:cTn id="25" dur="1" fill="hold"/>
                                        <p:tgtEl>
                                          <p:spTgt spid="6">
                                            <p:txEl>
                                              <p:pRg st="2" end="2"/>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 to="" calcmode="lin" valueType="num">
                                      <p:cBhvr>
                                        <p:cTn id="30" dur="1" fill="hold"/>
                                        <p:tgtEl>
                                          <p:spTgt spid="6">
                                            <p:txEl>
                                              <p:pRg st="3" end="3"/>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to="" calcmode="lin" valueType="num">
                                      <p:cBhvr>
                                        <p:cTn id="35" dur="1" fill="hold"/>
                                        <p:tgtEl>
                                          <p:spTgt spid="6">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37890" name="Picture 2" descr="http://www.norcalblogs.com/post_scripts/archives/Muslims1984138361.jpg"/>
          <p:cNvPicPr>
            <a:picLocks noChangeAspect="1" noChangeArrowheads="1"/>
          </p:cNvPicPr>
          <p:nvPr/>
        </p:nvPicPr>
        <p:blipFill>
          <a:blip r:embed="rId2" cstate="print">
            <a:lum bright="70000" contrast="-70000"/>
          </a:blip>
          <a:srcRect/>
          <a:stretch>
            <a:fillRect/>
          </a:stretch>
        </p:blipFill>
        <p:spPr bwMode="auto">
          <a:xfrm>
            <a:off x="0" y="0"/>
            <a:ext cx="9144001" cy="6858000"/>
          </a:xfrm>
          <a:prstGeom prst="rect">
            <a:avLst/>
          </a:prstGeom>
          <a:noFill/>
        </p:spPr>
      </p:pic>
      <p:sp>
        <p:nvSpPr>
          <p:cNvPr id="4" name="Title 3"/>
          <p:cNvSpPr>
            <a:spLocks noGrp="1"/>
          </p:cNvSpPr>
          <p:nvPr>
            <p:ph type="title"/>
          </p:nvPr>
        </p:nvSpPr>
        <p:spPr>
          <a:xfrm>
            <a:off x="304800" y="1143000"/>
            <a:ext cx="2514599" cy="533400"/>
          </a:xfrm>
        </p:spPr>
        <p:txBody>
          <a:bodyPr>
            <a:normAutofit/>
          </a:bodyPr>
          <a:lstStyle/>
          <a:p>
            <a:r>
              <a:rPr lang="en-US" sz="2800" dirty="0" smtClean="0">
                <a:solidFill>
                  <a:srgbClr val="C00000"/>
                </a:solidFill>
                <a:latin typeface="Times New Roman" pitchFamily="18" charset="0"/>
                <a:cs typeface="Times New Roman" pitchFamily="18" charset="0"/>
              </a:rPr>
              <a:t>Extremism</a:t>
            </a:r>
            <a:endParaRPr lang="en-US" sz="2800" dirty="0">
              <a:solidFill>
                <a:srgbClr val="C00000"/>
              </a:solidFill>
              <a:latin typeface="Times New Roman" pitchFamily="18" charset="0"/>
              <a:cs typeface="Times New Roman" pitchFamily="18" charset="0"/>
            </a:endParaRPr>
          </a:p>
        </p:txBody>
      </p:sp>
      <p:sp>
        <p:nvSpPr>
          <p:cNvPr id="6" name="Rectangle 5"/>
          <p:cNvSpPr/>
          <p:nvPr/>
        </p:nvSpPr>
        <p:spPr>
          <a:xfrm>
            <a:off x="0" y="4495800"/>
            <a:ext cx="9144000" cy="1477328"/>
          </a:xfrm>
          <a:prstGeom prst="rect">
            <a:avLst/>
          </a:prstGeom>
        </p:spPr>
        <p:txBody>
          <a:bodyPr wrap="square">
            <a:spAutoFit/>
          </a:bodyPr>
          <a:lstStyle/>
          <a:p>
            <a:pPr algn="ctr">
              <a:buNone/>
            </a:pPr>
            <a:r>
              <a:rPr lang="en-US" b="1" dirty="0">
                <a:latin typeface="Times New Roman" pitchFamily="18" charset="0"/>
                <a:cs typeface="Times New Roman" pitchFamily="18" charset="0"/>
              </a:rPr>
              <a:t>Is a word we hear commonly today, what do you think it means</a:t>
            </a:r>
            <a:r>
              <a:rPr lang="en-US" b="1" dirty="0" smtClean="0">
                <a:latin typeface="Times New Roman" pitchFamily="18" charset="0"/>
                <a:cs typeface="Times New Roman" pitchFamily="18" charset="0"/>
              </a:rPr>
              <a:t>?</a:t>
            </a:r>
          </a:p>
          <a:p>
            <a:pPr algn="ctr">
              <a:buNone/>
            </a:pPr>
            <a:endParaRPr lang="en-US" b="1" dirty="0">
              <a:latin typeface="Times New Roman" pitchFamily="18" charset="0"/>
              <a:cs typeface="Times New Roman" pitchFamily="18" charset="0"/>
            </a:endParaRPr>
          </a:p>
          <a:p>
            <a:pPr algn="ctr">
              <a:buNone/>
            </a:pPr>
            <a:r>
              <a:rPr lang="en-US" b="1" dirty="0">
                <a:solidFill>
                  <a:srgbClr val="002060"/>
                </a:solidFill>
                <a:latin typeface="Times New Roman" pitchFamily="18" charset="0"/>
                <a:cs typeface="Times New Roman" pitchFamily="18" charset="0"/>
              </a:rPr>
              <a:t>Write a definition in your </a:t>
            </a:r>
            <a:r>
              <a:rPr lang="en-US" b="1" dirty="0" smtClean="0">
                <a:solidFill>
                  <a:srgbClr val="002060"/>
                </a:solidFill>
                <a:latin typeface="Times New Roman" pitchFamily="18" charset="0"/>
                <a:cs typeface="Times New Roman" pitchFamily="18" charset="0"/>
              </a:rPr>
              <a:t>notebook</a:t>
            </a:r>
          </a:p>
          <a:p>
            <a:pPr algn="ctr">
              <a:buNone/>
            </a:pPr>
            <a:endParaRPr lang="en-US" b="1" dirty="0">
              <a:latin typeface="Times New Roman" pitchFamily="18" charset="0"/>
              <a:cs typeface="Times New Roman" pitchFamily="18" charset="0"/>
            </a:endParaRPr>
          </a:p>
          <a:p>
            <a:pPr algn="ctr">
              <a:buNone/>
            </a:pPr>
            <a:r>
              <a:rPr lang="en-US" b="1" dirty="0">
                <a:latin typeface="Times New Roman" pitchFamily="18" charset="0"/>
                <a:cs typeface="Times New Roman" pitchFamily="18" charset="0"/>
              </a:rPr>
              <a:t>Discuss</a:t>
            </a:r>
          </a:p>
        </p:txBody>
      </p:sp>
      <p:pic>
        <p:nvPicPr>
          <p:cNvPr id="37892" name="Picture 4" descr="http://www.askrobinwalker.com/files/2127328/uploaded/question_mark_3d.png"/>
          <p:cNvPicPr>
            <a:picLocks noChangeAspect="1" noChangeArrowheads="1"/>
          </p:cNvPicPr>
          <p:nvPr/>
        </p:nvPicPr>
        <p:blipFill>
          <a:blip r:embed="rId3" cstate="print"/>
          <a:srcRect/>
          <a:stretch>
            <a:fillRect/>
          </a:stretch>
        </p:blipFill>
        <p:spPr bwMode="auto">
          <a:xfrm>
            <a:off x="3962400" y="1981200"/>
            <a:ext cx="1024213" cy="19811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 to="" calcmode="lin" valueType="num">
                                      <p:cBhvr>
                                        <p:cTn id="10" dur="1" fill="hold"/>
                                        <p:tgtEl>
                                          <p:spTgt spid="6">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to="" calcmode="lin" valueType="num">
                                      <p:cBhvr>
                                        <p:cTn id="13" dur="1" fill="hold"/>
                                        <p:tgtEl>
                                          <p:spTgt spid="6">
                                            <p:txEl>
                                              <p:pRg st="2" end="2"/>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7892"/>
                                        </p:tgtEl>
                                        <p:attrNameLst>
                                          <p:attrName>style.visibility</p:attrName>
                                        </p:attrNameLst>
                                      </p:cBhvr>
                                      <p:to>
                                        <p:strVal val="visible"/>
                                      </p:to>
                                    </p:set>
                                    <p:anim to="" calcmode="lin" valueType="num">
                                      <p:cBhvr>
                                        <p:cTn id="16" dur="1" fill="hold"/>
                                        <p:tgtEl>
                                          <p:spTgt spid="37892"/>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to="" calcmode="lin" valueType="num">
                                      <p:cBhvr>
                                        <p:cTn id="21" dur="1" fill="hold"/>
                                        <p:tgtEl>
                                          <p:spTgt spid="6">
                                            <p:txEl>
                                              <p:pRg st="4" end="4"/>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37890"/>
                                        </p:tgtEl>
                                        <p:attrNameLst>
                                          <p:attrName>style.visibility</p:attrName>
                                        </p:attrNameLst>
                                      </p:cBhvr>
                                      <p:to>
                                        <p:strVal val="visible"/>
                                      </p:to>
                                    </p:set>
                                    <p:anim to="" calcmode="lin" valueType="num">
                                      <p:cBhvr>
                                        <p:cTn id="26" dur="1" fill="hold"/>
                                        <p:tgtEl>
                                          <p:spTgt spid="37890"/>
                                        </p:tgtEl>
                                        <p:attrNameLst>
                                          <p:attrName/>
                                        </p:attrNameLst>
                                      </p:cBhvr>
                                    </p:anim>
                                  </p:childTnLst>
                                </p:cTn>
                              </p:par>
                              <p:par>
                                <p:cTn id="27" presetID="24" presetClass="exit" presetSubtype="0" fill="hold" grpId="0" nodeType="withEffect">
                                  <p:stCondLst>
                                    <p:cond delay="0"/>
                                  </p:stCondLst>
                                  <p:childTnLst>
                                    <p:anim to="" calcmode="lin" valueType="num">
                                      <p:cBhvr>
                                        <p:cTn id="28" dur="1"/>
                                        <p:tgtEl>
                                          <p:spTgt spid="6">
                                            <p:txEl>
                                              <p:pRg st="0" end="0"/>
                                            </p:txEl>
                                          </p:spTgt>
                                        </p:tgtEl>
                                        <p:attrNameLst>
                                          <p:attrName/>
                                        </p:attrNameLst>
                                      </p:cBhvr>
                                    </p:anim>
                                    <p:set>
                                      <p:cBhvr>
                                        <p:cTn id="29" dur="1" fill="hold">
                                          <p:stCondLst>
                                            <p:cond delay="0"/>
                                          </p:stCondLst>
                                        </p:cTn>
                                        <p:tgtEl>
                                          <p:spTgt spid="6">
                                            <p:txEl>
                                              <p:pRg st="0" end="0"/>
                                            </p:txEl>
                                          </p:spTgt>
                                        </p:tgtEl>
                                        <p:attrNameLst>
                                          <p:attrName>style.visibility</p:attrName>
                                        </p:attrNameLst>
                                      </p:cBhvr>
                                      <p:to>
                                        <p:strVal val="hidden"/>
                                      </p:to>
                                    </p:set>
                                  </p:childTnLst>
                                </p:cTn>
                              </p:par>
                              <p:par>
                                <p:cTn id="30" presetID="24" presetClass="exit" presetSubtype="0" fill="hold" grpId="0" nodeType="withEffect">
                                  <p:stCondLst>
                                    <p:cond delay="0"/>
                                  </p:stCondLst>
                                  <p:childTnLst>
                                    <p:anim to="" calcmode="lin" valueType="num">
                                      <p:cBhvr>
                                        <p:cTn id="31" dur="1"/>
                                        <p:tgtEl>
                                          <p:spTgt spid="6">
                                            <p:txEl>
                                              <p:pRg st="2" end="2"/>
                                            </p:txEl>
                                          </p:spTgt>
                                        </p:tgtEl>
                                        <p:attrNameLst>
                                          <p:attrName/>
                                        </p:attrNameLst>
                                      </p:cBhvr>
                                    </p:anim>
                                    <p:set>
                                      <p:cBhvr>
                                        <p:cTn id="32" dur="1" fill="hold">
                                          <p:stCondLst>
                                            <p:cond delay="0"/>
                                          </p:stCondLst>
                                        </p:cTn>
                                        <p:tgtEl>
                                          <p:spTgt spid="6">
                                            <p:txEl>
                                              <p:pRg st="2" end="2"/>
                                            </p:txEl>
                                          </p:spTgt>
                                        </p:tgtEl>
                                        <p:attrNameLst>
                                          <p:attrName>style.visibility</p:attrName>
                                        </p:attrNameLst>
                                      </p:cBhvr>
                                      <p:to>
                                        <p:strVal val="hidden"/>
                                      </p:to>
                                    </p:set>
                                  </p:childTnLst>
                                </p:cTn>
                              </p:par>
                              <p:par>
                                <p:cTn id="33" presetID="24" presetClass="exit" presetSubtype="0" fill="hold" grpId="0" nodeType="withEffect">
                                  <p:stCondLst>
                                    <p:cond delay="0"/>
                                  </p:stCondLst>
                                  <p:childTnLst>
                                    <p:anim to="" calcmode="lin" valueType="num">
                                      <p:cBhvr>
                                        <p:cTn id="34" dur="1"/>
                                        <p:tgtEl>
                                          <p:spTgt spid="6">
                                            <p:txEl>
                                              <p:pRg st="4" end="4"/>
                                            </p:txEl>
                                          </p:spTgt>
                                        </p:tgtEl>
                                        <p:attrNameLst>
                                          <p:attrName/>
                                        </p:attrNameLst>
                                      </p:cBhvr>
                                    </p:anim>
                                    <p:set>
                                      <p:cBhvr>
                                        <p:cTn id="35" dur="1" fill="hold">
                                          <p:stCondLst>
                                            <p:cond delay="0"/>
                                          </p:stCondLst>
                                        </p:cTn>
                                        <p:tgtEl>
                                          <p:spTgt spid="6">
                                            <p:txEl>
                                              <p:pRg st="4" end="4"/>
                                            </p:txEl>
                                          </p:spTgt>
                                        </p:tgtEl>
                                        <p:attrNameLst>
                                          <p:attrName>style.visibility</p:attrName>
                                        </p:attrNameLst>
                                      </p:cBhvr>
                                      <p:to>
                                        <p:strVal val="hidden"/>
                                      </p:to>
                                    </p:set>
                                  </p:childTnLst>
                                </p:cTn>
                              </p:par>
                              <p:par>
                                <p:cTn id="36" presetID="24" presetClass="exit" presetSubtype="0" fill="hold" nodeType="withEffect">
                                  <p:stCondLst>
                                    <p:cond delay="0"/>
                                  </p:stCondLst>
                                  <p:childTnLst>
                                    <p:anim to="" calcmode="lin" valueType="num">
                                      <p:cBhvr>
                                        <p:cTn id="37" dur="1"/>
                                        <p:tgtEl>
                                          <p:spTgt spid="37892"/>
                                        </p:tgtEl>
                                        <p:attrNameLst>
                                          <p:attrName/>
                                        </p:attrNameLst>
                                      </p:cBhvr>
                                    </p:anim>
                                    <p:set>
                                      <p:cBhvr>
                                        <p:cTn id="38" dur="1" fill="hold">
                                          <p:stCondLst>
                                            <p:cond delay="0"/>
                                          </p:stCondLst>
                                        </p:cTn>
                                        <p:tgtEl>
                                          <p:spTgt spid="378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986</TotalTime>
  <Words>3029</Words>
  <Application>Microsoft Office PowerPoint</Application>
  <PresentationFormat>On-screen Show (4:3)</PresentationFormat>
  <Paragraphs>416</Paragraphs>
  <Slides>41</Slides>
  <Notes>0</Notes>
  <HiddenSlides>0</HiddenSlides>
  <MMClips>7</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The Viability of Contemporary Liberalism Chapter Twelve</vt:lpstr>
      <vt:lpstr>Evolution of Liberalism</vt:lpstr>
      <vt:lpstr>Slide 3</vt:lpstr>
      <vt:lpstr>Postmodernism</vt:lpstr>
      <vt:lpstr>From Modernism to Postmodernism</vt:lpstr>
      <vt:lpstr>Slide 6</vt:lpstr>
      <vt:lpstr>Postmodern Challenge</vt:lpstr>
      <vt:lpstr>Slide 8</vt:lpstr>
      <vt:lpstr>Extremism</vt:lpstr>
      <vt:lpstr>Extremism</vt:lpstr>
      <vt:lpstr>Extremism</vt:lpstr>
      <vt:lpstr>Extremism and Intolerance</vt:lpstr>
      <vt:lpstr>Economic Extremism</vt:lpstr>
      <vt:lpstr>Slide 14</vt:lpstr>
      <vt:lpstr>Silent Discussion</vt:lpstr>
      <vt:lpstr>Contemporary Issues and Liberalism</vt:lpstr>
      <vt:lpstr>Consumerism</vt:lpstr>
      <vt:lpstr>Spending Habits</vt:lpstr>
      <vt:lpstr>Consumerism as a Liberal Issue</vt:lpstr>
      <vt:lpstr>Unanticipated Consequences to Liberalism</vt:lpstr>
      <vt:lpstr>However…</vt:lpstr>
      <vt:lpstr>Environmental Change and Activism</vt:lpstr>
      <vt:lpstr>Climate Change</vt:lpstr>
      <vt:lpstr>Kyoto: What’s the deal?</vt:lpstr>
      <vt:lpstr>Kyoto: Canada Results (News Article) </vt:lpstr>
      <vt:lpstr>Willing to Change?</vt:lpstr>
      <vt:lpstr>China and India: 21st Century Economic Miracles</vt:lpstr>
      <vt:lpstr>Issues and Concerns </vt:lpstr>
      <vt:lpstr>Pandemics</vt:lpstr>
      <vt:lpstr>Pandemics and Liberal Democracies</vt:lpstr>
      <vt:lpstr>Water Shortages</vt:lpstr>
      <vt:lpstr>Alberta Issues…</vt:lpstr>
      <vt:lpstr>Water: A Political Issue</vt:lpstr>
      <vt:lpstr>The Issue: Should water be treated as a commodity?</vt:lpstr>
      <vt:lpstr>Extension</vt:lpstr>
      <vt:lpstr>Issues to choose from…</vt:lpstr>
      <vt:lpstr>Slide 37</vt:lpstr>
      <vt:lpstr>Slide 38</vt:lpstr>
      <vt:lpstr>Slide 39</vt:lpstr>
      <vt:lpstr>Slide 40</vt:lpstr>
      <vt:lpstr>Slide 41</vt:lpstr>
    </vt:vector>
  </TitlesOfParts>
  <Company>Elk Island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Viability of Contemporary Liberalism Chapter Eleven</dc:title>
  <dc:creator>brendan edwards</dc:creator>
  <cp:lastModifiedBy>brendan edwards</cp:lastModifiedBy>
  <cp:revision>87</cp:revision>
  <dcterms:created xsi:type="dcterms:W3CDTF">2010-05-21T15:19:40Z</dcterms:created>
  <dcterms:modified xsi:type="dcterms:W3CDTF">2010-05-26T02:50:27Z</dcterms:modified>
</cp:coreProperties>
</file>