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7" r:id="rId2"/>
    <p:sldId id="258" r:id="rId3"/>
    <p:sldId id="276" r:id="rId4"/>
    <p:sldId id="266" r:id="rId5"/>
    <p:sldId id="260" r:id="rId6"/>
    <p:sldId id="261" r:id="rId7"/>
    <p:sldId id="262" r:id="rId8"/>
    <p:sldId id="280" r:id="rId9"/>
    <p:sldId id="281" r:id="rId10"/>
    <p:sldId id="268" r:id="rId11"/>
    <p:sldId id="269" r:id="rId12"/>
    <p:sldId id="271" r:id="rId13"/>
    <p:sldId id="279" r:id="rId14"/>
    <p:sldId id="272" r:id="rId15"/>
    <p:sldId id="273" r:id="rId16"/>
    <p:sldId id="278" r:id="rId17"/>
    <p:sldId id="274" r:id="rId18"/>
    <p:sldId id="282" r:id="rId19"/>
    <p:sldId id="277" r:id="rId20"/>
    <p:sldId id="275" r:id="rId21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9966"/>
    <a:srgbClr val="333300"/>
    <a:srgbClr val="0000FF"/>
    <a:srgbClr val="006600"/>
    <a:srgbClr val="FFE7E7"/>
    <a:srgbClr val="FFFFFF"/>
    <a:srgbClr val="5200A4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4" autoAdjust="0"/>
    <p:restoredTop sz="94660"/>
  </p:normalViewPr>
  <p:slideViewPr>
    <p:cSldViewPr>
      <p:cViewPr varScale="1">
        <p:scale>
          <a:sx n="69" d="100"/>
          <a:sy n="69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A6693-3A52-4780-838F-7353059A8090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E48F6-A8F8-4A43-A84F-D1570778D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4B1C7-378E-48D2-BEF6-6BE398CB2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38CFE-C66F-4B8B-B797-BB69550C1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7EBD0-8C5F-4507-AA3B-6756A2FE4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3D71B-B1D4-4455-9BC2-901571A3C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769F8-279F-47C3-A13B-26573D543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F4979-A158-4023-8FCB-23C8EF54E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D8439-EB72-4873-9C17-0EAB374DA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C703B-1DCC-47DD-A51C-8F044FBCA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A10D7-EB38-4A5F-95B8-D7BC2FAA1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CA778-9BF1-424F-9260-EB8B26E39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B7CF8-E978-45DF-8D3E-3EEED7FC9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D4548151-7711-409A-BD77-1E41F4962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fhs-ms\MSDATA\Staff\Brendan%20Edwards\Social\Social%2010-1-2\Related%20Issue%203\The%20Ship%20Breakers%20-%20pg271WMV%20V9.wmv" TargetMode="Externa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video" Target="file:///\\fhs-ms\MSDATA\Staff\Brendan%20Edwards\Social\Social%2010-1-2\Related%20Issue%203\Mercer%20-%20Electric%20Car.WMV" TargetMode="External"/><Relationship Id="rId1" Type="http://schemas.openxmlformats.org/officeDocument/2006/relationships/video" Target="file:///\\fhs-ms\MSDATA\Staff\Brendan%20Edwards\Social\Social%2010-1-2\Related%20Issue%203\the%20race%20for%20the%20electric%20car%20-%20pg.274_WMV%20V9.wmv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a11foot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417513"/>
            <a:ext cx="4038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4800">
              <a:effectLst>
                <a:outerShdw blurRad="38100" dist="38100" dir="2700000" algn="tl">
                  <a:srgbClr val="C0C0C0"/>
                </a:outerShdw>
              </a:effectLst>
              <a:latin typeface="Elegance" pitchFamily="2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41325" y="-25400"/>
            <a:ext cx="37099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C90DA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Globalization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638800" y="2362200"/>
            <a:ext cx="152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C90DA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429000" y="5943600"/>
            <a:ext cx="56467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C90DA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Sustainability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globalization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" y="76200"/>
            <a:ext cx="906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How Are Globalization And Sustainability Related?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0" y="2212975"/>
            <a:ext cx="9144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With a partner, look through pages 266-267 of your textbook and…</a:t>
            </a:r>
          </a:p>
          <a:p>
            <a:pPr algn="ctr"/>
            <a:r>
              <a:rPr lang="en-US" sz="2400" b="1"/>
              <a:t>Make a brief outline of these two pages</a:t>
            </a:r>
          </a:p>
          <a:p>
            <a:pPr algn="ctr"/>
            <a:endParaRPr lang="en-US" sz="2400" b="1"/>
          </a:p>
          <a:p>
            <a:pPr algn="ctr"/>
            <a:r>
              <a:rPr lang="en-US" sz="2400" b="1"/>
              <a:t>Also…</a:t>
            </a:r>
          </a:p>
          <a:p>
            <a:pPr algn="ctr"/>
            <a:endParaRPr lang="en-US" sz="2400" b="1"/>
          </a:p>
          <a:p>
            <a:pPr algn="ctr"/>
            <a:r>
              <a:rPr lang="en-US" sz="2400" b="1"/>
              <a:t>Answer in your notebook the second activity (267)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reakers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506538"/>
            <a:ext cx="91440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Page 268 informs us about the disposal and death of a ship</a:t>
            </a:r>
          </a:p>
          <a:p>
            <a:pPr algn="ctr"/>
            <a:endParaRPr lang="en-US" sz="2800" b="1"/>
          </a:p>
          <a:p>
            <a:pPr algn="ctr"/>
            <a:r>
              <a:rPr lang="en-US" sz="2800" b="1"/>
              <a:t>  </a:t>
            </a:r>
          </a:p>
          <a:p>
            <a:pPr algn="ctr"/>
            <a:r>
              <a:rPr lang="en-US" sz="2800" b="1"/>
              <a:t>After reading this page, answer in your notebook the questions in the last paragraph and the response required for Figure 11-19</a:t>
            </a:r>
          </a:p>
          <a:p>
            <a:pPr algn="ctr"/>
            <a:endParaRPr lang="en-US" sz="2800" b="1"/>
          </a:p>
          <a:p>
            <a:pPr algn="ctr"/>
            <a:endParaRPr lang="en-US" sz="2800" b="1"/>
          </a:p>
          <a:p>
            <a:pPr algn="ctr"/>
            <a:endParaRPr lang="en-US" sz="2800" b="1"/>
          </a:p>
          <a:p>
            <a:pPr algn="ctr"/>
            <a:endParaRPr lang="en-US" sz="2800" b="1"/>
          </a:p>
          <a:p>
            <a:pPr algn="ctr"/>
            <a:r>
              <a:rPr lang="en-US" sz="2800" b="1">
                <a:solidFill>
                  <a:schemeClr val="accent2"/>
                </a:solidFill>
              </a:rPr>
              <a:t>What is the connection of this type of profession and how globalization and sustainability are related?</a:t>
            </a:r>
            <a:endParaRPr lang="en-US" sz="2800" b="1">
              <a:solidFill>
                <a:schemeClr val="accent2"/>
              </a:solidFill>
              <a:latin typeface="Stencil" pitchFamily="82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76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Disposing of Old Ships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ACRK9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81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CACRK9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1381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CACRK9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0"/>
            <a:ext cx="1381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CACRK9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1381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CACRK9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0"/>
            <a:ext cx="1381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CACRK9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381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CACRK9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0" y="0"/>
            <a:ext cx="57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CACRK9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0" y="1981200"/>
            <a:ext cx="57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2" descr="CACRK9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0" y="3886200"/>
            <a:ext cx="57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0" y="762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Read Pages 270 - 271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0" y="57594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Have Efforts to Promote Sustainability in Shipbreaking Been Successful?</a:t>
            </a:r>
          </a:p>
        </p:txBody>
      </p:sp>
      <p:pic>
        <p:nvPicPr>
          <p:cNvPr id="19476" name="Picture 20" descr="IMG_00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8888" y="1676400"/>
            <a:ext cx="402431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0" y="49530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Complete a chart like the one on page 271 and answer the question…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/>
      <p:bldP spid="194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9" name="Picture 13" descr="IMG_0096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7938"/>
            <a:ext cx="9144000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accent2"/>
                </a:solidFill>
              </a:rPr>
              <a:t>Shipbreaking: An Example</a:t>
            </a:r>
          </a:p>
        </p:txBody>
      </p:sp>
      <p:pic>
        <p:nvPicPr>
          <p:cNvPr id="29711" name="The Ship Breakers - pg271WMV V9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1430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1143000" y="251460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/>
              <a:t>13:00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97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711"/>
                </p:tgtEl>
              </p:cMediaNode>
            </p:video>
          </p:childTnLst>
        </p:cTn>
      </p:par>
    </p:tnLst>
    <p:bldLst>
      <p:bldP spid="297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vipiemmesolar.it/v3/images/stories/protocollokyoto.gi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990600" y="0"/>
            <a:ext cx="6858000" cy="6826827"/>
          </a:xfrm>
          <a:prstGeom prst="rect">
            <a:avLst/>
          </a:prstGeom>
          <a:noFill/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0" y="1371600"/>
            <a:ext cx="533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Divide Into Six Groups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Group 1&amp;4</a:t>
            </a:r>
          </a:p>
          <a:p>
            <a:pPr algn="ctr"/>
            <a:r>
              <a:rPr lang="en-US" sz="2400" b="1" i="1" dirty="0" smtClean="0"/>
              <a:t>The </a:t>
            </a:r>
            <a:r>
              <a:rPr lang="en-US" sz="2400" b="1" i="1" dirty="0"/>
              <a:t>Kyoto Protocol</a:t>
            </a:r>
            <a:r>
              <a:rPr lang="en-US" sz="2400" b="1" dirty="0"/>
              <a:t> (page 272)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Group 2&amp;5</a:t>
            </a:r>
          </a:p>
          <a:p>
            <a:pPr algn="ctr"/>
            <a:r>
              <a:rPr lang="en-US" sz="2400" b="1" i="1" dirty="0" smtClean="0"/>
              <a:t>Alberta </a:t>
            </a:r>
            <a:r>
              <a:rPr lang="en-US" sz="2400" b="1" i="1" dirty="0"/>
              <a:t>Tar Sands</a:t>
            </a:r>
            <a:r>
              <a:rPr lang="en-US" sz="2400" b="1" dirty="0"/>
              <a:t> (page 273)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Group 3&amp;6 </a:t>
            </a:r>
          </a:p>
          <a:p>
            <a:pPr algn="ctr"/>
            <a:r>
              <a:rPr lang="en-US" sz="2400" b="1" i="1" dirty="0" smtClean="0"/>
              <a:t>Alternative </a:t>
            </a:r>
            <a:r>
              <a:rPr lang="en-US" sz="2400" b="1" i="1" dirty="0"/>
              <a:t>Energy Sources</a:t>
            </a:r>
            <a:r>
              <a:rPr lang="en-US" sz="2400" b="1" dirty="0"/>
              <a:t> (page 274)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172200" y="5029200"/>
            <a:ext cx="2667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What do </a:t>
            </a:r>
            <a:r>
              <a:rPr lang="en-US" sz="2400" b="1" dirty="0" smtClean="0"/>
              <a:t>you </a:t>
            </a:r>
            <a:r>
              <a:rPr lang="en-US" sz="2400" b="1" dirty="0"/>
              <a:t>know about the       Kyoto Protocol?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172200" y="1828800"/>
            <a:ext cx="2819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/>
              <a:t>While reading your section individually and silently, take brief jot notes.  </a:t>
            </a:r>
          </a:p>
          <a:p>
            <a:pPr algn="ctr">
              <a:spcBef>
                <a:spcPct val="50000"/>
              </a:spcBef>
            </a:pPr>
            <a:r>
              <a:rPr lang="en-US" sz="2000" b="1" i="1"/>
              <a:t>When finished, discuss your topic with your group and be certain you all have complete notes 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28600" y="54102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Assign one leader for each group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52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Have Efforts to Promote Sustainability Been Successful?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moke_stack"/>
          <p:cNvPicPr>
            <a:picLocks noChangeAspect="1" noChangeArrowheads="1"/>
          </p:cNvPicPr>
          <p:nvPr/>
        </p:nvPicPr>
        <p:blipFill>
          <a:blip r:embed="rId2" cstate="print">
            <a:lum bright="3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741363"/>
            <a:ext cx="91440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900" b="1"/>
              <a:t>In your groups, discuss whether the efforts to achieve sustainability described in your topic have been successful.</a:t>
            </a:r>
          </a:p>
          <a:p>
            <a:pPr algn="ctr"/>
            <a:endParaRPr lang="en-US" sz="2900" b="1"/>
          </a:p>
          <a:p>
            <a:pPr algn="ctr"/>
            <a:r>
              <a:rPr lang="en-US" sz="2600" b="1">
                <a:solidFill>
                  <a:srgbClr val="FF0000"/>
                </a:solidFill>
              </a:rPr>
              <a:t>Each group leader must report the groups findings to the class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31686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</a:rPr>
              <a:t>In the same groups, create a visual that communicates the conclusion your group have reached about sustainability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0" y="480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333300"/>
                </a:solidFill>
              </a:rPr>
              <a:t>THIS VISUAL WILL BE POSTED IN THE CLASS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evreport.com/wp-content/uploads/2007/11/zenn-motor-cars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533400"/>
            <a:ext cx="9176197" cy="5791200"/>
          </a:xfrm>
          <a:prstGeom prst="rect">
            <a:avLst/>
          </a:prstGeom>
          <a:noFill/>
        </p:spPr>
      </p:pic>
      <p:pic>
        <p:nvPicPr>
          <p:cNvPr id="26630" name="Picture 6" descr="who-tesla-electric-car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304800"/>
            <a:ext cx="9144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</a:rPr>
              <a:t>Alternative Energy Sources: Examples</a:t>
            </a:r>
          </a:p>
        </p:txBody>
      </p:sp>
      <p:pic>
        <p:nvPicPr>
          <p:cNvPr id="26631" name="the race for the electric car - pg.274_WMV V9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85800" y="4114800"/>
            <a:ext cx="1752600" cy="1314450"/>
          </a:xfrm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066800" y="548640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/>
              <a:t>13:00</a:t>
            </a:r>
          </a:p>
        </p:txBody>
      </p:sp>
      <p:pic>
        <p:nvPicPr>
          <p:cNvPr id="8" name="Mercer - Electric Car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772400" y="5638800"/>
            <a:ext cx="1013717" cy="751840"/>
          </a:xfrm>
          <a:prstGeom prst="rect">
            <a:avLst/>
          </a:prstGeom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772400" y="640080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/>
              <a:t>5:00</a:t>
            </a:r>
            <a:endParaRPr lang="en-US" sz="1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" dur="1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5" dur="1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31"/>
                </p:tgtEl>
              </p:cMediaNode>
            </p:video>
            <p:video fullScrn="1"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6628" grpId="0"/>
      <p:bldP spid="26633" grpId="0"/>
      <p:bldP spid="26633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Untitled-1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Individual Initiatives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333300"/>
                </a:solidFill>
              </a:rPr>
              <a:t>Read page 275 in your textbook, including the profile about </a:t>
            </a:r>
            <a:r>
              <a:rPr lang="en-US" sz="2400" b="1" dirty="0" err="1">
                <a:solidFill>
                  <a:schemeClr val="accent2"/>
                </a:solidFill>
              </a:rPr>
              <a:t>Wangari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Maathai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9213" y="4191000"/>
            <a:ext cx="9094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Jot down some items that you have discovered or that you already knew about what individuals can do to help with global environmental issues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flood.files.wordpress.com/2009/11/11th_hour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The 11</a:t>
            </a:r>
            <a:r>
              <a:rPr kumimoji="0" lang="en-US" sz="36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th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Hour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96733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b="1" dirty="0" smtClean="0"/>
              <a:t>A look at the state of the global environment including visionary and practical solutions for restoring the planet's ecosystems.</a:t>
            </a:r>
            <a:endParaRPr lang="en-US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191000" y="91440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/>
              <a:t>9</a:t>
            </a:r>
            <a:r>
              <a:rPr lang="en-US" sz="1000" b="1" dirty="0" smtClean="0"/>
              <a:t>3:00</a:t>
            </a:r>
            <a:endParaRPr lang="en-US" sz="1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m1_brubaker_essay1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0" y="2862263"/>
            <a:ext cx="9144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Is there anything in </a:t>
            </a:r>
            <a:r>
              <a:rPr lang="en-US" sz="2800" b="1" smtClean="0"/>
              <a:t>this last section </a:t>
            </a:r>
            <a:r>
              <a:rPr lang="en-US" sz="2800" b="1" dirty="0"/>
              <a:t>of </a:t>
            </a:r>
            <a:r>
              <a:rPr lang="en-US" sz="2800" b="1" dirty="0" smtClean="0"/>
              <a:t>Chapter </a:t>
            </a:r>
            <a:r>
              <a:rPr lang="en-US" sz="2800" b="1"/>
              <a:t>Eleven </a:t>
            </a:r>
            <a:r>
              <a:rPr lang="en-US" sz="2800" b="1" smtClean="0"/>
              <a:t> that </a:t>
            </a:r>
            <a:r>
              <a:rPr lang="en-US" sz="2800" b="1" dirty="0"/>
              <a:t>could be used for your </a:t>
            </a:r>
          </a:p>
          <a:p>
            <a:pPr algn="ctr">
              <a:spcBef>
                <a:spcPct val="50000"/>
              </a:spcBef>
            </a:pPr>
            <a:r>
              <a:rPr lang="en-US" sz="2800" b="1" i="1" dirty="0"/>
              <a:t>Persuasive Essay?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Shipbreaking_0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To What Extent Does Globalization Affect Sustainability?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449580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Read page 259 and record your</a:t>
            </a:r>
          </a:p>
          <a:p>
            <a:pPr algn="ctr"/>
            <a:r>
              <a:rPr lang="en-US" sz="3200" b="1" dirty="0"/>
              <a:t>responses to the seven </a:t>
            </a:r>
          </a:p>
          <a:p>
            <a:pPr algn="ctr"/>
            <a:r>
              <a:rPr lang="en-US" sz="3200" b="1" dirty="0"/>
              <a:t>questions in your notebook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229656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344487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Go through all that you have done in this chapter and </a:t>
            </a:r>
            <a:r>
              <a:rPr lang="en-US" sz="2400" b="1" dirty="0" smtClean="0">
                <a:solidFill>
                  <a:srgbClr val="FFFFFF"/>
                </a:solidFill>
              </a:rPr>
              <a:t>add to your </a:t>
            </a:r>
            <a:r>
              <a:rPr lang="en-US" sz="2400" b="1" dirty="0">
                <a:solidFill>
                  <a:srgbClr val="FFFFFF"/>
                </a:solidFill>
              </a:rPr>
              <a:t>vocabulary list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0" y="6858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</a:rPr>
              <a:t>Terms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8" name="Picture 12" descr="starvation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wealth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352800"/>
            <a:ext cx="22288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181600" y="3048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>
                <a:solidFill>
                  <a:srgbClr val="000099"/>
                </a:solidFill>
              </a:rPr>
              <a:t>Sustainability</a:t>
            </a:r>
            <a:r>
              <a:rPr lang="en-US" sz="3600" b="1">
                <a:solidFill>
                  <a:srgbClr val="000099"/>
                </a:solidFill>
              </a:rPr>
              <a:t>:</a:t>
            </a:r>
            <a:endParaRPr lang="en-US" sz="3600" b="1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04800" y="4267200"/>
            <a:ext cx="2590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To keep in existence,</a:t>
            </a:r>
          </a:p>
          <a:p>
            <a:pPr algn="ctr"/>
            <a:r>
              <a:rPr lang="en-US" sz="2800" b="1"/>
              <a:t>to supply with </a:t>
            </a:r>
          </a:p>
          <a:p>
            <a:pPr algn="ctr"/>
            <a:r>
              <a:rPr lang="en-US" sz="2800" b="1"/>
              <a:t>necessities or </a:t>
            </a:r>
          </a:p>
          <a:p>
            <a:pPr algn="ctr"/>
            <a:r>
              <a:rPr lang="en-US" sz="2800" b="1"/>
              <a:t>nourishment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efoot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87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191000" y="752475"/>
            <a:ext cx="4876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Your text book refers to an </a:t>
            </a:r>
            <a:r>
              <a:rPr lang="en-US" sz="2400" b="1" i="1"/>
              <a:t>Ecological Footprint</a:t>
            </a:r>
            <a:r>
              <a:rPr lang="en-US" sz="2400" b="1"/>
              <a:t>.                  (Also know as a Carbon Footprint.)   </a:t>
            </a:r>
          </a:p>
          <a:p>
            <a:pPr algn="ctr"/>
            <a:r>
              <a:rPr lang="en-US" sz="2400" b="1"/>
              <a:t>What is a </a:t>
            </a:r>
            <a:r>
              <a:rPr lang="en-US" sz="2400" b="1" i="1"/>
              <a:t>carbon footprint</a:t>
            </a:r>
            <a:r>
              <a:rPr lang="en-US" sz="2400" b="1"/>
              <a:t>?  </a:t>
            </a:r>
          </a:p>
          <a:p>
            <a:pPr algn="ctr"/>
            <a:endParaRPr lang="en-US" sz="2400" b="1"/>
          </a:p>
          <a:p>
            <a:pPr algn="ctr"/>
            <a:r>
              <a:rPr lang="en-US" sz="2400" b="1" i="1">
                <a:solidFill>
                  <a:schemeClr val="accent2"/>
                </a:solidFill>
              </a:rPr>
              <a:t>It is the measure of impact human activities have on the environment in terms of the amount of greenhouse gases produced.  Measured in units of carbon dioxide.</a:t>
            </a:r>
            <a:endParaRPr lang="en-US" sz="2000" b="1" i="1">
              <a:solidFill>
                <a:schemeClr val="accent2"/>
              </a:solidFill>
              <a:latin typeface="Stencil" pitchFamily="82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5486400"/>
            <a:ext cx="91440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300" b="1">
                <a:solidFill>
                  <a:srgbClr val="006600"/>
                </a:solidFill>
              </a:rPr>
              <a:t>The challenge is to reduce your carbon footprint!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scary-stories-yeti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1676400"/>
            <a:ext cx="91440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99"/>
                </a:solidFill>
              </a:rPr>
              <a:t>With a partner, read and review pages 260 – 263</a:t>
            </a:r>
          </a:p>
          <a:p>
            <a:pPr algn="ctr"/>
            <a:r>
              <a:rPr lang="en-US" sz="2400" b="1">
                <a:solidFill>
                  <a:srgbClr val="000099"/>
                </a:solidFill>
              </a:rPr>
              <a:t>Answer the following in your notes:</a:t>
            </a:r>
          </a:p>
          <a:p>
            <a:pPr algn="ctr"/>
            <a:endParaRPr lang="en-US" sz="1400" b="1">
              <a:solidFill>
                <a:srgbClr val="000099"/>
              </a:solidFill>
            </a:endParaRPr>
          </a:p>
          <a:p>
            <a:pPr algn="ctr"/>
            <a:r>
              <a:rPr lang="en-US" sz="2400" b="1">
                <a:solidFill>
                  <a:srgbClr val="000099"/>
                </a:solidFill>
              </a:rPr>
              <a:t>Explain why there is such a huge inconsistency</a:t>
            </a:r>
            <a:r>
              <a:rPr lang="en-US" sz="2400" b="1">
                <a:latin typeface="Stencil" pitchFamily="82" charset="0"/>
              </a:rPr>
              <a:t> </a:t>
            </a:r>
            <a:r>
              <a:rPr lang="en-US" sz="2400" b="1">
                <a:solidFill>
                  <a:srgbClr val="000099"/>
                </a:solidFill>
              </a:rPr>
              <a:t>between the </a:t>
            </a:r>
            <a:r>
              <a:rPr lang="en-US" sz="2400" b="1" i="1">
                <a:solidFill>
                  <a:srgbClr val="000099"/>
                </a:solidFill>
              </a:rPr>
              <a:t>Ecological Footprint</a:t>
            </a:r>
            <a:r>
              <a:rPr lang="en-US" sz="2400" b="1">
                <a:solidFill>
                  <a:srgbClr val="000099"/>
                </a:solidFill>
              </a:rPr>
              <a:t> in </a:t>
            </a:r>
            <a:r>
              <a:rPr lang="en-US" sz="2400" b="1">
                <a:solidFill>
                  <a:srgbClr val="FF0000"/>
                </a:solidFill>
              </a:rPr>
              <a:t>Canada</a:t>
            </a:r>
            <a:r>
              <a:rPr lang="en-US" sz="2400" b="1">
                <a:solidFill>
                  <a:srgbClr val="000099"/>
                </a:solidFill>
              </a:rPr>
              <a:t> and that of </a:t>
            </a:r>
            <a:r>
              <a:rPr lang="en-US" sz="2400" b="1">
                <a:solidFill>
                  <a:srgbClr val="FF0000"/>
                </a:solidFill>
              </a:rPr>
              <a:t>Bangladesh</a:t>
            </a:r>
            <a:r>
              <a:rPr lang="en-US" sz="2400" b="1">
                <a:solidFill>
                  <a:srgbClr val="000099"/>
                </a:solidFill>
              </a:rPr>
              <a:t>.  </a:t>
            </a:r>
          </a:p>
          <a:p>
            <a:pPr algn="ctr"/>
            <a:endParaRPr lang="en-US" sz="1200" b="1">
              <a:solidFill>
                <a:srgbClr val="000099"/>
              </a:solidFill>
            </a:endParaRPr>
          </a:p>
          <a:p>
            <a:pPr algn="ctr"/>
            <a:r>
              <a:rPr lang="en-US" sz="2400" b="1"/>
              <a:t>ALSO</a:t>
            </a:r>
          </a:p>
          <a:p>
            <a:pPr algn="ctr"/>
            <a:endParaRPr lang="en-US" sz="1200" b="1">
              <a:solidFill>
                <a:srgbClr val="000099"/>
              </a:solidFill>
            </a:endParaRPr>
          </a:p>
          <a:p>
            <a:pPr algn="ctr"/>
            <a:r>
              <a:rPr lang="en-US" sz="2400" b="1">
                <a:solidFill>
                  <a:srgbClr val="000099"/>
                </a:solidFill>
              </a:rPr>
              <a:t>With a partner complete the “Reflect and Respond”</a:t>
            </a:r>
          </a:p>
          <a:p>
            <a:pPr algn="ctr"/>
            <a:endParaRPr lang="en-US" sz="2400" b="1">
              <a:solidFill>
                <a:srgbClr val="000099"/>
              </a:solidFill>
            </a:endParaRPr>
          </a:p>
          <a:p>
            <a:pPr algn="ctr"/>
            <a:r>
              <a:rPr lang="en-US" sz="2400" b="1">
                <a:solidFill>
                  <a:srgbClr val="000099"/>
                </a:solidFill>
              </a:rPr>
              <a:t>Have a list of your refuse items to share with the class</a:t>
            </a:r>
          </a:p>
        </p:txBody>
      </p:sp>
      <p:pic>
        <p:nvPicPr>
          <p:cNvPr id="6148" name="Picture 8" descr="green fo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219700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0" y="41116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</a:rPr>
              <a:t>Ecological Footprints</a:t>
            </a:r>
          </a:p>
        </p:txBody>
      </p:sp>
      <p:pic>
        <p:nvPicPr>
          <p:cNvPr id="6150" name="Picture 10" descr="green fo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69850" y="6019800"/>
            <a:ext cx="9213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What Does </a:t>
            </a:r>
            <a:r>
              <a:rPr lang="en-US" b="1" i="1" dirty="0">
                <a:solidFill>
                  <a:srgbClr val="FF0000"/>
                </a:solidFill>
              </a:rPr>
              <a:t>Sustainability</a:t>
            </a:r>
            <a:r>
              <a:rPr lang="en-US" b="1" dirty="0">
                <a:solidFill>
                  <a:srgbClr val="FF0000"/>
                </a:solidFill>
              </a:rPr>
              <a:t> Mean?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1" descr="reduce_carbon_footprint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907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260725" y="90488"/>
            <a:ext cx="4587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folHlink"/>
                </a:solidFill>
              </a:rPr>
              <a:t>How does your list compare?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981200" y="6858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Ten things to do to reduce your footprint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286000" y="11430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CC33"/>
                </a:solidFill>
                <a:latin typeface="Stencil" pitchFamily="82" charset="0"/>
              </a:rPr>
              <a:t>Change a light</a:t>
            </a:r>
          </a:p>
          <a:p>
            <a:r>
              <a:rPr lang="en-US" sz="2000" b="1">
                <a:solidFill>
                  <a:srgbClr val="33CC33"/>
                </a:solidFill>
                <a:latin typeface="Stencil" pitchFamily="82" charset="0"/>
              </a:rPr>
              <a:t> </a:t>
            </a:r>
          </a:p>
        </p:txBody>
      </p:sp>
      <p:pic>
        <p:nvPicPr>
          <p:cNvPr id="8205" name="Picture 13" descr="bul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95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209800" y="1447800"/>
            <a:ext cx="2667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Changing one regular light</a:t>
            </a:r>
          </a:p>
          <a:p>
            <a:pPr algn="ctr"/>
            <a:r>
              <a:rPr lang="en-US" sz="1400" b="1"/>
              <a:t>bulb with a compact fluorescent</a:t>
            </a:r>
          </a:p>
          <a:p>
            <a:pPr algn="ctr"/>
            <a:r>
              <a:rPr lang="en-US" sz="1400" b="1"/>
              <a:t>light bulb will save 150 pounds of carbon dioxide a year</a:t>
            </a:r>
          </a:p>
          <a:p>
            <a:endParaRPr lang="en-US" sz="1400" b="1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46125" y="2540000"/>
            <a:ext cx="156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3300"/>
                </a:solidFill>
                <a:latin typeface="Stencil" pitchFamily="82" charset="0"/>
              </a:rPr>
              <a:t>Drive less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81000" y="2830513"/>
            <a:ext cx="2286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Walk, bike, carpool or</a:t>
            </a:r>
          </a:p>
          <a:p>
            <a:pPr algn="ctr"/>
            <a:r>
              <a:rPr lang="en-US" sz="1400" b="1"/>
              <a:t>take public transit.  </a:t>
            </a:r>
          </a:p>
          <a:p>
            <a:pPr algn="ctr"/>
            <a:r>
              <a:rPr lang="en-US" sz="1400" b="1"/>
              <a:t>You’ll save one pound of </a:t>
            </a:r>
          </a:p>
          <a:p>
            <a:pPr algn="ctr"/>
            <a:r>
              <a:rPr lang="en-US" sz="1400" b="1"/>
              <a:t>carbon dioxide for every</a:t>
            </a:r>
          </a:p>
          <a:p>
            <a:pPr algn="ctr"/>
            <a:r>
              <a:rPr lang="en-US" sz="1400" b="1"/>
              <a:t>kilometre you don’t drive</a:t>
            </a:r>
          </a:p>
        </p:txBody>
      </p:sp>
      <p:pic>
        <p:nvPicPr>
          <p:cNvPr id="8209" name="Picture 17" descr="b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590800"/>
            <a:ext cx="25908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715000" y="11430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CC33"/>
                </a:solidFill>
                <a:latin typeface="Stencil" pitchFamily="82" charset="0"/>
              </a:rPr>
              <a:t>RECYCLE MORE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410200" y="1447800"/>
            <a:ext cx="2590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You can save 2,400 pounds</a:t>
            </a:r>
          </a:p>
          <a:p>
            <a:pPr algn="ctr"/>
            <a:r>
              <a:rPr lang="en-US" sz="1400" b="1"/>
              <a:t>of carbon dioxide per year</a:t>
            </a:r>
          </a:p>
          <a:p>
            <a:pPr algn="ctr"/>
            <a:r>
              <a:rPr lang="en-US" sz="1400" b="1"/>
              <a:t>by recycling just half of your household waste</a:t>
            </a:r>
          </a:p>
        </p:txBody>
      </p:sp>
      <p:pic>
        <p:nvPicPr>
          <p:cNvPr id="8212" name="Picture 20" descr="recyc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1765300"/>
            <a:ext cx="10668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5715000" y="29718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C3300"/>
                </a:solidFill>
                <a:latin typeface="Stencil" pitchFamily="82" charset="0"/>
              </a:rPr>
              <a:t>Check your tires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5791200" y="3352800"/>
            <a:ext cx="2438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Keeping your tires inflated </a:t>
            </a:r>
          </a:p>
          <a:p>
            <a:pPr algn="ctr"/>
            <a:r>
              <a:rPr lang="en-US" sz="1400" b="1"/>
              <a:t>properly can improve your</a:t>
            </a:r>
          </a:p>
          <a:p>
            <a:pPr algn="ctr"/>
            <a:r>
              <a:rPr lang="en-US" sz="1400" b="1"/>
              <a:t>gas mileage by more than </a:t>
            </a:r>
          </a:p>
          <a:p>
            <a:pPr algn="ctr"/>
            <a:r>
              <a:rPr lang="en-US" sz="1400" b="1"/>
              <a:t>3%.  Every litre of gasoline</a:t>
            </a:r>
          </a:p>
          <a:p>
            <a:pPr algn="ctr"/>
            <a:r>
              <a:rPr lang="en-US" sz="1400" b="1"/>
              <a:t>saved keeps 20 pounds of</a:t>
            </a:r>
          </a:p>
          <a:p>
            <a:pPr algn="ctr"/>
            <a:r>
              <a:rPr lang="en-US" sz="1400" b="1"/>
              <a:t>carbon dioxide out of the</a:t>
            </a:r>
          </a:p>
          <a:p>
            <a:pPr algn="ctr"/>
            <a:r>
              <a:rPr lang="en-US" sz="1400" b="1"/>
              <a:t>atmosphere</a:t>
            </a:r>
          </a:p>
        </p:txBody>
      </p:sp>
      <p:pic>
        <p:nvPicPr>
          <p:cNvPr id="8216" name="Picture 24" descr="tir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0600" y="4876800"/>
            <a:ext cx="15176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762000" y="4648200"/>
            <a:ext cx="3730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folHlink"/>
                </a:solidFill>
                <a:latin typeface="Stencil" pitchFamily="82" charset="0"/>
              </a:rPr>
              <a:t>USE LESS HOT WATER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381000" y="5029200"/>
            <a:ext cx="35052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It takes a lot of energy to heat</a:t>
            </a:r>
          </a:p>
          <a:p>
            <a:pPr algn="ctr"/>
            <a:r>
              <a:rPr lang="en-US" sz="1400" b="1"/>
              <a:t>water.  Use less hot water by</a:t>
            </a:r>
          </a:p>
          <a:p>
            <a:pPr algn="ctr"/>
            <a:r>
              <a:rPr lang="en-US" sz="1400" b="1"/>
              <a:t>installing a low flow showerhead.</a:t>
            </a:r>
          </a:p>
          <a:p>
            <a:pPr algn="ctr"/>
            <a:r>
              <a:rPr lang="en-US" sz="1400" b="1"/>
              <a:t>This saves 350 pounds of carbon</a:t>
            </a:r>
          </a:p>
          <a:p>
            <a:pPr algn="ctr"/>
            <a:r>
              <a:rPr lang="en-US" sz="1400" b="1"/>
              <a:t>dioxide a year.  Washing your clothes</a:t>
            </a:r>
          </a:p>
          <a:p>
            <a:pPr algn="ctr"/>
            <a:r>
              <a:rPr lang="en-US" sz="1400" b="1"/>
              <a:t>in cold or warm water saves 500 pounds</a:t>
            </a:r>
          </a:p>
          <a:p>
            <a:pPr algn="ctr"/>
            <a:r>
              <a:rPr lang="en-US" sz="1400" b="1"/>
              <a:t>per year</a:t>
            </a:r>
          </a:p>
        </p:txBody>
      </p:sp>
      <p:pic>
        <p:nvPicPr>
          <p:cNvPr id="8219" name="Picture 27" descr="t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4648200"/>
            <a:ext cx="123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06" grpId="0"/>
      <p:bldP spid="8207" grpId="0"/>
      <p:bldP spid="8208" grpId="0"/>
      <p:bldP spid="8210" grpId="0"/>
      <p:bldP spid="8211" grpId="0"/>
      <p:bldP spid="8214" grpId="0"/>
      <p:bldP spid="8215" grpId="0"/>
      <p:bldP spid="8217" grpId="0"/>
      <p:bldP spid="8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 descr="reduce_carbon_footprint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4800" y="3962400"/>
            <a:ext cx="248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131763"/>
            <a:ext cx="6732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C3300"/>
                </a:solidFill>
                <a:latin typeface="Stencil" pitchFamily="82" charset="0"/>
              </a:rPr>
              <a:t>AVOID PRODUCTS WITH LOTS OF PACKAGING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620713"/>
            <a:ext cx="6740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You can save 1,200 pounds of carbon dioxide if you cut your garbage by 10%</a:t>
            </a:r>
          </a:p>
        </p:txBody>
      </p:sp>
      <p:pic>
        <p:nvPicPr>
          <p:cNvPr id="9223" name="Picture 7" descr="garb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0"/>
            <a:ext cx="25146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65125" y="1350963"/>
            <a:ext cx="443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CC33"/>
                </a:solidFill>
                <a:latin typeface="Stencil" pitchFamily="82" charset="0"/>
              </a:rPr>
              <a:t>ADJUST YOUR THERMOSTAT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65125" y="1763713"/>
            <a:ext cx="40544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Moving your thermostat down 2 degrees in</a:t>
            </a:r>
          </a:p>
          <a:p>
            <a:pPr algn="ctr"/>
            <a:r>
              <a:rPr lang="en-US" sz="1400" b="1"/>
              <a:t>winter and up 2 degrees in the summer you </a:t>
            </a:r>
          </a:p>
          <a:p>
            <a:pPr algn="ctr"/>
            <a:r>
              <a:rPr lang="en-US" sz="1400" b="1"/>
              <a:t>could save more than 2,000 pounds of</a:t>
            </a:r>
          </a:p>
          <a:p>
            <a:pPr algn="ctr"/>
            <a:r>
              <a:rPr lang="en-US" sz="1400" b="1"/>
              <a:t>carbon dioxide a year.</a:t>
            </a:r>
          </a:p>
        </p:txBody>
      </p:sp>
      <p:pic>
        <p:nvPicPr>
          <p:cNvPr id="9227" name="Picture 11" descr="therm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524000"/>
            <a:ext cx="13716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858000" y="2819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folHlink"/>
                </a:solidFill>
                <a:latin typeface="Stencil" pitchFamily="82" charset="0"/>
              </a:rPr>
              <a:t>PLANT A TREE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858000" y="3276600"/>
            <a:ext cx="228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A single tree will absorb</a:t>
            </a:r>
          </a:p>
          <a:p>
            <a:pPr algn="ctr"/>
            <a:r>
              <a:rPr lang="en-US" sz="1400" b="1"/>
              <a:t>1 ton of carbon dioxide</a:t>
            </a:r>
          </a:p>
          <a:p>
            <a:pPr algn="ctr"/>
            <a:r>
              <a:rPr lang="en-US" sz="1400" b="1"/>
              <a:t>over a lifetime</a:t>
            </a:r>
          </a:p>
        </p:txBody>
      </p:sp>
      <p:pic>
        <p:nvPicPr>
          <p:cNvPr id="9230" name="Picture 14" descr="tre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124200"/>
            <a:ext cx="11906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0" y="3332163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C3300"/>
                </a:solidFill>
                <a:latin typeface="Stencil" pitchFamily="82" charset="0"/>
              </a:rPr>
              <a:t>TURN OFF ELECTRONIC DEVICES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52400" y="3897313"/>
            <a:ext cx="32718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Simply turning off your television,</a:t>
            </a:r>
          </a:p>
          <a:p>
            <a:pPr algn="ctr"/>
            <a:r>
              <a:rPr lang="en-US" sz="1400" b="1"/>
              <a:t>DVD player, stereo and computer</a:t>
            </a:r>
          </a:p>
          <a:p>
            <a:pPr algn="ctr"/>
            <a:r>
              <a:rPr lang="en-US" sz="1400" b="1"/>
              <a:t>when you’re not using them will</a:t>
            </a:r>
          </a:p>
          <a:p>
            <a:pPr algn="ctr"/>
            <a:r>
              <a:rPr lang="en-US" sz="1400" b="1"/>
              <a:t>save thousands of pounds of</a:t>
            </a:r>
          </a:p>
          <a:p>
            <a:pPr algn="ctr"/>
            <a:r>
              <a:rPr lang="en-US" sz="1400" b="1"/>
              <a:t>carbon dioxide a year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0" y="5237163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CC33"/>
                </a:solidFill>
                <a:latin typeface="Stencil" pitchFamily="82" charset="0"/>
              </a:rPr>
              <a:t>USE PRINTER PAPER THAT IS 100% RECYCLED 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04800" y="5726113"/>
            <a:ext cx="58721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Save 5 kilograms of carbon dioxide per ream of paper.  The paper industry</a:t>
            </a:r>
          </a:p>
          <a:p>
            <a:pPr algn="ctr"/>
            <a:r>
              <a:rPr lang="en-US" sz="1400" b="1"/>
              <a:t>is the third greatest contributor to global warming emissions</a:t>
            </a:r>
          </a:p>
        </p:txBody>
      </p:sp>
      <p:pic>
        <p:nvPicPr>
          <p:cNvPr id="9235" name="Picture 19" descr="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762375"/>
            <a:ext cx="22098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6" grpId="0"/>
      <p:bldP spid="9228" grpId="0"/>
      <p:bldP spid="9229" grpId="0"/>
      <p:bldP spid="9231" grpId="0"/>
      <p:bldP spid="9232" grpId="0"/>
      <p:bldP spid="9233" grpId="0"/>
      <p:bldP spid="92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reduce_carbon_footprint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And…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676400" y="304800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Begin a Chapter </a:t>
            </a:r>
            <a:r>
              <a:rPr lang="en-US" sz="2800" b="1" dirty="0" smtClean="0">
                <a:latin typeface="Times New Roman" pitchFamily="18" charset="0"/>
              </a:rPr>
              <a:t>Eleven Terms </a:t>
            </a:r>
            <a:r>
              <a:rPr lang="en-US" sz="2800" b="1" dirty="0">
                <a:latin typeface="Times New Roman" pitchFamily="18" charset="0"/>
              </a:rPr>
              <a:t>List!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m1_brubaker_essay1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0" y="2862263"/>
            <a:ext cx="9144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Is there anything in </a:t>
            </a:r>
            <a:r>
              <a:rPr lang="en-US" sz="2800" b="1" dirty="0" smtClean="0"/>
              <a:t>this section of Chapter </a:t>
            </a:r>
            <a:r>
              <a:rPr lang="en-US" sz="2800" b="1" dirty="0"/>
              <a:t>Eleven </a:t>
            </a:r>
            <a:r>
              <a:rPr lang="en-US" sz="2800" b="1" dirty="0" smtClean="0"/>
              <a:t>        that </a:t>
            </a:r>
            <a:r>
              <a:rPr lang="en-US" sz="2800" b="1" dirty="0"/>
              <a:t>could be used for your </a:t>
            </a:r>
          </a:p>
          <a:p>
            <a:pPr algn="ctr">
              <a:spcBef>
                <a:spcPct val="50000"/>
              </a:spcBef>
            </a:pPr>
            <a:r>
              <a:rPr lang="en-US" sz="2800" b="1" i="1" dirty="0"/>
              <a:t>Persuasive Essay?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13468</TotalTime>
  <Words>872</Words>
  <Application>Microsoft Office PowerPoint</Application>
  <PresentationFormat>On-screen Show (4:3)</PresentationFormat>
  <Paragraphs>144</Paragraphs>
  <Slides>20</Slides>
  <Notes>0</Notes>
  <HiddenSlides>1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Slide 1</vt:lpstr>
      <vt:lpstr>To What Extent Does Globalization Affect Sustainability?</vt:lpstr>
      <vt:lpstr>Slide 3</vt:lpstr>
      <vt:lpstr>Slide 4</vt:lpstr>
      <vt:lpstr>Slide 5</vt:lpstr>
      <vt:lpstr>Slide 6</vt:lpstr>
      <vt:lpstr>Slide 7</vt:lpstr>
      <vt:lpstr>And…</vt:lpstr>
      <vt:lpstr>Think About Your Challenge</vt:lpstr>
      <vt:lpstr>Slide 10</vt:lpstr>
      <vt:lpstr>Slide 11</vt:lpstr>
      <vt:lpstr>Slide 12</vt:lpstr>
      <vt:lpstr>Slide 13</vt:lpstr>
      <vt:lpstr>Slide 14</vt:lpstr>
      <vt:lpstr>Slide 15</vt:lpstr>
      <vt:lpstr>Alternative Energy Sources: Examples</vt:lpstr>
      <vt:lpstr>Slide 17</vt:lpstr>
      <vt:lpstr>Slide 18</vt:lpstr>
      <vt:lpstr>Think About Your Challenge</vt:lpstr>
      <vt:lpstr>Slide 20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Kennedy</dc:creator>
  <cp:lastModifiedBy>brendan edwards</cp:lastModifiedBy>
  <cp:revision>68</cp:revision>
  <dcterms:created xsi:type="dcterms:W3CDTF">2007-12-12T20:37:37Z</dcterms:created>
  <dcterms:modified xsi:type="dcterms:W3CDTF">2011-01-04T22:24:34Z</dcterms:modified>
</cp:coreProperties>
</file>